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0"/>
  </p:notesMasterIdLst>
  <p:handoutMasterIdLst>
    <p:handoutMasterId r:id="rId31"/>
  </p:handoutMasterIdLst>
  <p:sldIdLst>
    <p:sldId id="305" r:id="rId2"/>
    <p:sldId id="407" r:id="rId3"/>
    <p:sldId id="365" r:id="rId4"/>
    <p:sldId id="349" r:id="rId5"/>
    <p:sldId id="348" r:id="rId6"/>
    <p:sldId id="406" r:id="rId7"/>
    <p:sldId id="324" r:id="rId8"/>
    <p:sldId id="347" r:id="rId9"/>
    <p:sldId id="326" r:id="rId10"/>
    <p:sldId id="404" r:id="rId11"/>
    <p:sldId id="412" r:id="rId12"/>
    <p:sldId id="417" r:id="rId13"/>
    <p:sldId id="350" r:id="rId14"/>
    <p:sldId id="413" r:id="rId15"/>
    <p:sldId id="393" r:id="rId16"/>
    <p:sldId id="386" r:id="rId17"/>
    <p:sldId id="332" r:id="rId18"/>
    <p:sldId id="380" r:id="rId19"/>
    <p:sldId id="354" r:id="rId20"/>
    <p:sldId id="371" r:id="rId21"/>
    <p:sldId id="390" r:id="rId22"/>
    <p:sldId id="265" r:id="rId23"/>
    <p:sldId id="405" r:id="rId24"/>
    <p:sldId id="300" r:id="rId25"/>
    <p:sldId id="342" r:id="rId26"/>
    <p:sldId id="420" r:id="rId27"/>
    <p:sldId id="421" r:id="rId28"/>
    <p:sldId id="37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DDDFF"/>
    <a:srgbClr val="FFFF00"/>
    <a:srgbClr val="EAE5EF"/>
    <a:srgbClr val="C1EFFF"/>
    <a:srgbClr val="A3E7FF"/>
    <a:srgbClr val="9CCFFE"/>
    <a:srgbClr val="FF33CC"/>
    <a:srgbClr val="B4FEA0"/>
    <a:srgbClr val="25FB5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7" autoAdjust="0"/>
    <p:restoredTop sz="81926" autoAdjust="0"/>
  </p:normalViewPr>
  <p:slideViewPr>
    <p:cSldViewPr>
      <p:cViewPr>
        <p:scale>
          <a:sx n="125" d="100"/>
          <a:sy n="125" d="100"/>
        </p:scale>
        <p:origin x="-9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4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76D8A-9B69-499A-9DE5-D7A92AA76513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720BB-BE60-4BEC-9B3C-0828C6F5BB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AB90C-86CE-46C8-B9A5-C33A154C9B51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90DF9-83D3-401E-956D-9C3676F74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0DF9-83D3-401E-956D-9C3676F74E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0DF9-83D3-401E-956D-9C3676F74E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0DF9-83D3-401E-956D-9C3676F74E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0DF9-83D3-401E-956D-9C3676F74E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0DF9-83D3-401E-956D-9C3676F74E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0DF9-83D3-401E-956D-9C3676F74E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0DF9-83D3-401E-956D-9C3676F74EF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0DF9-83D3-401E-956D-9C3676F74EF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0DF9-83D3-401E-956D-9C3676F74EF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0DF9-83D3-401E-956D-9C3676F74EF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0DF9-83D3-401E-956D-9C3676F74EF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0DF9-83D3-401E-956D-9C3676F74E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0DF9-83D3-401E-956D-9C3676F74EF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0DF9-83D3-401E-956D-9C3676F74EF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0DF9-83D3-401E-956D-9C3676F74EF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0DF9-83D3-401E-956D-9C3676F74EF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0DF9-83D3-401E-956D-9C3676F74EF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And we are also aware another method for dimension reduction of LBP histogram.</a:t>
            </a:r>
          </a:p>
          <a:p>
            <a:r>
              <a:rPr lang="en-US" baseline="0" dirty="0" smtClean="0"/>
              <a:t>, called uniform LBP, denoted as LBP u2, proposed by </a:t>
            </a:r>
            <a:r>
              <a:rPr lang="en-US" baseline="0" dirty="0" err="1" smtClean="0"/>
              <a:t>Ojala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This method separates all patterns to two groups, one group called uniform, which contains patterns with less than 2 bitwise transitions; and all the other patterns are called non-uniform, which contain more frequent bit changes.</a:t>
            </a:r>
          </a:p>
          <a:p>
            <a:r>
              <a:rPr lang="en-US" baseline="0" dirty="0" smtClean="0"/>
              <a:t>LBPu2 means that we retain the distribution of uniform pattern only, and the argument is that:</a:t>
            </a:r>
          </a:p>
          <a:p>
            <a:r>
              <a:rPr lang="en-US" baseline="0" dirty="0" smtClean="0"/>
              <a:t>uniform patterns is usually in majority in pixel counts (&gt;90%) when compute in texture images.</a:t>
            </a:r>
          </a:p>
          <a:p>
            <a:r>
              <a:rPr lang="en-US" baseline="0" dirty="0" smtClean="0"/>
              <a:t>All the </a:t>
            </a:r>
            <a:r>
              <a:rPr lang="en-US" baseline="0" dirty="0" err="1" smtClean="0"/>
              <a:t>occurrentces</a:t>
            </a:r>
            <a:r>
              <a:rPr lang="en-US" baseline="0" dirty="0" smtClean="0"/>
              <a:t> of non-uniform patterns are merged into just 1 bin. Overall it will result in 59 bins.</a:t>
            </a:r>
          </a:p>
          <a:p>
            <a:r>
              <a:rPr lang="en-US" baseline="0" dirty="0" smtClean="0"/>
              <a:t>This method is used more often in literature.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0DF9-83D3-401E-956D-9C3676F74EF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0DF9-83D3-401E-956D-9C3676F74EF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0DF9-83D3-401E-956D-9C3676F74E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0DF9-83D3-401E-956D-9C3676F74E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0DF9-83D3-401E-956D-9C3676F74E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0DF9-83D3-401E-956D-9C3676F74E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0DF9-83D3-401E-956D-9C3676F74E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0DF9-83D3-401E-956D-9C3676F74E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0DF9-83D3-401E-956D-9C3676F74E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0DF9-83D3-401E-956D-9C3676F74E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04" y="6597352"/>
            <a:ext cx="2133600" cy="365125"/>
          </a:xfrm>
        </p:spPr>
        <p:txBody>
          <a:bodyPr/>
          <a:lstStyle>
            <a:lvl1pPr algn="l">
              <a:defRPr b="1">
                <a:solidFill>
                  <a:srgbClr val="FFFF00"/>
                </a:solidFill>
              </a:defRPr>
            </a:lvl1pPr>
          </a:lstStyle>
          <a:p>
            <a:fld id="{9A0542E4-E2AD-4EC2-9533-B3632BC48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9A0542E4-E2AD-4EC2-9533-B3632BC48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gt_small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90" y="6408680"/>
            <a:ext cx="642910" cy="4493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9CCFFE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0000"/>
                </a:solidFill>
              </a:defRPr>
            </a:lvl1pPr>
          </a:lstStyle>
          <a:p>
            <a:fld id="{9A0542E4-E2AD-4EC2-9533-B3632BC48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564904"/>
          </a:xfrm>
          <a:effectLst/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Automated Macular Pathology Diagnosis </a:t>
            </a:r>
            <a:br>
              <a:rPr lang="en-US" sz="3200" b="1" dirty="0" smtClean="0"/>
            </a:br>
            <a:r>
              <a:rPr lang="en-US" sz="3200" b="1" dirty="0" smtClean="0"/>
              <a:t>in Retinal OCT Images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b="1" dirty="0" smtClean="0"/>
              <a:t>Using Multi-Scale Spatial Pyramid </a:t>
            </a:r>
            <a:br>
              <a:rPr lang="en-US" sz="3200" b="1" dirty="0" smtClean="0"/>
            </a:br>
            <a:r>
              <a:rPr lang="en-US" sz="3200" b="1" dirty="0" smtClean="0"/>
              <a:t>with Local Binary Patterns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686" y="3140968"/>
            <a:ext cx="8215370" cy="3286148"/>
          </a:xfrm>
        </p:spPr>
        <p:txBody>
          <a:bodyPr>
            <a:normAutofit fontScale="85000" lnSpcReduction="10000"/>
          </a:bodyPr>
          <a:lstStyle/>
          <a:p>
            <a:r>
              <a:rPr lang="en-US" sz="3500" b="1" i="1" dirty="0" smtClean="0">
                <a:solidFill>
                  <a:schemeClr val="tx2">
                    <a:lumMod val="50000"/>
                  </a:schemeClr>
                </a:solidFill>
              </a:rPr>
              <a:t>Yu-Ying Liu, James M. </a:t>
            </a:r>
            <a:r>
              <a:rPr lang="en-US" sz="3500" b="1" i="1" dirty="0" err="1" smtClean="0">
                <a:solidFill>
                  <a:schemeClr val="tx2">
                    <a:lumMod val="50000"/>
                  </a:schemeClr>
                </a:solidFill>
              </a:rPr>
              <a:t>Rehg</a:t>
            </a:r>
            <a:endParaRPr lang="en-US" sz="35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School of Interactive Computing, Georgia Institute of Technology</a:t>
            </a:r>
            <a:b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0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500" b="1" i="1" dirty="0" smtClean="0">
                <a:solidFill>
                  <a:schemeClr val="tx2">
                    <a:lumMod val="50000"/>
                  </a:schemeClr>
                </a:solidFill>
              </a:rPr>
              <a:t>Mei Chen</a:t>
            </a:r>
          </a:p>
          <a:p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Intel Labs Pittsburgh</a:t>
            </a:r>
            <a:b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0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500" b="1" i="1" dirty="0" smtClean="0">
                <a:solidFill>
                  <a:schemeClr val="tx2">
                    <a:lumMod val="50000"/>
                  </a:schemeClr>
                </a:solidFill>
              </a:rPr>
              <a:t>Hiroshi Ishikawa, </a:t>
            </a:r>
            <a:r>
              <a:rPr lang="en-US" sz="3500" b="1" i="1" dirty="0" err="1" smtClean="0">
                <a:solidFill>
                  <a:schemeClr val="tx2">
                    <a:lumMod val="50000"/>
                  </a:schemeClr>
                </a:solidFill>
              </a:rPr>
              <a:t>Gadi</a:t>
            </a:r>
            <a:r>
              <a:rPr lang="en-US" sz="35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500" b="1" i="1" dirty="0" err="1" smtClean="0">
                <a:solidFill>
                  <a:schemeClr val="tx2">
                    <a:lumMod val="50000"/>
                  </a:schemeClr>
                </a:solidFill>
              </a:rPr>
              <a:t>Wollstein</a:t>
            </a:r>
            <a:r>
              <a:rPr lang="en-US" sz="3500" b="1" i="1" dirty="0" smtClean="0">
                <a:solidFill>
                  <a:schemeClr val="tx2">
                    <a:lumMod val="50000"/>
                  </a:schemeClr>
                </a:solidFill>
              </a:rPr>
              <a:t>, Joel S. Schuman</a:t>
            </a:r>
          </a:p>
          <a:p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UPMC Eye Center, University of Pittsburgh Medical Center, </a:t>
            </a:r>
          </a:p>
          <a:p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Department of Bioengineering, University of Pittsburgh</a:t>
            </a:r>
          </a:p>
        </p:txBody>
      </p:sp>
      <p:pic>
        <p:nvPicPr>
          <p:cNvPr id="8" name="Picture 1324" descr="inte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4221088"/>
            <a:ext cx="84675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8" descr="gt_cc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0505" y="3068960"/>
            <a:ext cx="2043495" cy="6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7" descr="UPMC 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5805264"/>
            <a:ext cx="1152128" cy="44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Pitt 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8442" y="5733256"/>
            <a:ext cx="79555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362528"/>
            <a:ext cx="4176464" cy="302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Preprocessing: Retina Alignment (1/2)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7" name="Left Brace 36"/>
          <p:cNvSpPr/>
          <p:nvPr/>
        </p:nvSpPr>
        <p:spPr>
          <a:xfrm rot="5400000">
            <a:off x="4283968" y="-2259632"/>
            <a:ext cx="576064" cy="8640960"/>
          </a:xfrm>
          <a:prstGeom prst="leftBrace">
            <a:avLst>
              <a:gd name="adj1" fmla="val 8664"/>
              <a:gd name="adj2" fmla="val 77276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763688" y="198884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Purpose : reduce the appearance variations across scans</a:t>
            </a:r>
            <a:endParaRPr lang="en-US" sz="1400" b="1" i="1" dirty="0" smtClean="0">
              <a:solidFill>
                <a:srgbClr val="0000FF"/>
              </a:solidFill>
            </a:endParaRPr>
          </a:p>
        </p:txBody>
      </p:sp>
      <p:grpSp>
        <p:nvGrpSpPr>
          <p:cNvPr id="3" name="Group 41"/>
          <p:cNvGrpSpPr/>
          <p:nvPr/>
        </p:nvGrpSpPr>
        <p:grpSpPr>
          <a:xfrm>
            <a:off x="1752036" y="908722"/>
            <a:ext cx="7284460" cy="936102"/>
            <a:chOff x="467544" y="1174252"/>
            <a:chExt cx="7925727" cy="1462661"/>
          </a:xfrm>
        </p:grpSpPr>
        <p:sp>
          <p:nvSpPr>
            <p:cNvPr id="44" name="Rectangle 43"/>
            <p:cNvSpPr/>
            <p:nvPr/>
          </p:nvSpPr>
          <p:spPr>
            <a:xfrm>
              <a:off x="467544" y="1628800"/>
              <a:ext cx="1368152" cy="698376"/>
            </a:xfrm>
            <a:prstGeom prst="rect">
              <a:avLst/>
            </a:prstGeom>
            <a:solidFill>
              <a:srgbClr val="BACA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Pre-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processing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489608" y="1628799"/>
              <a:ext cx="1622708" cy="720080"/>
            </a:xfrm>
            <a:prstGeom prst="rect">
              <a:avLst/>
            </a:prstGeom>
            <a:solidFill>
              <a:srgbClr val="BACA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Image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Representation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724779" y="1628799"/>
              <a:ext cx="1432537" cy="720080"/>
            </a:xfrm>
            <a:prstGeom prst="rect">
              <a:avLst/>
            </a:prstGeom>
            <a:solidFill>
              <a:srgbClr val="BACA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Descriptor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Generation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876257" y="1174252"/>
              <a:ext cx="1281974" cy="787589"/>
            </a:xfrm>
            <a:prstGeom prst="rect">
              <a:avLst/>
            </a:prstGeom>
            <a:solidFill>
              <a:srgbClr val="BACA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Classifier Training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876256" y="2132857"/>
              <a:ext cx="1517015" cy="504056"/>
            </a:xfrm>
            <a:prstGeom prst="rect">
              <a:avLst/>
            </a:prstGeom>
            <a:solidFill>
              <a:srgbClr val="BACA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</a:rPr>
                <a:t>Classification</a:t>
              </a:r>
              <a:endParaRPr 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1976794" y="1968995"/>
              <a:ext cx="432048" cy="1588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4211960" y="1988840"/>
              <a:ext cx="432048" cy="1588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6250265" y="1508513"/>
              <a:ext cx="504057" cy="420797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6250265" y="2073323"/>
              <a:ext cx="504056" cy="252028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1724467" y="1162845"/>
            <a:ext cx="1335365" cy="537963"/>
          </a:xfrm>
          <a:prstGeom prst="rect">
            <a:avLst/>
          </a:prstGeom>
          <a:noFill/>
          <a:ln w="76200">
            <a:solidFill>
              <a:srgbClr val="194DF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8" name="Flowchart: Data 27"/>
          <p:cNvSpPr/>
          <p:nvPr/>
        </p:nvSpPr>
        <p:spPr>
          <a:xfrm>
            <a:off x="97408" y="1103536"/>
            <a:ext cx="1259632" cy="576064"/>
          </a:xfrm>
          <a:prstGeom prst="flowChartInputOutp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Foveal</a:t>
            </a:r>
            <a:r>
              <a:rPr lang="en-US" sz="1600" dirty="0" smtClean="0"/>
              <a:t> Slice</a:t>
            </a:r>
            <a:endParaRPr lang="en-US" sz="16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293540" y="1425476"/>
            <a:ext cx="288032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835696" y="764704"/>
            <a:ext cx="1161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alignment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844026" y="2335232"/>
            <a:ext cx="1358290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004048" y="3532072"/>
            <a:ext cx="93610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583176" y="2856382"/>
            <a:ext cx="93610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3820856" y="2993184"/>
            <a:ext cx="1410651" cy="317624"/>
            <a:chOff x="3843042" y="3068960"/>
            <a:chExt cx="1410651" cy="317624"/>
          </a:xfrm>
        </p:grpSpPr>
        <p:cxnSp>
          <p:nvCxnSpPr>
            <p:cNvPr id="56" name="Elbow Connector 55"/>
            <p:cNvCxnSpPr/>
            <p:nvPr/>
          </p:nvCxnSpPr>
          <p:spPr>
            <a:xfrm>
              <a:off x="3843042" y="3212976"/>
              <a:ext cx="1410651" cy="196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4076822" y="3068960"/>
              <a:ext cx="792088" cy="317624"/>
            </a:xfrm>
            <a:prstGeom prst="rect">
              <a:avLst/>
            </a:prstGeom>
            <a:solidFill>
              <a:srgbClr val="C1E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Align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533100" y="4180144"/>
            <a:ext cx="4100498" cy="2592288"/>
            <a:chOff x="2533100" y="4149080"/>
            <a:chExt cx="4100498" cy="2592288"/>
          </a:xfrm>
        </p:grpSpPr>
        <p:pic>
          <p:nvPicPr>
            <p:cNvPr id="49153" name="Picture 1" descr="C:\Users\yuyingliu\Desktop\P20090701075723078_Macular Cube 512x128_5-20-2009_10-24-24_OS_sn1291_cube_raw.img.Hslice_61_ori+0.bmp_crop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93438" y="5790862"/>
              <a:ext cx="1440160" cy="662474"/>
            </a:xfrm>
            <a:prstGeom prst="rect">
              <a:avLst/>
            </a:prstGeom>
            <a:noFill/>
          </p:spPr>
        </p:pic>
        <p:pic>
          <p:nvPicPr>
            <p:cNvPr id="49154" name="Picture 2" descr="C:\Users\yuyingliu\Desktop\P20090701075723078_Macular Cube 512x128_5-20-2009_10-24-24_OS_sn1291_cube_raw.img.Hslice_61_ori+0.bmp_1_ori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38020" y="5499476"/>
              <a:ext cx="1241892" cy="1241892"/>
            </a:xfrm>
            <a:prstGeom prst="rect">
              <a:avLst/>
            </a:prstGeom>
            <a:noFill/>
          </p:spPr>
        </p:pic>
        <p:pic>
          <p:nvPicPr>
            <p:cNvPr id="49156" name="Picture 4" descr="C:\Users\yuyingliu\Desktop\J0051_OS_Macular Cube 200x200 Combo_sn0627_cube.v2.img.Hslice_101_ori+0.bmp_crop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21155" y="4465714"/>
              <a:ext cx="1367069" cy="648072"/>
            </a:xfrm>
            <a:prstGeom prst="rect">
              <a:avLst/>
            </a:prstGeom>
            <a:noFill/>
          </p:spPr>
        </p:pic>
        <p:pic>
          <p:nvPicPr>
            <p:cNvPr id="49157" name="Picture 5" descr="C:\Users\yuyingliu\Desktop\J0051_OS_Macular Cube 200x200 Combo_sn0627_cube.v2.img.Hslice_101_ori+0.bmp_1_ori.bm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33100" y="4149080"/>
              <a:ext cx="1277404" cy="1277404"/>
            </a:xfrm>
            <a:prstGeom prst="rect">
              <a:avLst/>
            </a:prstGeom>
            <a:noFill/>
          </p:spPr>
        </p:pic>
        <p:cxnSp>
          <p:nvCxnSpPr>
            <p:cNvPr id="38" name="Elbow Connector 37"/>
            <p:cNvCxnSpPr>
              <a:stCxn id="49154" idx="3"/>
              <a:endCxn id="49153" idx="1"/>
            </p:cNvCxnSpPr>
            <p:nvPr/>
          </p:nvCxnSpPr>
          <p:spPr>
            <a:xfrm>
              <a:off x="3779912" y="6120422"/>
              <a:ext cx="1413526" cy="1677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49157" idx="3"/>
              <a:endCxn id="49156" idx="1"/>
            </p:cNvCxnSpPr>
            <p:nvPr/>
          </p:nvCxnSpPr>
          <p:spPr>
            <a:xfrm>
              <a:off x="3810504" y="4787782"/>
              <a:ext cx="1410651" cy="196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4076822" y="4607762"/>
              <a:ext cx="792088" cy="317624"/>
            </a:xfrm>
            <a:prstGeom prst="rect">
              <a:avLst/>
            </a:prstGeom>
            <a:solidFill>
              <a:srgbClr val="C1E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Align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076822" y="5949280"/>
              <a:ext cx="792088" cy="317624"/>
            </a:xfrm>
            <a:prstGeom prst="rect">
              <a:avLst/>
            </a:prstGeom>
            <a:solidFill>
              <a:srgbClr val="C1E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Align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465028" y="2403472"/>
            <a:ext cx="1530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original image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48064" y="2410686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aligned image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69336" y="3573016"/>
            <a:ext cx="1944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remove curvature </a:t>
            </a:r>
            <a:br>
              <a:rPr lang="en-US" b="1" i="1" dirty="0" smtClean="0">
                <a:solidFill>
                  <a:srgbClr val="00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and centering</a:t>
            </a:r>
            <a:endParaRPr lang="en-US" sz="1400" b="1" i="1" dirty="0" smtClean="0">
              <a:solidFill>
                <a:srgbClr val="0000FF"/>
              </a:solidFill>
            </a:endParaRPr>
          </a:p>
        </p:txBody>
      </p:sp>
      <p:cxnSp>
        <p:nvCxnSpPr>
          <p:cNvPr id="42" name="Curved Connector 41"/>
          <p:cNvCxnSpPr>
            <a:stCxn id="60" idx="2"/>
          </p:cNvCxnSpPr>
          <p:nvPr/>
        </p:nvCxnSpPr>
        <p:spPr>
          <a:xfrm rot="16200000" flipH="1">
            <a:off x="4278547" y="3482941"/>
            <a:ext cx="371394" cy="27128"/>
          </a:xfrm>
          <a:prstGeom prst="curvedConnector3">
            <a:avLst>
              <a:gd name="adj1" fmla="val 50000"/>
            </a:avLst>
          </a:prstGeom>
          <a:ln w="38100">
            <a:solidFill>
              <a:srgbClr val="7DDDFF"/>
            </a:solidFill>
            <a:prstDash val="sys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0" y="4221088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Large variations in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positions, curvatures</a:t>
            </a:r>
          </a:p>
        </p:txBody>
      </p:sp>
      <p:sp>
        <p:nvSpPr>
          <p:cNvPr id="49" name="Left Brace 48"/>
          <p:cNvSpPr/>
          <p:nvPr/>
        </p:nvSpPr>
        <p:spPr>
          <a:xfrm>
            <a:off x="2123728" y="2924944"/>
            <a:ext cx="288032" cy="3600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852936"/>
            <a:ext cx="5112568" cy="370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Preprocessing: Retina Alignment (2/2)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7" name="Left Brace 36"/>
          <p:cNvSpPr/>
          <p:nvPr/>
        </p:nvSpPr>
        <p:spPr>
          <a:xfrm rot="5400000">
            <a:off x="4319972" y="-1215516"/>
            <a:ext cx="576064" cy="6696744"/>
          </a:xfrm>
          <a:prstGeom prst="leftBrace">
            <a:avLst>
              <a:gd name="adj1" fmla="val 6295"/>
              <a:gd name="adj2" fmla="val 85535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259632" y="213285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Alignment process:  find the retinal area, then curve-fit and warp </a:t>
            </a:r>
            <a:br>
              <a:rPr lang="en-US" b="1" i="1" dirty="0" smtClean="0">
                <a:solidFill>
                  <a:srgbClr val="00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the retina to be roughly horizontal</a:t>
            </a:r>
            <a:endParaRPr lang="en-US" sz="1400" b="1" i="1" dirty="0" smtClean="0">
              <a:solidFill>
                <a:srgbClr val="0000FF"/>
              </a:solidFill>
            </a:endParaRPr>
          </a:p>
        </p:txBody>
      </p:sp>
      <p:grpSp>
        <p:nvGrpSpPr>
          <p:cNvPr id="3" name="Group 41"/>
          <p:cNvGrpSpPr/>
          <p:nvPr/>
        </p:nvGrpSpPr>
        <p:grpSpPr>
          <a:xfrm>
            <a:off x="1752036" y="908722"/>
            <a:ext cx="7284460" cy="936102"/>
            <a:chOff x="467544" y="1174252"/>
            <a:chExt cx="7925727" cy="1462661"/>
          </a:xfrm>
        </p:grpSpPr>
        <p:sp>
          <p:nvSpPr>
            <p:cNvPr id="44" name="Rectangle 43"/>
            <p:cNvSpPr/>
            <p:nvPr/>
          </p:nvSpPr>
          <p:spPr>
            <a:xfrm>
              <a:off x="467544" y="1628800"/>
              <a:ext cx="1368152" cy="698376"/>
            </a:xfrm>
            <a:prstGeom prst="rect">
              <a:avLst/>
            </a:prstGeom>
            <a:solidFill>
              <a:srgbClr val="BACA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Pre-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processing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489608" y="1628799"/>
              <a:ext cx="1622708" cy="720080"/>
            </a:xfrm>
            <a:prstGeom prst="rect">
              <a:avLst/>
            </a:prstGeom>
            <a:solidFill>
              <a:srgbClr val="BACA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Image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Representation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724779" y="1628799"/>
              <a:ext cx="1432537" cy="720080"/>
            </a:xfrm>
            <a:prstGeom prst="rect">
              <a:avLst/>
            </a:prstGeom>
            <a:solidFill>
              <a:srgbClr val="BACA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Descriptor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Generation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876257" y="1174252"/>
              <a:ext cx="1281974" cy="787589"/>
            </a:xfrm>
            <a:prstGeom prst="rect">
              <a:avLst/>
            </a:prstGeom>
            <a:solidFill>
              <a:srgbClr val="BACA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Classifier Training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876256" y="2132857"/>
              <a:ext cx="1517015" cy="504056"/>
            </a:xfrm>
            <a:prstGeom prst="rect">
              <a:avLst/>
            </a:prstGeom>
            <a:solidFill>
              <a:srgbClr val="BACA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</a:rPr>
                <a:t>Classification</a:t>
              </a:r>
              <a:endParaRPr 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1976794" y="1968995"/>
              <a:ext cx="432048" cy="1588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4211960" y="1988840"/>
              <a:ext cx="432048" cy="1588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6250265" y="1508513"/>
              <a:ext cx="504057" cy="420797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6250265" y="2073323"/>
              <a:ext cx="504056" cy="252028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1724467" y="1162845"/>
            <a:ext cx="1335365" cy="537963"/>
          </a:xfrm>
          <a:prstGeom prst="rect">
            <a:avLst/>
          </a:prstGeom>
          <a:noFill/>
          <a:ln w="76200">
            <a:solidFill>
              <a:srgbClr val="194DF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8" name="Flowchart: Data 27"/>
          <p:cNvSpPr/>
          <p:nvPr/>
        </p:nvSpPr>
        <p:spPr>
          <a:xfrm>
            <a:off x="97408" y="1103536"/>
            <a:ext cx="1259632" cy="576064"/>
          </a:xfrm>
          <a:prstGeom prst="flowChartInputOutp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Foveal</a:t>
            </a:r>
            <a:r>
              <a:rPr lang="en-US" sz="1600" dirty="0" smtClean="0"/>
              <a:t> Slice</a:t>
            </a:r>
            <a:endParaRPr lang="en-US" sz="16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293540" y="1425476"/>
            <a:ext cx="288032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835696" y="764704"/>
            <a:ext cx="1161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alignment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5492864" y="3861048"/>
            <a:ext cx="158417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3_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4632" y="5127079"/>
            <a:ext cx="1905000" cy="1038225"/>
          </a:xfrm>
          <a:prstGeom prst="rect">
            <a:avLst/>
          </a:prstGeom>
        </p:spPr>
      </p:pic>
      <p:pic>
        <p:nvPicPr>
          <p:cNvPr id="43" name="Picture 42" descr="2_a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3686919"/>
            <a:ext cx="1905000" cy="1057275"/>
          </a:xfrm>
          <a:prstGeom prst="rect">
            <a:avLst/>
          </a:prstGeom>
        </p:spPr>
      </p:pic>
      <p:pic>
        <p:nvPicPr>
          <p:cNvPr id="42" name="Picture 41" descr="1_a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473946"/>
            <a:ext cx="19050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en-US" dirty="0" smtClean="0"/>
              <a:t>Image Representation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9592" y="2636912"/>
            <a:ext cx="2348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1.Spatial Location</a:t>
            </a:r>
            <a:endParaRPr lang="en-US" sz="20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263691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2.Global Context</a:t>
            </a:r>
            <a:endParaRPr lang="en-US" sz="2000" b="1" i="1" dirty="0"/>
          </a:p>
        </p:txBody>
      </p:sp>
      <p:sp>
        <p:nvSpPr>
          <p:cNvPr id="35" name="Rectangle 34"/>
          <p:cNvSpPr/>
          <p:nvPr/>
        </p:nvSpPr>
        <p:spPr>
          <a:xfrm>
            <a:off x="1418050" y="3541910"/>
            <a:ext cx="777686" cy="614328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619672" y="2276872"/>
            <a:ext cx="5724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Good representation for ocular OCT should consider: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  <p:sp>
        <p:nvSpPr>
          <p:cNvPr id="49" name="Left Brace 48"/>
          <p:cNvSpPr/>
          <p:nvPr/>
        </p:nvSpPr>
        <p:spPr>
          <a:xfrm rot="5400000">
            <a:off x="4355976" y="-1107504"/>
            <a:ext cx="288032" cy="6768752"/>
          </a:xfrm>
          <a:prstGeom prst="leftBrace">
            <a:avLst>
              <a:gd name="adj1" fmla="val 6295"/>
              <a:gd name="adj2" fmla="val 5270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5940152" y="263691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3.Multiple Scales</a:t>
            </a:r>
          </a:p>
        </p:txBody>
      </p:sp>
      <p:grpSp>
        <p:nvGrpSpPr>
          <p:cNvPr id="3" name="Group 53"/>
          <p:cNvGrpSpPr/>
          <p:nvPr/>
        </p:nvGrpSpPr>
        <p:grpSpPr>
          <a:xfrm>
            <a:off x="1752036" y="1196754"/>
            <a:ext cx="7284460" cy="936102"/>
            <a:chOff x="467544" y="1174252"/>
            <a:chExt cx="7925727" cy="1462661"/>
          </a:xfrm>
        </p:grpSpPr>
        <p:sp>
          <p:nvSpPr>
            <p:cNvPr id="56" name="Rectangle 55"/>
            <p:cNvSpPr/>
            <p:nvPr/>
          </p:nvSpPr>
          <p:spPr>
            <a:xfrm>
              <a:off x="467544" y="1628800"/>
              <a:ext cx="1368152" cy="698376"/>
            </a:xfrm>
            <a:prstGeom prst="rect">
              <a:avLst/>
            </a:prstGeom>
            <a:solidFill>
              <a:srgbClr val="BACA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Pre-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processing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489608" y="1628799"/>
              <a:ext cx="1622708" cy="720080"/>
            </a:xfrm>
            <a:prstGeom prst="rect">
              <a:avLst/>
            </a:prstGeom>
            <a:solidFill>
              <a:srgbClr val="BACA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Image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Representation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724779" y="1628799"/>
              <a:ext cx="1432537" cy="720080"/>
            </a:xfrm>
            <a:prstGeom prst="rect">
              <a:avLst/>
            </a:prstGeom>
            <a:solidFill>
              <a:srgbClr val="BACA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Descriptor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Generation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876257" y="1174252"/>
              <a:ext cx="1281974" cy="787589"/>
            </a:xfrm>
            <a:prstGeom prst="rect">
              <a:avLst/>
            </a:prstGeom>
            <a:solidFill>
              <a:srgbClr val="BACA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Classifier Training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76256" y="2132857"/>
              <a:ext cx="1517015" cy="504056"/>
            </a:xfrm>
            <a:prstGeom prst="rect">
              <a:avLst/>
            </a:prstGeom>
            <a:solidFill>
              <a:srgbClr val="BACA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</a:rPr>
                <a:t>Classification</a:t>
              </a:r>
              <a:endParaRPr 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1976794" y="1968995"/>
              <a:ext cx="432048" cy="1588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4211960" y="1988840"/>
              <a:ext cx="432048" cy="1588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6250265" y="1508513"/>
              <a:ext cx="504057" cy="420797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6250265" y="2073323"/>
              <a:ext cx="504056" cy="252028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Flowchart: Data 78"/>
          <p:cNvSpPr/>
          <p:nvPr/>
        </p:nvSpPr>
        <p:spPr>
          <a:xfrm>
            <a:off x="97408" y="1391568"/>
            <a:ext cx="1259632" cy="576064"/>
          </a:xfrm>
          <a:prstGeom prst="flowChartInputOutp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Foveal</a:t>
            </a:r>
            <a:r>
              <a:rPr lang="en-US" sz="1600" dirty="0" smtClean="0"/>
              <a:t> Slice</a:t>
            </a:r>
            <a:endParaRPr lang="en-US" sz="1600" dirty="0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1293540" y="1713508"/>
            <a:ext cx="288032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3563888" y="1450877"/>
            <a:ext cx="1584176" cy="537963"/>
          </a:xfrm>
          <a:prstGeom prst="rect">
            <a:avLst/>
          </a:prstGeom>
          <a:noFill/>
          <a:ln w="76200">
            <a:solidFill>
              <a:srgbClr val="194DF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36" name="Group 35"/>
          <p:cNvGrpSpPr/>
          <p:nvPr/>
        </p:nvGrpSpPr>
        <p:grpSpPr>
          <a:xfrm>
            <a:off x="6012160" y="3284984"/>
            <a:ext cx="2160240" cy="3356992"/>
            <a:chOff x="6059896" y="3356992"/>
            <a:chExt cx="1752464" cy="2767462"/>
          </a:xfrm>
        </p:grpSpPr>
        <p:pic>
          <p:nvPicPr>
            <p:cNvPr id="40" name="Picture 5" descr="O:\OCT_data\OCT_0908\scan_pool\hslice_2010_0209\only_zero_contrast_enhanced_083010\P20090630171907328_Macular Cube 512x128_10-14-2008_15-59-57_OS_sn1173_cube_raw.img.Hslice_63_ori+0.bmp_crop.b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84168" y="3356992"/>
              <a:ext cx="1728192" cy="725841"/>
            </a:xfrm>
            <a:prstGeom prst="rect">
              <a:avLst/>
            </a:prstGeom>
            <a:noFill/>
          </p:spPr>
        </p:pic>
        <p:sp>
          <p:nvSpPr>
            <p:cNvPr id="48" name="Rectangle 47"/>
            <p:cNvSpPr/>
            <p:nvPr/>
          </p:nvSpPr>
          <p:spPr>
            <a:xfrm>
              <a:off x="6732240" y="3625974"/>
              <a:ext cx="432048" cy="213774"/>
            </a:xfrm>
            <a:prstGeom prst="rect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5" descr="O:\OCT_data\OCT_0908\scan_pool\hslice_2010_0209\only_zero_contrast_enhanced_083010\P20090630171907328_Macular Cube 512x128_10-14-2008_15-59-57_OS_sn1173_cube_raw.img.Hslice_63_ori+0.bmp_crop.b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59896" y="5166484"/>
              <a:ext cx="936104" cy="393164"/>
            </a:xfrm>
            <a:prstGeom prst="rect">
              <a:avLst/>
            </a:prstGeom>
            <a:noFill/>
          </p:spPr>
        </p:pic>
        <p:pic>
          <p:nvPicPr>
            <p:cNvPr id="70" name="Picture 13" descr="O:\OCT_data\OCT_0906\scan_pool\hslice_2010_0209\only_zero_contrast_enhanced_0830_2010\J2982_OS_Macular Cube 512x128 Combo_sn1537_cube.v2.img.Hslice_81_ori+0.bmp_crop.bm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70583" y="4158372"/>
              <a:ext cx="1728192" cy="915942"/>
            </a:xfrm>
            <a:prstGeom prst="rect">
              <a:avLst/>
            </a:prstGeom>
            <a:noFill/>
          </p:spPr>
        </p:pic>
        <p:pic>
          <p:nvPicPr>
            <p:cNvPr id="71" name="Picture 13" descr="O:\OCT_data\OCT_0906\scan_pool\hslice_2010_0209\only_zero_contrast_enhanced_0830_2010\J2982_OS_Macular Cube 512x128 Combo_sn1537_cube.v2.img.Hslice_81_ori+0.bmp_crop.bm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59896" y="5640560"/>
              <a:ext cx="913007" cy="483894"/>
            </a:xfrm>
            <a:prstGeom prst="rect">
              <a:avLst/>
            </a:prstGeom>
            <a:noFill/>
          </p:spPr>
        </p:pic>
        <p:sp>
          <p:nvSpPr>
            <p:cNvPr id="72" name="Rectangle 71"/>
            <p:cNvSpPr/>
            <p:nvPr/>
          </p:nvSpPr>
          <p:spPr>
            <a:xfrm>
              <a:off x="6302958" y="5238492"/>
              <a:ext cx="432048" cy="213774"/>
            </a:xfrm>
            <a:prstGeom prst="rect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275920" y="5764601"/>
              <a:ext cx="432048" cy="213774"/>
            </a:xfrm>
            <a:prstGeom prst="rect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732240" y="4520662"/>
              <a:ext cx="432048" cy="213774"/>
            </a:xfrm>
            <a:prstGeom prst="rect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3435112" y="3659623"/>
            <a:ext cx="1872208" cy="1107416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419872" y="5134699"/>
            <a:ext cx="1872208" cy="1008112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499992" y="4747294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ME+AMD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4499992" y="6165304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ME+AMD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971600" y="3140968"/>
            <a:ext cx="1716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00FF"/>
                </a:solidFill>
              </a:rPr>
              <a:t>Pathology locality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91880" y="306896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00FF"/>
                </a:solidFill>
              </a:rPr>
              <a:t>Overall appearance</a:t>
            </a:r>
          </a:p>
          <a:p>
            <a:r>
              <a:rPr lang="en-US" sz="1600" b="1" i="1" dirty="0" smtClean="0">
                <a:solidFill>
                  <a:srgbClr val="0000FF"/>
                </a:solidFill>
              </a:rPr>
              <a:t>for correct interpretation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40152" y="300392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00FF"/>
                </a:solidFill>
              </a:rPr>
              <a:t>Small and large-scale changes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en-US" sz="3200" dirty="0" smtClean="0"/>
              <a:t>Image Representation:</a:t>
            </a:r>
            <a:br>
              <a:rPr lang="en-US" sz="3200" dirty="0" smtClean="0"/>
            </a:br>
            <a:r>
              <a:rPr lang="en-US" sz="3200" dirty="0" smtClean="0"/>
              <a:t>Multi-Scale Spatial Pyramid (MSSP)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7544" y="278266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i="1" dirty="0" smtClean="0">
                <a:solidFill>
                  <a:srgbClr val="0000FF"/>
                </a:solidFill>
              </a:rPr>
              <a:t>Multi-Scale Spatial Pyramid  (MSSP) : </a:t>
            </a:r>
          </a:p>
          <a:p>
            <a:pPr marL="0" lvl="1"/>
            <a:r>
              <a:rPr lang="en-US" i="1" dirty="0" smtClean="0"/>
              <a:t>preserve spatial organization of local features at multiple scales and spatial granularities</a:t>
            </a:r>
            <a:endParaRPr lang="en-US" i="1" dirty="0"/>
          </a:p>
        </p:txBody>
      </p:sp>
      <p:pic>
        <p:nvPicPr>
          <p:cNvPr id="30" name="Picture 1" descr="C:\Users\yuyingliu\Desktop\MSSP_re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4347" y="3817519"/>
            <a:ext cx="2604438" cy="2635817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482259" y="4437112"/>
            <a:ext cx="854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Level-2</a:t>
            </a:r>
            <a:endParaRPr lang="en-US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2482259" y="5373216"/>
            <a:ext cx="854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Level-1</a:t>
            </a:r>
            <a:endParaRPr lang="en-US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2463209" y="6020874"/>
            <a:ext cx="854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Level-0</a:t>
            </a:r>
            <a:endParaRPr lang="en-US" i="1" dirty="0"/>
          </a:p>
        </p:txBody>
      </p:sp>
      <p:sp>
        <p:nvSpPr>
          <p:cNvPr id="38" name="Left Brace 37"/>
          <p:cNvSpPr/>
          <p:nvPr/>
        </p:nvSpPr>
        <p:spPr>
          <a:xfrm rot="5400000">
            <a:off x="4247964" y="-1791580"/>
            <a:ext cx="504056" cy="8064896"/>
          </a:xfrm>
          <a:prstGeom prst="leftBrace">
            <a:avLst>
              <a:gd name="adj1" fmla="val 6295"/>
              <a:gd name="adj2" fmla="val 52123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760943" y="349213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3-level MSSP</a:t>
            </a:r>
            <a:endParaRPr lang="en-US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067944" y="286222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8000"/>
                </a:solidFill>
              </a:rPr>
              <a:t>[Wu &amp; </a:t>
            </a:r>
            <a:r>
              <a:rPr lang="en-US" sz="1200" i="1" dirty="0" err="1" smtClean="0">
                <a:solidFill>
                  <a:srgbClr val="008000"/>
                </a:solidFill>
              </a:rPr>
              <a:t>Rehg</a:t>
            </a:r>
            <a:r>
              <a:rPr lang="en-US" sz="1200" i="1" dirty="0" smtClean="0">
                <a:solidFill>
                  <a:srgbClr val="008000"/>
                </a:solidFill>
              </a:rPr>
              <a:t>, CVPR’08]</a:t>
            </a:r>
            <a:endParaRPr lang="en-US" sz="1200" i="1" dirty="0">
              <a:solidFill>
                <a:srgbClr val="008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752036" y="1196754"/>
            <a:ext cx="7284460" cy="936102"/>
            <a:chOff x="467544" y="1174252"/>
            <a:chExt cx="7925727" cy="1462661"/>
          </a:xfrm>
        </p:grpSpPr>
        <p:sp>
          <p:nvSpPr>
            <p:cNvPr id="53" name="Rectangle 52"/>
            <p:cNvSpPr/>
            <p:nvPr/>
          </p:nvSpPr>
          <p:spPr>
            <a:xfrm>
              <a:off x="467544" y="1628800"/>
              <a:ext cx="1368152" cy="698376"/>
            </a:xfrm>
            <a:prstGeom prst="rect">
              <a:avLst/>
            </a:prstGeom>
            <a:solidFill>
              <a:srgbClr val="BACA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Pre-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processing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489608" y="1628799"/>
              <a:ext cx="1622708" cy="720080"/>
            </a:xfrm>
            <a:prstGeom prst="rect">
              <a:avLst/>
            </a:prstGeom>
            <a:solidFill>
              <a:srgbClr val="BACA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Image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Representation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724779" y="1628799"/>
              <a:ext cx="1432537" cy="720080"/>
            </a:xfrm>
            <a:prstGeom prst="rect">
              <a:avLst/>
            </a:prstGeom>
            <a:solidFill>
              <a:srgbClr val="BACA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Descriptor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Generation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876257" y="1174252"/>
              <a:ext cx="1281974" cy="787589"/>
            </a:xfrm>
            <a:prstGeom prst="rect">
              <a:avLst/>
            </a:prstGeom>
            <a:solidFill>
              <a:srgbClr val="BACA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Classifier Training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876256" y="2132857"/>
              <a:ext cx="1517015" cy="504056"/>
            </a:xfrm>
            <a:prstGeom prst="rect">
              <a:avLst/>
            </a:prstGeom>
            <a:solidFill>
              <a:srgbClr val="BACA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</a:rPr>
                <a:t>Classification</a:t>
              </a:r>
              <a:endParaRPr 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1976794" y="1968995"/>
              <a:ext cx="432048" cy="1588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4211960" y="1988840"/>
              <a:ext cx="432048" cy="1588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6250265" y="1508513"/>
              <a:ext cx="504057" cy="420797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6250265" y="2073323"/>
              <a:ext cx="504056" cy="252028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Flowchart: Data 63"/>
          <p:cNvSpPr/>
          <p:nvPr/>
        </p:nvSpPr>
        <p:spPr>
          <a:xfrm>
            <a:off x="97408" y="1391568"/>
            <a:ext cx="1259632" cy="576064"/>
          </a:xfrm>
          <a:prstGeom prst="flowChartInputOutp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Foveal</a:t>
            </a:r>
            <a:r>
              <a:rPr lang="en-US" sz="1600" dirty="0" smtClean="0"/>
              <a:t> Slice</a:t>
            </a:r>
            <a:endParaRPr lang="en-US" sz="1600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1293540" y="1713508"/>
            <a:ext cx="288032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563888" y="1450877"/>
            <a:ext cx="1584176" cy="537963"/>
          </a:xfrm>
          <a:prstGeom prst="rect">
            <a:avLst/>
          </a:prstGeom>
          <a:noFill/>
          <a:ln w="76200">
            <a:solidFill>
              <a:srgbClr val="194DF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9" name="Rectangle 38"/>
          <p:cNvSpPr/>
          <p:nvPr/>
        </p:nvSpPr>
        <p:spPr>
          <a:xfrm>
            <a:off x="3995936" y="1052736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mtClean="0">
                <a:solidFill>
                  <a:srgbClr val="0000FF"/>
                </a:solidFill>
              </a:rPr>
              <a:t>MSSP</a:t>
            </a:r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23528" y="4149080"/>
            <a:ext cx="2085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Finer spatial resolution</a:t>
            </a:r>
            <a:endParaRPr lang="en-US" sz="16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251520" y="5949280"/>
            <a:ext cx="2308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Coarser spatial resolution</a:t>
            </a:r>
            <a:endParaRPr lang="en-US" sz="1600" i="1" dirty="0"/>
          </a:p>
        </p:txBody>
      </p:sp>
      <p:cxnSp>
        <p:nvCxnSpPr>
          <p:cNvPr id="47" name="Straight Arrow Connector 46"/>
          <p:cNvCxnSpPr/>
          <p:nvPr/>
        </p:nvCxnSpPr>
        <p:spPr>
          <a:xfrm rot="16200000" flipV="1">
            <a:off x="471542" y="5287119"/>
            <a:ext cx="141198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rot="5400000" flipH="1" flipV="1">
            <a:off x="5065965" y="4149080"/>
            <a:ext cx="288032" cy="28803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>
            <a:off x="5353997" y="4149080"/>
            <a:ext cx="936104" cy="86409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flipV="1">
            <a:off x="3697813" y="5373216"/>
            <a:ext cx="2592288" cy="7200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flipV="1">
            <a:off x="3697813" y="5949280"/>
            <a:ext cx="2520280" cy="28803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>
            <a:off x="4273877" y="4797152"/>
            <a:ext cx="2088232" cy="4320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/>
          <p:nvPr/>
        </p:nvCxnSpPr>
        <p:spPr>
          <a:xfrm flipV="1">
            <a:off x="4273877" y="5661248"/>
            <a:ext cx="1944216" cy="14401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yuyingliu\Desktop\global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7183" y="5218534"/>
            <a:ext cx="864096" cy="745727"/>
          </a:xfrm>
          <a:prstGeom prst="rect">
            <a:avLst/>
          </a:prstGeom>
          <a:noFill/>
        </p:spPr>
      </p:pic>
      <p:sp>
        <p:nvSpPr>
          <p:cNvPr id="71" name="TextBox 70"/>
          <p:cNvSpPr txBox="1"/>
          <p:nvPr/>
        </p:nvSpPr>
        <p:spPr>
          <a:xfrm>
            <a:off x="6361601" y="4294837"/>
            <a:ext cx="2782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i="1" dirty="0" smtClean="0">
                <a:solidFill>
                  <a:srgbClr val="0000FF"/>
                </a:solidFill>
              </a:rPr>
              <a:t>Global descriptor:</a:t>
            </a:r>
            <a:br>
              <a:rPr lang="en-US" b="1" i="1" dirty="0" smtClean="0">
                <a:solidFill>
                  <a:srgbClr val="0000FF"/>
                </a:solidFill>
              </a:rPr>
            </a:br>
            <a:r>
              <a:rPr lang="en-US" b="1" i="1" dirty="0" smtClean="0"/>
              <a:t>Concatenate local features</a:t>
            </a:r>
            <a:br>
              <a:rPr lang="en-US" b="1" i="1" dirty="0" smtClean="0"/>
            </a:br>
            <a:r>
              <a:rPr lang="en-US" b="1" i="1" dirty="0" smtClean="0"/>
              <a:t> in a fixed order</a:t>
            </a:r>
            <a:endParaRPr lang="en-US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899592" y="2348880"/>
            <a:ext cx="2348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1.Spatial Location</a:t>
            </a:r>
            <a:endParaRPr lang="en-US" sz="2000" b="1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3419872" y="234888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2.Global Context</a:t>
            </a:r>
            <a:endParaRPr lang="en-US" sz="2000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5940152" y="234888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3.Multiple Scales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36104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Descriptors: </a:t>
            </a:r>
            <a:r>
              <a:rPr lang="en-US" sz="4000" dirty="0" err="1" smtClean="0"/>
              <a:t>LBP</a:t>
            </a:r>
            <a:r>
              <a:rPr lang="en-US" sz="3600" dirty="0" err="1" smtClean="0"/>
              <a:t>pca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3" name="Group 76"/>
          <p:cNvGrpSpPr/>
          <p:nvPr/>
        </p:nvGrpSpPr>
        <p:grpSpPr>
          <a:xfrm>
            <a:off x="107504" y="3347700"/>
            <a:ext cx="1440160" cy="1532990"/>
            <a:chOff x="251520" y="3284984"/>
            <a:chExt cx="1728192" cy="1749014"/>
          </a:xfrm>
        </p:grpSpPr>
        <p:pic>
          <p:nvPicPr>
            <p:cNvPr id="45057" name="Picture 1" descr="C:\Users\yuyingliu\Desktop\MSSP_rec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3284984"/>
              <a:ext cx="1728192" cy="1749014"/>
            </a:xfrm>
            <a:prstGeom prst="rect">
              <a:avLst/>
            </a:prstGeom>
            <a:noFill/>
          </p:spPr>
        </p:pic>
        <p:sp>
          <p:nvSpPr>
            <p:cNvPr id="31" name="Rectangle 30"/>
            <p:cNvSpPr/>
            <p:nvPr/>
          </p:nvSpPr>
          <p:spPr>
            <a:xfrm>
              <a:off x="899592" y="3632369"/>
              <a:ext cx="432048" cy="182959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Left Brace 77"/>
          <p:cNvSpPr/>
          <p:nvPr/>
        </p:nvSpPr>
        <p:spPr>
          <a:xfrm rot="5400000">
            <a:off x="4355978" y="-1755574"/>
            <a:ext cx="504054" cy="8136906"/>
          </a:xfrm>
          <a:prstGeom prst="leftBrace">
            <a:avLst>
              <a:gd name="adj1" fmla="val 6295"/>
              <a:gd name="adj2" fmla="val 29178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563888" y="2915652"/>
            <a:ext cx="2002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00FF"/>
                </a:solidFill>
              </a:rPr>
              <a:t>Encode micro-structures  </a:t>
            </a:r>
            <a:endParaRPr lang="en-US" sz="1400" i="1" dirty="0">
              <a:solidFill>
                <a:srgbClr val="0000FF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868144" y="3745254"/>
            <a:ext cx="720080" cy="1588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971600" y="3744123"/>
            <a:ext cx="720080" cy="1588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796136" y="4509120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256 bins</a:t>
            </a:r>
            <a:endParaRPr lang="en-US" sz="1600" b="1" i="1" dirty="0"/>
          </a:p>
        </p:txBody>
      </p:sp>
      <p:grpSp>
        <p:nvGrpSpPr>
          <p:cNvPr id="5" name="Group 55"/>
          <p:cNvGrpSpPr/>
          <p:nvPr/>
        </p:nvGrpSpPr>
        <p:grpSpPr>
          <a:xfrm>
            <a:off x="5940152" y="4149080"/>
            <a:ext cx="648072" cy="288032"/>
            <a:chOff x="2876093" y="1637010"/>
            <a:chExt cx="2304256" cy="1368152"/>
          </a:xfrm>
          <a:solidFill>
            <a:srgbClr val="7DDDFF"/>
          </a:solidFill>
        </p:grpSpPr>
        <p:sp>
          <p:nvSpPr>
            <p:cNvPr id="57" name="Rectangle 56"/>
            <p:cNvSpPr/>
            <p:nvPr/>
          </p:nvSpPr>
          <p:spPr>
            <a:xfrm>
              <a:off x="2876093" y="1637010"/>
              <a:ext cx="144016" cy="136815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020109" y="2069058"/>
              <a:ext cx="144016" cy="9361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172509" y="2717130"/>
              <a:ext cx="135632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308141" y="2789138"/>
              <a:ext cx="144016" cy="21602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452157" y="2645122"/>
              <a:ext cx="144016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604557" y="2141066"/>
              <a:ext cx="135632" cy="8640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756957" y="1997050"/>
              <a:ext cx="127248" cy="100811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884205" y="2717130"/>
              <a:ext cx="144016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028221" y="2645122"/>
              <a:ext cx="144016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172237" y="2645122"/>
              <a:ext cx="144016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316253" y="1781026"/>
              <a:ext cx="144016" cy="122413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460269" y="2069058"/>
              <a:ext cx="144016" cy="9361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604285" y="2717130"/>
              <a:ext cx="144016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748301" y="2645122"/>
              <a:ext cx="144016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892317" y="2717130"/>
              <a:ext cx="144016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036333" y="2501106"/>
              <a:ext cx="144016" cy="50405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7687084" y="4509120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32 dim.</a:t>
            </a:r>
            <a:endParaRPr lang="en-US" sz="1600" b="1" i="1" dirty="0"/>
          </a:p>
        </p:txBody>
      </p:sp>
      <p:grpSp>
        <p:nvGrpSpPr>
          <p:cNvPr id="6" name="Group 108"/>
          <p:cNvGrpSpPr/>
          <p:nvPr/>
        </p:nvGrpSpPr>
        <p:grpSpPr>
          <a:xfrm>
            <a:off x="7857734" y="4122446"/>
            <a:ext cx="288032" cy="360040"/>
            <a:chOff x="6956648" y="1916832"/>
            <a:chExt cx="1143744" cy="1472895"/>
          </a:xfrm>
        </p:grpSpPr>
        <p:sp>
          <p:nvSpPr>
            <p:cNvPr id="110" name="Rectangle 109"/>
            <p:cNvSpPr/>
            <p:nvPr/>
          </p:nvSpPr>
          <p:spPr>
            <a:xfrm>
              <a:off x="6956648" y="2276872"/>
              <a:ext cx="135632" cy="72008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964760" y="2708920"/>
              <a:ext cx="135632" cy="28803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532712" y="2060848"/>
              <a:ext cx="135632" cy="93610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7100664" y="2525631"/>
              <a:ext cx="144016" cy="86409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676728" y="2492896"/>
              <a:ext cx="144016" cy="50405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244680" y="1916832"/>
              <a:ext cx="135632" cy="108012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820744" y="2813662"/>
              <a:ext cx="144016" cy="57606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388696" y="2492896"/>
              <a:ext cx="144016" cy="50405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86"/>
          <p:cNvGrpSpPr/>
          <p:nvPr/>
        </p:nvGrpSpPr>
        <p:grpSpPr>
          <a:xfrm>
            <a:off x="1752036" y="1124744"/>
            <a:ext cx="7284460" cy="936102"/>
            <a:chOff x="467544" y="1174252"/>
            <a:chExt cx="7925727" cy="1462661"/>
          </a:xfrm>
        </p:grpSpPr>
        <p:sp>
          <p:nvSpPr>
            <p:cNvPr id="88" name="Rectangle 87"/>
            <p:cNvSpPr/>
            <p:nvPr/>
          </p:nvSpPr>
          <p:spPr>
            <a:xfrm>
              <a:off x="467544" y="1628800"/>
              <a:ext cx="1368152" cy="698376"/>
            </a:xfrm>
            <a:prstGeom prst="rect">
              <a:avLst/>
            </a:prstGeom>
            <a:solidFill>
              <a:srgbClr val="BACA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Pre-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processing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489608" y="1628799"/>
              <a:ext cx="1622708" cy="720080"/>
            </a:xfrm>
            <a:prstGeom prst="rect">
              <a:avLst/>
            </a:prstGeom>
            <a:solidFill>
              <a:srgbClr val="BACA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Image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Representation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724779" y="1628799"/>
              <a:ext cx="1432537" cy="720080"/>
            </a:xfrm>
            <a:prstGeom prst="rect">
              <a:avLst/>
            </a:prstGeom>
            <a:solidFill>
              <a:srgbClr val="BACA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Descriptor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Generation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876257" y="1174252"/>
              <a:ext cx="1281974" cy="787589"/>
            </a:xfrm>
            <a:prstGeom prst="rect">
              <a:avLst/>
            </a:prstGeom>
            <a:solidFill>
              <a:srgbClr val="BACA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Classifier Training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876256" y="2132857"/>
              <a:ext cx="1517015" cy="504056"/>
            </a:xfrm>
            <a:prstGeom prst="rect">
              <a:avLst/>
            </a:prstGeom>
            <a:solidFill>
              <a:srgbClr val="BACA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</a:rPr>
                <a:t>Classification</a:t>
              </a:r>
              <a:endParaRPr 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1976794" y="1968995"/>
              <a:ext cx="432048" cy="1588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4211960" y="1988840"/>
              <a:ext cx="432048" cy="1588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6250265" y="1508513"/>
              <a:ext cx="504057" cy="420797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6250265" y="2073323"/>
              <a:ext cx="504056" cy="252028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Flowchart: Data 102"/>
          <p:cNvSpPr/>
          <p:nvPr/>
        </p:nvSpPr>
        <p:spPr>
          <a:xfrm>
            <a:off x="97408" y="1319558"/>
            <a:ext cx="1259632" cy="576064"/>
          </a:xfrm>
          <a:prstGeom prst="flowChartInputOutp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Foveal</a:t>
            </a:r>
            <a:r>
              <a:rPr lang="en-US" sz="1600" dirty="0" smtClean="0"/>
              <a:t> Slice</a:t>
            </a:r>
            <a:endParaRPr lang="en-US" sz="1600" dirty="0"/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1293540" y="1641498"/>
            <a:ext cx="288032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5652120" y="1361935"/>
            <a:ext cx="1368152" cy="576064"/>
          </a:xfrm>
          <a:prstGeom prst="rect">
            <a:avLst/>
          </a:prstGeom>
          <a:noFill/>
          <a:ln w="76200">
            <a:solidFill>
              <a:srgbClr val="194DF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6" name="TextBox 65"/>
          <p:cNvSpPr txBox="1"/>
          <p:nvPr/>
        </p:nvSpPr>
        <p:spPr>
          <a:xfrm>
            <a:off x="7812360" y="32849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00FF"/>
                </a:solidFill>
              </a:rPr>
              <a:t>LBP</a:t>
            </a:r>
            <a:r>
              <a:rPr lang="en-US" sz="1600" b="1" i="1" dirty="0" err="1" smtClean="0">
                <a:solidFill>
                  <a:srgbClr val="0000FF"/>
                </a:solidFill>
              </a:rPr>
              <a:t>pca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524328" y="3851756"/>
            <a:ext cx="1728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9900"/>
                </a:solidFill>
              </a:rPr>
              <a:t>[Wu and </a:t>
            </a:r>
            <a:r>
              <a:rPr lang="en-US" sz="1200" i="1" dirty="0" err="1" smtClean="0">
                <a:solidFill>
                  <a:srgbClr val="009900"/>
                </a:solidFill>
              </a:rPr>
              <a:t>Rehg</a:t>
            </a:r>
            <a:r>
              <a:rPr lang="en-US" sz="1200" i="1" dirty="0" smtClean="0">
                <a:solidFill>
                  <a:srgbClr val="009900"/>
                </a:solidFill>
              </a:rPr>
              <a:t>, CVPR’08]</a:t>
            </a:r>
            <a:endParaRPr lang="en-US" sz="1200" dirty="0"/>
          </a:p>
        </p:txBody>
      </p:sp>
      <p:sp>
        <p:nvSpPr>
          <p:cNvPr id="69" name="Rectangle 68"/>
          <p:cNvSpPr/>
          <p:nvPr/>
        </p:nvSpPr>
        <p:spPr>
          <a:xfrm>
            <a:off x="1773550" y="3339806"/>
            <a:ext cx="1152128" cy="64807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Intensity 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Quantization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660232" y="3339806"/>
            <a:ext cx="936104" cy="144016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PCA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356742" y="3339806"/>
            <a:ext cx="2376264" cy="88128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Local Binary Pattern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Histogram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3014458" y="3744123"/>
            <a:ext cx="288032" cy="1588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5940152" y="908720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mtClean="0">
                <a:solidFill>
                  <a:srgbClr val="0000FF"/>
                </a:solidFill>
              </a:rPr>
              <a:t>LBP</a:t>
            </a:r>
            <a:r>
              <a:rPr lang="en-US" sz="1600" b="1" i="1" smtClean="0">
                <a:solidFill>
                  <a:srgbClr val="0000FF"/>
                </a:solidFill>
              </a:rPr>
              <a:t>pca</a:t>
            </a:r>
            <a:endParaRPr lang="en-US" sz="1600"/>
          </a:p>
        </p:txBody>
      </p:sp>
      <p:sp>
        <p:nvSpPr>
          <p:cNvPr id="71" name="TextBox 70"/>
          <p:cNvSpPr txBox="1"/>
          <p:nvPr/>
        </p:nvSpPr>
        <p:spPr>
          <a:xfrm>
            <a:off x="1619672" y="2906753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00FF"/>
                </a:solidFill>
              </a:rPr>
              <a:t>Suppress pixel noise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228184" y="2915652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00FF"/>
                </a:solidFill>
              </a:rPr>
              <a:t>Dimension reduction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pic>
        <p:nvPicPr>
          <p:cNvPr id="75" name="Picture 74" descr="lbp_computa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4869160"/>
            <a:ext cx="3878142" cy="1224136"/>
          </a:xfrm>
          <a:prstGeom prst="rect">
            <a:avLst/>
          </a:prstGeom>
          <a:effectLst/>
        </p:spPr>
      </p:pic>
      <p:cxnSp>
        <p:nvCxnSpPr>
          <p:cNvPr id="107" name="Straight Arrow Connector 106"/>
          <p:cNvCxnSpPr/>
          <p:nvPr/>
        </p:nvCxnSpPr>
        <p:spPr>
          <a:xfrm>
            <a:off x="7668344" y="3779748"/>
            <a:ext cx="1080120" cy="1588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Picture 117" descr="pc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86866" y="4058257"/>
            <a:ext cx="872974" cy="682148"/>
          </a:xfrm>
          <a:prstGeom prst="rect">
            <a:avLst/>
          </a:prstGeom>
        </p:spPr>
      </p:pic>
      <p:cxnSp>
        <p:nvCxnSpPr>
          <p:cNvPr id="72" name="Curved Connector 71"/>
          <p:cNvCxnSpPr>
            <a:endCxn id="75" idx="0"/>
          </p:cNvCxnSpPr>
          <p:nvPr/>
        </p:nvCxnSpPr>
        <p:spPr>
          <a:xfrm rot="5400000">
            <a:off x="4173385" y="4542553"/>
            <a:ext cx="648070" cy="5145"/>
          </a:xfrm>
          <a:prstGeom prst="curvedConnector3">
            <a:avLst>
              <a:gd name="adj1" fmla="val 50000"/>
            </a:avLst>
          </a:prstGeom>
          <a:ln w="38100">
            <a:solidFill>
              <a:srgbClr val="7DDDFF"/>
            </a:solidFill>
            <a:prstDash val="sys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07704" y="1340768"/>
            <a:ext cx="5328592" cy="1656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lowchart: Data 5"/>
          <p:cNvSpPr/>
          <p:nvPr/>
        </p:nvSpPr>
        <p:spPr>
          <a:xfrm>
            <a:off x="323528" y="2132856"/>
            <a:ext cx="1255440" cy="588764"/>
          </a:xfrm>
          <a:prstGeom prst="flowChartInputOutp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Foveal</a:t>
            </a:r>
            <a:r>
              <a:rPr lang="en-US" sz="1600" dirty="0" smtClean="0"/>
              <a:t> Slice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2123728" y="2204864"/>
            <a:ext cx="1080120" cy="626368"/>
          </a:xfrm>
          <a:prstGeom prst="rect">
            <a:avLst/>
          </a:prstGeom>
          <a:solidFill>
            <a:srgbClr val="BACAF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Pre-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processing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920" y="2204864"/>
            <a:ext cx="1512168" cy="648072"/>
          </a:xfrm>
          <a:prstGeom prst="rect">
            <a:avLst/>
          </a:prstGeom>
          <a:solidFill>
            <a:srgbClr val="BACAF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Image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Representation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0152" y="2204864"/>
            <a:ext cx="1152128" cy="648072"/>
          </a:xfrm>
          <a:prstGeom prst="rect">
            <a:avLst/>
          </a:prstGeom>
          <a:solidFill>
            <a:srgbClr val="BACAF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Descriptor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Generation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96336" y="1844824"/>
            <a:ext cx="1008112" cy="576064"/>
          </a:xfrm>
          <a:prstGeom prst="rect">
            <a:avLst/>
          </a:prstGeom>
          <a:solidFill>
            <a:srgbClr val="BACAF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Classifier Training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6336" y="2636912"/>
            <a:ext cx="1296144" cy="360040"/>
          </a:xfrm>
          <a:prstGeom prst="rect">
            <a:avLst/>
          </a:prstGeom>
          <a:solidFill>
            <a:srgbClr val="BACAF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Classification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506436" y="2492896"/>
            <a:ext cx="288032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130380" y="2132856"/>
            <a:ext cx="393948" cy="21602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130380" y="2636912"/>
            <a:ext cx="393948" cy="14401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</p:cNvCxnSpPr>
          <p:nvPr/>
        </p:nvCxnSpPr>
        <p:spPr>
          <a:xfrm rot="5400000">
            <a:off x="1950858" y="2860086"/>
            <a:ext cx="741784" cy="684076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2"/>
          </p:cNvCxnSpPr>
          <p:nvPr/>
        </p:nvCxnSpPr>
        <p:spPr>
          <a:xfrm rot="16200000" flipH="1">
            <a:off x="4265966" y="3194974"/>
            <a:ext cx="720080" cy="36004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2"/>
          </p:cNvCxnSpPr>
          <p:nvPr/>
        </p:nvCxnSpPr>
        <p:spPr>
          <a:xfrm rot="5400000">
            <a:off x="6048164" y="3032956"/>
            <a:ext cx="648072" cy="288032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/>
              <a:t>Review of Algorithm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419872" y="2492896"/>
            <a:ext cx="288032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547664" y="2492896"/>
            <a:ext cx="288032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19872" y="1866310"/>
            <a:ext cx="2539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Multi-Scale Spatial Pyramid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11526" y="1849180"/>
            <a:ext cx="86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LBP</a:t>
            </a:r>
            <a:r>
              <a:rPr lang="en-US" sz="1600" b="1" i="1" dirty="0" err="1" smtClean="0"/>
              <a:t>pca</a:t>
            </a:r>
            <a:endParaRPr lang="en-US" sz="16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2141229" y="1839888"/>
            <a:ext cx="11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Alignment</a:t>
            </a:r>
            <a:endParaRPr lang="en-US" b="1" i="1" dirty="0"/>
          </a:p>
        </p:txBody>
      </p:sp>
      <p:pic>
        <p:nvPicPr>
          <p:cNvPr id="1026" name="Picture 2" descr="C:\Users\yuyingliu\Desktop\clear_flowch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56036"/>
            <a:ext cx="7992888" cy="296930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3635896" y="1412776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Feature Extraction</a:t>
            </a:r>
            <a:endParaRPr lang="en-US" b="1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1691680" y="1484784"/>
            <a:ext cx="5328592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3200" smtClean="0"/>
              <a:t>Classifier Training:</a:t>
            </a:r>
            <a:br>
              <a:rPr lang="en-US" sz="3200" smtClean="0"/>
            </a:br>
            <a:r>
              <a:rPr lang="en-US" sz="3200" smtClean="0"/>
              <a:t>Support Vector Machine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323528" y="5661248"/>
            <a:ext cx="1152128" cy="72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SVM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Classifier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1752036" y="1537628"/>
            <a:ext cx="7187052" cy="936102"/>
            <a:chOff x="467544" y="1174252"/>
            <a:chExt cx="7819744" cy="1462661"/>
          </a:xfrm>
        </p:grpSpPr>
        <p:sp>
          <p:nvSpPr>
            <p:cNvPr id="29" name="Rectangle 28"/>
            <p:cNvSpPr/>
            <p:nvPr/>
          </p:nvSpPr>
          <p:spPr>
            <a:xfrm>
              <a:off x="467544" y="1628800"/>
              <a:ext cx="1368152" cy="698376"/>
            </a:xfrm>
            <a:prstGeom prst="rect">
              <a:avLst/>
            </a:prstGeom>
            <a:solidFill>
              <a:srgbClr val="BACA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Pre-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processing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89608" y="1628799"/>
              <a:ext cx="1622708" cy="720080"/>
            </a:xfrm>
            <a:prstGeom prst="rect">
              <a:avLst/>
            </a:prstGeom>
            <a:solidFill>
              <a:srgbClr val="BACA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Image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Representation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724779" y="1628799"/>
              <a:ext cx="1432537" cy="720080"/>
            </a:xfrm>
            <a:prstGeom prst="rect">
              <a:avLst/>
            </a:prstGeom>
            <a:solidFill>
              <a:srgbClr val="BACA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Descriptor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Generation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876257" y="1174252"/>
              <a:ext cx="1281974" cy="787589"/>
            </a:xfrm>
            <a:prstGeom prst="rect">
              <a:avLst/>
            </a:prstGeom>
            <a:solidFill>
              <a:srgbClr val="BACA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Classifier Training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853967" y="2132858"/>
              <a:ext cx="1433321" cy="504055"/>
            </a:xfrm>
            <a:prstGeom prst="rect">
              <a:avLst/>
            </a:prstGeom>
            <a:solidFill>
              <a:srgbClr val="BACAF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Classification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976794" y="1990197"/>
              <a:ext cx="432048" cy="1588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4211960" y="1988840"/>
              <a:ext cx="432048" cy="1588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6250265" y="1508513"/>
              <a:ext cx="504057" cy="420797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6250265" y="2073323"/>
              <a:ext cx="504056" cy="252028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Flowchart: Data 45"/>
          <p:cNvSpPr/>
          <p:nvPr/>
        </p:nvSpPr>
        <p:spPr>
          <a:xfrm>
            <a:off x="97408" y="1732441"/>
            <a:ext cx="1259632" cy="576064"/>
          </a:xfrm>
          <a:prstGeom prst="flowChartInputOutp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Foveal</a:t>
            </a:r>
            <a:r>
              <a:rPr lang="en-US" sz="1600" dirty="0" smtClean="0"/>
              <a:t> Slice</a:t>
            </a:r>
            <a:endParaRPr lang="en-US" sz="16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293540" y="2054382"/>
            <a:ext cx="288032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7562428" y="1459383"/>
            <a:ext cx="1402060" cy="1132962"/>
          </a:xfrm>
          <a:prstGeom prst="rect">
            <a:avLst/>
          </a:prstGeom>
          <a:noFill/>
          <a:ln w="76200">
            <a:solidFill>
              <a:srgbClr val="194DF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3" name="Group 124"/>
          <p:cNvGrpSpPr/>
          <p:nvPr/>
        </p:nvGrpSpPr>
        <p:grpSpPr>
          <a:xfrm>
            <a:off x="1979712" y="3284984"/>
            <a:ext cx="2779509" cy="1660703"/>
            <a:chOff x="5464899" y="3284984"/>
            <a:chExt cx="3035661" cy="1948735"/>
          </a:xfrm>
        </p:grpSpPr>
        <p:cxnSp>
          <p:nvCxnSpPr>
            <p:cNvPr id="52" name="Curved Connector 51"/>
            <p:cNvCxnSpPr/>
            <p:nvPr/>
          </p:nvCxnSpPr>
          <p:spPr>
            <a:xfrm rot="10800000" flipV="1">
              <a:off x="5940153" y="3424808"/>
              <a:ext cx="1829003" cy="1800200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6112971" y="3784848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+</a:t>
              </a:r>
              <a:endParaRPr lang="en-US" sz="32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724128" y="443292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+</a:t>
              </a:r>
              <a:endParaRPr lang="en-US" sz="32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329984" y="4352201"/>
              <a:ext cx="38985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+</a:t>
              </a:r>
              <a:endParaRPr lang="en-US" sz="32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379305" y="3568824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-</a:t>
              </a:r>
              <a:endParaRPr lang="en-US" sz="32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481123" y="4504928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-</a:t>
              </a:r>
              <a:endParaRPr lang="en-US" sz="32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833051" y="4648944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-</a:t>
              </a:r>
              <a:endParaRPr lang="en-US" sz="32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049075" y="4072880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-</a:t>
              </a:r>
              <a:endParaRPr lang="en-US" sz="32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854588" y="3856856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-</a:t>
              </a:r>
              <a:endParaRPr lang="en-US" sz="32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617027" y="328498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+</a:t>
              </a:r>
              <a:endParaRPr lang="en-US" sz="32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464899" y="3356992"/>
              <a:ext cx="960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0000FF"/>
                  </a:solidFill>
                </a:rPr>
                <a:t>present 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68344" y="3573016"/>
              <a:ext cx="832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0000FF"/>
                  </a:solidFill>
                </a:rPr>
                <a:t>absent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6329984" y="4129955"/>
              <a:ext cx="546272" cy="869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16200000" flipH="1">
              <a:off x="5908942" y="4833757"/>
              <a:ext cx="347066" cy="2914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10800000">
              <a:off x="6732240" y="4792960"/>
              <a:ext cx="305540" cy="2664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251520" y="2905780"/>
            <a:ext cx="1432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Training:</a:t>
            </a:r>
            <a:endParaRPr lang="en-US" sz="2400" i="1" dirty="0" smtClean="0">
              <a:solidFill>
                <a:srgbClr val="0000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51520" y="4869160"/>
            <a:ext cx="1298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Testing:</a:t>
            </a:r>
            <a:endParaRPr lang="en-US" sz="2800" dirty="0"/>
          </a:p>
        </p:txBody>
      </p:sp>
      <p:sp>
        <p:nvSpPr>
          <p:cNvPr id="112" name="Rectangle 111"/>
          <p:cNvSpPr/>
          <p:nvPr/>
        </p:nvSpPr>
        <p:spPr>
          <a:xfrm>
            <a:off x="2771800" y="5661248"/>
            <a:ext cx="1296144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Decision Threshold  </a:t>
            </a:r>
            <a:r>
              <a:rPr lang="en-US" sz="2000" b="1" i="1" dirty="0" smtClean="0">
                <a:solidFill>
                  <a:srgbClr val="0000FF"/>
                </a:solidFill>
              </a:rPr>
              <a:t>t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1619672" y="6091708"/>
            <a:ext cx="1080120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4139952" y="6081389"/>
            <a:ext cx="397091" cy="101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4669408" y="5721349"/>
            <a:ext cx="1120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present ? 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YES</a:t>
            </a:r>
            <a:r>
              <a:rPr lang="en-US" b="1" i="1" dirty="0" smtClean="0">
                <a:solidFill>
                  <a:srgbClr val="0000FF"/>
                </a:solidFill>
              </a:rPr>
              <a:t>/NO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504144" y="5651956"/>
            <a:ext cx="119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</a:t>
            </a:r>
          </a:p>
        </p:txBody>
      </p:sp>
      <p:sp>
        <p:nvSpPr>
          <p:cNvPr id="124" name="Left Brace 123"/>
          <p:cNvSpPr/>
          <p:nvPr/>
        </p:nvSpPr>
        <p:spPr>
          <a:xfrm rot="5400000">
            <a:off x="4031939" y="-1018657"/>
            <a:ext cx="216025" cy="7488832"/>
          </a:xfrm>
          <a:prstGeom prst="leftBrace">
            <a:avLst>
              <a:gd name="adj1" fmla="val 6295"/>
              <a:gd name="adj2" fmla="val 6813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194548" y="3356992"/>
            <a:ext cx="20817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smtClean="0"/>
              <a:t>Non-linear SVM</a:t>
            </a:r>
            <a:br>
              <a:rPr lang="en-US" sz="2000" i="1" smtClean="0"/>
            </a:br>
            <a:r>
              <a:rPr lang="en-US" sz="2000" i="1" smtClean="0"/>
              <a:t>with </a:t>
            </a:r>
            <a:r>
              <a:rPr lang="en-US" sz="2000" i="1" dirty="0" smtClean="0"/>
              <a:t>RBF kernel,</a:t>
            </a:r>
            <a:br>
              <a:rPr lang="en-US" sz="2000" i="1" dirty="0" smtClean="0"/>
            </a:br>
            <a:r>
              <a:rPr lang="en-US" sz="2000" i="1" dirty="0" smtClean="0"/>
              <a:t>probability output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956376" y="980728"/>
            <a:ext cx="62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mtClean="0">
                <a:solidFill>
                  <a:srgbClr val="0000FF"/>
                </a:solidFill>
              </a:rPr>
              <a:t>SVM</a:t>
            </a:r>
            <a:endParaRPr lang="en-US" sz="1600"/>
          </a:p>
        </p:txBody>
      </p:sp>
      <p:sp>
        <p:nvSpPr>
          <p:cNvPr id="50" name="Rectangle 49"/>
          <p:cNvSpPr/>
          <p:nvPr/>
        </p:nvSpPr>
        <p:spPr>
          <a:xfrm>
            <a:off x="3491880" y="1484784"/>
            <a:ext cx="1742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Feature Extraction</a:t>
            </a:r>
            <a:endParaRPr lang="en-US" sz="1600" b="1" dirty="0"/>
          </a:p>
        </p:txBody>
      </p:sp>
      <p:grpSp>
        <p:nvGrpSpPr>
          <p:cNvPr id="90" name="Group 89"/>
          <p:cNvGrpSpPr/>
          <p:nvPr/>
        </p:nvGrpSpPr>
        <p:grpSpPr>
          <a:xfrm>
            <a:off x="5868144" y="5013176"/>
            <a:ext cx="2844824" cy="1462565"/>
            <a:chOff x="5715286" y="4365104"/>
            <a:chExt cx="3428714" cy="2408369"/>
          </a:xfrm>
        </p:grpSpPr>
        <p:cxnSp>
          <p:nvCxnSpPr>
            <p:cNvPr id="64" name="Straight Arrow Connector 63"/>
            <p:cNvCxnSpPr/>
            <p:nvPr/>
          </p:nvCxnSpPr>
          <p:spPr>
            <a:xfrm>
              <a:off x="7250510" y="6093296"/>
              <a:ext cx="189349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715286" y="4483678"/>
              <a:ext cx="1385641" cy="608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sensitivity</a:t>
              </a:r>
              <a:endParaRPr lang="en-US" b="1" i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127776" y="6165303"/>
              <a:ext cx="1717946" cy="608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1 - specificity</a:t>
              </a:r>
              <a:endParaRPr lang="en-US" b="1" i="1" dirty="0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271792" y="5013176"/>
              <a:ext cx="1638300" cy="1107017"/>
            </a:xfrm>
            <a:custGeom>
              <a:avLst/>
              <a:gdLst>
                <a:gd name="connsiteX0" fmla="*/ 0 w 1638300"/>
                <a:gd name="connsiteY0" fmla="*/ 1107017 h 1107017"/>
                <a:gd name="connsiteX1" fmla="*/ 38100 w 1638300"/>
                <a:gd name="connsiteY1" fmla="*/ 764117 h 1107017"/>
                <a:gd name="connsiteX2" fmla="*/ 152400 w 1638300"/>
                <a:gd name="connsiteY2" fmla="*/ 383117 h 1107017"/>
                <a:gd name="connsiteX3" fmla="*/ 317500 w 1638300"/>
                <a:gd name="connsiteY3" fmla="*/ 192617 h 1107017"/>
                <a:gd name="connsiteX4" fmla="*/ 571500 w 1638300"/>
                <a:gd name="connsiteY4" fmla="*/ 78317 h 1107017"/>
                <a:gd name="connsiteX5" fmla="*/ 927100 w 1638300"/>
                <a:gd name="connsiteY5" fmla="*/ 27517 h 1107017"/>
                <a:gd name="connsiteX6" fmla="*/ 1282700 w 1638300"/>
                <a:gd name="connsiteY6" fmla="*/ 14817 h 1107017"/>
                <a:gd name="connsiteX7" fmla="*/ 1524000 w 1638300"/>
                <a:gd name="connsiteY7" fmla="*/ 2117 h 1107017"/>
                <a:gd name="connsiteX8" fmla="*/ 1638300 w 1638300"/>
                <a:gd name="connsiteY8" fmla="*/ 2117 h 1107017"/>
                <a:gd name="connsiteX9" fmla="*/ 1612900 w 1638300"/>
                <a:gd name="connsiteY9" fmla="*/ 2117 h 110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8300" h="1107017">
                  <a:moveTo>
                    <a:pt x="0" y="1107017"/>
                  </a:moveTo>
                  <a:cubicBezTo>
                    <a:pt x="6350" y="995892"/>
                    <a:pt x="12700" y="884767"/>
                    <a:pt x="38100" y="764117"/>
                  </a:cubicBezTo>
                  <a:cubicBezTo>
                    <a:pt x="63500" y="643467"/>
                    <a:pt x="105833" y="478367"/>
                    <a:pt x="152400" y="383117"/>
                  </a:cubicBezTo>
                  <a:cubicBezTo>
                    <a:pt x="198967" y="287867"/>
                    <a:pt x="247650" y="243417"/>
                    <a:pt x="317500" y="192617"/>
                  </a:cubicBezTo>
                  <a:cubicBezTo>
                    <a:pt x="387350" y="141817"/>
                    <a:pt x="469900" y="105834"/>
                    <a:pt x="571500" y="78317"/>
                  </a:cubicBezTo>
                  <a:cubicBezTo>
                    <a:pt x="673100" y="50800"/>
                    <a:pt x="808567" y="38100"/>
                    <a:pt x="927100" y="27517"/>
                  </a:cubicBezTo>
                  <a:cubicBezTo>
                    <a:pt x="1045633" y="16934"/>
                    <a:pt x="1183217" y="19050"/>
                    <a:pt x="1282700" y="14817"/>
                  </a:cubicBezTo>
                  <a:cubicBezTo>
                    <a:pt x="1382183" y="10584"/>
                    <a:pt x="1464733" y="4234"/>
                    <a:pt x="1524000" y="2117"/>
                  </a:cubicBezTo>
                  <a:cubicBezTo>
                    <a:pt x="1583267" y="0"/>
                    <a:pt x="1638300" y="2117"/>
                    <a:pt x="1638300" y="2117"/>
                  </a:cubicBezTo>
                  <a:lnTo>
                    <a:pt x="1612900" y="2117"/>
                  </a:lnTo>
                </a:path>
              </a:pathLst>
            </a:custGeom>
            <a:solidFill>
              <a:srgbClr val="C1EFFF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194600" y="6008588"/>
              <a:ext cx="144016" cy="1152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7241208" y="5727067"/>
              <a:ext cx="144016" cy="1152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347000" y="5338225"/>
              <a:ext cx="144016" cy="1152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601248" y="5122201"/>
              <a:ext cx="144016" cy="1152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7961288" y="5012093"/>
              <a:ext cx="144016" cy="1152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8270528" y="4978185"/>
              <a:ext cx="144016" cy="1152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rot="5400000" flipH="1" flipV="1">
              <a:off x="6637214" y="5444430"/>
              <a:ext cx="1296144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reeform 80"/>
            <p:cNvSpPr/>
            <p:nvPr/>
          </p:nvSpPr>
          <p:spPr>
            <a:xfrm>
              <a:off x="7271792" y="5008116"/>
              <a:ext cx="1594520" cy="1085180"/>
            </a:xfrm>
            <a:custGeom>
              <a:avLst/>
              <a:gdLst>
                <a:gd name="connsiteX0" fmla="*/ 1600200 w 1600200"/>
                <a:gd name="connsiteY0" fmla="*/ 0 h 1117600"/>
                <a:gd name="connsiteX1" fmla="*/ 1600200 w 1600200"/>
                <a:gd name="connsiteY1" fmla="*/ 1104900 h 1117600"/>
                <a:gd name="connsiteX2" fmla="*/ 1600200 w 1600200"/>
                <a:gd name="connsiteY2" fmla="*/ 1104900 h 1117600"/>
                <a:gd name="connsiteX3" fmla="*/ 0 w 1600200"/>
                <a:gd name="connsiteY3" fmla="*/ 111760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0200" h="1117600">
                  <a:moveTo>
                    <a:pt x="1600200" y="0"/>
                  </a:moveTo>
                  <a:lnTo>
                    <a:pt x="1600200" y="1104900"/>
                  </a:lnTo>
                  <a:lnTo>
                    <a:pt x="1600200" y="1104900"/>
                  </a:lnTo>
                  <a:lnTo>
                    <a:pt x="0" y="1117600"/>
                  </a:lnTo>
                </a:path>
              </a:pathLst>
            </a:custGeom>
            <a:solidFill>
              <a:srgbClr val="C1EFFF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8639944" y="4969970"/>
              <a:ext cx="144016" cy="1152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8792344" y="4966568"/>
              <a:ext cx="144016" cy="1152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343800" y="4365104"/>
              <a:ext cx="1268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/>
                <a:t>ROC curve</a:t>
              </a:r>
              <a:endParaRPr lang="en-US" sz="2000" b="1" i="1" dirty="0"/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7174384" y="5013176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8760656" y="6095392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6911752" y="47971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1</a:t>
              </a:r>
              <a:endParaRPr lang="en-US" i="1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783960" y="61653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1</a:t>
              </a:r>
              <a:endParaRPr lang="en-US" i="1" dirty="0"/>
            </a:p>
          </p:txBody>
        </p:sp>
      </p:grp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en-US" dirty="0" smtClean="0"/>
              <a:t>Dataset and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OCT dataset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We collected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326</a:t>
            </a:r>
            <a:r>
              <a:rPr lang="en-US" dirty="0" smtClean="0"/>
              <a:t> macular OCT scans from </a:t>
            </a:r>
            <a:r>
              <a:rPr lang="en-US" b="1" dirty="0" smtClean="0"/>
              <a:t>136</a:t>
            </a:r>
            <a:r>
              <a:rPr lang="en-US" dirty="0" smtClean="0"/>
              <a:t> subjects</a:t>
            </a:r>
          </a:p>
          <a:p>
            <a:pPr lvl="1"/>
            <a:r>
              <a:rPr lang="en-US" dirty="0" smtClean="0"/>
              <a:t>Ground truth: </a:t>
            </a:r>
            <a:r>
              <a:rPr lang="en-US" dirty="0" err="1" smtClean="0"/>
              <a:t>foveal</a:t>
            </a:r>
            <a:r>
              <a:rPr lang="en-US" dirty="0" smtClean="0"/>
              <a:t> slices and labels from one ophthalmologist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Experiment design</a:t>
            </a:r>
          </a:p>
          <a:p>
            <a:pPr lvl="1"/>
            <a:r>
              <a:rPr lang="en-US" dirty="0" smtClean="0"/>
              <a:t>10-fold cross-validation at subject level</a:t>
            </a:r>
          </a:p>
          <a:p>
            <a:pPr lvl="1"/>
            <a:r>
              <a:rPr lang="en-US" dirty="0" smtClean="0"/>
              <a:t>Area under ROC curve (AUC) as metric</a:t>
            </a:r>
          </a:p>
          <a:p>
            <a:r>
              <a:rPr lang="en-US" dirty="0" smtClean="0"/>
              <a:t>Experiment result</a:t>
            </a:r>
          </a:p>
          <a:p>
            <a:pPr lvl="1"/>
            <a:r>
              <a:rPr lang="en-US" dirty="0" smtClean="0"/>
              <a:t>AUC: </a:t>
            </a:r>
            <a:r>
              <a:rPr lang="en-US" b="1" dirty="0" smtClean="0"/>
              <a:t>0.991, 0.962, 0.894, 0.888</a:t>
            </a:r>
            <a:r>
              <a:rPr lang="en-US" dirty="0" smtClean="0"/>
              <a:t> for NM, ME, MH, AMD</a:t>
            </a:r>
          </a:p>
          <a:p>
            <a:r>
              <a:rPr lang="en-US" dirty="0" smtClean="0"/>
              <a:t>Validation: </a:t>
            </a:r>
            <a:r>
              <a:rPr lang="en-US" sz="2400" dirty="0" smtClean="0"/>
              <a:t>3 sets of experiments for </a:t>
            </a:r>
            <a:r>
              <a:rPr lang="en-US" sz="2400" i="1" dirty="0" err="1" smtClean="0"/>
              <a:t>LBPpca</a:t>
            </a:r>
            <a:r>
              <a:rPr lang="en-US" sz="2400" i="1" dirty="0" smtClean="0"/>
              <a:t>, MSSP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25" name="Content Placeholder 3"/>
          <p:cNvGraphicFramePr>
            <a:graphicFrameLocks/>
          </p:cNvGraphicFramePr>
          <p:nvPr/>
        </p:nvGraphicFramePr>
        <p:xfrm>
          <a:off x="2699792" y="2492896"/>
          <a:ext cx="3707904" cy="1188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24136"/>
                <a:gridCol w="576064"/>
                <a:gridCol w="576064"/>
                <a:gridCol w="576064"/>
                <a:gridCol w="755576"/>
              </a:tblGrid>
              <a:tr h="2640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Statistics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NM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 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MH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AMD</a:t>
                      </a:r>
                      <a:endParaRPr lang="en-US" sz="2000" b="0" dirty="0"/>
                    </a:p>
                  </a:txBody>
                  <a:tcPr/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en-US" sz="2000" smtClean="0"/>
                        <a:t># scans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67</a:t>
                      </a:r>
                      <a:endParaRPr lang="en-US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205</a:t>
                      </a:r>
                      <a:endParaRPr lang="en-US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81</a:t>
                      </a:r>
                      <a:endParaRPr lang="en-US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103</a:t>
                      </a:r>
                      <a:endParaRPr lang="en-US" sz="2000" b="0"/>
                    </a:p>
                  </a:txBody>
                  <a:tcPr/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en-US" sz="2000" smtClean="0"/>
                        <a:t># subjects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57</a:t>
                      </a:r>
                      <a:endParaRPr lang="en-US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87</a:t>
                      </a:r>
                      <a:endParaRPr lang="en-US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34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36</a:t>
                      </a:r>
                      <a:endParaRPr lang="en-US" sz="2000" b="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6228184" y="3717032"/>
            <a:ext cx="2483768" cy="1522620"/>
            <a:chOff x="5974455" y="3356992"/>
            <a:chExt cx="3134049" cy="202667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7215014" y="4973106"/>
              <a:ext cx="189349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974455" y="4123759"/>
              <a:ext cx="10374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/>
                <a:t>sensitivity</a:t>
              </a:r>
              <a:endParaRPr lang="en-US" sz="1600" b="1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08304" y="5013176"/>
              <a:ext cx="12859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/>
                <a:t>1 - specificity</a:t>
              </a:r>
              <a:endParaRPr lang="en-US" sz="1600" b="1" i="1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7236296" y="3892986"/>
              <a:ext cx="1638300" cy="1107017"/>
            </a:xfrm>
            <a:custGeom>
              <a:avLst/>
              <a:gdLst>
                <a:gd name="connsiteX0" fmla="*/ 0 w 1638300"/>
                <a:gd name="connsiteY0" fmla="*/ 1107017 h 1107017"/>
                <a:gd name="connsiteX1" fmla="*/ 38100 w 1638300"/>
                <a:gd name="connsiteY1" fmla="*/ 764117 h 1107017"/>
                <a:gd name="connsiteX2" fmla="*/ 152400 w 1638300"/>
                <a:gd name="connsiteY2" fmla="*/ 383117 h 1107017"/>
                <a:gd name="connsiteX3" fmla="*/ 317500 w 1638300"/>
                <a:gd name="connsiteY3" fmla="*/ 192617 h 1107017"/>
                <a:gd name="connsiteX4" fmla="*/ 571500 w 1638300"/>
                <a:gd name="connsiteY4" fmla="*/ 78317 h 1107017"/>
                <a:gd name="connsiteX5" fmla="*/ 927100 w 1638300"/>
                <a:gd name="connsiteY5" fmla="*/ 27517 h 1107017"/>
                <a:gd name="connsiteX6" fmla="*/ 1282700 w 1638300"/>
                <a:gd name="connsiteY6" fmla="*/ 14817 h 1107017"/>
                <a:gd name="connsiteX7" fmla="*/ 1524000 w 1638300"/>
                <a:gd name="connsiteY7" fmla="*/ 2117 h 1107017"/>
                <a:gd name="connsiteX8" fmla="*/ 1638300 w 1638300"/>
                <a:gd name="connsiteY8" fmla="*/ 2117 h 1107017"/>
                <a:gd name="connsiteX9" fmla="*/ 1612900 w 1638300"/>
                <a:gd name="connsiteY9" fmla="*/ 2117 h 110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8300" h="1107017">
                  <a:moveTo>
                    <a:pt x="0" y="1107017"/>
                  </a:moveTo>
                  <a:cubicBezTo>
                    <a:pt x="6350" y="995892"/>
                    <a:pt x="12700" y="884767"/>
                    <a:pt x="38100" y="764117"/>
                  </a:cubicBezTo>
                  <a:cubicBezTo>
                    <a:pt x="63500" y="643467"/>
                    <a:pt x="105833" y="478367"/>
                    <a:pt x="152400" y="383117"/>
                  </a:cubicBezTo>
                  <a:cubicBezTo>
                    <a:pt x="198967" y="287867"/>
                    <a:pt x="247650" y="243417"/>
                    <a:pt x="317500" y="192617"/>
                  </a:cubicBezTo>
                  <a:cubicBezTo>
                    <a:pt x="387350" y="141817"/>
                    <a:pt x="469900" y="105834"/>
                    <a:pt x="571500" y="78317"/>
                  </a:cubicBezTo>
                  <a:cubicBezTo>
                    <a:pt x="673100" y="50800"/>
                    <a:pt x="808567" y="38100"/>
                    <a:pt x="927100" y="27517"/>
                  </a:cubicBezTo>
                  <a:cubicBezTo>
                    <a:pt x="1045633" y="16934"/>
                    <a:pt x="1183217" y="19050"/>
                    <a:pt x="1282700" y="14817"/>
                  </a:cubicBezTo>
                  <a:cubicBezTo>
                    <a:pt x="1382183" y="10584"/>
                    <a:pt x="1464733" y="4234"/>
                    <a:pt x="1524000" y="2117"/>
                  </a:cubicBezTo>
                  <a:cubicBezTo>
                    <a:pt x="1583267" y="0"/>
                    <a:pt x="1638300" y="2117"/>
                    <a:pt x="1638300" y="2117"/>
                  </a:cubicBezTo>
                  <a:lnTo>
                    <a:pt x="1612900" y="2117"/>
                  </a:lnTo>
                </a:path>
              </a:pathLst>
            </a:custGeom>
            <a:solidFill>
              <a:srgbClr val="C1EFFF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Oval 9"/>
            <p:cNvSpPr/>
            <p:nvPr/>
          </p:nvSpPr>
          <p:spPr>
            <a:xfrm>
              <a:off x="7159104" y="4888398"/>
              <a:ext cx="144016" cy="1152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Oval 10"/>
            <p:cNvSpPr/>
            <p:nvPr/>
          </p:nvSpPr>
          <p:spPr>
            <a:xfrm>
              <a:off x="7205712" y="4606877"/>
              <a:ext cx="144016" cy="1152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Oval 11"/>
            <p:cNvSpPr/>
            <p:nvPr/>
          </p:nvSpPr>
          <p:spPr>
            <a:xfrm>
              <a:off x="7311504" y="4218035"/>
              <a:ext cx="144016" cy="1152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Oval 12"/>
            <p:cNvSpPr/>
            <p:nvPr/>
          </p:nvSpPr>
          <p:spPr>
            <a:xfrm>
              <a:off x="7565752" y="4002011"/>
              <a:ext cx="144016" cy="1152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Oval 13"/>
            <p:cNvSpPr/>
            <p:nvPr/>
          </p:nvSpPr>
          <p:spPr>
            <a:xfrm>
              <a:off x="7925792" y="3891903"/>
              <a:ext cx="144016" cy="1152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Oval 14"/>
            <p:cNvSpPr/>
            <p:nvPr/>
          </p:nvSpPr>
          <p:spPr>
            <a:xfrm>
              <a:off x="8235032" y="3857995"/>
              <a:ext cx="144016" cy="1152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6601718" y="4324240"/>
              <a:ext cx="1296144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 42"/>
            <p:cNvSpPr/>
            <p:nvPr/>
          </p:nvSpPr>
          <p:spPr>
            <a:xfrm>
              <a:off x="7236296" y="3887926"/>
              <a:ext cx="1594520" cy="1085180"/>
            </a:xfrm>
            <a:custGeom>
              <a:avLst/>
              <a:gdLst>
                <a:gd name="connsiteX0" fmla="*/ 1600200 w 1600200"/>
                <a:gd name="connsiteY0" fmla="*/ 0 h 1117600"/>
                <a:gd name="connsiteX1" fmla="*/ 1600200 w 1600200"/>
                <a:gd name="connsiteY1" fmla="*/ 1104900 h 1117600"/>
                <a:gd name="connsiteX2" fmla="*/ 1600200 w 1600200"/>
                <a:gd name="connsiteY2" fmla="*/ 1104900 h 1117600"/>
                <a:gd name="connsiteX3" fmla="*/ 0 w 1600200"/>
                <a:gd name="connsiteY3" fmla="*/ 111760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0200" h="1117600">
                  <a:moveTo>
                    <a:pt x="1600200" y="0"/>
                  </a:moveTo>
                  <a:lnTo>
                    <a:pt x="1600200" y="1104900"/>
                  </a:lnTo>
                  <a:lnTo>
                    <a:pt x="1600200" y="1104900"/>
                  </a:lnTo>
                  <a:lnTo>
                    <a:pt x="0" y="1117600"/>
                  </a:lnTo>
                </a:path>
              </a:pathLst>
            </a:custGeom>
            <a:solidFill>
              <a:srgbClr val="C1EFFF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" name="Oval 44"/>
            <p:cNvSpPr/>
            <p:nvPr/>
          </p:nvSpPr>
          <p:spPr>
            <a:xfrm>
              <a:off x="8604448" y="3849780"/>
              <a:ext cx="144016" cy="1152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6" name="Oval 45"/>
            <p:cNvSpPr/>
            <p:nvPr/>
          </p:nvSpPr>
          <p:spPr>
            <a:xfrm>
              <a:off x="8756848" y="3846378"/>
              <a:ext cx="144016" cy="1152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428224" y="3356992"/>
              <a:ext cx="10538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/>
                <a:t>ROC curve</a:t>
              </a:r>
              <a:endParaRPr lang="en-US" sz="1600" b="1" i="1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7138888" y="3892986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8725160" y="4975202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876256" y="367696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1</a:t>
              </a:r>
              <a:endParaRPr lang="en-US" sz="1600" i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748464" y="504511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1</a:t>
              </a:r>
              <a:endParaRPr lang="en-US" sz="1600" i="1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812360" y="4397042"/>
              <a:ext cx="5887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>
                  <a:solidFill>
                    <a:srgbClr val="0000FF"/>
                  </a:solidFill>
                </a:rPr>
                <a:t>AUC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Validation of </a:t>
            </a:r>
            <a:r>
              <a:rPr lang="en-US" sz="3600" dirty="0" err="1" smtClean="0"/>
              <a:t>LBP</a:t>
            </a:r>
            <a:r>
              <a:rPr lang="en-US" sz="3200" dirty="0" err="1" smtClean="0"/>
              <a:t>pca</a:t>
            </a:r>
            <a:r>
              <a:rPr lang="en-US" sz="3600" dirty="0" smtClean="0"/>
              <a:t>  (1/2)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47664" y="4859864"/>
          <a:ext cx="5760640" cy="166547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67061"/>
                <a:gridCol w="793179"/>
                <a:gridCol w="864096"/>
                <a:gridCol w="864096"/>
                <a:gridCol w="864096"/>
                <a:gridCol w="1008112"/>
              </a:tblGrid>
              <a:tr h="29754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194DF3"/>
                          </a:solidFill>
                        </a:rPr>
                        <a:t>AUC</a:t>
                      </a:r>
                      <a:endParaRPr lang="en-US" sz="1800" dirty="0">
                        <a:solidFill>
                          <a:srgbClr val="194DF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NM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AMD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Average</a:t>
                      </a:r>
                      <a:endParaRPr lang="en-US" sz="1800" dirty="0"/>
                    </a:p>
                  </a:txBody>
                  <a:tcPr/>
                </a:tc>
              </a:tr>
              <a:tr h="435623">
                <a:tc>
                  <a:txBody>
                    <a:bodyPr/>
                    <a:lstStyle/>
                    <a:p>
                      <a:r>
                        <a:rPr lang="en-US" sz="1800" b="1" i="1" dirty="0" err="1" smtClean="0">
                          <a:solidFill>
                            <a:srgbClr val="0000FF"/>
                          </a:solidFill>
                        </a:rPr>
                        <a:t>LBP</a:t>
                      </a:r>
                      <a:r>
                        <a:rPr lang="en-US" sz="1600" b="1" i="1" kern="1200" baseline="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pca</a:t>
                      </a:r>
                      <a:r>
                        <a:rPr lang="en-US" sz="1800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800" b="1" i="0" dirty="0" smtClean="0">
                          <a:solidFill>
                            <a:srgbClr val="0000FF"/>
                          </a:solidFill>
                        </a:rPr>
                        <a:t>(32)</a:t>
                      </a:r>
                      <a:endParaRPr lang="en-US" sz="1800" b="1" i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smtClean="0"/>
                        <a:t>0.987</a:t>
                      </a:r>
                      <a:endParaRPr lang="en-US" sz="18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0.962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0.894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0.888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0.933</a:t>
                      </a:r>
                      <a:endParaRPr lang="en-US" sz="1800" b="1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sz="1800" b="1" i="1" dirty="0" smtClean="0"/>
                        <a:t>LBP</a:t>
                      </a:r>
                      <a:r>
                        <a:rPr lang="en-US" sz="1600" b="1" i="1" baseline="0" dirty="0" smtClean="0"/>
                        <a:t>u2</a:t>
                      </a:r>
                      <a:r>
                        <a:rPr lang="en-US" sz="1800" b="1" baseline="0" dirty="0" smtClean="0"/>
                        <a:t> (59)</a:t>
                      </a:r>
                      <a:endParaRPr lang="en-US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0.991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0.965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0.901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0.867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0.931</a:t>
                      </a:r>
                      <a:endParaRPr lang="en-US" sz="18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LBP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(256)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0.931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mtClean="0"/>
                        <a:t>0.845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mtClean="0"/>
                        <a:t>0.774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0.693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0.811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5432572" y="4859863"/>
            <a:ext cx="867620" cy="1665481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ine Callout 1 24"/>
          <p:cNvSpPr/>
          <p:nvPr/>
        </p:nvSpPr>
        <p:spPr>
          <a:xfrm>
            <a:off x="3203848" y="3140968"/>
            <a:ext cx="3096344" cy="1584176"/>
          </a:xfrm>
          <a:prstGeom prst="borderCallout1">
            <a:avLst>
              <a:gd name="adj1" fmla="val 108060"/>
              <a:gd name="adj2" fmla="val 85622"/>
              <a:gd name="adj3" fmla="val 101647"/>
              <a:gd name="adj4" fmla="val 79982"/>
            </a:avLst>
          </a:prstGeom>
          <a:solidFill>
            <a:schemeClr val="bg1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 AMD,</a:t>
            </a:r>
          </a:p>
          <a:p>
            <a:pPr algn="ctr"/>
            <a:r>
              <a:rPr lang="en-US" i="1" dirty="0" err="1" smtClean="0">
                <a:solidFill>
                  <a:schemeClr val="tx1"/>
                </a:solidFill>
              </a:rPr>
              <a:t>LBPpca</a:t>
            </a:r>
            <a:r>
              <a:rPr lang="en-US" dirty="0" smtClean="0">
                <a:solidFill>
                  <a:schemeClr val="tx1"/>
                </a:solidFill>
              </a:rPr>
              <a:t> &gt; </a:t>
            </a:r>
            <a:r>
              <a:rPr lang="en-US" i="1" dirty="0" smtClean="0">
                <a:solidFill>
                  <a:schemeClr val="tx1"/>
                </a:solidFill>
              </a:rPr>
              <a:t>LBPu2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(AMD: 0.888 vs. 0.867)</a:t>
            </a:r>
          </a:p>
          <a:p>
            <a:pPr algn="ctr"/>
            <a:r>
              <a:rPr lang="en-US" i="1" dirty="0" smtClean="0">
                <a:solidFill>
                  <a:srgbClr val="0000FF"/>
                </a:solidFill>
              </a:rPr>
              <a:t>PCA preserves irregular shapes </a:t>
            </a:r>
            <a:br>
              <a:rPr lang="en-US" i="1" dirty="0" smtClean="0">
                <a:solidFill>
                  <a:srgbClr val="0000FF"/>
                </a:solidFill>
              </a:rPr>
            </a:br>
            <a:r>
              <a:rPr lang="en-US" i="1" dirty="0" smtClean="0">
                <a:solidFill>
                  <a:srgbClr val="0000FF"/>
                </a:solidFill>
              </a:rPr>
              <a:t>of AMD better!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9512" y="1052736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Performance comparison to other LBP-based methods: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i="1" dirty="0" smtClean="0"/>
              <a:t>LBP</a:t>
            </a:r>
            <a:r>
              <a:rPr lang="en-US" sz="2400" dirty="0" smtClean="0"/>
              <a:t> </a:t>
            </a:r>
            <a:r>
              <a:rPr lang="en-US" sz="2000" dirty="0" smtClean="0"/>
              <a:t>(dim:256)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Uniform LBP histogram (</a:t>
            </a:r>
            <a:r>
              <a:rPr lang="en-US" sz="2400" i="1" dirty="0" smtClean="0"/>
              <a:t>LBP</a:t>
            </a:r>
            <a:r>
              <a:rPr lang="en-US" sz="2000" i="1" dirty="0" smtClean="0"/>
              <a:t>u2</a:t>
            </a:r>
            <a:r>
              <a:rPr lang="en-US" sz="2400" dirty="0" smtClean="0"/>
              <a:t>) </a:t>
            </a:r>
            <a:r>
              <a:rPr lang="en-US" sz="2000" dirty="0" smtClean="0"/>
              <a:t>(dim:59):</a:t>
            </a:r>
            <a:br>
              <a:rPr lang="en-US" sz="2000" dirty="0" smtClean="0"/>
            </a:br>
            <a:r>
              <a:rPr lang="en-US" sz="2000" dirty="0" smtClean="0"/>
              <a:t>    </a:t>
            </a:r>
            <a:r>
              <a:rPr lang="en-US" sz="2000" i="1" dirty="0" smtClean="0"/>
              <a:t>model distribution of patterns with infrequent bitwise changes!  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</a:t>
            </a:r>
            <a:r>
              <a:rPr lang="en-US" sz="1600" i="1" dirty="0" smtClean="0">
                <a:solidFill>
                  <a:srgbClr val="00B050"/>
                </a:solidFill>
              </a:rPr>
              <a:t>[</a:t>
            </a:r>
            <a:r>
              <a:rPr lang="en-US" sz="1600" i="1" dirty="0" err="1" smtClean="0">
                <a:solidFill>
                  <a:srgbClr val="00B050"/>
                </a:solidFill>
              </a:rPr>
              <a:t>Ojala</a:t>
            </a:r>
            <a:r>
              <a:rPr lang="en-US" sz="1600" i="1" dirty="0" smtClean="0">
                <a:solidFill>
                  <a:srgbClr val="00B050"/>
                </a:solidFill>
              </a:rPr>
              <a:t>, TPAMI’01, T. </a:t>
            </a:r>
            <a:r>
              <a:rPr lang="en-US" sz="1600" i="1" dirty="0" err="1" smtClean="0">
                <a:solidFill>
                  <a:srgbClr val="00B050"/>
                </a:solidFill>
              </a:rPr>
              <a:t>Ahonen</a:t>
            </a:r>
            <a:r>
              <a:rPr lang="en-US" sz="1600" i="1" dirty="0" smtClean="0">
                <a:solidFill>
                  <a:srgbClr val="00B050"/>
                </a:solidFill>
              </a:rPr>
              <a:t>, TPAMI’06, A. Oliver, MICCAI’07’]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14" name="Picture 13" descr="uni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2420888"/>
            <a:ext cx="995772" cy="358771"/>
          </a:xfrm>
          <a:prstGeom prst="rect">
            <a:avLst/>
          </a:prstGeom>
        </p:spPr>
      </p:pic>
      <p:pic>
        <p:nvPicPr>
          <p:cNvPr id="17" name="Picture 16" descr="uni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2124" y="2060848"/>
            <a:ext cx="936104" cy="35531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690459" y="1745198"/>
            <a:ext cx="1504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/>
              <a:t>Uniform patterns </a:t>
            </a:r>
            <a:endParaRPr lang="en-US" sz="14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6339502" y="4850340"/>
            <a:ext cx="968802" cy="167500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Callout 1 14"/>
          <p:cNvSpPr/>
          <p:nvPr/>
        </p:nvSpPr>
        <p:spPr>
          <a:xfrm>
            <a:off x="6574576" y="3573016"/>
            <a:ext cx="2317904" cy="1080120"/>
          </a:xfrm>
          <a:prstGeom prst="borderCallout1">
            <a:avLst>
              <a:gd name="adj1" fmla="val 119191"/>
              <a:gd name="adj2" fmla="val 9936"/>
              <a:gd name="adj3" fmla="val 101647"/>
              <a:gd name="adj4" fmla="val 56430"/>
            </a:avLst>
          </a:prstGeom>
          <a:solidFill>
            <a:schemeClr val="bg1"/>
          </a:solidFill>
          <a:ln w="762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chemeClr val="tx1"/>
                </a:solidFill>
              </a:rPr>
              <a:t>LBPpca</a:t>
            </a:r>
            <a:r>
              <a:rPr lang="en-US" i="1" dirty="0" smtClean="0">
                <a:solidFill>
                  <a:schemeClr val="tx1"/>
                </a:solidFill>
              </a:rPr>
              <a:t>, LBPu2 </a:t>
            </a:r>
            <a:r>
              <a:rPr lang="en-US" dirty="0" smtClean="0">
                <a:solidFill>
                  <a:schemeClr val="tx1"/>
                </a:solidFill>
              </a:rPr>
              <a:t>&gt;&gt; </a:t>
            </a:r>
            <a:r>
              <a:rPr lang="en-US" i="1" dirty="0" smtClean="0">
                <a:solidFill>
                  <a:schemeClr val="tx1"/>
                </a:solidFill>
              </a:rPr>
              <a:t>LBP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(0.93x vs. 0.81)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Validation of </a:t>
            </a:r>
            <a:r>
              <a:rPr lang="en-US" sz="3600" dirty="0" err="1" smtClean="0"/>
              <a:t>LBP</a:t>
            </a:r>
            <a:r>
              <a:rPr lang="en-US" sz="3200" dirty="0" err="1" smtClean="0"/>
              <a:t>pca</a:t>
            </a:r>
            <a:r>
              <a:rPr lang="en-US" sz="3600" dirty="0" smtClean="0"/>
              <a:t> (2/2)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99592" y="4041922"/>
          <a:ext cx="7200800" cy="212338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24336"/>
                <a:gridCol w="792088"/>
                <a:gridCol w="792088"/>
                <a:gridCol w="792088"/>
                <a:gridCol w="792088"/>
                <a:gridCol w="1008112"/>
              </a:tblGrid>
              <a:tr h="29754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194DF3"/>
                          </a:solidFill>
                        </a:rPr>
                        <a:t>AUC</a:t>
                      </a:r>
                      <a:endParaRPr lang="en-US" sz="1800" dirty="0">
                        <a:solidFill>
                          <a:srgbClr val="194DF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AMD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Average</a:t>
                      </a:r>
                      <a:endParaRPr lang="en-US" sz="1800" dirty="0"/>
                    </a:p>
                  </a:txBody>
                  <a:tcPr/>
                </a:tc>
              </a:tr>
              <a:tr h="446763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LBP</a:t>
                      </a:r>
                      <a:r>
                        <a:rPr lang="en-US" sz="1800" b="1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pca</a:t>
                      </a: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(32)</a:t>
                      </a:r>
                      <a:endParaRPr lang="en-US" sz="18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0.987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0.962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0.894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0.888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0.933</a:t>
                      </a:r>
                      <a:endParaRPr lang="en-US" sz="1800" b="1" dirty="0"/>
                    </a:p>
                  </a:txBody>
                  <a:tcPr/>
                </a:tc>
              </a:tr>
              <a:tr h="446763">
                <a:tc>
                  <a:txBody>
                    <a:bodyPr/>
                    <a:lstStyle/>
                    <a:p>
                      <a:r>
                        <a:rPr lang="en-US" sz="1800" b="1" i="0" dirty="0" smtClean="0"/>
                        <a:t>Mean</a:t>
                      </a:r>
                      <a:r>
                        <a:rPr lang="en-US" sz="1800" b="1" i="0" baseline="0" dirty="0" smtClean="0"/>
                        <a:t> + std (2)</a:t>
                      </a:r>
                      <a:endParaRPr lang="en-US" sz="1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smtClean="0"/>
                        <a:t>0.965</a:t>
                      </a:r>
                      <a:endParaRPr lang="en-US" sz="18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mtClean="0"/>
                        <a:t>0.951</a:t>
                      </a:r>
                      <a:endParaRPr lang="en-US" sz="18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0.714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0.784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mtClean="0"/>
                        <a:t>0.854</a:t>
                      </a:r>
                      <a:endParaRPr lang="en-US" sz="1800" b="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Intensity histogram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i="0" dirty="0" smtClean="0"/>
                        <a:t>(32)</a:t>
                      </a:r>
                      <a:endParaRPr lang="en-US" sz="1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0.970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mtClean="0"/>
                        <a:t>0.963</a:t>
                      </a:r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mtClean="0"/>
                        <a:t>0.826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0.824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0.895</a:t>
                      </a:r>
                      <a:endParaRPr lang="en-US" sz="1800" b="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Orientation histogram</a:t>
                      </a:r>
                      <a:r>
                        <a:rPr lang="en-US" sz="1800" b="1" baseline="0" dirty="0" smtClean="0"/>
                        <a:t> (32)</a:t>
                      </a:r>
                      <a:endParaRPr lang="en-US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0.983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mtClean="0"/>
                        <a:t>0.958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mtClean="0"/>
                        <a:t>0.845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0.857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0.911</a:t>
                      </a:r>
                      <a:endParaRPr lang="en-US" sz="1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5533502" y="4041922"/>
            <a:ext cx="2566889" cy="2108667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ine Callout 1 15"/>
          <p:cNvSpPr/>
          <p:nvPr/>
        </p:nvSpPr>
        <p:spPr>
          <a:xfrm>
            <a:off x="3491880" y="2276872"/>
            <a:ext cx="3384376" cy="1440160"/>
          </a:xfrm>
          <a:prstGeom prst="borderCallout1">
            <a:avLst>
              <a:gd name="adj1" fmla="val 122401"/>
              <a:gd name="adj2" fmla="val 91070"/>
              <a:gd name="adj3" fmla="val 101647"/>
              <a:gd name="adj4" fmla="val 79982"/>
            </a:avLst>
          </a:prstGeom>
          <a:solidFill>
            <a:schemeClr val="bg1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dirty="0" smtClean="0">
                <a:solidFill>
                  <a:schemeClr val="tx1"/>
                </a:solidFill>
              </a:rPr>
              <a:t>For MH, AMD,</a:t>
            </a:r>
          </a:p>
          <a:p>
            <a:pPr marL="342900" indent="-342900" algn="ctr"/>
            <a:r>
              <a:rPr lang="en-US" i="1" dirty="0" err="1" smtClean="0">
                <a:solidFill>
                  <a:schemeClr val="tx1"/>
                </a:solidFill>
              </a:rPr>
              <a:t>LBPpca</a:t>
            </a:r>
            <a:r>
              <a:rPr lang="en-US" dirty="0" smtClean="0">
                <a:solidFill>
                  <a:schemeClr val="tx1"/>
                </a:solidFill>
              </a:rPr>
              <a:t> &gt;&gt; the others</a:t>
            </a:r>
          </a:p>
          <a:p>
            <a:pPr marL="342900" indent="-342900" algn="ctr"/>
            <a:r>
              <a:rPr lang="en-US" i="1" dirty="0" smtClean="0">
                <a:solidFill>
                  <a:srgbClr val="0000FF"/>
                </a:solidFill>
              </a:rPr>
              <a:t>texture cues encoded by LBP are </a:t>
            </a:r>
            <a:br>
              <a:rPr lang="en-US" i="1" dirty="0" smtClean="0">
                <a:solidFill>
                  <a:srgbClr val="0000FF"/>
                </a:solidFill>
              </a:rPr>
            </a:br>
            <a:r>
              <a:rPr lang="en-US" i="1" dirty="0" smtClean="0">
                <a:solidFill>
                  <a:srgbClr val="0000FF"/>
                </a:solidFill>
              </a:rPr>
              <a:t>relatively more effective!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6024" y="1052736"/>
            <a:ext cx="8676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         </a:t>
            </a:r>
            <a:r>
              <a:rPr lang="en-US" sz="2400" dirty="0" smtClean="0"/>
              <a:t>Performance comparison to other popular local descriptors: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ey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1237" y="4488658"/>
            <a:ext cx="2733675" cy="204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en-US" smtClean="0"/>
              <a:t>OCT Imaging in Ophthalmology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00520"/>
            <a:ext cx="9071992" cy="26605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OCT (</a:t>
            </a:r>
            <a:r>
              <a:rPr lang="en-US" b="1" dirty="0" smtClean="0"/>
              <a:t>O</a:t>
            </a:r>
            <a:r>
              <a:rPr lang="en-US" dirty="0" smtClean="0"/>
              <a:t>ptical </a:t>
            </a:r>
            <a:r>
              <a:rPr lang="en-US" b="1" dirty="0" smtClean="0"/>
              <a:t>C</a:t>
            </a:r>
            <a:r>
              <a:rPr lang="en-US" dirty="0" smtClean="0"/>
              <a:t>oherence </a:t>
            </a:r>
            <a:r>
              <a:rPr lang="en-US" b="1" dirty="0" smtClean="0"/>
              <a:t>T</a:t>
            </a:r>
            <a:r>
              <a:rPr lang="en-US" dirty="0" smtClean="0"/>
              <a:t>omography)</a:t>
            </a:r>
          </a:p>
          <a:p>
            <a:pPr lvl="1"/>
            <a:r>
              <a:rPr lang="en-US" dirty="0" smtClean="0"/>
              <a:t>Non-contact, non-invasive 3D imaging</a:t>
            </a:r>
          </a:p>
          <a:p>
            <a:pPr lvl="1"/>
            <a:r>
              <a:rPr lang="en-US" dirty="0" smtClean="0"/>
              <a:t>Becoming as standard of care since 1991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Working principle: </a:t>
            </a:r>
          </a:p>
          <a:p>
            <a:pPr lvl="1"/>
            <a:r>
              <a:rPr lang="en-US" dirty="0" smtClean="0"/>
              <a:t>Emit lights into the eye; measure reflectivity of the tissues within a target cube</a:t>
            </a:r>
          </a:p>
          <a:p>
            <a:pPr lvl="1"/>
            <a:r>
              <a:rPr lang="en-US" dirty="0" smtClean="0"/>
              <a:t>Rendering the measurements for visualizing inner-structures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04" y="6736283"/>
            <a:ext cx="2133600" cy="365125"/>
          </a:xfrm>
        </p:spPr>
        <p:txBody>
          <a:bodyPr/>
          <a:lstStyle/>
          <a:p>
            <a:fld id="{9A0542E4-E2AD-4EC2-9533-B3632BC4818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4327301" y="5352754"/>
            <a:ext cx="504056" cy="462945"/>
          </a:xfrm>
          <a:prstGeom prst="cub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5"/>
          <p:cNvGrpSpPr/>
          <p:nvPr/>
        </p:nvGrpSpPr>
        <p:grpSpPr>
          <a:xfrm>
            <a:off x="4759349" y="3965731"/>
            <a:ext cx="1800200" cy="770602"/>
            <a:chOff x="3491880" y="3501008"/>
            <a:chExt cx="1800200" cy="770602"/>
          </a:xfrm>
        </p:grpSpPr>
        <p:grpSp>
          <p:nvGrpSpPr>
            <p:cNvPr id="6" name="Group 41"/>
            <p:cNvGrpSpPr/>
            <p:nvPr/>
          </p:nvGrpSpPr>
          <p:grpSpPr>
            <a:xfrm>
              <a:off x="3491880" y="3501008"/>
              <a:ext cx="1800200" cy="667236"/>
              <a:chOff x="3491880" y="3501008"/>
              <a:chExt cx="1800200" cy="667236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rot="10800000">
                <a:off x="3753566" y="3736196"/>
                <a:ext cx="618655" cy="5514"/>
              </a:xfrm>
              <a:prstGeom prst="straightConnector1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4362694" y="3741710"/>
                <a:ext cx="527505" cy="242269"/>
              </a:xfrm>
              <a:prstGeom prst="straightConnector1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>
                <a:off x="4158994" y="3954937"/>
                <a:ext cx="426534" cy="79"/>
              </a:xfrm>
              <a:prstGeom prst="straightConnector1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876277" y="3789040"/>
                <a:ext cx="4158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x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491880" y="3501008"/>
                <a:ext cx="360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z</a:t>
                </a:r>
                <a:endParaRPr lang="en-US" sz="1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067944" y="3933056"/>
              <a:ext cx="504056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>
                      <a:lumMod val="50000"/>
                    </a:schemeClr>
                  </a:solidFill>
                </a:rPr>
                <a:t>y </a:t>
              </a:r>
            </a:p>
          </p:txBody>
        </p:sp>
      </p:grpSp>
      <p:pic>
        <p:nvPicPr>
          <p:cNvPr id="23" name="Picture 22" descr="OCT_cap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908720"/>
            <a:ext cx="2520280" cy="2095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5" name="Straight Arrow Connector 24"/>
          <p:cNvCxnSpPr/>
          <p:nvPr/>
        </p:nvCxnSpPr>
        <p:spPr>
          <a:xfrm rot="10800000">
            <a:off x="5047381" y="5501787"/>
            <a:ext cx="1899826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570" name="Picture 2" descr="C:\Users\yuyingliu\AppData\Local\Microsoft\Windows\Temporary Internet Files\Content.IE5\C9TBQT58\MC910217033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978271" y="5330401"/>
            <a:ext cx="252520" cy="252520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/>
          <p:nvPr/>
        </p:nvCxnSpPr>
        <p:spPr>
          <a:xfrm flipV="1">
            <a:off x="4471317" y="5663145"/>
            <a:ext cx="2547898" cy="929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610503" y="5447121"/>
            <a:ext cx="2502524" cy="1223136"/>
            <a:chOff x="3508636" y="2627620"/>
            <a:chExt cx="2539020" cy="1322192"/>
          </a:xfrm>
        </p:grpSpPr>
        <p:pic>
          <p:nvPicPr>
            <p:cNvPr id="30" name="Picture 29" descr="normal_eye_oct_small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44101" y="2708920"/>
              <a:ext cx="2503555" cy="1240892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/>
            <p:nvPr/>
          </p:nvCxnSpPr>
          <p:spPr>
            <a:xfrm>
              <a:off x="3639952" y="2825318"/>
              <a:ext cx="504056" cy="158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3439424" y="3047054"/>
              <a:ext cx="426534" cy="79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138952" y="262762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08636" y="315576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z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22671" y="6383225"/>
            <a:ext cx="928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OCT slice</a:t>
            </a:r>
            <a:endParaRPr lang="en-US" sz="1600" i="1" dirty="0">
              <a:solidFill>
                <a:schemeClr val="bg1"/>
              </a:solidFill>
            </a:endParaRPr>
          </a:p>
        </p:txBody>
      </p:sp>
      <p:cxnSp>
        <p:nvCxnSpPr>
          <p:cNvPr id="42" name="Straight Connector 41"/>
          <p:cNvCxnSpPr>
            <a:endCxn id="38" idx="1"/>
          </p:cNvCxnSpPr>
          <p:nvPr/>
        </p:nvCxnSpPr>
        <p:spPr>
          <a:xfrm>
            <a:off x="2842751" y="4727041"/>
            <a:ext cx="908486" cy="78555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130783" y="5807161"/>
            <a:ext cx="648072" cy="2880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normal_macula_cub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4519" y="3777301"/>
            <a:ext cx="2088232" cy="169282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402591" y="379093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63397" y="3795707"/>
            <a:ext cx="495178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834913" y="4006961"/>
            <a:ext cx="612068" cy="14401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6200000" flipH="1">
            <a:off x="764627" y="4204983"/>
            <a:ext cx="377304" cy="25153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042551" y="415097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y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rot="16200000" flipH="1">
            <a:off x="637629" y="4330997"/>
            <a:ext cx="432048" cy="7200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54519" y="458302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62631" y="5159089"/>
            <a:ext cx="1181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OCT volume</a:t>
            </a:r>
            <a:endParaRPr lang="en-US" sz="1600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ydjian\Desktop\oct-machin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7247" y="5159089"/>
            <a:ext cx="1153185" cy="81496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en-US" sz="3600" dirty="0" smtClean="0"/>
              <a:t>Validation of MSSP  (1/2)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" name="Picture 29" descr="MSSP_c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033" y="1872979"/>
            <a:ext cx="3672408" cy="1609353"/>
          </a:xfrm>
          <a:prstGeom prst="rect">
            <a:avLst/>
          </a:prstGeom>
        </p:spPr>
      </p:pic>
      <p:pic>
        <p:nvPicPr>
          <p:cNvPr id="31" name="Picture 30" descr="s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5508" y="5163526"/>
            <a:ext cx="1656184" cy="1433826"/>
          </a:xfrm>
          <a:prstGeom prst="rect">
            <a:avLst/>
          </a:prstGeom>
        </p:spPr>
      </p:pic>
      <p:pic>
        <p:nvPicPr>
          <p:cNvPr id="32" name="Picture 31" descr="S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69740" y="3579350"/>
            <a:ext cx="4440494" cy="151216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259632" y="1779150"/>
            <a:ext cx="3816424" cy="1656184"/>
          </a:xfrm>
          <a:prstGeom prst="rect">
            <a:avLst/>
          </a:prstGeom>
          <a:noFill/>
          <a:ln>
            <a:solidFill>
              <a:srgbClr val="194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228184" y="2132856"/>
            <a:ext cx="2779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Multiple scales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Multiple spatial granularity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2335" y="3939390"/>
            <a:ext cx="2933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Single scale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Multiple spatial granularities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00192" y="5764990"/>
            <a:ext cx="2535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Single scale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Single spatial granularity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28184" y="3645024"/>
            <a:ext cx="2301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b="1" i="1" smtClean="0">
                <a:solidFill>
                  <a:srgbClr val="008000"/>
                </a:solidFill>
              </a:rPr>
              <a:t>[S. Lazebnik, CVPR’06]</a:t>
            </a:r>
            <a:endParaRPr lang="en-US" b="1" i="1" dirty="0" smtClean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8184" y="515719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mtClean="0">
                <a:solidFill>
                  <a:srgbClr val="008000"/>
                </a:solidFill>
              </a:rPr>
              <a:t>[</a:t>
            </a:r>
            <a:r>
              <a:rPr lang="en-US" b="1" i="1" dirty="0" smtClean="0">
                <a:solidFill>
                  <a:srgbClr val="008000"/>
                </a:solidFill>
              </a:rPr>
              <a:t>T. </a:t>
            </a:r>
            <a:r>
              <a:rPr lang="en-US" b="1" i="1" dirty="0" err="1" smtClean="0">
                <a:solidFill>
                  <a:srgbClr val="008000"/>
                </a:solidFill>
              </a:rPr>
              <a:t>Ahonen</a:t>
            </a:r>
            <a:r>
              <a:rPr lang="en-US" b="1" i="1" dirty="0" smtClean="0">
                <a:solidFill>
                  <a:srgbClr val="008000"/>
                </a:solidFill>
              </a:rPr>
              <a:t>, </a:t>
            </a:r>
            <a:r>
              <a:rPr lang="en-US" b="1" i="1" smtClean="0">
                <a:solidFill>
                  <a:srgbClr val="008000"/>
                </a:solidFill>
              </a:rPr>
              <a:t>TPAMI’06]</a:t>
            </a:r>
          </a:p>
          <a:p>
            <a:r>
              <a:rPr lang="en-US" b="1" i="1" smtClean="0">
                <a:solidFill>
                  <a:srgbClr val="008000"/>
                </a:solidFill>
              </a:rPr>
              <a:t>[</a:t>
            </a:r>
            <a:r>
              <a:rPr lang="en-US" b="1" i="1" dirty="0" smtClean="0">
                <a:solidFill>
                  <a:srgbClr val="008000"/>
                </a:solidFill>
              </a:rPr>
              <a:t>A. Oliver</a:t>
            </a:r>
            <a:r>
              <a:rPr lang="en-US" b="1" i="1" smtClean="0">
                <a:solidFill>
                  <a:srgbClr val="008000"/>
                </a:solidFill>
              </a:rPr>
              <a:t>, MICCAI’07]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1763524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[Wu &amp; </a:t>
            </a:r>
            <a:r>
              <a:rPr lang="en-US" b="1" i="1" dirty="0" err="1" smtClean="0">
                <a:solidFill>
                  <a:srgbClr val="008000"/>
                </a:solidFill>
              </a:rPr>
              <a:t>Rehg</a:t>
            </a:r>
            <a:r>
              <a:rPr lang="en-US" b="1" i="1" dirty="0" smtClean="0">
                <a:solidFill>
                  <a:srgbClr val="008000"/>
                </a:solidFill>
              </a:rPr>
              <a:t>, CVPR’08]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9552" y="961564"/>
            <a:ext cx="8157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Compare MSSP to other spatial representations (SP, SL)</a:t>
            </a:r>
            <a:endParaRPr lang="en-US" sz="28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Validation of MSSP (2/2)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347864" y="3861048"/>
          <a:ext cx="5256584" cy="1463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35285"/>
                <a:gridCol w="761023"/>
                <a:gridCol w="829065"/>
                <a:gridCol w="829065"/>
                <a:gridCol w="829065"/>
                <a:gridCol w="973081"/>
              </a:tblGrid>
              <a:tr h="26977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194DF3"/>
                          </a:solidFill>
                        </a:rPr>
                        <a:t>AUC</a:t>
                      </a:r>
                      <a:endParaRPr lang="en-US" sz="1800" dirty="0">
                        <a:solidFill>
                          <a:srgbClr val="194DF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mtClean="0"/>
                        <a:t>NM</a:t>
                      </a:r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MH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AMD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Average</a:t>
                      </a:r>
                      <a:endParaRPr lang="en-US" sz="1800" b="1" dirty="0"/>
                    </a:p>
                  </a:txBody>
                  <a:tcPr/>
                </a:tc>
              </a:tr>
              <a:tr h="328031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MSSP</a:t>
                      </a:r>
                      <a:endParaRPr lang="en-US" sz="18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0.987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0.962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mtClean="0"/>
                        <a:t>0.894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mtClean="0"/>
                        <a:t>0.888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mtClean="0"/>
                        <a:t>0.933</a:t>
                      </a:r>
                      <a:endParaRPr lang="en-US" sz="1800" b="1" dirty="0"/>
                    </a:p>
                  </a:txBody>
                  <a:tcPr/>
                </a:tc>
              </a:tr>
              <a:tr h="328031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mtClean="0"/>
                        <a:t>0.984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mtClean="0"/>
                        <a:t>0.960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mtClean="0"/>
                        <a:t>0.895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mtClean="0"/>
                        <a:t>0.849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mtClean="0"/>
                        <a:t>0.922</a:t>
                      </a:r>
                      <a:endParaRPr lang="en-US" sz="1800" b="0" dirty="0"/>
                    </a:p>
                  </a:txBody>
                  <a:tcPr/>
                </a:tc>
              </a:tr>
              <a:tr h="328031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SL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0.987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mtClean="0"/>
                        <a:t>0.961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smtClean="0"/>
                        <a:t>0.893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0.843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0.921</a:t>
                      </a:r>
                      <a:endParaRPr lang="en-US" sz="1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6804248" y="3861048"/>
            <a:ext cx="1800200" cy="144016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ne Callout 1 30"/>
          <p:cNvSpPr/>
          <p:nvPr/>
        </p:nvSpPr>
        <p:spPr>
          <a:xfrm>
            <a:off x="5796136" y="2083728"/>
            <a:ext cx="2448272" cy="1575668"/>
          </a:xfrm>
          <a:prstGeom prst="borderCallout1">
            <a:avLst>
              <a:gd name="adj1" fmla="val 112194"/>
              <a:gd name="adj2" fmla="val 56371"/>
              <a:gd name="adj3" fmla="val 101084"/>
              <a:gd name="adj4" fmla="val 42287"/>
            </a:avLst>
          </a:prstGeom>
          <a:solidFill>
            <a:schemeClr val="bg1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endParaRPr lang="en-US" dirty="0" smtClean="0">
              <a:solidFill>
                <a:schemeClr val="tx1"/>
              </a:solidFill>
            </a:endParaRPr>
          </a:p>
          <a:p>
            <a:pPr marL="342900" indent="-342900" algn="ctr"/>
            <a:r>
              <a:rPr lang="en-US" dirty="0" smtClean="0">
                <a:solidFill>
                  <a:schemeClr val="tx1"/>
                </a:solidFill>
              </a:rPr>
              <a:t>For AMD,</a:t>
            </a:r>
          </a:p>
          <a:p>
            <a:pPr marL="342900" indent="-342900" algn="ctr"/>
            <a:r>
              <a:rPr lang="en-US" i="1" dirty="0" smtClean="0">
                <a:solidFill>
                  <a:schemeClr val="tx1"/>
                </a:solidFill>
              </a:rPr>
              <a:t>MSSP &gt;&gt; SP and SL</a:t>
            </a:r>
          </a:p>
          <a:p>
            <a:pPr marL="342900" indent="-342900" algn="ctr"/>
            <a:r>
              <a:rPr lang="en-US" dirty="0" smtClean="0">
                <a:solidFill>
                  <a:schemeClr val="tx1"/>
                </a:solidFill>
              </a:rPr>
              <a:t>(0.888 vs. 0.84x)</a:t>
            </a:r>
          </a:p>
          <a:p>
            <a:pPr marL="342900" indent="-342900" algn="ctr"/>
            <a:r>
              <a:rPr lang="en-US" i="1" dirty="0" smtClean="0">
                <a:solidFill>
                  <a:srgbClr val="0000FF"/>
                </a:solidFill>
              </a:rPr>
              <a:t>Multi-scale modeling </a:t>
            </a:r>
          </a:p>
          <a:p>
            <a:pPr marL="342900" indent="-342900" algn="ctr"/>
            <a:r>
              <a:rPr lang="en-US" i="1" dirty="0" smtClean="0">
                <a:solidFill>
                  <a:srgbClr val="0000FF"/>
                </a:solidFill>
              </a:rPr>
              <a:t>is beneficial!</a:t>
            </a:r>
          </a:p>
          <a:p>
            <a:pPr marL="342900" indent="-342900"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1124744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 </a:t>
            </a:r>
            <a:r>
              <a:rPr lang="en-US" sz="2400" dirty="0" smtClean="0"/>
              <a:t>Performance comparison to </a:t>
            </a:r>
            <a:r>
              <a:rPr lang="en-US" sz="2200" dirty="0" smtClean="0"/>
              <a:t>“Spatial pyramid (SP)” and “Single level (SL)”</a:t>
            </a:r>
            <a:endParaRPr lang="en-US" sz="2200" dirty="0"/>
          </a:p>
        </p:txBody>
      </p:sp>
      <p:pic>
        <p:nvPicPr>
          <p:cNvPr id="12" name="Picture 11" descr="s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3216"/>
            <a:ext cx="1330801" cy="1152128"/>
          </a:xfrm>
          <a:prstGeom prst="rect">
            <a:avLst/>
          </a:prstGeom>
        </p:spPr>
      </p:pic>
      <p:pic>
        <p:nvPicPr>
          <p:cNvPr id="13" name="Picture 12" descr="S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49080"/>
            <a:ext cx="3171782" cy="1080120"/>
          </a:xfrm>
          <a:prstGeom prst="rect">
            <a:avLst/>
          </a:prstGeom>
        </p:spPr>
      </p:pic>
      <p:pic>
        <p:nvPicPr>
          <p:cNvPr id="14" name="Picture 13" descr="MSSP_cr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564904"/>
            <a:ext cx="3096344" cy="1356906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rot="16200000" flipH="1">
            <a:off x="2303748" y="3392996"/>
            <a:ext cx="1368152" cy="72008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115616" y="5157192"/>
            <a:ext cx="2304256" cy="86409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31840" y="4797152"/>
            <a:ext cx="2880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052760"/>
          </a:xfrm>
        </p:spPr>
        <p:txBody>
          <a:bodyPr/>
          <a:lstStyle/>
          <a:p>
            <a:r>
              <a:rPr lang="en-US" smtClean="0"/>
              <a:t>Conclusion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88140"/>
            <a:ext cx="8568952" cy="4229092"/>
          </a:xfrm>
        </p:spPr>
        <p:txBody>
          <a:bodyPr>
            <a:normAutofit/>
          </a:bodyPr>
          <a:lstStyle/>
          <a:p>
            <a:r>
              <a:rPr lang="en-US" dirty="0" smtClean="0"/>
              <a:t>Addressed a novel problem</a:t>
            </a:r>
          </a:p>
          <a:p>
            <a:pPr lvl="1"/>
            <a:r>
              <a:rPr lang="en-US" dirty="0" smtClean="0"/>
              <a:t>Automated macular pathology diagnosis in OCT images</a:t>
            </a:r>
          </a:p>
          <a:p>
            <a:r>
              <a:rPr lang="en-US" dirty="0" smtClean="0"/>
              <a:t>Developed an effective learning-based approach</a:t>
            </a:r>
          </a:p>
          <a:p>
            <a:pPr lvl="1"/>
            <a:r>
              <a:rPr lang="en-US" dirty="0" smtClean="0"/>
              <a:t>A large labeled OCT dataset of 326 scans</a:t>
            </a:r>
          </a:p>
          <a:p>
            <a:pPr lvl="1"/>
            <a:r>
              <a:rPr lang="en-US" dirty="0" smtClean="0"/>
              <a:t>Promising result: 0.991, 0.962, 0.894, 0.888 for NM, ME, MH, AMD</a:t>
            </a:r>
          </a:p>
          <a:p>
            <a:pPr lvl="1"/>
            <a:r>
              <a:rPr lang="en-US" dirty="0" smtClean="0"/>
              <a:t>Multi-scale global feature representation with </a:t>
            </a:r>
            <a:r>
              <a:rPr lang="en-US" dirty="0" err="1" smtClean="0"/>
              <a:t>LBPpca</a:t>
            </a:r>
            <a:r>
              <a:rPr lang="en-US" dirty="0" smtClean="0"/>
              <a:t> can effectively encodes the geometry and texture of the retina</a:t>
            </a:r>
            <a:endParaRPr lang="en-US" sz="1800" dirty="0" smtClean="0"/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Exploring shape with texture features for better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97352"/>
            <a:ext cx="2133600" cy="365125"/>
          </a:xfrm>
        </p:spPr>
        <p:txBody>
          <a:bodyPr/>
          <a:lstStyle/>
          <a:p>
            <a:fld id="{9A0542E4-E2AD-4EC2-9533-B3632BC4818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1324" descr="inte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5886088"/>
            <a:ext cx="857256" cy="58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8" descr="gt_cc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2392" y="5742072"/>
            <a:ext cx="2519204" cy="74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7" descr="UPMC 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9748" y="5886088"/>
            <a:ext cx="1474100" cy="56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itt 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7940" y="5814080"/>
            <a:ext cx="714380" cy="71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124744"/>
            <a:ext cx="597666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0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en-US" sz="80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80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1324" descr="inte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5886088"/>
            <a:ext cx="857256" cy="58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8" descr="gt_c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2392" y="5742072"/>
            <a:ext cx="2519204" cy="74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7" descr="UPMC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9748" y="5886088"/>
            <a:ext cx="1474100" cy="56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itt 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7940" y="5814080"/>
            <a:ext cx="714380" cy="71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008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Reference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928992" cy="60212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194DF3"/>
                </a:solidFill>
              </a:rPr>
              <a:t>Prior work in analyzing ocular OCT images</a:t>
            </a:r>
          </a:p>
          <a:p>
            <a:pPr lvl="1"/>
            <a:r>
              <a:rPr lang="en-US" dirty="0" smtClean="0"/>
              <a:t>M.K. Garvin, et. al, “</a:t>
            </a:r>
            <a:r>
              <a:rPr lang="en-US" dirty="0" err="1" smtClean="0"/>
              <a:t>Intraretinal</a:t>
            </a:r>
            <a:r>
              <a:rPr lang="en-US" dirty="0" smtClean="0"/>
              <a:t> layer segmentation of macular optical coherence tomography images using optimal 3-D graph search”, </a:t>
            </a:r>
            <a:r>
              <a:rPr lang="en-US" i="1" dirty="0" smtClean="0"/>
              <a:t>TMI  2008</a:t>
            </a:r>
          </a:p>
          <a:p>
            <a:pPr lvl="1"/>
            <a:r>
              <a:rPr lang="en-US" dirty="0" smtClean="0"/>
              <a:t>S.M. </a:t>
            </a:r>
            <a:r>
              <a:rPr lang="en-US" sz="2200" dirty="0" err="1" smtClean="0"/>
              <a:t>Tapio</a:t>
            </a:r>
            <a:r>
              <a:rPr lang="en-US" sz="2200" dirty="0" smtClean="0"/>
              <a:t> </a:t>
            </a:r>
            <a:r>
              <a:rPr lang="en-US" sz="2200" dirty="0" err="1" smtClean="0"/>
              <a:t>Fabritius</a:t>
            </a:r>
            <a:r>
              <a:rPr lang="en-US" sz="2200" dirty="0" smtClean="0"/>
              <a:t>, et.al, “Automated segmentation of the macula by optical coherence tomography”, Opt Express 2009</a:t>
            </a:r>
          </a:p>
          <a:p>
            <a:pPr lvl="1"/>
            <a:r>
              <a:rPr lang="en-US" sz="2200" dirty="0" smtClean="0"/>
              <a:t>G. </a:t>
            </a:r>
            <a:r>
              <a:rPr lang="en-US" sz="2200" dirty="0" err="1" smtClean="0"/>
              <a:t>Quellec</a:t>
            </a:r>
            <a:r>
              <a:rPr lang="en-US" sz="2200" dirty="0" smtClean="0"/>
              <a:t>, “Three-dimensional analysis of retinal layer texture: Identification of fluid-filled regions in SD-OCT of the macula”, TMI 2010</a:t>
            </a:r>
            <a:endParaRPr lang="en-US" i="1" dirty="0" smtClean="0"/>
          </a:p>
          <a:p>
            <a:r>
              <a:rPr lang="en-US" dirty="0" smtClean="0">
                <a:solidFill>
                  <a:srgbClr val="194DF3"/>
                </a:solidFill>
              </a:rPr>
              <a:t> Local binary patterns (LBP)</a:t>
            </a:r>
          </a:p>
          <a:p>
            <a:pPr lvl="1"/>
            <a:r>
              <a:rPr lang="en-US" dirty="0" smtClean="0"/>
              <a:t>T. </a:t>
            </a:r>
            <a:r>
              <a:rPr lang="en-US" dirty="0" err="1" smtClean="0"/>
              <a:t>Ojala</a:t>
            </a:r>
            <a:r>
              <a:rPr lang="en-US" dirty="0" smtClean="0"/>
              <a:t>, et. al, “</a:t>
            </a:r>
            <a:r>
              <a:rPr lang="en-US" dirty="0" err="1" smtClean="0"/>
              <a:t>Multiresolution</a:t>
            </a:r>
            <a:r>
              <a:rPr lang="en-US" dirty="0" smtClean="0"/>
              <a:t> gray-scale and rotation invariant texture classification with local binary patterns”, </a:t>
            </a:r>
            <a:r>
              <a:rPr lang="en-US" i="1" dirty="0" smtClean="0"/>
              <a:t>TPAMI  2002</a:t>
            </a:r>
          </a:p>
          <a:p>
            <a:r>
              <a:rPr lang="en-US" dirty="0" smtClean="0">
                <a:solidFill>
                  <a:srgbClr val="194DF3"/>
                </a:solidFill>
              </a:rPr>
              <a:t>LBP applications</a:t>
            </a:r>
          </a:p>
          <a:p>
            <a:pPr lvl="1"/>
            <a:r>
              <a:rPr lang="en-US" dirty="0" smtClean="0"/>
              <a:t>T. </a:t>
            </a:r>
            <a:r>
              <a:rPr lang="en-US" dirty="0" err="1" smtClean="0"/>
              <a:t>Ahonen</a:t>
            </a:r>
            <a:r>
              <a:rPr lang="en-US" dirty="0" smtClean="0"/>
              <a:t>, et. al, “Face description with local binary patterns: Application to face recognition”, </a:t>
            </a:r>
            <a:r>
              <a:rPr lang="en-US" i="1" dirty="0" smtClean="0"/>
              <a:t>TPAMI  2006</a:t>
            </a:r>
          </a:p>
          <a:p>
            <a:pPr lvl="1"/>
            <a:r>
              <a:rPr lang="en-US" dirty="0" smtClean="0"/>
              <a:t>A. Oliver, et. al, “False positive reduction in mammographic mass detection using local binary patterns”, </a:t>
            </a:r>
            <a:r>
              <a:rPr lang="en-US" i="1" dirty="0" smtClean="0"/>
              <a:t>MICCAI 2007</a:t>
            </a:r>
          </a:p>
          <a:p>
            <a:pPr lvl="1"/>
            <a:r>
              <a:rPr lang="en-US" dirty="0" smtClean="0"/>
              <a:t>L. Sorensen, et. al, “Texture classification in lung CT using local binary patterns” , </a:t>
            </a:r>
            <a:r>
              <a:rPr lang="en-US" i="1" dirty="0" smtClean="0"/>
              <a:t>MICCAI 2008</a:t>
            </a:r>
          </a:p>
          <a:p>
            <a:r>
              <a:rPr lang="en-US" dirty="0" smtClean="0">
                <a:solidFill>
                  <a:srgbClr val="194DF3"/>
                </a:solidFill>
              </a:rPr>
              <a:t>Spatial pyramid</a:t>
            </a:r>
          </a:p>
          <a:p>
            <a:pPr lvl="1"/>
            <a:r>
              <a:rPr lang="en-US" dirty="0" smtClean="0"/>
              <a:t>S. </a:t>
            </a:r>
            <a:r>
              <a:rPr lang="en-US" dirty="0" err="1" smtClean="0"/>
              <a:t>Lazebnik</a:t>
            </a:r>
            <a:r>
              <a:rPr lang="en-US" dirty="0" smtClean="0"/>
              <a:t>, et. al, “Beyond bags of features: Spatial pyramid matching for recognizing natural scene categories”, </a:t>
            </a:r>
            <a:r>
              <a:rPr lang="en-US" i="1" dirty="0" smtClean="0"/>
              <a:t>CVPR 2006</a:t>
            </a:r>
          </a:p>
          <a:p>
            <a:r>
              <a:rPr lang="en-US" dirty="0" smtClean="0">
                <a:solidFill>
                  <a:srgbClr val="194DF3"/>
                </a:solidFill>
              </a:rPr>
              <a:t>Multi-scale spatial pyramid (MSSP), LBP+PCA</a:t>
            </a:r>
          </a:p>
          <a:p>
            <a:pPr lvl="1"/>
            <a:r>
              <a:rPr lang="en-US" dirty="0" smtClean="0"/>
              <a:t>J. Wu, J. M. </a:t>
            </a:r>
            <a:r>
              <a:rPr lang="en-US" dirty="0" err="1" smtClean="0"/>
              <a:t>Rehg</a:t>
            </a:r>
            <a:r>
              <a:rPr lang="en-US" dirty="0" smtClean="0"/>
              <a:t>, “Where am I: Place instance and category recognition using spatial PACT”, </a:t>
            </a:r>
            <a:r>
              <a:rPr lang="en-US" i="1" dirty="0" smtClean="0"/>
              <a:t>CVPR 2008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  <a:solidFill>
            <a:srgbClr val="ADDB7B"/>
          </a:solidFill>
        </p:spPr>
        <p:txBody>
          <a:bodyPr/>
          <a:lstStyle/>
          <a:p>
            <a:r>
              <a:rPr lang="en-US" smtClean="0"/>
              <a:t>Backup Slides</a:t>
            </a:r>
            <a:endParaRPr lang="en-US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Local Descriptor:</a:t>
            </a:r>
            <a:br>
              <a:rPr lang="en-US" sz="3200" dirty="0" smtClean="0"/>
            </a:br>
            <a:r>
              <a:rPr lang="en-US" sz="2800" dirty="0" smtClean="0"/>
              <a:t>Alternative: uniform LBP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3" name="Group 123"/>
          <p:cNvGrpSpPr/>
          <p:nvPr/>
        </p:nvGrpSpPr>
        <p:grpSpPr>
          <a:xfrm>
            <a:off x="1835696" y="5805264"/>
            <a:ext cx="1296144" cy="648072"/>
            <a:chOff x="2843808" y="3933056"/>
            <a:chExt cx="2016224" cy="1368152"/>
          </a:xfrm>
        </p:grpSpPr>
        <p:sp>
          <p:nvSpPr>
            <p:cNvPr id="56" name="Rectangle 55"/>
            <p:cNvSpPr/>
            <p:nvPr/>
          </p:nvSpPr>
          <p:spPr>
            <a:xfrm>
              <a:off x="2843808" y="3933056"/>
              <a:ext cx="144016" cy="136815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122"/>
            <p:cNvGrpSpPr/>
            <p:nvPr/>
          </p:nvGrpSpPr>
          <p:grpSpPr>
            <a:xfrm>
              <a:off x="2987824" y="4365104"/>
              <a:ext cx="1872208" cy="936104"/>
              <a:chOff x="2987824" y="4077072"/>
              <a:chExt cx="2160240" cy="1224136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2987824" y="4365104"/>
                <a:ext cx="144016" cy="93610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140224" y="5013176"/>
                <a:ext cx="135632" cy="288032"/>
              </a:xfrm>
              <a:prstGeom prst="rect">
                <a:avLst/>
              </a:prstGeom>
              <a:solidFill>
                <a:srgbClr val="B4FE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275856" y="5085184"/>
                <a:ext cx="144016" cy="216024"/>
              </a:xfrm>
              <a:prstGeom prst="rect">
                <a:avLst/>
              </a:prstGeom>
              <a:solidFill>
                <a:srgbClr val="B4FE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419872" y="4941168"/>
                <a:ext cx="144016" cy="360040"/>
              </a:xfrm>
              <a:prstGeom prst="rect">
                <a:avLst/>
              </a:prstGeom>
              <a:solidFill>
                <a:srgbClr val="B4FE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572272" y="4437112"/>
                <a:ext cx="135632" cy="86409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724672" y="4293096"/>
                <a:ext cx="127248" cy="100811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851920" y="5013176"/>
                <a:ext cx="144016" cy="288032"/>
              </a:xfrm>
              <a:prstGeom prst="rect">
                <a:avLst/>
              </a:prstGeom>
              <a:solidFill>
                <a:srgbClr val="B4FE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995936" y="4941168"/>
                <a:ext cx="144016" cy="360040"/>
              </a:xfrm>
              <a:prstGeom prst="rect">
                <a:avLst/>
              </a:prstGeom>
              <a:solidFill>
                <a:srgbClr val="B4FE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139952" y="4941168"/>
                <a:ext cx="144016" cy="360040"/>
              </a:xfrm>
              <a:prstGeom prst="rect">
                <a:avLst/>
              </a:prstGeom>
              <a:solidFill>
                <a:srgbClr val="B4FE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283968" y="4077072"/>
                <a:ext cx="144016" cy="122413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427984" y="4365104"/>
                <a:ext cx="144016" cy="93610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572000" y="5013176"/>
                <a:ext cx="144016" cy="288032"/>
              </a:xfrm>
              <a:prstGeom prst="rect">
                <a:avLst/>
              </a:prstGeom>
              <a:solidFill>
                <a:srgbClr val="B4FE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4716016" y="4941168"/>
                <a:ext cx="144016" cy="360040"/>
              </a:xfrm>
              <a:prstGeom prst="rect">
                <a:avLst/>
              </a:prstGeom>
              <a:solidFill>
                <a:srgbClr val="B4FE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860032" y="5013176"/>
                <a:ext cx="144016" cy="288032"/>
              </a:xfrm>
              <a:prstGeom prst="rect">
                <a:avLst/>
              </a:prstGeom>
              <a:solidFill>
                <a:srgbClr val="B4FE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5004048" y="4797152"/>
                <a:ext cx="144016" cy="50405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6" name="TextBox 105"/>
          <p:cNvSpPr txBox="1"/>
          <p:nvPr/>
        </p:nvSpPr>
        <p:spPr>
          <a:xfrm>
            <a:off x="1979712" y="5229200"/>
            <a:ext cx="1064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256 bins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012160" y="508518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59 bins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779912" y="537321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bin selection</a:t>
            </a:r>
            <a:br>
              <a:rPr lang="en-US" sz="2000" b="1" i="1" dirty="0" smtClean="0"/>
            </a:br>
            <a:r>
              <a:rPr lang="en-US" sz="2000" b="1" i="1" dirty="0" smtClean="0"/>
              <a:t>&amp; merging</a:t>
            </a:r>
            <a:endParaRPr lang="en-US" sz="2000" b="1" i="1" dirty="0"/>
          </a:p>
        </p:txBody>
      </p:sp>
      <p:sp>
        <p:nvSpPr>
          <p:cNvPr id="112" name="Rectangle 111"/>
          <p:cNvSpPr/>
          <p:nvPr/>
        </p:nvSpPr>
        <p:spPr>
          <a:xfrm>
            <a:off x="2771800" y="2518654"/>
            <a:ext cx="135632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5732512" y="2492896"/>
            <a:ext cx="135632" cy="144016"/>
          </a:xfrm>
          <a:prstGeom prst="rect">
            <a:avLst/>
          </a:prstGeom>
          <a:solidFill>
            <a:srgbClr val="B4FE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Picture 114" descr="nonuni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318891"/>
            <a:ext cx="936104" cy="323506"/>
          </a:xfrm>
          <a:prstGeom prst="rect">
            <a:avLst/>
          </a:prstGeom>
        </p:spPr>
      </p:pic>
      <p:pic>
        <p:nvPicPr>
          <p:cNvPr id="116" name="Picture 115" descr="nonuni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924943"/>
            <a:ext cx="936104" cy="335854"/>
          </a:xfrm>
          <a:prstGeom prst="rect">
            <a:avLst/>
          </a:prstGeom>
        </p:spPr>
      </p:pic>
      <p:pic>
        <p:nvPicPr>
          <p:cNvPr id="117" name="Picture 116" descr="uni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75616" y="3284984"/>
            <a:ext cx="995772" cy="358771"/>
          </a:xfrm>
          <a:prstGeom prst="rect">
            <a:avLst/>
          </a:prstGeom>
        </p:spPr>
      </p:pic>
      <p:pic>
        <p:nvPicPr>
          <p:cNvPr id="118" name="Picture 117" descr="uni_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2924944"/>
            <a:ext cx="936104" cy="355310"/>
          </a:xfrm>
          <a:prstGeom prst="rect">
            <a:avLst/>
          </a:prstGeom>
        </p:spPr>
      </p:pic>
      <p:sp>
        <p:nvSpPr>
          <p:cNvPr id="86" name="Right Arrow 85"/>
          <p:cNvSpPr/>
          <p:nvPr/>
        </p:nvSpPr>
        <p:spPr>
          <a:xfrm>
            <a:off x="3851920" y="6165304"/>
            <a:ext cx="1296144" cy="144016"/>
          </a:xfrm>
          <a:prstGeom prst="rightArrow">
            <a:avLst/>
          </a:prstGeom>
          <a:solidFill>
            <a:srgbClr val="194D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103"/>
          <p:cNvGrpSpPr/>
          <p:nvPr/>
        </p:nvGrpSpPr>
        <p:grpSpPr>
          <a:xfrm>
            <a:off x="5848178" y="5805265"/>
            <a:ext cx="701943" cy="646997"/>
            <a:chOff x="5463827" y="5513658"/>
            <a:chExt cx="1017085" cy="1081896"/>
          </a:xfrm>
        </p:grpSpPr>
        <p:grpSp>
          <p:nvGrpSpPr>
            <p:cNvPr id="7" name="Group 124"/>
            <p:cNvGrpSpPr/>
            <p:nvPr/>
          </p:nvGrpSpPr>
          <p:grpSpPr>
            <a:xfrm>
              <a:off x="5463827" y="5513658"/>
              <a:ext cx="1017085" cy="1080120"/>
              <a:chOff x="6939880" y="4005064"/>
              <a:chExt cx="1161185" cy="1368152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6939880" y="4005064"/>
                <a:ext cx="144016" cy="136815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957050" y="4725142"/>
                <a:ext cx="144015" cy="648072"/>
              </a:xfrm>
              <a:prstGeom prst="rect">
                <a:avLst/>
              </a:prstGeom>
              <a:solidFill>
                <a:srgbClr val="25FB5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Rectangle 86"/>
            <p:cNvSpPr/>
            <p:nvPr/>
          </p:nvSpPr>
          <p:spPr>
            <a:xfrm>
              <a:off x="5600945" y="6030412"/>
              <a:ext cx="120356" cy="5651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730416" y="6070750"/>
              <a:ext cx="113350" cy="5216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857779" y="5983806"/>
              <a:ext cx="106343" cy="60861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984645" y="5856524"/>
              <a:ext cx="120356" cy="7390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111903" y="6030414"/>
              <a:ext cx="120356" cy="5651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230020" y="6286563"/>
              <a:ext cx="120356" cy="3043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0" y="1133252"/>
            <a:ext cx="34036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smtClean="0"/>
              <a:t>Uniform LBP (LBPu2)</a:t>
            </a:r>
            <a:endParaRPr lang="en-US" sz="3000" i="1" dirty="0"/>
          </a:p>
        </p:txBody>
      </p:sp>
      <p:sp>
        <p:nvSpPr>
          <p:cNvPr id="89" name="TextBox 88"/>
          <p:cNvSpPr txBox="1"/>
          <p:nvPr/>
        </p:nvSpPr>
        <p:spPr>
          <a:xfrm>
            <a:off x="3563888" y="2060848"/>
            <a:ext cx="178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all patterns </a:t>
            </a:r>
            <a:r>
              <a:rPr lang="en-US" i="1" dirty="0" smtClean="0">
                <a:solidFill>
                  <a:srgbClr val="0000FF"/>
                </a:solidFill>
              </a:rPr>
              <a:t>(256)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835696" y="26369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uniform  </a:t>
            </a:r>
            <a:r>
              <a:rPr lang="en-US" i="1" dirty="0" smtClean="0">
                <a:solidFill>
                  <a:srgbClr val="0000FF"/>
                </a:solidFill>
              </a:rPr>
              <a:t>(58)</a:t>
            </a:r>
            <a:endParaRPr lang="en-US" i="1" dirty="0" smtClean="0"/>
          </a:p>
        </p:txBody>
      </p:sp>
      <p:sp>
        <p:nvSpPr>
          <p:cNvPr id="103" name="TextBox 102"/>
          <p:cNvSpPr txBox="1"/>
          <p:nvPr/>
        </p:nvSpPr>
        <p:spPr>
          <a:xfrm>
            <a:off x="4932040" y="25649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non-uniform </a:t>
            </a:r>
            <a:r>
              <a:rPr lang="en-US" i="1" dirty="0" smtClean="0">
                <a:solidFill>
                  <a:srgbClr val="0000FF"/>
                </a:solidFill>
              </a:rPr>
              <a:t>(198)</a:t>
            </a:r>
            <a:endParaRPr lang="en-US" i="1" dirty="0" smtClean="0"/>
          </a:p>
        </p:txBody>
      </p:sp>
      <p:sp>
        <p:nvSpPr>
          <p:cNvPr id="122" name="TextBox 121"/>
          <p:cNvSpPr txBox="1"/>
          <p:nvPr/>
        </p:nvSpPr>
        <p:spPr>
          <a:xfrm>
            <a:off x="368498" y="3789040"/>
            <a:ext cx="8379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 LBPu2</a:t>
            </a:r>
            <a:r>
              <a:rPr lang="en-US" sz="2400" b="1" dirty="0" smtClean="0"/>
              <a:t>:</a:t>
            </a:r>
            <a:r>
              <a:rPr lang="en-US" sz="2000" dirty="0" smtClean="0"/>
              <a:t> </a:t>
            </a:r>
            <a:r>
              <a:rPr lang="en-US" sz="2400" dirty="0" smtClean="0"/>
              <a:t>retain distribution of uniform patterns only, since they are majority in pixel counts  (&gt;90%)</a:t>
            </a:r>
            <a:r>
              <a:rPr lang="en-US" sz="1600" dirty="0" smtClean="0"/>
              <a:t> </a:t>
            </a:r>
            <a:r>
              <a:rPr lang="en-US" sz="1600" i="1" dirty="0" smtClean="0">
                <a:solidFill>
                  <a:srgbClr val="008000"/>
                </a:solidFill>
              </a:rPr>
              <a:t>[</a:t>
            </a:r>
            <a:r>
              <a:rPr lang="en-US" sz="1600" i="1" dirty="0" err="1" smtClean="0">
                <a:solidFill>
                  <a:srgbClr val="008000"/>
                </a:solidFill>
              </a:rPr>
              <a:t>Ojala</a:t>
            </a:r>
            <a:r>
              <a:rPr lang="en-US" sz="1600" i="1" dirty="0" smtClean="0">
                <a:solidFill>
                  <a:srgbClr val="008000"/>
                </a:solidFill>
              </a:rPr>
              <a:t>, TPAMI’01]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</a:t>
            </a:r>
            <a:r>
              <a:rPr lang="en-US" sz="2000" dirty="0" smtClean="0"/>
              <a:t>Used often in literature </a:t>
            </a:r>
            <a:r>
              <a:rPr lang="en-US" sz="1600" i="1" dirty="0" smtClean="0">
                <a:solidFill>
                  <a:srgbClr val="008000"/>
                </a:solidFill>
              </a:rPr>
              <a:t>[T. </a:t>
            </a:r>
            <a:r>
              <a:rPr lang="en-US" sz="1600" i="1" dirty="0" err="1" smtClean="0">
                <a:solidFill>
                  <a:srgbClr val="008000"/>
                </a:solidFill>
              </a:rPr>
              <a:t>Ahonen</a:t>
            </a:r>
            <a:r>
              <a:rPr lang="en-US" sz="1600" i="1" dirty="0" smtClean="0">
                <a:solidFill>
                  <a:srgbClr val="008000"/>
                </a:solidFill>
              </a:rPr>
              <a:t>, TPAMI’06, A. Oliver, MICCAI’07]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67544" y="1713002"/>
            <a:ext cx="616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Separate to uniform and non-uniform patterns</a:t>
            </a:r>
            <a:endParaRPr lang="en-US" sz="2400" i="1" dirty="0" smtClean="0">
              <a:solidFill>
                <a:srgbClr val="008000"/>
              </a:solidFill>
            </a:endParaRPr>
          </a:p>
        </p:txBody>
      </p:sp>
      <p:sp>
        <p:nvSpPr>
          <p:cNvPr id="99" name="Right Brace 98"/>
          <p:cNvSpPr/>
          <p:nvPr/>
        </p:nvSpPr>
        <p:spPr>
          <a:xfrm rot="16200000">
            <a:off x="4211960" y="1196753"/>
            <a:ext cx="216024" cy="252028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5652120" y="54452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58 </a:t>
            </a:r>
            <a:r>
              <a:rPr lang="en-US" b="1" i="1" dirty="0" err="1" smtClean="0"/>
              <a:t>uni</a:t>
            </a:r>
            <a:r>
              <a:rPr lang="en-US" b="1" i="1" dirty="0" smtClean="0"/>
              <a:t>. + 1 non-</a:t>
            </a:r>
            <a:r>
              <a:rPr lang="en-US" b="1" i="1" dirty="0" err="1" smtClean="0"/>
              <a:t>uni</a:t>
            </a:r>
            <a:r>
              <a:rPr lang="en-US" b="1" i="1" dirty="0" smtClean="0"/>
              <a:t>.</a:t>
            </a:r>
            <a:endParaRPr lang="en-US" b="1" i="1" dirty="0"/>
          </a:p>
        </p:txBody>
      </p:sp>
      <p:sp>
        <p:nvSpPr>
          <p:cNvPr id="55" name="Rectangle 54"/>
          <p:cNvSpPr/>
          <p:nvPr/>
        </p:nvSpPr>
        <p:spPr>
          <a:xfrm>
            <a:off x="3381235" y="1246589"/>
            <a:ext cx="2071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008000"/>
                </a:solidFill>
              </a:rPr>
              <a:t>[</a:t>
            </a:r>
            <a:r>
              <a:rPr lang="en-US" sz="2000" i="1" dirty="0" err="1" smtClean="0">
                <a:solidFill>
                  <a:srgbClr val="008000"/>
                </a:solidFill>
              </a:rPr>
              <a:t>Ojala</a:t>
            </a:r>
            <a:r>
              <a:rPr lang="en-US" sz="2000" i="1" dirty="0" smtClean="0">
                <a:solidFill>
                  <a:srgbClr val="008000"/>
                </a:solidFill>
              </a:rPr>
              <a:t>, TPAMI’01] </a:t>
            </a:r>
            <a:endParaRPr lang="en-US" sz="20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52"/>
          </a:xfrm>
        </p:spPr>
        <p:txBody>
          <a:bodyPr>
            <a:noAutofit/>
          </a:bodyPr>
          <a:lstStyle/>
          <a:p>
            <a:r>
              <a:rPr lang="en-US" sz="3200" dirty="0" smtClean="0"/>
              <a:t>Local Descriptor: </a:t>
            </a:r>
            <a:br>
              <a:rPr lang="en-US" sz="3200" dirty="0" smtClean="0"/>
            </a:br>
            <a:r>
              <a:rPr lang="en-US" sz="3200" dirty="0" smtClean="0"/>
              <a:t>Non-Uniform Patterns Can be Important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507470" cy="93610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i="1" dirty="0" smtClean="0">
                <a:solidFill>
                  <a:srgbClr val="0000FF"/>
                </a:solidFill>
              </a:rPr>
              <a:t>We argue that </a:t>
            </a:r>
            <a:r>
              <a:rPr lang="en-US" i="1" dirty="0" err="1" smtClean="0">
                <a:solidFill>
                  <a:srgbClr val="0000FF"/>
                </a:solidFill>
              </a:rPr>
              <a:t>LBPpca</a:t>
            </a:r>
            <a:r>
              <a:rPr lang="en-US" i="1" dirty="0" smtClean="0">
                <a:solidFill>
                  <a:srgbClr val="0000FF"/>
                </a:solidFill>
              </a:rPr>
              <a:t> is better than LBPu2 when frequent intensity changes are important (e.g. AMD)!</a:t>
            </a:r>
          </a:p>
          <a:p>
            <a:endParaRPr lang="en-US" sz="2600" dirty="0" smtClean="0"/>
          </a:p>
          <a:p>
            <a:endParaRPr lang="en-US" dirty="0" smtClean="0"/>
          </a:p>
          <a:p>
            <a:endParaRPr lang="en-US" sz="2600" dirty="0" smtClean="0"/>
          </a:p>
          <a:p>
            <a:endParaRPr lang="en-US" dirty="0" smtClean="0"/>
          </a:p>
          <a:p>
            <a:endParaRPr lang="en-US" sz="2600" dirty="0" smtClean="0"/>
          </a:p>
          <a:p>
            <a:endParaRPr lang="en-US" dirty="0" smtClean="0"/>
          </a:p>
          <a:p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4" name="Group 16"/>
          <p:cNvGrpSpPr/>
          <p:nvPr/>
        </p:nvGrpSpPr>
        <p:grpSpPr>
          <a:xfrm>
            <a:off x="107504" y="4077072"/>
            <a:ext cx="8814196" cy="2232248"/>
            <a:chOff x="222300" y="2492896"/>
            <a:chExt cx="8814196" cy="2232248"/>
          </a:xfrm>
        </p:grpSpPr>
        <p:pic>
          <p:nvPicPr>
            <p:cNvPr id="9" name="Picture 8" descr="uni_nonuni_vi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316" y="2492896"/>
              <a:ext cx="8670180" cy="223224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14388" y="3861048"/>
              <a:ext cx="64807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91440" rIns="0" bIns="91440" rtlCol="0">
              <a:spAutoFit/>
            </a:bodyPr>
            <a:lstStyle/>
            <a:p>
              <a:r>
                <a:rPr lang="en-US" sz="1400" b="1" smtClean="0"/>
                <a:t>Uniform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6316" y="4221088"/>
              <a:ext cx="12961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z="1400" b="1" dirty="0" smtClean="0"/>
                <a:t>  All non-uniform</a:t>
              </a:r>
              <a:endParaRPr lang="en-US" sz="14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2300" y="4293096"/>
              <a:ext cx="144016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3" descr="D:\My Dropbox\pa_temp\AMD_r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420888"/>
            <a:ext cx="6395561" cy="687229"/>
          </a:xfrm>
          <a:prstGeom prst="rect">
            <a:avLst/>
          </a:prstGeom>
          <a:noFill/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647056" y="3356992"/>
            <a:ext cx="80294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en-US" sz="2600" b="1" i="1" dirty="0" smtClean="0">
                <a:solidFill>
                  <a:srgbClr val="0000FF"/>
                </a:solidFill>
              </a:rPr>
              <a:t>Visualization : </a:t>
            </a:r>
            <a:r>
              <a:rPr lang="en-US" sz="2600" i="1" dirty="0" smtClean="0">
                <a:solidFill>
                  <a:srgbClr val="0000FF"/>
                </a:solidFill>
              </a:rPr>
              <a:t>non-uniform patterns reside mostly at edge contours</a:t>
            </a:r>
            <a:br>
              <a:rPr lang="en-US" sz="2600" i="1" dirty="0" smtClean="0">
                <a:solidFill>
                  <a:srgbClr val="0000FF"/>
                </a:solidFill>
              </a:rPr>
            </a:br>
            <a:r>
              <a:rPr lang="en-US" sz="2600" i="1" dirty="0" smtClean="0">
                <a:solidFill>
                  <a:srgbClr val="0000FF"/>
                </a:solidFill>
              </a:rPr>
              <a:t>(likely important features!)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Zeiss</a:t>
            </a:r>
            <a:r>
              <a:rPr lang="en-US" dirty="0" smtClean="0"/>
              <a:t> Cirrus HD-OCT Machine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26978" name="Picture 2" descr="C:\Users\ydjian\Desktop\zeiss_oct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052736"/>
            <a:ext cx="6624736" cy="5612675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mtClean="0"/>
              <a:t>Motivation for Automated Pathology Diagnosis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4968552"/>
          </a:xfrm>
        </p:spPr>
        <p:txBody>
          <a:bodyPr>
            <a:normAutofit/>
          </a:bodyPr>
          <a:lstStyle/>
          <a:p>
            <a:r>
              <a:rPr lang="en-US" dirty="0" smtClean="0"/>
              <a:t>Protect vision, need regular and large-scale screening; </a:t>
            </a:r>
            <a:br>
              <a:rPr lang="en-US" dirty="0" smtClean="0"/>
            </a:br>
            <a:r>
              <a:rPr lang="en-US" dirty="0" smtClean="0"/>
              <a:t>require CAD tool to improve efficiency</a:t>
            </a:r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Ophthalmologists have no access to radiologists; </a:t>
            </a:r>
            <a:br>
              <a:rPr lang="en-US" dirty="0" smtClean="0"/>
            </a:br>
            <a:r>
              <a:rPr lang="en-US" dirty="0" smtClean="0"/>
              <a:t>CAD tool can help alleviate burden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28011" name="Picture 11" descr="C:\Users\yuyingliu\AppData\Local\Microsoft\Windows\Temporary Internet Files\Content.IE5\COIRNB4Z\MC9003910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3116" y="5118994"/>
            <a:ext cx="1440159" cy="1339246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4390693" y="6156012"/>
            <a:ext cx="183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Ophthalmologists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415284" y="5118994"/>
            <a:ext cx="130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Radiologists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 rot="16200000" flipH="1">
            <a:off x="5855444" y="5551042"/>
            <a:ext cx="360040" cy="360040"/>
          </a:xfrm>
          <a:prstGeom prst="line">
            <a:avLst/>
          </a:prstGeom>
          <a:ln w="57150">
            <a:solidFill>
              <a:srgbClr val="E52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855444" y="5551042"/>
            <a:ext cx="360040" cy="360040"/>
          </a:xfrm>
          <a:prstGeom prst="line">
            <a:avLst/>
          </a:prstGeom>
          <a:ln w="57150">
            <a:solidFill>
              <a:srgbClr val="E52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047132" y="5191002"/>
            <a:ext cx="360040" cy="360040"/>
          </a:xfrm>
          <a:prstGeom prst="rect">
            <a:avLst/>
          </a:prstGeom>
          <a:solidFill>
            <a:srgbClr val="BAC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H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220486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In U.S., 30% of 75 yr. olds suffer </a:t>
            </a:r>
            <a:br>
              <a:rPr lang="en-US" i="1" dirty="0" smtClean="0"/>
            </a:br>
            <a:r>
              <a:rPr lang="en-US" i="1" dirty="0" smtClean="0"/>
              <a:t>gradual loss of central vision (AMD)</a:t>
            </a:r>
            <a:endParaRPr lang="en-US" i="1" dirty="0"/>
          </a:p>
        </p:txBody>
      </p:sp>
      <p:pic>
        <p:nvPicPr>
          <p:cNvPr id="34" name="Picture 33" descr="central_los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2852936"/>
            <a:ext cx="3128202" cy="1008112"/>
          </a:xfrm>
          <a:prstGeom prst="rect">
            <a:avLst/>
          </a:prstGeom>
        </p:spPr>
      </p:pic>
      <p:sp>
        <p:nvSpPr>
          <p:cNvPr id="27" name="Curved Left Arrow 26"/>
          <p:cNvSpPr/>
          <p:nvPr/>
        </p:nvSpPr>
        <p:spPr>
          <a:xfrm>
            <a:off x="5711428" y="5407026"/>
            <a:ext cx="360040" cy="792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23196" y="5623050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491880" y="5864474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31" idx="3"/>
            <a:endCxn id="30" idx="1"/>
          </p:cNvCxnSpPr>
          <p:nvPr/>
        </p:nvCxnSpPr>
        <p:spPr>
          <a:xfrm flipV="1">
            <a:off x="3767212" y="5303660"/>
            <a:ext cx="648072" cy="39139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23196" y="5942440"/>
            <a:ext cx="720080" cy="366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08104" y="220486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regular screening help</a:t>
            </a:r>
            <a:br>
              <a:rPr lang="en-US" i="1" dirty="0" smtClean="0"/>
            </a:br>
            <a:r>
              <a:rPr lang="en-US" i="1" dirty="0" smtClean="0"/>
              <a:t>detect early pathology</a:t>
            </a:r>
            <a:endParaRPr lang="en-US" i="1" dirty="0"/>
          </a:p>
        </p:txBody>
      </p:sp>
      <p:pic>
        <p:nvPicPr>
          <p:cNvPr id="1027" name="Picture 3" descr="C:\Users\yuyingliu\Desktop\MICCAI_prepare\pics\oc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7" y="2852936"/>
            <a:ext cx="1804497" cy="108012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 in Analyzing Ocular OCT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two_layer_s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32126"/>
            <a:ext cx="3168352" cy="1605186"/>
          </a:xfrm>
          <a:prstGeom prst="rect">
            <a:avLst/>
          </a:prstGeom>
        </p:spPr>
      </p:pic>
      <p:pic>
        <p:nvPicPr>
          <p:cNvPr id="6" name="Picture 5" descr="7_lay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303483"/>
            <a:ext cx="3096344" cy="14135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1955538"/>
            <a:ext cx="24516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rgbClr val="008000"/>
                </a:solidFill>
              </a:rPr>
              <a:t>[Garvin MK, et.al, TMI’08] 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213380" y="4272086"/>
            <a:ext cx="26214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rgbClr val="008000"/>
                </a:solidFill>
              </a:rPr>
              <a:t>[</a:t>
            </a:r>
            <a:r>
              <a:rPr lang="en-US" sz="1600" b="1" i="1" dirty="0" err="1" smtClean="0">
                <a:solidFill>
                  <a:srgbClr val="008000"/>
                </a:solidFill>
              </a:rPr>
              <a:t>Tapio</a:t>
            </a:r>
            <a:r>
              <a:rPr lang="en-US" sz="1600" b="1" i="1" dirty="0" smtClean="0">
                <a:solidFill>
                  <a:srgbClr val="008000"/>
                </a:solidFill>
              </a:rPr>
              <a:t>, et.al, Opt Express’09]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3635896" y="1955538"/>
            <a:ext cx="19287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rgbClr val="008000"/>
                </a:solidFill>
              </a:rPr>
              <a:t>[G. </a:t>
            </a:r>
            <a:r>
              <a:rPr lang="en-US" sz="1600" b="1" i="1" dirty="0" err="1" smtClean="0">
                <a:solidFill>
                  <a:srgbClr val="008000"/>
                </a:solidFill>
              </a:rPr>
              <a:t>Quellec</a:t>
            </a:r>
            <a:r>
              <a:rPr lang="en-US" sz="1600" b="1" i="1" dirty="0" smtClean="0">
                <a:solidFill>
                  <a:srgbClr val="008000"/>
                </a:solidFill>
              </a:rPr>
              <a:t> , TMI’10]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6863891" y="1955538"/>
            <a:ext cx="1991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rgbClr val="008000"/>
                </a:solidFill>
              </a:rPr>
              <a:t> [Lee K, et.al, TMI’10]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647867" y="1677237"/>
            <a:ext cx="249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/>
              <a:t>Optic disc segmentation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19872" y="1677237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Fluid-filled column segmentation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51520" y="3984054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dirty="0" smtClean="0"/>
              <a:t>Top and bottom layer segmentation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2" y="1677237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dirty="0" smtClean="0"/>
              <a:t>Intra-retinal layer segmentation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79712" y="1196752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solidFill>
                  <a:srgbClr val="0000FF"/>
                </a:solidFill>
              </a:rPr>
              <a:t>Most Prior work focused on segmentation tasks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644363" y="2308375"/>
            <a:ext cx="2736304" cy="1624681"/>
            <a:chOff x="3788379" y="2524399"/>
            <a:chExt cx="2736304" cy="1624681"/>
          </a:xfrm>
        </p:grpSpPr>
        <p:pic>
          <p:nvPicPr>
            <p:cNvPr id="8" name="Picture 7" descr="slice_abnorma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88379" y="2524399"/>
              <a:ext cx="2736304" cy="1624681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rot="5400000">
              <a:off x="3428339" y="3356992"/>
              <a:ext cx="1584176" cy="0"/>
            </a:xfrm>
            <a:prstGeom prst="line">
              <a:avLst/>
            </a:prstGeom>
            <a:ln w="28575">
              <a:solidFill>
                <a:srgbClr val="B4F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3918747" y="3339576"/>
              <a:ext cx="1584176" cy="0"/>
            </a:xfrm>
            <a:prstGeom prst="line">
              <a:avLst/>
            </a:prstGeom>
            <a:ln w="28575">
              <a:solidFill>
                <a:srgbClr val="B4F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679771" y="3353224"/>
              <a:ext cx="1584176" cy="0"/>
            </a:xfrm>
            <a:prstGeom prst="line">
              <a:avLst/>
            </a:prstGeom>
            <a:ln w="28575">
              <a:solidFill>
                <a:srgbClr val="B4F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909443" y="3348525"/>
              <a:ext cx="1584176" cy="0"/>
            </a:xfrm>
            <a:prstGeom prst="line">
              <a:avLst/>
            </a:prstGeom>
            <a:ln w="28575">
              <a:solidFill>
                <a:srgbClr val="B4F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optic_dis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9578" y="2344328"/>
            <a:ext cx="2174104" cy="2178968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Goal: Automated Pathology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472608"/>
          </a:xfrm>
        </p:spPr>
        <p:txBody>
          <a:bodyPr>
            <a:normAutofit/>
          </a:bodyPr>
          <a:lstStyle/>
          <a:p>
            <a:r>
              <a:rPr lang="en-US" b="1" dirty="0" smtClean="0"/>
              <a:t>No prior work </a:t>
            </a:r>
            <a:r>
              <a:rPr lang="en-US" dirty="0" smtClean="0"/>
              <a:t>on computer-aided </a:t>
            </a:r>
            <a:br>
              <a:rPr lang="en-US" dirty="0" smtClean="0"/>
            </a:br>
            <a:r>
              <a:rPr lang="en-US" dirty="0" smtClean="0"/>
              <a:t>diagnosis of macular pathology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sz="1800" b="1" dirty="0" smtClean="0"/>
          </a:p>
          <a:p>
            <a:endParaRPr lang="en-US" b="1" dirty="0" smtClean="0"/>
          </a:p>
          <a:p>
            <a:r>
              <a:rPr lang="en-US" b="1" dirty="0" smtClean="0"/>
              <a:t>Our goal</a:t>
            </a:r>
            <a:r>
              <a:rPr lang="en-US" sz="2200" b="1" dirty="0" smtClean="0"/>
              <a:t>:  </a:t>
            </a:r>
            <a:r>
              <a:rPr lang="en-US" dirty="0" smtClean="0"/>
              <a:t>given the </a:t>
            </a:r>
            <a:r>
              <a:rPr lang="en-US" dirty="0" err="1" smtClean="0"/>
              <a:t>foveal</a:t>
            </a:r>
            <a:r>
              <a:rPr lang="en-US" dirty="0" smtClean="0"/>
              <a:t> slice from a 3D macular scan, automatically determine the presence of normal macula (NM) and three pathologies (MH, ME, AMD)</a:t>
            </a:r>
          </a:p>
          <a:p>
            <a:pPr lvl="1"/>
            <a:r>
              <a:rPr lang="en-US" dirty="0" smtClean="0"/>
              <a:t>All pathologies can coexist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87338" y="5448126"/>
            <a:ext cx="33211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Normal macula (NM)? </a:t>
            </a:r>
            <a:r>
              <a:rPr lang="en-US" sz="1600" b="1" i="1" dirty="0" smtClean="0">
                <a:solidFill>
                  <a:srgbClr val="0000FF"/>
                </a:solidFill>
              </a:rPr>
              <a:t>NO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r>
              <a:rPr lang="en-US" sz="1600" i="1" dirty="0" smtClean="0"/>
              <a:t>Macular hole (MH)? </a:t>
            </a:r>
            <a:r>
              <a:rPr lang="en-US" sz="1600" b="1" i="1" dirty="0" smtClean="0">
                <a:solidFill>
                  <a:srgbClr val="FF0000"/>
                </a:solidFill>
              </a:rPr>
              <a:t>YES</a:t>
            </a:r>
          </a:p>
          <a:p>
            <a:r>
              <a:rPr lang="en-US" sz="1600" i="1" dirty="0" smtClean="0"/>
              <a:t>Macular edema (ME)? </a:t>
            </a:r>
            <a:r>
              <a:rPr lang="en-US" sz="1600" b="1" i="1" dirty="0" smtClean="0">
                <a:solidFill>
                  <a:srgbClr val="FF0000"/>
                </a:solidFill>
              </a:rPr>
              <a:t>YES</a:t>
            </a:r>
          </a:p>
          <a:p>
            <a:r>
              <a:rPr lang="en-US" sz="1600" i="1" dirty="0" smtClean="0"/>
              <a:t>Age-related degeneration (AMD)? </a:t>
            </a:r>
            <a:r>
              <a:rPr lang="en-US" sz="1600" b="1" i="1" dirty="0" smtClean="0">
                <a:solidFill>
                  <a:srgbClr val="0000FF"/>
                </a:solidFill>
              </a:rPr>
              <a:t>NO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50851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Macular Scan</a:t>
            </a:r>
            <a:endParaRPr lang="en-US" i="1" dirty="0"/>
          </a:p>
        </p:txBody>
      </p:sp>
      <p:sp>
        <p:nvSpPr>
          <p:cNvPr id="30" name="Rectangle 29"/>
          <p:cNvSpPr/>
          <p:nvPr/>
        </p:nvSpPr>
        <p:spPr>
          <a:xfrm>
            <a:off x="4385278" y="5635737"/>
            <a:ext cx="1080120" cy="720080"/>
          </a:xfrm>
          <a:prstGeom prst="rect">
            <a:avLst/>
          </a:prstGeom>
          <a:solidFill>
            <a:srgbClr val="BACAF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Auto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Diagnosis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08296" y="50851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Foveal</a:t>
            </a:r>
            <a:r>
              <a:rPr lang="en-US" i="1" dirty="0" smtClean="0"/>
              <a:t> Slice</a:t>
            </a:r>
            <a:endParaRPr lang="en-US" i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979864" y="5986899"/>
            <a:ext cx="360040" cy="1588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259632" y="6091708"/>
            <a:ext cx="648072" cy="1588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499306" y="5983077"/>
            <a:ext cx="360040" cy="1588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Data 25"/>
          <p:cNvSpPr/>
          <p:nvPr/>
        </p:nvSpPr>
        <p:spPr>
          <a:xfrm>
            <a:off x="2088216" y="5229200"/>
            <a:ext cx="720080" cy="168019"/>
          </a:xfrm>
          <a:prstGeom prst="flowChartInputOutp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41"/>
          <p:cNvGrpSpPr/>
          <p:nvPr/>
        </p:nvGrpSpPr>
        <p:grpSpPr>
          <a:xfrm>
            <a:off x="323528" y="5517232"/>
            <a:ext cx="792088" cy="792088"/>
            <a:chOff x="4932040" y="4725144"/>
            <a:chExt cx="2376264" cy="1512168"/>
          </a:xfrm>
        </p:grpSpPr>
        <p:sp>
          <p:nvSpPr>
            <p:cNvPr id="32" name="Flowchart: Data 31"/>
            <p:cNvSpPr/>
            <p:nvPr/>
          </p:nvSpPr>
          <p:spPr>
            <a:xfrm>
              <a:off x="4932040" y="5877272"/>
              <a:ext cx="2376264" cy="360040"/>
            </a:xfrm>
            <a:prstGeom prst="flowChartInputOutp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Data 32"/>
            <p:cNvSpPr/>
            <p:nvPr/>
          </p:nvSpPr>
          <p:spPr>
            <a:xfrm>
              <a:off x="4932040" y="5733256"/>
              <a:ext cx="2376264" cy="360040"/>
            </a:xfrm>
            <a:prstGeom prst="flowChartInputOutp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Data 34"/>
            <p:cNvSpPr/>
            <p:nvPr/>
          </p:nvSpPr>
          <p:spPr>
            <a:xfrm>
              <a:off x="4932040" y="5589240"/>
              <a:ext cx="2376264" cy="360040"/>
            </a:xfrm>
            <a:prstGeom prst="flowChartInputOutp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Data 35"/>
            <p:cNvSpPr/>
            <p:nvPr/>
          </p:nvSpPr>
          <p:spPr>
            <a:xfrm>
              <a:off x="4932040" y="5445224"/>
              <a:ext cx="2376264" cy="360040"/>
            </a:xfrm>
            <a:prstGeom prst="flowChartInputOutp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Data 37"/>
            <p:cNvSpPr/>
            <p:nvPr/>
          </p:nvSpPr>
          <p:spPr>
            <a:xfrm>
              <a:off x="4932040" y="5301208"/>
              <a:ext cx="2376264" cy="360040"/>
            </a:xfrm>
            <a:prstGeom prst="flowChartInputOutp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Data 38"/>
            <p:cNvSpPr/>
            <p:nvPr/>
          </p:nvSpPr>
          <p:spPr>
            <a:xfrm>
              <a:off x="4932040" y="5157192"/>
              <a:ext cx="2376264" cy="360040"/>
            </a:xfrm>
            <a:prstGeom prst="flowChartInputOutp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Data 39"/>
            <p:cNvSpPr/>
            <p:nvPr/>
          </p:nvSpPr>
          <p:spPr>
            <a:xfrm>
              <a:off x="4932040" y="5013176"/>
              <a:ext cx="2376264" cy="360040"/>
            </a:xfrm>
            <a:prstGeom prst="flowChartInputOutp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Data 40"/>
            <p:cNvSpPr/>
            <p:nvPr/>
          </p:nvSpPr>
          <p:spPr>
            <a:xfrm>
              <a:off x="4932040" y="4869160"/>
              <a:ext cx="2376264" cy="360040"/>
            </a:xfrm>
            <a:prstGeom prst="flowChartInputOutp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Data 41"/>
            <p:cNvSpPr/>
            <p:nvPr/>
          </p:nvSpPr>
          <p:spPr>
            <a:xfrm>
              <a:off x="4932040" y="4725144"/>
              <a:ext cx="2376264" cy="360040"/>
            </a:xfrm>
            <a:prstGeom prst="flowChartInputOutp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ey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124744"/>
            <a:ext cx="2979792" cy="2232248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5508104" y="1988840"/>
            <a:ext cx="1080120" cy="79208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doctor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0144" y="5373216"/>
            <a:ext cx="288032" cy="5828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47" descr="Macula-Hole-Color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16208" y="5589240"/>
            <a:ext cx="1910983" cy="864096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372200" y="5085184"/>
            <a:ext cx="1088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Presence </a:t>
            </a:r>
            <a:endParaRPr lang="en-US" b="1" i="1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y Dropbox\pa_temp\AMD_r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6496" y="5806662"/>
            <a:ext cx="6395561" cy="687229"/>
          </a:xfrm>
          <a:prstGeom prst="rect">
            <a:avLst/>
          </a:prstGeom>
          <a:noFill/>
        </p:spPr>
      </p:pic>
      <p:pic>
        <p:nvPicPr>
          <p:cNvPr id="1030" name="Picture 6" descr="D:\My Dropbox\pa_temp\ME_r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6496" y="4734436"/>
            <a:ext cx="5454491" cy="693420"/>
          </a:xfrm>
          <a:prstGeom prst="rect">
            <a:avLst/>
          </a:prstGeom>
          <a:noFill/>
        </p:spPr>
      </p:pic>
      <p:pic>
        <p:nvPicPr>
          <p:cNvPr id="1032" name="Picture 8" descr="D:\My Dropbox\pa_temp\NM_r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6495" y="1764308"/>
            <a:ext cx="5541169" cy="6748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en-US" sz="3200" smtClean="0"/>
              <a:t>Examples of Normal Macula </a:t>
            </a:r>
            <a:br>
              <a:rPr lang="en-US" sz="3200" smtClean="0"/>
            </a:br>
            <a:r>
              <a:rPr lang="en-US" sz="3200" smtClean="0"/>
              <a:t>and Macular </a:t>
            </a:r>
            <a:r>
              <a:rPr lang="en-US" sz="3200" dirty="0" smtClean="0"/>
              <a:t>Pathology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090778" y="1855589"/>
            <a:ext cx="547688" cy="150019"/>
          </a:xfrm>
          <a:custGeom>
            <a:avLst/>
            <a:gdLst>
              <a:gd name="connsiteX0" fmla="*/ 0 w 547688"/>
              <a:gd name="connsiteY0" fmla="*/ 0 h 150019"/>
              <a:gd name="connsiteX1" fmla="*/ 76200 w 547688"/>
              <a:gd name="connsiteY1" fmla="*/ 28575 h 150019"/>
              <a:gd name="connsiteX2" fmla="*/ 157163 w 547688"/>
              <a:gd name="connsiteY2" fmla="*/ 66675 h 150019"/>
              <a:gd name="connsiteX3" fmla="*/ 204788 w 547688"/>
              <a:gd name="connsiteY3" fmla="*/ 95250 h 150019"/>
              <a:gd name="connsiteX4" fmla="*/ 238125 w 547688"/>
              <a:gd name="connsiteY4" fmla="*/ 133350 h 150019"/>
              <a:gd name="connsiteX5" fmla="*/ 300038 w 547688"/>
              <a:gd name="connsiteY5" fmla="*/ 147638 h 150019"/>
              <a:gd name="connsiteX6" fmla="*/ 333375 w 547688"/>
              <a:gd name="connsiteY6" fmla="*/ 119063 h 150019"/>
              <a:gd name="connsiteX7" fmla="*/ 409575 w 547688"/>
              <a:gd name="connsiteY7" fmla="*/ 76200 h 150019"/>
              <a:gd name="connsiteX8" fmla="*/ 457200 w 547688"/>
              <a:gd name="connsiteY8" fmla="*/ 47625 h 150019"/>
              <a:gd name="connsiteX9" fmla="*/ 514350 w 547688"/>
              <a:gd name="connsiteY9" fmla="*/ 28575 h 150019"/>
              <a:gd name="connsiteX10" fmla="*/ 547688 w 547688"/>
              <a:gd name="connsiteY10" fmla="*/ 23813 h 150019"/>
              <a:gd name="connsiteX11" fmla="*/ 547688 w 547688"/>
              <a:gd name="connsiteY11" fmla="*/ 23813 h 15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688" h="150019">
                <a:moveTo>
                  <a:pt x="0" y="0"/>
                </a:moveTo>
                <a:cubicBezTo>
                  <a:pt x="25003" y="8731"/>
                  <a:pt x="50006" y="17463"/>
                  <a:pt x="76200" y="28575"/>
                </a:cubicBezTo>
                <a:cubicBezTo>
                  <a:pt x="102394" y="39687"/>
                  <a:pt x="135732" y="55563"/>
                  <a:pt x="157163" y="66675"/>
                </a:cubicBezTo>
                <a:cubicBezTo>
                  <a:pt x="178594" y="77787"/>
                  <a:pt x="191294" y="84138"/>
                  <a:pt x="204788" y="95250"/>
                </a:cubicBezTo>
                <a:cubicBezTo>
                  <a:pt x="218282" y="106363"/>
                  <a:pt x="222250" y="124619"/>
                  <a:pt x="238125" y="133350"/>
                </a:cubicBezTo>
                <a:cubicBezTo>
                  <a:pt x="254000" y="142081"/>
                  <a:pt x="284163" y="150019"/>
                  <a:pt x="300038" y="147638"/>
                </a:cubicBezTo>
                <a:cubicBezTo>
                  <a:pt x="315913" y="145257"/>
                  <a:pt x="315119" y="130969"/>
                  <a:pt x="333375" y="119063"/>
                </a:cubicBezTo>
                <a:cubicBezTo>
                  <a:pt x="351631" y="107157"/>
                  <a:pt x="388938" y="88106"/>
                  <a:pt x="409575" y="76200"/>
                </a:cubicBezTo>
                <a:cubicBezTo>
                  <a:pt x="430212" y="64294"/>
                  <a:pt x="439738" y="55562"/>
                  <a:pt x="457200" y="47625"/>
                </a:cubicBezTo>
                <a:cubicBezTo>
                  <a:pt x="474662" y="39688"/>
                  <a:pt x="499269" y="32544"/>
                  <a:pt x="514350" y="28575"/>
                </a:cubicBezTo>
                <a:cubicBezTo>
                  <a:pt x="529431" y="24606"/>
                  <a:pt x="547688" y="23813"/>
                  <a:pt x="547688" y="23813"/>
                </a:cubicBezTo>
                <a:lnTo>
                  <a:pt x="547688" y="23813"/>
                </a:lnTo>
              </a:path>
            </a:pathLst>
          </a:custGeom>
          <a:ln w="28575">
            <a:solidFill>
              <a:srgbClr val="7DD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793203" y="4744036"/>
            <a:ext cx="488852" cy="168324"/>
          </a:xfrm>
          <a:custGeom>
            <a:avLst/>
            <a:gdLst>
              <a:gd name="connsiteX0" fmla="*/ 0 w 400050"/>
              <a:gd name="connsiteY0" fmla="*/ 130175 h 134937"/>
              <a:gd name="connsiteX1" fmla="*/ 85725 w 400050"/>
              <a:gd name="connsiteY1" fmla="*/ 92075 h 134937"/>
              <a:gd name="connsiteX2" fmla="*/ 114300 w 400050"/>
              <a:gd name="connsiteY2" fmla="*/ 49212 h 134937"/>
              <a:gd name="connsiteX3" fmla="*/ 166688 w 400050"/>
              <a:gd name="connsiteY3" fmla="*/ 15875 h 134937"/>
              <a:gd name="connsiteX4" fmla="*/ 204788 w 400050"/>
              <a:gd name="connsiteY4" fmla="*/ 6350 h 134937"/>
              <a:gd name="connsiteX5" fmla="*/ 257175 w 400050"/>
              <a:gd name="connsiteY5" fmla="*/ 53975 h 134937"/>
              <a:gd name="connsiteX6" fmla="*/ 290513 w 400050"/>
              <a:gd name="connsiteY6" fmla="*/ 92075 h 134937"/>
              <a:gd name="connsiteX7" fmla="*/ 347663 w 400050"/>
              <a:gd name="connsiteY7" fmla="*/ 111125 h 134937"/>
              <a:gd name="connsiteX8" fmla="*/ 385763 w 400050"/>
              <a:gd name="connsiteY8" fmla="*/ 125412 h 134937"/>
              <a:gd name="connsiteX9" fmla="*/ 400050 w 400050"/>
              <a:gd name="connsiteY9" fmla="*/ 134937 h 13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0050" h="134937">
                <a:moveTo>
                  <a:pt x="0" y="130175"/>
                </a:moveTo>
                <a:cubicBezTo>
                  <a:pt x="33337" y="117872"/>
                  <a:pt x="66675" y="105569"/>
                  <a:pt x="85725" y="92075"/>
                </a:cubicBezTo>
                <a:cubicBezTo>
                  <a:pt x="104775" y="78581"/>
                  <a:pt x="100806" y="61912"/>
                  <a:pt x="114300" y="49212"/>
                </a:cubicBezTo>
                <a:cubicBezTo>
                  <a:pt x="127794" y="36512"/>
                  <a:pt x="151607" y="23019"/>
                  <a:pt x="166688" y="15875"/>
                </a:cubicBezTo>
                <a:cubicBezTo>
                  <a:pt x="181769" y="8731"/>
                  <a:pt x="189707" y="0"/>
                  <a:pt x="204788" y="6350"/>
                </a:cubicBezTo>
                <a:cubicBezTo>
                  <a:pt x="219869" y="12700"/>
                  <a:pt x="242888" y="39688"/>
                  <a:pt x="257175" y="53975"/>
                </a:cubicBezTo>
                <a:cubicBezTo>
                  <a:pt x="271462" y="68262"/>
                  <a:pt x="275432" y="82550"/>
                  <a:pt x="290513" y="92075"/>
                </a:cubicBezTo>
                <a:cubicBezTo>
                  <a:pt x="305594" y="101600"/>
                  <a:pt x="331788" y="105569"/>
                  <a:pt x="347663" y="111125"/>
                </a:cubicBezTo>
                <a:cubicBezTo>
                  <a:pt x="363538" y="116681"/>
                  <a:pt x="377032" y="121443"/>
                  <a:pt x="385763" y="125412"/>
                </a:cubicBezTo>
                <a:cubicBezTo>
                  <a:pt x="394494" y="129381"/>
                  <a:pt x="397272" y="132159"/>
                  <a:pt x="400050" y="134937"/>
                </a:cubicBezTo>
              </a:path>
            </a:pathLst>
          </a:custGeom>
          <a:solidFill>
            <a:srgbClr val="000000">
              <a:alpha val="41961"/>
            </a:srgbClr>
          </a:solidFill>
          <a:ln w="28575">
            <a:solidFill>
              <a:srgbClr val="7DD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46682" y="4890500"/>
            <a:ext cx="792089" cy="360040"/>
          </a:xfrm>
          <a:custGeom>
            <a:avLst/>
            <a:gdLst>
              <a:gd name="connsiteX0" fmla="*/ 0 w 1062038"/>
              <a:gd name="connsiteY0" fmla="*/ 233362 h 419100"/>
              <a:gd name="connsiteX1" fmla="*/ 152400 w 1062038"/>
              <a:gd name="connsiteY1" fmla="*/ 223837 h 419100"/>
              <a:gd name="connsiteX2" fmla="*/ 261938 w 1062038"/>
              <a:gd name="connsiteY2" fmla="*/ 219075 h 419100"/>
              <a:gd name="connsiteX3" fmla="*/ 371475 w 1062038"/>
              <a:gd name="connsiteY3" fmla="*/ 166687 h 419100"/>
              <a:gd name="connsiteX4" fmla="*/ 438150 w 1062038"/>
              <a:gd name="connsiteY4" fmla="*/ 66675 h 419100"/>
              <a:gd name="connsiteX5" fmla="*/ 528638 w 1062038"/>
              <a:gd name="connsiteY5" fmla="*/ 0 h 419100"/>
              <a:gd name="connsiteX6" fmla="*/ 595313 w 1062038"/>
              <a:gd name="connsiteY6" fmla="*/ 114300 h 419100"/>
              <a:gd name="connsiteX7" fmla="*/ 700088 w 1062038"/>
              <a:gd name="connsiteY7" fmla="*/ 195262 h 419100"/>
              <a:gd name="connsiteX8" fmla="*/ 766763 w 1062038"/>
              <a:gd name="connsiteY8" fmla="*/ 252412 h 419100"/>
              <a:gd name="connsiteX9" fmla="*/ 833438 w 1062038"/>
              <a:gd name="connsiteY9" fmla="*/ 233362 h 419100"/>
              <a:gd name="connsiteX10" fmla="*/ 957263 w 1062038"/>
              <a:gd name="connsiteY10" fmla="*/ 242887 h 419100"/>
              <a:gd name="connsiteX11" fmla="*/ 1038225 w 1062038"/>
              <a:gd name="connsiteY11" fmla="*/ 233362 h 419100"/>
              <a:gd name="connsiteX12" fmla="*/ 1062038 w 1062038"/>
              <a:gd name="connsiteY12" fmla="*/ 223837 h 419100"/>
              <a:gd name="connsiteX13" fmla="*/ 1062038 w 1062038"/>
              <a:gd name="connsiteY13" fmla="*/ 252412 h 419100"/>
              <a:gd name="connsiteX14" fmla="*/ 895350 w 1062038"/>
              <a:gd name="connsiteY14" fmla="*/ 314325 h 419100"/>
              <a:gd name="connsiteX15" fmla="*/ 762000 w 1062038"/>
              <a:gd name="connsiteY15" fmla="*/ 366712 h 419100"/>
              <a:gd name="connsiteX16" fmla="*/ 590550 w 1062038"/>
              <a:gd name="connsiteY16" fmla="*/ 395287 h 419100"/>
              <a:gd name="connsiteX17" fmla="*/ 457200 w 1062038"/>
              <a:gd name="connsiteY17" fmla="*/ 409575 h 419100"/>
              <a:gd name="connsiteX18" fmla="*/ 366713 w 1062038"/>
              <a:gd name="connsiteY18" fmla="*/ 409575 h 419100"/>
              <a:gd name="connsiteX19" fmla="*/ 228600 w 1062038"/>
              <a:gd name="connsiteY19" fmla="*/ 419100 h 419100"/>
              <a:gd name="connsiteX20" fmla="*/ 95250 w 1062038"/>
              <a:gd name="connsiteY20" fmla="*/ 409575 h 419100"/>
              <a:gd name="connsiteX21" fmla="*/ 0 w 1062038"/>
              <a:gd name="connsiteY21" fmla="*/ 390525 h 419100"/>
              <a:gd name="connsiteX22" fmla="*/ 0 w 1062038"/>
              <a:gd name="connsiteY22" fmla="*/ 390525 h 419100"/>
              <a:gd name="connsiteX23" fmla="*/ 0 w 1062038"/>
              <a:gd name="connsiteY23" fmla="*/ 233362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62038" h="419100">
                <a:moveTo>
                  <a:pt x="0" y="233362"/>
                </a:moveTo>
                <a:lnTo>
                  <a:pt x="152400" y="223837"/>
                </a:lnTo>
                <a:lnTo>
                  <a:pt x="261938" y="219075"/>
                </a:lnTo>
                <a:lnTo>
                  <a:pt x="371475" y="166687"/>
                </a:lnTo>
                <a:lnTo>
                  <a:pt x="438150" y="66675"/>
                </a:lnTo>
                <a:lnTo>
                  <a:pt x="528638" y="0"/>
                </a:lnTo>
                <a:lnTo>
                  <a:pt x="595313" y="114300"/>
                </a:lnTo>
                <a:lnTo>
                  <a:pt x="700088" y="195262"/>
                </a:lnTo>
                <a:lnTo>
                  <a:pt x="766763" y="252412"/>
                </a:lnTo>
                <a:lnTo>
                  <a:pt x="833438" y="233362"/>
                </a:lnTo>
                <a:lnTo>
                  <a:pt x="957263" y="242887"/>
                </a:lnTo>
                <a:lnTo>
                  <a:pt x="1038225" y="233362"/>
                </a:lnTo>
                <a:lnTo>
                  <a:pt x="1062038" y="223837"/>
                </a:lnTo>
                <a:lnTo>
                  <a:pt x="1062038" y="252412"/>
                </a:lnTo>
                <a:lnTo>
                  <a:pt x="895350" y="314325"/>
                </a:lnTo>
                <a:lnTo>
                  <a:pt x="762000" y="366712"/>
                </a:lnTo>
                <a:lnTo>
                  <a:pt x="590550" y="395287"/>
                </a:lnTo>
                <a:lnTo>
                  <a:pt x="457200" y="409575"/>
                </a:lnTo>
                <a:lnTo>
                  <a:pt x="366713" y="409575"/>
                </a:lnTo>
                <a:lnTo>
                  <a:pt x="228600" y="419100"/>
                </a:lnTo>
                <a:lnTo>
                  <a:pt x="95250" y="409575"/>
                </a:lnTo>
                <a:lnTo>
                  <a:pt x="0" y="390525"/>
                </a:lnTo>
                <a:lnTo>
                  <a:pt x="0" y="390525"/>
                </a:lnTo>
                <a:lnTo>
                  <a:pt x="0" y="233362"/>
                </a:lnTo>
                <a:close/>
              </a:path>
            </a:pathLst>
          </a:custGeom>
          <a:solidFill>
            <a:srgbClr val="7DDDFF">
              <a:alpha val="14902"/>
            </a:srgbClr>
          </a:solidFill>
          <a:ln w="28575">
            <a:solidFill>
              <a:srgbClr val="7DDDFF">
                <a:alpha val="6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913506" y="6065101"/>
            <a:ext cx="842962" cy="125412"/>
          </a:xfrm>
          <a:custGeom>
            <a:avLst/>
            <a:gdLst>
              <a:gd name="connsiteX0" fmla="*/ 0 w 842962"/>
              <a:gd name="connsiteY0" fmla="*/ 57150 h 125412"/>
              <a:gd name="connsiteX1" fmla="*/ 71437 w 842962"/>
              <a:gd name="connsiteY1" fmla="*/ 19050 h 125412"/>
              <a:gd name="connsiteX2" fmla="*/ 142875 w 842962"/>
              <a:gd name="connsiteY2" fmla="*/ 76200 h 125412"/>
              <a:gd name="connsiteX3" fmla="*/ 219075 w 842962"/>
              <a:gd name="connsiteY3" fmla="*/ 0 h 125412"/>
              <a:gd name="connsiteX4" fmla="*/ 271462 w 842962"/>
              <a:gd name="connsiteY4" fmla="*/ 76200 h 125412"/>
              <a:gd name="connsiteX5" fmla="*/ 304800 w 842962"/>
              <a:gd name="connsiteY5" fmla="*/ 114300 h 125412"/>
              <a:gd name="connsiteX6" fmla="*/ 352425 w 842962"/>
              <a:gd name="connsiteY6" fmla="*/ 109537 h 125412"/>
              <a:gd name="connsiteX7" fmla="*/ 385762 w 842962"/>
              <a:gd name="connsiteY7" fmla="*/ 66675 h 125412"/>
              <a:gd name="connsiteX8" fmla="*/ 404812 w 842962"/>
              <a:gd name="connsiteY8" fmla="*/ 47625 h 125412"/>
              <a:gd name="connsiteX9" fmla="*/ 447675 w 842962"/>
              <a:gd name="connsiteY9" fmla="*/ 80962 h 125412"/>
              <a:gd name="connsiteX10" fmla="*/ 457200 w 842962"/>
              <a:gd name="connsiteY10" fmla="*/ 66675 h 125412"/>
              <a:gd name="connsiteX11" fmla="*/ 500062 w 842962"/>
              <a:gd name="connsiteY11" fmla="*/ 114300 h 125412"/>
              <a:gd name="connsiteX12" fmla="*/ 523875 w 842962"/>
              <a:gd name="connsiteY12" fmla="*/ 57150 h 125412"/>
              <a:gd name="connsiteX13" fmla="*/ 576262 w 842962"/>
              <a:gd name="connsiteY13" fmla="*/ 95250 h 125412"/>
              <a:gd name="connsiteX14" fmla="*/ 609600 w 842962"/>
              <a:gd name="connsiteY14" fmla="*/ 123825 h 125412"/>
              <a:gd name="connsiteX15" fmla="*/ 657225 w 842962"/>
              <a:gd name="connsiteY15" fmla="*/ 85725 h 125412"/>
              <a:gd name="connsiteX16" fmla="*/ 676275 w 842962"/>
              <a:gd name="connsiteY16" fmla="*/ 76200 h 125412"/>
              <a:gd name="connsiteX17" fmla="*/ 700087 w 842962"/>
              <a:gd name="connsiteY17" fmla="*/ 109537 h 125412"/>
              <a:gd name="connsiteX18" fmla="*/ 752475 w 842962"/>
              <a:gd name="connsiteY18" fmla="*/ 61912 h 125412"/>
              <a:gd name="connsiteX19" fmla="*/ 785812 w 842962"/>
              <a:gd name="connsiteY19" fmla="*/ 85725 h 125412"/>
              <a:gd name="connsiteX20" fmla="*/ 842962 w 842962"/>
              <a:gd name="connsiteY20" fmla="*/ 57150 h 12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2962" h="125412">
                <a:moveTo>
                  <a:pt x="0" y="57150"/>
                </a:moveTo>
                <a:cubicBezTo>
                  <a:pt x="23812" y="36512"/>
                  <a:pt x="47625" y="15875"/>
                  <a:pt x="71437" y="19050"/>
                </a:cubicBezTo>
                <a:cubicBezTo>
                  <a:pt x="95250" y="22225"/>
                  <a:pt x="118269" y="79375"/>
                  <a:pt x="142875" y="76200"/>
                </a:cubicBezTo>
                <a:cubicBezTo>
                  <a:pt x="167481" y="73025"/>
                  <a:pt x="197644" y="0"/>
                  <a:pt x="219075" y="0"/>
                </a:cubicBezTo>
                <a:cubicBezTo>
                  <a:pt x="240506" y="0"/>
                  <a:pt x="257175" y="57150"/>
                  <a:pt x="271462" y="76200"/>
                </a:cubicBezTo>
                <a:cubicBezTo>
                  <a:pt x="285750" y="95250"/>
                  <a:pt x="291306" y="108744"/>
                  <a:pt x="304800" y="114300"/>
                </a:cubicBezTo>
                <a:cubicBezTo>
                  <a:pt x="318294" y="119856"/>
                  <a:pt x="338931" y="117474"/>
                  <a:pt x="352425" y="109537"/>
                </a:cubicBezTo>
                <a:cubicBezTo>
                  <a:pt x="365919" y="101600"/>
                  <a:pt x="377031" y="76994"/>
                  <a:pt x="385762" y="66675"/>
                </a:cubicBezTo>
                <a:cubicBezTo>
                  <a:pt x="394493" y="56356"/>
                  <a:pt x="394493" y="45244"/>
                  <a:pt x="404812" y="47625"/>
                </a:cubicBezTo>
                <a:cubicBezTo>
                  <a:pt x="415131" y="50006"/>
                  <a:pt x="438944" y="77787"/>
                  <a:pt x="447675" y="80962"/>
                </a:cubicBezTo>
                <a:cubicBezTo>
                  <a:pt x="456406" y="84137"/>
                  <a:pt x="448469" y="61119"/>
                  <a:pt x="457200" y="66675"/>
                </a:cubicBezTo>
                <a:cubicBezTo>
                  <a:pt x="465931" y="72231"/>
                  <a:pt x="488950" y="115887"/>
                  <a:pt x="500062" y="114300"/>
                </a:cubicBezTo>
                <a:cubicBezTo>
                  <a:pt x="511174" y="112713"/>
                  <a:pt x="511175" y="60325"/>
                  <a:pt x="523875" y="57150"/>
                </a:cubicBezTo>
                <a:cubicBezTo>
                  <a:pt x="536575" y="53975"/>
                  <a:pt x="561975" y="84138"/>
                  <a:pt x="576262" y="95250"/>
                </a:cubicBezTo>
                <a:cubicBezTo>
                  <a:pt x="590550" y="106363"/>
                  <a:pt x="596106" y="125412"/>
                  <a:pt x="609600" y="123825"/>
                </a:cubicBezTo>
                <a:cubicBezTo>
                  <a:pt x="623094" y="122238"/>
                  <a:pt x="646113" y="93663"/>
                  <a:pt x="657225" y="85725"/>
                </a:cubicBezTo>
                <a:cubicBezTo>
                  <a:pt x="668338" y="77788"/>
                  <a:pt x="669131" y="72231"/>
                  <a:pt x="676275" y="76200"/>
                </a:cubicBezTo>
                <a:cubicBezTo>
                  <a:pt x="683419" y="80169"/>
                  <a:pt x="687387" y="111918"/>
                  <a:pt x="700087" y="109537"/>
                </a:cubicBezTo>
                <a:cubicBezTo>
                  <a:pt x="712787" y="107156"/>
                  <a:pt x="738188" y="65881"/>
                  <a:pt x="752475" y="61912"/>
                </a:cubicBezTo>
                <a:cubicBezTo>
                  <a:pt x="766762" y="57943"/>
                  <a:pt x="770731" y="86519"/>
                  <a:pt x="785812" y="85725"/>
                </a:cubicBezTo>
                <a:cubicBezTo>
                  <a:pt x="800893" y="84931"/>
                  <a:pt x="821927" y="71040"/>
                  <a:pt x="842962" y="57150"/>
                </a:cubicBezTo>
              </a:path>
            </a:pathLst>
          </a:custGeom>
          <a:ln w="28575">
            <a:solidFill>
              <a:srgbClr val="7DD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1520" y="1340768"/>
            <a:ext cx="813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NM</a:t>
            </a:r>
            <a:endParaRPr lang="en-US" sz="32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2420888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MH</a:t>
            </a:r>
            <a:endParaRPr lang="en-US" sz="32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99494" y="4221088"/>
            <a:ext cx="744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ME</a:t>
            </a:r>
            <a:endParaRPr lang="en-US" sz="32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5373216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AMD</a:t>
            </a:r>
            <a:endParaRPr lang="en-US" sz="3200" b="1" i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6512" y="2492896"/>
            <a:ext cx="9144000" cy="0"/>
          </a:xfrm>
          <a:prstGeom prst="line">
            <a:avLst/>
          </a:prstGeom>
          <a:ln w="38100">
            <a:solidFill>
              <a:srgbClr val="194D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57040" y="1404268"/>
            <a:ext cx="78413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Normal Macula: </a:t>
            </a:r>
            <a:r>
              <a:rPr lang="en-US" sz="1600" dirty="0" smtClean="0"/>
              <a:t>a smooth </a:t>
            </a:r>
            <a:r>
              <a:rPr lang="en-US" sz="1600" smtClean="0"/>
              <a:t>depression arount the center, no abornomal tissues embedded</a:t>
            </a:r>
          </a:p>
          <a:p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331640" y="2492896"/>
            <a:ext cx="546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Macular Hole: </a:t>
            </a:r>
            <a:r>
              <a:rPr lang="en-US" sz="1600" dirty="0" smtClean="0"/>
              <a:t>a full or </a:t>
            </a:r>
            <a:r>
              <a:rPr lang="en-US" sz="1600" smtClean="0"/>
              <a:t>partial (pseudo) hole arount the center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331640" y="4365104"/>
            <a:ext cx="627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Macular Edema: </a:t>
            </a:r>
            <a:r>
              <a:rPr lang="en-US" sz="1600" dirty="0" smtClean="0"/>
              <a:t>retinal thickening or fluid accumulation (black blobs)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374056" y="5484721"/>
            <a:ext cx="709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Age-related Macular Degeneration: </a:t>
            </a:r>
            <a:r>
              <a:rPr lang="en-US" sz="1600" smtClean="0"/>
              <a:t>irregular shape </a:t>
            </a:r>
            <a:r>
              <a:rPr lang="en-US" sz="1600" dirty="0" smtClean="0"/>
              <a:t>of the </a:t>
            </a:r>
            <a:r>
              <a:rPr lang="en-US" sz="1600" smtClean="0"/>
              <a:t>bottom retinal layer</a:t>
            </a:r>
            <a:endParaRPr lang="en-US" sz="1600" dirty="0"/>
          </a:p>
        </p:txBody>
      </p:sp>
      <p:pic>
        <p:nvPicPr>
          <p:cNvPr id="1029" name="Picture 5" descr="D:\My Dropbox\pa_temp\hole_row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6495" y="2874843"/>
            <a:ext cx="6599873" cy="681038"/>
          </a:xfrm>
          <a:prstGeom prst="rect">
            <a:avLst/>
          </a:prstGeom>
          <a:noFill/>
        </p:spPr>
      </p:pic>
      <p:pic>
        <p:nvPicPr>
          <p:cNvPr id="1031" name="Picture 7" descr="D:\My Dropbox\pa_temp\MH_row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6495" y="3608269"/>
            <a:ext cx="6525578" cy="699611"/>
          </a:xfrm>
          <a:prstGeom prst="rect">
            <a:avLst/>
          </a:prstGeom>
          <a:noFill/>
        </p:spPr>
      </p:pic>
      <p:sp>
        <p:nvSpPr>
          <p:cNvPr id="11" name="Freeform 10"/>
          <p:cNvSpPr/>
          <p:nvPr/>
        </p:nvSpPr>
        <p:spPr>
          <a:xfrm>
            <a:off x="2020961" y="2931946"/>
            <a:ext cx="300831" cy="393699"/>
          </a:xfrm>
          <a:custGeom>
            <a:avLst/>
            <a:gdLst>
              <a:gd name="connsiteX0" fmla="*/ 793 w 300831"/>
              <a:gd name="connsiteY0" fmla="*/ 0 h 393699"/>
              <a:gd name="connsiteX1" fmla="*/ 62706 w 300831"/>
              <a:gd name="connsiteY1" fmla="*/ 52387 h 393699"/>
              <a:gd name="connsiteX2" fmla="*/ 91281 w 300831"/>
              <a:gd name="connsiteY2" fmla="*/ 123825 h 393699"/>
              <a:gd name="connsiteX3" fmla="*/ 86518 w 300831"/>
              <a:gd name="connsiteY3" fmla="*/ 190500 h 393699"/>
              <a:gd name="connsiteX4" fmla="*/ 67468 w 300831"/>
              <a:gd name="connsiteY4" fmla="*/ 261937 h 393699"/>
              <a:gd name="connsiteX5" fmla="*/ 34131 w 300831"/>
              <a:gd name="connsiteY5" fmla="*/ 323850 h 393699"/>
              <a:gd name="connsiteX6" fmla="*/ 5556 w 300831"/>
              <a:gd name="connsiteY6" fmla="*/ 328612 h 393699"/>
              <a:gd name="connsiteX7" fmla="*/ 67468 w 300831"/>
              <a:gd name="connsiteY7" fmla="*/ 347662 h 393699"/>
              <a:gd name="connsiteX8" fmla="*/ 119856 w 300831"/>
              <a:gd name="connsiteY8" fmla="*/ 342900 h 393699"/>
              <a:gd name="connsiteX9" fmla="*/ 181768 w 300831"/>
              <a:gd name="connsiteY9" fmla="*/ 361950 h 393699"/>
              <a:gd name="connsiteX10" fmla="*/ 243681 w 300831"/>
              <a:gd name="connsiteY10" fmla="*/ 381000 h 393699"/>
              <a:gd name="connsiteX11" fmla="*/ 277018 w 300831"/>
              <a:gd name="connsiteY11" fmla="*/ 385762 h 393699"/>
              <a:gd name="connsiteX12" fmla="*/ 248443 w 300831"/>
              <a:gd name="connsiteY12" fmla="*/ 333375 h 393699"/>
              <a:gd name="connsiteX13" fmla="*/ 219868 w 300831"/>
              <a:gd name="connsiteY13" fmla="*/ 300037 h 393699"/>
              <a:gd name="connsiteX14" fmla="*/ 210343 w 300831"/>
              <a:gd name="connsiteY14" fmla="*/ 266700 h 393699"/>
              <a:gd name="connsiteX15" fmla="*/ 200818 w 300831"/>
              <a:gd name="connsiteY15" fmla="*/ 214312 h 393699"/>
              <a:gd name="connsiteX16" fmla="*/ 191293 w 300831"/>
              <a:gd name="connsiteY16" fmla="*/ 147637 h 393699"/>
              <a:gd name="connsiteX17" fmla="*/ 205581 w 300831"/>
              <a:gd name="connsiteY17" fmla="*/ 109537 h 393699"/>
              <a:gd name="connsiteX18" fmla="*/ 234156 w 300831"/>
              <a:gd name="connsiteY18" fmla="*/ 90487 h 393699"/>
              <a:gd name="connsiteX19" fmla="*/ 277018 w 300831"/>
              <a:gd name="connsiteY19" fmla="*/ 76200 h 393699"/>
              <a:gd name="connsiteX20" fmla="*/ 300831 w 300831"/>
              <a:gd name="connsiteY20" fmla="*/ 85725 h 393699"/>
              <a:gd name="connsiteX21" fmla="*/ 300831 w 300831"/>
              <a:gd name="connsiteY21" fmla="*/ 85725 h 393699"/>
              <a:gd name="connsiteX22" fmla="*/ 300831 w 300831"/>
              <a:gd name="connsiteY22" fmla="*/ 85725 h 39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0831" h="393699">
                <a:moveTo>
                  <a:pt x="793" y="0"/>
                </a:moveTo>
                <a:cubicBezTo>
                  <a:pt x="24209" y="15875"/>
                  <a:pt x="47625" y="31750"/>
                  <a:pt x="62706" y="52387"/>
                </a:cubicBezTo>
                <a:cubicBezTo>
                  <a:pt x="77787" y="73024"/>
                  <a:pt x="87312" y="100806"/>
                  <a:pt x="91281" y="123825"/>
                </a:cubicBezTo>
                <a:cubicBezTo>
                  <a:pt x="95250" y="146844"/>
                  <a:pt x="90487" y="167481"/>
                  <a:pt x="86518" y="190500"/>
                </a:cubicBezTo>
                <a:cubicBezTo>
                  <a:pt x="82549" y="213519"/>
                  <a:pt x="76199" y="239712"/>
                  <a:pt x="67468" y="261937"/>
                </a:cubicBezTo>
                <a:cubicBezTo>
                  <a:pt x="58737" y="284162"/>
                  <a:pt x="44450" y="312737"/>
                  <a:pt x="34131" y="323850"/>
                </a:cubicBezTo>
                <a:cubicBezTo>
                  <a:pt x="23812" y="334963"/>
                  <a:pt x="0" y="324643"/>
                  <a:pt x="5556" y="328612"/>
                </a:cubicBezTo>
                <a:cubicBezTo>
                  <a:pt x="11112" y="332581"/>
                  <a:pt x="48418" y="345281"/>
                  <a:pt x="67468" y="347662"/>
                </a:cubicBezTo>
                <a:cubicBezTo>
                  <a:pt x="86518" y="350043"/>
                  <a:pt x="100806" y="340519"/>
                  <a:pt x="119856" y="342900"/>
                </a:cubicBezTo>
                <a:cubicBezTo>
                  <a:pt x="138906" y="345281"/>
                  <a:pt x="181768" y="361950"/>
                  <a:pt x="181768" y="361950"/>
                </a:cubicBezTo>
                <a:cubicBezTo>
                  <a:pt x="202405" y="368300"/>
                  <a:pt x="227806" y="377031"/>
                  <a:pt x="243681" y="381000"/>
                </a:cubicBezTo>
                <a:cubicBezTo>
                  <a:pt x="259556" y="384969"/>
                  <a:pt x="276224" y="393699"/>
                  <a:pt x="277018" y="385762"/>
                </a:cubicBezTo>
                <a:cubicBezTo>
                  <a:pt x="277812" y="377825"/>
                  <a:pt x="257968" y="347662"/>
                  <a:pt x="248443" y="333375"/>
                </a:cubicBezTo>
                <a:cubicBezTo>
                  <a:pt x="238918" y="319088"/>
                  <a:pt x="226218" y="311149"/>
                  <a:pt x="219868" y="300037"/>
                </a:cubicBezTo>
                <a:cubicBezTo>
                  <a:pt x="213518" y="288925"/>
                  <a:pt x="213518" y="280987"/>
                  <a:pt x="210343" y="266700"/>
                </a:cubicBezTo>
                <a:cubicBezTo>
                  <a:pt x="207168" y="252413"/>
                  <a:pt x="203993" y="234156"/>
                  <a:pt x="200818" y="214312"/>
                </a:cubicBezTo>
                <a:cubicBezTo>
                  <a:pt x="197643" y="194468"/>
                  <a:pt x="190499" y="165099"/>
                  <a:pt x="191293" y="147637"/>
                </a:cubicBezTo>
                <a:cubicBezTo>
                  <a:pt x="192087" y="130175"/>
                  <a:pt x="198437" y="119062"/>
                  <a:pt x="205581" y="109537"/>
                </a:cubicBezTo>
                <a:cubicBezTo>
                  <a:pt x="212725" y="100012"/>
                  <a:pt x="222250" y="96043"/>
                  <a:pt x="234156" y="90487"/>
                </a:cubicBezTo>
                <a:cubicBezTo>
                  <a:pt x="246062" y="84931"/>
                  <a:pt x="265906" y="76994"/>
                  <a:pt x="277018" y="76200"/>
                </a:cubicBezTo>
                <a:cubicBezTo>
                  <a:pt x="288130" y="75406"/>
                  <a:pt x="300831" y="85725"/>
                  <a:pt x="300831" y="85725"/>
                </a:cubicBezTo>
                <a:lnTo>
                  <a:pt x="300831" y="85725"/>
                </a:lnTo>
                <a:lnTo>
                  <a:pt x="300831" y="85725"/>
                </a:lnTo>
              </a:path>
            </a:pathLst>
          </a:custGeom>
          <a:ln w="28575">
            <a:solidFill>
              <a:srgbClr val="7DD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763688" y="980728"/>
            <a:ext cx="5193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High variations within each pathology!</a:t>
            </a:r>
          </a:p>
        </p:txBody>
      </p:sp>
      <p:sp>
        <p:nvSpPr>
          <p:cNvPr id="26" name="Freeform 25"/>
          <p:cNvSpPr/>
          <p:nvPr/>
        </p:nvSpPr>
        <p:spPr>
          <a:xfrm>
            <a:off x="3627967" y="3073565"/>
            <a:ext cx="156633" cy="306212"/>
          </a:xfrm>
          <a:custGeom>
            <a:avLst/>
            <a:gdLst>
              <a:gd name="connsiteX0" fmla="*/ 12700 w 156633"/>
              <a:gd name="connsiteY0" fmla="*/ 0 h 306212"/>
              <a:gd name="connsiteX1" fmla="*/ 71966 w 156633"/>
              <a:gd name="connsiteY1" fmla="*/ 67734 h 306212"/>
              <a:gd name="connsiteX2" fmla="*/ 71966 w 156633"/>
              <a:gd name="connsiteY2" fmla="*/ 93134 h 306212"/>
              <a:gd name="connsiteX3" fmla="*/ 71966 w 156633"/>
              <a:gd name="connsiteY3" fmla="*/ 135467 h 306212"/>
              <a:gd name="connsiteX4" fmla="*/ 55033 w 156633"/>
              <a:gd name="connsiteY4" fmla="*/ 194734 h 306212"/>
              <a:gd name="connsiteX5" fmla="*/ 46566 w 156633"/>
              <a:gd name="connsiteY5" fmla="*/ 228600 h 306212"/>
              <a:gd name="connsiteX6" fmla="*/ 21166 w 156633"/>
              <a:gd name="connsiteY6" fmla="*/ 270934 h 306212"/>
              <a:gd name="connsiteX7" fmla="*/ 4233 w 156633"/>
              <a:gd name="connsiteY7" fmla="*/ 287867 h 306212"/>
              <a:gd name="connsiteX8" fmla="*/ 46566 w 156633"/>
              <a:gd name="connsiteY8" fmla="*/ 287867 h 306212"/>
              <a:gd name="connsiteX9" fmla="*/ 88900 w 156633"/>
              <a:gd name="connsiteY9" fmla="*/ 296334 h 306212"/>
              <a:gd name="connsiteX10" fmla="*/ 122766 w 156633"/>
              <a:gd name="connsiteY10" fmla="*/ 296334 h 306212"/>
              <a:gd name="connsiteX11" fmla="*/ 131233 w 156633"/>
              <a:gd name="connsiteY11" fmla="*/ 304800 h 306212"/>
              <a:gd name="connsiteX12" fmla="*/ 148166 w 156633"/>
              <a:gd name="connsiteY12" fmla="*/ 296334 h 306212"/>
              <a:gd name="connsiteX13" fmla="*/ 114300 w 156633"/>
              <a:gd name="connsiteY13" fmla="*/ 245534 h 306212"/>
              <a:gd name="connsiteX14" fmla="*/ 88900 w 156633"/>
              <a:gd name="connsiteY14" fmla="*/ 211667 h 306212"/>
              <a:gd name="connsiteX15" fmla="*/ 71966 w 156633"/>
              <a:gd name="connsiteY15" fmla="*/ 169334 h 306212"/>
              <a:gd name="connsiteX16" fmla="*/ 71966 w 156633"/>
              <a:gd name="connsiteY16" fmla="*/ 127000 h 306212"/>
              <a:gd name="connsiteX17" fmla="*/ 80433 w 156633"/>
              <a:gd name="connsiteY17" fmla="*/ 101600 h 306212"/>
              <a:gd name="connsiteX18" fmla="*/ 105833 w 156633"/>
              <a:gd name="connsiteY18" fmla="*/ 76200 h 306212"/>
              <a:gd name="connsiteX19" fmla="*/ 131233 w 156633"/>
              <a:gd name="connsiteY19" fmla="*/ 50800 h 306212"/>
              <a:gd name="connsiteX20" fmla="*/ 156633 w 156633"/>
              <a:gd name="connsiteY20" fmla="*/ 42334 h 30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6633" h="306212">
                <a:moveTo>
                  <a:pt x="12700" y="0"/>
                </a:moveTo>
                <a:cubicBezTo>
                  <a:pt x="37394" y="26106"/>
                  <a:pt x="62088" y="52212"/>
                  <a:pt x="71966" y="67734"/>
                </a:cubicBezTo>
                <a:cubicBezTo>
                  <a:pt x="81844" y="83256"/>
                  <a:pt x="71966" y="93134"/>
                  <a:pt x="71966" y="93134"/>
                </a:cubicBezTo>
                <a:cubicBezTo>
                  <a:pt x="71966" y="104423"/>
                  <a:pt x="74788" y="118534"/>
                  <a:pt x="71966" y="135467"/>
                </a:cubicBezTo>
                <a:cubicBezTo>
                  <a:pt x="69144" y="152400"/>
                  <a:pt x="59266" y="179212"/>
                  <a:pt x="55033" y="194734"/>
                </a:cubicBezTo>
                <a:cubicBezTo>
                  <a:pt x="50800" y="210256"/>
                  <a:pt x="52210" y="215900"/>
                  <a:pt x="46566" y="228600"/>
                </a:cubicBezTo>
                <a:cubicBezTo>
                  <a:pt x="40922" y="241300"/>
                  <a:pt x="28222" y="261056"/>
                  <a:pt x="21166" y="270934"/>
                </a:cubicBezTo>
                <a:cubicBezTo>
                  <a:pt x="14111" y="280812"/>
                  <a:pt x="0" y="285045"/>
                  <a:pt x="4233" y="287867"/>
                </a:cubicBezTo>
                <a:cubicBezTo>
                  <a:pt x="8466" y="290689"/>
                  <a:pt x="32455" y="286456"/>
                  <a:pt x="46566" y="287867"/>
                </a:cubicBezTo>
                <a:cubicBezTo>
                  <a:pt x="60677" y="289278"/>
                  <a:pt x="76200" y="294923"/>
                  <a:pt x="88900" y="296334"/>
                </a:cubicBezTo>
                <a:cubicBezTo>
                  <a:pt x="101600" y="297745"/>
                  <a:pt x="115711" y="294923"/>
                  <a:pt x="122766" y="296334"/>
                </a:cubicBezTo>
                <a:cubicBezTo>
                  <a:pt x="129822" y="297745"/>
                  <a:pt x="127000" y="304800"/>
                  <a:pt x="131233" y="304800"/>
                </a:cubicBezTo>
                <a:cubicBezTo>
                  <a:pt x="135466" y="304800"/>
                  <a:pt x="150988" y="306212"/>
                  <a:pt x="148166" y="296334"/>
                </a:cubicBezTo>
                <a:cubicBezTo>
                  <a:pt x="145344" y="286456"/>
                  <a:pt x="124178" y="259645"/>
                  <a:pt x="114300" y="245534"/>
                </a:cubicBezTo>
                <a:cubicBezTo>
                  <a:pt x="104422" y="231423"/>
                  <a:pt x="95956" y="224367"/>
                  <a:pt x="88900" y="211667"/>
                </a:cubicBezTo>
                <a:cubicBezTo>
                  <a:pt x="81844" y="198967"/>
                  <a:pt x="74788" y="183445"/>
                  <a:pt x="71966" y="169334"/>
                </a:cubicBezTo>
                <a:cubicBezTo>
                  <a:pt x="69144" y="155223"/>
                  <a:pt x="70555" y="138289"/>
                  <a:pt x="71966" y="127000"/>
                </a:cubicBezTo>
                <a:cubicBezTo>
                  <a:pt x="73377" y="115711"/>
                  <a:pt x="74789" y="110067"/>
                  <a:pt x="80433" y="101600"/>
                </a:cubicBezTo>
                <a:cubicBezTo>
                  <a:pt x="86077" y="93133"/>
                  <a:pt x="105833" y="76200"/>
                  <a:pt x="105833" y="76200"/>
                </a:cubicBezTo>
                <a:cubicBezTo>
                  <a:pt x="114300" y="67733"/>
                  <a:pt x="122766" y="56444"/>
                  <a:pt x="131233" y="50800"/>
                </a:cubicBezTo>
                <a:cubicBezTo>
                  <a:pt x="139700" y="45156"/>
                  <a:pt x="148166" y="43745"/>
                  <a:pt x="156633" y="42334"/>
                </a:cubicBezTo>
              </a:path>
            </a:pathLst>
          </a:custGeom>
          <a:ln w="28575">
            <a:solidFill>
              <a:srgbClr val="7DD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073650" y="2980432"/>
            <a:ext cx="505883" cy="355600"/>
          </a:xfrm>
          <a:custGeom>
            <a:avLst/>
            <a:gdLst>
              <a:gd name="connsiteX0" fmla="*/ 0 w 505883"/>
              <a:gd name="connsiteY0" fmla="*/ 146050 h 355600"/>
              <a:gd name="connsiteX1" fmla="*/ 38100 w 505883"/>
              <a:gd name="connsiteY1" fmla="*/ 190500 h 355600"/>
              <a:gd name="connsiteX2" fmla="*/ 38100 w 505883"/>
              <a:gd name="connsiteY2" fmla="*/ 260350 h 355600"/>
              <a:gd name="connsiteX3" fmla="*/ 44450 w 505883"/>
              <a:gd name="connsiteY3" fmla="*/ 311150 h 355600"/>
              <a:gd name="connsiteX4" fmla="*/ 25400 w 505883"/>
              <a:gd name="connsiteY4" fmla="*/ 349250 h 355600"/>
              <a:gd name="connsiteX5" fmla="*/ 95250 w 505883"/>
              <a:gd name="connsiteY5" fmla="*/ 349250 h 355600"/>
              <a:gd name="connsiteX6" fmla="*/ 152400 w 505883"/>
              <a:gd name="connsiteY6" fmla="*/ 336550 h 355600"/>
              <a:gd name="connsiteX7" fmla="*/ 228600 w 505883"/>
              <a:gd name="connsiteY7" fmla="*/ 323850 h 355600"/>
              <a:gd name="connsiteX8" fmla="*/ 330200 w 505883"/>
              <a:gd name="connsiteY8" fmla="*/ 304800 h 355600"/>
              <a:gd name="connsiteX9" fmla="*/ 387350 w 505883"/>
              <a:gd name="connsiteY9" fmla="*/ 292100 h 355600"/>
              <a:gd name="connsiteX10" fmla="*/ 450850 w 505883"/>
              <a:gd name="connsiteY10" fmla="*/ 279400 h 355600"/>
              <a:gd name="connsiteX11" fmla="*/ 482600 w 505883"/>
              <a:gd name="connsiteY11" fmla="*/ 279400 h 355600"/>
              <a:gd name="connsiteX12" fmla="*/ 501650 w 505883"/>
              <a:gd name="connsiteY12" fmla="*/ 266700 h 355600"/>
              <a:gd name="connsiteX13" fmla="*/ 457200 w 505883"/>
              <a:gd name="connsiteY13" fmla="*/ 234950 h 355600"/>
              <a:gd name="connsiteX14" fmla="*/ 425450 w 505883"/>
              <a:gd name="connsiteY14" fmla="*/ 158750 h 355600"/>
              <a:gd name="connsiteX15" fmla="*/ 425450 w 505883"/>
              <a:gd name="connsiteY15" fmla="*/ 63500 h 355600"/>
              <a:gd name="connsiteX16" fmla="*/ 469900 w 505883"/>
              <a:gd name="connsiteY16" fmla="*/ 19050 h 355600"/>
              <a:gd name="connsiteX17" fmla="*/ 469900 w 505883"/>
              <a:gd name="connsiteY17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883" h="355600">
                <a:moveTo>
                  <a:pt x="0" y="146050"/>
                </a:moveTo>
                <a:cubicBezTo>
                  <a:pt x="15875" y="158750"/>
                  <a:pt x="31750" y="171450"/>
                  <a:pt x="38100" y="190500"/>
                </a:cubicBezTo>
                <a:cubicBezTo>
                  <a:pt x="44450" y="209550"/>
                  <a:pt x="37042" y="240242"/>
                  <a:pt x="38100" y="260350"/>
                </a:cubicBezTo>
                <a:cubicBezTo>
                  <a:pt x="39158" y="280458"/>
                  <a:pt x="46567" y="296333"/>
                  <a:pt x="44450" y="311150"/>
                </a:cubicBezTo>
                <a:cubicBezTo>
                  <a:pt x="42333" y="325967"/>
                  <a:pt x="16933" y="342900"/>
                  <a:pt x="25400" y="349250"/>
                </a:cubicBezTo>
                <a:cubicBezTo>
                  <a:pt x="33867" y="355600"/>
                  <a:pt x="74083" y="351367"/>
                  <a:pt x="95250" y="349250"/>
                </a:cubicBezTo>
                <a:cubicBezTo>
                  <a:pt x="116417" y="347133"/>
                  <a:pt x="130175" y="340783"/>
                  <a:pt x="152400" y="336550"/>
                </a:cubicBezTo>
                <a:cubicBezTo>
                  <a:pt x="174625" y="332317"/>
                  <a:pt x="228600" y="323850"/>
                  <a:pt x="228600" y="323850"/>
                </a:cubicBezTo>
                <a:lnTo>
                  <a:pt x="330200" y="304800"/>
                </a:lnTo>
                <a:cubicBezTo>
                  <a:pt x="356658" y="299508"/>
                  <a:pt x="367242" y="296333"/>
                  <a:pt x="387350" y="292100"/>
                </a:cubicBezTo>
                <a:cubicBezTo>
                  <a:pt x="407458" y="287867"/>
                  <a:pt x="434975" y="281517"/>
                  <a:pt x="450850" y="279400"/>
                </a:cubicBezTo>
                <a:cubicBezTo>
                  <a:pt x="466725" y="277283"/>
                  <a:pt x="474133" y="281517"/>
                  <a:pt x="482600" y="279400"/>
                </a:cubicBezTo>
                <a:cubicBezTo>
                  <a:pt x="491067" y="277283"/>
                  <a:pt x="505883" y="274108"/>
                  <a:pt x="501650" y="266700"/>
                </a:cubicBezTo>
                <a:cubicBezTo>
                  <a:pt x="497417" y="259292"/>
                  <a:pt x="469900" y="252942"/>
                  <a:pt x="457200" y="234950"/>
                </a:cubicBezTo>
                <a:cubicBezTo>
                  <a:pt x="444500" y="216958"/>
                  <a:pt x="430742" y="187325"/>
                  <a:pt x="425450" y="158750"/>
                </a:cubicBezTo>
                <a:cubicBezTo>
                  <a:pt x="420158" y="130175"/>
                  <a:pt x="418042" y="86783"/>
                  <a:pt x="425450" y="63500"/>
                </a:cubicBezTo>
                <a:cubicBezTo>
                  <a:pt x="432858" y="40217"/>
                  <a:pt x="462492" y="29633"/>
                  <a:pt x="469900" y="19050"/>
                </a:cubicBezTo>
                <a:cubicBezTo>
                  <a:pt x="477308" y="8467"/>
                  <a:pt x="473604" y="4233"/>
                  <a:pt x="469900" y="0"/>
                </a:cubicBezTo>
              </a:path>
            </a:pathLst>
          </a:custGeom>
          <a:ln w="28575">
            <a:solidFill>
              <a:srgbClr val="7DD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934200" y="3069332"/>
            <a:ext cx="311150" cy="116417"/>
          </a:xfrm>
          <a:custGeom>
            <a:avLst/>
            <a:gdLst>
              <a:gd name="connsiteX0" fmla="*/ 0 w 311150"/>
              <a:gd name="connsiteY0" fmla="*/ 19050 h 116417"/>
              <a:gd name="connsiteX1" fmla="*/ 38100 w 311150"/>
              <a:gd name="connsiteY1" fmla="*/ 76200 h 116417"/>
              <a:gd name="connsiteX2" fmla="*/ 19050 w 311150"/>
              <a:gd name="connsiteY2" fmla="*/ 101600 h 116417"/>
              <a:gd name="connsiteX3" fmla="*/ 12700 w 311150"/>
              <a:gd name="connsiteY3" fmla="*/ 114300 h 116417"/>
              <a:gd name="connsiteX4" fmla="*/ 63500 w 311150"/>
              <a:gd name="connsiteY4" fmla="*/ 114300 h 116417"/>
              <a:gd name="connsiteX5" fmla="*/ 120650 w 311150"/>
              <a:gd name="connsiteY5" fmla="*/ 101600 h 116417"/>
              <a:gd name="connsiteX6" fmla="*/ 171450 w 311150"/>
              <a:gd name="connsiteY6" fmla="*/ 88900 h 116417"/>
              <a:gd name="connsiteX7" fmla="*/ 222250 w 311150"/>
              <a:gd name="connsiteY7" fmla="*/ 88900 h 116417"/>
              <a:gd name="connsiteX8" fmla="*/ 234950 w 311150"/>
              <a:gd name="connsiteY8" fmla="*/ 38100 h 116417"/>
              <a:gd name="connsiteX9" fmla="*/ 279400 w 311150"/>
              <a:gd name="connsiteY9" fmla="*/ 6350 h 116417"/>
              <a:gd name="connsiteX10" fmla="*/ 311150 w 311150"/>
              <a:gd name="connsiteY10" fmla="*/ 0 h 116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1150" h="116417">
                <a:moveTo>
                  <a:pt x="0" y="19050"/>
                </a:moveTo>
                <a:cubicBezTo>
                  <a:pt x="17462" y="40746"/>
                  <a:pt x="34925" y="62442"/>
                  <a:pt x="38100" y="76200"/>
                </a:cubicBezTo>
                <a:cubicBezTo>
                  <a:pt x="41275" y="89958"/>
                  <a:pt x="23283" y="95250"/>
                  <a:pt x="19050" y="101600"/>
                </a:cubicBezTo>
                <a:cubicBezTo>
                  <a:pt x="14817" y="107950"/>
                  <a:pt x="5292" y="112183"/>
                  <a:pt x="12700" y="114300"/>
                </a:cubicBezTo>
                <a:cubicBezTo>
                  <a:pt x="20108" y="116417"/>
                  <a:pt x="45508" y="116417"/>
                  <a:pt x="63500" y="114300"/>
                </a:cubicBezTo>
                <a:cubicBezTo>
                  <a:pt x="81492" y="112183"/>
                  <a:pt x="102658" y="105833"/>
                  <a:pt x="120650" y="101600"/>
                </a:cubicBezTo>
                <a:cubicBezTo>
                  <a:pt x="138642" y="97367"/>
                  <a:pt x="154517" y="91017"/>
                  <a:pt x="171450" y="88900"/>
                </a:cubicBezTo>
                <a:cubicBezTo>
                  <a:pt x="188383" y="86783"/>
                  <a:pt x="211667" y="97367"/>
                  <a:pt x="222250" y="88900"/>
                </a:cubicBezTo>
                <a:cubicBezTo>
                  <a:pt x="232833" y="80433"/>
                  <a:pt x="225425" y="51858"/>
                  <a:pt x="234950" y="38100"/>
                </a:cubicBezTo>
                <a:cubicBezTo>
                  <a:pt x="244475" y="24342"/>
                  <a:pt x="266700" y="12700"/>
                  <a:pt x="279400" y="6350"/>
                </a:cubicBezTo>
                <a:cubicBezTo>
                  <a:pt x="292100" y="0"/>
                  <a:pt x="304800" y="2117"/>
                  <a:pt x="311150" y="0"/>
                </a:cubicBezTo>
              </a:path>
            </a:pathLst>
          </a:custGeom>
          <a:ln w="28575">
            <a:solidFill>
              <a:srgbClr val="7DD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139950" y="3704332"/>
            <a:ext cx="158750" cy="312208"/>
          </a:xfrm>
          <a:custGeom>
            <a:avLst/>
            <a:gdLst>
              <a:gd name="connsiteX0" fmla="*/ 0 w 158750"/>
              <a:gd name="connsiteY0" fmla="*/ 6350 h 312208"/>
              <a:gd name="connsiteX1" fmla="*/ 44450 w 158750"/>
              <a:gd name="connsiteY1" fmla="*/ 44450 h 312208"/>
              <a:gd name="connsiteX2" fmla="*/ 38100 w 158750"/>
              <a:gd name="connsiteY2" fmla="*/ 88900 h 312208"/>
              <a:gd name="connsiteX3" fmla="*/ 31750 w 158750"/>
              <a:gd name="connsiteY3" fmla="*/ 133350 h 312208"/>
              <a:gd name="connsiteX4" fmla="*/ 25400 w 158750"/>
              <a:gd name="connsiteY4" fmla="*/ 171450 h 312208"/>
              <a:gd name="connsiteX5" fmla="*/ 25400 w 158750"/>
              <a:gd name="connsiteY5" fmla="*/ 228600 h 312208"/>
              <a:gd name="connsiteX6" fmla="*/ 25400 w 158750"/>
              <a:gd name="connsiteY6" fmla="*/ 273050 h 312208"/>
              <a:gd name="connsiteX7" fmla="*/ 50800 w 158750"/>
              <a:gd name="connsiteY7" fmla="*/ 311150 h 312208"/>
              <a:gd name="connsiteX8" fmla="*/ 95250 w 158750"/>
              <a:gd name="connsiteY8" fmla="*/ 266700 h 312208"/>
              <a:gd name="connsiteX9" fmla="*/ 120650 w 158750"/>
              <a:gd name="connsiteY9" fmla="*/ 234950 h 312208"/>
              <a:gd name="connsiteX10" fmla="*/ 133350 w 158750"/>
              <a:gd name="connsiteY10" fmla="*/ 171450 h 312208"/>
              <a:gd name="connsiteX11" fmla="*/ 139700 w 158750"/>
              <a:gd name="connsiteY11" fmla="*/ 120650 h 312208"/>
              <a:gd name="connsiteX12" fmla="*/ 120650 w 158750"/>
              <a:gd name="connsiteY12" fmla="*/ 69850 h 312208"/>
              <a:gd name="connsiteX13" fmla="*/ 139700 w 158750"/>
              <a:gd name="connsiteY13" fmla="*/ 19050 h 312208"/>
              <a:gd name="connsiteX14" fmla="*/ 158750 w 158750"/>
              <a:gd name="connsiteY14" fmla="*/ 0 h 312208"/>
              <a:gd name="connsiteX15" fmla="*/ 158750 w 158750"/>
              <a:gd name="connsiteY15" fmla="*/ 0 h 31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8750" h="312208">
                <a:moveTo>
                  <a:pt x="0" y="6350"/>
                </a:moveTo>
                <a:cubicBezTo>
                  <a:pt x="19050" y="18521"/>
                  <a:pt x="38100" y="30692"/>
                  <a:pt x="44450" y="44450"/>
                </a:cubicBezTo>
                <a:cubicBezTo>
                  <a:pt x="50800" y="58208"/>
                  <a:pt x="38100" y="88900"/>
                  <a:pt x="38100" y="88900"/>
                </a:cubicBezTo>
                <a:cubicBezTo>
                  <a:pt x="35983" y="103717"/>
                  <a:pt x="33867" y="119592"/>
                  <a:pt x="31750" y="133350"/>
                </a:cubicBezTo>
                <a:cubicBezTo>
                  <a:pt x="29633" y="147108"/>
                  <a:pt x="26458" y="155575"/>
                  <a:pt x="25400" y="171450"/>
                </a:cubicBezTo>
                <a:cubicBezTo>
                  <a:pt x="24342" y="187325"/>
                  <a:pt x="25400" y="228600"/>
                  <a:pt x="25400" y="228600"/>
                </a:cubicBezTo>
                <a:cubicBezTo>
                  <a:pt x="25400" y="245533"/>
                  <a:pt x="21167" y="259292"/>
                  <a:pt x="25400" y="273050"/>
                </a:cubicBezTo>
                <a:cubicBezTo>
                  <a:pt x="29633" y="286808"/>
                  <a:pt x="39158" y="312208"/>
                  <a:pt x="50800" y="311150"/>
                </a:cubicBezTo>
                <a:cubicBezTo>
                  <a:pt x="62442" y="310092"/>
                  <a:pt x="83608" y="279400"/>
                  <a:pt x="95250" y="266700"/>
                </a:cubicBezTo>
                <a:cubicBezTo>
                  <a:pt x="106892" y="254000"/>
                  <a:pt x="114300" y="250825"/>
                  <a:pt x="120650" y="234950"/>
                </a:cubicBezTo>
                <a:cubicBezTo>
                  <a:pt x="127000" y="219075"/>
                  <a:pt x="130175" y="190500"/>
                  <a:pt x="133350" y="171450"/>
                </a:cubicBezTo>
                <a:cubicBezTo>
                  <a:pt x="136525" y="152400"/>
                  <a:pt x="141817" y="137583"/>
                  <a:pt x="139700" y="120650"/>
                </a:cubicBezTo>
                <a:cubicBezTo>
                  <a:pt x="137583" y="103717"/>
                  <a:pt x="120650" y="86783"/>
                  <a:pt x="120650" y="69850"/>
                </a:cubicBezTo>
                <a:cubicBezTo>
                  <a:pt x="120650" y="52917"/>
                  <a:pt x="133350" y="30692"/>
                  <a:pt x="139700" y="19050"/>
                </a:cubicBezTo>
                <a:cubicBezTo>
                  <a:pt x="146050" y="7408"/>
                  <a:pt x="158750" y="0"/>
                  <a:pt x="158750" y="0"/>
                </a:cubicBezTo>
                <a:lnTo>
                  <a:pt x="158750" y="0"/>
                </a:lnTo>
              </a:path>
            </a:pathLst>
          </a:custGeom>
          <a:ln w="28575">
            <a:solidFill>
              <a:srgbClr val="7DD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862388" y="3759895"/>
            <a:ext cx="80962" cy="313531"/>
          </a:xfrm>
          <a:custGeom>
            <a:avLst/>
            <a:gdLst>
              <a:gd name="connsiteX0" fmla="*/ 0 w 80962"/>
              <a:gd name="connsiteY0" fmla="*/ 19050 h 313531"/>
              <a:gd name="connsiteX1" fmla="*/ 19050 w 80962"/>
              <a:gd name="connsiteY1" fmla="*/ 71437 h 313531"/>
              <a:gd name="connsiteX2" fmla="*/ 9525 w 80962"/>
              <a:gd name="connsiteY2" fmla="*/ 119062 h 313531"/>
              <a:gd name="connsiteX3" fmla="*/ 14287 w 80962"/>
              <a:gd name="connsiteY3" fmla="*/ 176212 h 313531"/>
              <a:gd name="connsiteX4" fmla="*/ 9525 w 80962"/>
              <a:gd name="connsiteY4" fmla="*/ 228600 h 313531"/>
              <a:gd name="connsiteX5" fmla="*/ 14287 w 80962"/>
              <a:gd name="connsiteY5" fmla="*/ 280987 h 313531"/>
              <a:gd name="connsiteX6" fmla="*/ 19050 w 80962"/>
              <a:gd name="connsiteY6" fmla="*/ 304800 h 313531"/>
              <a:gd name="connsiteX7" fmla="*/ 42862 w 80962"/>
              <a:gd name="connsiteY7" fmla="*/ 228600 h 313531"/>
              <a:gd name="connsiteX8" fmla="*/ 47625 w 80962"/>
              <a:gd name="connsiteY8" fmla="*/ 180975 h 313531"/>
              <a:gd name="connsiteX9" fmla="*/ 42862 w 80962"/>
              <a:gd name="connsiteY9" fmla="*/ 109537 h 313531"/>
              <a:gd name="connsiteX10" fmla="*/ 47625 w 80962"/>
              <a:gd name="connsiteY10" fmla="*/ 47625 h 313531"/>
              <a:gd name="connsiteX11" fmla="*/ 66675 w 80962"/>
              <a:gd name="connsiteY11" fmla="*/ 14287 h 313531"/>
              <a:gd name="connsiteX12" fmla="*/ 80962 w 80962"/>
              <a:gd name="connsiteY12" fmla="*/ 0 h 31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962" h="313531">
                <a:moveTo>
                  <a:pt x="0" y="19050"/>
                </a:moveTo>
                <a:cubicBezTo>
                  <a:pt x="8731" y="36909"/>
                  <a:pt x="17463" y="54768"/>
                  <a:pt x="19050" y="71437"/>
                </a:cubicBezTo>
                <a:cubicBezTo>
                  <a:pt x="20637" y="88106"/>
                  <a:pt x="10319" y="101600"/>
                  <a:pt x="9525" y="119062"/>
                </a:cubicBezTo>
                <a:cubicBezTo>
                  <a:pt x="8731" y="136524"/>
                  <a:pt x="14287" y="157956"/>
                  <a:pt x="14287" y="176212"/>
                </a:cubicBezTo>
                <a:cubicBezTo>
                  <a:pt x="14287" y="194468"/>
                  <a:pt x="9525" y="211138"/>
                  <a:pt x="9525" y="228600"/>
                </a:cubicBezTo>
                <a:cubicBezTo>
                  <a:pt x="9525" y="246062"/>
                  <a:pt x="12700" y="268287"/>
                  <a:pt x="14287" y="280987"/>
                </a:cubicBezTo>
                <a:cubicBezTo>
                  <a:pt x="15874" y="293687"/>
                  <a:pt x="14288" y="313531"/>
                  <a:pt x="19050" y="304800"/>
                </a:cubicBezTo>
                <a:cubicBezTo>
                  <a:pt x="23812" y="296069"/>
                  <a:pt x="38100" y="249237"/>
                  <a:pt x="42862" y="228600"/>
                </a:cubicBezTo>
                <a:cubicBezTo>
                  <a:pt x="47624" y="207963"/>
                  <a:pt x="47625" y="200819"/>
                  <a:pt x="47625" y="180975"/>
                </a:cubicBezTo>
                <a:cubicBezTo>
                  <a:pt x="47625" y="161131"/>
                  <a:pt x="42862" y="131762"/>
                  <a:pt x="42862" y="109537"/>
                </a:cubicBezTo>
                <a:cubicBezTo>
                  <a:pt x="42862" y="87312"/>
                  <a:pt x="43656" y="63500"/>
                  <a:pt x="47625" y="47625"/>
                </a:cubicBezTo>
                <a:cubicBezTo>
                  <a:pt x="51594" y="31750"/>
                  <a:pt x="61119" y="22225"/>
                  <a:pt x="66675" y="14287"/>
                </a:cubicBezTo>
                <a:cubicBezTo>
                  <a:pt x="72231" y="6349"/>
                  <a:pt x="76596" y="3174"/>
                  <a:pt x="80962" y="0"/>
                </a:cubicBezTo>
              </a:path>
            </a:pathLst>
          </a:custGeom>
          <a:ln w="28575">
            <a:solidFill>
              <a:srgbClr val="7DD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395913" y="3812282"/>
            <a:ext cx="311944" cy="271463"/>
          </a:xfrm>
          <a:custGeom>
            <a:avLst/>
            <a:gdLst>
              <a:gd name="connsiteX0" fmla="*/ 0 w 311944"/>
              <a:gd name="connsiteY0" fmla="*/ 0 h 271463"/>
              <a:gd name="connsiteX1" fmla="*/ 28575 w 311944"/>
              <a:gd name="connsiteY1" fmla="*/ 47625 h 271463"/>
              <a:gd name="connsiteX2" fmla="*/ 28575 w 311944"/>
              <a:gd name="connsiteY2" fmla="*/ 80963 h 271463"/>
              <a:gd name="connsiteX3" fmla="*/ 33337 w 311944"/>
              <a:gd name="connsiteY3" fmla="*/ 123825 h 271463"/>
              <a:gd name="connsiteX4" fmla="*/ 52387 w 311944"/>
              <a:gd name="connsiteY4" fmla="*/ 166688 h 271463"/>
              <a:gd name="connsiteX5" fmla="*/ 61912 w 311944"/>
              <a:gd name="connsiteY5" fmla="*/ 195263 h 271463"/>
              <a:gd name="connsiteX6" fmla="*/ 38100 w 311944"/>
              <a:gd name="connsiteY6" fmla="*/ 238125 h 271463"/>
              <a:gd name="connsiteX7" fmla="*/ 23812 w 311944"/>
              <a:gd name="connsiteY7" fmla="*/ 266700 h 271463"/>
              <a:gd name="connsiteX8" fmla="*/ 76200 w 311944"/>
              <a:gd name="connsiteY8" fmla="*/ 257175 h 271463"/>
              <a:gd name="connsiteX9" fmla="*/ 109537 w 311944"/>
              <a:gd name="connsiteY9" fmla="*/ 266700 h 271463"/>
              <a:gd name="connsiteX10" fmla="*/ 138112 w 311944"/>
              <a:gd name="connsiteY10" fmla="*/ 271463 h 271463"/>
              <a:gd name="connsiteX11" fmla="*/ 142875 w 311944"/>
              <a:gd name="connsiteY11" fmla="*/ 266700 h 271463"/>
              <a:gd name="connsiteX12" fmla="*/ 138112 w 311944"/>
              <a:gd name="connsiteY12" fmla="*/ 247650 h 271463"/>
              <a:gd name="connsiteX13" fmla="*/ 123825 w 311944"/>
              <a:gd name="connsiteY13" fmla="*/ 195263 h 271463"/>
              <a:gd name="connsiteX14" fmla="*/ 152400 w 311944"/>
              <a:gd name="connsiteY14" fmla="*/ 157163 h 271463"/>
              <a:gd name="connsiteX15" fmla="*/ 166687 w 311944"/>
              <a:gd name="connsiteY15" fmla="*/ 133350 h 271463"/>
              <a:gd name="connsiteX16" fmla="*/ 204787 w 311944"/>
              <a:gd name="connsiteY16" fmla="*/ 142875 h 271463"/>
              <a:gd name="connsiteX17" fmla="*/ 223837 w 311944"/>
              <a:gd name="connsiteY17" fmla="*/ 142875 h 271463"/>
              <a:gd name="connsiteX18" fmla="*/ 266700 w 311944"/>
              <a:gd name="connsiteY18" fmla="*/ 171450 h 271463"/>
              <a:gd name="connsiteX19" fmla="*/ 304800 w 311944"/>
              <a:gd name="connsiteY19" fmla="*/ 171450 h 271463"/>
              <a:gd name="connsiteX20" fmla="*/ 309562 w 311944"/>
              <a:gd name="connsiteY20" fmla="*/ 161925 h 271463"/>
              <a:gd name="connsiteX21" fmla="*/ 290512 w 311944"/>
              <a:gd name="connsiteY21" fmla="*/ 138113 h 271463"/>
              <a:gd name="connsiteX22" fmla="*/ 257175 w 311944"/>
              <a:gd name="connsiteY22" fmla="*/ 109538 h 271463"/>
              <a:gd name="connsiteX23" fmla="*/ 233362 w 311944"/>
              <a:gd name="connsiteY23" fmla="*/ 90488 h 271463"/>
              <a:gd name="connsiteX24" fmla="*/ 214312 w 311944"/>
              <a:gd name="connsiteY24" fmla="*/ 66675 h 271463"/>
              <a:gd name="connsiteX25" fmla="*/ 176212 w 311944"/>
              <a:gd name="connsiteY25" fmla="*/ 23813 h 271463"/>
              <a:gd name="connsiteX26" fmla="*/ 176212 w 311944"/>
              <a:gd name="connsiteY26" fmla="*/ 23813 h 271463"/>
              <a:gd name="connsiteX27" fmla="*/ 161925 w 311944"/>
              <a:gd name="connsiteY27" fmla="*/ 9525 h 27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1944" h="271463">
                <a:moveTo>
                  <a:pt x="0" y="0"/>
                </a:moveTo>
                <a:cubicBezTo>
                  <a:pt x="11906" y="17065"/>
                  <a:pt x="23813" y="34131"/>
                  <a:pt x="28575" y="47625"/>
                </a:cubicBezTo>
                <a:cubicBezTo>
                  <a:pt x="33337" y="61119"/>
                  <a:pt x="27781" y="68263"/>
                  <a:pt x="28575" y="80963"/>
                </a:cubicBezTo>
                <a:cubicBezTo>
                  <a:pt x="29369" y="93663"/>
                  <a:pt x="29368" y="109538"/>
                  <a:pt x="33337" y="123825"/>
                </a:cubicBezTo>
                <a:cubicBezTo>
                  <a:pt x="37306" y="138112"/>
                  <a:pt x="47625" y="154782"/>
                  <a:pt x="52387" y="166688"/>
                </a:cubicBezTo>
                <a:cubicBezTo>
                  <a:pt x="57149" y="178594"/>
                  <a:pt x="64293" y="183357"/>
                  <a:pt x="61912" y="195263"/>
                </a:cubicBezTo>
                <a:cubicBezTo>
                  <a:pt x="59531" y="207169"/>
                  <a:pt x="44450" y="226219"/>
                  <a:pt x="38100" y="238125"/>
                </a:cubicBezTo>
                <a:cubicBezTo>
                  <a:pt x="31750" y="250031"/>
                  <a:pt x="17462" y="263525"/>
                  <a:pt x="23812" y="266700"/>
                </a:cubicBezTo>
                <a:cubicBezTo>
                  <a:pt x="30162" y="269875"/>
                  <a:pt x="61913" y="257175"/>
                  <a:pt x="76200" y="257175"/>
                </a:cubicBezTo>
                <a:cubicBezTo>
                  <a:pt x="90487" y="257175"/>
                  <a:pt x="99218" y="264319"/>
                  <a:pt x="109537" y="266700"/>
                </a:cubicBezTo>
                <a:cubicBezTo>
                  <a:pt x="119856" y="269081"/>
                  <a:pt x="132556" y="271463"/>
                  <a:pt x="138112" y="271463"/>
                </a:cubicBezTo>
                <a:cubicBezTo>
                  <a:pt x="143668" y="271463"/>
                  <a:pt x="142875" y="270669"/>
                  <a:pt x="142875" y="266700"/>
                </a:cubicBezTo>
                <a:cubicBezTo>
                  <a:pt x="142875" y="262731"/>
                  <a:pt x="141287" y="259556"/>
                  <a:pt x="138112" y="247650"/>
                </a:cubicBezTo>
                <a:cubicBezTo>
                  <a:pt x="134937" y="235744"/>
                  <a:pt x="121444" y="210344"/>
                  <a:pt x="123825" y="195263"/>
                </a:cubicBezTo>
                <a:cubicBezTo>
                  <a:pt x="126206" y="180182"/>
                  <a:pt x="145256" y="167482"/>
                  <a:pt x="152400" y="157163"/>
                </a:cubicBezTo>
                <a:cubicBezTo>
                  <a:pt x="159544" y="146844"/>
                  <a:pt x="157956" y="135731"/>
                  <a:pt x="166687" y="133350"/>
                </a:cubicBezTo>
                <a:cubicBezTo>
                  <a:pt x="175418" y="130969"/>
                  <a:pt x="195262" y="141288"/>
                  <a:pt x="204787" y="142875"/>
                </a:cubicBezTo>
                <a:cubicBezTo>
                  <a:pt x="214312" y="144463"/>
                  <a:pt x="213518" y="138113"/>
                  <a:pt x="223837" y="142875"/>
                </a:cubicBezTo>
                <a:cubicBezTo>
                  <a:pt x="234156" y="147637"/>
                  <a:pt x="253206" y="166688"/>
                  <a:pt x="266700" y="171450"/>
                </a:cubicBezTo>
                <a:cubicBezTo>
                  <a:pt x="280194" y="176212"/>
                  <a:pt x="297656" y="173038"/>
                  <a:pt x="304800" y="171450"/>
                </a:cubicBezTo>
                <a:cubicBezTo>
                  <a:pt x="311944" y="169863"/>
                  <a:pt x="311943" y="167481"/>
                  <a:pt x="309562" y="161925"/>
                </a:cubicBezTo>
                <a:cubicBezTo>
                  <a:pt x="307181" y="156369"/>
                  <a:pt x="299243" y="146844"/>
                  <a:pt x="290512" y="138113"/>
                </a:cubicBezTo>
                <a:cubicBezTo>
                  <a:pt x="281781" y="129382"/>
                  <a:pt x="266700" y="117475"/>
                  <a:pt x="257175" y="109538"/>
                </a:cubicBezTo>
                <a:cubicBezTo>
                  <a:pt x="247650" y="101601"/>
                  <a:pt x="240506" y="97632"/>
                  <a:pt x="233362" y="90488"/>
                </a:cubicBezTo>
                <a:cubicBezTo>
                  <a:pt x="226218" y="83344"/>
                  <a:pt x="223837" y="77788"/>
                  <a:pt x="214312" y="66675"/>
                </a:cubicBezTo>
                <a:cubicBezTo>
                  <a:pt x="204787" y="55563"/>
                  <a:pt x="176212" y="23813"/>
                  <a:pt x="176212" y="23813"/>
                </a:cubicBezTo>
                <a:lnTo>
                  <a:pt x="176212" y="23813"/>
                </a:lnTo>
                <a:lnTo>
                  <a:pt x="161925" y="9525"/>
                </a:lnTo>
              </a:path>
            </a:pathLst>
          </a:custGeom>
          <a:ln w="28575">
            <a:solidFill>
              <a:srgbClr val="7DD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7086600" y="3874195"/>
            <a:ext cx="206376" cy="169862"/>
          </a:xfrm>
          <a:custGeom>
            <a:avLst/>
            <a:gdLst>
              <a:gd name="connsiteX0" fmla="*/ 0 w 206376"/>
              <a:gd name="connsiteY0" fmla="*/ 23812 h 169862"/>
              <a:gd name="connsiteX1" fmla="*/ 38100 w 206376"/>
              <a:gd name="connsiteY1" fmla="*/ 61912 h 169862"/>
              <a:gd name="connsiteX2" fmla="*/ 23813 w 206376"/>
              <a:gd name="connsiteY2" fmla="*/ 90487 h 169862"/>
              <a:gd name="connsiteX3" fmla="*/ 28575 w 206376"/>
              <a:gd name="connsiteY3" fmla="*/ 109537 h 169862"/>
              <a:gd name="connsiteX4" fmla="*/ 28575 w 206376"/>
              <a:gd name="connsiteY4" fmla="*/ 142875 h 169862"/>
              <a:gd name="connsiteX5" fmla="*/ 57150 w 206376"/>
              <a:gd name="connsiteY5" fmla="*/ 166687 h 169862"/>
              <a:gd name="connsiteX6" fmla="*/ 71438 w 206376"/>
              <a:gd name="connsiteY6" fmla="*/ 161925 h 169862"/>
              <a:gd name="connsiteX7" fmla="*/ 95250 w 206376"/>
              <a:gd name="connsiteY7" fmla="*/ 138112 h 169862"/>
              <a:gd name="connsiteX8" fmla="*/ 128588 w 206376"/>
              <a:gd name="connsiteY8" fmla="*/ 142875 h 169862"/>
              <a:gd name="connsiteX9" fmla="*/ 152400 w 206376"/>
              <a:gd name="connsiteY9" fmla="*/ 133350 h 169862"/>
              <a:gd name="connsiteX10" fmla="*/ 180975 w 206376"/>
              <a:gd name="connsiteY10" fmla="*/ 119062 h 169862"/>
              <a:gd name="connsiteX11" fmla="*/ 200025 w 206376"/>
              <a:gd name="connsiteY11" fmla="*/ 104775 h 169862"/>
              <a:gd name="connsiteX12" fmla="*/ 204788 w 206376"/>
              <a:gd name="connsiteY12" fmla="*/ 66675 h 169862"/>
              <a:gd name="connsiteX13" fmla="*/ 190500 w 206376"/>
              <a:gd name="connsiteY13" fmla="*/ 42862 h 169862"/>
              <a:gd name="connsiteX14" fmla="*/ 180975 w 206376"/>
              <a:gd name="connsiteY14" fmla="*/ 28575 h 169862"/>
              <a:gd name="connsiteX15" fmla="*/ 161925 w 206376"/>
              <a:gd name="connsiteY15" fmla="*/ 19050 h 169862"/>
              <a:gd name="connsiteX16" fmla="*/ 128588 w 206376"/>
              <a:gd name="connsiteY16" fmla="*/ 0 h 16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6376" h="169862">
                <a:moveTo>
                  <a:pt x="0" y="23812"/>
                </a:moveTo>
                <a:cubicBezTo>
                  <a:pt x="17065" y="37306"/>
                  <a:pt x="34131" y="50800"/>
                  <a:pt x="38100" y="61912"/>
                </a:cubicBezTo>
                <a:cubicBezTo>
                  <a:pt x="42069" y="73024"/>
                  <a:pt x="25401" y="82549"/>
                  <a:pt x="23813" y="90487"/>
                </a:cubicBezTo>
                <a:cubicBezTo>
                  <a:pt x="22225" y="98425"/>
                  <a:pt x="27781" y="100806"/>
                  <a:pt x="28575" y="109537"/>
                </a:cubicBezTo>
                <a:cubicBezTo>
                  <a:pt x="29369" y="118268"/>
                  <a:pt x="23812" y="133350"/>
                  <a:pt x="28575" y="142875"/>
                </a:cubicBezTo>
                <a:cubicBezTo>
                  <a:pt x="33338" y="152400"/>
                  <a:pt x="50006" y="163512"/>
                  <a:pt x="57150" y="166687"/>
                </a:cubicBezTo>
                <a:cubicBezTo>
                  <a:pt x="64294" y="169862"/>
                  <a:pt x="65088" y="166687"/>
                  <a:pt x="71438" y="161925"/>
                </a:cubicBezTo>
                <a:cubicBezTo>
                  <a:pt x="77788" y="157163"/>
                  <a:pt x="85725" y="141287"/>
                  <a:pt x="95250" y="138112"/>
                </a:cubicBezTo>
                <a:cubicBezTo>
                  <a:pt x="104775" y="134937"/>
                  <a:pt x="119063" y="143669"/>
                  <a:pt x="128588" y="142875"/>
                </a:cubicBezTo>
                <a:cubicBezTo>
                  <a:pt x="138113" y="142081"/>
                  <a:pt x="143669" y="137319"/>
                  <a:pt x="152400" y="133350"/>
                </a:cubicBezTo>
                <a:cubicBezTo>
                  <a:pt x="161131" y="129381"/>
                  <a:pt x="173038" y="123825"/>
                  <a:pt x="180975" y="119062"/>
                </a:cubicBezTo>
                <a:cubicBezTo>
                  <a:pt x="188913" y="114300"/>
                  <a:pt x="196056" y="113506"/>
                  <a:pt x="200025" y="104775"/>
                </a:cubicBezTo>
                <a:cubicBezTo>
                  <a:pt x="203994" y="96044"/>
                  <a:pt x="206376" y="76994"/>
                  <a:pt x="204788" y="66675"/>
                </a:cubicBezTo>
                <a:cubicBezTo>
                  <a:pt x="203201" y="56356"/>
                  <a:pt x="194469" y="49212"/>
                  <a:pt x="190500" y="42862"/>
                </a:cubicBezTo>
                <a:cubicBezTo>
                  <a:pt x="186531" y="36512"/>
                  <a:pt x="185737" y="32544"/>
                  <a:pt x="180975" y="28575"/>
                </a:cubicBezTo>
                <a:cubicBezTo>
                  <a:pt x="176213" y="24606"/>
                  <a:pt x="170656" y="23812"/>
                  <a:pt x="161925" y="19050"/>
                </a:cubicBezTo>
                <a:cubicBezTo>
                  <a:pt x="153194" y="14288"/>
                  <a:pt x="140891" y="7144"/>
                  <a:pt x="128588" y="0"/>
                </a:cubicBezTo>
              </a:path>
            </a:pathLst>
          </a:custGeom>
          <a:ln w="28575">
            <a:solidFill>
              <a:srgbClr val="7DD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101181" y="4936232"/>
            <a:ext cx="561182" cy="200026"/>
          </a:xfrm>
          <a:custGeom>
            <a:avLst/>
            <a:gdLst>
              <a:gd name="connsiteX0" fmla="*/ 275432 w 561182"/>
              <a:gd name="connsiteY0" fmla="*/ 23813 h 200026"/>
              <a:gd name="connsiteX1" fmla="*/ 127794 w 561182"/>
              <a:gd name="connsiteY1" fmla="*/ 90488 h 200026"/>
              <a:gd name="connsiteX2" fmla="*/ 89694 w 561182"/>
              <a:gd name="connsiteY2" fmla="*/ 142875 h 200026"/>
              <a:gd name="connsiteX3" fmla="*/ 46832 w 561182"/>
              <a:gd name="connsiteY3" fmla="*/ 161925 h 200026"/>
              <a:gd name="connsiteX4" fmla="*/ 13494 w 561182"/>
              <a:gd name="connsiteY4" fmla="*/ 195263 h 200026"/>
              <a:gd name="connsiteX5" fmla="*/ 127794 w 561182"/>
              <a:gd name="connsiteY5" fmla="*/ 190500 h 200026"/>
              <a:gd name="connsiteX6" fmla="*/ 170657 w 561182"/>
              <a:gd name="connsiteY6" fmla="*/ 171450 h 200026"/>
              <a:gd name="connsiteX7" fmla="*/ 218282 w 561182"/>
              <a:gd name="connsiteY7" fmla="*/ 152400 h 200026"/>
              <a:gd name="connsiteX8" fmla="*/ 275432 w 561182"/>
              <a:gd name="connsiteY8" fmla="*/ 147638 h 200026"/>
              <a:gd name="connsiteX9" fmla="*/ 308769 w 561182"/>
              <a:gd name="connsiteY9" fmla="*/ 142875 h 200026"/>
              <a:gd name="connsiteX10" fmla="*/ 370682 w 561182"/>
              <a:gd name="connsiteY10" fmla="*/ 142875 h 200026"/>
              <a:gd name="connsiteX11" fmla="*/ 413544 w 561182"/>
              <a:gd name="connsiteY11" fmla="*/ 119063 h 200026"/>
              <a:gd name="connsiteX12" fmla="*/ 465932 w 561182"/>
              <a:gd name="connsiteY12" fmla="*/ 90488 h 200026"/>
              <a:gd name="connsiteX13" fmla="*/ 561182 w 561182"/>
              <a:gd name="connsiteY13" fmla="*/ 61913 h 200026"/>
              <a:gd name="connsiteX14" fmla="*/ 561182 w 561182"/>
              <a:gd name="connsiteY14" fmla="*/ 61913 h 200026"/>
              <a:gd name="connsiteX15" fmla="*/ 546894 w 561182"/>
              <a:gd name="connsiteY15" fmla="*/ 52388 h 200026"/>
              <a:gd name="connsiteX16" fmla="*/ 523082 w 561182"/>
              <a:gd name="connsiteY16" fmla="*/ 42863 h 200026"/>
              <a:gd name="connsiteX17" fmla="*/ 494507 w 561182"/>
              <a:gd name="connsiteY17" fmla="*/ 38100 h 200026"/>
              <a:gd name="connsiteX18" fmla="*/ 451644 w 561182"/>
              <a:gd name="connsiteY18" fmla="*/ 19050 h 200026"/>
              <a:gd name="connsiteX19" fmla="*/ 394494 w 561182"/>
              <a:gd name="connsiteY19" fmla="*/ 0 h 20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182" h="200026">
                <a:moveTo>
                  <a:pt x="275432" y="23813"/>
                </a:moveTo>
                <a:cubicBezTo>
                  <a:pt x="217091" y="47228"/>
                  <a:pt x="158750" y="70644"/>
                  <a:pt x="127794" y="90488"/>
                </a:cubicBezTo>
                <a:cubicBezTo>
                  <a:pt x="96838" y="110332"/>
                  <a:pt x="103188" y="130969"/>
                  <a:pt x="89694" y="142875"/>
                </a:cubicBezTo>
                <a:cubicBezTo>
                  <a:pt x="76200" y="154781"/>
                  <a:pt x="59532" y="153194"/>
                  <a:pt x="46832" y="161925"/>
                </a:cubicBezTo>
                <a:cubicBezTo>
                  <a:pt x="34132" y="170656"/>
                  <a:pt x="0" y="190500"/>
                  <a:pt x="13494" y="195263"/>
                </a:cubicBezTo>
                <a:cubicBezTo>
                  <a:pt x="26988" y="200026"/>
                  <a:pt x="101600" y="194469"/>
                  <a:pt x="127794" y="190500"/>
                </a:cubicBezTo>
                <a:cubicBezTo>
                  <a:pt x="153988" y="186531"/>
                  <a:pt x="155576" y="177800"/>
                  <a:pt x="170657" y="171450"/>
                </a:cubicBezTo>
                <a:cubicBezTo>
                  <a:pt x="185738" y="165100"/>
                  <a:pt x="200819" y="156369"/>
                  <a:pt x="218282" y="152400"/>
                </a:cubicBezTo>
                <a:cubicBezTo>
                  <a:pt x="235745" y="148431"/>
                  <a:pt x="260351" y="149225"/>
                  <a:pt x="275432" y="147638"/>
                </a:cubicBezTo>
                <a:cubicBezTo>
                  <a:pt x="290513" y="146051"/>
                  <a:pt x="292894" y="143669"/>
                  <a:pt x="308769" y="142875"/>
                </a:cubicBezTo>
                <a:cubicBezTo>
                  <a:pt x="324644" y="142081"/>
                  <a:pt x="353219" y="146844"/>
                  <a:pt x="370682" y="142875"/>
                </a:cubicBezTo>
                <a:cubicBezTo>
                  <a:pt x="388145" y="138906"/>
                  <a:pt x="413544" y="119063"/>
                  <a:pt x="413544" y="119063"/>
                </a:cubicBezTo>
                <a:cubicBezTo>
                  <a:pt x="429419" y="110332"/>
                  <a:pt x="441326" y="100013"/>
                  <a:pt x="465932" y="90488"/>
                </a:cubicBezTo>
                <a:cubicBezTo>
                  <a:pt x="490538" y="80963"/>
                  <a:pt x="561182" y="61913"/>
                  <a:pt x="561182" y="61913"/>
                </a:cubicBezTo>
                <a:lnTo>
                  <a:pt x="561182" y="61913"/>
                </a:lnTo>
                <a:cubicBezTo>
                  <a:pt x="558801" y="60326"/>
                  <a:pt x="553244" y="55563"/>
                  <a:pt x="546894" y="52388"/>
                </a:cubicBezTo>
                <a:cubicBezTo>
                  <a:pt x="540544" y="49213"/>
                  <a:pt x="531813" y="45244"/>
                  <a:pt x="523082" y="42863"/>
                </a:cubicBezTo>
                <a:cubicBezTo>
                  <a:pt x="514351" y="40482"/>
                  <a:pt x="506413" y="42069"/>
                  <a:pt x="494507" y="38100"/>
                </a:cubicBezTo>
                <a:cubicBezTo>
                  <a:pt x="482601" y="34131"/>
                  <a:pt x="468313" y="25400"/>
                  <a:pt x="451644" y="19050"/>
                </a:cubicBezTo>
                <a:cubicBezTo>
                  <a:pt x="434975" y="12700"/>
                  <a:pt x="405606" y="3969"/>
                  <a:pt x="394494" y="0"/>
                </a:cubicBezTo>
              </a:path>
            </a:pathLst>
          </a:custGeom>
          <a:solidFill>
            <a:srgbClr val="7DDDFF">
              <a:alpha val="14902"/>
            </a:srgbClr>
          </a:solidFill>
          <a:ln w="28575">
            <a:solidFill>
              <a:srgbClr val="7DD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834062" y="4978301"/>
            <a:ext cx="115095" cy="93662"/>
          </a:xfrm>
          <a:custGeom>
            <a:avLst/>
            <a:gdLst>
              <a:gd name="connsiteX0" fmla="*/ 23813 w 115095"/>
              <a:gd name="connsiteY0" fmla="*/ 10319 h 93662"/>
              <a:gd name="connsiteX1" fmla="*/ 4763 w 115095"/>
              <a:gd name="connsiteY1" fmla="*/ 57944 h 93662"/>
              <a:gd name="connsiteX2" fmla="*/ 52388 w 115095"/>
              <a:gd name="connsiteY2" fmla="*/ 67469 h 93662"/>
              <a:gd name="connsiteX3" fmla="*/ 71438 w 115095"/>
              <a:gd name="connsiteY3" fmla="*/ 72231 h 93662"/>
              <a:gd name="connsiteX4" fmla="*/ 90488 w 115095"/>
              <a:gd name="connsiteY4" fmla="*/ 91281 h 93662"/>
              <a:gd name="connsiteX5" fmla="*/ 114301 w 115095"/>
              <a:gd name="connsiteY5" fmla="*/ 57944 h 93662"/>
              <a:gd name="connsiteX6" fmla="*/ 95251 w 115095"/>
              <a:gd name="connsiteY6" fmla="*/ 19844 h 93662"/>
              <a:gd name="connsiteX7" fmla="*/ 85726 w 115095"/>
              <a:gd name="connsiteY7" fmla="*/ 794 h 93662"/>
              <a:gd name="connsiteX8" fmla="*/ 23813 w 115095"/>
              <a:gd name="connsiteY8" fmla="*/ 10319 h 9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5" h="93662">
                <a:moveTo>
                  <a:pt x="23813" y="10319"/>
                </a:moveTo>
                <a:cubicBezTo>
                  <a:pt x="10319" y="19844"/>
                  <a:pt x="0" y="48419"/>
                  <a:pt x="4763" y="57944"/>
                </a:cubicBezTo>
                <a:cubicBezTo>
                  <a:pt x="9526" y="67469"/>
                  <a:pt x="41276" y="65088"/>
                  <a:pt x="52388" y="67469"/>
                </a:cubicBezTo>
                <a:cubicBezTo>
                  <a:pt x="63501" y="69850"/>
                  <a:pt x="65088" y="68262"/>
                  <a:pt x="71438" y="72231"/>
                </a:cubicBezTo>
                <a:cubicBezTo>
                  <a:pt x="77788" y="76200"/>
                  <a:pt x="83344" y="93662"/>
                  <a:pt x="90488" y="91281"/>
                </a:cubicBezTo>
                <a:cubicBezTo>
                  <a:pt x="97632" y="88900"/>
                  <a:pt x="113507" y="69850"/>
                  <a:pt x="114301" y="57944"/>
                </a:cubicBezTo>
                <a:cubicBezTo>
                  <a:pt x="115095" y="46038"/>
                  <a:pt x="95251" y="19844"/>
                  <a:pt x="95251" y="19844"/>
                </a:cubicBezTo>
                <a:cubicBezTo>
                  <a:pt x="90488" y="10319"/>
                  <a:pt x="89695" y="1588"/>
                  <a:pt x="85726" y="794"/>
                </a:cubicBezTo>
                <a:cubicBezTo>
                  <a:pt x="81757" y="0"/>
                  <a:pt x="37307" y="794"/>
                  <a:pt x="23813" y="10319"/>
                </a:cubicBezTo>
                <a:close/>
              </a:path>
            </a:pathLst>
          </a:custGeom>
          <a:solidFill>
            <a:srgbClr val="7DDDFF">
              <a:alpha val="14902"/>
            </a:srgbClr>
          </a:solidFill>
          <a:ln w="28575">
            <a:solidFill>
              <a:srgbClr val="7D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6216650" y="4935438"/>
            <a:ext cx="119857" cy="167482"/>
          </a:xfrm>
          <a:custGeom>
            <a:avLst/>
            <a:gdLst>
              <a:gd name="connsiteX0" fmla="*/ 74613 w 119857"/>
              <a:gd name="connsiteY0" fmla="*/ 794 h 167482"/>
              <a:gd name="connsiteX1" fmla="*/ 36513 w 119857"/>
              <a:gd name="connsiteY1" fmla="*/ 43657 h 167482"/>
              <a:gd name="connsiteX2" fmla="*/ 3175 w 119857"/>
              <a:gd name="connsiteY2" fmla="*/ 81757 h 167482"/>
              <a:gd name="connsiteX3" fmla="*/ 17463 w 119857"/>
              <a:gd name="connsiteY3" fmla="*/ 157957 h 167482"/>
              <a:gd name="connsiteX4" fmla="*/ 74613 w 119857"/>
              <a:gd name="connsiteY4" fmla="*/ 138907 h 167482"/>
              <a:gd name="connsiteX5" fmla="*/ 112713 w 119857"/>
              <a:gd name="connsiteY5" fmla="*/ 100807 h 167482"/>
              <a:gd name="connsiteX6" fmla="*/ 117475 w 119857"/>
              <a:gd name="connsiteY6" fmla="*/ 62707 h 167482"/>
              <a:gd name="connsiteX7" fmla="*/ 112713 w 119857"/>
              <a:gd name="connsiteY7" fmla="*/ 38894 h 167482"/>
              <a:gd name="connsiteX8" fmla="*/ 74613 w 119857"/>
              <a:gd name="connsiteY8" fmla="*/ 794 h 16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57" h="167482">
                <a:moveTo>
                  <a:pt x="74613" y="794"/>
                </a:moveTo>
                <a:cubicBezTo>
                  <a:pt x="61913" y="1588"/>
                  <a:pt x="36513" y="43657"/>
                  <a:pt x="36513" y="43657"/>
                </a:cubicBezTo>
                <a:cubicBezTo>
                  <a:pt x="24607" y="57151"/>
                  <a:pt x="6350" y="62707"/>
                  <a:pt x="3175" y="81757"/>
                </a:cubicBezTo>
                <a:cubicBezTo>
                  <a:pt x="0" y="100807"/>
                  <a:pt x="5557" y="148432"/>
                  <a:pt x="17463" y="157957"/>
                </a:cubicBezTo>
                <a:cubicBezTo>
                  <a:pt x="29369" y="167482"/>
                  <a:pt x="58738" y="148432"/>
                  <a:pt x="74613" y="138907"/>
                </a:cubicBezTo>
                <a:cubicBezTo>
                  <a:pt x="90488" y="129382"/>
                  <a:pt x="105569" y="113507"/>
                  <a:pt x="112713" y="100807"/>
                </a:cubicBezTo>
                <a:cubicBezTo>
                  <a:pt x="119857" y="88107"/>
                  <a:pt x="117475" y="73026"/>
                  <a:pt x="117475" y="62707"/>
                </a:cubicBezTo>
                <a:cubicBezTo>
                  <a:pt x="117475" y="52388"/>
                  <a:pt x="115888" y="46038"/>
                  <a:pt x="112713" y="38894"/>
                </a:cubicBezTo>
                <a:cubicBezTo>
                  <a:pt x="109538" y="31750"/>
                  <a:pt x="87313" y="0"/>
                  <a:pt x="74613" y="794"/>
                </a:cubicBezTo>
                <a:close/>
              </a:path>
            </a:pathLst>
          </a:custGeom>
          <a:solidFill>
            <a:srgbClr val="7DDDFF">
              <a:alpha val="14902"/>
            </a:srgbClr>
          </a:solidFill>
          <a:ln w="28575">
            <a:solidFill>
              <a:srgbClr val="7D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567238" y="4800498"/>
            <a:ext cx="438150" cy="173831"/>
          </a:xfrm>
          <a:custGeom>
            <a:avLst/>
            <a:gdLst>
              <a:gd name="connsiteX0" fmla="*/ 0 w 438150"/>
              <a:gd name="connsiteY0" fmla="*/ 2381 h 173831"/>
              <a:gd name="connsiteX1" fmla="*/ 85725 w 438150"/>
              <a:gd name="connsiteY1" fmla="*/ 2381 h 173831"/>
              <a:gd name="connsiteX2" fmla="*/ 133350 w 438150"/>
              <a:gd name="connsiteY2" fmla="*/ 16669 h 173831"/>
              <a:gd name="connsiteX3" fmla="*/ 176212 w 438150"/>
              <a:gd name="connsiteY3" fmla="*/ 11906 h 173831"/>
              <a:gd name="connsiteX4" fmla="*/ 209550 w 438150"/>
              <a:gd name="connsiteY4" fmla="*/ 35719 h 173831"/>
              <a:gd name="connsiteX5" fmla="*/ 247650 w 438150"/>
              <a:gd name="connsiteY5" fmla="*/ 45244 h 173831"/>
              <a:gd name="connsiteX6" fmla="*/ 319087 w 438150"/>
              <a:gd name="connsiteY6" fmla="*/ 92869 h 173831"/>
              <a:gd name="connsiteX7" fmla="*/ 342900 w 438150"/>
              <a:gd name="connsiteY7" fmla="*/ 102394 h 173831"/>
              <a:gd name="connsiteX8" fmla="*/ 381000 w 438150"/>
              <a:gd name="connsiteY8" fmla="*/ 150019 h 173831"/>
              <a:gd name="connsiteX9" fmla="*/ 419100 w 438150"/>
              <a:gd name="connsiteY9" fmla="*/ 164306 h 173831"/>
              <a:gd name="connsiteX10" fmla="*/ 438150 w 438150"/>
              <a:gd name="connsiteY10" fmla="*/ 173831 h 17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150" h="173831">
                <a:moveTo>
                  <a:pt x="0" y="2381"/>
                </a:moveTo>
                <a:cubicBezTo>
                  <a:pt x="31750" y="1190"/>
                  <a:pt x="63500" y="0"/>
                  <a:pt x="85725" y="2381"/>
                </a:cubicBezTo>
                <a:cubicBezTo>
                  <a:pt x="107950" y="4762"/>
                  <a:pt x="118269" y="15082"/>
                  <a:pt x="133350" y="16669"/>
                </a:cubicBezTo>
                <a:cubicBezTo>
                  <a:pt x="148431" y="18256"/>
                  <a:pt x="163512" y="8731"/>
                  <a:pt x="176212" y="11906"/>
                </a:cubicBezTo>
                <a:cubicBezTo>
                  <a:pt x="188912" y="15081"/>
                  <a:pt x="197644" y="30163"/>
                  <a:pt x="209550" y="35719"/>
                </a:cubicBezTo>
                <a:cubicBezTo>
                  <a:pt x="221456" y="41275"/>
                  <a:pt x="229394" y="35719"/>
                  <a:pt x="247650" y="45244"/>
                </a:cubicBezTo>
                <a:cubicBezTo>
                  <a:pt x="265906" y="54769"/>
                  <a:pt x="303212" y="83344"/>
                  <a:pt x="319087" y="92869"/>
                </a:cubicBezTo>
                <a:cubicBezTo>
                  <a:pt x="334962" y="102394"/>
                  <a:pt x="332581" y="92869"/>
                  <a:pt x="342900" y="102394"/>
                </a:cubicBezTo>
                <a:cubicBezTo>
                  <a:pt x="353219" y="111919"/>
                  <a:pt x="368300" y="139700"/>
                  <a:pt x="381000" y="150019"/>
                </a:cubicBezTo>
                <a:cubicBezTo>
                  <a:pt x="393700" y="160338"/>
                  <a:pt x="409575" y="160337"/>
                  <a:pt x="419100" y="164306"/>
                </a:cubicBezTo>
                <a:cubicBezTo>
                  <a:pt x="428625" y="168275"/>
                  <a:pt x="433387" y="171053"/>
                  <a:pt x="438150" y="173831"/>
                </a:cubicBezTo>
              </a:path>
            </a:pathLst>
          </a:custGeom>
          <a:ln w="28575">
            <a:solidFill>
              <a:srgbClr val="7DD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090863" y="5949280"/>
            <a:ext cx="1490662" cy="181769"/>
          </a:xfrm>
          <a:custGeom>
            <a:avLst/>
            <a:gdLst>
              <a:gd name="connsiteX0" fmla="*/ 0 w 1490662"/>
              <a:gd name="connsiteY0" fmla="*/ 7938 h 181769"/>
              <a:gd name="connsiteX1" fmla="*/ 109537 w 1490662"/>
              <a:gd name="connsiteY1" fmla="*/ 3175 h 181769"/>
              <a:gd name="connsiteX2" fmla="*/ 157162 w 1490662"/>
              <a:gd name="connsiteY2" fmla="*/ 26988 h 181769"/>
              <a:gd name="connsiteX3" fmla="*/ 200025 w 1490662"/>
              <a:gd name="connsiteY3" fmla="*/ 41275 h 181769"/>
              <a:gd name="connsiteX4" fmla="*/ 252412 w 1490662"/>
              <a:gd name="connsiteY4" fmla="*/ 65088 h 181769"/>
              <a:gd name="connsiteX5" fmla="*/ 314325 w 1490662"/>
              <a:gd name="connsiteY5" fmla="*/ 98425 h 181769"/>
              <a:gd name="connsiteX6" fmla="*/ 376237 w 1490662"/>
              <a:gd name="connsiteY6" fmla="*/ 98425 h 181769"/>
              <a:gd name="connsiteX7" fmla="*/ 471487 w 1490662"/>
              <a:gd name="connsiteY7" fmla="*/ 103188 h 181769"/>
              <a:gd name="connsiteX8" fmla="*/ 533400 w 1490662"/>
              <a:gd name="connsiteY8" fmla="*/ 112713 h 181769"/>
              <a:gd name="connsiteX9" fmla="*/ 571500 w 1490662"/>
              <a:gd name="connsiteY9" fmla="*/ 131763 h 181769"/>
              <a:gd name="connsiteX10" fmla="*/ 619125 w 1490662"/>
              <a:gd name="connsiteY10" fmla="*/ 160338 h 181769"/>
              <a:gd name="connsiteX11" fmla="*/ 681037 w 1490662"/>
              <a:gd name="connsiteY11" fmla="*/ 169863 h 181769"/>
              <a:gd name="connsiteX12" fmla="*/ 733425 w 1490662"/>
              <a:gd name="connsiteY12" fmla="*/ 160338 h 181769"/>
              <a:gd name="connsiteX13" fmla="*/ 776287 w 1490662"/>
              <a:gd name="connsiteY13" fmla="*/ 141288 h 181769"/>
              <a:gd name="connsiteX14" fmla="*/ 814387 w 1490662"/>
              <a:gd name="connsiteY14" fmla="*/ 112713 h 181769"/>
              <a:gd name="connsiteX15" fmla="*/ 895350 w 1490662"/>
              <a:gd name="connsiteY15" fmla="*/ 112713 h 181769"/>
              <a:gd name="connsiteX16" fmla="*/ 995362 w 1490662"/>
              <a:gd name="connsiteY16" fmla="*/ 122238 h 181769"/>
              <a:gd name="connsiteX17" fmla="*/ 1066800 w 1490662"/>
              <a:gd name="connsiteY17" fmla="*/ 127000 h 181769"/>
              <a:gd name="connsiteX18" fmla="*/ 1119187 w 1490662"/>
              <a:gd name="connsiteY18" fmla="*/ 141288 h 181769"/>
              <a:gd name="connsiteX19" fmla="*/ 1190625 w 1490662"/>
              <a:gd name="connsiteY19" fmla="*/ 165100 h 181769"/>
              <a:gd name="connsiteX20" fmla="*/ 1243012 w 1490662"/>
              <a:gd name="connsiteY20" fmla="*/ 174625 h 181769"/>
              <a:gd name="connsiteX21" fmla="*/ 1323975 w 1490662"/>
              <a:gd name="connsiteY21" fmla="*/ 179388 h 181769"/>
              <a:gd name="connsiteX22" fmla="*/ 1390650 w 1490662"/>
              <a:gd name="connsiteY22" fmla="*/ 179388 h 181769"/>
              <a:gd name="connsiteX23" fmla="*/ 1443037 w 1490662"/>
              <a:gd name="connsiteY23" fmla="*/ 165100 h 181769"/>
              <a:gd name="connsiteX24" fmla="*/ 1490662 w 1490662"/>
              <a:gd name="connsiteY24" fmla="*/ 165100 h 18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90662" h="181769">
                <a:moveTo>
                  <a:pt x="0" y="7938"/>
                </a:moveTo>
                <a:cubicBezTo>
                  <a:pt x="41671" y="3969"/>
                  <a:pt x="83343" y="0"/>
                  <a:pt x="109537" y="3175"/>
                </a:cubicBezTo>
                <a:cubicBezTo>
                  <a:pt x="135731" y="6350"/>
                  <a:pt x="142081" y="20638"/>
                  <a:pt x="157162" y="26988"/>
                </a:cubicBezTo>
                <a:cubicBezTo>
                  <a:pt x="172243" y="33338"/>
                  <a:pt x="184150" y="34925"/>
                  <a:pt x="200025" y="41275"/>
                </a:cubicBezTo>
                <a:cubicBezTo>
                  <a:pt x="215900" y="47625"/>
                  <a:pt x="233362" y="55563"/>
                  <a:pt x="252412" y="65088"/>
                </a:cubicBezTo>
                <a:cubicBezTo>
                  <a:pt x="271462" y="74613"/>
                  <a:pt x="293688" y="92869"/>
                  <a:pt x="314325" y="98425"/>
                </a:cubicBezTo>
                <a:cubicBezTo>
                  <a:pt x="334962" y="103981"/>
                  <a:pt x="350043" y="97631"/>
                  <a:pt x="376237" y="98425"/>
                </a:cubicBezTo>
                <a:cubicBezTo>
                  <a:pt x="402431" y="99219"/>
                  <a:pt x="445293" y="100807"/>
                  <a:pt x="471487" y="103188"/>
                </a:cubicBezTo>
                <a:cubicBezTo>
                  <a:pt x="497681" y="105569"/>
                  <a:pt x="516731" y="107951"/>
                  <a:pt x="533400" y="112713"/>
                </a:cubicBezTo>
                <a:cubicBezTo>
                  <a:pt x="550069" y="117476"/>
                  <a:pt x="557213" y="123826"/>
                  <a:pt x="571500" y="131763"/>
                </a:cubicBezTo>
                <a:cubicBezTo>
                  <a:pt x="585787" y="139700"/>
                  <a:pt x="600869" y="153988"/>
                  <a:pt x="619125" y="160338"/>
                </a:cubicBezTo>
                <a:cubicBezTo>
                  <a:pt x="637381" y="166688"/>
                  <a:pt x="661987" y="169863"/>
                  <a:pt x="681037" y="169863"/>
                </a:cubicBezTo>
                <a:cubicBezTo>
                  <a:pt x="700087" y="169863"/>
                  <a:pt x="717550" y="165100"/>
                  <a:pt x="733425" y="160338"/>
                </a:cubicBezTo>
                <a:cubicBezTo>
                  <a:pt x="749300" y="155576"/>
                  <a:pt x="762793" y="149225"/>
                  <a:pt x="776287" y="141288"/>
                </a:cubicBezTo>
                <a:cubicBezTo>
                  <a:pt x="789781" y="133351"/>
                  <a:pt x="794543" y="117475"/>
                  <a:pt x="814387" y="112713"/>
                </a:cubicBezTo>
                <a:cubicBezTo>
                  <a:pt x="834231" y="107951"/>
                  <a:pt x="865188" y="111126"/>
                  <a:pt x="895350" y="112713"/>
                </a:cubicBezTo>
                <a:cubicBezTo>
                  <a:pt x="925512" y="114300"/>
                  <a:pt x="966787" y="119857"/>
                  <a:pt x="995362" y="122238"/>
                </a:cubicBezTo>
                <a:cubicBezTo>
                  <a:pt x="1023937" y="124619"/>
                  <a:pt x="1046163" y="123825"/>
                  <a:pt x="1066800" y="127000"/>
                </a:cubicBezTo>
                <a:cubicBezTo>
                  <a:pt x="1087438" y="130175"/>
                  <a:pt x="1098550" y="134938"/>
                  <a:pt x="1119187" y="141288"/>
                </a:cubicBezTo>
                <a:cubicBezTo>
                  <a:pt x="1139824" y="147638"/>
                  <a:pt x="1169988" y="159544"/>
                  <a:pt x="1190625" y="165100"/>
                </a:cubicBezTo>
                <a:cubicBezTo>
                  <a:pt x="1211262" y="170656"/>
                  <a:pt x="1220787" y="172244"/>
                  <a:pt x="1243012" y="174625"/>
                </a:cubicBezTo>
                <a:cubicBezTo>
                  <a:pt x="1265237" y="177006"/>
                  <a:pt x="1299369" y="178594"/>
                  <a:pt x="1323975" y="179388"/>
                </a:cubicBezTo>
                <a:cubicBezTo>
                  <a:pt x="1348581" y="180182"/>
                  <a:pt x="1370806" y="181769"/>
                  <a:pt x="1390650" y="179388"/>
                </a:cubicBezTo>
                <a:cubicBezTo>
                  <a:pt x="1410494" y="177007"/>
                  <a:pt x="1426368" y="167481"/>
                  <a:pt x="1443037" y="165100"/>
                </a:cubicBezTo>
                <a:cubicBezTo>
                  <a:pt x="1459706" y="162719"/>
                  <a:pt x="1490662" y="165100"/>
                  <a:pt x="1490662" y="165100"/>
                </a:cubicBezTo>
              </a:path>
            </a:pathLst>
          </a:custGeom>
          <a:ln w="28575">
            <a:solidFill>
              <a:srgbClr val="7DD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438775" y="6149080"/>
            <a:ext cx="352425" cy="44450"/>
          </a:xfrm>
          <a:custGeom>
            <a:avLst/>
            <a:gdLst>
              <a:gd name="connsiteX0" fmla="*/ 0 w 352425"/>
              <a:gd name="connsiteY0" fmla="*/ 44450 h 44450"/>
              <a:gd name="connsiteX1" fmla="*/ 52388 w 352425"/>
              <a:gd name="connsiteY1" fmla="*/ 1587 h 44450"/>
              <a:gd name="connsiteX2" fmla="*/ 104775 w 352425"/>
              <a:gd name="connsiteY2" fmla="*/ 34925 h 44450"/>
              <a:gd name="connsiteX3" fmla="*/ 157163 w 352425"/>
              <a:gd name="connsiteY3" fmla="*/ 6350 h 44450"/>
              <a:gd name="connsiteX4" fmla="*/ 195263 w 352425"/>
              <a:gd name="connsiteY4" fmla="*/ 25400 h 44450"/>
              <a:gd name="connsiteX5" fmla="*/ 219075 w 352425"/>
              <a:gd name="connsiteY5" fmla="*/ 30162 h 44450"/>
              <a:gd name="connsiteX6" fmla="*/ 242888 w 352425"/>
              <a:gd name="connsiteY6" fmla="*/ 11112 h 44450"/>
              <a:gd name="connsiteX7" fmla="*/ 285750 w 352425"/>
              <a:gd name="connsiteY7" fmla="*/ 30162 h 44450"/>
              <a:gd name="connsiteX8" fmla="*/ 338138 w 352425"/>
              <a:gd name="connsiteY8" fmla="*/ 20637 h 44450"/>
              <a:gd name="connsiteX9" fmla="*/ 352425 w 352425"/>
              <a:gd name="connsiteY9" fmla="*/ 2540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425" h="44450">
                <a:moveTo>
                  <a:pt x="0" y="44450"/>
                </a:moveTo>
                <a:cubicBezTo>
                  <a:pt x="17463" y="23812"/>
                  <a:pt x="34926" y="3174"/>
                  <a:pt x="52388" y="1587"/>
                </a:cubicBezTo>
                <a:cubicBezTo>
                  <a:pt x="69850" y="0"/>
                  <a:pt x="87313" y="34131"/>
                  <a:pt x="104775" y="34925"/>
                </a:cubicBezTo>
                <a:cubicBezTo>
                  <a:pt x="122237" y="35719"/>
                  <a:pt x="142082" y="7937"/>
                  <a:pt x="157163" y="6350"/>
                </a:cubicBezTo>
                <a:cubicBezTo>
                  <a:pt x="172244" y="4763"/>
                  <a:pt x="184944" y="21431"/>
                  <a:pt x="195263" y="25400"/>
                </a:cubicBezTo>
                <a:cubicBezTo>
                  <a:pt x="205582" y="29369"/>
                  <a:pt x="211138" y="32543"/>
                  <a:pt x="219075" y="30162"/>
                </a:cubicBezTo>
                <a:cubicBezTo>
                  <a:pt x="227012" y="27781"/>
                  <a:pt x="231776" y="11112"/>
                  <a:pt x="242888" y="11112"/>
                </a:cubicBezTo>
                <a:cubicBezTo>
                  <a:pt x="254000" y="11112"/>
                  <a:pt x="269875" y="28575"/>
                  <a:pt x="285750" y="30162"/>
                </a:cubicBezTo>
                <a:cubicBezTo>
                  <a:pt x="301625" y="31750"/>
                  <a:pt x="327026" y="21431"/>
                  <a:pt x="338138" y="20637"/>
                </a:cubicBezTo>
                <a:cubicBezTo>
                  <a:pt x="349250" y="19843"/>
                  <a:pt x="348456" y="23019"/>
                  <a:pt x="352425" y="25400"/>
                </a:cubicBezTo>
              </a:path>
            </a:pathLst>
          </a:custGeom>
          <a:ln w="28575">
            <a:solidFill>
              <a:srgbClr val="7DD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819899" y="5993853"/>
            <a:ext cx="695325" cy="171451"/>
          </a:xfrm>
          <a:custGeom>
            <a:avLst/>
            <a:gdLst>
              <a:gd name="connsiteX0" fmla="*/ 0 w 695325"/>
              <a:gd name="connsiteY0" fmla="*/ 43657 h 171451"/>
              <a:gd name="connsiteX1" fmla="*/ 71437 w 695325"/>
              <a:gd name="connsiteY1" fmla="*/ 15082 h 171451"/>
              <a:gd name="connsiteX2" fmla="*/ 104775 w 695325"/>
              <a:gd name="connsiteY2" fmla="*/ 38894 h 171451"/>
              <a:gd name="connsiteX3" fmla="*/ 133350 w 695325"/>
              <a:gd name="connsiteY3" fmla="*/ 794 h 171451"/>
              <a:gd name="connsiteX4" fmla="*/ 157162 w 695325"/>
              <a:gd name="connsiteY4" fmla="*/ 43657 h 171451"/>
              <a:gd name="connsiteX5" fmla="*/ 195262 w 695325"/>
              <a:gd name="connsiteY5" fmla="*/ 15082 h 171451"/>
              <a:gd name="connsiteX6" fmla="*/ 219075 w 695325"/>
              <a:gd name="connsiteY6" fmla="*/ 43657 h 171451"/>
              <a:gd name="connsiteX7" fmla="*/ 242887 w 695325"/>
              <a:gd name="connsiteY7" fmla="*/ 5557 h 171451"/>
              <a:gd name="connsiteX8" fmla="*/ 266700 w 695325"/>
              <a:gd name="connsiteY8" fmla="*/ 10319 h 171451"/>
              <a:gd name="connsiteX9" fmla="*/ 295275 w 695325"/>
              <a:gd name="connsiteY9" fmla="*/ 5557 h 171451"/>
              <a:gd name="connsiteX10" fmla="*/ 328612 w 695325"/>
              <a:gd name="connsiteY10" fmla="*/ 38894 h 171451"/>
              <a:gd name="connsiteX11" fmla="*/ 371475 w 695325"/>
              <a:gd name="connsiteY11" fmla="*/ 29369 h 171451"/>
              <a:gd name="connsiteX12" fmla="*/ 390525 w 695325"/>
              <a:gd name="connsiteY12" fmla="*/ 62707 h 171451"/>
              <a:gd name="connsiteX13" fmla="*/ 428625 w 695325"/>
              <a:gd name="connsiteY13" fmla="*/ 115094 h 171451"/>
              <a:gd name="connsiteX14" fmla="*/ 461962 w 695325"/>
              <a:gd name="connsiteY14" fmla="*/ 157957 h 171451"/>
              <a:gd name="connsiteX15" fmla="*/ 509587 w 695325"/>
              <a:gd name="connsiteY15" fmla="*/ 167482 h 171451"/>
              <a:gd name="connsiteX16" fmla="*/ 576262 w 695325"/>
              <a:gd name="connsiteY16" fmla="*/ 134144 h 171451"/>
              <a:gd name="connsiteX17" fmla="*/ 600075 w 695325"/>
              <a:gd name="connsiteY17" fmla="*/ 115094 h 171451"/>
              <a:gd name="connsiteX18" fmla="*/ 647700 w 695325"/>
              <a:gd name="connsiteY18" fmla="*/ 110332 h 171451"/>
              <a:gd name="connsiteX19" fmla="*/ 695325 w 695325"/>
              <a:gd name="connsiteY19" fmla="*/ 110332 h 17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5325" h="171451">
                <a:moveTo>
                  <a:pt x="0" y="43657"/>
                </a:moveTo>
                <a:cubicBezTo>
                  <a:pt x="26987" y="29766"/>
                  <a:pt x="53975" y="15876"/>
                  <a:pt x="71437" y="15082"/>
                </a:cubicBezTo>
                <a:cubicBezTo>
                  <a:pt x="88899" y="14288"/>
                  <a:pt x="94456" y="41275"/>
                  <a:pt x="104775" y="38894"/>
                </a:cubicBezTo>
                <a:cubicBezTo>
                  <a:pt x="115094" y="36513"/>
                  <a:pt x="124619" y="0"/>
                  <a:pt x="133350" y="794"/>
                </a:cubicBezTo>
                <a:cubicBezTo>
                  <a:pt x="142081" y="1588"/>
                  <a:pt x="146843" y="41276"/>
                  <a:pt x="157162" y="43657"/>
                </a:cubicBezTo>
                <a:cubicBezTo>
                  <a:pt x="167481" y="46038"/>
                  <a:pt x="184943" y="15082"/>
                  <a:pt x="195262" y="15082"/>
                </a:cubicBezTo>
                <a:cubicBezTo>
                  <a:pt x="205581" y="15082"/>
                  <a:pt x="211137" y="45245"/>
                  <a:pt x="219075" y="43657"/>
                </a:cubicBezTo>
                <a:cubicBezTo>
                  <a:pt x="227013" y="42069"/>
                  <a:pt x="234950" y="11113"/>
                  <a:pt x="242887" y="5557"/>
                </a:cubicBezTo>
                <a:cubicBezTo>
                  <a:pt x="250825" y="1"/>
                  <a:pt x="257969" y="10319"/>
                  <a:pt x="266700" y="10319"/>
                </a:cubicBezTo>
                <a:cubicBezTo>
                  <a:pt x="275431" y="10319"/>
                  <a:pt x="284956" y="795"/>
                  <a:pt x="295275" y="5557"/>
                </a:cubicBezTo>
                <a:cubicBezTo>
                  <a:pt x="305594" y="10319"/>
                  <a:pt x="315912" y="34925"/>
                  <a:pt x="328612" y="38894"/>
                </a:cubicBezTo>
                <a:cubicBezTo>
                  <a:pt x="341312" y="42863"/>
                  <a:pt x="361156" y="25400"/>
                  <a:pt x="371475" y="29369"/>
                </a:cubicBezTo>
                <a:cubicBezTo>
                  <a:pt x="381794" y="33338"/>
                  <a:pt x="381000" y="48420"/>
                  <a:pt x="390525" y="62707"/>
                </a:cubicBezTo>
                <a:cubicBezTo>
                  <a:pt x="400050" y="76994"/>
                  <a:pt x="416719" y="99219"/>
                  <a:pt x="428625" y="115094"/>
                </a:cubicBezTo>
                <a:cubicBezTo>
                  <a:pt x="440531" y="130969"/>
                  <a:pt x="448468" y="149226"/>
                  <a:pt x="461962" y="157957"/>
                </a:cubicBezTo>
                <a:cubicBezTo>
                  <a:pt x="475456" y="166688"/>
                  <a:pt x="490537" y="171451"/>
                  <a:pt x="509587" y="167482"/>
                </a:cubicBezTo>
                <a:cubicBezTo>
                  <a:pt x="528637" y="163513"/>
                  <a:pt x="561181" y="142875"/>
                  <a:pt x="576262" y="134144"/>
                </a:cubicBezTo>
                <a:cubicBezTo>
                  <a:pt x="591343" y="125413"/>
                  <a:pt x="588169" y="119063"/>
                  <a:pt x="600075" y="115094"/>
                </a:cubicBezTo>
                <a:cubicBezTo>
                  <a:pt x="611981" y="111125"/>
                  <a:pt x="631825" y="111126"/>
                  <a:pt x="647700" y="110332"/>
                </a:cubicBezTo>
                <a:cubicBezTo>
                  <a:pt x="663575" y="109538"/>
                  <a:pt x="679450" y="109935"/>
                  <a:pt x="695325" y="110332"/>
                </a:cubicBezTo>
              </a:path>
            </a:pathLst>
          </a:custGeom>
          <a:ln w="28575">
            <a:solidFill>
              <a:srgbClr val="7DD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615113" y="6037510"/>
            <a:ext cx="204787" cy="43656"/>
          </a:xfrm>
          <a:custGeom>
            <a:avLst/>
            <a:gdLst>
              <a:gd name="connsiteX0" fmla="*/ 0 w 204787"/>
              <a:gd name="connsiteY0" fmla="*/ 19050 h 43656"/>
              <a:gd name="connsiteX1" fmla="*/ 85725 w 204787"/>
              <a:gd name="connsiteY1" fmla="*/ 28575 h 43656"/>
              <a:gd name="connsiteX2" fmla="*/ 114300 w 204787"/>
              <a:gd name="connsiteY2" fmla="*/ 38100 h 43656"/>
              <a:gd name="connsiteX3" fmla="*/ 128587 w 204787"/>
              <a:gd name="connsiteY3" fmla="*/ 42862 h 43656"/>
              <a:gd name="connsiteX4" fmla="*/ 166687 w 204787"/>
              <a:gd name="connsiteY4" fmla="*/ 33337 h 43656"/>
              <a:gd name="connsiteX5" fmla="*/ 204787 w 204787"/>
              <a:gd name="connsiteY5" fmla="*/ 0 h 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87" h="43656">
                <a:moveTo>
                  <a:pt x="0" y="19050"/>
                </a:moveTo>
                <a:cubicBezTo>
                  <a:pt x="33337" y="22225"/>
                  <a:pt x="66675" y="25400"/>
                  <a:pt x="85725" y="28575"/>
                </a:cubicBezTo>
                <a:cubicBezTo>
                  <a:pt x="104775" y="31750"/>
                  <a:pt x="114300" y="38100"/>
                  <a:pt x="114300" y="38100"/>
                </a:cubicBezTo>
                <a:cubicBezTo>
                  <a:pt x="121444" y="40481"/>
                  <a:pt x="119856" y="43656"/>
                  <a:pt x="128587" y="42862"/>
                </a:cubicBezTo>
                <a:cubicBezTo>
                  <a:pt x="137318" y="42068"/>
                  <a:pt x="153987" y="40481"/>
                  <a:pt x="166687" y="33337"/>
                </a:cubicBezTo>
                <a:cubicBezTo>
                  <a:pt x="179387" y="26193"/>
                  <a:pt x="192087" y="13096"/>
                  <a:pt x="204787" y="0"/>
                </a:cubicBezTo>
              </a:path>
            </a:pathLst>
          </a:custGeom>
          <a:ln w="12700">
            <a:solidFill>
              <a:srgbClr val="7DD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029074" y="1858858"/>
            <a:ext cx="525462" cy="143669"/>
          </a:xfrm>
          <a:custGeom>
            <a:avLst/>
            <a:gdLst>
              <a:gd name="connsiteX0" fmla="*/ 0 w 525462"/>
              <a:gd name="connsiteY0" fmla="*/ 24607 h 143669"/>
              <a:gd name="connsiteX1" fmla="*/ 85725 w 525462"/>
              <a:gd name="connsiteY1" fmla="*/ 53182 h 143669"/>
              <a:gd name="connsiteX2" fmla="*/ 123825 w 525462"/>
              <a:gd name="connsiteY2" fmla="*/ 91282 h 143669"/>
              <a:gd name="connsiteX3" fmla="*/ 185738 w 525462"/>
              <a:gd name="connsiteY3" fmla="*/ 124619 h 143669"/>
              <a:gd name="connsiteX4" fmla="*/ 252413 w 525462"/>
              <a:gd name="connsiteY4" fmla="*/ 143669 h 143669"/>
              <a:gd name="connsiteX5" fmla="*/ 314325 w 525462"/>
              <a:gd name="connsiteY5" fmla="*/ 124619 h 143669"/>
              <a:gd name="connsiteX6" fmla="*/ 361950 w 525462"/>
              <a:gd name="connsiteY6" fmla="*/ 76994 h 143669"/>
              <a:gd name="connsiteX7" fmla="*/ 428625 w 525462"/>
              <a:gd name="connsiteY7" fmla="*/ 38894 h 143669"/>
              <a:gd name="connsiteX8" fmla="*/ 466725 w 525462"/>
              <a:gd name="connsiteY8" fmla="*/ 10319 h 143669"/>
              <a:gd name="connsiteX9" fmla="*/ 495300 w 525462"/>
              <a:gd name="connsiteY9" fmla="*/ 5557 h 143669"/>
              <a:gd name="connsiteX10" fmla="*/ 523875 w 525462"/>
              <a:gd name="connsiteY10" fmla="*/ 794 h 143669"/>
              <a:gd name="connsiteX11" fmla="*/ 504825 w 525462"/>
              <a:gd name="connsiteY11" fmla="*/ 794 h 14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462" h="143669">
                <a:moveTo>
                  <a:pt x="0" y="24607"/>
                </a:moveTo>
                <a:cubicBezTo>
                  <a:pt x="32544" y="33338"/>
                  <a:pt x="65088" y="42070"/>
                  <a:pt x="85725" y="53182"/>
                </a:cubicBezTo>
                <a:cubicBezTo>
                  <a:pt x="106362" y="64294"/>
                  <a:pt x="107156" y="79376"/>
                  <a:pt x="123825" y="91282"/>
                </a:cubicBezTo>
                <a:cubicBezTo>
                  <a:pt x="140494" y="103188"/>
                  <a:pt x="164307" y="115888"/>
                  <a:pt x="185738" y="124619"/>
                </a:cubicBezTo>
                <a:cubicBezTo>
                  <a:pt x="207169" y="133350"/>
                  <a:pt x="230982" y="143669"/>
                  <a:pt x="252413" y="143669"/>
                </a:cubicBezTo>
                <a:cubicBezTo>
                  <a:pt x="273844" y="143669"/>
                  <a:pt x="296069" y="135732"/>
                  <a:pt x="314325" y="124619"/>
                </a:cubicBezTo>
                <a:cubicBezTo>
                  <a:pt x="332581" y="113507"/>
                  <a:pt x="342900" y="91282"/>
                  <a:pt x="361950" y="76994"/>
                </a:cubicBezTo>
                <a:cubicBezTo>
                  <a:pt x="381000" y="62707"/>
                  <a:pt x="411163" y="50006"/>
                  <a:pt x="428625" y="38894"/>
                </a:cubicBezTo>
                <a:cubicBezTo>
                  <a:pt x="446087" y="27782"/>
                  <a:pt x="455613" y="15875"/>
                  <a:pt x="466725" y="10319"/>
                </a:cubicBezTo>
                <a:cubicBezTo>
                  <a:pt x="477838" y="4763"/>
                  <a:pt x="495300" y="5557"/>
                  <a:pt x="495300" y="5557"/>
                </a:cubicBezTo>
                <a:cubicBezTo>
                  <a:pt x="504825" y="3970"/>
                  <a:pt x="522288" y="1588"/>
                  <a:pt x="523875" y="794"/>
                </a:cubicBezTo>
                <a:cubicBezTo>
                  <a:pt x="525462" y="0"/>
                  <a:pt x="515143" y="397"/>
                  <a:pt x="504825" y="794"/>
                </a:cubicBezTo>
              </a:path>
            </a:pathLst>
          </a:custGeom>
          <a:ln w="28575">
            <a:solidFill>
              <a:srgbClr val="7DD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948363" y="1931091"/>
            <a:ext cx="428625" cy="116682"/>
          </a:xfrm>
          <a:custGeom>
            <a:avLst/>
            <a:gdLst>
              <a:gd name="connsiteX0" fmla="*/ 0 w 428625"/>
              <a:gd name="connsiteY0" fmla="*/ 33338 h 116682"/>
              <a:gd name="connsiteX1" fmla="*/ 61912 w 428625"/>
              <a:gd name="connsiteY1" fmla="*/ 52388 h 116682"/>
              <a:gd name="connsiteX2" fmla="*/ 109537 w 428625"/>
              <a:gd name="connsiteY2" fmla="*/ 85725 h 116682"/>
              <a:gd name="connsiteX3" fmla="*/ 152400 w 428625"/>
              <a:gd name="connsiteY3" fmla="*/ 109538 h 116682"/>
              <a:gd name="connsiteX4" fmla="*/ 247650 w 428625"/>
              <a:gd name="connsiteY4" fmla="*/ 109538 h 116682"/>
              <a:gd name="connsiteX5" fmla="*/ 304800 w 428625"/>
              <a:gd name="connsiteY5" fmla="*/ 66675 h 116682"/>
              <a:gd name="connsiteX6" fmla="*/ 371475 w 428625"/>
              <a:gd name="connsiteY6" fmla="*/ 28575 h 116682"/>
              <a:gd name="connsiteX7" fmla="*/ 414337 w 428625"/>
              <a:gd name="connsiteY7" fmla="*/ 4763 h 116682"/>
              <a:gd name="connsiteX8" fmla="*/ 428625 w 428625"/>
              <a:gd name="connsiteY8" fmla="*/ 0 h 11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625" h="116682">
                <a:moveTo>
                  <a:pt x="0" y="33338"/>
                </a:moveTo>
                <a:cubicBezTo>
                  <a:pt x="21828" y="38497"/>
                  <a:pt x="43656" y="43657"/>
                  <a:pt x="61912" y="52388"/>
                </a:cubicBezTo>
                <a:cubicBezTo>
                  <a:pt x="80168" y="61119"/>
                  <a:pt x="94456" y="76200"/>
                  <a:pt x="109537" y="85725"/>
                </a:cubicBezTo>
                <a:cubicBezTo>
                  <a:pt x="124618" y="95250"/>
                  <a:pt x="129381" y="105569"/>
                  <a:pt x="152400" y="109538"/>
                </a:cubicBezTo>
                <a:cubicBezTo>
                  <a:pt x="175419" y="113507"/>
                  <a:pt x="222250" y="116682"/>
                  <a:pt x="247650" y="109538"/>
                </a:cubicBezTo>
                <a:cubicBezTo>
                  <a:pt x="273050" y="102394"/>
                  <a:pt x="284163" y="80169"/>
                  <a:pt x="304800" y="66675"/>
                </a:cubicBezTo>
                <a:cubicBezTo>
                  <a:pt x="325437" y="53181"/>
                  <a:pt x="371475" y="28575"/>
                  <a:pt x="371475" y="28575"/>
                </a:cubicBezTo>
                <a:cubicBezTo>
                  <a:pt x="389731" y="18256"/>
                  <a:pt x="404812" y="9526"/>
                  <a:pt x="414337" y="4763"/>
                </a:cubicBezTo>
                <a:cubicBezTo>
                  <a:pt x="423862" y="0"/>
                  <a:pt x="426243" y="0"/>
                  <a:pt x="428625" y="0"/>
                </a:cubicBezTo>
              </a:path>
            </a:pathLst>
          </a:custGeom>
          <a:ln w="28575">
            <a:solidFill>
              <a:srgbClr val="7DD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en-US" dirty="0" smtClean="0"/>
              <a:t>Challenges in Analyzing Ocular OCT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oct_hole_edema_remove_xz_new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2185119"/>
            <a:ext cx="3059832" cy="1440160"/>
          </a:xfrm>
          <a:prstGeom prst="rect">
            <a:avLst/>
          </a:prstGeom>
        </p:spPr>
      </p:pic>
      <p:pic>
        <p:nvPicPr>
          <p:cNvPr id="9" name="Picture 8" descr="C:\Users\yuyingliu\Desktop\oct_membrane_crop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185119"/>
            <a:ext cx="266429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C:\Users\yuyingliu\Desktop\MICCAI_prepare\OCT_shadow_arr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154257"/>
            <a:ext cx="2627784" cy="150159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1520" y="5517232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b="1" i="1" smtClean="0">
                <a:solidFill>
                  <a:srgbClr val="0000FF"/>
                </a:solidFill>
              </a:rPr>
              <a:t>  Handcrafting high-level rules is unlikely to generalize well</a:t>
            </a:r>
          </a:p>
          <a:p>
            <a:pPr>
              <a:buFont typeface="Arial" pitchFamily="34" charset="0"/>
              <a:buChar char="•"/>
            </a:pPr>
            <a:r>
              <a:rPr lang="en-US" sz="2200" b="1" i="1" smtClean="0">
                <a:solidFill>
                  <a:srgbClr val="0000FF"/>
                </a:solidFill>
              </a:rPr>
              <a:t> We use low-level features and data-driven approach for robust analysis</a:t>
            </a:r>
          </a:p>
        </p:txBody>
      </p:sp>
      <p:pic>
        <p:nvPicPr>
          <p:cNvPr id="10" name="Picture 10" descr="O:\OCT_data\OCT_0908\scan_pool\hslice_2010_0209\only_zero_contrast_enhanced_083010\P20090701115311546_Macular Cube 512x128_10-27-2008_8-27-56_OS_sn1614_cube_raw.img.Hslice_65_ori+0.bmp_crop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1" y="3769295"/>
            <a:ext cx="2710889" cy="115212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335" y="1285694"/>
            <a:ext cx="3108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 Multiple pathologies coexist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7645" y="1285694"/>
            <a:ext cx="32837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2. proliferated/deformed tissues</a:t>
            </a:r>
            <a:br>
              <a:rPr lang="en-US" b="1" smtClean="0"/>
            </a:br>
            <a:r>
              <a:rPr lang="en-US" sz="1600" b="1" smtClean="0"/>
              <a:t>cover top </a:t>
            </a:r>
            <a:r>
              <a:rPr lang="en-US" sz="1600" b="1" dirty="0" smtClean="0"/>
              <a:t>layer/hole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1775" y="1284345"/>
            <a:ext cx="29138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3. Shadowing effects </a:t>
            </a:r>
            <a:br>
              <a:rPr lang="en-US" b="1" dirty="0" smtClean="0"/>
            </a:br>
            <a:r>
              <a:rPr lang="en-US" sz="1600" b="1" dirty="0" smtClean="0"/>
              <a:t>by  blood vessels/opaque media</a:t>
            </a:r>
          </a:p>
        </p:txBody>
      </p:sp>
      <p:pic>
        <p:nvPicPr>
          <p:cNvPr id="16" name="Picture 15" descr="oct_edema_amd_remove_xz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9512" y="3697287"/>
            <a:ext cx="3024336" cy="1224136"/>
          </a:xfrm>
          <a:prstGeom prst="rect">
            <a:avLst/>
          </a:prstGeom>
        </p:spPr>
      </p:pic>
      <p:pic>
        <p:nvPicPr>
          <p:cNvPr id="17" name="Picture 16" descr="C:\Users\yuyingliu\Desktop\oct_opaque_media_shadow_crop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3769295"/>
            <a:ext cx="2592288" cy="13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Down Arrow 17"/>
          <p:cNvSpPr/>
          <p:nvPr/>
        </p:nvSpPr>
        <p:spPr>
          <a:xfrm>
            <a:off x="4860032" y="3841303"/>
            <a:ext cx="72008" cy="14401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7504" y="213285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</a:t>
            </a:r>
            <a:r>
              <a:rPr lang="en-US" sz="1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1400" b="1" i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  <a:endParaRPr lang="en-US" sz="1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04" y="364502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  <a:r>
              <a:rPr lang="en-US" sz="1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1400" b="1" i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AMD</a:t>
            </a:r>
            <a:endParaRPr lang="en-US" sz="1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mtClean="0"/>
              <a:t>Overview of Our Learning-based Approach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3" name="Flowchart: Magnetic Disk 22"/>
          <p:cNvSpPr/>
          <p:nvPr/>
        </p:nvSpPr>
        <p:spPr>
          <a:xfrm>
            <a:off x="2987824" y="2492896"/>
            <a:ext cx="1008112" cy="1224136"/>
          </a:xfrm>
          <a:prstGeom prst="flowChartMagneticDisk">
            <a:avLst/>
          </a:prstGeom>
          <a:solidFill>
            <a:srgbClr val="CCFFFF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Labeled </a:t>
            </a:r>
            <a:r>
              <a:rPr lang="en-US" sz="1600" smtClean="0">
                <a:solidFill>
                  <a:schemeClr val="tx1"/>
                </a:solidFill>
              </a:rPr>
              <a:t/>
            </a:r>
            <a:br>
              <a:rPr lang="en-US" sz="1600" smtClean="0">
                <a:solidFill>
                  <a:schemeClr val="tx1"/>
                </a:solidFill>
              </a:rPr>
            </a:br>
            <a:r>
              <a:rPr lang="en-US" sz="1600" smtClean="0">
                <a:solidFill>
                  <a:schemeClr val="tx1"/>
                </a:solidFill>
              </a:rPr>
              <a:t>Foveal-Slice Set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907704" y="5013176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Input:</a:t>
            </a:r>
          </a:p>
        </p:txBody>
      </p:sp>
      <p:graphicFrame>
        <p:nvGraphicFramePr>
          <p:cNvPr id="83" name="Table 82"/>
          <p:cNvGraphicFramePr>
            <a:graphicFrameLocks noGrp="1"/>
          </p:cNvGraphicFramePr>
          <p:nvPr/>
        </p:nvGraphicFramePr>
        <p:xfrm>
          <a:off x="1691680" y="2996952"/>
          <a:ext cx="936104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432048"/>
              </a:tblGrid>
              <a:tr h="26231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</a:t>
                      </a:r>
                      <a:endParaRPr lang="en-US" sz="1200" dirty="0"/>
                    </a:p>
                  </a:txBody>
                  <a:tcPr/>
                </a:tc>
              </a:tr>
              <a:tr h="26231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</a:tr>
              <a:tr h="26231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MH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</a:t>
                      </a:r>
                      <a:endParaRPr lang="en-US" sz="1200" dirty="0"/>
                    </a:p>
                  </a:txBody>
                  <a:tcPr/>
                </a:tc>
              </a:tr>
              <a:tr h="26231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AMD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8" name="Elbow Connector 117"/>
          <p:cNvCxnSpPr>
            <a:stCxn id="69" idx="2"/>
            <a:endCxn id="132" idx="0"/>
          </p:cNvCxnSpPr>
          <p:nvPr/>
        </p:nvCxnSpPr>
        <p:spPr>
          <a:xfrm rot="5400000">
            <a:off x="6162223" y="3068982"/>
            <a:ext cx="1551069" cy="2829326"/>
          </a:xfrm>
          <a:prstGeom prst="bentConnector3">
            <a:avLst>
              <a:gd name="adj1" fmla="val 50000"/>
            </a:avLst>
          </a:prstGeom>
          <a:ln w="28575">
            <a:solidFill>
              <a:srgbClr val="7DDDFF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79512" y="1052736"/>
            <a:ext cx="154202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Training</a:t>
            </a:r>
            <a:endParaRPr lang="en-US" sz="3200" i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107504" y="4221088"/>
            <a:ext cx="135062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Testing</a:t>
            </a:r>
            <a:endParaRPr lang="en-US" sz="3200" i="1" dirty="0"/>
          </a:p>
        </p:txBody>
      </p:sp>
      <p:graphicFrame>
        <p:nvGraphicFramePr>
          <p:cNvPr id="128" name="Table 127"/>
          <p:cNvGraphicFramePr>
            <a:graphicFrameLocks noGrp="1"/>
          </p:cNvGraphicFramePr>
          <p:nvPr/>
        </p:nvGraphicFramePr>
        <p:xfrm>
          <a:off x="6804248" y="5301208"/>
          <a:ext cx="1008112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</a:tblGrid>
              <a:tr h="2160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NO</a:t>
                      </a:r>
                      <a:endParaRPr lang="en-US" sz="120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YES</a:t>
                      </a:r>
                      <a:endParaRPr lang="en-US" sz="120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MH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YES</a:t>
                      </a:r>
                      <a:endParaRPr lang="en-US" sz="120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AMD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NO</a:t>
                      </a:r>
                      <a:endParaRPr lang="en-US" sz="12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2" name="Rectangle 131"/>
          <p:cNvSpPr/>
          <p:nvPr/>
        </p:nvSpPr>
        <p:spPr>
          <a:xfrm>
            <a:off x="4803014" y="5259180"/>
            <a:ext cx="1440160" cy="792088"/>
          </a:xfrm>
          <a:prstGeom prst="rect">
            <a:avLst/>
          </a:prstGeom>
          <a:solidFill>
            <a:srgbClr val="BACAF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Patho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Presence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Classification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550084" y="4606529"/>
            <a:ext cx="2312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Output:</a:t>
            </a:r>
          </a:p>
          <a:p>
            <a:r>
              <a:rPr lang="en-US" b="1" i="1" dirty="0" smtClean="0"/>
              <a:t>Automated Diagnosis:</a:t>
            </a:r>
          </a:p>
        </p:txBody>
      </p:sp>
      <p:grpSp>
        <p:nvGrpSpPr>
          <p:cNvPr id="3" name="Group 41"/>
          <p:cNvGrpSpPr/>
          <p:nvPr/>
        </p:nvGrpSpPr>
        <p:grpSpPr>
          <a:xfrm>
            <a:off x="1547664" y="2002552"/>
            <a:ext cx="432048" cy="634360"/>
            <a:chOff x="4932040" y="4725144"/>
            <a:chExt cx="2376264" cy="1512168"/>
          </a:xfrm>
        </p:grpSpPr>
        <p:sp>
          <p:nvSpPr>
            <p:cNvPr id="14" name="Flowchart: Data 13"/>
            <p:cNvSpPr/>
            <p:nvPr/>
          </p:nvSpPr>
          <p:spPr>
            <a:xfrm>
              <a:off x="4932040" y="5877272"/>
              <a:ext cx="2376264" cy="360040"/>
            </a:xfrm>
            <a:prstGeom prst="flowChartInputOutp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Data 14"/>
            <p:cNvSpPr/>
            <p:nvPr/>
          </p:nvSpPr>
          <p:spPr>
            <a:xfrm>
              <a:off x="4932040" y="5733256"/>
              <a:ext cx="2376264" cy="360040"/>
            </a:xfrm>
            <a:prstGeom prst="flowChartInputOutp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Data 15"/>
            <p:cNvSpPr/>
            <p:nvPr/>
          </p:nvSpPr>
          <p:spPr>
            <a:xfrm>
              <a:off x="4932040" y="5589240"/>
              <a:ext cx="2376264" cy="360040"/>
            </a:xfrm>
            <a:prstGeom prst="flowChartInputOutp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Data 16"/>
            <p:cNvSpPr/>
            <p:nvPr/>
          </p:nvSpPr>
          <p:spPr>
            <a:xfrm>
              <a:off x="4932040" y="5445224"/>
              <a:ext cx="2376264" cy="360040"/>
            </a:xfrm>
            <a:prstGeom prst="flowChartInputOutp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Data 17"/>
            <p:cNvSpPr/>
            <p:nvPr/>
          </p:nvSpPr>
          <p:spPr>
            <a:xfrm>
              <a:off x="4932040" y="5301208"/>
              <a:ext cx="2376264" cy="360040"/>
            </a:xfrm>
            <a:prstGeom prst="flowChartInputOutp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Data 18"/>
            <p:cNvSpPr/>
            <p:nvPr/>
          </p:nvSpPr>
          <p:spPr>
            <a:xfrm>
              <a:off x="4932040" y="5157192"/>
              <a:ext cx="2376264" cy="360040"/>
            </a:xfrm>
            <a:prstGeom prst="flowChartInputOutp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Data 19"/>
            <p:cNvSpPr/>
            <p:nvPr/>
          </p:nvSpPr>
          <p:spPr>
            <a:xfrm>
              <a:off x="4932040" y="5013176"/>
              <a:ext cx="2376264" cy="360040"/>
            </a:xfrm>
            <a:prstGeom prst="flowChartInputOutp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Data 20"/>
            <p:cNvSpPr/>
            <p:nvPr/>
          </p:nvSpPr>
          <p:spPr>
            <a:xfrm>
              <a:off x="4932040" y="4869160"/>
              <a:ext cx="2376264" cy="360040"/>
            </a:xfrm>
            <a:prstGeom prst="flowChartInputOutp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Data 21"/>
            <p:cNvSpPr/>
            <p:nvPr/>
          </p:nvSpPr>
          <p:spPr>
            <a:xfrm>
              <a:off x="4932040" y="4725144"/>
              <a:ext cx="2376264" cy="360040"/>
            </a:xfrm>
            <a:prstGeom prst="flowChartInputOutp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Flowchart: Data 81"/>
          <p:cNvSpPr/>
          <p:nvPr/>
        </p:nvSpPr>
        <p:spPr>
          <a:xfrm>
            <a:off x="2195736" y="2218576"/>
            <a:ext cx="1008112" cy="360040"/>
          </a:xfrm>
          <a:prstGeom prst="flowChartInputOutp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FovealSlice</a:t>
            </a:r>
            <a:endParaRPr lang="en-US" sz="1200" dirty="0"/>
          </a:p>
        </p:txBody>
      </p:sp>
      <p:sp>
        <p:nvSpPr>
          <p:cNvPr id="100" name="Flowchart: Magnetic Disk 99"/>
          <p:cNvSpPr/>
          <p:nvPr/>
        </p:nvSpPr>
        <p:spPr>
          <a:xfrm>
            <a:off x="251520" y="2492896"/>
            <a:ext cx="936104" cy="1296144"/>
          </a:xfrm>
          <a:prstGeom prst="flowChartMagneticDisk">
            <a:avLst/>
          </a:prstGeom>
          <a:solidFill>
            <a:srgbClr val="CCFFFF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Large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OCT Scan Set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2055301" y="2362282"/>
            <a:ext cx="216024" cy="1588"/>
          </a:xfrm>
          <a:prstGeom prst="straightConnector1">
            <a:avLst/>
          </a:prstGeom>
          <a:ln w="28575">
            <a:solidFill>
              <a:srgbClr val="7DDDFF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6065118" y="2420888"/>
            <a:ext cx="1224136" cy="1584176"/>
          </a:xfrm>
          <a:prstGeom prst="rect">
            <a:avLst/>
          </a:prstGeom>
          <a:solidFill>
            <a:srgbClr val="BACAF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SVM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Classifier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Training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50" name="Straight Arrow Connector 149"/>
          <p:cNvCxnSpPr/>
          <p:nvPr/>
        </p:nvCxnSpPr>
        <p:spPr>
          <a:xfrm>
            <a:off x="1259632" y="2924944"/>
            <a:ext cx="288032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2627784" y="2924944"/>
            <a:ext cx="288032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7812360" y="2132856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Output: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2196530" y="2780928"/>
            <a:ext cx="287238" cy="794"/>
          </a:xfrm>
          <a:prstGeom prst="straightConnector1">
            <a:avLst/>
          </a:prstGeom>
          <a:ln w="28575">
            <a:solidFill>
              <a:srgbClr val="7DDDFF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1"/>
          <p:cNvGrpSpPr/>
          <p:nvPr/>
        </p:nvGrpSpPr>
        <p:grpSpPr>
          <a:xfrm>
            <a:off x="467544" y="5157192"/>
            <a:ext cx="648072" cy="792088"/>
            <a:chOff x="4932040" y="4725144"/>
            <a:chExt cx="2376264" cy="1512168"/>
          </a:xfrm>
        </p:grpSpPr>
        <p:sp>
          <p:nvSpPr>
            <p:cNvPr id="55" name="Flowchart: Data 54"/>
            <p:cNvSpPr/>
            <p:nvPr/>
          </p:nvSpPr>
          <p:spPr>
            <a:xfrm>
              <a:off x="4932040" y="5877272"/>
              <a:ext cx="2376264" cy="360040"/>
            </a:xfrm>
            <a:prstGeom prst="flowChartInputOutp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Data 55"/>
            <p:cNvSpPr/>
            <p:nvPr/>
          </p:nvSpPr>
          <p:spPr>
            <a:xfrm>
              <a:off x="4932040" y="5733256"/>
              <a:ext cx="2376264" cy="360040"/>
            </a:xfrm>
            <a:prstGeom prst="flowChartInputOutp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Data 56"/>
            <p:cNvSpPr/>
            <p:nvPr/>
          </p:nvSpPr>
          <p:spPr>
            <a:xfrm>
              <a:off x="4932040" y="5589240"/>
              <a:ext cx="2376264" cy="360040"/>
            </a:xfrm>
            <a:prstGeom prst="flowChartInputOutp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Data 57"/>
            <p:cNvSpPr/>
            <p:nvPr/>
          </p:nvSpPr>
          <p:spPr>
            <a:xfrm>
              <a:off x="4932040" y="5445224"/>
              <a:ext cx="2376264" cy="360040"/>
            </a:xfrm>
            <a:prstGeom prst="flowChartInputOutp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Data 58"/>
            <p:cNvSpPr/>
            <p:nvPr/>
          </p:nvSpPr>
          <p:spPr>
            <a:xfrm>
              <a:off x="4932040" y="5301208"/>
              <a:ext cx="2376264" cy="360040"/>
            </a:xfrm>
            <a:prstGeom prst="flowChartInputOutp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Data 59"/>
            <p:cNvSpPr/>
            <p:nvPr/>
          </p:nvSpPr>
          <p:spPr>
            <a:xfrm>
              <a:off x="4932040" y="5157192"/>
              <a:ext cx="2376264" cy="360040"/>
            </a:xfrm>
            <a:prstGeom prst="flowChartInputOutp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Data 60"/>
            <p:cNvSpPr/>
            <p:nvPr/>
          </p:nvSpPr>
          <p:spPr>
            <a:xfrm>
              <a:off x="4932040" y="5013176"/>
              <a:ext cx="2376264" cy="360040"/>
            </a:xfrm>
            <a:prstGeom prst="flowChartInputOutp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Data 61"/>
            <p:cNvSpPr/>
            <p:nvPr/>
          </p:nvSpPr>
          <p:spPr>
            <a:xfrm>
              <a:off x="4932040" y="4869160"/>
              <a:ext cx="2376264" cy="360040"/>
            </a:xfrm>
            <a:prstGeom prst="flowChartInputOutp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Data 62"/>
            <p:cNvSpPr/>
            <p:nvPr/>
          </p:nvSpPr>
          <p:spPr>
            <a:xfrm>
              <a:off x="4932040" y="4725144"/>
              <a:ext cx="2376264" cy="360040"/>
            </a:xfrm>
            <a:prstGeom prst="flowChartInputOutp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5" name="Straight Arrow Connector 64"/>
          <p:cNvCxnSpPr/>
          <p:nvPr/>
        </p:nvCxnSpPr>
        <p:spPr>
          <a:xfrm>
            <a:off x="1187624" y="5589240"/>
            <a:ext cx="432048" cy="1588"/>
          </a:xfrm>
          <a:prstGeom prst="straightConnector1">
            <a:avLst/>
          </a:prstGeom>
          <a:ln w="28575">
            <a:solidFill>
              <a:srgbClr val="7DDDFF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lowchart: Document 68"/>
          <p:cNvSpPr/>
          <p:nvPr/>
        </p:nvSpPr>
        <p:spPr>
          <a:xfrm>
            <a:off x="7668344" y="2564904"/>
            <a:ext cx="1368152" cy="1224136"/>
          </a:xfrm>
          <a:prstGeom prst="flowChartDocumen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i="1" smtClean="0">
              <a:solidFill>
                <a:schemeClr val="tx1"/>
              </a:solidFill>
            </a:endParaRPr>
          </a:p>
          <a:p>
            <a:r>
              <a:rPr lang="en-US" sz="1600" i="1" smtClean="0">
                <a:solidFill>
                  <a:schemeClr val="tx1"/>
                </a:solidFill>
              </a:rPr>
              <a:t>NM classifier</a:t>
            </a:r>
          </a:p>
          <a:p>
            <a:r>
              <a:rPr lang="en-US" sz="1600" i="1" smtClean="0">
                <a:solidFill>
                  <a:schemeClr val="tx1"/>
                </a:solidFill>
              </a:rPr>
              <a:t>MH classifier</a:t>
            </a:r>
          </a:p>
          <a:p>
            <a:r>
              <a:rPr lang="en-US" sz="1600" i="1" smtClean="0">
                <a:solidFill>
                  <a:schemeClr val="tx1"/>
                </a:solidFill>
              </a:rPr>
              <a:t>ME classifier</a:t>
            </a:r>
          </a:p>
          <a:p>
            <a:r>
              <a:rPr lang="en-US" sz="1600" i="1" smtClean="0">
                <a:solidFill>
                  <a:schemeClr val="tx1"/>
                </a:solidFill>
              </a:rPr>
              <a:t>AMD classifier</a:t>
            </a:r>
          </a:p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0" name="Flowchart: Magnetic Disk 49"/>
          <p:cNvSpPr/>
          <p:nvPr/>
        </p:nvSpPr>
        <p:spPr>
          <a:xfrm>
            <a:off x="6175226" y="3284984"/>
            <a:ext cx="1008112" cy="648072"/>
          </a:xfrm>
          <a:prstGeom prst="flowChartMagneticDisk">
            <a:avLst/>
          </a:prstGeom>
          <a:solidFill>
            <a:srgbClr val="BACAFC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/>
            </a:r>
            <a:br>
              <a:rPr lang="en-US" smtClean="0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Flowchart: Magnetic Disk 50"/>
          <p:cNvSpPr/>
          <p:nvPr/>
        </p:nvSpPr>
        <p:spPr>
          <a:xfrm>
            <a:off x="6243042" y="3573016"/>
            <a:ext cx="432048" cy="288032"/>
          </a:xfrm>
          <a:prstGeom prst="flowChartMagneticDisk">
            <a:avLst/>
          </a:prstGeom>
          <a:solidFill>
            <a:srgbClr val="BAC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Flowchart: Magnetic Disk 51"/>
          <p:cNvSpPr/>
          <p:nvPr/>
        </p:nvSpPr>
        <p:spPr>
          <a:xfrm>
            <a:off x="6703665" y="3573016"/>
            <a:ext cx="432048" cy="288032"/>
          </a:xfrm>
          <a:prstGeom prst="flowChartMagneticDisk">
            <a:avLst/>
          </a:prstGeom>
          <a:solidFill>
            <a:srgbClr val="BAC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-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48450" y="3229974"/>
            <a:ext cx="718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Patho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67" name="Rectangle 66"/>
          <p:cNvSpPr/>
          <p:nvPr/>
        </p:nvSpPr>
        <p:spPr>
          <a:xfrm>
            <a:off x="4499993" y="2603044"/>
            <a:ext cx="1152128" cy="734938"/>
          </a:xfrm>
          <a:prstGeom prst="rect">
            <a:avLst/>
          </a:prstGeom>
          <a:solidFill>
            <a:srgbClr val="BACAF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Feature 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Extraction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4086994" y="2924944"/>
            <a:ext cx="288032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724128" y="2924944"/>
            <a:ext cx="288032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336879" y="2924944"/>
            <a:ext cx="288032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3131840" y="5301208"/>
            <a:ext cx="1152128" cy="720080"/>
          </a:xfrm>
          <a:prstGeom prst="rect">
            <a:avLst/>
          </a:prstGeom>
          <a:solidFill>
            <a:srgbClr val="BACAF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Feature </a:t>
            </a:r>
            <a:br>
              <a:rPr lang="en-US" sz="1600" smtClean="0">
                <a:solidFill>
                  <a:schemeClr val="tx1"/>
                </a:solidFill>
              </a:rPr>
            </a:br>
            <a:r>
              <a:rPr lang="en-US" sz="1600" smtClean="0">
                <a:solidFill>
                  <a:schemeClr val="tx1"/>
                </a:solidFill>
              </a:rPr>
              <a:t>Extraction</a:t>
            </a:r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2699792" y="5661248"/>
            <a:ext cx="288032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4427984" y="5661248"/>
            <a:ext cx="288032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300192" y="5661248"/>
            <a:ext cx="288032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 descr="docto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570504"/>
            <a:ext cx="288032" cy="5828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0" name="Picture 69" descr="docto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869160"/>
            <a:ext cx="288032" cy="5828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5" name="Flowchart: Data 74"/>
          <p:cNvSpPr/>
          <p:nvPr/>
        </p:nvSpPr>
        <p:spPr>
          <a:xfrm>
            <a:off x="1619672" y="5445224"/>
            <a:ext cx="1152128" cy="360040"/>
          </a:xfrm>
          <a:prstGeom prst="flowChartInputOutp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Foveal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smtClean="0"/>
              <a:t>Slice</a:t>
            </a:r>
            <a:endParaRPr lang="en-US" sz="12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07704" y="1342249"/>
            <a:ext cx="5328592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42E4-E2AD-4EC2-9533-B3632BC4818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lowchart: Data 5"/>
          <p:cNvSpPr/>
          <p:nvPr/>
        </p:nvSpPr>
        <p:spPr>
          <a:xfrm>
            <a:off x="323528" y="1702289"/>
            <a:ext cx="1255440" cy="588764"/>
          </a:xfrm>
          <a:prstGeom prst="flowChartInputOutp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Foveal</a:t>
            </a:r>
            <a:r>
              <a:rPr lang="en-US" sz="1600" dirty="0" smtClean="0"/>
              <a:t> Slice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2123728" y="1774297"/>
            <a:ext cx="1080120" cy="626368"/>
          </a:xfrm>
          <a:prstGeom prst="rect">
            <a:avLst/>
          </a:prstGeom>
          <a:solidFill>
            <a:srgbClr val="BACAF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Pre-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processing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920" y="1774297"/>
            <a:ext cx="1512168" cy="648072"/>
          </a:xfrm>
          <a:prstGeom prst="rect">
            <a:avLst/>
          </a:prstGeom>
          <a:solidFill>
            <a:srgbClr val="BACAF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Image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Representation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0152" y="1774297"/>
            <a:ext cx="1152128" cy="648072"/>
          </a:xfrm>
          <a:prstGeom prst="rect">
            <a:avLst/>
          </a:prstGeom>
          <a:solidFill>
            <a:srgbClr val="BACAF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Descriptor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Generation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96336" y="1414257"/>
            <a:ext cx="1008112" cy="576064"/>
          </a:xfrm>
          <a:prstGeom prst="rect">
            <a:avLst/>
          </a:prstGeom>
          <a:solidFill>
            <a:srgbClr val="BACAF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Classifier Training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6336" y="2206345"/>
            <a:ext cx="1296144" cy="360040"/>
          </a:xfrm>
          <a:prstGeom prst="rect">
            <a:avLst/>
          </a:prstGeom>
          <a:solidFill>
            <a:srgbClr val="BACAF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Classification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506436" y="2062329"/>
            <a:ext cx="288032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130380" y="1702289"/>
            <a:ext cx="393948" cy="21602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130380" y="2206345"/>
            <a:ext cx="393948" cy="14401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</p:cNvCxnSpPr>
          <p:nvPr/>
        </p:nvCxnSpPr>
        <p:spPr>
          <a:xfrm rot="5400000">
            <a:off x="2095614" y="2500787"/>
            <a:ext cx="668297" cy="468052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2"/>
          </p:cNvCxnSpPr>
          <p:nvPr/>
        </p:nvCxnSpPr>
        <p:spPr>
          <a:xfrm rot="5400000">
            <a:off x="4266706" y="2727663"/>
            <a:ext cx="646593" cy="36004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2"/>
          </p:cNvCxnSpPr>
          <p:nvPr/>
        </p:nvCxnSpPr>
        <p:spPr>
          <a:xfrm rot="5400000">
            <a:off x="6156916" y="2709661"/>
            <a:ext cx="646593" cy="72008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/>
              <a:t>Overview of Algorithm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92069" y="1340768"/>
            <a:ext cx="2132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Feature Extraction</a:t>
            </a:r>
            <a:endParaRPr lang="en-US" sz="2000" b="1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419872" y="2062329"/>
            <a:ext cx="288032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547664" y="2062329"/>
            <a:ext cx="288032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yuyingliu\Desktop\clear_flowch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28822"/>
            <a:ext cx="8064896" cy="2748450"/>
          </a:xfrm>
          <a:prstGeom prst="rect">
            <a:avLst/>
          </a:prstGeom>
          <a:noFill/>
        </p:spPr>
      </p:pic>
      <p:grpSp>
        <p:nvGrpSpPr>
          <p:cNvPr id="23" name="Group 124"/>
          <p:cNvGrpSpPr>
            <a:grpSpLocks noChangeAspect="1"/>
          </p:cNvGrpSpPr>
          <p:nvPr/>
        </p:nvGrpSpPr>
        <p:grpSpPr>
          <a:xfrm>
            <a:off x="7637907" y="2780928"/>
            <a:ext cx="1506093" cy="792088"/>
            <a:chOff x="5126994" y="3073741"/>
            <a:chExt cx="4225730" cy="2387806"/>
          </a:xfrm>
        </p:grpSpPr>
        <p:cxnSp>
          <p:nvCxnSpPr>
            <p:cNvPr id="25" name="Curved Connector 24"/>
            <p:cNvCxnSpPr/>
            <p:nvPr/>
          </p:nvCxnSpPr>
          <p:spPr>
            <a:xfrm rot="10800000" flipV="1">
              <a:off x="5940153" y="3424808"/>
              <a:ext cx="1829003" cy="1800200"/>
            </a:xfrm>
            <a:prstGeom prst="curvedConnector3">
              <a:avLst>
                <a:gd name="adj1" fmla="val 50000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112971" y="3784849"/>
              <a:ext cx="714298" cy="812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+</a:t>
              </a:r>
              <a:endParaRPr lang="en-US" sz="12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24128" y="4432919"/>
              <a:ext cx="714298" cy="812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+</a:t>
              </a:r>
              <a:endParaRPr lang="en-US" sz="12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28991" y="4352200"/>
              <a:ext cx="714298" cy="8126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+</a:t>
              </a:r>
              <a:endParaRPr lang="en-US" sz="12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379305" y="3568824"/>
              <a:ext cx="631141" cy="812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-</a:t>
              </a:r>
              <a:endParaRPr lang="en-US" sz="12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81122" y="4504927"/>
              <a:ext cx="631141" cy="812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-</a:t>
              </a:r>
              <a:endParaRPr lang="en-US" sz="12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33052" y="4648943"/>
              <a:ext cx="631141" cy="812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-</a:t>
              </a:r>
              <a:endParaRPr lang="en-US" sz="12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49075" y="4072878"/>
              <a:ext cx="631141" cy="812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-</a:t>
              </a:r>
              <a:endParaRPr lang="en-US" sz="12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54587" y="3856857"/>
              <a:ext cx="631141" cy="812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-</a:t>
              </a:r>
              <a:endParaRPr lang="en-US" sz="12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33065" y="3346502"/>
              <a:ext cx="714298" cy="8126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+</a:t>
              </a:r>
              <a:endParaRPr lang="en-US" sz="12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26994" y="3073741"/>
              <a:ext cx="1914076" cy="812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rgbClr val="0000FF"/>
                  </a:solidFill>
                </a:rPr>
                <a:t>present 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668345" y="3573016"/>
              <a:ext cx="1684379" cy="812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rgbClr val="0000FF"/>
                  </a:solidFill>
                </a:rPr>
                <a:t>absent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T_MICCAI_template_final_blue_title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GT_MICCAI_template_final_blue_titlebar</Template>
  <TotalTime>16596</TotalTime>
  <Words>1684</Words>
  <Application>Microsoft Office PowerPoint</Application>
  <PresentationFormat>On-screen Show (4:3)</PresentationFormat>
  <Paragraphs>574</Paragraphs>
  <Slides>28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GT_MICCAI_template_final_blue_titlebar</vt:lpstr>
      <vt:lpstr> Automated Macular Pathology Diagnosis  in Retinal OCT Images  Using Multi-Scale Spatial Pyramid  with Local Binary Patterns </vt:lpstr>
      <vt:lpstr>OCT Imaging in Ophthalmology</vt:lpstr>
      <vt:lpstr>Motivation for Automated Pathology Diagnosis</vt:lpstr>
      <vt:lpstr>Prior Work in Analyzing Ocular OCT</vt:lpstr>
      <vt:lpstr>Our Goal: Automated Pathology Diagnosis</vt:lpstr>
      <vt:lpstr>Examples of Normal Macula  and Macular Pathology</vt:lpstr>
      <vt:lpstr>Challenges in Analyzing Ocular OCT</vt:lpstr>
      <vt:lpstr>Overview of Our Learning-based Approach</vt:lpstr>
      <vt:lpstr>Overview of Algorithm</vt:lpstr>
      <vt:lpstr>Preprocessing: Retina Alignment (1/2)</vt:lpstr>
      <vt:lpstr>Preprocessing: Retina Alignment (2/2)</vt:lpstr>
      <vt:lpstr>Image Representation</vt:lpstr>
      <vt:lpstr>Image Representation: Multi-Scale Spatial Pyramid (MSSP)</vt:lpstr>
      <vt:lpstr>Local Descriptors: LBPpca</vt:lpstr>
      <vt:lpstr>Review of Algorithm</vt:lpstr>
      <vt:lpstr>Classifier Training: Support Vector Machine</vt:lpstr>
      <vt:lpstr>Dataset and Experiments</vt:lpstr>
      <vt:lpstr>Validation of LBPpca  (1/2)</vt:lpstr>
      <vt:lpstr>Validation of LBPpca (2/2)</vt:lpstr>
      <vt:lpstr>Validation of MSSP  (1/2)</vt:lpstr>
      <vt:lpstr>Validation of MSSP (2/2)</vt:lpstr>
      <vt:lpstr>Conclusion</vt:lpstr>
      <vt:lpstr>Slide 23</vt:lpstr>
      <vt:lpstr>Reference</vt:lpstr>
      <vt:lpstr>Backup Slides</vt:lpstr>
      <vt:lpstr>Local Descriptor: Alternative: uniform LBP</vt:lpstr>
      <vt:lpstr>Local Descriptor:  Non-Uniform Patterns Can be Important</vt:lpstr>
      <vt:lpstr>Zeiss Cirrus HD-OCT Machine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Macular Pathology Diagnosis  in Retinal OCT Images  Using Multi-Scale Spatial Pyramid  with Local Binary Patterns</dc:title>
  <dc:creator>yuyingliu</dc:creator>
  <cp:lastModifiedBy>yuyingliu</cp:lastModifiedBy>
  <cp:revision>3042</cp:revision>
  <dcterms:created xsi:type="dcterms:W3CDTF">2010-06-02T04:10:43Z</dcterms:created>
  <dcterms:modified xsi:type="dcterms:W3CDTF">2010-12-03T03:08:57Z</dcterms:modified>
</cp:coreProperties>
</file>