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</p:sldMasterIdLst>
  <p:notesMasterIdLst>
    <p:notesMasterId r:id="rId39"/>
  </p:notesMasterIdLst>
  <p:sldIdLst>
    <p:sldId id="458" r:id="rId7"/>
    <p:sldId id="461" r:id="rId8"/>
    <p:sldId id="501" r:id="rId9"/>
    <p:sldId id="468" r:id="rId10"/>
    <p:sldId id="471" r:id="rId11"/>
    <p:sldId id="474" r:id="rId12"/>
    <p:sldId id="473" r:id="rId13"/>
    <p:sldId id="389" r:id="rId14"/>
    <p:sldId id="486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484" r:id="rId24"/>
    <p:sldId id="487" r:id="rId25"/>
    <p:sldId id="489" r:id="rId26"/>
    <p:sldId id="491" r:id="rId27"/>
    <p:sldId id="497" r:id="rId28"/>
    <p:sldId id="502" r:id="rId29"/>
    <p:sldId id="492" r:id="rId30"/>
    <p:sldId id="493" r:id="rId31"/>
    <p:sldId id="494" r:id="rId32"/>
    <p:sldId id="495" r:id="rId33"/>
    <p:sldId id="496" r:id="rId34"/>
    <p:sldId id="498" r:id="rId35"/>
    <p:sldId id="503" r:id="rId36"/>
    <p:sldId id="499" r:id="rId37"/>
    <p:sldId id="505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" userDrawn="1">
          <p15:clr>
            <a:srgbClr val="A4A3A4"/>
          </p15:clr>
        </p15:guide>
        <p15:guide id="2" pos="5616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232"/>
    <a:srgbClr val="08345A"/>
    <a:srgbClr val="F06F34"/>
    <a:srgbClr val="000000"/>
    <a:srgbClr val="FADA8F"/>
    <a:srgbClr val="92D5FB"/>
    <a:srgbClr val="D5EDBB"/>
    <a:srgbClr val="C6D9F1"/>
    <a:srgbClr val="5C9BA4"/>
    <a:srgbClr val="F8C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47" autoAdjust="0"/>
    <p:restoredTop sz="92235"/>
  </p:normalViewPr>
  <p:slideViewPr>
    <p:cSldViewPr snapToGrid="0" snapToObjects="1">
      <p:cViewPr varScale="1">
        <p:scale>
          <a:sx n="119" d="100"/>
          <a:sy n="119" d="100"/>
        </p:scale>
        <p:origin x="184" y="2792"/>
      </p:cViewPr>
      <p:guideLst>
        <p:guide orient="horz" pos="132"/>
        <p:guide pos="5616"/>
        <p:guide orient="horz" pos="31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3B82F-1816-9A46-A8A2-5786D1E1B0D2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B495-1E21-9543-89E7-2F60EEFFC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2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0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95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20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3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21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39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20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1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9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00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001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50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88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329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81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18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58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07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7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4795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6342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024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81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25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97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10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248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25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5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1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irbhayjm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.jp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11" Type="http://schemas.openxmlformats.org/officeDocument/2006/relationships/image" Target="../media/image13.png"/><Relationship Id="rId5" Type="http://schemas.openxmlformats.org/officeDocument/2006/relationships/image" Target="../media/image21.tiff"/><Relationship Id="rId10" Type="http://schemas.openxmlformats.org/officeDocument/2006/relationships/image" Target="../media/image26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openxmlformats.org/officeDocument/2006/relationships/image" Target="../media/image14.tiff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1.jp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1.jp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.jp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tif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1.jp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gif"/><Relationship Id="rId5" Type="http://schemas.openxmlformats.org/officeDocument/2006/relationships/hyperlink" Target="https://www.youtube.com/watch?v=V1eYniJ0Rnk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DE00C0-2758-8A45-BAC5-F967CCC55E3F}"/>
              </a:ext>
            </a:extLst>
          </p:cNvPr>
          <p:cNvSpPr txBox="1"/>
          <p:nvPr/>
        </p:nvSpPr>
        <p:spPr>
          <a:xfrm>
            <a:off x="1540042" y="827773"/>
            <a:ext cx="60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CS 4803 / 7643</a:t>
            </a:r>
          </a:p>
          <a:p>
            <a:pPr algn="ctr"/>
            <a:r>
              <a:rPr lang="en-US" sz="3600" dirty="0">
                <a:latin typeface="Helvetica" pitchFamily="2" charset="0"/>
              </a:rPr>
              <a:t>Deep Learning, Fall 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74A26-B2F0-1D4D-8D2D-485499EB52C2}"/>
              </a:ext>
            </a:extLst>
          </p:cNvPr>
          <p:cNvSpPr txBox="1"/>
          <p:nvPr/>
        </p:nvSpPr>
        <p:spPr>
          <a:xfrm>
            <a:off x="1217595" y="2711505"/>
            <a:ext cx="6708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Reinforcement Learning: Module 3/3</a:t>
            </a:r>
          </a:p>
          <a:p>
            <a:pPr algn="ctr"/>
            <a:endParaRPr lang="en-US" sz="2000" dirty="0">
              <a:latin typeface="Helvetica" pitchFamily="2" charset="0"/>
            </a:endParaRPr>
          </a:p>
          <a:p>
            <a:pPr algn="ctr"/>
            <a:r>
              <a:rPr lang="en-US" sz="2000" dirty="0">
                <a:latin typeface="Helvetica" pitchFamily="2" charset="0"/>
              </a:rPr>
              <a:t>Presented by 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Nirbhay Modhe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Assume we have collected a dataset: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We want a Q-function that satisfies bellman optimality (Q-value)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Loss for a single data point: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5CF5A-ABD5-8843-B075-9F30391E0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709031"/>
            <a:ext cx="2590800" cy="4423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A8ABBE-0711-F142-9096-A76D4B97149B}"/>
              </a:ext>
            </a:extLst>
          </p:cNvPr>
          <p:cNvGrpSpPr/>
          <p:nvPr/>
        </p:nvGrpSpPr>
        <p:grpSpPr>
          <a:xfrm>
            <a:off x="1752600" y="1792380"/>
            <a:ext cx="5943600" cy="646331"/>
            <a:chOff x="1866900" y="2085985"/>
            <a:chExt cx="5943600" cy="6463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2A9AD-E5FC-0149-A188-52BADF099BCC}"/>
                </a:ext>
              </a:extLst>
            </p:cNvPr>
            <p:cNvSpPr/>
            <p:nvPr/>
          </p:nvSpPr>
          <p:spPr bwMode="auto">
            <a:xfrm>
              <a:off x="1866900" y="2085985"/>
              <a:ext cx="5943600" cy="646331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54B1E5-BC21-F040-B094-889F3014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0798" y="2132844"/>
              <a:ext cx="5628209" cy="5552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F172A7-9F08-8D49-B112-5DBFEDC6FB67}"/>
              </a:ext>
            </a:extLst>
          </p:cNvPr>
          <p:cNvGrpSpPr/>
          <p:nvPr/>
        </p:nvGrpSpPr>
        <p:grpSpPr>
          <a:xfrm>
            <a:off x="1427246" y="2940148"/>
            <a:ext cx="6947320" cy="1380677"/>
            <a:chOff x="1143000" y="5181600"/>
            <a:chExt cx="7235280" cy="1447799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EF5D4DA9-C62E-314E-BA9C-A1FEB1208E74}"/>
                </a:ext>
              </a:extLst>
            </p:cNvPr>
            <p:cNvSpPr/>
            <p:nvPr/>
          </p:nvSpPr>
          <p:spPr bwMode="auto">
            <a:xfrm rot="16200000">
              <a:off x="6468006" y="4699238"/>
              <a:ext cx="255496" cy="2596710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AB247168-0A13-B747-9FB6-6087ED3A56C8}"/>
                </a:ext>
              </a:extLst>
            </p:cNvPr>
            <p:cNvSpPr/>
            <p:nvPr/>
          </p:nvSpPr>
          <p:spPr bwMode="auto">
            <a:xfrm rot="16200000">
              <a:off x="3910854" y="5387992"/>
              <a:ext cx="255496" cy="1219202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6E3154-F3CB-C44E-AE0F-916CC263BD0E}"/>
                </a:ext>
              </a:extLst>
            </p:cNvPr>
            <p:cNvSpPr/>
            <p:nvPr/>
          </p:nvSpPr>
          <p:spPr bwMode="auto">
            <a:xfrm>
              <a:off x="5759824" y="6167722"/>
              <a:ext cx="1752600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Target Q-Value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CD5150-CC2F-9A4E-88D0-C32AEF22785F}"/>
                </a:ext>
              </a:extLst>
            </p:cNvPr>
            <p:cNvSpPr/>
            <p:nvPr/>
          </p:nvSpPr>
          <p:spPr bwMode="auto">
            <a:xfrm>
              <a:off x="3007661" y="6172200"/>
              <a:ext cx="2014816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Predicted Q-Value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28141E-2378-4041-9B76-16EADF86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000" y="5181600"/>
              <a:ext cx="7235280" cy="646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Minibatch of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Forward pass: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Compute loss: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Backward pass: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600DB-A94B-DF48-8CB0-E468284D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42" y="370701"/>
            <a:ext cx="2209800" cy="3772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D1ECE5-B073-C548-9C5A-59EDA73CDD2A}"/>
              </a:ext>
            </a:extLst>
          </p:cNvPr>
          <p:cNvGrpSpPr/>
          <p:nvPr/>
        </p:nvGrpSpPr>
        <p:grpSpPr>
          <a:xfrm>
            <a:off x="2877207" y="1151363"/>
            <a:ext cx="4800600" cy="621967"/>
            <a:chOff x="3276600" y="2119246"/>
            <a:chExt cx="4800600" cy="6219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8E6DB4-B5E8-C146-8DFC-576F984929AD}"/>
                </a:ext>
              </a:extLst>
            </p:cNvPr>
            <p:cNvSpPr/>
            <p:nvPr/>
          </p:nvSpPr>
          <p:spPr bwMode="auto">
            <a:xfrm>
              <a:off x="3276600" y="2119247"/>
              <a:ext cx="609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State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E3E1DA-BEC6-7F42-AAF3-1947634DBA51}"/>
                </a:ext>
              </a:extLst>
            </p:cNvPr>
            <p:cNvSpPr/>
            <p:nvPr/>
          </p:nvSpPr>
          <p:spPr bwMode="auto">
            <a:xfrm>
              <a:off x="4267200" y="2119247"/>
              <a:ext cx="1371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Q-Network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479527-74E5-0F40-9D9A-408043D91482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 bwMode="auto">
            <a:xfrm>
              <a:off x="3886200" y="2286001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15BCE4-8E11-6247-A2BA-F7D927539C44}"/>
                </a:ext>
              </a:extLst>
            </p:cNvPr>
            <p:cNvSpPr/>
            <p:nvPr/>
          </p:nvSpPr>
          <p:spPr bwMode="auto">
            <a:xfrm>
              <a:off x="6134100" y="2119246"/>
              <a:ext cx="19431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Q-Values per action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A495C2-ECCC-FE40-BC19-04172B131E8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 bwMode="auto">
            <a:xfrm flipV="1">
              <a:off x="5638800" y="2286000"/>
              <a:ext cx="495300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2B23-72EF-AB4E-A8DF-67FA7DC52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6600" y="2562844"/>
              <a:ext cx="609600" cy="1508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2FE072-1D4F-BE41-A8B2-14869A56B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4267" y="2545140"/>
              <a:ext cx="1182765" cy="19607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5CA-211E-1842-B0FA-0D4EA2FEC9EF}"/>
              </a:ext>
            </a:extLst>
          </p:cNvPr>
          <p:cNvGrpSpPr/>
          <p:nvPr/>
        </p:nvGrpSpPr>
        <p:grpSpPr>
          <a:xfrm>
            <a:off x="3182007" y="1902535"/>
            <a:ext cx="4429153" cy="1077450"/>
            <a:chOff x="3364980" y="3318790"/>
            <a:chExt cx="4429153" cy="10774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0C0318-D7B6-BF40-97ED-67AAF905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52" b="-2171"/>
            <a:stretch/>
          </p:blipFill>
          <p:spPr>
            <a:xfrm>
              <a:off x="3364980" y="3318790"/>
              <a:ext cx="4429153" cy="5111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8D4651-3DF9-4445-866C-F96130A7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3433" y="4072973"/>
              <a:ext cx="604124" cy="288537"/>
            </a:xfrm>
            <a:prstGeom prst="rect">
              <a:avLst/>
            </a:prstGeom>
          </p:spPr>
        </p:pic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5B9B658-095B-EA45-8198-2E8FBAC8F453}"/>
                </a:ext>
              </a:extLst>
            </p:cNvPr>
            <p:cNvSpPr/>
            <p:nvPr/>
          </p:nvSpPr>
          <p:spPr bwMode="auto">
            <a:xfrm rot="16200000">
              <a:off x="4121613" y="3401738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BEB0B8B4-8C43-404B-92AB-B716C504BCD1}"/>
                </a:ext>
              </a:extLst>
            </p:cNvPr>
            <p:cNvSpPr/>
            <p:nvPr/>
          </p:nvSpPr>
          <p:spPr bwMode="auto">
            <a:xfrm rot="16200000">
              <a:off x="6778529" y="3401737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2342E6-D1A7-3745-AD25-C6604C2A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27519" y="4038241"/>
              <a:ext cx="604124" cy="3579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781599-D43D-484B-A29E-35CFCD8C8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5012" y="3306784"/>
            <a:ext cx="1030944" cy="85210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5EDA5A6-4638-6C47-8044-2FB9407E4536}"/>
              </a:ext>
            </a:extLst>
          </p:cNvPr>
          <p:cNvGrpSpPr/>
          <p:nvPr/>
        </p:nvGrpSpPr>
        <p:grpSpPr>
          <a:xfrm>
            <a:off x="5019351" y="1902535"/>
            <a:ext cx="3254514" cy="2403005"/>
            <a:chOff x="3808115" y="3109826"/>
            <a:chExt cx="4650085" cy="32864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A8C572-86EF-BD42-A70A-6ECA4CB1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1697" y="3109826"/>
              <a:ext cx="3086503" cy="328649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149CCD-5FE0-2D4B-9E36-BC42D93E9765}"/>
                </a:ext>
              </a:extLst>
            </p:cNvPr>
            <p:cNvGrpSpPr/>
            <p:nvPr/>
          </p:nvGrpSpPr>
          <p:grpSpPr>
            <a:xfrm>
              <a:off x="4378853" y="5418747"/>
              <a:ext cx="992844" cy="827400"/>
              <a:chOff x="4378853" y="5418747"/>
              <a:chExt cx="992844" cy="8274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2138187-9930-4243-85D2-FA4D857CCF9A}"/>
                  </a:ext>
                </a:extLst>
              </p:cNvPr>
              <p:cNvSpPr/>
              <p:nvPr/>
            </p:nvSpPr>
            <p:spPr bwMode="auto">
              <a:xfrm>
                <a:off x="4378853" y="5665693"/>
                <a:ext cx="609600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State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A6DCC54F-32CF-C844-B9EA-4BEFE2885324}"/>
                  </a:ext>
                </a:extLst>
              </p:cNvPr>
              <p:cNvSpPr/>
              <p:nvPr/>
            </p:nvSpPr>
            <p:spPr bwMode="auto">
              <a:xfrm>
                <a:off x="5116201" y="5418747"/>
                <a:ext cx="255496" cy="827400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F0A712-2CF8-5E46-9A01-6A7C11D84CB8}"/>
                </a:ext>
              </a:extLst>
            </p:cNvPr>
            <p:cNvGrpSpPr/>
            <p:nvPr/>
          </p:nvGrpSpPr>
          <p:grpSpPr>
            <a:xfrm>
              <a:off x="3808115" y="3223321"/>
              <a:ext cx="1526604" cy="1909472"/>
              <a:chOff x="3845093" y="4336675"/>
              <a:chExt cx="1526604" cy="190947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5E7404-585D-8643-9795-A15542BC4286}"/>
                  </a:ext>
                </a:extLst>
              </p:cNvPr>
              <p:cNvSpPr/>
              <p:nvPr/>
            </p:nvSpPr>
            <p:spPr bwMode="auto">
              <a:xfrm>
                <a:off x="3845093" y="5123246"/>
                <a:ext cx="1141475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Q-Network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" name="Left Brace 26">
                <a:extLst>
                  <a:ext uri="{FF2B5EF4-FFF2-40B4-BE49-F238E27FC236}">
                    <a16:creationId xmlns:a16="http://schemas.microsoft.com/office/drawing/2014/main" id="{892878C9-7DC8-6746-B2FA-AD6D9CC42965}"/>
                  </a:ext>
                </a:extLst>
              </p:cNvPr>
              <p:cNvSpPr/>
              <p:nvPr/>
            </p:nvSpPr>
            <p:spPr bwMode="auto">
              <a:xfrm>
                <a:off x="5116201" y="4336675"/>
                <a:ext cx="255496" cy="1909472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11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practice, for stability: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Freeze              and update	               parameters  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Set 		                  at regular intervals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1B351-CC38-E74F-8DB7-D1BE4160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759" y="469014"/>
            <a:ext cx="6240522" cy="571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73A14-BE95-9B4C-95F1-8C5DEB534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076" y="2014135"/>
            <a:ext cx="457638" cy="23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AA2A2-AB15-8E4A-B856-299EF5E41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020" y="2014134"/>
            <a:ext cx="549165" cy="232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112D8-3038-BD49-B6CA-82E0A0B58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114" y="2651378"/>
            <a:ext cx="1503666" cy="2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E25AE9-45A4-3A4D-95B3-DCE32F87B505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Assuming a fixed dataset, the MSE Loss can be optimized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This is known as the </a:t>
            </a:r>
            <a:r>
              <a:rPr lang="en-US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Fitted Q-Iteration</a:t>
            </a:r>
            <a:r>
              <a:rPr lang="en-US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algorithm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However…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215D93-CCD6-7741-90B7-EBF6D7D1E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069206"/>
            <a:ext cx="6400800" cy="1752600"/>
          </a:xfrm>
        </p:spPr>
        <p:txBody>
          <a:bodyPr/>
          <a:lstStyle/>
          <a:p>
            <a:r>
              <a:rPr lang="en-US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How to gather experience or “data”?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14B7733-5ACD-B94D-9C0B-998A4C9FADD7}"/>
              </a:ext>
            </a:extLst>
          </p:cNvPr>
          <p:cNvSpPr txBox="1">
            <a:spLocks/>
          </p:cNvSpPr>
          <p:nvPr/>
        </p:nvSpPr>
        <p:spPr bwMode="auto">
          <a:xfrm>
            <a:off x="1494320" y="3562666"/>
            <a:ext cx="5867400" cy="54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rgbClr val="FF0000"/>
                </a:solidFill>
              </a:rPr>
              <a:t>This is why RL is hard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D1505-F546-E741-9DB5-DD515A2A6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623088"/>
            <a:ext cx="2590800" cy="4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How to gather experience?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B5D9A-730E-7F49-A643-D1F320BA3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43" y="492317"/>
            <a:ext cx="1219200" cy="3201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E25849-03F2-E04F-AB16-A6E98D80C865}"/>
              </a:ext>
            </a:extLst>
          </p:cNvPr>
          <p:cNvGrpSpPr/>
          <p:nvPr/>
        </p:nvGrpSpPr>
        <p:grpSpPr>
          <a:xfrm>
            <a:off x="1899843" y="492316"/>
            <a:ext cx="2133600" cy="332363"/>
            <a:chOff x="2233111" y="2121420"/>
            <a:chExt cx="2133600" cy="3323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C1B700-51C2-BC49-B840-E402C0C083E3}"/>
                </a:ext>
              </a:extLst>
            </p:cNvPr>
            <p:cNvSpPr/>
            <p:nvPr/>
          </p:nvSpPr>
          <p:spPr bwMode="auto">
            <a:xfrm>
              <a:off x="2842711" y="2121420"/>
              <a:ext cx="1524000" cy="33236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Environment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04FAEF-F781-EB41-8939-7707FD234FCB}"/>
                </a:ext>
              </a:extLst>
            </p:cNvPr>
            <p:cNvCxnSpPr>
              <a:cxnSpLocks/>
              <a:endCxn id="6" idx="1"/>
            </p:cNvCxnSpPr>
            <p:nvPr/>
          </p:nvCxnSpPr>
          <p:spPr bwMode="auto">
            <a:xfrm>
              <a:off x="2233111" y="2281518"/>
              <a:ext cx="609600" cy="608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4FB20-9399-224F-8010-E806F1EF7A41}"/>
              </a:ext>
            </a:extLst>
          </p:cNvPr>
          <p:cNvGrpSpPr/>
          <p:nvPr/>
        </p:nvGrpSpPr>
        <p:grpSpPr>
          <a:xfrm>
            <a:off x="4033443" y="491049"/>
            <a:ext cx="4595310" cy="333641"/>
            <a:chOff x="4366711" y="2120153"/>
            <a:chExt cx="4595310" cy="333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D74EFD-0273-1841-818D-097C7896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6600" y="2133600"/>
              <a:ext cx="1875421" cy="32019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895A8A-0608-6944-AD2F-F6CF670E4E01}"/>
                </a:ext>
              </a:extLst>
            </p:cNvPr>
            <p:cNvGrpSpPr/>
            <p:nvPr/>
          </p:nvGrpSpPr>
          <p:grpSpPr>
            <a:xfrm>
              <a:off x="4366711" y="2120153"/>
              <a:ext cx="2590800" cy="320194"/>
              <a:chOff x="4366711" y="2120153"/>
              <a:chExt cx="2590800" cy="32019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226F374-444A-0048-8F91-0813B5F0AB82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 bwMode="auto">
              <a:xfrm flipV="1">
                <a:off x="4366711" y="2281518"/>
                <a:ext cx="1066800" cy="608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74B6BD-C62D-6B45-B3D2-DCB4D5D890DB}"/>
                  </a:ext>
                </a:extLst>
              </p:cNvPr>
              <p:cNvSpPr/>
              <p:nvPr/>
            </p:nvSpPr>
            <p:spPr bwMode="auto">
              <a:xfrm>
                <a:off x="5433511" y="2120153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Data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A75853-08D5-2F4D-90E4-90F1481B57AE}"/>
              </a:ext>
            </a:extLst>
          </p:cNvPr>
          <p:cNvGrpSpPr/>
          <p:nvPr/>
        </p:nvGrpSpPr>
        <p:grpSpPr>
          <a:xfrm>
            <a:off x="515246" y="2431132"/>
            <a:ext cx="4508797" cy="862163"/>
            <a:chOff x="848514" y="4060236"/>
            <a:chExt cx="4508797" cy="8621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05B663-586F-844F-92D0-7236E64EDCFA}"/>
                </a:ext>
              </a:extLst>
            </p:cNvPr>
            <p:cNvGrpSpPr/>
            <p:nvPr/>
          </p:nvGrpSpPr>
          <p:grpSpPr>
            <a:xfrm>
              <a:off x="848514" y="4060236"/>
              <a:ext cx="1524000" cy="862163"/>
              <a:chOff x="2256963" y="2927115"/>
              <a:chExt cx="1524000" cy="86216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56308F3-370F-6249-8CD1-8DDFB0750CBE}"/>
                  </a:ext>
                </a:extLst>
              </p:cNvPr>
              <p:cNvSpPr/>
              <p:nvPr/>
            </p:nvSpPr>
            <p:spPr bwMode="auto">
              <a:xfrm flipH="1">
                <a:off x="2256963" y="2927115"/>
                <a:ext cx="1524000" cy="68214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Update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B621D6B-7762-AD4C-AC65-156C3E4A4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1458" y="3533215"/>
                <a:ext cx="975010" cy="256063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6CCA8ED-DE00-E44A-87E7-CB9778B7BE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72514" y="4651415"/>
              <a:ext cx="298479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CD59C5-219E-D041-A4C0-4CC0D93F2844}"/>
              </a:ext>
            </a:extLst>
          </p:cNvPr>
          <p:cNvGrpSpPr/>
          <p:nvPr/>
        </p:nvGrpSpPr>
        <p:grpSpPr>
          <a:xfrm>
            <a:off x="5100243" y="811243"/>
            <a:ext cx="1524000" cy="2325982"/>
            <a:chOff x="5433511" y="2440347"/>
            <a:chExt cx="1524000" cy="23259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2DC7F3-FAAB-DB4C-81CC-AA9BAA4C6808}"/>
                </a:ext>
              </a:extLst>
            </p:cNvPr>
            <p:cNvGrpSpPr/>
            <p:nvPr/>
          </p:nvGrpSpPr>
          <p:grpSpPr>
            <a:xfrm>
              <a:off x="5433511" y="2440347"/>
              <a:ext cx="1524000" cy="1890874"/>
              <a:chOff x="5433511" y="2440347"/>
              <a:chExt cx="1524000" cy="1890874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BFA945F-9D92-894A-837F-2186CAACA9A1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 bwMode="auto">
              <a:xfrm>
                <a:off x="6195511" y="2440347"/>
                <a:ext cx="0" cy="82407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EB95587-137D-5641-94A3-346C9FDB9459}"/>
                  </a:ext>
                </a:extLst>
              </p:cNvPr>
              <p:cNvSpPr/>
              <p:nvPr/>
            </p:nvSpPr>
            <p:spPr bwMode="auto">
              <a:xfrm>
                <a:off x="5433511" y="3287127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Train</a:t>
                </a: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8F3BD95-CAE8-9540-A35D-2657C27309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08957" y="3607321"/>
                <a:ext cx="0" cy="7239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0A3284-0DD5-D041-8A42-4E938B39E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173" y="4492424"/>
              <a:ext cx="1456675" cy="273905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DB9607C-C484-9042-B70E-FAC1FC8D2472}"/>
              </a:ext>
            </a:extLst>
          </p:cNvPr>
          <p:cNvSpPr/>
          <p:nvPr/>
        </p:nvSpPr>
        <p:spPr bwMode="auto">
          <a:xfrm>
            <a:off x="2218995" y="3258551"/>
            <a:ext cx="4706010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1: Exploration vs Exploitation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5B855E-5178-2842-BD45-7631F1AF9A53}"/>
              </a:ext>
            </a:extLst>
          </p:cNvPr>
          <p:cNvSpPr/>
          <p:nvPr/>
        </p:nvSpPr>
        <p:spPr bwMode="auto">
          <a:xfrm>
            <a:off x="2080848" y="3918646"/>
            <a:ext cx="4978995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2: Non </a:t>
            </a:r>
            <a:r>
              <a:rPr lang="en-US" sz="2000" dirty="0" err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iid</a:t>
            </a:r>
            <a:r>
              <a:rPr lang="en-US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highly correlated data</a:t>
            </a:r>
            <a:endParaRPr kumimoji="0" lang="en-US" sz="2000" b="0" i="0" u="none" strike="noStrike" cap="none" normalizeH="0" baseline="0" dirty="0">
              <a:ln>
                <a:noFill/>
              </a:ln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ECEF291-96B6-1A44-8424-12953697C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405" y="1106365"/>
            <a:ext cx="1961813" cy="14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What should 	          be?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Greedy? -&gt; Local </a:t>
            </a: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minimas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, no exploration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An exploration strategy: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Exploration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E756C-25B3-7B47-BFF6-40750DA46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94" y="1409686"/>
            <a:ext cx="2028210" cy="381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9046C-7EB7-654D-A5AE-49C2AD4D2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108" y="3163708"/>
            <a:ext cx="5479783" cy="828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48948-7DD2-E14B-863D-DCC2DAD72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2619828"/>
            <a:ext cx="1097550" cy="29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F2E20-2348-D244-8703-269752E16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366" y="464657"/>
            <a:ext cx="790904" cy="20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Samples are correlated =&gt; high variance gradients =&gt; </a:t>
            </a:r>
            <a:r>
              <a:rPr lang="en-US" sz="1600" b="1" kern="0" dirty="0">
                <a:solidFill>
                  <a:srgbClr val="C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inefficient learning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Current Q-network parameters determines next training samples =&gt; can lead to </a:t>
            </a:r>
            <a:r>
              <a:rPr lang="en-US" sz="1600" b="1" kern="0" dirty="0">
                <a:solidFill>
                  <a:srgbClr val="C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bad feedback loops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e.g. if maximizing action is to move right, training samples will be dominated by samples going right, may fall into local minima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Correlated Data Problem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42B260-DCB4-2C41-8FD6-CADE825BD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859084"/>
              </p:ext>
            </p:extLst>
          </p:nvPr>
        </p:nvGraphicFramePr>
        <p:xfrm>
          <a:off x="1430721" y="2828255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R=1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0170194-356B-F444-8F14-C24F944C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306" y="2571750"/>
            <a:ext cx="594830" cy="2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Correlated data: addressed by using experience replay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 replay buffer stores transitions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Continually update replay buffer as game (experience) episodes are played, older samples discarded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Train Q-network on random minibatches of transitions from the replay memory, instead of consecutive samples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Larger the buffer, lower the correlation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Experience Replay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11B62-B843-B848-89EF-282F43267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503" y="991115"/>
            <a:ext cx="1224455" cy="3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AD6D098-5ED7-364E-B8FC-6215F7C2D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85" y="438515"/>
            <a:ext cx="7501979" cy="37807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 Algorithm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FB8603-6B12-3843-AA24-0790187F8561}"/>
              </a:ext>
            </a:extLst>
          </p:cNvPr>
          <p:cNvGrpSpPr/>
          <p:nvPr/>
        </p:nvGrpSpPr>
        <p:grpSpPr>
          <a:xfrm>
            <a:off x="1631178" y="1603404"/>
            <a:ext cx="5400243" cy="594120"/>
            <a:chOff x="1631178" y="1603404"/>
            <a:chExt cx="5400243" cy="5941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521B95-EF6A-7E49-8E97-F0070C2AA48E}"/>
                </a:ext>
              </a:extLst>
            </p:cNvPr>
            <p:cNvSpPr/>
            <p:nvPr/>
          </p:nvSpPr>
          <p:spPr bwMode="auto">
            <a:xfrm>
              <a:off x="1631178" y="1731723"/>
              <a:ext cx="3324886" cy="465801"/>
            </a:xfrm>
            <a:prstGeom prst="rect">
              <a:avLst/>
            </a:prstGeom>
            <a:noFill/>
            <a:ln w="25400" cap="flat" cmpd="sng" algn="ctr">
              <a:solidFill>
                <a:srgbClr val="D5ED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768BB5-A826-3A43-8578-9A03E85AEFD9}"/>
                </a:ext>
              </a:extLst>
            </p:cNvPr>
            <p:cNvSpPr/>
            <p:nvPr/>
          </p:nvSpPr>
          <p:spPr bwMode="auto">
            <a:xfrm>
              <a:off x="5155558" y="1603404"/>
              <a:ext cx="1875863" cy="412249"/>
            </a:xfrm>
            <a:prstGeom prst="rect">
              <a:avLst/>
            </a:prstGeom>
            <a:solidFill>
              <a:srgbClr val="92D050">
                <a:alpha val="39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Epsilon-greedy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616605-60DE-4140-A282-E2C6AB67E823}"/>
              </a:ext>
            </a:extLst>
          </p:cNvPr>
          <p:cNvGrpSpPr/>
          <p:nvPr/>
        </p:nvGrpSpPr>
        <p:grpSpPr>
          <a:xfrm>
            <a:off x="1631178" y="2965435"/>
            <a:ext cx="6545870" cy="812371"/>
            <a:chOff x="1631178" y="2965435"/>
            <a:chExt cx="6545870" cy="8123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CF77FE-4A95-5343-9761-8129C692E6DD}"/>
                </a:ext>
              </a:extLst>
            </p:cNvPr>
            <p:cNvSpPr/>
            <p:nvPr/>
          </p:nvSpPr>
          <p:spPr bwMode="auto">
            <a:xfrm>
              <a:off x="6947929" y="2965435"/>
              <a:ext cx="1229119" cy="4122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</a:t>
              </a:r>
              <a:r>
                <a:rPr kumimoji="0" lang="en-US" sz="2000" b="0" i="0" u="none" strike="noStrike" cap="none" normalizeH="0" dirty="0">
                  <a:ln>
                    <a:noFill/>
                  </a:ln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 Update</a:t>
              </a:r>
              <a:endParaRPr kumimoji="0" lang="en-US" sz="2000" b="0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689F50-227B-9E4F-82B7-7AFABDA389A0}"/>
                </a:ext>
              </a:extLst>
            </p:cNvPr>
            <p:cNvSpPr/>
            <p:nvPr/>
          </p:nvSpPr>
          <p:spPr bwMode="auto">
            <a:xfrm>
              <a:off x="1631178" y="3511056"/>
              <a:ext cx="6051293" cy="266750"/>
            </a:xfrm>
            <a:prstGeom prst="rect">
              <a:avLst/>
            </a:prstGeom>
            <a:noFill/>
            <a:ln w="25400" cap="flat" cmpd="sng" algn="ctr">
              <a:solidFill>
                <a:srgbClr val="FADA8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004EBB-AA5D-134A-AC95-A4284C9272C2}"/>
              </a:ext>
            </a:extLst>
          </p:cNvPr>
          <p:cNvGrpSpPr/>
          <p:nvPr/>
        </p:nvGrpSpPr>
        <p:grpSpPr>
          <a:xfrm>
            <a:off x="1099197" y="754657"/>
            <a:ext cx="6794071" cy="2319905"/>
            <a:chOff x="1099197" y="754657"/>
            <a:chExt cx="6794071" cy="231990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99F918-C63C-2C4E-86FC-F08EE58854CA}"/>
                </a:ext>
              </a:extLst>
            </p:cNvPr>
            <p:cNvSpPr/>
            <p:nvPr/>
          </p:nvSpPr>
          <p:spPr bwMode="auto">
            <a:xfrm>
              <a:off x="5554543" y="754658"/>
              <a:ext cx="2338725" cy="412248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Experience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 Replay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391EA4-65C3-094F-91EE-D9B9C859888E}"/>
                </a:ext>
              </a:extLst>
            </p:cNvPr>
            <p:cNvSpPr/>
            <p:nvPr/>
          </p:nvSpPr>
          <p:spPr bwMode="auto">
            <a:xfrm>
              <a:off x="1099197" y="754657"/>
              <a:ext cx="3125393" cy="206123"/>
            </a:xfrm>
            <a:prstGeom prst="rect">
              <a:avLst/>
            </a:prstGeom>
            <a:noFill/>
            <a:ln w="25400" cap="flat" cmpd="sng" algn="ctr">
              <a:solidFill>
                <a:srgbClr val="92D5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D066DA-FE49-9147-BDC0-57E7CC70AF63}"/>
                </a:ext>
              </a:extLst>
            </p:cNvPr>
            <p:cNvSpPr/>
            <p:nvPr/>
          </p:nvSpPr>
          <p:spPr bwMode="auto">
            <a:xfrm>
              <a:off x="1631179" y="2608761"/>
              <a:ext cx="4987329" cy="465801"/>
            </a:xfrm>
            <a:prstGeom prst="rect">
              <a:avLst/>
            </a:prstGeom>
            <a:noFill/>
            <a:ln w="25400" cap="flat" cmpd="sng" algn="ctr">
              <a:solidFill>
                <a:srgbClr val="92D5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F571C9CD-6412-9047-8C16-27798AE7C209}"/>
              </a:ext>
            </a:extLst>
          </p:cNvPr>
          <p:cNvSpPr txBox="1">
            <a:spLocks/>
          </p:cNvSpPr>
          <p:nvPr/>
        </p:nvSpPr>
        <p:spPr bwMode="auto">
          <a:xfrm>
            <a:off x="910447" y="4112647"/>
            <a:ext cx="7323106" cy="3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lvl="0" algn="ctr">
              <a:defRPr/>
            </a:pPr>
            <a:r>
              <a:rPr lang="en-US" sz="1050" dirty="0">
                <a:latin typeface="Helvetica" pitchFamily="2" charset="0"/>
              </a:rPr>
              <a:t>Source: </a:t>
            </a:r>
            <a:r>
              <a:rPr lang="en-US" sz="1050" dirty="0" err="1">
                <a:latin typeface="Helvetica" pitchFamily="2" charset="0"/>
              </a:rPr>
              <a:t>Mnih</a:t>
            </a:r>
            <a:r>
              <a:rPr lang="en-US" sz="1050" dirty="0">
                <a:latin typeface="Helvetica" pitchFamily="2" charset="0"/>
              </a:rPr>
              <a:t>, Volodymyr, et al. "Playing </a:t>
            </a:r>
            <a:r>
              <a:rPr lang="en-US" sz="1050" dirty="0" err="1">
                <a:latin typeface="Helvetica" pitchFamily="2" charset="0"/>
              </a:rPr>
              <a:t>atari</a:t>
            </a:r>
            <a:r>
              <a:rPr lang="en-US" sz="1050" dirty="0">
                <a:latin typeface="Helvetica" pitchFamily="2" charset="0"/>
              </a:rPr>
              <a:t> with deep reinforcement learning."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2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Policy Gradients, Actor-Critic</a:t>
            </a:r>
          </a:p>
        </p:txBody>
      </p:sp>
    </p:spTree>
    <p:extLst>
      <p:ext uri="{BB962C8B-B14F-4D97-AF65-F5344CB8AC3E}">
        <p14:creationId xmlns:p14="http://schemas.microsoft.com/office/powerpoint/2010/main" val="412913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 &amp;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73523" y="370701"/>
            <a:ext cx="8036884" cy="38140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Previous Lecture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MDPs: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 Value function, optimal quantities, algorithms for solving MDPs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RL</a:t>
            </a: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: No rewards and transitions (RL), function approximation (deep RL).</a:t>
            </a: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endParaRPr lang="en-US" sz="14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Today</a:t>
            </a: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b="1" dirty="0">
                <a:solidFill>
                  <a:srgbClr val="08345A"/>
                </a:solidFill>
                <a:latin typeface="Helvetica" pitchFamily="2" charset="0"/>
              </a:rPr>
              <a:t>RL Algorithms</a:t>
            </a:r>
            <a:endParaRPr lang="en-US" sz="1400" dirty="0">
              <a:solidFill>
                <a:srgbClr val="08345A"/>
              </a:solidFill>
              <a:latin typeface="Helvetica" pitchFamily="2" charset="0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Overview, types of RL algorithms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Deep-Q Learning: A value based RL algorithm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400" dirty="0">
                <a:solidFill>
                  <a:srgbClr val="08345A"/>
                </a:solidFill>
                <a:latin typeface="Helvetica" pitchFamily="2" charset="0"/>
              </a:rPr>
              <a:t>Policy gradients: A policy-based RL algorithm</a:t>
            </a:r>
          </a:p>
        </p:txBody>
      </p:sp>
    </p:spTree>
    <p:extLst>
      <p:ext uri="{BB962C8B-B14F-4D97-AF65-F5344CB8AC3E}">
        <p14:creationId xmlns:p14="http://schemas.microsoft.com/office/powerpoint/2010/main" val="32437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C7813F4-641B-2C4A-9CA0-AE21AEDC3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25" y="370701"/>
            <a:ext cx="6913750" cy="3994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Overview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83CC11B-0A65-F646-838D-73EE6F2AD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25" y="370701"/>
            <a:ext cx="6913750" cy="39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Class of policies defined by parameters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Eg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:     can be parameters of linear transformation, deep network, etc.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Want to maximize: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other words,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Parametrized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48CCB-FAA5-D74A-A157-1F901A91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473" y="370701"/>
            <a:ext cx="158167" cy="266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5E33D9-D371-CC4D-9B49-ABB79AEBCD7B}"/>
              </a:ext>
            </a:extLst>
          </p:cNvPr>
          <p:cNvGrpSpPr/>
          <p:nvPr/>
        </p:nvGrpSpPr>
        <p:grpSpPr>
          <a:xfrm>
            <a:off x="3338623" y="818708"/>
            <a:ext cx="2178353" cy="408730"/>
            <a:chOff x="3338623" y="723015"/>
            <a:chExt cx="2507066" cy="5044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11EA8A-3DD9-5143-A078-4312A25F1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3616" y="810076"/>
              <a:ext cx="2296767" cy="34128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09B531-62ED-AB43-9205-6BC765709217}"/>
                </a:ext>
              </a:extLst>
            </p:cNvPr>
            <p:cNvSpPr/>
            <p:nvPr/>
          </p:nvSpPr>
          <p:spPr>
            <a:xfrm>
              <a:off x="3338623" y="723015"/>
              <a:ext cx="2507066" cy="5044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4C764F1-6BFF-0D44-B075-678CED73E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008" y="1372900"/>
            <a:ext cx="128625" cy="217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C6F95A-2F1F-0843-A4FC-C575DE51A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682" y="2005506"/>
            <a:ext cx="3358261" cy="97874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5B6FC0-DC86-BE41-98A5-6AA838EF5585}"/>
              </a:ext>
            </a:extLst>
          </p:cNvPr>
          <p:cNvGrpSpPr/>
          <p:nvPr/>
        </p:nvGrpSpPr>
        <p:grpSpPr>
          <a:xfrm>
            <a:off x="1145589" y="3414594"/>
            <a:ext cx="7516937" cy="769453"/>
            <a:chOff x="769434" y="3502736"/>
            <a:chExt cx="7516937" cy="7694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BD3F75-6872-F44A-8875-838C66DDB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2916" y="3504863"/>
              <a:ext cx="3273455" cy="767326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069FE18A-886E-0C47-A326-022321DC4C3E}"/>
                </a:ext>
              </a:extLst>
            </p:cNvPr>
            <p:cNvSpPr/>
            <p:nvPr/>
          </p:nvSpPr>
          <p:spPr>
            <a:xfrm>
              <a:off x="4243740" y="3747267"/>
              <a:ext cx="568326" cy="22455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089D65-F8C4-EF44-857F-F086CB55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34" y="3502736"/>
              <a:ext cx="3273456" cy="713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00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Pong from Pixels</a:t>
            </a:r>
          </a:p>
        </p:txBody>
      </p:sp>
      <p:pic>
        <p:nvPicPr>
          <p:cNvPr id="4" name="Picture 2" descr="http://karpathy.github.io/assets/rl/pong.gif">
            <a:extLst>
              <a:ext uri="{FF2B5EF4-FFF2-40B4-BE49-F238E27FC236}">
                <a16:creationId xmlns:a16="http://schemas.microsoft.com/office/drawing/2014/main" id="{12146054-EFAA-D34E-94D1-C2452FD27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73" y="337338"/>
            <a:ext cx="3588453" cy="19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karpathy.github.io/assets/rl/policy.png">
            <a:extLst>
              <a:ext uri="{FF2B5EF4-FFF2-40B4-BE49-F238E27FC236}">
                <a16:creationId xmlns:a16="http://schemas.microsoft.com/office/drawing/2014/main" id="{2EE1C639-7D90-6C46-B488-4A467AAC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75" y="2617817"/>
            <a:ext cx="3843449" cy="17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8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Gradient: </a:t>
            </a:r>
            <a:r>
              <a:rPr kumimoji="0" lang="en-US" sz="21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Loss Function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6" name="Picture 2" descr="http://karpathy.github.io/assets/rl/sl.png">
            <a:extLst>
              <a:ext uri="{FF2B5EF4-FFF2-40B4-BE49-F238E27FC236}">
                <a16:creationId xmlns:a16="http://schemas.microsoft.com/office/drawing/2014/main" id="{EF0E6AD6-4015-3549-908F-3E74556B2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43" y="218429"/>
            <a:ext cx="7196314" cy="17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karpathy.github.io/assets/rl/rl.png">
            <a:extLst>
              <a:ext uri="{FF2B5EF4-FFF2-40B4-BE49-F238E27FC236}">
                <a16:creationId xmlns:a16="http://schemas.microsoft.com/office/drawing/2014/main" id="{68BF19CF-E511-CE43-AC2B-8E47CFEF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43" y="2330488"/>
            <a:ext cx="7196314" cy="16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ADACD67-B2E3-2A46-915F-1E87D36A6CDF}"/>
              </a:ext>
            </a:extLst>
          </p:cNvPr>
          <p:cNvSpPr txBox="1">
            <a:spLocks/>
          </p:cNvSpPr>
          <p:nvPr/>
        </p:nvSpPr>
        <p:spPr bwMode="auto">
          <a:xfrm>
            <a:off x="2868575" y="4144409"/>
            <a:ext cx="3406849" cy="37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Image Source: http://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karpathy.github.io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/2016/05/31/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rl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56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Slightly re-writing the notation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		Let 						        denote a trajectory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Gathering Data/Experience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411AB9-2AE9-5B42-B5FC-92696006F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737" y="1007863"/>
            <a:ext cx="2606263" cy="2869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B0E81D4-F554-DA4F-9BE5-C22F7739E83E}"/>
              </a:ext>
            </a:extLst>
          </p:cNvPr>
          <p:cNvGrpSpPr/>
          <p:nvPr/>
        </p:nvGrpSpPr>
        <p:grpSpPr>
          <a:xfrm>
            <a:off x="2510089" y="3441456"/>
            <a:ext cx="3380348" cy="728566"/>
            <a:chOff x="2510090" y="3094074"/>
            <a:chExt cx="3380348" cy="72856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9FCEDA-C5D5-7449-AACF-1EDCCEE1A2C7}"/>
                </a:ext>
              </a:extLst>
            </p:cNvPr>
            <p:cNvSpPr/>
            <p:nvPr/>
          </p:nvSpPr>
          <p:spPr>
            <a:xfrm>
              <a:off x="2510090" y="3094074"/>
              <a:ext cx="3380348" cy="7285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5993D2A-A86D-2646-B639-1BE83769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9982" y="3267887"/>
              <a:ext cx="3069954" cy="4349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456B52-B97F-B941-B936-1E033B6290BF}"/>
              </a:ext>
            </a:extLst>
          </p:cNvPr>
          <p:cNvGrpSpPr/>
          <p:nvPr/>
        </p:nvGrpSpPr>
        <p:grpSpPr>
          <a:xfrm>
            <a:off x="1281852" y="1753507"/>
            <a:ext cx="7004649" cy="1229304"/>
            <a:chOff x="1281852" y="1753507"/>
            <a:chExt cx="7004649" cy="12293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68AAF7-5221-9642-89D6-53EB5496E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1852" y="1753507"/>
              <a:ext cx="4937765" cy="31996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E4970DD-1D4C-8E44-AA4E-8BE7EA45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0468" y="2087408"/>
              <a:ext cx="4946033" cy="895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99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How to gather data?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We already have a policy: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dirty="0">
                <a:solidFill>
                  <a:srgbClr val="000000"/>
                </a:solidFill>
              </a:rPr>
              <a:t>Sample N trajectories                 by acting according to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Gathering Data/Experience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FF1A4-EF81-B84E-A26F-3F6061784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260" y="1134352"/>
            <a:ext cx="5461350" cy="94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B11B8-4E2D-3F4D-9F3C-69DCC3A2D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211" y="782778"/>
            <a:ext cx="3071820" cy="362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ABF99B-A4A1-1540-B506-AC73A9031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745" y="3292766"/>
            <a:ext cx="2880798" cy="951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43186-98C3-8647-AE47-F6809A81B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908" y="2704415"/>
            <a:ext cx="290857" cy="188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89F2FC-9388-5449-BEE3-3832A6890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746" y="2609145"/>
            <a:ext cx="667285" cy="264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E58FEF-A0B9-B440-961A-D34977202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163" y="2383244"/>
            <a:ext cx="290857" cy="1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Sample trajectories                                            by acting according to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Compute policy gradient as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Update policy parameters: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The REINFORCE Algorithm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75BAB-51C2-FB48-93AB-54F72F3E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147" y="473611"/>
            <a:ext cx="294706" cy="171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0B879-3723-AF41-B8B3-21D75B75F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322" y="447747"/>
            <a:ext cx="2332712" cy="236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C822F-D10F-B14B-B048-31443033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959" y="2648524"/>
            <a:ext cx="2279650" cy="31355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F4FB3D7-1FC7-EA4C-9B3D-401B018849C8}"/>
              </a:ext>
            </a:extLst>
          </p:cNvPr>
          <p:cNvSpPr/>
          <p:nvPr/>
        </p:nvSpPr>
        <p:spPr>
          <a:xfrm>
            <a:off x="540817" y="3282928"/>
            <a:ext cx="1872212" cy="7528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Run the policy and sample trajectories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93B148-F833-4D4D-8785-5A17EAA758ED}"/>
              </a:ext>
            </a:extLst>
          </p:cNvPr>
          <p:cNvSpPr/>
          <p:nvPr/>
        </p:nvSpPr>
        <p:spPr>
          <a:xfrm>
            <a:off x="3349135" y="3282929"/>
            <a:ext cx="1872212" cy="7528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Compute policy gradient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C9A2EB-6B1D-064A-8ABF-348C7249ED75}"/>
              </a:ext>
            </a:extLst>
          </p:cNvPr>
          <p:cNvSpPr/>
          <p:nvPr/>
        </p:nvSpPr>
        <p:spPr>
          <a:xfrm>
            <a:off x="6157453" y="3282929"/>
            <a:ext cx="1872212" cy="75284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2353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Update policy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4390F84-8939-664E-9193-605C7DB8BDCA}"/>
              </a:ext>
            </a:extLst>
          </p:cNvPr>
          <p:cNvCxnSpPr>
            <a:cxnSpLocks/>
            <a:stCxn id="14" idx="2"/>
            <a:endCxn id="12" idx="2"/>
          </p:cNvCxnSpPr>
          <p:nvPr/>
        </p:nvCxnSpPr>
        <p:spPr>
          <a:xfrm rot="5400000" flipH="1">
            <a:off x="4285240" y="1227458"/>
            <a:ext cx="1" cy="5616636"/>
          </a:xfrm>
          <a:prstGeom prst="bentConnector3">
            <a:avLst>
              <a:gd name="adj1" fmla="val -2286000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4015A4-EFF7-6043-9D90-402A2AFFAA27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2413029" y="3659352"/>
            <a:ext cx="936106" cy="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08072D-EFBF-DA48-AE5D-5728C820212C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5221347" y="3659353"/>
            <a:ext cx="93610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31EEC97-6C44-8343-8147-713FAC420392}"/>
              </a:ext>
            </a:extLst>
          </p:cNvPr>
          <p:cNvSpPr txBox="1"/>
          <p:nvPr/>
        </p:nvSpPr>
        <p:spPr>
          <a:xfrm>
            <a:off x="7518646" y="4245612"/>
            <a:ext cx="1711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Slide credit: Sergey Levine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7C4B8B-A033-A547-AC4B-1DE13AED4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260" y="1381485"/>
            <a:ext cx="6233702" cy="7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Deriving The Policy Gradient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59DCD84-1608-4E4D-9C78-89D6CAF15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314" y="904695"/>
            <a:ext cx="2080407" cy="504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746DC-1AD1-2546-B01D-5BD29769C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34" y="475399"/>
            <a:ext cx="2736051" cy="258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B9E19-663F-B046-A607-F317FA187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314" y="1553922"/>
            <a:ext cx="2048886" cy="504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8E319-3A12-F340-881A-8A8A64426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727" y="2203149"/>
            <a:ext cx="2956700" cy="542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D44232-331A-8C47-B47B-F7CC40C45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667" y="2888520"/>
            <a:ext cx="2944091" cy="50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DF6AF6-AB38-7E4A-9306-103E40B37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8667" y="3628964"/>
            <a:ext cx="2849527" cy="258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697729-A4BB-474D-AC02-D4387CEE9652}"/>
              </a:ext>
            </a:extLst>
          </p:cNvPr>
          <p:cNvSpPr txBox="1"/>
          <p:nvPr/>
        </p:nvSpPr>
        <p:spPr>
          <a:xfrm>
            <a:off x="5120281" y="1016564"/>
            <a:ext cx="243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Expectation as integral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3CD187-C008-3847-A0A8-5833252DE54E}"/>
              </a:ext>
            </a:extLst>
          </p:cNvPr>
          <p:cNvSpPr txBox="1"/>
          <p:nvPr/>
        </p:nvSpPr>
        <p:spPr>
          <a:xfrm>
            <a:off x="5151802" y="1621426"/>
            <a:ext cx="377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Exchange integral and gradient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BF7D27-79EA-F042-9818-D3E1A0464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6836" y="2861793"/>
            <a:ext cx="2205226" cy="5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Deriving The Policy Gradient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11D12-F488-014C-A735-8221F69BF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51" y="499731"/>
            <a:ext cx="5216357" cy="370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4BCE2-CC92-934A-985F-DCED4DDB0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632" y="1176250"/>
            <a:ext cx="4381628" cy="545202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90C502C7-B651-4D4B-8732-461945BCF44E}"/>
              </a:ext>
            </a:extLst>
          </p:cNvPr>
          <p:cNvSpPr/>
          <p:nvPr/>
        </p:nvSpPr>
        <p:spPr>
          <a:xfrm rot="5400000">
            <a:off x="4041619" y="253759"/>
            <a:ext cx="274790" cy="150028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334B27-19F0-9A44-B8CB-A247150911A5}"/>
              </a:ext>
            </a:extLst>
          </p:cNvPr>
          <p:cNvCxnSpPr>
            <a:cxnSpLocks/>
          </p:cNvCxnSpPr>
          <p:nvPr/>
        </p:nvCxnSpPr>
        <p:spPr>
          <a:xfrm>
            <a:off x="2305858" y="1448853"/>
            <a:ext cx="5565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D79848-2CF2-1948-8963-A875BCF4DB36}"/>
              </a:ext>
            </a:extLst>
          </p:cNvPr>
          <p:cNvCxnSpPr>
            <a:cxnSpLocks/>
          </p:cNvCxnSpPr>
          <p:nvPr/>
        </p:nvCxnSpPr>
        <p:spPr>
          <a:xfrm flipV="1">
            <a:off x="4850117" y="1448853"/>
            <a:ext cx="130991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B8BA68CD-E154-D440-A68E-F85C0CA70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632" y="3086740"/>
            <a:ext cx="6067937" cy="1216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754BF-6B2F-1347-AA9E-AB9BDAB49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524" y="1937318"/>
            <a:ext cx="6304263" cy="94912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71751D-1AB2-564B-8E17-E016F5FB8BD0}"/>
              </a:ext>
            </a:extLst>
          </p:cNvPr>
          <p:cNvCxnSpPr/>
          <p:nvPr/>
        </p:nvCxnSpPr>
        <p:spPr>
          <a:xfrm>
            <a:off x="4844655" y="2675929"/>
            <a:ext cx="5462" cy="5554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75DFFA-6DC4-5349-B56F-F67B68485DDA}"/>
              </a:ext>
            </a:extLst>
          </p:cNvPr>
          <p:cNvSpPr txBox="1"/>
          <p:nvPr/>
        </p:nvSpPr>
        <p:spPr>
          <a:xfrm>
            <a:off x="6429375" y="1125685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Doesn’t depend on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Transition probabilities!</a:t>
            </a:r>
          </a:p>
        </p:txBody>
      </p:sp>
    </p:spTree>
    <p:extLst>
      <p:ext uri="{BB962C8B-B14F-4D97-AF65-F5344CB8AC3E}">
        <p14:creationId xmlns:p14="http://schemas.microsoft.com/office/powerpoint/2010/main" val="34671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Sample trajectories                                            by acting according to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Compute policy gradient as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Update policy parameters: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75BAB-51C2-FB48-93AB-54F72F3E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147" y="473611"/>
            <a:ext cx="294706" cy="171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0B879-3723-AF41-B8B3-21D75B75F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322" y="447747"/>
            <a:ext cx="2332712" cy="236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C822F-D10F-B14B-B048-31443033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959" y="2648524"/>
            <a:ext cx="2279650" cy="31355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F4FB3D7-1FC7-EA4C-9B3D-401B018849C8}"/>
              </a:ext>
            </a:extLst>
          </p:cNvPr>
          <p:cNvSpPr/>
          <p:nvPr/>
        </p:nvSpPr>
        <p:spPr>
          <a:xfrm>
            <a:off x="540817" y="3282928"/>
            <a:ext cx="1872212" cy="7528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the policy and sample trajectories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93B148-F833-4D4D-8785-5A17EAA758ED}"/>
              </a:ext>
            </a:extLst>
          </p:cNvPr>
          <p:cNvSpPr/>
          <p:nvPr/>
        </p:nvSpPr>
        <p:spPr>
          <a:xfrm>
            <a:off x="3349135" y="3282929"/>
            <a:ext cx="1872212" cy="7528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 policy gradient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C9A2EB-6B1D-064A-8ABF-348C7249ED75}"/>
              </a:ext>
            </a:extLst>
          </p:cNvPr>
          <p:cNvSpPr/>
          <p:nvPr/>
        </p:nvSpPr>
        <p:spPr>
          <a:xfrm>
            <a:off x="6157453" y="3282929"/>
            <a:ext cx="1872212" cy="75284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2353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 policy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4390F84-8939-664E-9193-605C7DB8BDCA}"/>
              </a:ext>
            </a:extLst>
          </p:cNvPr>
          <p:cNvCxnSpPr>
            <a:cxnSpLocks/>
            <a:stCxn id="14" idx="2"/>
            <a:endCxn id="12" idx="2"/>
          </p:cNvCxnSpPr>
          <p:nvPr/>
        </p:nvCxnSpPr>
        <p:spPr>
          <a:xfrm rot="5400000" flipH="1">
            <a:off x="4285240" y="1227458"/>
            <a:ext cx="1" cy="5616636"/>
          </a:xfrm>
          <a:prstGeom prst="bentConnector3">
            <a:avLst>
              <a:gd name="adj1" fmla="val -2286000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4015A4-EFF7-6043-9D90-402A2AFFAA27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2413029" y="3659352"/>
            <a:ext cx="936106" cy="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08072D-EFBF-DA48-AE5D-5728C820212C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5221347" y="3659353"/>
            <a:ext cx="93610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3CACA-3E7C-BB4A-B576-EC6DBEFC7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260" y="1381485"/>
            <a:ext cx="6233702" cy="77921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The REINFORCE Algorithm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946E24-FB5E-2447-8CEE-050A04FF443E}"/>
              </a:ext>
            </a:extLst>
          </p:cNvPr>
          <p:cNvSpPr txBox="1"/>
          <p:nvPr/>
        </p:nvSpPr>
        <p:spPr>
          <a:xfrm>
            <a:off x="7518646" y="4245612"/>
            <a:ext cx="1711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Slide credit: Sergey Levine</a:t>
            </a:r>
          </a:p>
        </p:txBody>
      </p:sp>
    </p:spTree>
    <p:extLst>
      <p:ext uri="{BB962C8B-B14F-4D97-AF65-F5344CB8AC3E}">
        <p14:creationId xmlns:p14="http://schemas.microsoft.com/office/powerpoint/2010/main" val="15200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Recursive Bellman expansion (from definition of Q)</a:t>
            </a:r>
          </a:p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Revisit: Deriving Optimality Equations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FFC66C-CC56-C84A-A920-78DA7344C052}"/>
              </a:ext>
            </a:extLst>
          </p:cNvPr>
          <p:cNvGrpSpPr/>
          <p:nvPr/>
        </p:nvGrpSpPr>
        <p:grpSpPr>
          <a:xfrm>
            <a:off x="1043335" y="899387"/>
            <a:ext cx="6880339" cy="3181730"/>
            <a:chOff x="385608" y="765703"/>
            <a:chExt cx="6880339" cy="31817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C4554B-254F-9040-9F2C-FEC207ED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608" y="948907"/>
              <a:ext cx="6880339" cy="299852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FF23F1-E4B2-EF4B-87CE-BAAD4BD2A676}"/>
                </a:ext>
              </a:extLst>
            </p:cNvPr>
            <p:cNvSpPr txBox="1"/>
            <p:nvPr/>
          </p:nvSpPr>
          <p:spPr>
            <a:xfrm>
              <a:off x="2867672" y="765703"/>
              <a:ext cx="20593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(Expected) return from t = 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F006A5-2BD9-274B-8375-225D0CB3242F}"/>
                </a:ext>
              </a:extLst>
            </p:cNvPr>
            <p:cNvSpPr txBox="1"/>
            <p:nvPr/>
          </p:nvSpPr>
          <p:spPr>
            <a:xfrm>
              <a:off x="1286335" y="1904420"/>
              <a:ext cx="4991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200" dirty="0">
                  <a:solidFill>
                    <a:srgbClr val="1F497D"/>
                  </a:solidFill>
                  <a:latin typeface="Helvetica" pitchFamily="2" charset="0"/>
                </a:rPr>
                <a:t>(Reward at t = 0) +  gamma * (Return from expected state at t=1)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62CF60F-2940-694F-9687-010E5A1AF50C}"/>
              </a:ext>
            </a:extLst>
          </p:cNvPr>
          <p:cNvSpPr/>
          <p:nvPr/>
        </p:nvSpPr>
        <p:spPr>
          <a:xfrm>
            <a:off x="1626415" y="3242425"/>
            <a:ext cx="3269411" cy="904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DFAF18-7D56-764A-A9C0-5960F367DB43}"/>
              </a:ext>
            </a:extLst>
          </p:cNvPr>
          <p:cNvSpPr/>
          <p:nvPr/>
        </p:nvSpPr>
        <p:spPr>
          <a:xfrm>
            <a:off x="1730688" y="2270078"/>
            <a:ext cx="6369977" cy="1066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726F28-7F1B-AE48-8980-37BF7C45B2EA}"/>
              </a:ext>
            </a:extLst>
          </p:cNvPr>
          <p:cNvSpPr/>
          <p:nvPr/>
        </p:nvSpPr>
        <p:spPr>
          <a:xfrm>
            <a:off x="1867638" y="1958876"/>
            <a:ext cx="5684123" cy="40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9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Drawbacks of Policy Gradients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ADACD67-B2E3-2A46-915F-1E87D36A6CDF}"/>
              </a:ext>
            </a:extLst>
          </p:cNvPr>
          <p:cNvSpPr txBox="1">
            <a:spLocks/>
          </p:cNvSpPr>
          <p:nvPr/>
        </p:nvSpPr>
        <p:spPr bwMode="auto">
          <a:xfrm>
            <a:off x="2868575" y="4144409"/>
            <a:ext cx="3406849" cy="37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050" dirty="0"/>
              <a:t>Slide credit: Dhruv Batra</a:t>
            </a:r>
          </a:p>
        </p:txBody>
      </p:sp>
      <p:pic>
        <p:nvPicPr>
          <p:cNvPr id="11" name="Picture 2" descr="http://karpathy.github.io/assets/rl/episodes.png">
            <a:extLst>
              <a:ext uri="{FF2B5EF4-FFF2-40B4-BE49-F238E27FC236}">
                <a16:creationId xmlns:a16="http://schemas.microsoft.com/office/drawing/2014/main" id="{87CF2B15-14AB-C849-A8A6-2DD2760A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6" y="553420"/>
            <a:ext cx="7618625" cy="29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Credit assignment is hard!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Which specific action led to increase in reward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Suffers from </a:t>
            </a: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high variance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, leading to unstable training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How to reduce the variance?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Subtract an action independent baseline from the reward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Why does it work?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What is the best choice of b?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Drawbacks of Policy Gradients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385648-31D4-AF47-82D9-D93F5EBC50F9}"/>
              </a:ext>
            </a:extLst>
          </p:cNvPr>
          <p:cNvGrpSpPr/>
          <p:nvPr/>
        </p:nvGrpSpPr>
        <p:grpSpPr>
          <a:xfrm>
            <a:off x="4572000" y="3625638"/>
            <a:ext cx="1589286" cy="570068"/>
            <a:chOff x="4572000" y="2977116"/>
            <a:chExt cx="1589286" cy="570068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CBA82570-C768-C946-9033-61CF016397AA}"/>
                </a:ext>
              </a:extLst>
            </p:cNvPr>
            <p:cNvSpPr/>
            <p:nvPr/>
          </p:nvSpPr>
          <p:spPr>
            <a:xfrm>
              <a:off x="4572000" y="2977116"/>
              <a:ext cx="264181" cy="570068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6296FD-F1F5-7744-AD9D-00AD105CA580}"/>
                </a:ext>
              </a:extLst>
            </p:cNvPr>
            <p:cNvSpPr/>
            <p:nvPr/>
          </p:nvSpPr>
          <p:spPr>
            <a:xfrm>
              <a:off x="4942086" y="3107483"/>
              <a:ext cx="1219200" cy="3093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Homework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783D32-47A2-034A-B9D6-A55A86B1B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24" y="2421148"/>
            <a:ext cx="6683113" cy="7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REINFORCE, use raw reward values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Actor-critic, use Q-values (learnt from data)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Advantage actor-critic, use Q minus V values (i.e. Advantage)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Policy Gradient Variants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DF2FF1-B129-2F4F-B652-EADB57F7D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842" y="914941"/>
            <a:ext cx="5200139" cy="309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4765E-F26C-974D-A661-1DD261B8A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842" y="2263857"/>
            <a:ext cx="5433892" cy="307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CD1C3E-C709-6B43-82F0-078C9427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842" y="3611333"/>
            <a:ext cx="7223372" cy="3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RL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setting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: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		     unknown, how actions affect the environment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		      unknown, what/when are the good actions?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Deep RL setting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Large or continuous state space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Use deep neural networks to learn state representations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Recap: Learning Based 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4AD57-8254-A14D-9FCC-F0C7DBE03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78" y="1049665"/>
            <a:ext cx="997386" cy="270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006D38-0DED-2F40-8AD2-FCB26A4F0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1639495"/>
            <a:ext cx="1046552" cy="2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7972413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Value-based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(Deep) Q-Learning, approximating  	        with a deep Q-network (DQN)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Policy-based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Directly approximate optimal policy        with a parametrized policy 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Model-based RL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Approximate transition function   		   and reward function 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Plan by looking ahead in the (approx.) future!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Broad Types of RL Algorithms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9FB7-C5A6-5349-A7D7-B12DA323D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59" y="765004"/>
            <a:ext cx="629883" cy="1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8FF03-EE85-6D43-88D3-5C6F270FC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654" y="2629426"/>
            <a:ext cx="1003344" cy="2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5468F-912E-614E-BDBA-EBF5D8298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800" y="2644868"/>
            <a:ext cx="735765" cy="254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482B7-C05B-9144-9DA6-E41BCD66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441" y="1698441"/>
            <a:ext cx="224959" cy="185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D68C1-8F05-1F42-84D6-77A7E453C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0" y="1698441"/>
            <a:ext cx="219716" cy="23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1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Deep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Q-Learning</a:t>
            </a:r>
          </a:p>
        </p:txBody>
      </p:sp>
    </p:spTree>
    <p:extLst>
      <p:ext uri="{BB962C8B-B14F-4D97-AF65-F5344CB8AC3E}">
        <p14:creationId xmlns:p14="http://schemas.microsoft.com/office/powerpoint/2010/main" val="29232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Intuition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: Learn a </a:t>
            </a: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parametrized Q-function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 from data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Q-Learning 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with </a:t>
            </a: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linear function approximators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Deep Q-Learning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: Fit a </a:t>
            </a: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deep Q-Network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Works well in practice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Q-Network can take RGB images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Helvetica Neue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D74D6-A639-FE4E-B410-1728085F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694" y="1376915"/>
            <a:ext cx="3014931" cy="342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286AF-9DB9-E340-9BE1-04FC54125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790" y="2308980"/>
            <a:ext cx="1100372" cy="29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223DA-C5B9-FC47-A4F8-0723C00D6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314121"/>
            <a:ext cx="2362200" cy="251525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167F20F-4C36-A94E-9894-C029FE528E1C}"/>
              </a:ext>
            </a:extLst>
          </p:cNvPr>
          <p:cNvSpPr txBox="1">
            <a:spLocks/>
          </p:cNvSpPr>
          <p:nvPr/>
        </p:nvSpPr>
        <p:spPr bwMode="auto">
          <a:xfrm>
            <a:off x="6531431" y="4011157"/>
            <a:ext cx="2743200" cy="3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lvl="0" algn="ctr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</a:rPr>
              <a:t>Image Credits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</a:rPr>
              <a:t>: Fei-Fei Li, Justin Johnson, </a:t>
            </a:r>
          </a:p>
          <a:p>
            <a:pPr lvl="0" algn="ctr">
              <a:defRPr/>
            </a:pPr>
            <a:r>
              <a:rPr lang="en-US" sz="1000" dirty="0">
                <a:solidFill>
                  <a:prstClr val="white">
                    <a:lumMod val="50000"/>
                  </a:prstClr>
                </a:solidFill>
              </a:rPr>
              <a:t>Serena Yeung, CS 231n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-11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BA01E-D383-F84A-89DB-ADF578FAE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162" y="370701"/>
            <a:ext cx="1621047" cy="27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Case study: Playing Atari Games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 Games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1597433" y="2334758"/>
            <a:ext cx="6253934" cy="16231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Objective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Complete the game with the highest score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Raw pixel inputs of the game state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Game controls e.g. Left, Right, Up, Down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Reward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Score increase/decrease at each time step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 Li, Justin Johnson, Serena Yeung, CS 231n</a:t>
            </a:r>
          </a:p>
        </p:txBody>
      </p:sp>
      <p:pic>
        <p:nvPicPr>
          <p:cNvPr id="8" name="Shape 188">
            <a:extLst>
              <a:ext uri="{FF2B5EF4-FFF2-40B4-BE49-F238E27FC236}">
                <a16:creationId xmlns:a16="http://schemas.microsoft.com/office/drawing/2014/main" id="{F1527875-50C8-1E42-9EB0-9D4790B910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97" y="903676"/>
            <a:ext cx="8469600" cy="12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90">
            <a:extLst>
              <a:ext uri="{FF2B5EF4-FFF2-40B4-BE49-F238E27FC236}">
                <a16:creationId xmlns:a16="http://schemas.microsoft.com/office/drawing/2014/main" id="{491B32F0-9E4B-8540-8138-5C5469DFBDF3}"/>
              </a:ext>
            </a:extLst>
          </p:cNvPr>
          <p:cNvSpPr txBox="1"/>
          <p:nvPr/>
        </p:nvSpPr>
        <p:spPr>
          <a:xfrm>
            <a:off x="5456351" y="3874320"/>
            <a:ext cx="3540780" cy="168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Figures copyright Volodymyr </a:t>
            </a:r>
            <a:r>
              <a:rPr kumimoji="0" lang="en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Mnih</a:t>
            </a:r>
            <a:r>
              <a:rPr kumimoji="0" lang="e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et al., 2013. Reproduced with permission. </a:t>
            </a:r>
          </a:p>
        </p:txBody>
      </p:sp>
    </p:spTree>
    <p:extLst>
      <p:ext uri="{BB962C8B-B14F-4D97-AF65-F5344CB8AC3E}">
        <p14:creationId xmlns:p14="http://schemas.microsoft.com/office/powerpoint/2010/main" val="23443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Case study: Playing Atari Games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Atari Games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C933BD-B044-D64A-95A4-EDC964E8A368}"/>
              </a:ext>
            </a:extLst>
          </p:cNvPr>
          <p:cNvSpPr txBox="1">
            <a:spLocks/>
          </p:cNvSpPr>
          <p:nvPr/>
        </p:nvSpPr>
        <p:spPr bwMode="auto">
          <a:xfrm>
            <a:off x="1866897" y="4042508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 Li, Justin Johnson, Serena Yeung, CS 231n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528B5A-B61E-BE47-9A94-0555B069E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70" y="964056"/>
            <a:ext cx="3306143" cy="2469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A86978-01A5-7A42-8440-EFEB14A77649}"/>
              </a:ext>
            </a:extLst>
          </p:cNvPr>
          <p:cNvSpPr txBox="1"/>
          <p:nvPr/>
        </p:nvSpPr>
        <p:spPr>
          <a:xfrm>
            <a:off x="482543" y="3546114"/>
            <a:ext cx="386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https://www.youtube.com/watch?v=V1eYniJ0Rnk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225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http://karpathy.github.io/assets/rl/pong.gif">
            <a:extLst>
              <a:ext uri="{FF2B5EF4-FFF2-40B4-BE49-F238E27FC236}">
                <a16:creationId xmlns:a16="http://schemas.microsoft.com/office/drawing/2014/main" id="{35A71E22-EA0E-884B-9913-C0ACB27D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28" y="1157932"/>
            <a:ext cx="3860396" cy="208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6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L OMSCS Templat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7643-4803 RL L1" id="{4E99423D-4828-FC43-AFE3-27DAADC69112}" vid="{753662F3-975A-574F-91C0-E82B8B901B6D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L OMSCS Template" id="{04AF0C12-36F6-0D4F-B366-8FFC41ECAEFB}" vid="{E40DAE5D-FDCD-F24B-B9F8-CEB74FA9DF0D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yber_temp" id="{ECC33DB4-E445-2E4B-9521-5B5AC45F4942}" vid="{E74056C0-E9B8-C249-A608-F2479099514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3EFE357999404EA8C5B1B83429B5D8" ma:contentTypeVersion="7" ma:contentTypeDescription="Create a new document." ma:contentTypeScope="" ma:versionID="65905882660059d212da7c8b685a0f49">
  <xsd:schema xmlns:xsd="http://www.w3.org/2001/XMLSchema" xmlns:xs="http://www.w3.org/2001/XMLSchema" xmlns:p="http://schemas.microsoft.com/office/2006/metadata/properties" xmlns:ns2="7863af72-ffb0-450a-b2c6-a5c10336dc80" xmlns:ns3="30ae270d-2509-4c26-98ed-b34d6592f197" targetNamespace="http://schemas.microsoft.com/office/2006/metadata/properties" ma:root="true" ma:fieldsID="e9cd48ac7e2c256817f7fc5f4d755ef5" ns2:_="" ns3:_="">
    <xsd:import namespace="7863af72-ffb0-450a-b2c6-a5c10336dc80"/>
    <xsd:import namespace="30ae270d-2509-4c26-98ed-b34d6592f1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3af72-ffb0-450a-b2c6-a5c10336dc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e270d-2509-4c26-98ed-b34d6592f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0ae270d-2509-4c26-98ed-b34d6592f197">
      <UserInfo>
        <DisplayName>Sanders, Brenda</DisplayName>
        <AccountId>669</AccountId>
        <AccountType/>
      </UserInfo>
      <UserInfo>
        <DisplayName>Powell, Rolanda</DisplayName>
        <AccountId>983</AccountId>
        <AccountType/>
      </UserInfo>
      <UserInfo>
        <DisplayName>Aiello, Brittany A</DisplayName>
        <AccountId>1065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98CA05C-CBF7-4785-809C-3A6C90C15C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9ABF09-AD31-4DA8-BFC6-400A9D7F4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3af72-ffb0-450a-b2c6-a5c10336dc80"/>
    <ds:schemaRef ds:uri="30ae270d-2509-4c26-98ed-b34d6592f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3EEB8B-41D2-4428-830B-E8F18B392667}">
  <ds:schemaRefs>
    <ds:schemaRef ds:uri="http://schemas.microsoft.com/office/2006/metadata/properties"/>
    <ds:schemaRef ds:uri="http://schemas.microsoft.com/office/infopath/2007/PartnerControls"/>
    <ds:schemaRef ds:uri="dea2732e-0059-4872-a2bb-ce14bca0337f"/>
    <ds:schemaRef ds:uri="30ae270d-2509-4c26-98ed-b34d6592f1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 OMSCS Template</Template>
  <TotalTime>16553</TotalTime>
  <Words>989</Words>
  <Application>Microsoft Macintosh PowerPoint</Application>
  <PresentationFormat>On-screen Show (16:9)</PresentationFormat>
  <Paragraphs>306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Helvetica</vt:lpstr>
      <vt:lpstr>Helvetica Neue</vt:lpstr>
      <vt:lpstr>Segoe UI Symbol</vt:lpstr>
      <vt:lpstr>Wingdings</vt:lpstr>
      <vt:lpstr>DL OMSCS Template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Modhe, Nirbhay J</cp:lastModifiedBy>
  <cp:revision>1632</cp:revision>
  <dcterms:created xsi:type="dcterms:W3CDTF">2019-05-03T20:10:18Z</dcterms:created>
  <dcterms:modified xsi:type="dcterms:W3CDTF">2020-10-27T17:16:16Z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0x0101000D3EFE357999404EA8C5B1B83429B5D8</vt:lpwstr>
  </property>
</Properties>
</file>