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  <p:sldMasterId id="2147483672" r:id="rId5"/>
    <p:sldMasterId id="2147483684" r:id="rId6"/>
  </p:sldMasterIdLst>
  <p:notesMasterIdLst>
    <p:notesMasterId r:id="rId45"/>
  </p:notesMasterIdLst>
  <p:sldIdLst>
    <p:sldId id="458" r:id="rId7"/>
    <p:sldId id="461" r:id="rId8"/>
    <p:sldId id="414" r:id="rId9"/>
    <p:sldId id="462" r:id="rId10"/>
    <p:sldId id="430" r:id="rId11"/>
    <p:sldId id="433" r:id="rId12"/>
    <p:sldId id="406" r:id="rId13"/>
    <p:sldId id="459" r:id="rId14"/>
    <p:sldId id="449" r:id="rId15"/>
    <p:sldId id="444" r:id="rId16"/>
    <p:sldId id="446" r:id="rId17"/>
    <p:sldId id="447" r:id="rId18"/>
    <p:sldId id="487" r:id="rId19"/>
    <p:sldId id="454" r:id="rId20"/>
    <p:sldId id="463" r:id="rId21"/>
    <p:sldId id="465" r:id="rId22"/>
    <p:sldId id="466" r:id="rId23"/>
    <p:sldId id="464" r:id="rId24"/>
    <p:sldId id="467" r:id="rId25"/>
    <p:sldId id="470" r:id="rId26"/>
    <p:sldId id="468" r:id="rId27"/>
    <p:sldId id="469" r:id="rId28"/>
    <p:sldId id="472" r:id="rId29"/>
    <p:sldId id="471" r:id="rId30"/>
    <p:sldId id="474" r:id="rId31"/>
    <p:sldId id="473" r:id="rId32"/>
    <p:sldId id="475" r:id="rId33"/>
    <p:sldId id="476" r:id="rId34"/>
    <p:sldId id="477" r:id="rId35"/>
    <p:sldId id="478" r:id="rId36"/>
    <p:sldId id="479" r:id="rId37"/>
    <p:sldId id="480" r:id="rId38"/>
    <p:sldId id="481" r:id="rId39"/>
    <p:sldId id="482" r:id="rId40"/>
    <p:sldId id="484" r:id="rId41"/>
    <p:sldId id="389" r:id="rId42"/>
    <p:sldId id="486" r:id="rId43"/>
    <p:sldId id="485" r:id="rId44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32" userDrawn="1">
          <p15:clr>
            <a:srgbClr val="A4A3A4"/>
          </p15:clr>
        </p15:guide>
        <p15:guide id="2" pos="5616" userDrawn="1">
          <p15:clr>
            <a:srgbClr val="A4A3A4"/>
          </p15:clr>
        </p15:guide>
        <p15:guide id="4" orient="horz" pos="310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DA8F"/>
    <a:srgbClr val="92D5FB"/>
    <a:srgbClr val="D5EDBB"/>
    <a:srgbClr val="C6D9F1"/>
    <a:srgbClr val="08345A"/>
    <a:srgbClr val="5C9BA4"/>
    <a:srgbClr val="F06F34"/>
    <a:srgbClr val="000000"/>
    <a:srgbClr val="F8C335"/>
    <a:srgbClr val="8C3B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348" autoAdjust="0"/>
    <p:restoredTop sz="78745"/>
  </p:normalViewPr>
  <p:slideViewPr>
    <p:cSldViewPr snapToGrid="0" snapToObjects="1">
      <p:cViewPr varScale="1">
        <p:scale>
          <a:sx n="161" d="100"/>
          <a:sy n="161" d="100"/>
        </p:scale>
        <p:origin x="200" y="1432"/>
      </p:cViewPr>
      <p:guideLst>
        <p:guide orient="horz" pos="132"/>
        <p:guide pos="5616"/>
        <p:guide orient="horz" pos="3108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viewProps" Target="viewProps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theme" Target="theme/theme1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presProps" Target="presProps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83B82F-1816-9A46-A8A2-5786D1E1B0D2}" type="datetimeFigureOut">
              <a:rPr lang="en-US" smtClean="0"/>
              <a:t>10/21/20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EFB495-1E21-9543-89E7-2F60EEFFCA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0522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0E0B1-E5F9-3D41-A781-5D1A97438C97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8047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0E0B1-E5F9-3D41-A781-5D1A97438C97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6121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0E0B1-E5F9-3D41-A781-5D1A97438C97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2834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0E0B1-E5F9-3D41-A781-5D1A97438C97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5148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0E0B1-E5F9-3D41-A781-5D1A97438C97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5945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0E0B1-E5F9-3D41-A781-5D1A97438C97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0474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0E0B1-E5F9-3D41-A781-5D1A97438C97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7747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0E0B1-E5F9-3D41-A781-5D1A97438C97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1456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0E0B1-E5F9-3D41-A781-5D1A97438C97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30872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0E0B1-E5F9-3D41-A781-5D1A97438C97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79085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0E0B1-E5F9-3D41-A781-5D1A97438C97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6092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0E0B1-E5F9-3D41-A781-5D1A97438C97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33961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E0E0B1-E5F9-3D41-A781-5D1A97438C9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373108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0E0B1-E5F9-3D41-A781-5D1A97438C97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12508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0E0B1-E5F9-3D41-A781-5D1A97438C97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34333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0E0B1-E5F9-3D41-A781-5D1A97438C97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44084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0E0B1-E5F9-3D41-A781-5D1A97438C97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79747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E0E0B1-E5F9-3D41-A781-5D1A97438C9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441073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0E0B1-E5F9-3D41-A781-5D1A97438C97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1297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0E0B1-E5F9-3D41-A781-5D1A97438C97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84297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0E0B1-E5F9-3D41-A781-5D1A97438C97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5096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0E0B1-E5F9-3D41-A781-5D1A97438C97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5954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0E0B1-E5F9-3D41-A781-5D1A97438C97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88618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0E0B1-E5F9-3D41-A781-5D1A97438C97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73038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0E0B1-E5F9-3D41-A781-5D1A97438C97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62082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0E0B1-E5F9-3D41-A781-5D1A97438C97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11300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0E0B1-E5F9-3D41-A781-5D1A97438C97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62140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0E0B1-E5F9-3D41-A781-5D1A97438C97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43965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0E0B1-E5F9-3D41-A781-5D1A97438C97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22030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E0E0B1-E5F9-3D41-A781-5D1A97438C9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074629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E0E0B1-E5F9-3D41-A781-5D1A97438C9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968940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0E0B1-E5F9-3D41-A781-5D1A97438C97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4775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0E0B1-E5F9-3D41-A781-5D1A97438C97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3653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0E0B1-E5F9-3D41-A781-5D1A97438C97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3050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0E0B1-E5F9-3D41-A781-5D1A97438C97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6893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0E0B1-E5F9-3D41-A781-5D1A97438C97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4168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0E0B1-E5F9-3D41-A781-5D1A97438C97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3632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0E0B1-E5F9-3D41-A781-5D1A97438C97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3315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0D241-4C2C-194D-B653-5B942CAE770A}" type="datetimeFigureOut">
              <a:rPr lang="en-US" smtClean="0"/>
              <a:t>10/21/20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10268-609F-C146-9C09-F7A399251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302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0D241-4C2C-194D-B653-5B942CAE770A}" type="datetimeFigureOut">
              <a:rPr lang="en-US" smtClean="0"/>
              <a:t>10/21/20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10268-609F-C146-9C09-F7A399251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736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0D241-4C2C-194D-B653-5B942CAE770A}" type="datetimeFigureOut">
              <a:rPr lang="en-US" smtClean="0"/>
              <a:t>10/21/20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10268-609F-C146-9C09-F7A399251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385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0D241-4C2C-194D-B653-5B942CAE770A}" type="datetimeFigureOut">
              <a:rPr lang="en-US" smtClean="0"/>
              <a:t>10/21/20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10268-609F-C146-9C09-F7A399251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978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0D241-4C2C-194D-B653-5B942CAE770A}" type="datetimeFigureOut">
              <a:rPr lang="en-US" smtClean="0"/>
              <a:t>10/21/20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10268-609F-C146-9C09-F7A399251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090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0D241-4C2C-194D-B653-5B942CAE770A}" type="datetimeFigureOut">
              <a:rPr lang="en-US" smtClean="0"/>
              <a:t>10/21/20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10268-609F-C146-9C09-F7A399251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650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0D241-4C2C-194D-B653-5B942CAE770A}" type="datetimeFigureOut">
              <a:rPr lang="en-US" smtClean="0"/>
              <a:t>10/21/20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10268-609F-C146-9C09-F7A399251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154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0D241-4C2C-194D-B653-5B942CAE770A}" type="datetimeFigureOut">
              <a:rPr lang="en-US" smtClean="0"/>
              <a:t>10/21/20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10268-609F-C146-9C09-F7A399251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472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0D241-4C2C-194D-B653-5B942CAE770A}" type="datetimeFigureOut">
              <a:rPr lang="en-US" smtClean="0"/>
              <a:t>10/21/20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10268-609F-C146-9C09-F7A399251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607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0D241-4C2C-194D-B653-5B942CAE770A}" type="datetimeFigureOut">
              <a:rPr lang="en-US" smtClean="0"/>
              <a:t>10/21/20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10268-609F-C146-9C09-F7A399251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128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0D241-4C2C-194D-B653-5B942CAE770A}" type="datetimeFigureOut">
              <a:rPr lang="en-US" smtClean="0"/>
              <a:t>10/21/20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10268-609F-C146-9C09-F7A399251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139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0D241-4C2C-194D-B653-5B942CAE770A}" type="datetimeFigureOut">
              <a:rPr lang="en-US" smtClean="0"/>
              <a:t>10/21/20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10268-609F-C146-9C09-F7A399251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569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0D241-4C2C-194D-B653-5B942CAE770A}" type="datetimeFigureOut">
              <a:rPr lang="en-US" smtClean="0"/>
              <a:t>10/21/20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10268-609F-C146-9C09-F7A399251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345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0D241-4C2C-194D-B653-5B942CAE770A}" type="datetimeFigureOut">
              <a:rPr lang="en-US" smtClean="0"/>
              <a:t>10/21/20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10268-609F-C146-9C09-F7A399251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814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0D241-4C2C-194D-B653-5B942CAE770A}" type="datetimeFigureOut">
              <a:rPr lang="en-US" smtClean="0"/>
              <a:t>10/21/20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10268-609F-C146-9C09-F7A399251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80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0D241-4C2C-194D-B653-5B942CAE770A}" type="datetimeFigureOut">
              <a:rPr lang="en-US" smtClean="0"/>
              <a:t>10/21/20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10268-609F-C146-9C09-F7A399251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005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0D241-4C2C-194D-B653-5B942CAE770A}" type="datetimeFigureOut">
              <a:rPr lang="en-US" smtClean="0"/>
              <a:t>10/21/20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10268-609F-C146-9C09-F7A399251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174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0D241-4C2C-194D-B653-5B942CAE770A}" type="datetimeFigureOut">
              <a:rPr lang="en-US" smtClean="0"/>
              <a:t>10/21/20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10268-609F-C146-9C09-F7A399251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934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0D241-4C2C-194D-B653-5B942CAE770A}" type="datetimeFigureOut">
              <a:rPr lang="en-US" smtClean="0"/>
              <a:t>10/21/20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10268-609F-C146-9C09-F7A399251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190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0D241-4C2C-194D-B653-5B942CAE770A}" type="datetimeFigureOut">
              <a:rPr lang="en-US" smtClean="0"/>
              <a:t>10/21/20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10268-609F-C146-9C09-F7A399251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341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0D241-4C2C-194D-B653-5B942CAE770A}" type="datetimeFigureOut">
              <a:rPr lang="en-US" smtClean="0"/>
              <a:t>10/21/20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10268-609F-C146-9C09-F7A399251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572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0D241-4C2C-194D-B653-5B942CAE770A}" type="datetimeFigureOut">
              <a:rPr lang="en-US" smtClean="0"/>
              <a:t>10/21/20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10268-609F-C146-9C09-F7A399251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84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0D241-4C2C-194D-B653-5B942CAE770A}" type="datetimeFigureOut">
              <a:rPr lang="en-US" smtClean="0"/>
              <a:t>10/21/20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10268-609F-C146-9C09-F7A399251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876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0D241-4C2C-194D-B653-5B942CAE770A}" type="datetimeFigureOut">
              <a:rPr lang="en-US" smtClean="0"/>
              <a:t>10/21/20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10268-609F-C146-9C09-F7A399251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068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0D241-4C2C-194D-B653-5B942CAE770A}" type="datetimeFigureOut">
              <a:rPr lang="en-US" smtClean="0"/>
              <a:t>10/21/20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10268-609F-C146-9C09-F7A399251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114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0D241-4C2C-194D-B653-5B942CAE770A}" type="datetimeFigureOut">
              <a:rPr lang="en-US" smtClean="0"/>
              <a:t>10/21/20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10268-609F-C146-9C09-F7A399251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263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0D241-4C2C-194D-B653-5B942CAE770A}" type="datetimeFigureOut">
              <a:rPr lang="en-US" smtClean="0"/>
              <a:t>10/21/20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10268-609F-C146-9C09-F7A399251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260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0D241-4C2C-194D-B653-5B942CAE770A}" type="datetimeFigureOut">
              <a:rPr lang="en-US" smtClean="0"/>
              <a:t>10/21/20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10268-609F-C146-9C09-F7A399251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164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0D241-4C2C-194D-B653-5B942CAE770A}" type="datetimeFigureOut">
              <a:rPr lang="en-US" smtClean="0"/>
              <a:t>10/21/20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10268-609F-C146-9C09-F7A399251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20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0D241-4C2C-194D-B653-5B942CAE770A}" type="datetimeFigureOut">
              <a:rPr lang="en-US" smtClean="0"/>
              <a:t>10/21/20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10268-609F-C146-9C09-F7A399251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495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0D241-4C2C-194D-B653-5B942CAE770A}" type="datetimeFigureOut">
              <a:rPr lang="en-US" smtClean="0"/>
              <a:t>10/21/20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10268-609F-C146-9C09-F7A399251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998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0D241-4C2C-194D-B653-5B942CAE770A}" type="datetimeFigureOut">
              <a:rPr lang="en-US" smtClean="0"/>
              <a:t>10/21/20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10268-609F-C146-9C09-F7A399251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542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0D241-4C2C-194D-B653-5B942CAE770A}" type="datetimeFigureOut">
              <a:rPr lang="en-US" smtClean="0"/>
              <a:t>10/21/20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10268-609F-C146-9C09-F7A399251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648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70D241-4C2C-194D-B653-5B942CAE770A}" type="datetimeFigureOut">
              <a:rPr lang="en-US" smtClean="0"/>
              <a:t>10/21/20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110268-609F-C146-9C09-F7A399251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051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ctr" defTabSz="3429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Helvetica" pitchFamily="2" charset="0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Helvetica" pitchFamily="2" charset="0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Helvetica" pitchFamily="2" charset="0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Helvetica" pitchFamily="2" charset="0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Helvetica" pitchFamily="2" charset="0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Helvetica" pitchFamily="2" charset="0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70D241-4C2C-194D-B653-5B942CAE770A}" type="datetimeFigureOut">
              <a:rPr lang="en-US" smtClean="0"/>
              <a:t>10/21/20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110268-609F-C146-9C09-F7A399251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554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ctr" defTabSz="3429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70D241-4C2C-194D-B653-5B942CAE770A}" type="datetimeFigureOut">
              <a:rPr lang="en-US" smtClean="0"/>
              <a:t>10/21/20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110268-609F-C146-9C09-F7A399251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856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ctr" defTabSz="3429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nirbhayjm.github.io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13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emf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9.emf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emf"/><Relationship Id="rId4" Type="http://schemas.openxmlformats.org/officeDocument/2006/relationships/image" Target="../media/image26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33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tiff"/><Relationship Id="rId5" Type="http://schemas.openxmlformats.org/officeDocument/2006/relationships/image" Target="../media/image31.tiff"/><Relationship Id="rId4" Type="http://schemas.openxmlformats.org/officeDocument/2006/relationships/image" Target="../media/image30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tiff"/><Relationship Id="rId4" Type="http://schemas.openxmlformats.org/officeDocument/2006/relationships/image" Target="../media/image31.tif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tiff"/><Relationship Id="rId3" Type="http://schemas.openxmlformats.org/officeDocument/2006/relationships/image" Target="../media/image1.jpg"/><Relationship Id="rId7" Type="http://schemas.openxmlformats.org/officeDocument/2006/relationships/image" Target="../media/image38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tiff"/><Relationship Id="rId5" Type="http://schemas.openxmlformats.org/officeDocument/2006/relationships/image" Target="../media/image36.tiff"/><Relationship Id="rId10" Type="http://schemas.openxmlformats.org/officeDocument/2006/relationships/image" Target="../media/image41.tiff"/><Relationship Id="rId4" Type="http://schemas.openxmlformats.org/officeDocument/2006/relationships/image" Target="../media/image35.tiff"/><Relationship Id="rId9" Type="http://schemas.openxmlformats.org/officeDocument/2006/relationships/image" Target="../media/image40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cs.stanford.edu/people/karpathy/reinforcejs/gridworld_td.html" TargetMode="External"/><Relationship Id="rId4" Type="http://schemas.openxmlformats.org/officeDocument/2006/relationships/hyperlink" Target="https://cs.stanford.edu/people/karpathy/reinforcejs/gridworld_dp.html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tiff"/><Relationship Id="rId3" Type="http://schemas.openxmlformats.org/officeDocument/2006/relationships/image" Target="../media/image1.jpg"/><Relationship Id="rId7" Type="http://schemas.openxmlformats.org/officeDocument/2006/relationships/image" Target="../media/image48.tif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tiff"/><Relationship Id="rId5" Type="http://schemas.openxmlformats.org/officeDocument/2006/relationships/image" Target="../media/image46.tiff"/><Relationship Id="rId4" Type="http://schemas.openxmlformats.org/officeDocument/2006/relationships/image" Target="../media/image45.tif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5" Type="http://schemas.openxmlformats.org/officeDocument/2006/relationships/image" Target="../media/image51.tiff"/><Relationship Id="rId4" Type="http://schemas.openxmlformats.org/officeDocument/2006/relationships/image" Target="../media/image50.tif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tiff"/><Relationship Id="rId5" Type="http://schemas.openxmlformats.org/officeDocument/2006/relationships/image" Target="../media/image54.tiff"/><Relationship Id="rId4" Type="http://schemas.openxmlformats.org/officeDocument/2006/relationships/image" Target="../media/image53.tif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tiff"/><Relationship Id="rId3" Type="http://schemas.openxmlformats.org/officeDocument/2006/relationships/image" Target="../media/image1.jpg"/><Relationship Id="rId7" Type="http://schemas.openxmlformats.org/officeDocument/2006/relationships/image" Target="../media/image59.tif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tiff"/><Relationship Id="rId11" Type="http://schemas.openxmlformats.org/officeDocument/2006/relationships/image" Target="../media/image52.png"/><Relationship Id="rId5" Type="http://schemas.openxmlformats.org/officeDocument/2006/relationships/image" Target="../media/image57.tiff"/><Relationship Id="rId10" Type="http://schemas.openxmlformats.org/officeDocument/2006/relationships/image" Target="../media/image62.tiff"/><Relationship Id="rId4" Type="http://schemas.openxmlformats.org/officeDocument/2006/relationships/image" Target="../media/image56.tiff"/><Relationship Id="rId9" Type="http://schemas.openxmlformats.org/officeDocument/2006/relationships/image" Target="../media/image61.tif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66.tif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tiff"/><Relationship Id="rId5" Type="http://schemas.openxmlformats.org/officeDocument/2006/relationships/image" Target="../media/image64.tiff"/><Relationship Id="rId4" Type="http://schemas.openxmlformats.org/officeDocument/2006/relationships/image" Target="../media/image63.tif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emf"/><Relationship Id="rId5" Type="http://schemas.openxmlformats.org/officeDocument/2006/relationships/image" Target="../media/image3.png"/><Relationship Id="rId10" Type="http://schemas.openxmlformats.org/officeDocument/2006/relationships/image" Target="../media/image8.emf"/><Relationship Id="rId4" Type="http://schemas.openxmlformats.org/officeDocument/2006/relationships/image" Target="../media/image2.emf"/><Relationship Id="rId9" Type="http://schemas.openxmlformats.org/officeDocument/2006/relationships/image" Target="../media/image7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tif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tiff"/><Relationship Id="rId5" Type="http://schemas.openxmlformats.org/officeDocument/2006/relationships/image" Target="../media/image53.tiff"/><Relationship Id="rId4" Type="http://schemas.openxmlformats.org/officeDocument/2006/relationships/image" Target="../media/image67.tif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67.tif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1.tiff"/><Relationship Id="rId5" Type="http://schemas.openxmlformats.org/officeDocument/2006/relationships/image" Target="../media/image70.tiff"/><Relationship Id="rId4" Type="http://schemas.openxmlformats.org/officeDocument/2006/relationships/image" Target="../media/image69.tif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2.tif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7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76.gif"/><Relationship Id="rId5" Type="http://schemas.openxmlformats.org/officeDocument/2006/relationships/hyperlink" Target="https://www.youtube.com/watch?v=V1eYniJ0Rnk" TargetMode="External"/><Relationship Id="rId4" Type="http://schemas.openxmlformats.org/officeDocument/2006/relationships/image" Target="../media/image7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emf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emf"/><Relationship Id="rId4" Type="http://schemas.openxmlformats.org/officeDocument/2006/relationships/image" Target="../media/image15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emf"/><Relationship Id="rId4" Type="http://schemas.openxmlformats.org/officeDocument/2006/relationships/image" Target="../media/image1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EDE00C0-2758-8A45-BAC5-F967CCC55E3F}"/>
              </a:ext>
            </a:extLst>
          </p:cNvPr>
          <p:cNvSpPr txBox="1"/>
          <p:nvPr/>
        </p:nvSpPr>
        <p:spPr>
          <a:xfrm>
            <a:off x="1540042" y="827773"/>
            <a:ext cx="60639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Helvetica" pitchFamily="2" charset="0"/>
              </a:rPr>
              <a:t>CS 4803 / 7643</a:t>
            </a:r>
          </a:p>
          <a:p>
            <a:pPr algn="ctr"/>
            <a:r>
              <a:rPr lang="en-US" sz="3600" dirty="0">
                <a:latin typeface="Helvetica" pitchFamily="2" charset="0"/>
              </a:rPr>
              <a:t>Deep Learning, Fall 2020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F874A26-B2F0-1D4D-8D2D-485499EB52C2}"/>
              </a:ext>
            </a:extLst>
          </p:cNvPr>
          <p:cNvSpPr txBox="1"/>
          <p:nvPr/>
        </p:nvSpPr>
        <p:spPr>
          <a:xfrm>
            <a:off x="1217595" y="2711505"/>
            <a:ext cx="670880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Helvetica" pitchFamily="2" charset="0"/>
              </a:rPr>
              <a:t>Reinforcement Learning: Module 2/3</a:t>
            </a:r>
          </a:p>
          <a:p>
            <a:pPr algn="ctr"/>
            <a:endParaRPr lang="en-US" sz="2000" dirty="0">
              <a:latin typeface="Helvetica" pitchFamily="2" charset="0"/>
            </a:endParaRPr>
          </a:p>
          <a:p>
            <a:pPr algn="ctr"/>
            <a:r>
              <a:rPr lang="en-US" sz="2000" dirty="0">
                <a:latin typeface="Helvetica" pitchFamily="2" charset="0"/>
              </a:rPr>
              <a:t>Presented by </a:t>
            </a:r>
            <a:r>
              <a:rPr lang="en-US" sz="2000" dirty="0">
                <a:solidFill>
                  <a:schemeClr val="tx2"/>
                </a:solidFill>
                <a:latin typeface="Helvetica" pitchFamily="2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Nirbhay Modhe</a:t>
            </a:r>
            <a:endParaRPr lang="en-US" sz="2000" dirty="0">
              <a:solidFill>
                <a:schemeClr val="tx2"/>
              </a:solidFill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9219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3C21F3F-B668-1A4E-817B-6963840F3C1C}"/>
              </a:ext>
            </a:extLst>
          </p:cNvPr>
          <p:cNvGrpSpPr/>
          <p:nvPr/>
        </p:nvGrpSpPr>
        <p:grpSpPr>
          <a:xfrm>
            <a:off x="1344478" y="3037803"/>
            <a:ext cx="5215180" cy="542440"/>
            <a:chOff x="1344478" y="3037803"/>
            <a:chExt cx="5215180" cy="54244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BFF9AD3-9DD2-514E-BFC3-A2C457E4F58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75568" y="3155216"/>
              <a:ext cx="4953000" cy="272882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22FD8B2-3345-CC45-AFAC-C0434CCE45AF}"/>
                </a:ext>
              </a:extLst>
            </p:cNvPr>
            <p:cNvSpPr/>
            <p:nvPr/>
          </p:nvSpPr>
          <p:spPr>
            <a:xfrm>
              <a:off x="1344478" y="3037803"/>
              <a:ext cx="5215180" cy="542440"/>
            </a:xfrm>
            <a:prstGeom prst="rect">
              <a:avLst/>
            </a:prstGeom>
            <a:noFill/>
            <a:ln w="25400">
              <a:solidFill>
                <a:schemeClr val="accent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itle 1">
            <a:extLst>
              <a:ext uri="{FF2B5EF4-FFF2-40B4-BE49-F238E27FC236}">
                <a16:creationId xmlns:a16="http://schemas.microsoft.com/office/drawing/2014/main" id="{D79F3313-EEB8-C34C-AC87-2F521EB1B3D7}"/>
              </a:ext>
            </a:extLst>
          </p:cNvPr>
          <p:cNvSpPr txBox="1">
            <a:spLocks/>
          </p:cNvSpPr>
          <p:nvPr/>
        </p:nvSpPr>
        <p:spPr>
          <a:xfrm>
            <a:off x="1638300" y="4581967"/>
            <a:ext cx="6172200" cy="485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100" b="1" dirty="0">
                <a:solidFill>
                  <a:schemeClr val="bg1"/>
                </a:solidFill>
                <a:latin typeface="Helvetica Neue"/>
                <a:cs typeface="Helvetica Neue"/>
              </a:rPr>
              <a:t>Value Function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B15CF45-4F01-6D41-91EE-DE5B98828C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3738" y="425194"/>
            <a:ext cx="2049435" cy="2461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5D1A191-2560-324B-8292-E181D92D6D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09794" y="1683536"/>
            <a:ext cx="3613978" cy="995766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323B2EE-9454-D547-89E8-991BBAC558F8}"/>
              </a:ext>
            </a:extLst>
          </p:cNvPr>
          <p:cNvCxnSpPr>
            <a:cxnSpLocks/>
          </p:cNvCxnSpPr>
          <p:nvPr/>
        </p:nvCxnSpPr>
        <p:spPr>
          <a:xfrm flipV="1">
            <a:off x="3696346" y="2384944"/>
            <a:ext cx="0" cy="662338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5BB72C12-2147-0843-AAC5-6F64B998C1C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35215" y="3155603"/>
            <a:ext cx="122262" cy="22705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A33AA14-9DB1-424E-A8A8-7E6F20EFD503}"/>
              </a:ext>
            </a:extLst>
          </p:cNvPr>
          <p:cNvSpPr/>
          <p:nvPr/>
        </p:nvSpPr>
        <p:spPr>
          <a:xfrm>
            <a:off x="481474" y="370701"/>
            <a:ext cx="7893092" cy="362143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numCol="1" rtlCol="0" anchor="t"/>
          <a:lstStyle/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For a policy that produces a trajectory sample</a:t>
            </a: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kern="0" dirty="0">
              <a:solidFill>
                <a:srgbClr val="08345A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" sz="16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</a:t>
            </a:r>
            <a:r>
              <a:rPr lang="en" sz="160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V-function </a:t>
            </a:r>
            <a:r>
              <a:rPr lang="en" sz="16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of the policy</a:t>
            </a:r>
            <a:r>
              <a:rPr lang="en" sz="160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" sz="16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at state s, is the expected cumulative reward from state s:</a:t>
            </a: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dirty="0">
              <a:solidFill>
                <a:srgbClr val="08345A"/>
              </a:solidFill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2258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B7B0E70-D885-1345-B1EC-740E0BF0A7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9794" y="1723958"/>
            <a:ext cx="4158916" cy="864494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D79F3313-EEB8-C34C-AC87-2F521EB1B3D7}"/>
              </a:ext>
            </a:extLst>
          </p:cNvPr>
          <p:cNvSpPr txBox="1">
            <a:spLocks/>
          </p:cNvSpPr>
          <p:nvPr/>
        </p:nvSpPr>
        <p:spPr>
          <a:xfrm>
            <a:off x="1638300" y="4581967"/>
            <a:ext cx="6172200" cy="485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100" b="1" dirty="0">
                <a:solidFill>
                  <a:schemeClr val="bg1"/>
                </a:solidFill>
                <a:latin typeface="Helvetica Neue"/>
                <a:cs typeface="Helvetica Neue"/>
              </a:rPr>
              <a:t>Action-Value Function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B15CF45-4F01-6D41-91EE-DE5B98828C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3738" y="425194"/>
            <a:ext cx="2049435" cy="24619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89EC249D-22E9-1A48-96F6-73A066E12F03}"/>
              </a:ext>
            </a:extLst>
          </p:cNvPr>
          <p:cNvGrpSpPr/>
          <p:nvPr/>
        </p:nvGrpSpPr>
        <p:grpSpPr>
          <a:xfrm>
            <a:off x="1404724" y="2351893"/>
            <a:ext cx="5215180" cy="1195299"/>
            <a:chOff x="1964410" y="2158354"/>
            <a:chExt cx="5215180" cy="1195299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9089F86-2AB3-554D-9CA9-4C98A16C246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095500" y="2928626"/>
              <a:ext cx="4953000" cy="272882"/>
            </a:xfrm>
            <a:prstGeom prst="rect">
              <a:avLst/>
            </a:prstGeom>
          </p:spPr>
        </p:pic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1323B2EE-9454-D547-89E8-991BBAC558F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316278" y="2158354"/>
              <a:ext cx="0" cy="662338"/>
            </a:xfrm>
            <a:prstGeom prst="straightConnector1">
              <a:avLst/>
            </a:prstGeom>
            <a:ln>
              <a:solidFill>
                <a:schemeClr val="accent1">
                  <a:lumMod val="75000"/>
                </a:schemeClr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AC09206-66C4-7742-B268-8AB690449E5F}"/>
                </a:ext>
              </a:extLst>
            </p:cNvPr>
            <p:cNvSpPr/>
            <p:nvPr/>
          </p:nvSpPr>
          <p:spPr>
            <a:xfrm>
              <a:off x="1964410" y="2811213"/>
              <a:ext cx="5215180" cy="542440"/>
            </a:xfrm>
            <a:prstGeom prst="rect">
              <a:avLst/>
            </a:prstGeom>
            <a:noFill/>
            <a:ln w="25400">
              <a:solidFill>
                <a:schemeClr val="accent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1D9AD6E0-EC78-A142-A369-1C624271EE97}"/>
              </a:ext>
            </a:extLst>
          </p:cNvPr>
          <p:cNvSpPr/>
          <p:nvPr/>
        </p:nvSpPr>
        <p:spPr>
          <a:xfrm>
            <a:off x="481474" y="370701"/>
            <a:ext cx="7893092" cy="362143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numCol="1" rtlCol="0" anchor="t"/>
          <a:lstStyle/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For a policy that produces a trajectory sample</a:t>
            </a: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kern="0" dirty="0">
              <a:solidFill>
                <a:srgbClr val="08345A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</a:t>
            </a:r>
            <a:r>
              <a:rPr lang="en-US" sz="160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Q-function</a:t>
            </a:r>
            <a:r>
              <a:rPr lang="en-US" sz="16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of the policy at state </a:t>
            </a:r>
            <a:r>
              <a:rPr lang="en-US" sz="160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</a:t>
            </a:r>
            <a:r>
              <a:rPr lang="en-US" sz="16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and action </a:t>
            </a:r>
            <a:r>
              <a:rPr lang="en-US" sz="160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</a:t>
            </a:r>
            <a:r>
              <a:rPr lang="en-US" sz="16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is the expected cumulative reward upon taking action </a:t>
            </a:r>
            <a:r>
              <a:rPr lang="en-US" sz="160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</a:t>
            </a:r>
            <a:r>
              <a:rPr lang="en-US" sz="16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in state </a:t>
            </a:r>
            <a:r>
              <a:rPr lang="en-US" sz="160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</a:t>
            </a:r>
            <a:r>
              <a:rPr lang="en-US" sz="16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(and following policy thereafter):</a:t>
            </a:r>
          </a:p>
        </p:txBody>
      </p:sp>
    </p:spTree>
    <p:extLst>
      <p:ext uri="{BB962C8B-B14F-4D97-AF65-F5344CB8AC3E}">
        <p14:creationId xmlns:p14="http://schemas.microsoft.com/office/powerpoint/2010/main" val="4075661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E47C280-F9E6-6444-9DA2-FABE1E668E87}"/>
              </a:ext>
            </a:extLst>
          </p:cNvPr>
          <p:cNvSpPr/>
          <p:nvPr/>
        </p:nvSpPr>
        <p:spPr>
          <a:xfrm>
            <a:off x="481474" y="370701"/>
            <a:ext cx="7893092" cy="362143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numCol="1" rtlCol="0" anchor="t"/>
          <a:lstStyle/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The V and Q functions corresponding to the optimal policy  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79F3313-EEB8-C34C-AC87-2F521EB1B3D7}"/>
              </a:ext>
            </a:extLst>
          </p:cNvPr>
          <p:cNvSpPr txBox="1">
            <a:spLocks/>
          </p:cNvSpPr>
          <p:nvPr/>
        </p:nvSpPr>
        <p:spPr>
          <a:xfrm>
            <a:off x="1638300" y="4581967"/>
            <a:ext cx="6172200" cy="485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100" b="1" dirty="0">
                <a:solidFill>
                  <a:schemeClr val="bg1"/>
                </a:solidFill>
                <a:latin typeface="Helvetica Neue"/>
                <a:cs typeface="Helvetica Neue"/>
              </a:rPr>
              <a:t>Optimal V &amp; Q functions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2F32A4A-6EB4-1D4E-8FFD-BCE5D133C6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8710" y="370701"/>
            <a:ext cx="283028" cy="22642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9F866CA-F233-0F41-8836-D8BD0B0ECF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11278" y="1151363"/>
            <a:ext cx="3485827" cy="93364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1166213-196F-1845-A5A1-D0B81284B0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18220" y="2608900"/>
            <a:ext cx="4419600" cy="899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191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E47C280-F9E6-6444-9DA2-FABE1E668E87}"/>
              </a:ext>
            </a:extLst>
          </p:cNvPr>
          <p:cNvSpPr/>
          <p:nvPr/>
        </p:nvSpPr>
        <p:spPr>
          <a:xfrm>
            <a:off x="481474" y="370701"/>
            <a:ext cx="7893092" cy="362143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numCol="1" rtlCol="0" anchor="t"/>
          <a:lstStyle/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Recursive Bellman expansion (from definition of Q)</a:t>
            </a:r>
          </a:p>
          <a:p>
            <a:pPr marL="296862">
              <a:spcBef>
                <a:spcPts val="600"/>
              </a:spcBef>
              <a:buClr>
                <a:srgbClr val="EFB210"/>
              </a:buClr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79F3313-EEB8-C34C-AC87-2F521EB1B3D7}"/>
              </a:ext>
            </a:extLst>
          </p:cNvPr>
          <p:cNvSpPr txBox="1">
            <a:spLocks/>
          </p:cNvSpPr>
          <p:nvPr/>
        </p:nvSpPr>
        <p:spPr>
          <a:xfrm>
            <a:off x="1638300" y="4581967"/>
            <a:ext cx="6172200" cy="485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100" b="1" dirty="0">
                <a:solidFill>
                  <a:schemeClr val="bg1"/>
                </a:solidFill>
                <a:latin typeface="Helvetica Neue"/>
                <a:cs typeface="Helvetica Neue"/>
              </a:rPr>
              <a:t>Bellman Optimality Equations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0FFC66C-CC56-C84A-A920-78DA7344C052}"/>
              </a:ext>
            </a:extLst>
          </p:cNvPr>
          <p:cNvGrpSpPr/>
          <p:nvPr/>
        </p:nvGrpSpPr>
        <p:grpSpPr>
          <a:xfrm>
            <a:off x="1043335" y="899387"/>
            <a:ext cx="6880339" cy="3181730"/>
            <a:chOff x="385608" y="765703"/>
            <a:chExt cx="6880339" cy="3181730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03C4554B-254F-9040-9F2C-FEC207EDAAB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5608" y="948907"/>
              <a:ext cx="6880339" cy="2998526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7FF23F1-E4B2-EF4B-87CE-BAAD4BD2A676}"/>
                </a:ext>
              </a:extLst>
            </p:cNvPr>
            <p:cNvSpPr txBox="1"/>
            <p:nvPr/>
          </p:nvSpPr>
          <p:spPr>
            <a:xfrm>
              <a:off x="2867672" y="765703"/>
              <a:ext cx="205932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tx2"/>
                  </a:solidFill>
                  <a:latin typeface="Helvetica" pitchFamily="2" charset="0"/>
                </a:rPr>
                <a:t>(Expected) return from t = 0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8F006A5-2BD9-274B-8375-225D0CB3242F}"/>
                </a:ext>
              </a:extLst>
            </p:cNvPr>
            <p:cNvSpPr txBox="1"/>
            <p:nvPr/>
          </p:nvSpPr>
          <p:spPr>
            <a:xfrm>
              <a:off x="1286335" y="1904420"/>
              <a:ext cx="499147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tx2"/>
                  </a:solidFill>
                  <a:latin typeface="Helvetica" pitchFamily="2" charset="0"/>
                </a:rPr>
                <a:t>(Reward at t = 0) + (Return for expected state at t=1)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0255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E8E2F338-5460-7F4E-BF0C-850556EB07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2784" y="3878095"/>
            <a:ext cx="4681072" cy="48688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CC32795-C2F9-F940-BCBE-DFF7F3B192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12784" y="2127515"/>
            <a:ext cx="4790123" cy="156876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E47C280-F9E6-6444-9DA2-FABE1E668E87}"/>
              </a:ext>
            </a:extLst>
          </p:cNvPr>
          <p:cNvSpPr/>
          <p:nvPr/>
        </p:nvSpPr>
        <p:spPr>
          <a:xfrm>
            <a:off x="481474" y="370701"/>
            <a:ext cx="7893092" cy="362143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numCol="1" rtlCol="0" anchor="t"/>
          <a:lstStyle/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Equations relating optimal quantities</a:t>
            </a: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Recursive Bellman optimality equation</a:t>
            </a:r>
          </a:p>
          <a:p>
            <a:pPr marL="296862">
              <a:spcBef>
                <a:spcPts val="600"/>
              </a:spcBef>
              <a:buClr>
                <a:srgbClr val="EFB210"/>
              </a:buClr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79F3313-EEB8-C34C-AC87-2F521EB1B3D7}"/>
              </a:ext>
            </a:extLst>
          </p:cNvPr>
          <p:cNvSpPr txBox="1">
            <a:spLocks/>
          </p:cNvSpPr>
          <p:nvPr/>
        </p:nvSpPr>
        <p:spPr>
          <a:xfrm>
            <a:off x="1638300" y="4581967"/>
            <a:ext cx="6172200" cy="485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100" b="1" dirty="0">
                <a:solidFill>
                  <a:schemeClr val="bg1"/>
                </a:solidFill>
                <a:latin typeface="Helvetica Neue"/>
                <a:cs typeface="Helvetica Neue"/>
              </a:rPr>
              <a:t>Bellman Optimality Equations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66D35D0-13FE-2847-8AE7-96725EB2D1D0}"/>
              </a:ext>
            </a:extLst>
          </p:cNvPr>
          <p:cNvGrpSpPr/>
          <p:nvPr/>
        </p:nvGrpSpPr>
        <p:grpSpPr>
          <a:xfrm>
            <a:off x="4714397" y="882422"/>
            <a:ext cx="2949388" cy="537882"/>
            <a:chOff x="4442012" y="2052918"/>
            <a:chExt cx="2949388" cy="537882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78C3E12-1C67-E044-9FF9-26F3EB825A9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546624" y="2138692"/>
              <a:ext cx="2755129" cy="358420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F7A5CD5-C382-7047-A317-69ADD5B5E381}"/>
                </a:ext>
              </a:extLst>
            </p:cNvPr>
            <p:cNvSpPr/>
            <p:nvPr/>
          </p:nvSpPr>
          <p:spPr bwMode="auto">
            <a:xfrm>
              <a:off x="4442012" y="2052918"/>
              <a:ext cx="2949388" cy="537882"/>
            </a:xfrm>
            <a:prstGeom prst="rect">
              <a:avLst/>
            </a:prstGeom>
            <a:noFill/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FFB7C15-DAA5-F642-90EA-74EE72E8D90E}"/>
              </a:ext>
            </a:extLst>
          </p:cNvPr>
          <p:cNvGrpSpPr/>
          <p:nvPr/>
        </p:nvGrpSpPr>
        <p:grpSpPr>
          <a:xfrm>
            <a:off x="1288264" y="882422"/>
            <a:ext cx="2715353" cy="537882"/>
            <a:chOff x="1297871" y="2048961"/>
            <a:chExt cx="2715353" cy="537882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19F2250-3060-F943-8251-A45B0DD7319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371599" y="2128600"/>
              <a:ext cx="2573333" cy="386000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66DF69C-922F-044C-A133-BDA24E6FB6CF}"/>
                </a:ext>
              </a:extLst>
            </p:cNvPr>
            <p:cNvSpPr/>
            <p:nvPr/>
          </p:nvSpPr>
          <p:spPr bwMode="auto">
            <a:xfrm>
              <a:off x="1297871" y="2048961"/>
              <a:ext cx="2715353" cy="537882"/>
            </a:xfrm>
            <a:prstGeom prst="rect">
              <a:avLst/>
            </a:prstGeom>
            <a:noFill/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58148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E47C280-F9E6-6444-9DA2-FABE1E668E87}"/>
              </a:ext>
            </a:extLst>
          </p:cNvPr>
          <p:cNvSpPr/>
          <p:nvPr/>
        </p:nvSpPr>
        <p:spPr>
          <a:xfrm>
            <a:off x="481474" y="370701"/>
            <a:ext cx="7893092" cy="362143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numCol="1" rtlCol="0" anchor="t"/>
          <a:lstStyle/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Based on the bellman optimality equation</a:t>
            </a: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Algorithm</a:t>
            </a: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Wingdings" pitchFamily="2" charset="2"/>
              <a:buChar char="Ø"/>
            </a:pPr>
            <a:r>
              <a:rPr lang="en-US" sz="1600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Initialize values of all states</a:t>
            </a: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Wingdings" pitchFamily="2" charset="2"/>
              <a:buChar char="Ø"/>
            </a:pPr>
            <a:r>
              <a:rPr lang="en-US" sz="1600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While not converged:</a:t>
            </a: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Wingdings" pitchFamily="2" charset="2"/>
              <a:buChar char="Ø"/>
            </a:pPr>
            <a:r>
              <a:rPr lang="en-US" sz="1600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For each state:</a:t>
            </a: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Wingdings" pitchFamily="2" charset="2"/>
              <a:buChar char="Ø"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Wingdings" pitchFamily="2" charset="2"/>
              <a:buChar char="Ø"/>
            </a:pPr>
            <a:r>
              <a:rPr lang="en-US" sz="1600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Repeat until convergence (no change in values)</a:t>
            </a: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79F3313-EEB8-C34C-AC87-2F521EB1B3D7}"/>
              </a:ext>
            </a:extLst>
          </p:cNvPr>
          <p:cNvSpPr txBox="1">
            <a:spLocks/>
          </p:cNvSpPr>
          <p:nvPr/>
        </p:nvSpPr>
        <p:spPr>
          <a:xfrm>
            <a:off x="1638300" y="4581967"/>
            <a:ext cx="6172200" cy="485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100" b="1" dirty="0">
                <a:solidFill>
                  <a:schemeClr val="bg1"/>
                </a:solidFill>
                <a:latin typeface="Helvetica Neue"/>
                <a:cs typeface="Helvetica Neue"/>
              </a:rPr>
              <a:t>Value Iteration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0E19953-C328-6049-9735-3C07730964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6971" y="795059"/>
            <a:ext cx="5390057" cy="60319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BF00E69-C3BE-0B4D-9379-609AE68F81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13922" y="2298769"/>
            <a:ext cx="5060644" cy="54596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A2F89BC-FB99-1D4F-949C-8EBDC9DB657C}"/>
              </a:ext>
            </a:extLst>
          </p:cNvPr>
          <p:cNvSpPr/>
          <p:nvPr/>
        </p:nvSpPr>
        <p:spPr>
          <a:xfrm>
            <a:off x="7743145" y="3008644"/>
            <a:ext cx="1219200" cy="30933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Homework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0D063922-E614-A84A-9770-D51F0AA18C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39505" y="3338366"/>
            <a:ext cx="5527523" cy="258369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68C985A0-B39F-084F-BED8-3CA217B1FF43}"/>
              </a:ext>
            </a:extLst>
          </p:cNvPr>
          <p:cNvGrpSpPr/>
          <p:nvPr/>
        </p:nvGrpSpPr>
        <p:grpSpPr>
          <a:xfrm>
            <a:off x="2103561" y="3840010"/>
            <a:ext cx="4936876" cy="576485"/>
            <a:chOff x="2073525" y="6029534"/>
            <a:chExt cx="4936876" cy="576485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4932371A-A38B-1A45-BBAD-16C3E1D11B0E}"/>
                </a:ext>
              </a:extLst>
            </p:cNvPr>
            <p:cNvSpPr/>
            <p:nvPr/>
          </p:nvSpPr>
          <p:spPr bwMode="auto">
            <a:xfrm>
              <a:off x="2073525" y="6029534"/>
              <a:ext cx="4936876" cy="576485"/>
            </a:xfrm>
            <a:prstGeom prst="rect">
              <a:avLst/>
            </a:prstGeom>
            <a:noFill/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rPr>
                <a:t>Time complexity per iteration</a:t>
              </a:r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5622A8BF-B6DE-794F-8603-F8C55255E38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221940" y="6105093"/>
              <a:ext cx="1676400" cy="42690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21189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E47C280-F9E6-6444-9DA2-FABE1E668E87}"/>
              </a:ext>
            </a:extLst>
          </p:cNvPr>
          <p:cNvSpPr/>
          <p:nvPr/>
        </p:nvSpPr>
        <p:spPr>
          <a:xfrm>
            <a:off x="481474" y="370701"/>
            <a:ext cx="7893092" cy="362143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numCol="1" rtlCol="0" anchor="t"/>
          <a:lstStyle/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Value Iteration Update:</a:t>
            </a: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Q-Iteration Update:</a:t>
            </a: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79F3313-EEB8-C34C-AC87-2F521EB1B3D7}"/>
              </a:ext>
            </a:extLst>
          </p:cNvPr>
          <p:cNvSpPr txBox="1">
            <a:spLocks/>
          </p:cNvSpPr>
          <p:nvPr/>
        </p:nvSpPr>
        <p:spPr>
          <a:xfrm>
            <a:off x="1638300" y="4581967"/>
            <a:ext cx="6172200" cy="485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100" b="1" dirty="0">
                <a:solidFill>
                  <a:schemeClr val="bg1"/>
                </a:solidFill>
                <a:latin typeface="Helvetica Neue"/>
                <a:cs typeface="Helvetica Neue"/>
              </a:rPr>
              <a:t>Q-Iteration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7E5E92-8D36-C04C-A019-7C34DC67F4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9166" y="1115057"/>
            <a:ext cx="6571334" cy="70894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EEEA882-5F56-A746-ABDE-AE529013D5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9166" y="2893404"/>
            <a:ext cx="7391400" cy="76431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4FC11B5-AA0C-8447-B274-AC8E0CE8C841}"/>
              </a:ext>
            </a:extLst>
          </p:cNvPr>
          <p:cNvSpPr/>
          <p:nvPr/>
        </p:nvSpPr>
        <p:spPr bwMode="auto">
          <a:xfrm>
            <a:off x="3018092" y="2840606"/>
            <a:ext cx="5647061" cy="944162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6C4BC6C-53B2-EA4E-B559-795F99950B9C}"/>
              </a:ext>
            </a:extLst>
          </p:cNvPr>
          <p:cNvSpPr/>
          <p:nvPr/>
        </p:nvSpPr>
        <p:spPr>
          <a:xfrm>
            <a:off x="1883890" y="3657721"/>
            <a:ext cx="5281886" cy="10002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96862" algn="ctr">
              <a:spcBef>
                <a:spcPts val="600"/>
              </a:spcBef>
              <a:buClr>
                <a:srgbClr val="EFB210"/>
              </a:buClr>
            </a:pPr>
            <a:r>
              <a:rPr lang="en-US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algorithm is same as value iteration, but it loops over actions as well as states</a:t>
            </a: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C6E8C9E-2D02-4242-AD9E-AD7B91326832}"/>
              </a:ext>
            </a:extLst>
          </p:cNvPr>
          <p:cNvSpPr/>
          <p:nvPr/>
        </p:nvSpPr>
        <p:spPr bwMode="auto">
          <a:xfrm>
            <a:off x="2120689" y="3710519"/>
            <a:ext cx="5139421" cy="664079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253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E47C280-F9E6-6444-9DA2-FABE1E668E87}"/>
              </a:ext>
            </a:extLst>
          </p:cNvPr>
          <p:cNvSpPr/>
          <p:nvPr/>
        </p:nvSpPr>
        <p:spPr>
          <a:xfrm>
            <a:off x="481474" y="370700"/>
            <a:ext cx="7893092" cy="408962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numCol="1" rtlCol="0" anchor="t"/>
          <a:lstStyle/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Policy iteration: Start with arbitrary        and refine it.</a:t>
            </a: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Involves repeating two steps:</a:t>
            </a: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Wingdings" pitchFamily="2" charset="2"/>
              <a:buChar char="Ø"/>
            </a:pPr>
            <a:r>
              <a:rPr lang="en-US" sz="1600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Policy Evaluation: Compute          (similar to Value Iteration)</a:t>
            </a: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Wingdings" pitchFamily="2" charset="2"/>
              <a:buChar char="Ø"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Wingdings" pitchFamily="2" charset="2"/>
              <a:buChar char="Ø"/>
            </a:pPr>
            <a:r>
              <a:rPr lang="en-US" sz="1600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Policy Refinement: Greedily change actions as per </a:t>
            </a: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Why do policy iteration?</a:t>
            </a: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      often converges to        much sooner than             to 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79F3313-EEB8-C34C-AC87-2F521EB1B3D7}"/>
              </a:ext>
            </a:extLst>
          </p:cNvPr>
          <p:cNvSpPr txBox="1">
            <a:spLocks/>
          </p:cNvSpPr>
          <p:nvPr/>
        </p:nvSpPr>
        <p:spPr>
          <a:xfrm>
            <a:off x="1585748" y="4529911"/>
            <a:ext cx="6172200" cy="485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100" b="1" dirty="0">
                <a:solidFill>
                  <a:schemeClr val="bg1"/>
                </a:solidFill>
                <a:latin typeface="Helvetica Neue"/>
                <a:cs typeface="Helvetica Neue"/>
              </a:rPr>
              <a:t>Policy Iteration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D24D6DE-B2A4-7044-A091-BA203E5D5E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2748" y="496614"/>
            <a:ext cx="288317" cy="1865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9959B82-2D00-2D48-A857-508E3EBA6E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5500" y="806457"/>
            <a:ext cx="4953000" cy="3405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B3CCF6B-72CE-3444-8C33-C5C43D4808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92637" y="1721656"/>
            <a:ext cx="358725" cy="2282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7C62B93-7B4F-8E40-96B8-3E0F0349FD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32331" y="2354317"/>
            <a:ext cx="341681" cy="21743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1E2C96B-6194-B247-9A1E-CF15A4AE5C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3877" y="2829195"/>
            <a:ext cx="6977742" cy="32808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D2121F7-D312-1842-8371-A0E19B1E618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25866" y="3955898"/>
            <a:ext cx="263342" cy="19977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C171068-88AE-FF45-AA82-A3375813D18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88766" y="3877110"/>
            <a:ext cx="318064" cy="26193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848BEDE-8830-A44B-9122-7A0DB860281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90031" y="3935384"/>
            <a:ext cx="442300" cy="23366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5C6EEBF-BF5A-FE43-BF6D-6AE7A3A2170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93189" t="-22838"/>
          <a:stretch/>
        </p:blipFill>
        <p:spPr>
          <a:xfrm>
            <a:off x="6928181" y="3806572"/>
            <a:ext cx="475267" cy="403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261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E47C280-F9E6-6444-9DA2-FABE1E668E87}"/>
              </a:ext>
            </a:extLst>
          </p:cNvPr>
          <p:cNvSpPr/>
          <p:nvPr/>
        </p:nvSpPr>
        <p:spPr>
          <a:xfrm>
            <a:off x="481474" y="370701"/>
            <a:ext cx="7893092" cy="362143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numCol="1" rtlCol="0" anchor="t"/>
          <a:lstStyle/>
          <a:p>
            <a:pPr marL="296862">
              <a:spcBef>
                <a:spcPts val="600"/>
              </a:spcBef>
              <a:buClr>
                <a:srgbClr val="EFB210"/>
              </a:buClr>
            </a:pPr>
            <a:r>
              <a:rPr lang="en-US" sz="1600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		For Value Iteration:</a:t>
            </a: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3x4 Grid world?</a:t>
            </a: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Chess/Go?</a:t>
            </a: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Atari Games with integer image pixel values [0, 255] of size 16x16 as state?</a:t>
            </a: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79F3313-EEB8-C34C-AC87-2F521EB1B3D7}"/>
              </a:ext>
            </a:extLst>
          </p:cNvPr>
          <p:cNvSpPr txBox="1">
            <a:spLocks/>
          </p:cNvSpPr>
          <p:nvPr/>
        </p:nvSpPr>
        <p:spPr>
          <a:xfrm>
            <a:off x="1638300" y="4581967"/>
            <a:ext cx="6172200" cy="485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100" b="1" dirty="0">
                <a:solidFill>
                  <a:schemeClr val="bg1"/>
                </a:solidFill>
                <a:latin typeface="Helvetica Neue"/>
                <a:cs typeface="Helvetica Neue"/>
              </a:rPr>
              <a:t>State Spaces &amp; Time Complexity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3BB4F75-B660-1D44-8AC0-9DF71A12681A}"/>
              </a:ext>
            </a:extLst>
          </p:cNvPr>
          <p:cNvGrpSpPr/>
          <p:nvPr/>
        </p:nvGrpSpPr>
        <p:grpSpPr>
          <a:xfrm>
            <a:off x="1959582" y="937522"/>
            <a:ext cx="4936876" cy="576485"/>
            <a:chOff x="2103561" y="3840010"/>
            <a:chExt cx="4936876" cy="576485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B448A247-BB92-AE4E-904E-D12BF611A43D}"/>
                </a:ext>
              </a:extLst>
            </p:cNvPr>
            <p:cNvSpPr/>
            <p:nvPr/>
          </p:nvSpPr>
          <p:spPr bwMode="auto">
            <a:xfrm>
              <a:off x="2103561" y="3840010"/>
              <a:ext cx="4936876" cy="576485"/>
            </a:xfrm>
            <a:prstGeom prst="rect">
              <a:avLst/>
            </a:prstGeom>
            <a:noFill/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rPr>
                <a:t>Time complexity per iteration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42D86AC-FD9D-CD4F-A02A-BDC73284C3A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51976" y="3915569"/>
              <a:ext cx="1676400" cy="42690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34904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E47C280-F9E6-6444-9DA2-FABE1E668E87}"/>
              </a:ext>
            </a:extLst>
          </p:cNvPr>
          <p:cNvSpPr/>
          <p:nvPr/>
        </p:nvSpPr>
        <p:spPr>
          <a:xfrm>
            <a:off x="481474" y="370701"/>
            <a:ext cx="7893092" cy="362143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numCol="1" rtlCol="0" anchor="t"/>
          <a:lstStyle/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b="1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Value Iteration</a:t>
            </a: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Bellman update to state value estimates</a:t>
            </a: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b="1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Q-Value Iteration</a:t>
            </a: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Bellman update to (state, action) value estimates</a:t>
            </a: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b="1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Policy Iteration</a:t>
            </a: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Policy evaluation + refinement</a:t>
            </a: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79F3313-EEB8-C34C-AC87-2F521EB1B3D7}"/>
              </a:ext>
            </a:extLst>
          </p:cNvPr>
          <p:cNvSpPr txBox="1">
            <a:spLocks/>
          </p:cNvSpPr>
          <p:nvPr/>
        </p:nvSpPr>
        <p:spPr>
          <a:xfrm>
            <a:off x="1638300" y="4581967"/>
            <a:ext cx="6172200" cy="485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100" b="1" dirty="0">
                <a:solidFill>
                  <a:schemeClr val="bg1"/>
                </a:solidFill>
                <a:latin typeface="Helvetica Neue"/>
                <a:cs typeface="Helvetica Neue"/>
              </a:rPr>
              <a:t>Summary: MDP Algorithms</a:t>
            </a:r>
          </a:p>
        </p:txBody>
      </p:sp>
    </p:spTree>
    <p:extLst>
      <p:ext uri="{BB962C8B-B14F-4D97-AF65-F5344CB8AC3E}">
        <p14:creationId xmlns:p14="http://schemas.microsoft.com/office/powerpoint/2010/main" val="902006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1">
            <a:extLst>
              <a:ext uri="{FF2B5EF4-FFF2-40B4-BE49-F238E27FC236}">
                <a16:creationId xmlns:a16="http://schemas.microsoft.com/office/drawing/2014/main" id="{2D70A72B-358F-DE44-B97E-EF16A1139A12}"/>
              </a:ext>
            </a:extLst>
          </p:cNvPr>
          <p:cNvSpPr txBox="1">
            <a:spLocks/>
          </p:cNvSpPr>
          <p:nvPr/>
        </p:nvSpPr>
        <p:spPr>
          <a:xfrm>
            <a:off x="1638300" y="4581967"/>
            <a:ext cx="6172200" cy="485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100" b="1" dirty="0">
                <a:solidFill>
                  <a:schemeClr val="bg1"/>
                </a:solidFill>
                <a:latin typeface="Helvetica Neue"/>
                <a:cs typeface="Helvetica Neue"/>
              </a:rPr>
              <a:t>Recap &amp; Overview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E47C280-F9E6-6444-9DA2-FABE1E668E87}"/>
              </a:ext>
            </a:extLst>
          </p:cNvPr>
          <p:cNvSpPr/>
          <p:nvPr/>
        </p:nvSpPr>
        <p:spPr>
          <a:xfrm>
            <a:off x="481474" y="370701"/>
            <a:ext cx="8036884" cy="3814024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numCol="1" rtlCol="0" anchor="t"/>
          <a:lstStyle/>
          <a:p>
            <a:pPr marL="296862">
              <a:spcBef>
                <a:spcPts val="600"/>
              </a:spcBef>
              <a:buClr>
                <a:srgbClr val="EFB210"/>
              </a:buClr>
            </a:pPr>
            <a:r>
              <a:rPr lang="en-US" sz="1400" b="1" dirty="0">
                <a:solidFill>
                  <a:srgbClr val="08345A"/>
                </a:solidFill>
                <a:latin typeface="Helvetica" pitchFamily="2" charset="0"/>
              </a:rPr>
              <a:t>Previous Lecture</a:t>
            </a: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400" b="1" dirty="0">
                <a:solidFill>
                  <a:srgbClr val="08345A"/>
                </a:solidFill>
                <a:latin typeface="Helvetica" pitchFamily="2" charset="0"/>
              </a:rPr>
              <a:t>RL:</a:t>
            </a:r>
            <a:r>
              <a:rPr lang="en-US" sz="1400" dirty="0">
                <a:solidFill>
                  <a:srgbClr val="08345A"/>
                </a:solidFill>
                <a:latin typeface="Helvetica" pitchFamily="2" charset="0"/>
              </a:rPr>
              <a:t> Definitions, interaction API, tasks/challenges</a:t>
            </a: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400" b="1" dirty="0">
              <a:solidFill>
                <a:srgbClr val="08345A"/>
              </a:solidFill>
              <a:latin typeface="Helvetica" pitchFamily="2" charset="0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400" b="1" dirty="0">
                <a:solidFill>
                  <a:srgbClr val="08345A"/>
                </a:solidFill>
                <a:latin typeface="Helvetica" pitchFamily="2" charset="0"/>
              </a:rPr>
              <a:t>MDPs</a:t>
            </a:r>
            <a:r>
              <a:rPr lang="en-US" sz="1400" dirty="0">
                <a:solidFill>
                  <a:srgbClr val="08345A"/>
                </a:solidFill>
                <a:latin typeface="Helvetica" pitchFamily="2" charset="0"/>
              </a:rPr>
              <a:t>: Theoretical framework underlying RL, solving MDPs</a:t>
            </a:r>
            <a:endParaRPr lang="en-US" sz="1400" b="1" dirty="0">
              <a:solidFill>
                <a:srgbClr val="08345A"/>
              </a:solidFill>
              <a:latin typeface="Helvetica" pitchFamily="2" charset="0"/>
            </a:endParaRPr>
          </a:p>
          <a:p>
            <a:pPr marL="296862">
              <a:spcBef>
                <a:spcPts val="600"/>
              </a:spcBef>
              <a:buClr>
                <a:srgbClr val="EFB210"/>
              </a:buClr>
            </a:pPr>
            <a:endParaRPr lang="en-US" sz="1400" b="1" dirty="0">
              <a:solidFill>
                <a:srgbClr val="08345A"/>
              </a:solidFill>
              <a:latin typeface="Helvetica" pitchFamily="2" charset="0"/>
            </a:endParaRPr>
          </a:p>
          <a:p>
            <a:pPr marL="296862">
              <a:spcBef>
                <a:spcPts val="600"/>
              </a:spcBef>
              <a:buClr>
                <a:srgbClr val="EFB210"/>
              </a:buClr>
            </a:pPr>
            <a:r>
              <a:rPr lang="en-US" sz="1400" b="1" dirty="0">
                <a:solidFill>
                  <a:srgbClr val="08345A"/>
                </a:solidFill>
                <a:latin typeface="Helvetica" pitchFamily="2" charset="0"/>
              </a:rPr>
              <a:t>Today</a:t>
            </a:r>
            <a:endParaRPr lang="en-US" sz="1400" dirty="0">
              <a:solidFill>
                <a:srgbClr val="08345A"/>
              </a:solidFill>
              <a:latin typeface="Helvetica" pitchFamily="2" charset="0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400" b="1" dirty="0">
                <a:solidFill>
                  <a:srgbClr val="08345A"/>
                </a:solidFill>
                <a:latin typeface="Helvetica" pitchFamily="2" charset="0"/>
              </a:rPr>
              <a:t>Policy </a:t>
            </a:r>
            <a:r>
              <a:rPr lang="en-US" sz="1400" dirty="0">
                <a:solidFill>
                  <a:srgbClr val="08345A"/>
                </a:solidFill>
                <a:latin typeface="Helvetica" pitchFamily="2" charset="0"/>
              </a:rPr>
              <a:t>(continued): How an agents acts at states</a:t>
            </a: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400" b="1" dirty="0">
              <a:solidFill>
                <a:srgbClr val="08345A"/>
              </a:solidFill>
              <a:latin typeface="Helvetica" pitchFamily="2" charset="0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400" b="1" dirty="0">
                <a:solidFill>
                  <a:srgbClr val="08345A"/>
                </a:solidFill>
                <a:latin typeface="Helvetica" pitchFamily="2" charset="0"/>
              </a:rPr>
              <a:t>Value function (Utility)</a:t>
            </a:r>
            <a:r>
              <a:rPr lang="en-US" sz="1400" dirty="0">
                <a:solidFill>
                  <a:srgbClr val="08345A"/>
                </a:solidFill>
                <a:latin typeface="Helvetica" pitchFamily="2" charset="0"/>
              </a:rPr>
              <a:t>: How good is a particular state or state-action pair?</a:t>
            </a:r>
          </a:p>
          <a:p>
            <a:pPr marL="296862">
              <a:spcBef>
                <a:spcPts val="600"/>
              </a:spcBef>
              <a:buClr>
                <a:srgbClr val="EFB210"/>
              </a:buClr>
            </a:pPr>
            <a:endParaRPr lang="en-US" sz="1400" dirty="0">
              <a:solidFill>
                <a:srgbClr val="08345A"/>
              </a:solidFill>
              <a:latin typeface="Helvetica" pitchFamily="2" charset="0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400" b="1" dirty="0">
                <a:solidFill>
                  <a:srgbClr val="08345A"/>
                </a:solidFill>
                <a:latin typeface="Helvetica" pitchFamily="2" charset="0"/>
              </a:rPr>
              <a:t>Algorithms</a:t>
            </a:r>
            <a:r>
              <a:rPr lang="en-US" sz="1400" dirty="0">
                <a:solidFill>
                  <a:srgbClr val="08345A"/>
                </a:solidFill>
                <a:latin typeface="Helvetica" pitchFamily="2" charset="0"/>
              </a:rPr>
              <a:t> for solving MDPs (Value Iteration)</a:t>
            </a: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400" dirty="0">
              <a:solidFill>
                <a:srgbClr val="08345A"/>
              </a:solidFill>
              <a:latin typeface="Helvetica" pitchFamily="2" charset="0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400" dirty="0">
                <a:solidFill>
                  <a:srgbClr val="08345A"/>
                </a:solidFill>
                <a:latin typeface="Helvetica" pitchFamily="2" charset="0"/>
              </a:rPr>
              <a:t>Departure from known rewards and transitions: </a:t>
            </a:r>
            <a:r>
              <a:rPr lang="en-US" sz="1400" b="1" dirty="0">
                <a:solidFill>
                  <a:srgbClr val="08345A"/>
                </a:solidFill>
                <a:latin typeface="Helvetica" pitchFamily="2" charset="0"/>
              </a:rPr>
              <a:t>Reinforcement Learning (R</a:t>
            </a:r>
            <a:r>
              <a:rPr lang="en-US" sz="1400" b="1" dirty="0">
                <a:solidFill>
                  <a:srgbClr val="08345A"/>
                </a:solidFill>
                <a:latin typeface="Helvetica" pitchFamily="2" charset="0"/>
                <a:sym typeface="Wingdings" pitchFamily="2" charset="2"/>
              </a:rPr>
              <a:t>L), Deep RL</a:t>
            </a:r>
            <a:endParaRPr lang="en-US" sz="1400" b="1" dirty="0">
              <a:solidFill>
                <a:srgbClr val="08345A"/>
              </a:solidFill>
              <a:latin typeface="Helvetica" pitchFamily="2" charset="0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400" dirty="0">
              <a:solidFill>
                <a:srgbClr val="08345A"/>
              </a:solidFill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377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Hexagon 9">
            <a:extLst>
              <a:ext uri="{FF2B5EF4-FFF2-40B4-BE49-F238E27FC236}">
                <a16:creationId xmlns:a16="http://schemas.microsoft.com/office/drawing/2014/main" id="{C9DD50A7-3D7B-3B41-9695-24546C44F9CA}"/>
              </a:ext>
            </a:extLst>
          </p:cNvPr>
          <p:cNvSpPr>
            <a:spLocks noChangeAspect="1"/>
          </p:cNvSpPr>
          <p:nvPr/>
        </p:nvSpPr>
        <p:spPr>
          <a:xfrm>
            <a:off x="2365440" y="669560"/>
            <a:ext cx="4437923" cy="3654226"/>
          </a:xfrm>
          <a:prstGeom prst="hexagon">
            <a:avLst/>
          </a:prstGeom>
          <a:solidFill>
            <a:srgbClr val="EFB21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8345A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Reinforcement Learning, Deep RL</a:t>
            </a:r>
          </a:p>
        </p:txBody>
      </p:sp>
    </p:spTree>
    <p:extLst>
      <p:ext uri="{BB962C8B-B14F-4D97-AF65-F5344CB8AC3E}">
        <p14:creationId xmlns:p14="http://schemas.microsoft.com/office/powerpoint/2010/main" val="1549642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E47C280-F9E6-6444-9DA2-FABE1E668E87}"/>
              </a:ext>
            </a:extLst>
          </p:cNvPr>
          <p:cNvSpPr/>
          <p:nvPr/>
        </p:nvSpPr>
        <p:spPr>
          <a:xfrm>
            <a:off x="481474" y="370701"/>
            <a:ext cx="7893092" cy="362143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numCol="1" rtlCol="0" anchor="t"/>
          <a:lstStyle/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Recall RL assumptions:</a:t>
            </a: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 		     unknown, how actions affect the environment.</a:t>
            </a: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 		      unknown, what/when are the good actions?</a:t>
            </a: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But, we can learn by trial and error.</a:t>
            </a: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Gather experience (data) by performing actions.</a:t>
            </a: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Approximate unknown quantities from data.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79F3313-EEB8-C34C-AC87-2F521EB1B3D7}"/>
              </a:ext>
            </a:extLst>
          </p:cNvPr>
          <p:cNvSpPr txBox="1">
            <a:spLocks/>
          </p:cNvSpPr>
          <p:nvPr/>
        </p:nvSpPr>
        <p:spPr>
          <a:xfrm>
            <a:off x="1638300" y="4581967"/>
            <a:ext cx="6172200" cy="485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100" b="1" dirty="0">
                <a:solidFill>
                  <a:schemeClr val="bg1"/>
                </a:solidFill>
                <a:latin typeface="Helvetica Neue"/>
                <a:cs typeface="Helvetica Neue"/>
              </a:rPr>
              <a:t>Learning Based Methods: RL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DE4AD57-8254-A14D-9FCC-F0C7DBE032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0678" y="1049665"/>
            <a:ext cx="997386" cy="2704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5006D38-0DED-2F40-8AD2-FCB26A4F0A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8300" y="1639495"/>
            <a:ext cx="1046552" cy="27041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ABCE524-96F8-5F47-809A-349E80A19E6C}"/>
              </a:ext>
            </a:extLst>
          </p:cNvPr>
          <p:cNvSpPr/>
          <p:nvPr/>
        </p:nvSpPr>
        <p:spPr bwMode="auto">
          <a:xfrm>
            <a:off x="2324100" y="3704955"/>
            <a:ext cx="4495800" cy="609600"/>
          </a:xfrm>
          <a:prstGeom prst="rect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Helvetica" pitchFamily="2" charset="0"/>
                <a:ea typeface="Roboto" panose="02000000000000000000" pitchFamily="2" charset="0"/>
                <a:cs typeface="ＭＳ Ｐゴシック" pitchFamily="-112" charset="-128"/>
              </a:rPr>
              <a:t>Reinforcement Learning</a:t>
            </a:r>
          </a:p>
        </p:txBody>
      </p:sp>
    </p:spTree>
    <p:extLst>
      <p:ext uri="{BB962C8B-B14F-4D97-AF65-F5344CB8AC3E}">
        <p14:creationId xmlns:p14="http://schemas.microsoft.com/office/powerpoint/2010/main" val="3695833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E47C280-F9E6-6444-9DA2-FABE1E668E87}"/>
              </a:ext>
            </a:extLst>
          </p:cNvPr>
          <p:cNvSpPr/>
          <p:nvPr/>
        </p:nvSpPr>
        <p:spPr>
          <a:xfrm>
            <a:off x="481474" y="370701"/>
            <a:ext cx="7893092" cy="362143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numCol="1" rtlCol="0" anchor="t"/>
          <a:lstStyle/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Old Dynamic Programming Demo</a:t>
            </a: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  <a:hlinkClick r:id="rId4"/>
              </a:rPr>
              <a:t>https://</a:t>
            </a:r>
            <a:r>
              <a:rPr lang="en-US" sz="1600" kern="0" dirty="0" err="1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  <a:hlinkClick r:id="rId4"/>
              </a:rPr>
              <a:t>cs.stanford.edu</a:t>
            </a:r>
            <a:r>
              <a:rPr lang="en-US" sz="1600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  <a:hlinkClick r:id="rId4"/>
              </a:rPr>
              <a:t>/people/</a:t>
            </a:r>
            <a:r>
              <a:rPr lang="en-US" sz="1600" kern="0" dirty="0" err="1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  <a:hlinkClick r:id="rId4"/>
              </a:rPr>
              <a:t>karpathy</a:t>
            </a:r>
            <a:r>
              <a:rPr lang="en-US" sz="1600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  <a:hlinkClick r:id="rId4"/>
              </a:rPr>
              <a:t>/</a:t>
            </a:r>
            <a:r>
              <a:rPr lang="en-US" sz="1600" kern="0" dirty="0" err="1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  <a:hlinkClick r:id="rId4"/>
              </a:rPr>
              <a:t>reinforcejs</a:t>
            </a:r>
            <a:r>
              <a:rPr lang="en-US" sz="1600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  <a:hlinkClick r:id="rId4"/>
              </a:rPr>
              <a:t>/</a:t>
            </a:r>
            <a:r>
              <a:rPr lang="en-US" sz="1600" kern="0" dirty="0" err="1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  <a:hlinkClick r:id="rId4"/>
              </a:rPr>
              <a:t>gridworld_dp.html</a:t>
            </a: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RL Demo</a:t>
            </a: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  <a:hlinkClick r:id="rId5"/>
              </a:rPr>
              <a:t>https://cs.stanford.edu/people/</a:t>
            </a:r>
            <a:r>
              <a:rPr lang="en-US" sz="1600" kern="0" dirty="0" err="1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  <a:hlinkClick r:id="rId5"/>
              </a:rPr>
              <a:t>karpathy</a:t>
            </a:r>
            <a:r>
              <a:rPr lang="en-US" sz="1600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  <a:hlinkClick r:id="rId5"/>
              </a:rPr>
              <a:t>/</a:t>
            </a:r>
            <a:r>
              <a:rPr lang="en-US" sz="1600" kern="0" dirty="0" err="1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  <a:hlinkClick r:id="rId5"/>
              </a:rPr>
              <a:t>reinforcejs</a:t>
            </a:r>
            <a:r>
              <a:rPr lang="en-US" sz="1600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  <a:hlinkClick r:id="rId5"/>
              </a:rPr>
              <a:t>/</a:t>
            </a:r>
            <a:r>
              <a:rPr lang="en-US" sz="1600" kern="0" dirty="0" err="1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  <a:hlinkClick r:id="rId5"/>
              </a:rPr>
              <a:t>gridworld_td.html</a:t>
            </a: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79F3313-EEB8-C34C-AC87-2F521EB1B3D7}"/>
              </a:ext>
            </a:extLst>
          </p:cNvPr>
          <p:cNvSpPr txBox="1">
            <a:spLocks/>
          </p:cNvSpPr>
          <p:nvPr/>
        </p:nvSpPr>
        <p:spPr>
          <a:xfrm>
            <a:off x="1638300" y="4581967"/>
            <a:ext cx="6172200" cy="485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100" b="1" dirty="0">
                <a:solidFill>
                  <a:schemeClr val="bg1"/>
                </a:solidFill>
                <a:latin typeface="Helvetica Neue"/>
                <a:cs typeface="Helvetica Neue"/>
              </a:rPr>
              <a:t>Learning Based Methods: RL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46ED894-9A0B-9645-B31A-21D635A618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58707" y="4139594"/>
            <a:ext cx="1769679" cy="294915"/>
          </a:xfrm>
        </p:spPr>
        <p:txBody>
          <a:bodyPr/>
          <a:lstStyle/>
          <a:p>
            <a:pPr>
              <a:defRPr/>
            </a:pPr>
            <a:r>
              <a:rPr lang="en-US" sz="1200" dirty="0"/>
              <a:t>Slide credit: Dhruv Batra </a:t>
            </a:r>
          </a:p>
        </p:txBody>
      </p:sp>
    </p:spTree>
    <p:extLst>
      <p:ext uri="{BB962C8B-B14F-4D97-AF65-F5344CB8AC3E}">
        <p14:creationId xmlns:p14="http://schemas.microsoft.com/office/powerpoint/2010/main" val="422485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E47C280-F9E6-6444-9DA2-FABE1E668E87}"/>
              </a:ext>
            </a:extLst>
          </p:cNvPr>
          <p:cNvSpPr/>
          <p:nvPr/>
        </p:nvSpPr>
        <p:spPr>
          <a:xfrm>
            <a:off x="481474" y="370701"/>
            <a:ext cx="7893092" cy="362143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numCol="1" rtlCol="0" anchor="t"/>
          <a:lstStyle/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In addition to not knowing the environment, sometimes the state space is too large.</a:t>
            </a: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Recall: Value iteration not scalable (chess, RGB images as state space, </a:t>
            </a:r>
            <a:r>
              <a:rPr lang="en-US" sz="1600" kern="0" dirty="0" err="1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etc</a:t>
            </a:r>
            <a:r>
              <a:rPr lang="en-US" sz="1600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)</a:t>
            </a: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Solution: Deep Learning!     … more precisely, function approximation.</a:t>
            </a: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Use deep neural networks to learn state representations</a:t>
            </a: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Useful for continuous action spaces as well</a:t>
            </a: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79F3313-EEB8-C34C-AC87-2F521EB1B3D7}"/>
              </a:ext>
            </a:extLst>
          </p:cNvPr>
          <p:cNvSpPr txBox="1">
            <a:spLocks/>
          </p:cNvSpPr>
          <p:nvPr/>
        </p:nvSpPr>
        <p:spPr>
          <a:xfrm>
            <a:off x="1638300" y="4581967"/>
            <a:ext cx="6172200" cy="485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100" b="1" dirty="0">
                <a:solidFill>
                  <a:schemeClr val="bg1"/>
                </a:solidFill>
                <a:latin typeface="Helvetica Neue"/>
                <a:cs typeface="Helvetica Neue"/>
              </a:rPr>
              <a:t>Learning Based Methods: Deep RL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6E86031-E826-474A-B9E5-567C7A535275}"/>
              </a:ext>
            </a:extLst>
          </p:cNvPr>
          <p:cNvSpPr/>
          <p:nvPr/>
        </p:nvSpPr>
        <p:spPr bwMode="auto">
          <a:xfrm>
            <a:off x="1771650" y="3687337"/>
            <a:ext cx="5600700" cy="609600"/>
          </a:xfrm>
          <a:prstGeom prst="rect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Deep Reinforcement Learning</a:t>
            </a:r>
          </a:p>
        </p:txBody>
      </p:sp>
    </p:spTree>
    <p:extLst>
      <p:ext uri="{BB962C8B-B14F-4D97-AF65-F5344CB8AC3E}">
        <p14:creationId xmlns:p14="http://schemas.microsoft.com/office/powerpoint/2010/main" val="4176283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E47C280-F9E6-6444-9DA2-FABE1E668E87}"/>
              </a:ext>
            </a:extLst>
          </p:cNvPr>
          <p:cNvSpPr/>
          <p:nvPr/>
        </p:nvSpPr>
        <p:spPr>
          <a:xfrm>
            <a:off x="481474" y="370701"/>
            <a:ext cx="7893092" cy="362143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numCol="1" rtlCol="0" anchor="t"/>
          <a:lstStyle/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b="1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Value-based RL</a:t>
            </a: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(Deep) Q-Learning, approximating  	        with a deep Q-network</a:t>
            </a: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b="1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Policy-based RL</a:t>
            </a: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Directly approximate optimal policy        with a parametrized policy </a:t>
            </a: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b="1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Model-based RL</a:t>
            </a: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Approximate transition function   		   and reward function  </a:t>
            </a: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Plan by looking ahead in the (approx.) future!</a:t>
            </a: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79F3313-EEB8-C34C-AC87-2F521EB1B3D7}"/>
              </a:ext>
            </a:extLst>
          </p:cNvPr>
          <p:cNvSpPr txBox="1">
            <a:spLocks/>
          </p:cNvSpPr>
          <p:nvPr/>
        </p:nvSpPr>
        <p:spPr>
          <a:xfrm>
            <a:off x="1638300" y="4581967"/>
            <a:ext cx="6172200" cy="485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100" b="1" dirty="0">
                <a:solidFill>
                  <a:schemeClr val="bg1"/>
                </a:solidFill>
                <a:latin typeface="Helvetica Neue"/>
                <a:cs typeface="Helvetica Neue"/>
              </a:rPr>
              <a:t>RL: Algorithm Categories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509FB7-C5A6-5349-A7D7-B12DA323DA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0459" y="765004"/>
            <a:ext cx="629883" cy="1926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128FF03-EE85-6D43-88D3-5C6F270FC3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26654" y="2629426"/>
            <a:ext cx="1003344" cy="2698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8C5468F-912E-614E-BDBA-EBF5D82981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38800" y="2644868"/>
            <a:ext cx="735765" cy="2544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D3482B7-C05B-9144-9DA6-E41BCD66D5F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00441" y="1698441"/>
            <a:ext cx="224959" cy="18526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FED68C1-8F05-1F42-84D6-77A7E453CF4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10500" y="1698441"/>
            <a:ext cx="219716" cy="23264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D5145D5-216C-6446-9D7E-3BCB2F28221E}"/>
              </a:ext>
            </a:extLst>
          </p:cNvPr>
          <p:cNvSpPr/>
          <p:nvPr/>
        </p:nvSpPr>
        <p:spPr>
          <a:xfrm>
            <a:off x="4017054" y="3898551"/>
            <a:ext cx="1219200" cy="30933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Homework</a:t>
            </a:r>
          </a:p>
        </p:txBody>
      </p:sp>
    </p:spTree>
    <p:extLst>
      <p:ext uri="{BB962C8B-B14F-4D97-AF65-F5344CB8AC3E}">
        <p14:creationId xmlns:p14="http://schemas.microsoft.com/office/powerpoint/2010/main" val="1917317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Hexagon 9">
            <a:extLst>
              <a:ext uri="{FF2B5EF4-FFF2-40B4-BE49-F238E27FC236}">
                <a16:creationId xmlns:a16="http://schemas.microsoft.com/office/drawing/2014/main" id="{C9DD50A7-3D7B-3B41-9695-24546C44F9CA}"/>
              </a:ext>
            </a:extLst>
          </p:cNvPr>
          <p:cNvSpPr>
            <a:spLocks noChangeAspect="1"/>
          </p:cNvSpPr>
          <p:nvPr/>
        </p:nvSpPr>
        <p:spPr>
          <a:xfrm>
            <a:off x="2365440" y="669560"/>
            <a:ext cx="4437923" cy="3654226"/>
          </a:xfrm>
          <a:prstGeom prst="hexagon">
            <a:avLst/>
          </a:prstGeom>
          <a:solidFill>
            <a:srgbClr val="EFB21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8345A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Deep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8345A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Q-Learning</a:t>
            </a:r>
          </a:p>
        </p:txBody>
      </p:sp>
    </p:spTree>
    <p:extLst>
      <p:ext uri="{BB962C8B-B14F-4D97-AF65-F5344CB8AC3E}">
        <p14:creationId xmlns:p14="http://schemas.microsoft.com/office/powerpoint/2010/main" val="2923284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E47C280-F9E6-6444-9DA2-FABE1E668E87}"/>
              </a:ext>
            </a:extLst>
          </p:cNvPr>
          <p:cNvSpPr/>
          <p:nvPr/>
        </p:nvSpPr>
        <p:spPr>
          <a:xfrm>
            <a:off x="481474" y="370701"/>
            <a:ext cx="7893092" cy="362143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numCol="1" rtlCol="0" anchor="t"/>
          <a:lstStyle/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b="1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Q-Learning </a:t>
            </a:r>
            <a:r>
              <a:rPr lang="en-US" sz="1600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with </a:t>
            </a:r>
            <a:r>
              <a:rPr lang="en-US" sz="1600" b="1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linear function approximators</a:t>
            </a: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Has some theoretical guarantees</a:t>
            </a: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b="1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Deep Q-Learning</a:t>
            </a:r>
            <a:r>
              <a:rPr lang="en-US" sz="1600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: Fit a </a:t>
            </a:r>
            <a:r>
              <a:rPr lang="en-US" sz="1600" b="1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deep Q-Network</a:t>
            </a: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Works well in practice</a:t>
            </a: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Q-Network can take RGB images</a:t>
            </a: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79F3313-EEB8-C34C-AC87-2F521EB1B3D7}"/>
              </a:ext>
            </a:extLst>
          </p:cNvPr>
          <p:cNvSpPr txBox="1">
            <a:spLocks/>
          </p:cNvSpPr>
          <p:nvPr/>
        </p:nvSpPr>
        <p:spPr>
          <a:xfrm>
            <a:off x="1638300" y="4581967"/>
            <a:ext cx="6172200" cy="485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100" b="1" dirty="0">
                <a:solidFill>
                  <a:schemeClr val="bg1"/>
                </a:solidFill>
                <a:latin typeface="Helvetica Neue"/>
                <a:cs typeface="Helvetica Neue"/>
              </a:rPr>
              <a:t>Deep Q-Learning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1D74D6-A639-FE4E-B410-1728085F5B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1932" y="831720"/>
            <a:ext cx="3540135" cy="40185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7C6BACFE-3C7A-6E40-9FB4-C62CB2256092}"/>
              </a:ext>
            </a:extLst>
          </p:cNvPr>
          <p:cNvGrpSpPr/>
          <p:nvPr/>
        </p:nvGrpSpPr>
        <p:grpSpPr>
          <a:xfrm>
            <a:off x="5223342" y="1314121"/>
            <a:ext cx="4051289" cy="3084690"/>
            <a:chOff x="5223342" y="1314121"/>
            <a:chExt cx="4051289" cy="308469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70286AF-9DB9-E340-9BE1-04FC54125BE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23342" y="1924416"/>
              <a:ext cx="1295400" cy="349852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C5223DA-C5B9-FC47-A4F8-0723C00D6BE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629400" y="1314121"/>
              <a:ext cx="2362200" cy="2515258"/>
            </a:xfrm>
            <a:prstGeom prst="rect">
              <a:avLst/>
            </a:prstGeom>
          </p:spPr>
        </p:pic>
        <p:sp>
          <p:nvSpPr>
            <p:cNvPr id="9" name="Slide Number Placeholder 4">
              <a:extLst>
                <a:ext uri="{FF2B5EF4-FFF2-40B4-BE49-F238E27FC236}">
                  <a16:creationId xmlns:a16="http://schemas.microsoft.com/office/drawing/2014/main" id="{6167F20F-4C36-A94E-9894-C029FE528E1C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6531431" y="4011157"/>
              <a:ext cx="2743200" cy="3876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b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algn="r" rtl="0" eaLnBrk="0" fontAlgn="base" hangingPunct="0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bg1">
                      <a:lumMod val="50000"/>
                    </a:schemeClr>
                  </a:solidFill>
                  <a:latin typeface="Arial" pitchFamily="-112" charset="0"/>
                  <a:ea typeface="+mn-ea"/>
                  <a:cs typeface="+mn-cs"/>
                </a:defRPr>
              </a:lvl1pPr>
              <a:lvl2pPr marL="457200" algn="ctr" rtl="0" eaLnBrk="0" fontAlgn="base" hangingPunct="0">
                <a:spcBef>
                  <a:spcPct val="5000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pitchFamily="-97" charset="0"/>
                  <a:ea typeface="ＭＳ Ｐゴシック" pitchFamily="-97" charset="-128"/>
                  <a:cs typeface="ＭＳ Ｐゴシック" pitchFamily="-97" charset="-128"/>
                </a:defRPr>
              </a:lvl2pPr>
              <a:lvl3pPr marL="914400" algn="ctr" rtl="0" eaLnBrk="0" fontAlgn="base" hangingPunct="0">
                <a:spcBef>
                  <a:spcPct val="5000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pitchFamily="-97" charset="0"/>
                  <a:ea typeface="ＭＳ Ｐゴシック" pitchFamily="-97" charset="-128"/>
                  <a:cs typeface="ＭＳ Ｐゴシック" pitchFamily="-97" charset="-128"/>
                </a:defRPr>
              </a:lvl3pPr>
              <a:lvl4pPr marL="1371600" algn="ctr" rtl="0" eaLnBrk="0" fontAlgn="base" hangingPunct="0">
                <a:spcBef>
                  <a:spcPct val="5000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pitchFamily="-97" charset="0"/>
                  <a:ea typeface="ＭＳ Ｐゴシック" pitchFamily="-97" charset="-128"/>
                  <a:cs typeface="ＭＳ Ｐゴシック" pitchFamily="-97" charset="-128"/>
                </a:defRPr>
              </a:lvl4pPr>
              <a:lvl5pPr marL="1828800" algn="ctr" rtl="0" eaLnBrk="0" fontAlgn="base" hangingPunct="0">
                <a:spcBef>
                  <a:spcPct val="5000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pitchFamily="-97" charset="0"/>
                  <a:ea typeface="ＭＳ Ｐゴシック" pitchFamily="-97" charset="-128"/>
                  <a:cs typeface="ＭＳ Ｐゴシック" pitchFamily="-97" charset="-128"/>
                </a:defRPr>
              </a:lvl5pPr>
              <a:lvl6pPr marL="2286000" algn="l" defTabSz="457200" rtl="0" eaLnBrk="1" latinLnBrk="0" hangingPunct="1">
                <a:defRPr sz="1200" kern="1200">
                  <a:solidFill>
                    <a:schemeClr val="tx1"/>
                  </a:solidFill>
                  <a:latin typeface="Arial" pitchFamily="-97" charset="0"/>
                  <a:ea typeface="ＭＳ Ｐゴシック" pitchFamily="-97" charset="-128"/>
                  <a:cs typeface="ＭＳ Ｐゴシック" pitchFamily="-97" charset="-128"/>
                </a:defRPr>
              </a:lvl6pPr>
              <a:lvl7pPr marL="2743200" algn="l" defTabSz="457200" rtl="0" eaLnBrk="1" latinLnBrk="0" hangingPunct="1">
                <a:defRPr sz="1200" kern="1200">
                  <a:solidFill>
                    <a:schemeClr val="tx1"/>
                  </a:solidFill>
                  <a:latin typeface="Arial" pitchFamily="-97" charset="0"/>
                  <a:ea typeface="ＭＳ Ｐゴシック" pitchFamily="-97" charset="-128"/>
                  <a:cs typeface="ＭＳ Ｐゴシック" pitchFamily="-97" charset="-128"/>
                </a:defRPr>
              </a:lvl7pPr>
              <a:lvl8pPr marL="3200400" algn="l" defTabSz="457200" rtl="0" eaLnBrk="1" latinLnBrk="0" hangingPunct="1">
                <a:defRPr sz="1200" kern="1200">
                  <a:solidFill>
                    <a:schemeClr val="tx1"/>
                  </a:solidFill>
                  <a:latin typeface="Arial" pitchFamily="-97" charset="0"/>
                  <a:ea typeface="ＭＳ Ｐゴシック" pitchFamily="-97" charset="-128"/>
                  <a:cs typeface="ＭＳ Ｐゴシック" pitchFamily="-97" charset="-128"/>
                </a:defRPr>
              </a:lvl8pPr>
              <a:lvl9pPr marL="3657600" algn="l" defTabSz="457200" rtl="0" eaLnBrk="1" latinLnBrk="0" hangingPunct="1">
                <a:defRPr sz="1200" kern="1200">
                  <a:solidFill>
                    <a:schemeClr val="tx1"/>
                  </a:solidFill>
                  <a:latin typeface="Arial" pitchFamily="-97" charset="0"/>
                  <a:ea typeface="ＭＳ Ｐゴシック" pitchFamily="-97" charset="-128"/>
                  <a:cs typeface="ＭＳ Ｐゴシック" pitchFamily="-97" charset="-128"/>
                </a:defRPr>
              </a:lvl9pPr>
            </a:lstStyle>
            <a:p>
              <a:pPr lvl="0" algn="ctr"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Arial" pitchFamily="-112" charset="0"/>
                </a:rPr>
                <a:t>Image Credits</a:t>
              </a:r>
              <a:r>
                <a:rPr lang="en-US" sz="1000" dirty="0">
                  <a:solidFill>
                    <a:prstClr val="white">
                      <a:lumMod val="50000"/>
                    </a:prstClr>
                  </a:solidFill>
                </a:rPr>
                <a:t>: Fei-Fei Li, Justin Johnson, </a:t>
              </a:r>
            </a:p>
            <a:p>
              <a:pPr lvl="0" algn="ctr">
                <a:defRPr/>
              </a:pPr>
              <a:r>
                <a:rPr lang="en-US" sz="1000" dirty="0">
                  <a:solidFill>
                    <a:prstClr val="white">
                      <a:lumMod val="50000"/>
                    </a:prstClr>
                  </a:solidFill>
                </a:rPr>
                <a:t>Serena Yeung, CS 231n</a:t>
              </a:r>
              <a:endPara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46250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E47C280-F9E6-6444-9DA2-FABE1E668E87}"/>
              </a:ext>
            </a:extLst>
          </p:cNvPr>
          <p:cNvSpPr/>
          <p:nvPr/>
        </p:nvSpPr>
        <p:spPr>
          <a:xfrm>
            <a:off x="481474" y="370701"/>
            <a:ext cx="7893092" cy="362143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numCol="1" rtlCol="0" anchor="t"/>
          <a:lstStyle/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Assume we have collected a dataset:</a:t>
            </a: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We want a Q-function that satisfies bellman optimality (Q-value)</a:t>
            </a: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Loss for a single data point:</a:t>
            </a: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79F3313-EEB8-C34C-AC87-2F521EB1B3D7}"/>
              </a:ext>
            </a:extLst>
          </p:cNvPr>
          <p:cNvSpPr txBox="1">
            <a:spLocks/>
          </p:cNvSpPr>
          <p:nvPr/>
        </p:nvSpPr>
        <p:spPr>
          <a:xfrm>
            <a:off x="1638300" y="4581967"/>
            <a:ext cx="6172200" cy="485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100" b="1" dirty="0">
                <a:solidFill>
                  <a:schemeClr val="bg1"/>
                </a:solidFill>
                <a:latin typeface="Helvetica Neue"/>
                <a:cs typeface="Helvetica Neue"/>
              </a:rPr>
              <a:t>Deep Q-Learning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F5CF5A-ABD5-8843-B075-9F30391E0D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9000" y="709031"/>
            <a:ext cx="2590800" cy="44233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AA8ABBE-0711-F142-9096-A76D4B97149B}"/>
              </a:ext>
            </a:extLst>
          </p:cNvPr>
          <p:cNvGrpSpPr/>
          <p:nvPr/>
        </p:nvGrpSpPr>
        <p:grpSpPr>
          <a:xfrm>
            <a:off x="1752600" y="1792380"/>
            <a:ext cx="5943600" cy="646331"/>
            <a:chOff x="1866900" y="2085985"/>
            <a:chExt cx="5943600" cy="646331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CA2A9AD-E5FC-0149-A188-52BADF099BCC}"/>
                </a:ext>
              </a:extLst>
            </p:cNvPr>
            <p:cNvSpPr/>
            <p:nvPr/>
          </p:nvSpPr>
          <p:spPr bwMode="auto">
            <a:xfrm>
              <a:off x="1866900" y="2085985"/>
              <a:ext cx="5943600" cy="646331"/>
            </a:xfrm>
            <a:prstGeom prst="rect">
              <a:avLst/>
            </a:prstGeom>
            <a:noFill/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154B1E5-BC21-F040-B094-889F3014544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100798" y="2132844"/>
              <a:ext cx="5628209" cy="555215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2F172A7-9F08-8D49-B112-5DBFEDC6FB67}"/>
              </a:ext>
            </a:extLst>
          </p:cNvPr>
          <p:cNvGrpSpPr/>
          <p:nvPr/>
        </p:nvGrpSpPr>
        <p:grpSpPr>
          <a:xfrm>
            <a:off x="1427246" y="2940148"/>
            <a:ext cx="6947320" cy="1380677"/>
            <a:chOff x="1143000" y="5181600"/>
            <a:chExt cx="7235280" cy="1447799"/>
          </a:xfrm>
        </p:grpSpPr>
        <p:sp>
          <p:nvSpPr>
            <p:cNvPr id="13" name="Left Brace 12">
              <a:extLst>
                <a:ext uri="{FF2B5EF4-FFF2-40B4-BE49-F238E27FC236}">
                  <a16:creationId xmlns:a16="http://schemas.microsoft.com/office/drawing/2014/main" id="{EF5D4DA9-C62E-314E-BA9C-A1FEB1208E74}"/>
                </a:ext>
              </a:extLst>
            </p:cNvPr>
            <p:cNvSpPr/>
            <p:nvPr/>
          </p:nvSpPr>
          <p:spPr bwMode="auto">
            <a:xfrm rot="16200000">
              <a:off x="6468006" y="4699238"/>
              <a:ext cx="255496" cy="2596710"/>
            </a:xfrm>
            <a:prstGeom prst="leftBrace">
              <a:avLst>
                <a:gd name="adj1" fmla="val 26733"/>
                <a:gd name="adj2" fmla="val 50000"/>
              </a:avLst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4" name="Left Brace 13">
              <a:extLst>
                <a:ext uri="{FF2B5EF4-FFF2-40B4-BE49-F238E27FC236}">
                  <a16:creationId xmlns:a16="http://schemas.microsoft.com/office/drawing/2014/main" id="{AB247168-0A13-B747-9FB6-6087ED3A56C8}"/>
                </a:ext>
              </a:extLst>
            </p:cNvPr>
            <p:cNvSpPr/>
            <p:nvPr/>
          </p:nvSpPr>
          <p:spPr bwMode="auto">
            <a:xfrm rot="16200000">
              <a:off x="3910854" y="5387992"/>
              <a:ext cx="255496" cy="1219202"/>
            </a:xfrm>
            <a:prstGeom prst="leftBrace">
              <a:avLst>
                <a:gd name="adj1" fmla="val 26733"/>
                <a:gd name="adj2" fmla="val 50000"/>
              </a:avLst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26E3154-F3CB-C44E-AE0F-916CC263BD0E}"/>
                </a:ext>
              </a:extLst>
            </p:cNvPr>
            <p:cNvSpPr/>
            <p:nvPr/>
          </p:nvSpPr>
          <p:spPr bwMode="auto">
            <a:xfrm>
              <a:off x="5759824" y="6167722"/>
              <a:ext cx="1752600" cy="45719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rPr>
                <a:t>Target Q-Value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6CD5150-CC2F-9A4E-88D0-C32AEF22785F}"/>
                </a:ext>
              </a:extLst>
            </p:cNvPr>
            <p:cNvSpPr/>
            <p:nvPr/>
          </p:nvSpPr>
          <p:spPr bwMode="auto">
            <a:xfrm>
              <a:off x="3007661" y="6172200"/>
              <a:ext cx="2014816" cy="45719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rPr>
                <a:t>Predicted Q-Value</a:t>
              </a: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A28141E-2378-4041-9B76-16EADF86B1F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43000" y="5181600"/>
              <a:ext cx="7235280" cy="6464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9958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E47C280-F9E6-6444-9DA2-FABE1E668E87}"/>
              </a:ext>
            </a:extLst>
          </p:cNvPr>
          <p:cNvSpPr/>
          <p:nvPr/>
        </p:nvSpPr>
        <p:spPr>
          <a:xfrm>
            <a:off x="481474" y="370701"/>
            <a:ext cx="7893092" cy="362143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numCol="1" rtlCol="0" anchor="t"/>
          <a:lstStyle/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Minibatch of </a:t>
            </a: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Forward pass:</a:t>
            </a: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Compute loss:</a:t>
            </a: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Backward pass:</a:t>
            </a: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79F3313-EEB8-C34C-AC87-2F521EB1B3D7}"/>
              </a:ext>
            </a:extLst>
          </p:cNvPr>
          <p:cNvSpPr txBox="1">
            <a:spLocks/>
          </p:cNvSpPr>
          <p:nvPr/>
        </p:nvSpPr>
        <p:spPr>
          <a:xfrm>
            <a:off x="1638300" y="4581967"/>
            <a:ext cx="6172200" cy="485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100" b="1" dirty="0">
                <a:solidFill>
                  <a:schemeClr val="bg1"/>
                </a:solidFill>
                <a:latin typeface="Helvetica Neue"/>
                <a:cs typeface="Helvetica Neue"/>
              </a:rPr>
              <a:t>Deep Q-Learning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6600DB-A94B-DF48-8CB0-E468284D04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2842" y="370701"/>
            <a:ext cx="2209800" cy="377283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26D1ECE5-B073-C548-9C5A-59EDA73CDD2A}"/>
              </a:ext>
            </a:extLst>
          </p:cNvPr>
          <p:cNvGrpSpPr/>
          <p:nvPr/>
        </p:nvGrpSpPr>
        <p:grpSpPr>
          <a:xfrm>
            <a:off x="2877207" y="1151363"/>
            <a:ext cx="4800600" cy="621967"/>
            <a:chOff x="3276600" y="2119246"/>
            <a:chExt cx="4800600" cy="621967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68E6DB4-B5E8-C146-8DFC-576F984929AD}"/>
                </a:ext>
              </a:extLst>
            </p:cNvPr>
            <p:cNvSpPr/>
            <p:nvPr/>
          </p:nvSpPr>
          <p:spPr bwMode="auto">
            <a:xfrm>
              <a:off x="3276600" y="2119247"/>
              <a:ext cx="609600" cy="333507"/>
            </a:xfrm>
            <a:prstGeom prst="rect">
              <a:avLst/>
            </a:prstGeom>
            <a:solidFill>
              <a:schemeClr val="bg1"/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>
                  <a:latin typeface="Helvetica" pitchFamily="2" charset="0"/>
                  <a:ea typeface="ＭＳ Ｐゴシック" pitchFamily="-112" charset="-128"/>
                  <a:cs typeface="ＭＳ Ｐゴシック" pitchFamily="-112" charset="-128"/>
                </a:rPr>
                <a:t>State</a:t>
              </a:r>
              <a:endPara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Helvetica" pitchFamily="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2E3E1DA-BEC6-7F42-AAF3-1947634DBA51}"/>
                </a:ext>
              </a:extLst>
            </p:cNvPr>
            <p:cNvSpPr/>
            <p:nvPr/>
          </p:nvSpPr>
          <p:spPr bwMode="auto">
            <a:xfrm>
              <a:off x="4267200" y="2119247"/>
              <a:ext cx="1371600" cy="333507"/>
            </a:xfrm>
            <a:prstGeom prst="rect">
              <a:avLst/>
            </a:prstGeom>
            <a:solidFill>
              <a:schemeClr val="bg1"/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>
                  <a:latin typeface="Helvetica" pitchFamily="2" charset="0"/>
                  <a:ea typeface="ＭＳ Ｐゴシック" pitchFamily="-112" charset="-128"/>
                  <a:cs typeface="ＭＳ Ｐゴシック" pitchFamily="-112" charset="-128"/>
                </a:rPr>
                <a:t>Q-Network</a:t>
              </a: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Helvetica" pitchFamily="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E7479527-74E5-0F40-9D9A-408043D91482}"/>
                </a:ext>
              </a:extLst>
            </p:cNvPr>
            <p:cNvCxnSpPr>
              <a:cxnSpLocks/>
              <a:stCxn id="6" idx="3"/>
              <a:endCxn id="9" idx="1"/>
            </p:cNvCxnSpPr>
            <p:nvPr/>
          </p:nvCxnSpPr>
          <p:spPr bwMode="auto">
            <a:xfrm>
              <a:off x="3886200" y="2286001"/>
              <a:ext cx="381000" cy="0"/>
            </a:xfrm>
            <a:prstGeom prst="straightConnector1">
              <a:avLst/>
            </a:prstGeom>
            <a:solidFill>
              <a:schemeClr val="accent1"/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015BCE4-8E11-6247-A2BA-F7D927539C44}"/>
                </a:ext>
              </a:extLst>
            </p:cNvPr>
            <p:cNvSpPr/>
            <p:nvPr/>
          </p:nvSpPr>
          <p:spPr bwMode="auto">
            <a:xfrm>
              <a:off x="6134100" y="2119246"/>
              <a:ext cx="1943100" cy="333507"/>
            </a:xfrm>
            <a:prstGeom prst="rect">
              <a:avLst/>
            </a:prstGeom>
            <a:solidFill>
              <a:schemeClr val="bg1"/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>
                  <a:latin typeface="Helvetica" pitchFamily="2" charset="0"/>
                  <a:ea typeface="ＭＳ Ｐゴシック" pitchFamily="-112" charset="-128"/>
                  <a:cs typeface="ＭＳ Ｐゴシック" pitchFamily="-112" charset="-128"/>
                </a:rPr>
                <a:t>Q-Values per action</a:t>
              </a: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Helvetica" pitchFamily="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8CA495C2-ECCC-FE40-BC19-04172B131E8A}"/>
                </a:ext>
              </a:extLst>
            </p:cNvPr>
            <p:cNvCxnSpPr>
              <a:cxnSpLocks/>
              <a:stCxn id="9" idx="3"/>
              <a:endCxn id="11" idx="1"/>
            </p:cNvCxnSpPr>
            <p:nvPr/>
          </p:nvCxnSpPr>
          <p:spPr bwMode="auto">
            <a:xfrm flipV="1">
              <a:off x="5638800" y="2286000"/>
              <a:ext cx="495300" cy="1"/>
            </a:xfrm>
            <a:prstGeom prst="straightConnector1">
              <a:avLst/>
            </a:prstGeom>
            <a:solidFill>
              <a:schemeClr val="accent1"/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8052B23-72EF-AB4E-A8DF-67FA7DC52B8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276600" y="2562844"/>
              <a:ext cx="609600" cy="150891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892FE072-1D4F-BE41-A8B2-14869A56BDC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514267" y="2545140"/>
              <a:ext cx="1182765" cy="196073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EEF05CA-211E-1842-B0FA-0D4EA2FEC9EF}"/>
              </a:ext>
            </a:extLst>
          </p:cNvPr>
          <p:cNvGrpSpPr/>
          <p:nvPr/>
        </p:nvGrpSpPr>
        <p:grpSpPr>
          <a:xfrm>
            <a:off x="3182007" y="1902535"/>
            <a:ext cx="4429153" cy="1077450"/>
            <a:chOff x="3364980" y="3318790"/>
            <a:chExt cx="4429153" cy="1077450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FE0C0318-D7B6-BF40-97ED-67AAF9053A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25752" b="-2171"/>
            <a:stretch/>
          </p:blipFill>
          <p:spPr>
            <a:xfrm>
              <a:off x="3364980" y="3318790"/>
              <a:ext cx="4429153" cy="511102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5D8D4651-3DF9-4445-866C-F96130A7B28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953433" y="4072973"/>
              <a:ext cx="604124" cy="288537"/>
            </a:xfrm>
            <a:prstGeom prst="rect">
              <a:avLst/>
            </a:prstGeom>
          </p:spPr>
        </p:pic>
        <p:sp>
          <p:nvSpPr>
            <p:cNvPr id="18" name="Left Brace 17">
              <a:extLst>
                <a:ext uri="{FF2B5EF4-FFF2-40B4-BE49-F238E27FC236}">
                  <a16:creationId xmlns:a16="http://schemas.microsoft.com/office/drawing/2014/main" id="{05B9B658-095B-EA45-8198-2E8FBAC8F453}"/>
                </a:ext>
              </a:extLst>
            </p:cNvPr>
            <p:cNvSpPr/>
            <p:nvPr/>
          </p:nvSpPr>
          <p:spPr bwMode="auto">
            <a:xfrm rot="16200000">
              <a:off x="4121613" y="3401738"/>
              <a:ext cx="174632" cy="1030943"/>
            </a:xfrm>
            <a:prstGeom prst="leftBrace">
              <a:avLst>
                <a:gd name="adj1" fmla="val 26733"/>
                <a:gd name="adj2" fmla="val 50000"/>
              </a:avLst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9" name="Left Brace 18">
              <a:extLst>
                <a:ext uri="{FF2B5EF4-FFF2-40B4-BE49-F238E27FC236}">
                  <a16:creationId xmlns:a16="http://schemas.microsoft.com/office/drawing/2014/main" id="{BEB0B8B4-8C43-404B-92AB-B716C504BCD1}"/>
                </a:ext>
              </a:extLst>
            </p:cNvPr>
            <p:cNvSpPr/>
            <p:nvPr/>
          </p:nvSpPr>
          <p:spPr bwMode="auto">
            <a:xfrm rot="16200000">
              <a:off x="6778529" y="3401737"/>
              <a:ext cx="174632" cy="1030943"/>
            </a:xfrm>
            <a:prstGeom prst="leftBrace">
              <a:avLst>
                <a:gd name="adj1" fmla="val 26733"/>
                <a:gd name="adj2" fmla="val 50000"/>
              </a:avLst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B52342E6-D1A7-3745-AD25-C6604C2A83A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527519" y="4038241"/>
              <a:ext cx="604124" cy="357999"/>
            </a:xfrm>
            <a:prstGeom prst="rect">
              <a:avLst/>
            </a:prstGeom>
          </p:spPr>
        </p:pic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0B781599-D43D-484B-A29E-35CFCD8C877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95012" y="3306784"/>
            <a:ext cx="1030944" cy="852107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D5EDA5A6-4638-6C47-8044-2FB9407E4536}"/>
              </a:ext>
            </a:extLst>
          </p:cNvPr>
          <p:cNvGrpSpPr/>
          <p:nvPr/>
        </p:nvGrpSpPr>
        <p:grpSpPr>
          <a:xfrm>
            <a:off x="5019351" y="1902535"/>
            <a:ext cx="3254514" cy="2403005"/>
            <a:chOff x="3808115" y="3109826"/>
            <a:chExt cx="4650085" cy="32864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88A8C572-86EF-BD42-A70A-6ECA4CB1009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371697" y="3109826"/>
              <a:ext cx="3086503" cy="3286492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83149CCD-5FE0-2D4B-9E36-BC42D93E9765}"/>
                </a:ext>
              </a:extLst>
            </p:cNvPr>
            <p:cNvGrpSpPr/>
            <p:nvPr/>
          </p:nvGrpSpPr>
          <p:grpSpPr>
            <a:xfrm>
              <a:off x="4378853" y="5418747"/>
              <a:ext cx="992844" cy="827400"/>
              <a:chOff x="4378853" y="5418747"/>
              <a:chExt cx="992844" cy="827400"/>
            </a:xfrm>
          </p:grpSpPr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52138187-9930-4243-85D2-FA4D857CCF9A}"/>
                  </a:ext>
                </a:extLst>
              </p:cNvPr>
              <p:cNvSpPr/>
              <p:nvPr/>
            </p:nvSpPr>
            <p:spPr bwMode="auto">
              <a:xfrm>
                <a:off x="4378853" y="5665693"/>
                <a:ext cx="609600" cy="333507"/>
              </a:xfrm>
              <a:prstGeom prst="rect">
                <a:avLst/>
              </a:prstGeom>
              <a:solidFill>
                <a:schemeClr val="bg1"/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1200" dirty="0">
                    <a:latin typeface="Helvetica" pitchFamily="2" charset="0"/>
                    <a:ea typeface="ＭＳ Ｐゴシック" pitchFamily="-112" charset="-128"/>
                    <a:cs typeface="ＭＳ Ｐゴシック" pitchFamily="-112" charset="-128"/>
                  </a:rPr>
                  <a:t>State</a:t>
                </a:r>
                <a:endParaRPr kumimoji="0" lang="en-US" sz="1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Helvetica" pitchFamily="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29" name="Left Brace 28">
                <a:extLst>
                  <a:ext uri="{FF2B5EF4-FFF2-40B4-BE49-F238E27FC236}">
                    <a16:creationId xmlns:a16="http://schemas.microsoft.com/office/drawing/2014/main" id="{A6DCC54F-32CF-C844-B9EA-4BEFE2885324}"/>
                  </a:ext>
                </a:extLst>
              </p:cNvPr>
              <p:cNvSpPr/>
              <p:nvPr/>
            </p:nvSpPr>
            <p:spPr bwMode="auto">
              <a:xfrm>
                <a:off x="5116201" y="5418747"/>
                <a:ext cx="255496" cy="827400"/>
              </a:xfrm>
              <a:prstGeom prst="leftBrace">
                <a:avLst>
                  <a:gd name="adj1" fmla="val 26733"/>
                  <a:gd name="adj2" fmla="val 50000"/>
                </a:avLst>
              </a:prstGeom>
              <a:noFill/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0AF0A712-2CF8-5E46-9A01-6A7C11D84CB8}"/>
                </a:ext>
              </a:extLst>
            </p:cNvPr>
            <p:cNvGrpSpPr/>
            <p:nvPr/>
          </p:nvGrpSpPr>
          <p:grpSpPr>
            <a:xfrm>
              <a:off x="3808115" y="3223321"/>
              <a:ext cx="1526604" cy="1909472"/>
              <a:chOff x="3845093" y="4336675"/>
              <a:chExt cx="1526604" cy="1909472"/>
            </a:xfrm>
          </p:grpSpPr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435E7404-585D-8643-9795-A15542BC4286}"/>
                  </a:ext>
                </a:extLst>
              </p:cNvPr>
              <p:cNvSpPr/>
              <p:nvPr/>
            </p:nvSpPr>
            <p:spPr bwMode="auto">
              <a:xfrm>
                <a:off x="3845093" y="5123246"/>
                <a:ext cx="1141475" cy="333507"/>
              </a:xfrm>
              <a:prstGeom prst="rect">
                <a:avLst/>
              </a:prstGeom>
              <a:solidFill>
                <a:schemeClr val="bg1"/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1200" dirty="0">
                    <a:latin typeface="Helvetica" pitchFamily="2" charset="0"/>
                    <a:ea typeface="ＭＳ Ｐゴシック" pitchFamily="-112" charset="-128"/>
                    <a:cs typeface="ＭＳ Ｐゴシック" pitchFamily="-112" charset="-128"/>
                  </a:rPr>
                  <a:t>Q-Network</a:t>
                </a:r>
                <a:endParaRPr kumimoji="0" lang="en-US" sz="1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Helvetica" pitchFamily="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27" name="Left Brace 26">
                <a:extLst>
                  <a:ext uri="{FF2B5EF4-FFF2-40B4-BE49-F238E27FC236}">
                    <a16:creationId xmlns:a16="http://schemas.microsoft.com/office/drawing/2014/main" id="{892878C9-7DC8-6746-B2FA-AD6D9CC42965}"/>
                  </a:ext>
                </a:extLst>
              </p:cNvPr>
              <p:cNvSpPr/>
              <p:nvPr/>
            </p:nvSpPr>
            <p:spPr bwMode="auto">
              <a:xfrm>
                <a:off x="5116201" y="4336675"/>
                <a:ext cx="255496" cy="1909472"/>
              </a:xfrm>
              <a:prstGeom prst="leftBrace">
                <a:avLst>
                  <a:gd name="adj1" fmla="val 26733"/>
                  <a:gd name="adj2" fmla="val 50000"/>
                </a:avLst>
              </a:prstGeom>
              <a:noFill/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21186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E47C280-F9E6-6444-9DA2-FABE1E668E87}"/>
              </a:ext>
            </a:extLst>
          </p:cNvPr>
          <p:cNvSpPr/>
          <p:nvPr/>
        </p:nvSpPr>
        <p:spPr>
          <a:xfrm>
            <a:off x="481474" y="370701"/>
            <a:ext cx="7893092" cy="362143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numCol="1" rtlCol="0" anchor="t"/>
          <a:lstStyle/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In practice, for stability:</a:t>
            </a: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Freeze              and update	               parameters   </a:t>
            </a: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Set 		                  at regular intervals</a:t>
            </a: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79F3313-EEB8-C34C-AC87-2F521EB1B3D7}"/>
              </a:ext>
            </a:extLst>
          </p:cNvPr>
          <p:cNvSpPr txBox="1">
            <a:spLocks/>
          </p:cNvSpPr>
          <p:nvPr/>
        </p:nvSpPr>
        <p:spPr>
          <a:xfrm>
            <a:off x="1638300" y="4581967"/>
            <a:ext cx="6172200" cy="485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100" b="1" dirty="0">
                <a:solidFill>
                  <a:schemeClr val="bg1"/>
                </a:solidFill>
                <a:latin typeface="Helvetica Neue"/>
                <a:cs typeface="Helvetica Neue"/>
              </a:rPr>
              <a:t>Deep Q-Learning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81B351-CC38-E74F-8DB7-D1BE41609F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7759" y="469014"/>
            <a:ext cx="6240522" cy="5715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1873A14-BE95-9B4C-95F1-8C5DEB534F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7076" y="2014135"/>
            <a:ext cx="457638" cy="23233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26AA2A2-AB15-8E4A-B856-299EF5E419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28020" y="2014134"/>
            <a:ext cx="549165" cy="2323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C6112D8-3038-BD49-B6CA-82E0A0B5826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11114" y="2651378"/>
            <a:ext cx="1503666" cy="245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44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E47C280-F9E6-6444-9DA2-FABE1E668E87}"/>
              </a:ext>
            </a:extLst>
          </p:cNvPr>
          <p:cNvSpPr/>
          <p:nvPr/>
        </p:nvSpPr>
        <p:spPr>
          <a:xfrm>
            <a:off x="481473" y="370701"/>
            <a:ext cx="6172200" cy="2447362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numCol="1" rtlCol="0" anchor="t"/>
          <a:lstStyle/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Markov Decision Processes (MDPs)</a:t>
            </a: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States, Actions, Reward dist., Transition dist., Discount factor (gamma)</a:t>
            </a: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dirty="0">
              <a:solidFill>
                <a:srgbClr val="08345A"/>
              </a:solidFill>
              <a:latin typeface="Helvetica" pitchFamily="2" charset="0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Policy: </a:t>
            </a: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Mapping from states to actions (deterministic)</a:t>
            </a: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Distribution of actions given states (stochastic)</a:t>
            </a: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dirty="0">
              <a:solidFill>
                <a:srgbClr val="08345A"/>
              </a:solidFill>
              <a:latin typeface="Helvetica" pitchFamily="2" charset="0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dirty="0">
              <a:solidFill>
                <a:srgbClr val="08345A"/>
              </a:solidFill>
              <a:latin typeface="Helvetica" pitchFamily="2" charset="0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dirty="0">
              <a:solidFill>
                <a:srgbClr val="08345A"/>
              </a:solidFill>
              <a:latin typeface="Helvetica" pitchFamily="2" charset="0"/>
            </a:endParaRP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dirty="0">
              <a:solidFill>
                <a:srgbClr val="08345A"/>
              </a:solidFill>
              <a:latin typeface="Helvetica" pitchFamily="2" charset="0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2D70A72B-358F-DE44-B97E-EF16A1139A12}"/>
              </a:ext>
            </a:extLst>
          </p:cNvPr>
          <p:cNvSpPr txBox="1">
            <a:spLocks/>
          </p:cNvSpPr>
          <p:nvPr/>
        </p:nvSpPr>
        <p:spPr>
          <a:xfrm>
            <a:off x="1638300" y="4581967"/>
            <a:ext cx="6172200" cy="485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100" b="1" dirty="0">
                <a:solidFill>
                  <a:schemeClr val="bg1"/>
                </a:solidFill>
                <a:latin typeface="Helvetica Neue"/>
                <a:cs typeface="Helvetica Neue"/>
              </a:rPr>
              <a:t>Recap: MDPs, Policy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30ED8C3-1419-FE44-8117-AB5224235E0D}"/>
              </a:ext>
            </a:extLst>
          </p:cNvPr>
          <p:cNvGrpSpPr/>
          <p:nvPr/>
        </p:nvGrpSpPr>
        <p:grpSpPr>
          <a:xfrm>
            <a:off x="6871791" y="422308"/>
            <a:ext cx="1635071" cy="695900"/>
            <a:chOff x="6610027" y="717170"/>
            <a:chExt cx="1635071" cy="69590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697E94E-4A98-0846-BFC2-DD1D36943203}"/>
                </a:ext>
              </a:extLst>
            </p:cNvPr>
            <p:cNvSpPr/>
            <p:nvPr/>
          </p:nvSpPr>
          <p:spPr>
            <a:xfrm>
              <a:off x="6610027" y="717170"/>
              <a:ext cx="1635071" cy="6959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100259FE-AC43-5B41-B30D-2DCDD0EB5AE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96291" y="1068995"/>
              <a:ext cx="1425380" cy="247601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F5CD3C1-CFB9-F34F-80E3-DA6022760885}"/>
                </a:ext>
              </a:extLst>
            </p:cNvPr>
            <p:cNvSpPr txBox="1"/>
            <p:nvPr/>
          </p:nvSpPr>
          <p:spPr>
            <a:xfrm>
              <a:off x="7056395" y="717170"/>
              <a:ext cx="7051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MDP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D33E60A1-B379-2445-974F-E94EA7D7A4A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030" t="31107" b="4777"/>
          <a:stretch/>
        </p:blipFill>
        <p:spPr>
          <a:xfrm>
            <a:off x="7018825" y="1556084"/>
            <a:ext cx="1303840" cy="97322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F5CE7911-0F24-B341-B4CB-C22616F4E8E9}"/>
              </a:ext>
            </a:extLst>
          </p:cNvPr>
          <p:cNvGrpSpPr/>
          <p:nvPr/>
        </p:nvGrpSpPr>
        <p:grpSpPr>
          <a:xfrm>
            <a:off x="947560" y="2729769"/>
            <a:ext cx="5743050" cy="1660474"/>
            <a:chOff x="947560" y="2729769"/>
            <a:chExt cx="5743050" cy="1660474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A2A12518-C798-764F-AE36-95FB72ADD6D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47560" y="3232063"/>
              <a:ext cx="881827" cy="647147"/>
            </a:xfrm>
            <a:prstGeom prst="rect">
              <a:avLst/>
            </a:prstGeom>
          </p:spPr>
        </p:pic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3C59BD70-DD31-9641-B5AD-C9755AFB2584}"/>
                </a:ext>
              </a:extLst>
            </p:cNvPr>
            <p:cNvGrpSpPr/>
            <p:nvPr/>
          </p:nvGrpSpPr>
          <p:grpSpPr>
            <a:xfrm>
              <a:off x="3206914" y="2729769"/>
              <a:ext cx="1271486" cy="1173949"/>
              <a:chOff x="7167341" y="1072028"/>
              <a:chExt cx="1271486" cy="1173949"/>
            </a:xfrm>
          </p:grpSpPr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CD6CF62C-1894-8242-B6AB-00C9FFF03233}"/>
                  </a:ext>
                </a:extLst>
              </p:cNvPr>
              <p:cNvGrpSpPr/>
              <p:nvPr/>
            </p:nvGrpSpPr>
            <p:grpSpPr>
              <a:xfrm>
                <a:off x="7439186" y="1286359"/>
                <a:ext cx="999641" cy="959618"/>
                <a:chOff x="7439186" y="1286359"/>
                <a:chExt cx="999641" cy="959618"/>
              </a:xfrm>
            </p:grpSpPr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E3C5E32A-8B82-2B43-9682-056C9F0CEE77}"/>
                    </a:ext>
                  </a:extLst>
                </p:cNvPr>
                <p:cNvSpPr/>
                <p:nvPr/>
              </p:nvSpPr>
              <p:spPr>
                <a:xfrm>
                  <a:off x="7439186" y="1286359"/>
                  <a:ext cx="999641" cy="959618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2">
                        <a:lumMod val="5000"/>
                        <a:lumOff val="95000"/>
                      </a:schemeClr>
                    </a:gs>
                    <a:gs pos="74000">
                      <a:schemeClr val="accent2">
                        <a:lumMod val="45000"/>
                        <a:lumOff val="55000"/>
                      </a:schemeClr>
                    </a:gs>
                    <a:gs pos="83000">
                      <a:schemeClr val="accent2">
                        <a:lumMod val="45000"/>
                        <a:lumOff val="55000"/>
                      </a:schemeClr>
                    </a:gs>
                    <a:gs pos="100000">
                      <a:schemeClr val="accent2">
                        <a:lumMod val="30000"/>
                        <a:lumOff val="70000"/>
                      </a:schemeClr>
                    </a:gs>
                  </a:gsLst>
                  <a:lin ang="5400000" scaled="1"/>
                  <a:tileRect/>
                </a:gradFill>
              </p:spPr>
              <p:style>
                <a:lnRef idx="1">
                  <a:schemeClr val="accent6"/>
                </a:lnRef>
                <a:fillRef idx="3">
                  <a:schemeClr val="accent6"/>
                </a:fillRef>
                <a:effectRef idx="2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pic>
              <p:nvPicPr>
                <p:cNvPr id="25" name="Picture 24">
                  <a:extLst>
                    <a:ext uri="{FF2B5EF4-FFF2-40B4-BE49-F238E27FC236}">
                      <a16:creationId xmlns:a16="http://schemas.microsoft.com/office/drawing/2014/main" id="{F184800F-8330-634E-8A50-8845129C680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/>
                <a:srcRect t="1" r="81771" b="6210"/>
                <a:stretch/>
              </p:blipFill>
              <p:spPr>
                <a:xfrm>
                  <a:off x="7810500" y="1509168"/>
                  <a:ext cx="292221" cy="415746"/>
                </a:xfrm>
                <a:prstGeom prst="rect">
                  <a:avLst/>
                </a:prstGeom>
              </p:spPr>
            </p:pic>
          </p:grpSp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2A0A113C-EA46-1543-95D6-618FB9632C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167341" y="1687256"/>
                <a:ext cx="185674" cy="157823"/>
              </a:xfrm>
              <a:prstGeom prst="rect">
                <a:avLst/>
              </a:prstGeom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C2C5F803-FE24-ED46-9504-1574B1B149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863410" y="1072028"/>
                <a:ext cx="93200" cy="194166"/>
              </a:xfrm>
              <a:prstGeom prst="rect">
                <a:avLst/>
              </a:prstGeom>
            </p:spPr>
          </p:pic>
        </p:grp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EBB8F09-0723-CD40-BFB9-D0A1D8CEE12E}"/>
                </a:ext>
              </a:extLst>
            </p:cNvPr>
            <p:cNvSpPr/>
            <p:nvPr/>
          </p:nvSpPr>
          <p:spPr>
            <a:xfrm>
              <a:off x="3237001" y="4020911"/>
              <a:ext cx="151836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dirty="0">
                  <a:solidFill>
                    <a:srgbClr val="08345A"/>
                  </a:solidFill>
                  <a:latin typeface="Helvetica" pitchFamily="2" charset="0"/>
                </a:rPr>
                <a:t>Deterministic</a:t>
              </a:r>
              <a:endParaRPr lang="en-US" dirty="0"/>
            </a:p>
          </p:txBody>
        </p: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06589238-B289-F84A-A10F-87C8DC4795B0}"/>
                </a:ext>
              </a:extLst>
            </p:cNvPr>
            <p:cNvGrpSpPr/>
            <p:nvPr/>
          </p:nvGrpSpPr>
          <p:grpSpPr>
            <a:xfrm>
              <a:off x="5311804" y="2775912"/>
              <a:ext cx="1271486" cy="1127806"/>
              <a:chOff x="7167341" y="1118171"/>
              <a:chExt cx="1271486" cy="1127806"/>
            </a:xfrm>
          </p:grpSpPr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E6FA6BB2-4DCA-9849-A558-492C11B2C144}"/>
                  </a:ext>
                </a:extLst>
              </p:cNvPr>
              <p:cNvGrpSpPr/>
              <p:nvPr/>
            </p:nvGrpSpPr>
            <p:grpSpPr>
              <a:xfrm>
                <a:off x="7439186" y="1286359"/>
                <a:ext cx="999641" cy="959618"/>
                <a:chOff x="7439186" y="1286359"/>
                <a:chExt cx="999641" cy="959618"/>
              </a:xfrm>
            </p:grpSpPr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C109D3D3-7F97-8141-A1C0-0A09F8000113}"/>
                    </a:ext>
                  </a:extLst>
                </p:cNvPr>
                <p:cNvSpPr/>
                <p:nvPr/>
              </p:nvSpPr>
              <p:spPr>
                <a:xfrm>
                  <a:off x="7439186" y="1286359"/>
                  <a:ext cx="999641" cy="959618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2">
                        <a:lumMod val="5000"/>
                        <a:lumOff val="95000"/>
                      </a:schemeClr>
                    </a:gs>
                    <a:gs pos="74000">
                      <a:schemeClr val="accent2">
                        <a:lumMod val="45000"/>
                        <a:lumOff val="55000"/>
                      </a:schemeClr>
                    </a:gs>
                    <a:gs pos="83000">
                      <a:schemeClr val="accent2">
                        <a:lumMod val="45000"/>
                        <a:lumOff val="55000"/>
                      </a:schemeClr>
                    </a:gs>
                    <a:gs pos="100000">
                      <a:schemeClr val="accent2">
                        <a:lumMod val="30000"/>
                        <a:lumOff val="70000"/>
                      </a:schemeClr>
                    </a:gs>
                  </a:gsLst>
                  <a:lin ang="5400000" scaled="1"/>
                  <a:tileRect/>
                </a:gradFill>
              </p:spPr>
              <p:style>
                <a:lnRef idx="1">
                  <a:schemeClr val="accent6"/>
                </a:lnRef>
                <a:fillRef idx="3">
                  <a:schemeClr val="accent6"/>
                </a:fillRef>
                <a:effectRef idx="2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pic>
              <p:nvPicPr>
                <p:cNvPr id="34" name="Picture 33">
                  <a:extLst>
                    <a:ext uri="{FF2B5EF4-FFF2-40B4-BE49-F238E27FC236}">
                      <a16:creationId xmlns:a16="http://schemas.microsoft.com/office/drawing/2014/main" id="{E8500E96-A5B9-8141-B03A-361D0D851D5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/>
                <a:srcRect t="1" r="81771" b="6210"/>
                <a:stretch/>
              </p:blipFill>
              <p:spPr>
                <a:xfrm>
                  <a:off x="7810500" y="1509168"/>
                  <a:ext cx="292221" cy="415746"/>
                </a:xfrm>
                <a:prstGeom prst="rect">
                  <a:avLst/>
                </a:prstGeom>
              </p:spPr>
            </p:pic>
          </p:grpSp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C84C8BCA-38E0-B642-B1C4-A79F7B6BED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167341" y="1687256"/>
                <a:ext cx="185674" cy="157823"/>
              </a:xfrm>
              <a:prstGeom prst="rect">
                <a:avLst/>
              </a:prstGeom>
            </p:spPr>
          </p:pic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DC6F0B65-519F-5C41-8958-B6F6B85C48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810500" y="1118171"/>
                <a:ext cx="222235" cy="125933"/>
              </a:xfrm>
              <a:prstGeom prst="rect">
                <a:avLst/>
              </a:prstGeom>
            </p:spPr>
          </p:pic>
        </p:grp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528C58BE-A7FC-A24A-AA75-F988EBDF0131}"/>
                </a:ext>
              </a:extLst>
            </p:cNvPr>
            <p:cNvSpPr/>
            <p:nvPr/>
          </p:nvSpPr>
          <p:spPr>
            <a:xfrm>
              <a:off x="5441550" y="4020911"/>
              <a:ext cx="124906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dirty="0">
                  <a:solidFill>
                    <a:srgbClr val="08345A"/>
                  </a:solidFill>
                  <a:latin typeface="Helvetica" pitchFamily="2" charset="0"/>
                </a:rPr>
                <a:t>Stochastic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026657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D79F3313-EEB8-C34C-AC87-2F521EB1B3D7}"/>
              </a:ext>
            </a:extLst>
          </p:cNvPr>
          <p:cNvSpPr txBox="1">
            <a:spLocks/>
          </p:cNvSpPr>
          <p:nvPr/>
        </p:nvSpPr>
        <p:spPr>
          <a:xfrm>
            <a:off x="1638300" y="4581967"/>
            <a:ext cx="6172200" cy="485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100" b="1" dirty="0">
                <a:solidFill>
                  <a:schemeClr val="bg1"/>
                </a:solidFill>
                <a:latin typeface="Helvetica Neue"/>
                <a:cs typeface="Helvetica Neue"/>
              </a:rPr>
              <a:t>Deep Q-Learning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38215D93-CCD6-7741-90B7-EBF6D7D1E2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1305119"/>
            <a:ext cx="6400800" cy="1752600"/>
          </a:xfrm>
        </p:spPr>
        <p:txBody>
          <a:bodyPr/>
          <a:lstStyle/>
          <a:p>
            <a:r>
              <a:rPr lang="en-US" kern="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How to gather experience?</a:t>
            </a:r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714B7733-5ACD-B94D-9C0B-998A4C9FADD7}"/>
              </a:ext>
            </a:extLst>
          </p:cNvPr>
          <p:cNvSpPr txBox="1">
            <a:spLocks/>
          </p:cNvSpPr>
          <p:nvPr/>
        </p:nvSpPr>
        <p:spPr bwMode="auto">
          <a:xfrm>
            <a:off x="1638300" y="2831225"/>
            <a:ext cx="5867400" cy="540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kern="0" dirty="0">
                <a:solidFill>
                  <a:srgbClr val="FF0000"/>
                </a:solidFill>
              </a:rPr>
              <a:t>This is why RL is hard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C5D1505-F546-E741-9DB5-DD515A2A64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9000" y="1859001"/>
            <a:ext cx="2590800" cy="442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88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D79F3313-EEB8-C34C-AC87-2F521EB1B3D7}"/>
              </a:ext>
            </a:extLst>
          </p:cNvPr>
          <p:cNvSpPr txBox="1">
            <a:spLocks/>
          </p:cNvSpPr>
          <p:nvPr/>
        </p:nvSpPr>
        <p:spPr>
          <a:xfrm>
            <a:off x="1638300" y="4581967"/>
            <a:ext cx="6172200" cy="485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100" b="1" dirty="0">
                <a:solidFill>
                  <a:schemeClr val="bg1"/>
                </a:solidFill>
                <a:latin typeface="Helvetica Neue"/>
                <a:cs typeface="Helvetica Neue"/>
              </a:rPr>
              <a:t>How to gather experience?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DC0AC48-83F9-2D40-A0DF-61F8ECD87F8B}"/>
              </a:ext>
            </a:extLst>
          </p:cNvPr>
          <p:cNvGrpSpPr/>
          <p:nvPr/>
        </p:nvGrpSpPr>
        <p:grpSpPr>
          <a:xfrm>
            <a:off x="515246" y="491049"/>
            <a:ext cx="8113507" cy="2802246"/>
            <a:chOff x="667646" y="764318"/>
            <a:chExt cx="8113507" cy="280224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DAB5D9A-730E-7F49-A643-D1F320BA3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0643" y="765586"/>
              <a:ext cx="1219200" cy="320194"/>
            </a:xfrm>
            <a:prstGeom prst="rect">
              <a:avLst/>
            </a:prstGeom>
          </p:spPr>
        </p:pic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E5E25849-03F2-E04F-AB16-A6E98D80C865}"/>
                </a:ext>
              </a:extLst>
            </p:cNvPr>
            <p:cNvGrpSpPr/>
            <p:nvPr/>
          </p:nvGrpSpPr>
          <p:grpSpPr>
            <a:xfrm>
              <a:off x="2052243" y="765585"/>
              <a:ext cx="2133600" cy="332363"/>
              <a:chOff x="2233111" y="2121420"/>
              <a:chExt cx="2133600" cy="332363"/>
            </a:xfrm>
          </p:grpSpPr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D1C1B700-51C2-BC49-B840-E402C0C083E3}"/>
                  </a:ext>
                </a:extLst>
              </p:cNvPr>
              <p:cNvSpPr/>
              <p:nvPr/>
            </p:nvSpPr>
            <p:spPr bwMode="auto">
              <a:xfrm>
                <a:off x="2842711" y="2121420"/>
                <a:ext cx="1524000" cy="332363"/>
              </a:xfrm>
              <a:prstGeom prst="rect">
                <a:avLst/>
              </a:prstGeom>
              <a:solidFill>
                <a:schemeClr val="bg1"/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1800" dirty="0">
                    <a:latin typeface="Arial" pitchFamily="-112" charset="0"/>
                    <a:ea typeface="ＭＳ Ｐゴシック" pitchFamily="-112" charset="-128"/>
                    <a:cs typeface="ＭＳ Ｐゴシック" pitchFamily="-112" charset="-128"/>
                  </a:rPr>
                  <a:t>Environment</a:t>
                </a:r>
                <a:endParaRPr kumimoji="0" lang="en-US" sz="1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cxnSp>
            <p:nvCxnSpPr>
              <p:cNvPr id="9" name="Straight Arrow Connector 8">
                <a:extLst>
                  <a:ext uri="{FF2B5EF4-FFF2-40B4-BE49-F238E27FC236}">
                    <a16:creationId xmlns:a16="http://schemas.microsoft.com/office/drawing/2014/main" id="{2604FAEF-F781-EB41-8939-7707FD234FCB}"/>
                  </a:ext>
                </a:extLst>
              </p:cNvPr>
              <p:cNvCxnSpPr>
                <a:cxnSpLocks/>
                <a:endCxn id="6" idx="1"/>
              </p:cNvCxnSpPr>
              <p:nvPr/>
            </p:nvCxnSpPr>
            <p:spPr bwMode="auto">
              <a:xfrm>
                <a:off x="2233111" y="2281518"/>
                <a:ext cx="609600" cy="6084"/>
              </a:xfrm>
              <a:prstGeom prst="straightConnector1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5854FB20-9399-224F-8010-E806F1EF7A41}"/>
                </a:ext>
              </a:extLst>
            </p:cNvPr>
            <p:cNvGrpSpPr/>
            <p:nvPr/>
          </p:nvGrpSpPr>
          <p:grpSpPr>
            <a:xfrm>
              <a:off x="4185843" y="764318"/>
              <a:ext cx="4595310" cy="333641"/>
              <a:chOff x="4366711" y="2120153"/>
              <a:chExt cx="4595310" cy="333641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71D74EFD-0273-1841-818D-097C78967A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086600" y="2133600"/>
                <a:ext cx="1875421" cy="320194"/>
              </a:xfrm>
              <a:prstGeom prst="rect">
                <a:avLst/>
              </a:prstGeom>
            </p:spPr>
          </p:pic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EF895A8A-0608-6944-AD2F-F6CF670E4E01}"/>
                  </a:ext>
                </a:extLst>
              </p:cNvPr>
              <p:cNvGrpSpPr/>
              <p:nvPr/>
            </p:nvGrpSpPr>
            <p:grpSpPr>
              <a:xfrm>
                <a:off x="4366711" y="2120153"/>
                <a:ext cx="2590800" cy="320194"/>
                <a:chOff x="4366711" y="2120153"/>
                <a:chExt cx="2590800" cy="320194"/>
              </a:xfrm>
            </p:grpSpPr>
            <p:cxnSp>
              <p:nvCxnSpPr>
                <p:cNvPr id="13" name="Straight Arrow Connector 12">
                  <a:extLst>
                    <a:ext uri="{FF2B5EF4-FFF2-40B4-BE49-F238E27FC236}">
                      <a16:creationId xmlns:a16="http://schemas.microsoft.com/office/drawing/2014/main" id="{4226F374-444A-0048-8F91-0813B5F0AB82}"/>
                    </a:ext>
                  </a:extLst>
                </p:cNvPr>
                <p:cNvCxnSpPr>
                  <a:cxnSpLocks/>
                  <a:stCxn id="6" idx="3"/>
                </p:cNvCxnSpPr>
                <p:nvPr/>
              </p:nvCxnSpPr>
              <p:spPr bwMode="auto">
                <a:xfrm flipV="1">
                  <a:off x="4366711" y="2281518"/>
                  <a:ext cx="1066800" cy="6084"/>
                </a:xfrm>
                <a:prstGeom prst="straightConnector1">
                  <a:avLst/>
                </a:prstGeom>
                <a:solidFill>
                  <a:schemeClr val="accent1"/>
                </a:solidFill>
                <a:ln w="254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triangle"/>
                </a:ln>
                <a:effectLst/>
              </p:spPr>
            </p:cxnSp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D074B6BD-C62D-6B45-B3D2-DCB4D5D890DB}"/>
                    </a:ext>
                  </a:extLst>
                </p:cNvPr>
                <p:cNvSpPr/>
                <p:nvPr/>
              </p:nvSpPr>
              <p:spPr bwMode="auto">
                <a:xfrm>
                  <a:off x="5433511" y="2120153"/>
                  <a:ext cx="1524000" cy="320194"/>
                </a:xfrm>
                <a:prstGeom prst="rect">
                  <a:avLst/>
                </a:prstGeom>
                <a:solidFill>
                  <a:schemeClr val="bg1"/>
                </a:solidFill>
                <a:ln w="158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lang="en-US" sz="1800" dirty="0">
                      <a:latin typeface="Arial" pitchFamily="-112" charset="0"/>
                      <a:ea typeface="ＭＳ Ｐゴシック" pitchFamily="-112" charset="-128"/>
                      <a:cs typeface="ＭＳ Ｐゴシック" pitchFamily="-112" charset="-128"/>
                    </a:rPr>
                    <a:t>Data</a:t>
                  </a:r>
                  <a:endParaRPr kumimoji="0" lang="en-US" sz="16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-112" charset="0"/>
                    <a:ea typeface="ＭＳ Ｐゴシック" pitchFamily="-112" charset="-128"/>
                    <a:cs typeface="ＭＳ Ｐゴシック" pitchFamily="-112" charset="-128"/>
                  </a:endParaRPr>
                </a:p>
              </p:txBody>
            </p:sp>
          </p:grp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ACA75853-08D5-2F4D-90E4-90F1481B57AE}"/>
                </a:ext>
              </a:extLst>
            </p:cNvPr>
            <p:cNvGrpSpPr/>
            <p:nvPr/>
          </p:nvGrpSpPr>
          <p:grpSpPr>
            <a:xfrm>
              <a:off x="667646" y="2704401"/>
              <a:ext cx="4508797" cy="862163"/>
              <a:chOff x="848514" y="4060236"/>
              <a:chExt cx="4508797" cy="862163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2105B663-586F-844F-92D0-7236E64EDCFA}"/>
                  </a:ext>
                </a:extLst>
              </p:cNvPr>
              <p:cNvGrpSpPr/>
              <p:nvPr/>
            </p:nvGrpSpPr>
            <p:grpSpPr>
              <a:xfrm>
                <a:off x="848514" y="4060236"/>
                <a:ext cx="1524000" cy="862163"/>
                <a:chOff x="2256963" y="2927115"/>
                <a:chExt cx="1524000" cy="862163"/>
              </a:xfrm>
            </p:grpSpPr>
            <p:sp>
              <p:nvSpPr>
                <p:cNvPr id="18" name="Rectangle 17">
                  <a:extLst>
                    <a:ext uri="{FF2B5EF4-FFF2-40B4-BE49-F238E27FC236}">
                      <a16:creationId xmlns:a16="http://schemas.microsoft.com/office/drawing/2014/main" id="{A56308F3-370F-6249-8CD1-8DDFB0750CBE}"/>
                    </a:ext>
                  </a:extLst>
                </p:cNvPr>
                <p:cNvSpPr/>
                <p:nvPr/>
              </p:nvSpPr>
              <p:spPr bwMode="auto">
                <a:xfrm flipH="1">
                  <a:off x="2256963" y="2927115"/>
                  <a:ext cx="1524000" cy="682144"/>
                </a:xfrm>
                <a:prstGeom prst="rect">
                  <a:avLst/>
                </a:prstGeom>
                <a:solidFill>
                  <a:schemeClr val="bg1"/>
                </a:solidFill>
                <a:ln w="1587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2400" b="0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-112" charset="0"/>
                      <a:ea typeface="ＭＳ Ｐゴシック" pitchFamily="-112" charset="-128"/>
                      <a:cs typeface="ＭＳ Ｐゴシック" pitchFamily="-112" charset="-128"/>
                    </a:rPr>
                    <a:t>Update</a:t>
                  </a:r>
                </a:p>
              </p:txBody>
            </p:sp>
            <p:pic>
              <p:nvPicPr>
                <p:cNvPr id="19" name="Picture 18">
                  <a:extLst>
                    <a:ext uri="{FF2B5EF4-FFF2-40B4-BE49-F238E27FC236}">
                      <a16:creationId xmlns:a16="http://schemas.microsoft.com/office/drawing/2014/main" id="{3B621D6B-7762-AD4C-AC65-156C3E4A4CD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2531458" y="3533215"/>
                  <a:ext cx="975010" cy="256063"/>
                </a:xfrm>
                <a:prstGeom prst="rect">
                  <a:avLst/>
                </a:prstGeom>
              </p:spPr>
            </p:pic>
          </p:grpSp>
          <p:cxnSp>
            <p:nvCxnSpPr>
              <p:cNvPr id="17" name="Straight Arrow Connector 16">
                <a:extLst>
                  <a:ext uri="{FF2B5EF4-FFF2-40B4-BE49-F238E27FC236}">
                    <a16:creationId xmlns:a16="http://schemas.microsoft.com/office/drawing/2014/main" id="{C6CCA8ED-DE00-E44A-87E7-CB9778B7BE50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>
                <a:off x="2372514" y="4651415"/>
                <a:ext cx="2984797" cy="0"/>
              </a:xfrm>
              <a:prstGeom prst="straightConnector1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43CD59C5-219E-D041-A4C0-4CC0D93F2844}"/>
                </a:ext>
              </a:extLst>
            </p:cNvPr>
            <p:cNvGrpSpPr/>
            <p:nvPr/>
          </p:nvGrpSpPr>
          <p:grpSpPr>
            <a:xfrm>
              <a:off x="5252643" y="1084512"/>
              <a:ext cx="1524000" cy="2325982"/>
              <a:chOff x="5433511" y="2440347"/>
              <a:chExt cx="1524000" cy="2325982"/>
            </a:xfrm>
          </p:grpSpPr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F22DC7F3-FAAB-DB4C-81CC-AA9BAA4C6808}"/>
                  </a:ext>
                </a:extLst>
              </p:cNvPr>
              <p:cNvGrpSpPr/>
              <p:nvPr/>
            </p:nvGrpSpPr>
            <p:grpSpPr>
              <a:xfrm>
                <a:off x="5433511" y="2440347"/>
                <a:ext cx="1524000" cy="1890874"/>
                <a:chOff x="5433511" y="2440347"/>
                <a:chExt cx="1524000" cy="1890874"/>
              </a:xfrm>
            </p:grpSpPr>
            <p:cxnSp>
              <p:nvCxnSpPr>
                <p:cNvPr id="23" name="Straight Arrow Connector 22">
                  <a:extLst>
                    <a:ext uri="{FF2B5EF4-FFF2-40B4-BE49-F238E27FC236}">
                      <a16:creationId xmlns:a16="http://schemas.microsoft.com/office/drawing/2014/main" id="{6BFA945F-9D92-894A-837F-2186CAACA9A1}"/>
                    </a:ext>
                  </a:extLst>
                </p:cNvPr>
                <p:cNvCxnSpPr>
                  <a:cxnSpLocks/>
                  <a:stCxn id="14" idx="2"/>
                </p:cNvCxnSpPr>
                <p:nvPr/>
              </p:nvCxnSpPr>
              <p:spPr bwMode="auto">
                <a:xfrm>
                  <a:off x="6195511" y="2440347"/>
                  <a:ext cx="0" cy="824074"/>
                </a:xfrm>
                <a:prstGeom prst="straightConnector1">
                  <a:avLst/>
                </a:prstGeom>
                <a:solidFill>
                  <a:schemeClr val="accent1"/>
                </a:solidFill>
                <a:ln w="254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triangle"/>
                </a:ln>
                <a:effectLst/>
              </p:spPr>
            </p:cxnSp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3EB95587-137D-5641-94A3-346C9FDB9459}"/>
                    </a:ext>
                  </a:extLst>
                </p:cNvPr>
                <p:cNvSpPr/>
                <p:nvPr/>
              </p:nvSpPr>
              <p:spPr bwMode="auto">
                <a:xfrm>
                  <a:off x="5433511" y="3287127"/>
                  <a:ext cx="1524000" cy="320194"/>
                </a:xfrm>
                <a:prstGeom prst="rect">
                  <a:avLst/>
                </a:prstGeom>
                <a:solidFill>
                  <a:schemeClr val="bg1"/>
                </a:solidFill>
                <a:ln w="158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lang="en-US" sz="1800" dirty="0">
                      <a:latin typeface="Arial" pitchFamily="-112" charset="0"/>
                      <a:ea typeface="ＭＳ Ｐゴシック" pitchFamily="-112" charset="-128"/>
                      <a:cs typeface="ＭＳ Ｐゴシック" pitchFamily="-112" charset="-128"/>
                    </a:rPr>
                    <a:t>Train</a:t>
                  </a:r>
                  <a:endParaRPr kumimoji="0" lang="en-US" sz="16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-112" charset="0"/>
                    <a:ea typeface="ＭＳ Ｐゴシック" pitchFamily="-112" charset="-128"/>
                    <a:cs typeface="ＭＳ Ｐゴシック" pitchFamily="-112" charset="-128"/>
                  </a:endParaRPr>
                </a:p>
              </p:txBody>
            </p:sp>
            <p:cxnSp>
              <p:nvCxnSpPr>
                <p:cNvPr id="25" name="Straight Arrow Connector 24">
                  <a:extLst>
                    <a:ext uri="{FF2B5EF4-FFF2-40B4-BE49-F238E27FC236}">
                      <a16:creationId xmlns:a16="http://schemas.microsoft.com/office/drawing/2014/main" id="{E8F3BD95-CAE8-9540-A35D-2657C2730990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6208957" y="3607321"/>
                  <a:ext cx="0" cy="723900"/>
                </a:xfrm>
                <a:prstGeom prst="straightConnector1">
                  <a:avLst/>
                </a:prstGeom>
                <a:solidFill>
                  <a:schemeClr val="accent1"/>
                </a:solidFill>
                <a:ln w="254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triangle"/>
                </a:ln>
                <a:effectLst/>
              </p:spPr>
            </p:cxnSp>
          </p:grpSp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570A3284-0DD5-D041-8A42-4E938B39EF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467173" y="4492424"/>
                <a:ext cx="1456675" cy="273905"/>
              </a:xfrm>
              <a:prstGeom prst="rect">
                <a:avLst/>
              </a:prstGeom>
            </p:spPr>
          </p:pic>
        </p:grp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4DB9607C-C484-9042-B70E-FAC1FC8D2472}"/>
              </a:ext>
            </a:extLst>
          </p:cNvPr>
          <p:cNvSpPr/>
          <p:nvPr/>
        </p:nvSpPr>
        <p:spPr bwMode="auto">
          <a:xfrm>
            <a:off x="2218995" y="3258551"/>
            <a:ext cx="4706010" cy="499047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Challenge 1: Exploration vs Exploitation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C5B855E-5178-2842-BD45-7631F1AF9A53}"/>
              </a:ext>
            </a:extLst>
          </p:cNvPr>
          <p:cNvSpPr/>
          <p:nvPr/>
        </p:nvSpPr>
        <p:spPr bwMode="auto">
          <a:xfrm>
            <a:off x="2080848" y="3918646"/>
            <a:ext cx="4978995" cy="499047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Challenge 2: Non </a:t>
            </a:r>
            <a:r>
              <a:rPr lang="en-US" sz="2000" dirty="0" err="1"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iid</a:t>
            </a:r>
            <a:r>
              <a:rPr lang="en-US" sz="2000" dirty="0"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, highly correlated data</a:t>
            </a:r>
            <a:endParaRPr kumimoji="0" lang="en-US" sz="2000" b="0" i="0" u="none" strike="noStrike" cap="none" normalizeH="0" baseline="0" dirty="0">
              <a:ln>
                <a:noFill/>
              </a:ln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49547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E47C280-F9E6-6444-9DA2-FABE1E668E87}"/>
              </a:ext>
            </a:extLst>
          </p:cNvPr>
          <p:cNvSpPr/>
          <p:nvPr/>
        </p:nvSpPr>
        <p:spPr>
          <a:xfrm>
            <a:off x="481474" y="370701"/>
            <a:ext cx="7893092" cy="362143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numCol="1" rtlCol="0" anchor="t"/>
          <a:lstStyle/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What should 	          be? </a:t>
            </a: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Greedy? -&gt; Local </a:t>
            </a:r>
            <a:r>
              <a:rPr lang="en-US" sz="1600" kern="0" dirty="0" err="1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minimas</a:t>
            </a:r>
            <a:r>
              <a:rPr lang="en-US" sz="1600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, no exploration</a:t>
            </a: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An exploration strategy:</a:t>
            </a: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 </a:t>
            </a: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79F3313-EEB8-C34C-AC87-2F521EB1B3D7}"/>
              </a:ext>
            </a:extLst>
          </p:cNvPr>
          <p:cNvSpPr txBox="1">
            <a:spLocks/>
          </p:cNvSpPr>
          <p:nvPr/>
        </p:nvSpPr>
        <p:spPr>
          <a:xfrm>
            <a:off x="1638300" y="4581967"/>
            <a:ext cx="6172200" cy="485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100" b="1" dirty="0">
                <a:solidFill>
                  <a:schemeClr val="bg1"/>
                </a:solidFill>
                <a:latin typeface="Helvetica Neue"/>
                <a:cs typeface="Helvetica Neue"/>
              </a:rPr>
              <a:t>Exploration Problem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0E756C-25B3-7B47-BFF6-40750DA461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0994" y="1409686"/>
            <a:ext cx="2028210" cy="38124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A99046C-7EB7-654D-A5AE-49C2AD4D2D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2108" y="3163708"/>
            <a:ext cx="5479783" cy="8284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D648948-7DD2-E14B-863D-DCC2DAD726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38300" y="2619828"/>
            <a:ext cx="1097550" cy="29153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C0F2E20-2348-D244-8703-269752E1670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30366" y="464657"/>
            <a:ext cx="790904" cy="207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097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E47C280-F9E6-6444-9DA2-FABE1E668E87}"/>
              </a:ext>
            </a:extLst>
          </p:cNvPr>
          <p:cNvSpPr/>
          <p:nvPr/>
        </p:nvSpPr>
        <p:spPr>
          <a:xfrm>
            <a:off x="481474" y="370701"/>
            <a:ext cx="7893092" cy="362143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numCol="1" rtlCol="0" anchor="t"/>
          <a:lstStyle/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Samples are correlated =&gt; high variance gradients =&gt; </a:t>
            </a:r>
            <a:r>
              <a:rPr lang="en-US" sz="1600" b="1" kern="0" dirty="0">
                <a:solidFill>
                  <a:srgbClr val="C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inefficient learning </a:t>
            </a: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Current Q-network parameters determines next training samples =&gt; can lead to </a:t>
            </a:r>
            <a:r>
              <a:rPr lang="en-US" sz="1600" b="1" kern="0" dirty="0">
                <a:solidFill>
                  <a:srgbClr val="C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bad feedback loops</a:t>
            </a: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e.g. if maximizing action is to move right, training samples will be dominated by samples going right, may fall into local minima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79F3313-EEB8-C34C-AC87-2F521EB1B3D7}"/>
              </a:ext>
            </a:extLst>
          </p:cNvPr>
          <p:cNvSpPr txBox="1">
            <a:spLocks/>
          </p:cNvSpPr>
          <p:nvPr/>
        </p:nvSpPr>
        <p:spPr>
          <a:xfrm>
            <a:off x="1638300" y="4581967"/>
            <a:ext cx="6172200" cy="485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100" b="1" dirty="0">
                <a:solidFill>
                  <a:schemeClr val="bg1"/>
                </a:solidFill>
                <a:latin typeface="Helvetica Neue"/>
                <a:cs typeface="Helvetica Neue"/>
              </a:rPr>
              <a:t>Correlated Data Problem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3842B260-DCB4-2C41-8FD6-CADE825BD7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1859084"/>
              </p:ext>
            </p:extLst>
          </p:nvPr>
        </p:nvGraphicFramePr>
        <p:xfrm>
          <a:off x="1430721" y="2828255"/>
          <a:ext cx="6096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R=10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R=1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40170194-356B-F444-8F14-C24F944CD1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1306" y="2571750"/>
            <a:ext cx="594830" cy="201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861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E47C280-F9E6-6444-9DA2-FABE1E668E87}"/>
              </a:ext>
            </a:extLst>
          </p:cNvPr>
          <p:cNvSpPr/>
          <p:nvPr/>
        </p:nvSpPr>
        <p:spPr>
          <a:xfrm>
            <a:off x="481474" y="370701"/>
            <a:ext cx="7893092" cy="362143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numCol="1" rtlCol="0" anchor="t"/>
          <a:lstStyle/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Correlated data: addressed by using experience replay</a:t>
            </a: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Wingdings" pitchFamily="2" charset="2"/>
              <a:buChar char="Ø"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Wingdings" pitchFamily="2" charset="2"/>
              <a:buChar char="Ø"/>
            </a:pPr>
            <a:r>
              <a:rPr lang="en-US" sz="1600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A replay buffer stores transitions </a:t>
            </a: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Wingdings" pitchFamily="2" charset="2"/>
              <a:buChar char="Ø"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Wingdings" pitchFamily="2" charset="2"/>
              <a:buChar char="Ø"/>
            </a:pPr>
            <a:r>
              <a:rPr lang="en-US" sz="1600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Continually update replay buffer as game (experience) episodes are played, older samples discarded</a:t>
            </a: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Wingdings" pitchFamily="2" charset="2"/>
              <a:buChar char="Ø"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Wingdings" pitchFamily="2" charset="2"/>
              <a:buChar char="Ø"/>
            </a:pPr>
            <a:r>
              <a:rPr lang="en-US" sz="1600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Train Q-network on random minibatches of transitions from the replay memory, instead of consecutive samples</a:t>
            </a: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Larger the buffer, lower the correlation</a:t>
            </a: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79F3313-EEB8-C34C-AC87-2F521EB1B3D7}"/>
              </a:ext>
            </a:extLst>
          </p:cNvPr>
          <p:cNvSpPr txBox="1">
            <a:spLocks/>
          </p:cNvSpPr>
          <p:nvPr/>
        </p:nvSpPr>
        <p:spPr>
          <a:xfrm>
            <a:off x="1638300" y="4581967"/>
            <a:ext cx="6172200" cy="485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100" b="1" dirty="0">
                <a:solidFill>
                  <a:schemeClr val="bg1"/>
                </a:solidFill>
                <a:latin typeface="Helvetica Neue"/>
                <a:cs typeface="Helvetica Neue"/>
              </a:rPr>
              <a:t>Experience Replay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611B62-B843-B848-89EF-282F432670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9503" y="991115"/>
            <a:ext cx="1224455" cy="320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172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E47C280-F9E6-6444-9DA2-FABE1E668E87}"/>
              </a:ext>
            </a:extLst>
          </p:cNvPr>
          <p:cNvSpPr/>
          <p:nvPr/>
        </p:nvSpPr>
        <p:spPr>
          <a:xfrm>
            <a:off x="481474" y="370701"/>
            <a:ext cx="7893092" cy="362143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numCol="1" rtlCol="0" anchor="t"/>
          <a:lstStyle/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79F3313-EEB8-C34C-AC87-2F521EB1B3D7}"/>
              </a:ext>
            </a:extLst>
          </p:cNvPr>
          <p:cNvSpPr txBox="1">
            <a:spLocks/>
          </p:cNvSpPr>
          <p:nvPr/>
        </p:nvSpPr>
        <p:spPr>
          <a:xfrm>
            <a:off x="1638300" y="4581967"/>
            <a:ext cx="6172200" cy="485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100" b="1" dirty="0">
                <a:solidFill>
                  <a:schemeClr val="bg1"/>
                </a:solidFill>
                <a:latin typeface="Helvetica Neue"/>
                <a:cs typeface="Helvetica Neue"/>
              </a:rPr>
              <a:t>Deep Q-Learning Algorithm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ADC9024-EE57-B448-8A5E-D514CE2E5C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2586" y="370701"/>
            <a:ext cx="7501979" cy="3916351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94FB8603-6B12-3843-AA24-0790187F8561}"/>
              </a:ext>
            </a:extLst>
          </p:cNvPr>
          <p:cNvGrpSpPr/>
          <p:nvPr/>
        </p:nvGrpSpPr>
        <p:grpSpPr>
          <a:xfrm>
            <a:off x="1631178" y="1603404"/>
            <a:ext cx="5400243" cy="594120"/>
            <a:chOff x="1631178" y="1603404"/>
            <a:chExt cx="5400243" cy="594120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E5521B95-EF6A-7E49-8E97-F0070C2AA48E}"/>
                </a:ext>
              </a:extLst>
            </p:cNvPr>
            <p:cNvSpPr/>
            <p:nvPr/>
          </p:nvSpPr>
          <p:spPr bwMode="auto">
            <a:xfrm>
              <a:off x="1631178" y="1731723"/>
              <a:ext cx="3324886" cy="465801"/>
            </a:xfrm>
            <a:prstGeom prst="rect">
              <a:avLst/>
            </a:prstGeom>
            <a:noFill/>
            <a:ln w="25400" cap="flat" cmpd="sng" algn="ctr">
              <a:solidFill>
                <a:srgbClr val="D5EDBB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2C768BB5-A826-3A43-8578-9A03E85AEFD9}"/>
                </a:ext>
              </a:extLst>
            </p:cNvPr>
            <p:cNvSpPr/>
            <p:nvPr/>
          </p:nvSpPr>
          <p:spPr bwMode="auto">
            <a:xfrm>
              <a:off x="5155558" y="1603404"/>
              <a:ext cx="1875863" cy="412249"/>
            </a:xfrm>
            <a:prstGeom prst="rect">
              <a:avLst/>
            </a:prstGeom>
            <a:solidFill>
              <a:srgbClr val="92D050">
                <a:alpha val="39000"/>
              </a:srgb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0" i="0" u="none" strike="noStrike" cap="none" normalizeH="0" baseline="0" dirty="0">
                  <a:ln>
                    <a:noFill/>
                  </a:ln>
                  <a:effectLst/>
                  <a:latin typeface="Helvetica" pitchFamily="2" charset="0"/>
                  <a:ea typeface="ＭＳ Ｐゴシック" pitchFamily="-112" charset="-128"/>
                  <a:cs typeface="ＭＳ Ｐゴシック" pitchFamily="-112" charset="-128"/>
                </a:rPr>
                <a:t>Epsilon-greedy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9616605-60DE-4140-A282-E2C6AB67E823}"/>
              </a:ext>
            </a:extLst>
          </p:cNvPr>
          <p:cNvGrpSpPr/>
          <p:nvPr/>
        </p:nvGrpSpPr>
        <p:grpSpPr>
          <a:xfrm>
            <a:off x="1631178" y="2965435"/>
            <a:ext cx="6545870" cy="812371"/>
            <a:chOff x="1631178" y="2965435"/>
            <a:chExt cx="6545870" cy="812371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0CF77FE-4A95-5343-9761-8129C692E6DD}"/>
                </a:ext>
              </a:extLst>
            </p:cNvPr>
            <p:cNvSpPr/>
            <p:nvPr/>
          </p:nvSpPr>
          <p:spPr bwMode="auto">
            <a:xfrm>
              <a:off x="6947929" y="2965435"/>
              <a:ext cx="1229119" cy="412248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0" i="0" u="none" strike="noStrike" cap="none" normalizeH="0" baseline="0" dirty="0">
                  <a:ln>
                    <a:noFill/>
                  </a:ln>
                  <a:effectLst/>
                  <a:latin typeface="Helvetica" pitchFamily="2" charset="0"/>
                  <a:ea typeface="ＭＳ Ｐゴシック" pitchFamily="-112" charset="-128"/>
                  <a:cs typeface="ＭＳ Ｐゴシック" pitchFamily="-112" charset="-128"/>
                </a:rPr>
                <a:t>Q</a:t>
              </a:r>
              <a:r>
                <a:rPr kumimoji="0" lang="en-US" sz="2000" b="0" i="0" u="none" strike="noStrike" cap="none" normalizeH="0" dirty="0">
                  <a:ln>
                    <a:noFill/>
                  </a:ln>
                  <a:effectLst/>
                  <a:latin typeface="Helvetica" pitchFamily="2" charset="0"/>
                  <a:ea typeface="ＭＳ Ｐゴシック" pitchFamily="-112" charset="-128"/>
                  <a:cs typeface="ＭＳ Ｐゴシック" pitchFamily="-112" charset="-128"/>
                </a:rPr>
                <a:t> Update</a:t>
              </a:r>
              <a:endParaRPr kumimoji="0" lang="en-US" sz="2000" b="0" i="0" u="none" strike="noStrike" cap="none" normalizeH="0" baseline="0" dirty="0">
                <a:ln>
                  <a:noFill/>
                </a:ln>
                <a:effectLst/>
                <a:latin typeface="Helvetica" pitchFamily="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B689F50-227B-9E4F-82B7-7AFABDA389A0}"/>
                </a:ext>
              </a:extLst>
            </p:cNvPr>
            <p:cNvSpPr/>
            <p:nvPr/>
          </p:nvSpPr>
          <p:spPr bwMode="auto">
            <a:xfrm>
              <a:off x="1631178" y="3511056"/>
              <a:ext cx="6051293" cy="266750"/>
            </a:xfrm>
            <a:prstGeom prst="rect">
              <a:avLst/>
            </a:prstGeom>
            <a:noFill/>
            <a:ln w="25400" cap="flat" cmpd="sng" algn="ctr">
              <a:solidFill>
                <a:srgbClr val="FADA8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27004EBB-AA5D-134A-AC95-A4284C9272C2}"/>
              </a:ext>
            </a:extLst>
          </p:cNvPr>
          <p:cNvGrpSpPr/>
          <p:nvPr/>
        </p:nvGrpSpPr>
        <p:grpSpPr>
          <a:xfrm>
            <a:off x="1099197" y="651595"/>
            <a:ext cx="6794071" cy="2422967"/>
            <a:chOff x="1099197" y="651595"/>
            <a:chExt cx="6794071" cy="2422967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599F918-C63C-2C4E-86FC-F08EE58854CA}"/>
                </a:ext>
              </a:extLst>
            </p:cNvPr>
            <p:cNvSpPr/>
            <p:nvPr/>
          </p:nvSpPr>
          <p:spPr bwMode="auto">
            <a:xfrm>
              <a:off x="5554543" y="754658"/>
              <a:ext cx="2338725" cy="412248"/>
            </a:xfrm>
            <a:prstGeom prst="rect">
              <a:avLst/>
            </a:prstGeom>
            <a:solidFill>
              <a:schemeClr val="tx1">
                <a:lumMod val="25000"/>
                <a:lumOff val="7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0" i="0" u="none" strike="noStrike" cap="none" normalizeH="0" baseline="0" dirty="0">
                  <a:ln>
                    <a:noFill/>
                  </a:ln>
                  <a:effectLst/>
                  <a:latin typeface="Helvetica" pitchFamily="2" charset="0"/>
                  <a:ea typeface="ＭＳ Ｐゴシック" pitchFamily="-112" charset="-128"/>
                  <a:cs typeface="ＭＳ Ｐゴシック" pitchFamily="-112" charset="-128"/>
                </a:rPr>
                <a:t>Experience</a:t>
              </a:r>
              <a:r>
                <a:rPr kumimoji="0" lang="en-US" sz="2000" b="0" i="0" u="none" strike="noStrike" cap="none" normalizeH="0" baseline="0" dirty="0">
                  <a:ln>
                    <a:noFill/>
                  </a:ln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rPr>
                <a:t> Replay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8391EA4-65C3-094F-91EE-D9B9C859888E}"/>
                </a:ext>
              </a:extLst>
            </p:cNvPr>
            <p:cNvSpPr/>
            <p:nvPr/>
          </p:nvSpPr>
          <p:spPr bwMode="auto">
            <a:xfrm>
              <a:off x="1099197" y="651595"/>
              <a:ext cx="3125393" cy="309186"/>
            </a:xfrm>
            <a:prstGeom prst="rect">
              <a:avLst/>
            </a:prstGeom>
            <a:noFill/>
            <a:ln w="25400" cap="flat" cmpd="sng" algn="ctr">
              <a:solidFill>
                <a:srgbClr val="92D5FB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6D066DA-FE49-9147-BDC0-57E7CC70AF63}"/>
                </a:ext>
              </a:extLst>
            </p:cNvPr>
            <p:cNvSpPr/>
            <p:nvPr/>
          </p:nvSpPr>
          <p:spPr bwMode="auto">
            <a:xfrm>
              <a:off x="1631179" y="2608761"/>
              <a:ext cx="4987329" cy="465801"/>
            </a:xfrm>
            <a:prstGeom prst="rect">
              <a:avLst/>
            </a:prstGeom>
            <a:noFill/>
            <a:ln w="25400" cap="flat" cmpd="sng" algn="ctr">
              <a:solidFill>
                <a:srgbClr val="92D5FB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27234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1">
            <a:extLst>
              <a:ext uri="{FF2B5EF4-FFF2-40B4-BE49-F238E27FC236}">
                <a16:creationId xmlns:a16="http://schemas.microsoft.com/office/drawing/2014/main" id="{2D70A72B-358F-DE44-B97E-EF16A1139A12}"/>
              </a:ext>
            </a:extLst>
          </p:cNvPr>
          <p:cNvSpPr txBox="1">
            <a:spLocks/>
          </p:cNvSpPr>
          <p:nvPr/>
        </p:nvSpPr>
        <p:spPr>
          <a:xfrm>
            <a:off x="1638300" y="4581967"/>
            <a:ext cx="6172200" cy="485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100" b="1" dirty="0">
                <a:solidFill>
                  <a:schemeClr val="bg1"/>
                </a:solidFill>
                <a:latin typeface="Helvetica Neue"/>
                <a:cs typeface="Helvetica Neue"/>
              </a:rPr>
              <a:t>Case study: Playing Atari Games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95A1399-ED51-A549-AC56-43FBBA91AB6A}"/>
              </a:ext>
            </a:extLst>
          </p:cNvPr>
          <p:cNvSpPr/>
          <p:nvPr/>
        </p:nvSpPr>
        <p:spPr>
          <a:xfrm>
            <a:off x="146866" y="279843"/>
            <a:ext cx="8850265" cy="1291723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numCol="1" rtlCol="0" anchor="t"/>
          <a:lstStyle/>
          <a:p>
            <a:pPr marL="296862" marR="0" lvl="0" indent="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EFB210"/>
              </a:buClr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8345A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Atari Games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8345A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3682C05-6D0A-0D48-B8A3-BA9774ABBE15}"/>
              </a:ext>
            </a:extLst>
          </p:cNvPr>
          <p:cNvSpPr/>
          <p:nvPr/>
        </p:nvSpPr>
        <p:spPr>
          <a:xfrm>
            <a:off x="1597433" y="2334758"/>
            <a:ext cx="6253934" cy="162312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numCol="1" rtlCol="0" anchor="t"/>
          <a:lstStyle/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8345A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Objective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8345A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: Complete the game with the highest score</a:t>
            </a: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8345A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State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8345A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: Raw pixel inputs of the game state</a:t>
            </a: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8345A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Action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8345A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: Game controls e.g. Left, Right, Up, Down</a:t>
            </a: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8345A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Reward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8345A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: Score increase/decrease at each time step</a:t>
            </a: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8345A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CAC933BD-B044-D64A-95A4-EDC964E8A368}"/>
              </a:ext>
            </a:extLst>
          </p:cNvPr>
          <p:cNvSpPr txBox="1">
            <a:spLocks/>
          </p:cNvSpPr>
          <p:nvPr/>
        </p:nvSpPr>
        <p:spPr bwMode="auto">
          <a:xfrm>
            <a:off x="1866897" y="4042508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  <a:ea typeface="+mn-ea"/>
                <a:cs typeface="+mn-cs"/>
              </a:rPr>
              <a:t>Slide Credit: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  <a:ea typeface="+mn-ea"/>
                <a:cs typeface="+mn-cs"/>
              </a:rPr>
              <a:t>Fei-Fei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  <a:ea typeface="+mn-ea"/>
                <a:cs typeface="+mn-cs"/>
              </a:rPr>
              <a:t> Li, Justin Johnson, Serena Yeung, CS 231n</a:t>
            </a:r>
          </a:p>
        </p:txBody>
      </p:sp>
      <p:pic>
        <p:nvPicPr>
          <p:cNvPr id="8" name="Shape 188">
            <a:extLst>
              <a:ext uri="{FF2B5EF4-FFF2-40B4-BE49-F238E27FC236}">
                <a16:creationId xmlns:a16="http://schemas.microsoft.com/office/drawing/2014/main" id="{F1527875-50C8-1E42-9EB0-9D4790B91054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7197" y="903676"/>
            <a:ext cx="8469600" cy="121335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Shape 190">
            <a:extLst>
              <a:ext uri="{FF2B5EF4-FFF2-40B4-BE49-F238E27FC236}">
                <a16:creationId xmlns:a16="http://schemas.microsoft.com/office/drawing/2014/main" id="{491B32F0-9E4B-8540-8138-5C5469DFBDF3}"/>
              </a:ext>
            </a:extLst>
          </p:cNvPr>
          <p:cNvSpPr txBox="1"/>
          <p:nvPr/>
        </p:nvSpPr>
        <p:spPr>
          <a:xfrm>
            <a:off x="5456351" y="3874320"/>
            <a:ext cx="3540780" cy="1681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Figures copyright Volodymyr </a:t>
            </a:r>
            <a:r>
              <a:rPr kumimoji="0" lang="en" sz="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Mnih</a:t>
            </a:r>
            <a:r>
              <a:rPr kumimoji="0" lang="en" sz="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et al., 2013. Reproduced with permission. </a:t>
            </a:r>
          </a:p>
        </p:txBody>
      </p:sp>
    </p:spTree>
    <p:extLst>
      <p:ext uri="{BB962C8B-B14F-4D97-AF65-F5344CB8AC3E}">
        <p14:creationId xmlns:p14="http://schemas.microsoft.com/office/powerpoint/2010/main" val="2036664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1">
            <a:extLst>
              <a:ext uri="{FF2B5EF4-FFF2-40B4-BE49-F238E27FC236}">
                <a16:creationId xmlns:a16="http://schemas.microsoft.com/office/drawing/2014/main" id="{2D70A72B-358F-DE44-B97E-EF16A1139A12}"/>
              </a:ext>
            </a:extLst>
          </p:cNvPr>
          <p:cNvSpPr txBox="1">
            <a:spLocks/>
          </p:cNvSpPr>
          <p:nvPr/>
        </p:nvSpPr>
        <p:spPr>
          <a:xfrm>
            <a:off x="1638300" y="4581967"/>
            <a:ext cx="6172200" cy="485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100" b="1" dirty="0">
                <a:solidFill>
                  <a:schemeClr val="bg1"/>
                </a:solidFill>
                <a:latin typeface="Helvetica Neue"/>
                <a:cs typeface="Helvetica Neue"/>
              </a:rPr>
              <a:t>Case study: Playing Atari Games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95A1399-ED51-A549-AC56-43FBBA91AB6A}"/>
              </a:ext>
            </a:extLst>
          </p:cNvPr>
          <p:cNvSpPr/>
          <p:nvPr/>
        </p:nvSpPr>
        <p:spPr>
          <a:xfrm>
            <a:off x="146866" y="279843"/>
            <a:ext cx="8850265" cy="1291723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numCol="1" rtlCol="0" anchor="t"/>
          <a:lstStyle/>
          <a:p>
            <a:pPr marL="296862" marR="0" lvl="0" indent="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EFB210"/>
              </a:buClr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8345A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Atari Games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8345A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CAC933BD-B044-D64A-95A4-EDC964E8A368}"/>
              </a:ext>
            </a:extLst>
          </p:cNvPr>
          <p:cNvSpPr txBox="1">
            <a:spLocks/>
          </p:cNvSpPr>
          <p:nvPr/>
        </p:nvSpPr>
        <p:spPr bwMode="auto">
          <a:xfrm>
            <a:off x="1866897" y="4042508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  <a:ea typeface="+mn-ea"/>
                <a:cs typeface="+mn-cs"/>
              </a:rPr>
              <a:t>Slide Credit: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  <a:ea typeface="+mn-ea"/>
                <a:cs typeface="+mn-cs"/>
              </a:rPr>
              <a:t>Fei-Fei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  <a:ea typeface="+mn-ea"/>
                <a:cs typeface="+mn-cs"/>
              </a:rPr>
              <a:t> Li, Justin Johnson, Serena Yeung, CS 231n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F528B5A-B61E-BE47-9A94-0555B069E7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670" y="964056"/>
            <a:ext cx="3306143" cy="246953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BA86978-01A5-7A42-8440-EFEB14A77649}"/>
              </a:ext>
            </a:extLst>
          </p:cNvPr>
          <p:cNvSpPr txBox="1"/>
          <p:nvPr/>
        </p:nvSpPr>
        <p:spPr>
          <a:xfrm>
            <a:off x="482543" y="3546114"/>
            <a:ext cx="38603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hlinkClick r:id="rId5"/>
              </a:rPr>
              <a:t>https://www.youtube.com/watch?v=V1eYniJ0Rnk</a:t>
            </a:r>
            <a:endParaRPr lang="en-US" sz="1400" dirty="0"/>
          </a:p>
        </p:txBody>
      </p:sp>
      <p:pic>
        <p:nvPicPr>
          <p:cNvPr id="14" name="Picture 2" descr="http://karpathy.github.io/assets/rl/pong.gif">
            <a:extLst>
              <a:ext uri="{FF2B5EF4-FFF2-40B4-BE49-F238E27FC236}">
                <a16:creationId xmlns:a16="http://schemas.microsoft.com/office/drawing/2014/main" id="{35A71E22-EA0E-884B-9913-C0ACB27DAE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6628" y="1157932"/>
            <a:ext cx="3860396" cy="2081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081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E47C280-F9E6-6444-9DA2-FABE1E668E87}"/>
              </a:ext>
            </a:extLst>
          </p:cNvPr>
          <p:cNvSpPr/>
          <p:nvPr/>
        </p:nvSpPr>
        <p:spPr>
          <a:xfrm>
            <a:off x="481474" y="370700"/>
            <a:ext cx="7893092" cy="3907009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numCol="1" rtlCol="0" anchor="t"/>
          <a:lstStyle/>
          <a:p>
            <a:pPr marL="296862">
              <a:spcBef>
                <a:spcPts val="600"/>
              </a:spcBef>
              <a:buClr>
                <a:srgbClr val="EFB210"/>
              </a:buClr>
            </a:pPr>
            <a:r>
              <a:rPr lang="en-US" sz="1600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In today’s class, we looked at</a:t>
            </a: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b="1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Dynamic Programming</a:t>
            </a: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Value, Q-Value Iteration</a:t>
            </a: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Policy Iteration</a:t>
            </a: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b="1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Reinforcement Learning (RL)</a:t>
            </a: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The challenges of (deep) learning based methods</a:t>
            </a: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Value-based RL algorithms</a:t>
            </a:r>
          </a:p>
          <a:p>
            <a:pPr marL="1660525" lvl="2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Deep Q-Learning</a:t>
            </a: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296862">
              <a:spcBef>
                <a:spcPts val="600"/>
              </a:spcBef>
              <a:buClr>
                <a:srgbClr val="EFB210"/>
              </a:buClr>
            </a:pPr>
            <a:r>
              <a:rPr lang="en-US" sz="1600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Next class:</a:t>
            </a: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b="1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Policy-based RL algorithms </a:t>
            </a:r>
            <a:r>
              <a:rPr lang="en-US" sz="1600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(policy gradients)</a:t>
            </a: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79F3313-EEB8-C34C-AC87-2F521EB1B3D7}"/>
              </a:ext>
            </a:extLst>
          </p:cNvPr>
          <p:cNvSpPr txBox="1">
            <a:spLocks/>
          </p:cNvSpPr>
          <p:nvPr/>
        </p:nvSpPr>
        <p:spPr>
          <a:xfrm>
            <a:off x="1638300" y="4581967"/>
            <a:ext cx="6172200" cy="485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100" b="1" dirty="0">
                <a:solidFill>
                  <a:schemeClr val="bg1"/>
                </a:solidFill>
                <a:latin typeface="Helvetica Neue"/>
                <a:cs typeface="Helvetica Neue"/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3194170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E47C280-F9E6-6444-9DA2-FABE1E668E87}"/>
              </a:ext>
            </a:extLst>
          </p:cNvPr>
          <p:cNvSpPr/>
          <p:nvPr/>
        </p:nvSpPr>
        <p:spPr>
          <a:xfrm>
            <a:off x="481473" y="370701"/>
            <a:ext cx="6172200" cy="3885804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numCol="1" rtlCol="0" anchor="t"/>
          <a:lstStyle/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Markov Decision Processes (MDPs)</a:t>
            </a: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States, Actions, Reward dist., Transition dist., Discount factor (gamma)</a:t>
            </a: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dirty="0">
              <a:solidFill>
                <a:srgbClr val="08345A"/>
              </a:solidFill>
              <a:latin typeface="Helvetica" pitchFamily="2" charset="0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Policy: </a:t>
            </a: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Mapping from states to actions (deterministic)</a:t>
            </a: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Distribution of actions given states (stochastic)</a:t>
            </a:r>
            <a:br>
              <a:rPr lang="en-US" sz="1600" dirty="0">
                <a:solidFill>
                  <a:srgbClr val="08345A"/>
                </a:solidFill>
                <a:latin typeface="Helvetica" pitchFamily="2" charset="0"/>
              </a:rPr>
            </a:br>
            <a:endParaRPr lang="en-US" sz="1600" dirty="0">
              <a:solidFill>
                <a:srgbClr val="08345A"/>
              </a:solidFill>
              <a:latin typeface="Helvetica" pitchFamily="2" charset="0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What is a good policy? </a:t>
            </a: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Maximize </a:t>
            </a:r>
            <a:r>
              <a:rPr lang="en-US" sz="1600" b="1" dirty="0">
                <a:solidFill>
                  <a:srgbClr val="08345A"/>
                </a:solidFill>
                <a:latin typeface="Helvetica" pitchFamily="2" charset="0"/>
              </a:rPr>
              <a:t>discounted sum of future rewards</a:t>
            </a:r>
            <a:endParaRPr lang="en-US" sz="1600" dirty="0">
              <a:solidFill>
                <a:srgbClr val="08345A"/>
              </a:solidFill>
              <a:latin typeface="Helvetica" pitchFamily="2" charset="0"/>
            </a:endParaRPr>
          </a:p>
          <a:p>
            <a:pPr marL="1660525" lvl="2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Discount factor: </a:t>
            </a: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dirty="0">
              <a:solidFill>
                <a:srgbClr val="08345A"/>
              </a:solidFill>
              <a:latin typeface="Helvetica" pitchFamily="2" charset="0"/>
            </a:endParaRP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dirty="0">
              <a:solidFill>
                <a:srgbClr val="08345A"/>
              </a:solidFill>
              <a:latin typeface="Helvetica" pitchFamily="2" charset="0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dirty="0">
              <a:solidFill>
                <a:srgbClr val="08345A"/>
              </a:solidFill>
              <a:latin typeface="Helvetica" pitchFamily="2" charset="0"/>
            </a:endParaRP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dirty="0">
              <a:solidFill>
                <a:srgbClr val="08345A"/>
              </a:solidFill>
              <a:latin typeface="Helvetica" pitchFamily="2" charset="0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dirty="0">
              <a:solidFill>
                <a:srgbClr val="08345A"/>
              </a:solidFill>
              <a:latin typeface="Helvetica" pitchFamily="2" charset="0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dirty="0">
              <a:solidFill>
                <a:srgbClr val="08345A"/>
              </a:solidFill>
              <a:latin typeface="Helvetica" pitchFamily="2" charset="0"/>
            </a:endParaRP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dirty="0">
              <a:solidFill>
                <a:srgbClr val="08345A"/>
              </a:solidFill>
              <a:latin typeface="Helvetica" pitchFamily="2" charset="0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2D70A72B-358F-DE44-B97E-EF16A1139A12}"/>
              </a:ext>
            </a:extLst>
          </p:cNvPr>
          <p:cNvSpPr txBox="1">
            <a:spLocks/>
          </p:cNvSpPr>
          <p:nvPr/>
        </p:nvSpPr>
        <p:spPr>
          <a:xfrm>
            <a:off x="1638300" y="4581967"/>
            <a:ext cx="6172200" cy="485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100" b="1" dirty="0">
                <a:solidFill>
                  <a:schemeClr val="bg1"/>
                </a:solidFill>
                <a:latin typeface="Helvetica Neue"/>
                <a:cs typeface="Helvetica Neue"/>
              </a:rPr>
              <a:t>Recap: MDPs, Policy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30ED8C3-1419-FE44-8117-AB5224235E0D}"/>
              </a:ext>
            </a:extLst>
          </p:cNvPr>
          <p:cNvGrpSpPr/>
          <p:nvPr/>
        </p:nvGrpSpPr>
        <p:grpSpPr>
          <a:xfrm>
            <a:off x="6871791" y="422308"/>
            <a:ext cx="1635071" cy="695900"/>
            <a:chOff x="6610027" y="717170"/>
            <a:chExt cx="1635071" cy="69590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697E94E-4A98-0846-BFC2-DD1D36943203}"/>
                </a:ext>
              </a:extLst>
            </p:cNvPr>
            <p:cNvSpPr/>
            <p:nvPr/>
          </p:nvSpPr>
          <p:spPr>
            <a:xfrm>
              <a:off x="6610027" y="717170"/>
              <a:ext cx="1635071" cy="6959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100259FE-AC43-5B41-B30D-2DCDD0EB5AE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96291" y="1068995"/>
              <a:ext cx="1425380" cy="247601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F5CD3C1-CFB9-F34F-80E3-DA6022760885}"/>
                </a:ext>
              </a:extLst>
            </p:cNvPr>
            <p:cNvSpPr txBox="1"/>
            <p:nvPr/>
          </p:nvSpPr>
          <p:spPr>
            <a:xfrm>
              <a:off x="7056395" y="717170"/>
              <a:ext cx="7051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MDP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D33E60A1-B379-2445-974F-E94EA7D7A4A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030" t="31107" b="4777"/>
          <a:stretch/>
        </p:blipFill>
        <p:spPr>
          <a:xfrm>
            <a:off x="7018825" y="1556084"/>
            <a:ext cx="1303840" cy="97322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7AE3F76-6321-0944-AC94-6F5FFFE9F4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22065" y="3517505"/>
            <a:ext cx="134612" cy="16567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CFA1B50-35E2-0B4C-983F-A8442B6B1A0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95"/>
          <a:stretch/>
        </p:blipFill>
        <p:spPr>
          <a:xfrm>
            <a:off x="5877620" y="3376094"/>
            <a:ext cx="2988318" cy="879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319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1">
            <a:extLst>
              <a:ext uri="{FF2B5EF4-FFF2-40B4-BE49-F238E27FC236}">
                <a16:creationId xmlns:a16="http://schemas.microsoft.com/office/drawing/2014/main" id="{2D70A72B-358F-DE44-B97E-EF16A1139A12}"/>
              </a:ext>
            </a:extLst>
          </p:cNvPr>
          <p:cNvSpPr txBox="1">
            <a:spLocks/>
          </p:cNvSpPr>
          <p:nvPr/>
        </p:nvSpPr>
        <p:spPr>
          <a:xfrm>
            <a:off x="1638300" y="4581967"/>
            <a:ext cx="6172200" cy="485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100" b="1" dirty="0">
                <a:solidFill>
                  <a:schemeClr val="bg1"/>
                </a:solidFill>
                <a:latin typeface="Helvetica Neue"/>
                <a:cs typeface="Helvetica Neue"/>
              </a:rPr>
              <a:t>Solving MDPs: Optimal policy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E47C280-F9E6-6444-9DA2-FABE1E668E87}"/>
              </a:ext>
            </a:extLst>
          </p:cNvPr>
          <p:cNvSpPr/>
          <p:nvPr/>
        </p:nvSpPr>
        <p:spPr>
          <a:xfrm>
            <a:off x="481474" y="370701"/>
            <a:ext cx="7893092" cy="362143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numCol="1" rtlCol="0" anchor="t"/>
          <a:lstStyle/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Formally, the </a:t>
            </a:r>
            <a:r>
              <a:rPr lang="en-US" sz="1600" b="1" dirty="0">
                <a:solidFill>
                  <a:srgbClr val="08345A"/>
                </a:solidFill>
                <a:latin typeface="Helvetica" pitchFamily="2" charset="0"/>
              </a:rPr>
              <a:t>optimal policy</a:t>
            </a: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 is defined as:</a:t>
            </a: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dirty="0">
              <a:solidFill>
                <a:srgbClr val="08345A"/>
              </a:solidFill>
              <a:latin typeface="Helvetica" pitchFamily="2" charset="0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dirty="0">
              <a:solidFill>
                <a:srgbClr val="08345A"/>
              </a:solidFill>
              <a:latin typeface="Helvetica" pitchFamily="2" charset="0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dirty="0">
              <a:solidFill>
                <a:srgbClr val="08345A"/>
              </a:solidFill>
              <a:latin typeface="Helvetica" pitchFamily="2" charset="0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dirty="0">
              <a:solidFill>
                <a:srgbClr val="08345A"/>
              </a:solidFill>
              <a:latin typeface="Helvetica" pitchFamily="2" charset="0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dirty="0">
              <a:solidFill>
                <a:srgbClr val="08345A"/>
              </a:solidFill>
              <a:latin typeface="Helvetica" pitchFamily="2" charset="0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b="1" dirty="0">
              <a:solidFill>
                <a:srgbClr val="08345A"/>
              </a:solidFill>
              <a:latin typeface="Helvetica" pitchFamily="2" charset="0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dirty="0">
              <a:solidFill>
                <a:srgbClr val="08345A"/>
              </a:solidFill>
              <a:latin typeface="Helvetica" pitchFamily="2" charset="0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dirty="0">
              <a:solidFill>
                <a:srgbClr val="08345A"/>
              </a:solidFill>
              <a:latin typeface="Helvetica" pitchFamily="2" charset="0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dirty="0">
              <a:solidFill>
                <a:srgbClr val="08345A"/>
              </a:solidFill>
              <a:latin typeface="Helvetica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D9B9D9A-39C7-BC48-9F67-3B9178E32A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5819" y="1416379"/>
            <a:ext cx="3987408" cy="119529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BF04D0B-B509-A346-B521-B3F39ED9F5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5500" y="2928626"/>
            <a:ext cx="4953000" cy="272882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D18856D6-6CE8-EE44-BD40-744AEC75721E}"/>
              </a:ext>
            </a:extLst>
          </p:cNvPr>
          <p:cNvGrpSpPr/>
          <p:nvPr/>
        </p:nvGrpSpPr>
        <p:grpSpPr>
          <a:xfrm>
            <a:off x="3866826" y="901960"/>
            <a:ext cx="3099662" cy="1004336"/>
            <a:chOff x="3866826" y="901960"/>
            <a:chExt cx="3099662" cy="1004336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33D92E66-8654-044D-A7DB-E9E3C74D164A}"/>
                </a:ext>
              </a:extLst>
            </p:cNvPr>
            <p:cNvSpPr txBox="1"/>
            <p:nvPr/>
          </p:nvSpPr>
          <p:spPr>
            <a:xfrm>
              <a:off x="3866826" y="901960"/>
              <a:ext cx="309966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u="sng" dirty="0"/>
                <a:t>discounted</a:t>
              </a:r>
              <a:r>
                <a:rPr lang="en-US" sz="1400" dirty="0"/>
                <a:t> </a:t>
              </a:r>
              <a:r>
                <a:rPr lang="en-US" sz="1400" u="sng" dirty="0"/>
                <a:t>sum</a:t>
              </a:r>
              <a:r>
                <a:rPr lang="en-US" sz="1400" dirty="0"/>
                <a:t> of </a:t>
              </a:r>
              <a:r>
                <a:rPr lang="en-US" sz="1400" u="sng" dirty="0"/>
                <a:t>future rewards</a:t>
              </a:r>
              <a:endParaRPr lang="en-US" sz="1600" u="sng" dirty="0"/>
            </a:p>
          </p:txBody>
        </p:sp>
        <p:cxnSp>
          <p:nvCxnSpPr>
            <p:cNvPr id="12" name="Curved Connector 11">
              <a:extLst>
                <a:ext uri="{FF2B5EF4-FFF2-40B4-BE49-F238E27FC236}">
                  <a16:creationId xmlns:a16="http://schemas.microsoft.com/office/drawing/2014/main" id="{E1AE2040-9514-CC4B-899C-1ABE7BC25D5D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4694600" y="1176483"/>
              <a:ext cx="666618" cy="607018"/>
            </a:xfrm>
            <a:prstGeom prst="curvedConnector3">
              <a:avLst/>
            </a:prstGeom>
            <a:ln>
              <a:solidFill>
                <a:schemeClr val="accent2">
                  <a:lumMod val="75000"/>
                </a:schemeClr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urved Connector 16">
              <a:extLst>
                <a:ext uri="{FF2B5EF4-FFF2-40B4-BE49-F238E27FC236}">
                  <a16:creationId xmlns:a16="http://schemas.microsoft.com/office/drawing/2014/main" id="{BCABA182-5EE9-2F49-998A-C69F40C86B9D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4735920" y="1315977"/>
              <a:ext cx="594314" cy="255725"/>
            </a:xfrm>
            <a:prstGeom prst="curvedConnector3">
              <a:avLst>
                <a:gd name="adj1" fmla="val 39568"/>
              </a:avLst>
            </a:prstGeom>
            <a:ln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urved Connector 24">
              <a:extLst>
                <a:ext uri="{FF2B5EF4-FFF2-40B4-BE49-F238E27FC236}">
                  <a16:creationId xmlns:a16="http://schemas.microsoft.com/office/drawing/2014/main" id="{3ECE2CE9-9278-5C48-9CB7-0D68BF588FF1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5462652" y="1333491"/>
              <a:ext cx="759612" cy="385997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00B05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32A736EA-59CC-A54F-8725-7FA4524575D1}"/>
              </a:ext>
            </a:extLst>
          </p:cNvPr>
          <p:cNvSpPr/>
          <p:nvPr/>
        </p:nvSpPr>
        <p:spPr>
          <a:xfrm>
            <a:off x="1154178" y="2717186"/>
            <a:ext cx="6835644" cy="96864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46EAD73-1005-1248-B0D1-2EBABB4654D4}"/>
              </a:ext>
            </a:extLst>
          </p:cNvPr>
          <p:cNvGrpSpPr/>
          <p:nvPr/>
        </p:nvGrpSpPr>
        <p:grpSpPr>
          <a:xfrm>
            <a:off x="4255147" y="2158354"/>
            <a:ext cx="122262" cy="994904"/>
            <a:chOff x="4255147" y="2158354"/>
            <a:chExt cx="122262" cy="994904"/>
          </a:xfrm>
        </p:grpSpPr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5C1A4972-83F9-5E4B-938F-0EE1BEA35AB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316278" y="2158354"/>
              <a:ext cx="0" cy="662338"/>
            </a:xfrm>
            <a:prstGeom prst="straightConnector1">
              <a:avLst/>
            </a:prstGeom>
            <a:ln>
              <a:solidFill>
                <a:schemeClr val="accent1">
                  <a:lumMod val="75000"/>
                </a:schemeClr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F89D62D8-A4FF-0B49-98F3-21A28E15F5D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255147" y="2926200"/>
              <a:ext cx="122262" cy="22705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0772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1">
            <a:extLst>
              <a:ext uri="{FF2B5EF4-FFF2-40B4-BE49-F238E27FC236}">
                <a16:creationId xmlns:a16="http://schemas.microsoft.com/office/drawing/2014/main" id="{2D70A72B-358F-DE44-B97E-EF16A1139A12}"/>
              </a:ext>
            </a:extLst>
          </p:cNvPr>
          <p:cNvSpPr txBox="1">
            <a:spLocks/>
          </p:cNvSpPr>
          <p:nvPr/>
        </p:nvSpPr>
        <p:spPr>
          <a:xfrm>
            <a:off x="1638300" y="4581967"/>
            <a:ext cx="6172200" cy="485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100" b="1" dirty="0">
                <a:solidFill>
                  <a:schemeClr val="bg1"/>
                </a:solidFill>
                <a:latin typeface="Helvetica Neue"/>
                <a:cs typeface="Helvetica Neue"/>
              </a:rPr>
              <a:t>Solving MDPs: Optimal policy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BF04D0B-B509-A346-B521-B3F39ED9F5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5500" y="2928626"/>
            <a:ext cx="4953000" cy="27288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BAD79C2-DF18-C645-B82E-F93700D38522}"/>
              </a:ext>
            </a:extLst>
          </p:cNvPr>
          <p:cNvSpPr/>
          <p:nvPr/>
        </p:nvSpPr>
        <p:spPr>
          <a:xfrm>
            <a:off x="481474" y="370701"/>
            <a:ext cx="7893092" cy="362143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numCol="1" rtlCol="0" anchor="t"/>
          <a:lstStyle/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Formally, the </a:t>
            </a:r>
            <a:r>
              <a:rPr lang="en-US" sz="1600" b="1" dirty="0">
                <a:solidFill>
                  <a:srgbClr val="08345A"/>
                </a:solidFill>
                <a:latin typeface="Helvetica" pitchFamily="2" charset="0"/>
              </a:rPr>
              <a:t>optimal policy</a:t>
            </a: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 is defined as:</a:t>
            </a: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dirty="0">
              <a:solidFill>
                <a:srgbClr val="08345A"/>
              </a:solidFill>
              <a:latin typeface="Helvetica" pitchFamily="2" charset="0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dirty="0">
              <a:solidFill>
                <a:srgbClr val="08345A"/>
              </a:solidFill>
              <a:latin typeface="Helvetica" pitchFamily="2" charset="0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dirty="0">
              <a:solidFill>
                <a:srgbClr val="08345A"/>
              </a:solidFill>
              <a:latin typeface="Helvetica" pitchFamily="2" charset="0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dirty="0">
              <a:solidFill>
                <a:srgbClr val="08345A"/>
              </a:solidFill>
              <a:latin typeface="Helvetica" pitchFamily="2" charset="0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dirty="0">
              <a:solidFill>
                <a:srgbClr val="08345A"/>
              </a:solidFill>
              <a:latin typeface="Helvetica" pitchFamily="2" charset="0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b="1" dirty="0">
              <a:solidFill>
                <a:srgbClr val="08345A"/>
              </a:solidFill>
              <a:latin typeface="Helvetica" pitchFamily="2" charset="0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dirty="0">
              <a:solidFill>
                <a:srgbClr val="08345A"/>
              </a:solidFill>
              <a:latin typeface="Helvetica" pitchFamily="2" charset="0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dirty="0">
              <a:solidFill>
                <a:srgbClr val="08345A"/>
              </a:solidFill>
              <a:latin typeface="Helvetica" pitchFamily="2" charset="0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dirty="0">
              <a:solidFill>
                <a:srgbClr val="08345A"/>
              </a:solidFill>
              <a:latin typeface="Helvetica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FC3B19F-7112-4E45-A4DE-A025745EEB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35819" y="1416379"/>
            <a:ext cx="3987408" cy="119529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12C76E5-E223-9844-9CF2-04D91A274808}"/>
              </a:ext>
            </a:extLst>
          </p:cNvPr>
          <p:cNvSpPr txBox="1"/>
          <p:nvPr/>
        </p:nvSpPr>
        <p:spPr>
          <a:xfrm>
            <a:off x="3866826" y="901960"/>
            <a:ext cx="30996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u="sng" dirty="0"/>
              <a:t>discounted</a:t>
            </a:r>
            <a:r>
              <a:rPr lang="en-US" sz="1400" dirty="0"/>
              <a:t> </a:t>
            </a:r>
            <a:r>
              <a:rPr lang="en-US" sz="1400" u="sng" dirty="0"/>
              <a:t>sum</a:t>
            </a:r>
            <a:r>
              <a:rPr lang="en-US" sz="1400" dirty="0"/>
              <a:t> of </a:t>
            </a:r>
            <a:r>
              <a:rPr lang="en-US" sz="1400" u="sng" dirty="0"/>
              <a:t>future rewards</a:t>
            </a:r>
            <a:endParaRPr lang="en-US" sz="1600" u="sng" dirty="0"/>
          </a:p>
        </p:txBody>
      </p:sp>
      <p:cxnSp>
        <p:nvCxnSpPr>
          <p:cNvPr id="15" name="Curved Connector 14">
            <a:extLst>
              <a:ext uri="{FF2B5EF4-FFF2-40B4-BE49-F238E27FC236}">
                <a16:creationId xmlns:a16="http://schemas.microsoft.com/office/drawing/2014/main" id="{B51C5982-37DC-FD4C-8349-DDD11055504C}"/>
              </a:ext>
            </a:extLst>
          </p:cNvPr>
          <p:cNvCxnSpPr>
            <a:cxnSpLocks/>
          </p:cNvCxnSpPr>
          <p:nvPr/>
        </p:nvCxnSpPr>
        <p:spPr>
          <a:xfrm rot="16200000" flipH="1">
            <a:off x="4694600" y="1176483"/>
            <a:ext cx="666618" cy="607018"/>
          </a:xfrm>
          <a:prstGeom prst="curvedConnector3">
            <a:avLst/>
          </a:prstGeom>
          <a:ln>
            <a:solidFill>
              <a:schemeClr val="accent2">
                <a:lumMod val="7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urved Connector 15">
            <a:extLst>
              <a:ext uri="{FF2B5EF4-FFF2-40B4-BE49-F238E27FC236}">
                <a16:creationId xmlns:a16="http://schemas.microsoft.com/office/drawing/2014/main" id="{A6AD84D9-21AD-F949-9913-2FD8B2E9D7A4}"/>
              </a:ext>
            </a:extLst>
          </p:cNvPr>
          <p:cNvCxnSpPr>
            <a:cxnSpLocks/>
          </p:cNvCxnSpPr>
          <p:nvPr/>
        </p:nvCxnSpPr>
        <p:spPr>
          <a:xfrm rot="5400000">
            <a:off x="4735920" y="1315977"/>
            <a:ext cx="594314" cy="255725"/>
          </a:xfrm>
          <a:prstGeom prst="curvedConnector3">
            <a:avLst>
              <a:gd name="adj1" fmla="val 39568"/>
            </a:avLst>
          </a:prstGeom>
          <a:ln>
            <a:solidFill>
              <a:schemeClr val="tx1">
                <a:lumMod val="75000"/>
                <a:lumOff val="2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Curved Connector 16">
            <a:extLst>
              <a:ext uri="{FF2B5EF4-FFF2-40B4-BE49-F238E27FC236}">
                <a16:creationId xmlns:a16="http://schemas.microsoft.com/office/drawing/2014/main" id="{7D58C588-C01C-854A-AFDF-6E910BD1BCA4}"/>
              </a:ext>
            </a:extLst>
          </p:cNvPr>
          <p:cNvCxnSpPr>
            <a:cxnSpLocks/>
          </p:cNvCxnSpPr>
          <p:nvPr/>
        </p:nvCxnSpPr>
        <p:spPr>
          <a:xfrm rot="5400000">
            <a:off x="5462652" y="1333491"/>
            <a:ext cx="759612" cy="385997"/>
          </a:xfrm>
          <a:prstGeom prst="curvedConnector3">
            <a:avLst>
              <a:gd name="adj1" fmla="val 50000"/>
            </a:avLst>
          </a:prstGeom>
          <a:ln>
            <a:solidFill>
              <a:srgbClr val="00B05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" name="Group 3">
            <a:extLst>
              <a:ext uri="{FF2B5EF4-FFF2-40B4-BE49-F238E27FC236}">
                <a16:creationId xmlns:a16="http://schemas.microsoft.com/office/drawing/2014/main" id="{7770E283-9C6E-744F-B5C5-0D381A25B02D}"/>
              </a:ext>
            </a:extLst>
          </p:cNvPr>
          <p:cNvGrpSpPr/>
          <p:nvPr/>
        </p:nvGrpSpPr>
        <p:grpSpPr>
          <a:xfrm>
            <a:off x="1964410" y="2158354"/>
            <a:ext cx="5215180" cy="1195299"/>
            <a:chOff x="1964410" y="2158354"/>
            <a:chExt cx="5215180" cy="1195299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869AAA72-FC1C-144A-A06E-37C13873DAF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95500" y="2928626"/>
              <a:ext cx="4953000" cy="272882"/>
            </a:xfrm>
            <a:prstGeom prst="rect">
              <a:avLst/>
            </a:prstGeom>
          </p:spPr>
        </p:pic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166518E4-1F48-9647-9031-D58860B5449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316278" y="2158354"/>
              <a:ext cx="0" cy="662338"/>
            </a:xfrm>
            <a:prstGeom prst="straightConnector1">
              <a:avLst/>
            </a:prstGeom>
            <a:ln>
              <a:solidFill>
                <a:schemeClr val="accent1">
                  <a:lumMod val="75000"/>
                </a:schemeClr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1ED7227F-85CB-BF46-8214-57B179CEF6FF}"/>
                </a:ext>
              </a:extLst>
            </p:cNvPr>
            <p:cNvSpPr/>
            <p:nvPr/>
          </p:nvSpPr>
          <p:spPr>
            <a:xfrm>
              <a:off x="1964410" y="2811213"/>
              <a:ext cx="5215180" cy="542440"/>
            </a:xfrm>
            <a:prstGeom prst="rect">
              <a:avLst/>
            </a:prstGeom>
            <a:noFill/>
            <a:ln w="25400">
              <a:solidFill>
                <a:schemeClr val="accent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42CFD0C2-DF09-EE4B-A44B-584FC7521C27}"/>
              </a:ext>
            </a:extLst>
          </p:cNvPr>
          <p:cNvSpPr txBox="1"/>
          <p:nvPr/>
        </p:nvSpPr>
        <p:spPr>
          <a:xfrm>
            <a:off x="2570471" y="3471066"/>
            <a:ext cx="40030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Expectation over initial state, actions from policy, next states from transition distribution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53441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1">
            <a:extLst>
              <a:ext uri="{FF2B5EF4-FFF2-40B4-BE49-F238E27FC236}">
                <a16:creationId xmlns:a16="http://schemas.microsoft.com/office/drawing/2014/main" id="{2D70A72B-358F-DE44-B97E-EF16A1139A12}"/>
              </a:ext>
            </a:extLst>
          </p:cNvPr>
          <p:cNvSpPr txBox="1">
            <a:spLocks/>
          </p:cNvSpPr>
          <p:nvPr/>
        </p:nvSpPr>
        <p:spPr>
          <a:xfrm>
            <a:off x="1638300" y="4581967"/>
            <a:ext cx="6172200" cy="485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100" b="1" dirty="0">
                <a:solidFill>
                  <a:schemeClr val="bg1"/>
                </a:solidFill>
                <a:latin typeface="Helvetica Neue"/>
                <a:cs typeface="Helvetica Neue"/>
              </a:rPr>
              <a:t>Optimal policy examples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E47C280-F9E6-6444-9DA2-FABE1E668E87}"/>
              </a:ext>
            </a:extLst>
          </p:cNvPr>
          <p:cNvSpPr/>
          <p:nvPr/>
        </p:nvSpPr>
        <p:spPr>
          <a:xfrm>
            <a:off x="481474" y="370701"/>
            <a:ext cx="7893092" cy="362143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numCol="1" rtlCol="0" anchor="t"/>
          <a:lstStyle/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Some optimal policies for three different grid world MDPs (gamma=0.99)</a:t>
            </a: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Varying reward for non-absorbing states (states other than +1/-1)</a:t>
            </a: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dirty="0">
              <a:solidFill>
                <a:srgbClr val="08345A"/>
              </a:solidFill>
              <a:latin typeface="Helvetica" pitchFamily="2" charset="0"/>
            </a:endParaRP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dirty="0">
              <a:solidFill>
                <a:srgbClr val="08345A"/>
              </a:solidFill>
              <a:latin typeface="Helvetica" pitchFamily="2" charset="0"/>
            </a:endParaRP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dirty="0">
              <a:solidFill>
                <a:srgbClr val="08345A"/>
              </a:solidFill>
              <a:latin typeface="Helvetica" pitchFamily="2" charset="0"/>
            </a:endParaRP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dirty="0">
              <a:solidFill>
                <a:srgbClr val="08345A"/>
              </a:solidFill>
              <a:latin typeface="Helvetica" pitchFamily="2" charset="0"/>
            </a:endParaRP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dirty="0">
              <a:solidFill>
                <a:srgbClr val="08345A"/>
              </a:solidFill>
              <a:latin typeface="Helvetica" pitchFamily="2" charset="0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dirty="0">
              <a:solidFill>
                <a:srgbClr val="08345A"/>
              </a:solidFill>
              <a:latin typeface="Helvetica" pitchFamily="2" charset="0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dirty="0">
              <a:solidFill>
                <a:srgbClr val="08345A"/>
              </a:solidFill>
              <a:latin typeface="Helvetica" pitchFamily="2" charset="0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dirty="0">
              <a:solidFill>
                <a:srgbClr val="08345A"/>
              </a:solidFill>
              <a:latin typeface="Helvetica" pitchFamily="2" charset="0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dirty="0">
              <a:solidFill>
                <a:srgbClr val="08345A"/>
              </a:solidFill>
              <a:latin typeface="Helvetica" pitchFamily="2" charset="0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dirty="0">
              <a:solidFill>
                <a:srgbClr val="08345A"/>
              </a:solidFill>
              <a:latin typeface="Helvetica" pitchFamily="2" charset="0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b="1" dirty="0">
              <a:solidFill>
                <a:srgbClr val="08345A"/>
              </a:solidFill>
              <a:latin typeface="Helvetica" pitchFamily="2" charset="0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dirty="0">
              <a:solidFill>
                <a:srgbClr val="08345A"/>
              </a:solidFill>
              <a:latin typeface="Helvetica" pitchFamily="2" charset="0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dirty="0">
              <a:solidFill>
                <a:srgbClr val="08345A"/>
              </a:solidFill>
              <a:latin typeface="Helvetica" pitchFamily="2" charset="0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dirty="0">
              <a:solidFill>
                <a:srgbClr val="08345A"/>
              </a:solidFill>
              <a:latin typeface="Helvetica" pitchFamily="2" charset="0"/>
            </a:endParaRPr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7AE84CDE-20FF-A84C-A99C-8DF54137CEC1}"/>
              </a:ext>
            </a:extLst>
          </p:cNvPr>
          <p:cNvSpPr txBox="1">
            <a:spLocks/>
          </p:cNvSpPr>
          <p:nvPr/>
        </p:nvSpPr>
        <p:spPr bwMode="auto">
          <a:xfrm>
            <a:off x="1866900" y="3992137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t>Image Credit: Byron Boots, CS </a:t>
            </a:r>
            <a:r>
              <a:rPr lang="en-US" sz="1200" dirty="0">
                <a:solidFill>
                  <a:prstClr val="white">
                    <a:lumMod val="50000"/>
                  </a:prstClr>
                </a:solidFill>
              </a:rPr>
              <a:t>7641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itchFamily="-112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8113785-4FD1-6C4B-BF0C-BDDBDFBA5767}"/>
              </a:ext>
            </a:extLst>
          </p:cNvPr>
          <p:cNvGrpSpPr/>
          <p:nvPr/>
        </p:nvGrpSpPr>
        <p:grpSpPr>
          <a:xfrm>
            <a:off x="1149713" y="1666529"/>
            <a:ext cx="6660787" cy="1810441"/>
            <a:chOff x="1421579" y="1618112"/>
            <a:chExt cx="6300841" cy="153495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C784AAF-0836-E042-A613-E77C95A58B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89" t="47043" r="61796" b="16215"/>
            <a:stretch/>
          </p:blipFill>
          <p:spPr>
            <a:xfrm>
              <a:off x="3769962" y="1626633"/>
              <a:ext cx="1604075" cy="1218654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60520CE-FE91-3942-A6F2-A5B60DF7C2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180" r="32906" b="63002"/>
            <a:stretch/>
          </p:blipFill>
          <p:spPr>
            <a:xfrm>
              <a:off x="1421579" y="1618112"/>
              <a:ext cx="1604075" cy="1227175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593393F-5C53-184F-8966-2D27373A7B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059" t="46845" r="4026" b="16414"/>
            <a:stretch/>
          </p:blipFill>
          <p:spPr>
            <a:xfrm>
              <a:off x="6118345" y="1626633"/>
              <a:ext cx="1604075" cy="1218654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EF25698F-819B-4644-A804-CC864E7324A1}"/>
                </a:ext>
              </a:extLst>
            </p:cNvPr>
            <p:cNvSpPr txBox="1"/>
            <p:nvPr/>
          </p:nvSpPr>
          <p:spPr>
            <a:xfrm>
              <a:off x="1669551" y="2845287"/>
              <a:ext cx="110812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R(s) = -0.03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19D5664-541B-E94C-8B7D-4BCD50B2104F}"/>
                </a:ext>
              </a:extLst>
            </p:cNvPr>
            <p:cNvSpPr txBox="1"/>
            <p:nvPr/>
          </p:nvSpPr>
          <p:spPr>
            <a:xfrm>
              <a:off x="3965759" y="2803773"/>
              <a:ext cx="110812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R(s) = -0.4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6ED5E7B-198C-C843-A04A-2DB3EBBBBB2B}"/>
                </a:ext>
              </a:extLst>
            </p:cNvPr>
            <p:cNvSpPr txBox="1"/>
            <p:nvPr/>
          </p:nvSpPr>
          <p:spPr>
            <a:xfrm>
              <a:off x="6366317" y="2845287"/>
              <a:ext cx="110812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R(s) = -2.0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53275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1">
            <a:extLst>
              <a:ext uri="{FF2B5EF4-FFF2-40B4-BE49-F238E27FC236}">
                <a16:creationId xmlns:a16="http://schemas.microsoft.com/office/drawing/2014/main" id="{2D70A72B-358F-DE44-B97E-EF16A1139A12}"/>
              </a:ext>
            </a:extLst>
          </p:cNvPr>
          <p:cNvSpPr txBox="1">
            <a:spLocks/>
          </p:cNvSpPr>
          <p:nvPr/>
        </p:nvSpPr>
        <p:spPr>
          <a:xfrm>
            <a:off x="1638300" y="4581967"/>
            <a:ext cx="6172200" cy="485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100" b="1" dirty="0">
                <a:solidFill>
                  <a:schemeClr val="bg1"/>
                </a:solidFill>
                <a:latin typeface="Helvetica Neue"/>
                <a:cs typeface="Helvetica Neue"/>
              </a:rPr>
              <a:t>Discounting future rewards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E47C280-F9E6-6444-9DA2-FABE1E668E87}"/>
              </a:ext>
            </a:extLst>
          </p:cNvPr>
          <p:cNvSpPr/>
          <p:nvPr/>
        </p:nvSpPr>
        <p:spPr>
          <a:xfrm>
            <a:off x="481474" y="370701"/>
            <a:ext cx="7893092" cy="362143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numCol="1" rtlCol="0" anchor="t"/>
          <a:lstStyle/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For example, with an MDP with 5 states as shown, starting at the middle cell:</a:t>
            </a: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dirty="0">
              <a:solidFill>
                <a:srgbClr val="08345A"/>
              </a:solidFill>
              <a:latin typeface="Helvetica" pitchFamily="2" charset="0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dirty="0">
              <a:solidFill>
                <a:srgbClr val="08345A"/>
              </a:solidFill>
              <a:latin typeface="Helvetica" pitchFamily="2" charset="0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dirty="0">
              <a:solidFill>
                <a:srgbClr val="08345A"/>
              </a:solidFill>
              <a:latin typeface="Helvetica" pitchFamily="2" charset="0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dirty="0">
              <a:solidFill>
                <a:srgbClr val="08345A"/>
              </a:solidFill>
              <a:latin typeface="Helvetica" pitchFamily="2" charset="0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Actions: (Right, Left)</a:t>
            </a: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Deterministic transitions</a:t>
            </a: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What is the optimal policy for:</a:t>
            </a: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 </a:t>
            </a: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dirty="0">
              <a:solidFill>
                <a:srgbClr val="08345A"/>
              </a:solidFill>
              <a:latin typeface="Helvetica" pitchFamily="2" charset="0"/>
            </a:endParaRP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 </a:t>
            </a: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dirty="0">
              <a:solidFill>
                <a:srgbClr val="08345A"/>
              </a:solidFill>
              <a:latin typeface="Helvetica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6A95BC9-3D07-8E44-B886-756DCF04BD2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1798"/>
          <a:stretch/>
        </p:blipFill>
        <p:spPr>
          <a:xfrm>
            <a:off x="1638299" y="2985290"/>
            <a:ext cx="981577" cy="370840"/>
          </a:xfrm>
          <a:prstGeom prst="rect">
            <a:avLst/>
          </a:prstGeom>
        </p:spPr>
      </p:pic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44747A7D-EAF8-7247-8F1A-CBB167461904}"/>
              </a:ext>
            </a:extLst>
          </p:cNvPr>
          <p:cNvSpPr txBox="1">
            <a:spLocks/>
          </p:cNvSpPr>
          <p:nvPr/>
        </p:nvSpPr>
        <p:spPr bwMode="auto">
          <a:xfrm>
            <a:off x="1866900" y="3992137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t>Slides adapted from: Byron Boots, CS </a:t>
            </a:r>
            <a:r>
              <a:rPr lang="en-US" sz="1200" dirty="0">
                <a:solidFill>
                  <a:prstClr val="white">
                    <a:lumMod val="50000"/>
                  </a:prstClr>
                </a:solidFill>
              </a:rPr>
              <a:t>7641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itchFamily="-11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C5DC2B9-6731-C549-84BE-2783AEE119D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1798"/>
          <a:stretch/>
        </p:blipFill>
        <p:spPr>
          <a:xfrm>
            <a:off x="1638299" y="3497181"/>
            <a:ext cx="981577" cy="370840"/>
          </a:xfrm>
          <a:prstGeom prst="rect">
            <a:avLst/>
          </a:prstGeom>
        </p:spPr>
      </p:pic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51D687CF-E900-674F-BE3A-F4A14B6825F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5348834"/>
              </p:ext>
            </p:extLst>
          </p:nvPr>
        </p:nvGraphicFramePr>
        <p:xfrm>
          <a:off x="1380020" y="1140212"/>
          <a:ext cx="6096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R=10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R=1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3" name="Picture 12">
            <a:extLst>
              <a:ext uri="{FF2B5EF4-FFF2-40B4-BE49-F238E27FC236}">
                <a16:creationId xmlns:a16="http://schemas.microsoft.com/office/drawing/2014/main" id="{25122810-A01F-5747-AB8F-22DBD9B688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0605" y="883707"/>
            <a:ext cx="594830" cy="201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367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E47C280-F9E6-6444-9DA2-FABE1E668E87}"/>
              </a:ext>
            </a:extLst>
          </p:cNvPr>
          <p:cNvSpPr/>
          <p:nvPr/>
        </p:nvSpPr>
        <p:spPr>
          <a:xfrm>
            <a:off x="481474" y="370701"/>
            <a:ext cx="7893092" cy="362143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numCol="1" rtlCol="0" anchor="t"/>
          <a:lstStyle/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A </a:t>
            </a:r>
            <a:r>
              <a:rPr lang="en-US" sz="1600" b="1" dirty="0">
                <a:solidFill>
                  <a:srgbClr val="08345A"/>
                </a:solidFill>
                <a:latin typeface="Helvetica" pitchFamily="2" charset="0"/>
              </a:rPr>
              <a:t>value function</a:t>
            </a: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 is a prediction of discounted sum of future reward</a:t>
            </a: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dirty="0">
              <a:solidFill>
                <a:srgbClr val="08345A"/>
              </a:solidFill>
              <a:latin typeface="Helvetica" pitchFamily="2" charset="0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b="1" dirty="0">
                <a:solidFill>
                  <a:srgbClr val="08345A"/>
                </a:solidFill>
                <a:latin typeface="Helvetica" pitchFamily="2" charset="0"/>
              </a:rPr>
              <a:t>State</a:t>
            </a: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 value function / </a:t>
            </a:r>
            <a:r>
              <a:rPr lang="en-US" sz="1600" b="1" dirty="0">
                <a:solidFill>
                  <a:srgbClr val="08345A"/>
                </a:solidFill>
                <a:latin typeface="Helvetica" pitchFamily="2" charset="0"/>
              </a:rPr>
              <a:t>V</a:t>
            </a: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-function /</a:t>
            </a: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How good is this state?</a:t>
            </a: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Am I likely to win/lose the game from this state?</a:t>
            </a: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dirty="0">
              <a:solidFill>
                <a:srgbClr val="08345A"/>
              </a:solidFill>
              <a:latin typeface="Helvetica" pitchFamily="2" charset="0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b="1" dirty="0">
                <a:solidFill>
                  <a:srgbClr val="08345A"/>
                </a:solidFill>
                <a:latin typeface="Helvetica" pitchFamily="2" charset="0"/>
              </a:rPr>
              <a:t>State-Action </a:t>
            </a: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value function / </a:t>
            </a:r>
            <a:r>
              <a:rPr lang="en-US" sz="1600" b="1" dirty="0">
                <a:solidFill>
                  <a:srgbClr val="08345A"/>
                </a:solidFill>
                <a:latin typeface="Helvetica" pitchFamily="2" charset="0"/>
              </a:rPr>
              <a:t>Q</a:t>
            </a: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-function /</a:t>
            </a: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How good is this state-action pair?</a:t>
            </a: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In this state, what is the impact of this action on my future?</a:t>
            </a: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dirty="0">
              <a:solidFill>
                <a:srgbClr val="08345A"/>
              </a:solidFill>
              <a:latin typeface="Helvetica" pitchFamily="2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DE55F1D-7C78-C045-BD81-BF79656705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2520" y="1092631"/>
            <a:ext cx="996671" cy="16408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A7FC31D-AD1F-A641-ABD3-E7FBCAE3EE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26924" y="2364627"/>
            <a:ext cx="1180885" cy="170127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D79F3313-EEB8-C34C-AC87-2F521EB1B3D7}"/>
              </a:ext>
            </a:extLst>
          </p:cNvPr>
          <p:cNvSpPr txBox="1">
            <a:spLocks/>
          </p:cNvSpPr>
          <p:nvPr/>
        </p:nvSpPr>
        <p:spPr>
          <a:xfrm>
            <a:off x="1638300" y="4581967"/>
            <a:ext cx="6172200" cy="485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100" b="1" dirty="0">
                <a:solidFill>
                  <a:schemeClr val="bg1"/>
                </a:solidFill>
                <a:latin typeface="Helvetica Neue"/>
                <a:cs typeface="Helvetica Neue"/>
              </a:rPr>
              <a:t>Value Function</a:t>
            </a:r>
          </a:p>
        </p:txBody>
      </p:sp>
    </p:spTree>
    <p:extLst>
      <p:ext uri="{BB962C8B-B14F-4D97-AF65-F5344CB8AC3E}">
        <p14:creationId xmlns:p14="http://schemas.microsoft.com/office/powerpoint/2010/main" val="556632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L OMSCS Template">
  <a:themeElements>
    <a:clrScheme name="Custom 1">
      <a:dk1>
        <a:srgbClr val="022539"/>
      </a:dk1>
      <a:lt1>
        <a:srgbClr val="FFFFFF"/>
      </a:lt1>
      <a:dk2>
        <a:srgbClr val="1F497D"/>
      </a:dk2>
      <a:lt2>
        <a:srgbClr val="EEECE1"/>
      </a:lt2>
      <a:accent1>
        <a:srgbClr val="F7C145"/>
      </a:accent1>
      <a:accent2>
        <a:srgbClr val="F06E33"/>
      </a:accent2>
      <a:accent3>
        <a:srgbClr val="5B9BA3"/>
      </a:accent3>
      <a:accent4>
        <a:srgbClr val="710552"/>
      </a:accent4>
      <a:accent5>
        <a:srgbClr val="D6DAD3"/>
      </a:accent5>
      <a:accent6>
        <a:srgbClr val="8E8A77"/>
      </a:accent6>
      <a:hlink>
        <a:srgbClr val="4177BA"/>
      </a:hlink>
      <a:folHlink>
        <a:srgbClr val="F7C145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7643-4803 RL L1" id="{4E99423D-4828-FC43-AFE3-27DAADC69112}" vid="{753662F3-975A-574F-91C0-E82B8B901B6D}"/>
    </a:ext>
  </a:extLst>
</a:theme>
</file>

<file path=ppt/theme/theme2.xml><?xml version="1.0" encoding="utf-8"?>
<a:theme xmlns:a="http://schemas.openxmlformats.org/drawingml/2006/main" name="Office Theme">
  <a:themeElements>
    <a:clrScheme name="Custom 1">
      <a:dk1>
        <a:srgbClr val="022539"/>
      </a:dk1>
      <a:lt1>
        <a:srgbClr val="FFFFFF"/>
      </a:lt1>
      <a:dk2>
        <a:srgbClr val="1F497D"/>
      </a:dk2>
      <a:lt2>
        <a:srgbClr val="EEECE1"/>
      </a:lt2>
      <a:accent1>
        <a:srgbClr val="F7C145"/>
      </a:accent1>
      <a:accent2>
        <a:srgbClr val="F06E33"/>
      </a:accent2>
      <a:accent3>
        <a:srgbClr val="5B9BA3"/>
      </a:accent3>
      <a:accent4>
        <a:srgbClr val="710552"/>
      </a:accent4>
      <a:accent5>
        <a:srgbClr val="D6DAD3"/>
      </a:accent5>
      <a:accent6>
        <a:srgbClr val="8E8A77"/>
      </a:accent6>
      <a:hlink>
        <a:srgbClr val="4177BA"/>
      </a:hlink>
      <a:folHlink>
        <a:srgbClr val="F7C145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DL OMSCS Template" id="{04AF0C12-36F6-0D4F-B366-8FFC41ECAEFB}" vid="{E40DAE5D-FDCD-F24B-B9F8-CEB74FA9DF0D}"/>
    </a:ext>
  </a:extLst>
</a:theme>
</file>

<file path=ppt/theme/theme3.xml><?xml version="1.0" encoding="utf-8"?>
<a:theme xmlns:a="http://schemas.openxmlformats.org/drawingml/2006/main" name="1_Office Theme">
  <a:themeElements>
    <a:clrScheme name="Custom 1">
      <a:dk1>
        <a:srgbClr val="022539"/>
      </a:dk1>
      <a:lt1>
        <a:srgbClr val="FFFFFF"/>
      </a:lt1>
      <a:dk2>
        <a:srgbClr val="1F497D"/>
      </a:dk2>
      <a:lt2>
        <a:srgbClr val="EEECE1"/>
      </a:lt2>
      <a:accent1>
        <a:srgbClr val="F7C145"/>
      </a:accent1>
      <a:accent2>
        <a:srgbClr val="F06E33"/>
      </a:accent2>
      <a:accent3>
        <a:srgbClr val="5B9BA3"/>
      </a:accent3>
      <a:accent4>
        <a:srgbClr val="710552"/>
      </a:accent4>
      <a:accent5>
        <a:srgbClr val="D6DAD3"/>
      </a:accent5>
      <a:accent6>
        <a:srgbClr val="8E8A77"/>
      </a:accent6>
      <a:hlink>
        <a:srgbClr val="4177BA"/>
      </a:hlink>
      <a:folHlink>
        <a:srgbClr val="F7C145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cyber_temp" id="{ECC33DB4-E445-2E4B-9521-5B5AC45F4942}" vid="{E74056C0-E9B8-C249-A608-F24790995140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D3EFE357999404EA8C5B1B83429B5D8" ma:contentTypeVersion="7" ma:contentTypeDescription="Create a new document." ma:contentTypeScope="" ma:versionID="65905882660059d212da7c8b685a0f49">
  <xsd:schema xmlns:xsd="http://www.w3.org/2001/XMLSchema" xmlns:xs="http://www.w3.org/2001/XMLSchema" xmlns:p="http://schemas.microsoft.com/office/2006/metadata/properties" xmlns:ns2="7863af72-ffb0-450a-b2c6-a5c10336dc80" xmlns:ns3="30ae270d-2509-4c26-98ed-b34d6592f197" targetNamespace="http://schemas.microsoft.com/office/2006/metadata/properties" ma:root="true" ma:fieldsID="e9cd48ac7e2c256817f7fc5f4d755ef5" ns2:_="" ns3:_="">
    <xsd:import namespace="7863af72-ffb0-450a-b2c6-a5c10336dc80"/>
    <xsd:import namespace="30ae270d-2509-4c26-98ed-b34d6592f19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863af72-ffb0-450a-b2c6-a5c10336dc8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MediaServiceAutoTags" ma:internalName="MediaServiceAutoTags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0ae270d-2509-4c26-98ed-b34d6592f197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30ae270d-2509-4c26-98ed-b34d6592f197">
      <UserInfo>
        <DisplayName>Sanders, Brenda</DisplayName>
        <AccountId>669</AccountId>
        <AccountType/>
      </UserInfo>
      <UserInfo>
        <DisplayName>Powell, Rolanda</DisplayName>
        <AccountId>983</AccountId>
        <AccountType/>
      </UserInfo>
      <UserInfo>
        <DisplayName>Aiello, Brittany A</DisplayName>
        <AccountId>1065</AccountId>
        <AccountType/>
      </UserInfo>
    </SharedWithUsers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99ABF09-AD31-4DA8-BFC6-400A9D7F438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863af72-ffb0-450a-b2c6-a5c10336dc80"/>
    <ds:schemaRef ds:uri="30ae270d-2509-4c26-98ed-b34d6592f19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13EEB8B-41D2-4428-830B-E8F18B392667}">
  <ds:schemaRefs>
    <ds:schemaRef ds:uri="http://schemas.microsoft.com/office/2006/metadata/properties"/>
    <ds:schemaRef ds:uri="http://schemas.microsoft.com/office/infopath/2007/PartnerControls"/>
    <ds:schemaRef ds:uri="dea2732e-0059-4872-a2bb-ce14bca0337f"/>
    <ds:schemaRef ds:uri="30ae270d-2509-4c26-98ed-b34d6592f197"/>
  </ds:schemaRefs>
</ds:datastoreItem>
</file>

<file path=customXml/itemProps3.xml><?xml version="1.0" encoding="utf-8"?>
<ds:datastoreItem xmlns:ds="http://schemas.openxmlformats.org/officeDocument/2006/customXml" ds:itemID="{498CA05C-CBF7-4785-809C-3A6C90C15C5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DL OMSCS Template</Template>
  <TotalTime>14873</TotalTime>
  <Words>1475</Words>
  <Application>Microsoft Macintosh PowerPoint</Application>
  <PresentationFormat>On-screen Show (16:9)</PresentationFormat>
  <Paragraphs>391</Paragraphs>
  <Slides>38</Slides>
  <Notes>38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38</vt:i4>
      </vt:variant>
    </vt:vector>
  </HeadingPairs>
  <TitlesOfParts>
    <vt:vector size="47" baseType="lpstr">
      <vt:lpstr>Arial</vt:lpstr>
      <vt:lpstr>Calibri</vt:lpstr>
      <vt:lpstr>Helvetica</vt:lpstr>
      <vt:lpstr>Helvetica Neue</vt:lpstr>
      <vt:lpstr>Segoe UI Symbol</vt:lpstr>
      <vt:lpstr>Wingdings</vt:lpstr>
      <vt:lpstr>DL OMSCS Template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Microsoft Office User</dc:creator>
  <cp:keywords/>
  <dc:description/>
  <cp:lastModifiedBy>Modhe, Nirbhay J</cp:lastModifiedBy>
  <cp:revision>1314</cp:revision>
  <dcterms:created xsi:type="dcterms:W3CDTF">2019-05-03T20:10:18Z</dcterms:created>
  <dcterms:modified xsi:type="dcterms:W3CDTF">2020-10-21T17:14:06Z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0x0101000D3EFE357999404EA8C5B1B83429B5D8</vt:lpwstr>
  </property>
</Properties>
</file>