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2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87" r:id="rId1"/>
  </p:sldMasterIdLst>
  <p:notesMasterIdLst>
    <p:notesMasterId r:id="rId112"/>
  </p:notesMasterIdLst>
  <p:handoutMasterIdLst>
    <p:handoutMasterId r:id="rId113"/>
  </p:handoutMasterIdLst>
  <p:sldIdLst>
    <p:sldId id="256" r:id="rId2"/>
    <p:sldId id="546" r:id="rId3"/>
    <p:sldId id="2340" r:id="rId4"/>
    <p:sldId id="1596" r:id="rId5"/>
    <p:sldId id="518" r:id="rId6"/>
    <p:sldId id="520" r:id="rId7"/>
    <p:sldId id="521" r:id="rId8"/>
    <p:sldId id="528" r:id="rId9"/>
    <p:sldId id="522" r:id="rId10"/>
    <p:sldId id="638" r:id="rId11"/>
    <p:sldId id="615" r:id="rId12"/>
    <p:sldId id="616" r:id="rId13"/>
    <p:sldId id="620" r:id="rId14"/>
    <p:sldId id="531" r:id="rId15"/>
    <p:sldId id="2370" r:id="rId16"/>
    <p:sldId id="622" r:id="rId17"/>
    <p:sldId id="2371" r:id="rId18"/>
    <p:sldId id="551" r:id="rId19"/>
    <p:sldId id="552" r:id="rId20"/>
    <p:sldId id="553" r:id="rId21"/>
    <p:sldId id="2372" r:id="rId22"/>
    <p:sldId id="555" r:id="rId23"/>
    <p:sldId id="557" r:id="rId24"/>
    <p:sldId id="558" r:id="rId25"/>
    <p:sldId id="561" r:id="rId26"/>
    <p:sldId id="562" r:id="rId27"/>
    <p:sldId id="563" r:id="rId28"/>
    <p:sldId id="565" r:id="rId29"/>
    <p:sldId id="2364" r:id="rId30"/>
    <p:sldId id="2365" r:id="rId31"/>
    <p:sldId id="566" r:id="rId32"/>
    <p:sldId id="567" r:id="rId33"/>
    <p:sldId id="2366" r:id="rId34"/>
    <p:sldId id="2367" r:id="rId35"/>
    <p:sldId id="1293" r:id="rId36"/>
    <p:sldId id="1309" r:id="rId37"/>
    <p:sldId id="1310" r:id="rId38"/>
    <p:sldId id="568" r:id="rId39"/>
    <p:sldId id="2358" r:id="rId40"/>
    <p:sldId id="2359" r:id="rId41"/>
    <p:sldId id="2360" r:id="rId42"/>
    <p:sldId id="2361" r:id="rId43"/>
    <p:sldId id="2362" r:id="rId44"/>
    <p:sldId id="2368" r:id="rId45"/>
    <p:sldId id="573" r:id="rId46"/>
    <p:sldId id="574" r:id="rId47"/>
    <p:sldId id="575" r:id="rId48"/>
    <p:sldId id="576" r:id="rId49"/>
    <p:sldId id="577" r:id="rId50"/>
    <p:sldId id="578" r:id="rId51"/>
    <p:sldId id="579" r:id="rId52"/>
    <p:sldId id="580" r:id="rId53"/>
    <p:sldId id="581" r:id="rId54"/>
    <p:sldId id="582" r:id="rId55"/>
    <p:sldId id="583" r:id="rId56"/>
    <p:sldId id="584" r:id="rId57"/>
    <p:sldId id="585" r:id="rId58"/>
    <p:sldId id="586" r:id="rId59"/>
    <p:sldId id="587" r:id="rId60"/>
    <p:sldId id="588" r:id="rId61"/>
    <p:sldId id="589" r:id="rId62"/>
    <p:sldId id="590" r:id="rId63"/>
    <p:sldId id="591" r:id="rId64"/>
    <p:sldId id="592" r:id="rId65"/>
    <p:sldId id="593" r:id="rId66"/>
    <p:sldId id="594" r:id="rId67"/>
    <p:sldId id="2363" r:id="rId68"/>
    <p:sldId id="595" r:id="rId69"/>
    <p:sldId id="596" r:id="rId70"/>
    <p:sldId id="597" r:id="rId71"/>
    <p:sldId id="598" r:id="rId72"/>
    <p:sldId id="599" r:id="rId73"/>
    <p:sldId id="600" r:id="rId74"/>
    <p:sldId id="601" r:id="rId75"/>
    <p:sldId id="602" r:id="rId76"/>
    <p:sldId id="603" r:id="rId77"/>
    <p:sldId id="604" r:id="rId78"/>
    <p:sldId id="605" r:id="rId79"/>
    <p:sldId id="606" r:id="rId80"/>
    <p:sldId id="607" r:id="rId81"/>
    <p:sldId id="608" r:id="rId82"/>
    <p:sldId id="633" r:id="rId83"/>
    <p:sldId id="634" r:id="rId84"/>
    <p:sldId id="635" r:id="rId85"/>
    <p:sldId id="610" r:id="rId86"/>
    <p:sldId id="611" r:id="rId87"/>
    <p:sldId id="612" r:id="rId88"/>
    <p:sldId id="613" r:id="rId89"/>
    <p:sldId id="360" r:id="rId90"/>
    <p:sldId id="2369" r:id="rId91"/>
    <p:sldId id="623" r:id="rId92"/>
    <p:sldId id="624" r:id="rId93"/>
    <p:sldId id="625" r:id="rId94"/>
    <p:sldId id="626" r:id="rId95"/>
    <p:sldId id="627" r:id="rId96"/>
    <p:sldId id="628" r:id="rId97"/>
    <p:sldId id="332" r:id="rId98"/>
    <p:sldId id="333" r:id="rId99"/>
    <p:sldId id="335" r:id="rId100"/>
    <p:sldId id="336" r:id="rId101"/>
    <p:sldId id="337" r:id="rId102"/>
    <p:sldId id="338" r:id="rId103"/>
    <p:sldId id="339" r:id="rId104"/>
    <p:sldId id="340" r:id="rId105"/>
    <p:sldId id="341" r:id="rId106"/>
    <p:sldId id="342" r:id="rId107"/>
    <p:sldId id="343" r:id="rId108"/>
    <p:sldId id="629" r:id="rId109"/>
    <p:sldId id="345" r:id="rId110"/>
    <p:sldId id="361" r:id="rId111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9E8FF"/>
    <a:srgbClr val="5B5B64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08" autoAdjust="0"/>
    <p:restoredTop sz="93605" autoAdjust="0"/>
  </p:normalViewPr>
  <p:slideViewPr>
    <p:cSldViewPr>
      <p:cViewPr varScale="1">
        <p:scale>
          <a:sx n="115" d="100"/>
          <a:sy n="115" d="100"/>
        </p:scale>
        <p:origin x="138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16"/>
    </p:cViewPr>
  </p:sorterViewPr>
  <p:notesViewPr>
    <p:cSldViewPr>
      <p:cViewPr varScale="1">
        <p:scale>
          <a:sx n="88" d="100"/>
          <a:sy n="88" d="100"/>
        </p:scale>
        <p:origin x="-207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handoutMaster" Target="handoutMasters/handout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E4735-A5D0-044D-BE7E-3A4B3C0A561F}" type="datetimeFigureOut">
              <a:rPr lang="en-US" smtClean="0"/>
              <a:pPr/>
              <a:t>10/5/20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6C03F-7434-D740-BBB1-1637C88A1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637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07DD8A4E-80D5-E442-8CCA-D5A1F77B1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481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Shape 5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720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Shape 6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Shape 6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66335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Shape 7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Shape 7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7733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Shape 7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4" name="Shape 7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1058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Shape 8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4" name="Shape 8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45387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Shape 9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Shape 9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05539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Shape 9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7" name="Shape 9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87511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Shape 9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6" name="Shape 9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8973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Shape 9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7" name="Shape 9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57506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Shape 9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6" name="Shape 9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0921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BA557F4-9B78-C140-AB19-BD396D2EE86C}" type="slidenum">
              <a:rPr lang="en-US"/>
              <a:pPr/>
              <a:t>12</a:t>
            </a:fld>
            <a:endParaRPr lang="en-US"/>
          </a:p>
        </p:txBody>
      </p:sp>
      <p:sp>
        <p:nvSpPr>
          <p:cNvPr id="2304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304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2168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Shape 9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6" name="Shape 9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09349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Shape 9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Shape 9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33358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Shape 9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7" name="Shape 9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02717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Shape 10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Shape 10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87904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Shape 10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6" name="Shape 10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4297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Shape 11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1" name="Shape 1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77038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Shape 12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Shape 1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43158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Shape 13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1" name="Shape 13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35249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Shape 13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7" name="Shape 13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84460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Shape 15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Shape 15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2904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Shape 4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35123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Shape 15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8" name="Shape 15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40938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Shape 15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3" name="Shape 15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50004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Shape 15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9" name="Shape 15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48506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Shape 15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6" name="Shape 15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56378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Shape 15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6" name="Shape 15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07576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Shape 15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2" name="Shape 15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66241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Shape 15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8" name="Shape 15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18218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Shape 16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4" name="Shape 16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28212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Shape 16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1" name="Shape 16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55499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Shape 16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7" name="Shape 16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1604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Shape 4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7277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Shape 16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3" name="Shape 16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45919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Shape 17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Shape 17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277218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" name="Shape 17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1" name="Shape 17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37957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Shape 17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0" name="Shape 17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21119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Shape 17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Shape 17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19743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Shape 17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8" name="Shape 17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61047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Shape 18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7" name="Shape 18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82525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3" name="Shape 2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4" name="Shape 23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59808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" name="Shape 24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8" name="Shape 2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300198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9" name="Shape 24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0" name="Shape 24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9043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Shape 4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718591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7" name="Shape 25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8" name="Shape 25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792872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8" name="Shape 25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9" name="Shape 25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800335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" name="Shape 2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1" name="Shape 25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618304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6" name="Shape 25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7" name="Shape 2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346344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" name="Shape 26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2" name="Shape 26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538827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6" name="Shape 29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7" name="Shape 29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959352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Shape 20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Shape 20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006930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Shape 20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Shape 20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667069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1" name="Shape 20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2" name="Shape 20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627055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0" name="Shape 21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1" name="Shape 2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4179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Shape 4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199185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Shape 21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Shape 2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797593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Shape 21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1" name="Shape 2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769394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3" name="Shape 21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4" name="Shape 2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716806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1" name="Shape 2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2" name="Shape 2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954765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7" name="Shape 22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8" name="Shape 22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86777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9" name="Shape 2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0" name="Shape 23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813399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9" name="Shape 23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0" name="Shape 23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229805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" name="Shape 23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6" name="Shape 2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664412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7" name="Shape 29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8" name="Shape 29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224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Shape 4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6164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Shape 4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48295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hape 5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Shape 5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2519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655704" y="6223800"/>
            <a:ext cx="7755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2000">
                <a:solidFill>
                  <a:srgbClr val="FFFFFF"/>
                </a:solidFill>
              </a:rPr>
              <a:pPr/>
              <a:t>‹#›</a:t>
            </a:fld>
            <a:endParaRPr lang="en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61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Research at TTI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>
                <a:latin typeface="Arial Narrow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714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8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65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tags" Target="../tags/tag38.xml"/><Relationship Id="rId18" Type="http://schemas.openxmlformats.org/officeDocument/2006/relationships/tags" Target="../tags/tag43.xml"/><Relationship Id="rId26" Type="http://schemas.openxmlformats.org/officeDocument/2006/relationships/tags" Target="../tags/tag51.xml"/><Relationship Id="rId3" Type="http://schemas.openxmlformats.org/officeDocument/2006/relationships/tags" Target="../tags/tag28.xml"/><Relationship Id="rId21" Type="http://schemas.openxmlformats.org/officeDocument/2006/relationships/tags" Target="../tags/tag46.xml"/><Relationship Id="rId34" Type="http://schemas.openxmlformats.org/officeDocument/2006/relationships/slideLayout" Target="../slideLayouts/slideLayout7.xml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tags" Target="../tags/tag42.xml"/><Relationship Id="rId25" Type="http://schemas.openxmlformats.org/officeDocument/2006/relationships/tags" Target="../tags/tag50.xml"/><Relationship Id="rId33" Type="http://schemas.openxmlformats.org/officeDocument/2006/relationships/tags" Target="../tags/tag58.xml"/><Relationship Id="rId2" Type="http://schemas.openxmlformats.org/officeDocument/2006/relationships/tags" Target="../tags/tag27.xml"/><Relationship Id="rId16" Type="http://schemas.openxmlformats.org/officeDocument/2006/relationships/tags" Target="../tags/tag41.xml"/><Relationship Id="rId20" Type="http://schemas.openxmlformats.org/officeDocument/2006/relationships/tags" Target="../tags/tag45.xml"/><Relationship Id="rId29" Type="http://schemas.openxmlformats.org/officeDocument/2006/relationships/tags" Target="../tags/tag54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24" Type="http://schemas.openxmlformats.org/officeDocument/2006/relationships/tags" Target="../tags/tag49.xml"/><Relationship Id="rId32" Type="http://schemas.openxmlformats.org/officeDocument/2006/relationships/tags" Target="../tags/tag57.xml"/><Relationship Id="rId5" Type="http://schemas.openxmlformats.org/officeDocument/2006/relationships/tags" Target="../tags/tag30.xml"/><Relationship Id="rId15" Type="http://schemas.openxmlformats.org/officeDocument/2006/relationships/tags" Target="../tags/tag40.xml"/><Relationship Id="rId23" Type="http://schemas.openxmlformats.org/officeDocument/2006/relationships/tags" Target="../tags/tag48.xml"/><Relationship Id="rId28" Type="http://schemas.openxmlformats.org/officeDocument/2006/relationships/tags" Target="../tags/tag53.xml"/><Relationship Id="rId10" Type="http://schemas.openxmlformats.org/officeDocument/2006/relationships/tags" Target="../tags/tag35.xml"/><Relationship Id="rId19" Type="http://schemas.openxmlformats.org/officeDocument/2006/relationships/tags" Target="../tags/tag44.xml"/><Relationship Id="rId31" Type="http://schemas.openxmlformats.org/officeDocument/2006/relationships/tags" Target="../tags/tag56.xml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tags" Target="../tags/tag47.xml"/><Relationship Id="rId27" Type="http://schemas.openxmlformats.org/officeDocument/2006/relationships/tags" Target="../tags/tag52.xml"/><Relationship Id="rId30" Type="http://schemas.openxmlformats.org/officeDocument/2006/relationships/tags" Target="../tags/tag55.xml"/><Relationship Id="rId35" Type="http://schemas.openxmlformats.org/officeDocument/2006/relationships/notesSlide" Target="../notesSlides/notesSlide2.xml"/><Relationship Id="rId8" Type="http://schemas.openxmlformats.org/officeDocument/2006/relationships/tags" Target="../tags/tag3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71.xml"/><Relationship Id="rId18" Type="http://schemas.openxmlformats.org/officeDocument/2006/relationships/tags" Target="../tags/tag76.xml"/><Relationship Id="rId26" Type="http://schemas.openxmlformats.org/officeDocument/2006/relationships/tags" Target="../tags/tag84.xml"/><Relationship Id="rId39" Type="http://schemas.openxmlformats.org/officeDocument/2006/relationships/tags" Target="../tags/tag97.xml"/><Relationship Id="rId21" Type="http://schemas.openxmlformats.org/officeDocument/2006/relationships/tags" Target="../tags/tag79.xml"/><Relationship Id="rId34" Type="http://schemas.openxmlformats.org/officeDocument/2006/relationships/tags" Target="../tags/tag92.xml"/><Relationship Id="rId42" Type="http://schemas.openxmlformats.org/officeDocument/2006/relationships/tags" Target="../tags/tag100.xml"/><Relationship Id="rId47" Type="http://schemas.openxmlformats.org/officeDocument/2006/relationships/tags" Target="../tags/tag105.xml"/><Relationship Id="rId7" Type="http://schemas.openxmlformats.org/officeDocument/2006/relationships/tags" Target="../tags/tag65.xml"/><Relationship Id="rId2" Type="http://schemas.openxmlformats.org/officeDocument/2006/relationships/tags" Target="../tags/tag60.xml"/><Relationship Id="rId16" Type="http://schemas.openxmlformats.org/officeDocument/2006/relationships/tags" Target="../tags/tag74.xml"/><Relationship Id="rId29" Type="http://schemas.openxmlformats.org/officeDocument/2006/relationships/tags" Target="../tags/tag87.xml"/><Relationship Id="rId11" Type="http://schemas.openxmlformats.org/officeDocument/2006/relationships/tags" Target="../tags/tag69.xml"/><Relationship Id="rId24" Type="http://schemas.openxmlformats.org/officeDocument/2006/relationships/tags" Target="../tags/tag82.xml"/><Relationship Id="rId32" Type="http://schemas.openxmlformats.org/officeDocument/2006/relationships/tags" Target="../tags/tag90.xml"/><Relationship Id="rId37" Type="http://schemas.openxmlformats.org/officeDocument/2006/relationships/tags" Target="../tags/tag95.xml"/><Relationship Id="rId40" Type="http://schemas.openxmlformats.org/officeDocument/2006/relationships/tags" Target="../tags/tag98.xml"/><Relationship Id="rId45" Type="http://schemas.openxmlformats.org/officeDocument/2006/relationships/tags" Target="../tags/tag103.xml"/><Relationship Id="rId5" Type="http://schemas.openxmlformats.org/officeDocument/2006/relationships/tags" Target="../tags/tag63.xml"/><Relationship Id="rId15" Type="http://schemas.openxmlformats.org/officeDocument/2006/relationships/tags" Target="../tags/tag73.xml"/><Relationship Id="rId23" Type="http://schemas.openxmlformats.org/officeDocument/2006/relationships/tags" Target="../tags/tag81.xml"/><Relationship Id="rId28" Type="http://schemas.openxmlformats.org/officeDocument/2006/relationships/tags" Target="../tags/tag86.xml"/><Relationship Id="rId36" Type="http://schemas.openxmlformats.org/officeDocument/2006/relationships/tags" Target="../tags/tag94.xml"/><Relationship Id="rId49" Type="http://schemas.openxmlformats.org/officeDocument/2006/relationships/image" Target="../media/image8.png"/><Relationship Id="rId10" Type="http://schemas.openxmlformats.org/officeDocument/2006/relationships/tags" Target="../tags/tag68.xml"/><Relationship Id="rId19" Type="http://schemas.openxmlformats.org/officeDocument/2006/relationships/tags" Target="../tags/tag77.xml"/><Relationship Id="rId31" Type="http://schemas.openxmlformats.org/officeDocument/2006/relationships/tags" Target="../tags/tag89.xml"/><Relationship Id="rId44" Type="http://schemas.openxmlformats.org/officeDocument/2006/relationships/tags" Target="../tags/tag102.xml"/><Relationship Id="rId4" Type="http://schemas.openxmlformats.org/officeDocument/2006/relationships/tags" Target="../tags/tag62.xml"/><Relationship Id="rId9" Type="http://schemas.openxmlformats.org/officeDocument/2006/relationships/tags" Target="../tags/tag67.xml"/><Relationship Id="rId14" Type="http://schemas.openxmlformats.org/officeDocument/2006/relationships/tags" Target="../tags/tag72.xml"/><Relationship Id="rId22" Type="http://schemas.openxmlformats.org/officeDocument/2006/relationships/tags" Target="../tags/tag80.xml"/><Relationship Id="rId27" Type="http://schemas.openxmlformats.org/officeDocument/2006/relationships/tags" Target="../tags/tag85.xml"/><Relationship Id="rId30" Type="http://schemas.openxmlformats.org/officeDocument/2006/relationships/tags" Target="../tags/tag88.xml"/><Relationship Id="rId35" Type="http://schemas.openxmlformats.org/officeDocument/2006/relationships/tags" Target="../tags/tag93.xml"/><Relationship Id="rId43" Type="http://schemas.openxmlformats.org/officeDocument/2006/relationships/tags" Target="../tags/tag101.xml"/><Relationship Id="rId48" Type="http://schemas.openxmlformats.org/officeDocument/2006/relationships/slideLayout" Target="../slideLayouts/slideLayout2.xml"/><Relationship Id="rId8" Type="http://schemas.openxmlformats.org/officeDocument/2006/relationships/tags" Target="../tags/tag66.xml"/><Relationship Id="rId3" Type="http://schemas.openxmlformats.org/officeDocument/2006/relationships/tags" Target="../tags/tag61.xml"/><Relationship Id="rId12" Type="http://schemas.openxmlformats.org/officeDocument/2006/relationships/tags" Target="../tags/tag70.xml"/><Relationship Id="rId17" Type="http://schemas.openxmlformats.org/officeDocument/2006/relationships/tags" Target="../tags/tag75.xml"/><Relationship Id="rId25" Type="http://schemas.openxmlformats.org/officeDocument/2006/relationships/tags" Target="../tags/tag83.xml"/><Relationship Id="rId33" Type="http://schemas.openxmlformats.org/officeDocument/2006/relationships/tags" Target="../tags/tag91.xml"/><Relationship Id="rId38" Type="http://schemas.openxmlformats.org/officeDocument/2006/relationships/tags" Target="../tags/tag96.xml"/><Relationship Id="rId46" Type="http://schemas.openxmlformats.org/officeDocument/2006/relationships/tags" Target="../tags/tag104.xml"/><Relationship Id="rId20" Type="http://schemas.openxmlformats.org/officeDocument/2006/relationships/tags" Target="../tags/tag78.xml"/><Relationship Id="rId41" Type="http://schemas.openxmlformats.org/officeDocument/2006/relationships/tags" Target="../tags/tag99.xml"/><Relationship Id="rId1" Type="http://schemas.openxmlformats.org/officeDocument/2006/relationships/tags" Target="../tags/tag59.xml"/><Relationship Id="rId6" Type="http://schemas.openxmlformats.org/officeDocument/2006/relationships/tags" Target="../tags/tag6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gtvault-my.sharepoint.com/:x:/g/personal/dbatra8_gatech_edu/EY4_65XOzWtOkXSSz2WgpoUBY8ux2gY9PsRzR6KnglIFEQ?e=4tnKWI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rjunmajum.github.io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gist.github.com/karpathy/d4dee566867f8291f086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github.com/stacks/stacks-project/blob/master/COPYING" TargetMode="External"/><Relationship Id="rId4" Type="http://schemas.openxmlformats.org/officeDocument/2006/relationships/hyperlink" Target="http://stacks.math.columbia.edu/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slideLayout" Target="../slideLayouts/slideLayout2.xml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7" Type="http://schemas.openxmlformats.org/officeDocument/2006/relationships/image" Target="../media/image71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3" Type="http://schemas.openxmlformats.org/officeDocument/2006/relationships/image" Target="../media/image68.emf"/><Relationship Id="rId7" Type="http://schemas.openxmlformats.org/officeDocument/2006/relationships/image" Target="../media/image72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hyperlink" Target="http://dbs.cloudcv.org/captioning&amp;mode=interactive" TargetMode="Externa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hyperlink" Target="https://pixabay.com/en/luggage-antique-cat-1643010/" TargetMode="External"/><Relationship Id="rId18" Type="http://schemas.openxmlformats.org/officeDocument/2006/relationships/hyperlink" Target="https://pixabay.com/en/tennis-head-ramos-vinolas-clay-934841/" TargetMode="External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hyperlink" Target="https://creativecommons.org/publicdomain/zero/1.0/deed.en" TargetMode="External"/><Relationship Id="rId17" Type="http://schemas.openxmlformats.org/officeDocument/2006/relationships/hyperlink" Target="https://pixabay.com/en/beach-beach-sports-blur-blurry-1853903/" TargetMode="External"/><Relationship Id="rId2" Type="http://schemas.openxmlformats.org/officeDocument/2006/relationships/notesSlide" Target="../notesSlides/notesSlide56.xml"/><Relationship Id="rId16" Type="http://schemas.openxmlformats.org/officeDocument/2006/relationships/hyperlink" Target="https://pixabay.com/en/teddy-plush-bears-cute-teddy-bear-1623436/" TargetMode="External"/><Relationship Id="rId20" Type="http://schemas.openxmlformats.org/officeDocument/2006/relationships/hyperlink" Target="https://pixabay.com/en/moto-cross-motorbike-sports-jump-214928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11" Type="http://schemas.openxmlformats.org/officeDocument/2006/relationships/hyperlink" Target="https://github.com/karpathy/neuraltalk2" TargetMode="External"/><Relationship Id="rId5" Type="http://schemas.openxmlformats.org/officeDocument/2006/relationships/image" Target="../media/image76.png"/><Relationship Id="rId15" Type="http://schemas.openxmlformats.org/officeDocument/2006/relationships/hyperlink" Target="https://pixabay.com/en/adorable-animal-canine-cute-dog-1849992/" TargetMode="External"/><Relationship Id="rId10" Type="http://schemas.openxmlformats.org/officeDocument/2006/relationships/image" Target="../media/image81.png"/><Relationship Id="rId19" Type="http://schemas.openxmlformats.org/officeDocument/2006/relationships/hyperlink" Target="https://pixabay.com/en/giraffe-animals-wildlife-africa-2064520/" TargetMode="External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hyperlink" Target="https://pixabay.com/en/cat-kitten-tree-green-summer-1647775/" TargetMode="Externa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karpathy/neuraltalk2" TargetMode="External"/><Relationship Id="rId13" Type="http://schemas.openxmlformats.org/officeDocument/2006/relationships/hyperlink" Target="https://pixabay.com/en/baseball-player-shortstop-infield-1045263/" TargetMode="External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hyperlink" Target="https://pixabay.com/en/spider-web-tree-branches-pattern-617769/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png"/><Relationship Id="rId11" Type="http://schemas.openxmlformats.org/officeDocument/2006/relationships/hyperlink" Target="https://pixabay.com/en/handstand-lake-meditation-496008/" TargetMode="External"/><Relationship Id="rId5" Type="http://schemas.openxmlformats.org/officeDocument/2006/relationships/image" Target="../media/image84.png"/><Relationship Id="rId10" Type="http://schemas.openxmlformats.org/officeDocument/2006/relationships/hyperlink" Target="https://pixabay.com/en/woman-female-model-portrait-adult-983967/" TargetMode="External"/><Relationship Id="rId4" Type="http://schemas.openxmlformats.org/officeDocument/2006/relationships/image" Target="../media/image83.png"/><Relationship Id="rId9" Type="http://schemas.openxmlformats.org/officeDocument/2006/relationships/hyperlink" Target="https://creativecommons.org/publicdomain/zero/1.0/deed.en" TargetMode="Externa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dirty="0"/>
              <a:t>CS 4803 / 7643: Deep Learning</a:t>
            </a:r>
            <a:endParaRPr lang="en-US" sz="3200" dirty="0"/>
          </a:p>
        </p:txBody>
      </p:sp>
      <p:sp>
        <p:nvSpPr>
          <p:cNvPr id="16" name="Subtitle 3"/>
          <p:cNvSpPr>
            <a:spLocks noGrp="1"/>
          </p:cNvSpPr>
          <p:nvPr>
            <p:ph type="subTitle" idx="1"/>
          </p:nvPr>
        </p:nvSpPr>
        <p:spPr>
          <a:xfrm>
            <a:off x="0" y="4648200"/>
            <a:ext cx="9144000" cy="1752600"/>
          </a:xfrm>
        </p:spPr>
        <p:txBody>
          <a:bodyPr/>
          <a:lstStyle/>
          <a:p>
            <a:endParaRPr lang="en-US" dirty="0"/>
          </a:p>
          <a:p>
            <a:r>
              <a:rPr lang="en-US" sz="2800" dirty="0"/>
              <a:t>Dhruv Batra </a:t>
            </a:r>
          </a:p>
          <a:p>
            <a:r>
              <a:rPr lang="en-US" sz="2800" dirty="0"/>
              <a:t>Georgia Tech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0" y="2307610"/>
            <a:ext cx="6934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ct val="20000"/>
              </a:spcBef>
            </a:pPr>
            <a:r>
              <a:rPr lang="en-US" sz="2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Topics: 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Recurrent Neural Networks (RNNs)</a:t>
            </a:r>
          </a:p>
          <a:p>
            <a:pPr marL="1200150" lvl="2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(Truncated) </a:t>
            </a:r>
            <a:r>
              <a:rPr lang="en-US" sz="2000" kern="0" dirty="0" err="1">
                <a:solidFill>
                  <a:prstClr val="black"/>
                </a:solidFill>
                <a:latin typeface="Arial"/>
                <a:ea typeface="Osaka"/>
                <a:cs typeface="Osaka"/>
              </a:rPr>
              <a:t>BackProp</a:t>
            </a: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 Through Time (BPTT)</a:t>
            </a:r>
          </a:p>
          <a:p>
            <a:pPr marL="1200150" lvl="2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LSTMs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endParaRPr lang="en-US" sz="2000" kern="0" dirty="0">
              <a:solidFill>
                <a:prstClr val="black"/>
              </a:solidFill>
              <a:latin typeface="Arial"/>
              <a:ea typeface="Osaka"/>
              <a:cs typeface="Osak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Sequences in Input or Output?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It’s a spectrum…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9144000" cy="28622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7227" y="4690408"/>
            <a:ext cx="11702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Input: No sequence</a:t>
            </a:r>
          </a:p>
          <a:p>
            <a:r>
              <a:rPr lang="en-US" dirty="0"/>
              <a:t>Output: No sequence</a:t>
            </a:r>
          </a:p>
          <a:p>
            <a:r>
              <a:rPr lang="en-US" dirty="0"/>
              <a:t>Example: “standard” classification / </a:t>
            </a:r>
            <a:br>
              <a:rPr lang="en-US" dirty="0"/>
            </a:br>
            <a:r>
              <a:rPr lang="en-US" dirty="0"/>
              <a:t>regression problems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1600" y="4800600"/>
            <a:ext cx="15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Input: No sequence</a:t>
            </a:r>
          </a:p>
          <a:p>
            <a:r>
              <a:rPr lang="en-US" dirty="0"/>
              <a:t>Output: Sequence</a:t>
            </a:r>
          </a:p>
          <a:p>
            <a:r>
              <a:rPr lang="en-US" dirty="0"/>
              <a:t>Example: Im2Caption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24200" y="4800600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Input: Sequence</a:t>
            </a:r>
          </a:p>
          <a:p>
            <a:r>
              <a:rPr lang="en-US" dirty="0"/>
              <a:t>Output: No sequence</a:t>
            </a:r>
          </a:p>
          <a:p>
            <a:r>
              <a:rPr lang="en-US" dirty="0"/>
              <a:t>Example: sentence classification, multiple-choice question answering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53000" y="4800600"/>
            <a:ext cx="403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Input: Sequence</a:t>
            </a:r>
          </a:p>
          <a:p>
            <a:r>
              <a:rPr lang="en-US" dirty="0"/>
              <a:t>Output: Sequence</a:t>
            </a:r>
          </a:p>
          <a:p>
            <a:r>
              <a:rPr lang="en-US" dirty="0"/>
              <a:t>Example: machine translation, video classification, </a:t>
            </a:r>
            <a:br>
              <a:rPr lang="en-US" dirty="0"/>
            </a:br>
            <a:r>
              <a:rPr lang="en-US" dirty="0"/>
              <a:t>video captioning, open-ended question answering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89882" y="6578469"/>
            <a:ext cx="22461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Andrej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Karpathy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71182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4" name="Shape 2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573" y="3008025"/>
            <a:ext cx="1106200" cy="11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5" name="Shape 2115"/>
          <p:cNvSpPr/>
          <p:nvPr/>
        </p:nvSpPr>
        <p:spPr>
          <a:xfrm rot="-5400000">
            <a:off x="1584025" y="3151476"/>
            <a:ext cx="1030400" cy="830775"/>
          </a:xfrm>
          <a:prstGeom prst="flowChartManualOperation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6" name="Shape 2116"/>
          <p:cNvSpPr txBox="1"/>
          <p:nvPr/>
        </p:nvSpPr>
        <p:spPr>
          <a:xfrm>
            <a:off x="1677438" y="3337525"/>
            <a:ext cx="8436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CNN</a:t>
            </a: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7" name="Shape 2117"/>
          <p:cNvSpPr txBox="1"/>
          <p:nvPr/>
        </p:nvSpPr>
        <p:spPr>
          <a:xfrm>
            <a:off x="406025" y="40829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 x W x 3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8" name="Shape 2118"/>
          <p:cNvSpPr txBox="1"/>
          <p:nvPr/>
        </p:nvSpPr>
        <p:spPr>
          <a:xfrm>
            <a:off x="2352250" y="39056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Features: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 x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9" name="Shape 2119"/>
          <p:cNvSpPr/>
          <p:nvPr/>
        </p:nvSpPr>
        <p:spPr>
          <a:xfrm>
            <a:off x="382768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h0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20" name="Shape 2120"/>
          <p:cNvCxnSpPr/>
          <p:nvPr/>
        </p:nvCxnSpPr>
        <p:spPr>
          <a:xfrm>
            <a:off x="3188936" y="3577175"/>
            <a:ext cx="517800" cy="0"/>
          </a:xfrm>
          <a:prstGeom prst="straightConnector1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21" name="Shape 2121"/>
          <p:cNvSpPr/>
          <p:nvPr/>
        </p:nvSpPr>
        <p:spPr>
          <a:xfrm>
            <a:off x="2654200" y="3380375"/>
            <a:ext cx="383400" cy="393600"/>
          </a:xfrm>
          <a:prstGeom prst="rect">
            <a:avLst/>
          </a:prstGeom>
          <a:solidFill>
            <a:srgbClr val="B4A7D6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22" name="Shape 2122"/>
          <p:cNvCxnSpPr/>
          <p:nvPr/>
        </p:nvCxnSpPr>
        <p:spPr>
          <a:xfrm>
            <a:off x="2775750" y="3379925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3" name="Shape 2123"/>
          <p:cNvCxnSpPr/>
          <p:nvPr/>
        </p:nvCxnSpPr>
        <p:spPr>
          <a:xfrm>
            <a:off x="2913823" y="3379936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4" name="Shape 2124"/>
          <p:cNvCxnSpPr/>
          <p:nvPr/>
        </p:nvCxnSpPr>
        <p:spPr>
          <a:xfrm rot="10800000">
            <a:off x="2652598" y="3511275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5" name="Shape 2125"/>
          <p:cNvCxnSpPr/>
          <p:nvPr/>
        </p:nvCxnSpPr>
        <p:spPr>
          <a:xfrm rot="10800000">
            <a:off x="2652598" y="3642096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26" name="Shape 2126"/>
          <p:cNvSpPr/>
          <p:nvPr/>
        </p:nvSpPr>
        <p:spPr>
          <a:xfrm>
            <a:off x="3827688" y="2311328"/>
            <a:ext cx="383400" cy="5115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27" name="Shape 2127"/>
          <p:cNvSpPr txBox="1"/>
          <p:nvPr/>
        </p:nvSpPr>
        <p:spPr>
          <a:xfrm>
            <a:off x="3266550" y="1734750"/>
            <a:ext cx="1521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Distribution over L locations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28" name="Shape 2128"/>
          <p:cNvCxnSpPr>
            <a:stCxn id="2119" idx="0"/>
            <a:endCxn id="2126" idx="2"/>
          </p:cNvCxnSpPr>
          <p:nvPr/>
        </p:nvCxnSpPr>
        <p:spPr>
          <a:xfrm rot="10800000">
            <a:off x="4019388" y="2822825"/>
            <a:ext cx="0" cy="4986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29" name="Shape 2129"/>
          <p:cNvSpPr txBox="1"/>
          <p:nvPr/>
        </p:nvSpPr>
        <p:spPr>
          <a:xfrm>
            <a:off x="0" y="4859425"/>
            <a:ext cx="1974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Xu et al, “Show, Attend and Tell: Neural Image Caption Generation with Visual Attention”, ICML 2015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30" name="Shape 2130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 with Attention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03E2BCF6-696B-5042-9FE8-932C3BD313D7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77463666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6" name="Shape 2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573" y="3008025"/>
            <a:ext cx="1106200" cy="11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7" name="Shape 2137"/>
          <p:cNvSpPr/>
          <p:nvPr/>
        </p:nvSpPr>
        <p:spPr>
          <a:xfrm rot="-5400000">
            <a:off x="1584025" y="3151476"/>
            <a:ext cx="1030400" cy="830775"/>
          </a:xfrm>
          <a:prstGeom prst="flowChartManualOperation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38" name="Shape 2138"/>
          <p:cNvSpPr txBox="1"/>
          <p:nvPr/>
        </p:nvSpPr>
        <p:spPr>
          <a:xfrm>
            <a:off x="1677438" y="3337525"/>
            <a:ext cx="8436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CNN</a:t>
            </a: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39" name="Shape 2139"/>
          <p:cNvSpPr txBox="1"/>
          <p:nvPr/>
        </p:nvSpPr>
        <p:spPr>
          <a:xfrm>
            <a:off x="406025" y="40829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 x W x 3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40" name="Shape 2140"/>
          <p:cNvSpPr txBox="1"/>
          <p:nvPr/>
        </p:nvSpPr>
        <p:spPr>
          <a:xfrm>
            <a:off x="2352250" y="39056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Features: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 x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41" name="Shape 2141"/>
          <p:cNvSpPr/>
          <p:nvPr/>
        </p:nvSpPr>
        <p:spPr>
          <a:xfrm>
            <a:off x="382768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h0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42" name="Shape 2142"/>
          <p:cNvCxnSpPr/>
          <p:nvPr/>
        </p:nvCxnSpPr>
        <p:spPr>
          <a:xfrm>
            <a:off x="3188936" y="3577175"/>
            <a:ext cx="517800" cy="0"/>
          </a:xfrm>
          <a:prstGeom prst="straightConnector1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43" name="Shape 2143"/>
          <p:cNvSpPr/>
          <p:nvPr/>
        </p:nvSpPr>
        <p:spPr>
          <a:xfrm>
            <a:off x="2654200" y="3380375"/>
            <a:ext cx="383400" cy="393600"/>
          </a:xfrm>
          <a:prstGeom prst="rect">
            <a:avLst/>
          </a:prstGeom>
          <a:solidFill>
            <a:srgbClr val="B4A7D6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44" name="Shape 2144"/>
          <p:cNvCxnSpPr/>
          <p:nvPr/>
        </p:nvCxnSpPr>
        <p:spPr>
          <a:xfrm>
            <a:off x="2775750" y="3379925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45" name="Shape 2145"/>
          <p:cNvCxnSpPr/>
          <p:nvPr/>
        </p:nvCxnSpPr>
        <p:spPr>
          <a:xfrm>
            <a:off x="2913823" y="3379936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46" name="Shape 2146"/>
          <p:cNvCxnSpPr/>
          <p:nvPr/>
        </p:nvCxnSpPr>
        <p:spPr>
          <a:xfrm rot="10800000">
            <a:off x="2652598" y="3511275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47" name="Shape 2147"/>
          <p:cNvCxnSpPr/>
          <p:nvPr/>
        </p:nvCxnSpPr>
        <p:spPr>
          <a:xfrm rot="10800000">
            <a:off x="2652598" y="3642096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48" name="Shape 2148"/>
          <p:cNvSpPr/>
          <p:nvPr/>
        </p:nvSpPr>
        <p:spPr>
          <a:xfrm>
            <a:off x="3827688" y="2311328"/>
            <a:ext cx="383400" cy="5115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49" name="Shape 2149"/>
          <p:cNvCxnSpPr>
            <a:stCxn id="2148" idx="1"/>
            <a:endCxn id="2143" idx="0"/>
          </p:cNvCxnSpPr>
          <p:nvPr/>
        </p:nvCxnSpPr>
        <p:spPr>
          <a:xfrm flipH="1">
            <a:off x="2845788" y="2567078"/>
            <a:ext cx="981900" cy="813300"/>
          </a:xfrm>
          <a:prstGeom prst="curvedConnector2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50" name="Shape 2150"/>
          <p:cNvSpPr txBox="1"/>
          <p:nvPr/>
        </p:nvSpPr>
        <p:spPr>
          <a:xfrm>
            <a:off x="2328525" y="4640825"/>
            <a:ext cx="1170600" cy="7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Weighted combination of features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51" name="Shape 2151"/>
          <p:cNvSpPr txBox="1"/>
          <p:nvPr/>
        </p:nvSpPr>
        <p:spPr>
          <a:xfrm>
            <a:off x="3266550" y="1734750"/>
            <a:ext cx="1521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Distribution over L locations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52" name="Shape 2152"/>
          <p:cNvCxnSpPr>
            <a:stCxn id="2141" idx="0"/>
            <a:endCxn id="2148" idx="2"/>
          </p:cNvCxnSpPr>
          <p:nvPr/>
        </p:nvCxnSpPr>
        <p:spPr>
          <a:xfrm rot="10800000">
            <a:off x="4019388" y="2822825"/>
            <a:ext cx="0" cy="4986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53" name="Shape 2153"/>
          <p:cNvSpPr/>
          <p:nvPr/>
        </p:nvSpPr>
        <p:spPr>
          <a:xfrm>
            <a:off x="4451363" y="4316225"/>
            <a:ext cx="383400" cy="5115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z1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54" name="Shape 2154"/>
          <p:cNvCxnSpPr>
            <a:stCxn id="2143" idx="2"/>
            <a:endCxn id="2153" idx="2"/>
          </p:cNvCxnSpPr>
          <p:nvPr/>
        </p:nvCxnSpPr>
        <p:spPr>
          <a:xfrm rot="-5400000" flipH="1">
            <a:off x="3217600" y="3402275"/>
            <a:ext cx="1053900" cy="1797300"/>
          </a:xfrm>
          <a:prstGeom prst="curvedConnector3">
            <a:avLst>
              <a:gd name="adj1" fmla="val 122580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55" name="Shape 2155"/>
          <p:cNvSpPr txBox="1"/>
          <p:nvPr/>
        </p:nvSpPr>
        <p:spPr>
          <a:xfrm>
            <a:off x="3352013" y="4259075"/>
            <a:ext cx="10869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Weighted features: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56" name="Shape 2156"/>
          <p:cNvSpPr txBox="1"/>
          <p:nvPr/>
        </p:nvSpPr>
        <p:spPr>
          <a:xfrm>
            <a:off x="0" y="4859425"/>
            <a:ext cx="1974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Xu et al, “Show, Attend and Tell: Neural Image Caption Generation with Visual Attention”, ICML 2015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157" name="Shape 21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4863" y="3771875"/>
            <a:ext cx="2476500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8" name="Shape 2158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 with Attention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953ADEC0-2940-8D48-9BD2-95DEF93F811A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98296871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4" name="Shape 2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573" y="3008025"/>
            <a:ext cx="1106200" cy="11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5" name="Shape 2165"/>
          <p:cNvSpPr/>
          <p:nvPr/>
        </p:nvSpPr>
        <p:spPr>
          <a:xfrm rot="-5400000">
            <a:off x="1584025" y="3151476"/>
            <a:ext cx="1030400" cy="830775"/>
          </a:xfrm>
          <a:prstGeom prst="flowChartManualOperation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66" name="Shape 2166"/>
          <p:cNvSpPr txBox="1"/>
          <p:nvPr/>
        </p:nvSpPr>
        <p:spPr>
          <a:xfrm>
            <a:off x="1677438" y="3337525"/>
            <a:ext cx="8436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CNN</a:t>
            </a: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67" name="Shape 2167"/>
          <p:cNvSpPr txBox="1"/>
          <p:nvPr/>
        </p:nvSpPr>
        <p:spPr>
          <a:xfrm>
            <a:off x="406025" y="40829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 x W x 3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68" name="Shape 2168"/>
          <p:cNvSpPr txBox="1"/>
          <p:nvPr/>
        </p:nvSpPr>
        <p:spPr>
          <a:xfrm>
            <a:off x="2352250" y="39056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Features: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 x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69" name="Shape 2169"/>
          <p:cNvSpPr/>
          <p:nvPr/>
        </p:nvSpPr>
        <p:spPr>
          <a:xfrm>
            <a:off x="382768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h0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70" name="Shape 2170"/>
          <p:cNvCxnSpPr/>
          <p:nvPr/>
        </p:nvCxnSpPr>
        <p:spPr>
          <a:xfrm>
            <a:off x="3188936" y="3577175"/>
            <a:ext cx="517800" cy="0"/>
          </a:xfrm>
          <a:prstGeom prst="straightConnector1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71" name="Shape 2171"/>
          <p:cNvSpPr/>
          <p:nvPr/>
        </p:nvSpPr>
        <p:spPr>
          <a:xfrm>
            <a:off x="2654200" y="3380375"/>
            <a:ext cx="383400" cy="393600"/>
          </a:xfrm>
          <a:prstGeom prst="rect">
            <a:avLst/>
          </a:prstGeom>
          <a:solidFill>
            <a:srgbClr val="B4A7D6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72" name="Shape 2172"/>
          <p:cNvCxnSpPr/>
          <p:nvPr/>
        </p:nvCxnSpPr>
        <p:spPr>
          <a:xfrm>
            <a:off x="2775750" y="3379925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73" name="Shape 2173"/>
          <p:cNvCxnSpPr/>
          <p:nvPr/>
        </p:nvCxnSpPr>
        <p:spPr>
          <a:xfrm>
            <a:off x="2913823" y="3379936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74" name="Shape 2174"/>
          <p:cNvCxnSpPr/>
          <p:nvPr/>
        </p:nvCxnSpPr>
        <p:spPr>
          <a:xfrm rot="10800000">
            <a:off x="2652598" y="3511275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75" name="Shape 2175"/>
          <p:cNvCxnSpPr/>
          <p:nvPr/>
        </p:nvCxnSpPr>
        <p:spPr>
          <a:xfrm rot="10800000">
            <a:off x="2652598" y="3642096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76" name="Shape 2176"/>
          <p:cNvSpPr/>
          <p:nvPr/>
        </p:nvSpPr>
        <p:spPr>
          <a:xfrm>
            <a:off x="3827688" y="2311328"/>
            <a:ext cx="383400" cy="5115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77" name="Shape 2177"/>
          <p:cNvCxnSpPr>
            <a:stCxn id="2176" idx="1"/>
            <a:endCxn id="2171" idx="0"/>
          </p:cNvCxnSpPr>
          <p:nvPr/>
        </p:nvCxnSpPr>
        <p:spPr>
          <a:xfrm flipH="1">
            <a:off x="2845788" y="2567078"/>
            <a:ext cx="981900" cy="813300"/>
          </a:xfrm>
          <a:prstGeom prst="curvedConnector2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78" name="Shape 2178"/>
          <p:cNvSpPr/>
          <p:nvPr/>
        </p:nvSpPr>
        <p:spPr>
          <a:xfrm>
            <a:off x="4451363" y="4316225"/>
            <a:ext cx="383400" cy="5115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z1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79" name="Shape 2179"/>
          <p:cNvCxnSpPr>
            <a:stCxn id="2171" idx="2"/>
            <a:endCxn id="2178" idx="2"/>
          </p:cNvCxnSpPr>
          <p:nvPr/>
        </p:nvCxnSpPr>
        <p:spPr>
          <a:xfrm rot="-5400000" flipH="1">
            <a:off x="3217600" y="3402275"/>
            <a:ext cx="1053900" cy="1797300"/>
          </a:xfrm>
          <a:prstGeom prst="curvedConnector3">
            <a:avLst>
              <a:gd name="adj1" fmla="val 122580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80" name="Shape 2180"/>
          <p:cNvSpPr txBox="1"/>
          <p:nvPr/>
        </p:nvSpPr>
        <p:spPr>
          <a:xfrm>
            <a:off x="2328525" y="4640825"/>
            <a:ext cx="1170600" cy="7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Weighted combination of features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81" name="Shape 2181"/>
          <p:cNvSpPr/>
          <p:nvPr/>
        </p:nvSpPr>
        <p:spPr>
          <a:xfrm>
            <a:off x="471333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82" name="Shape 2182"/>
          <p:cNvCxnSpPr>
            <a:stCxn id="2178" idx="0"/>
            <a:endCxn id="2181" idx="2"/>
          </p:cNvCxnSpPr>
          <p:nvPr/>
        </p:nvCxnSpPr>
        <p:spPr>
          <a:xfrm rot="10800000" flipH="1">
            <a:off x="4643063" y="3832925"/>
            <a:ext cx="2619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83" name="Shape 2183"/>
          <p:cNvCxnSpPr>
            <a:stCxn id="2184" idx="0"/>
            <a:endCxn id="2181" idx="2"/>
          </p:cNvCxnSpPr>
          <p:nvPr/>
        </p:nvCxnSpPr>
        <p:spPr>
          <a:xfrm rot="10800000">
            <a:off x="4905163" y="3832925"/>
            <a:ext cx="2841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85" name="Shape 2185"/>
          <p:cNvSpPr txBox="1"/>
          <p:nvPr/>
        </p:nvSpPr>
        <p:spPr>
          <a:xfrm>
            <a:off x="3266550" y="1734750"/>
            <a:ext cx="1521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Distribution over L locations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86" name="Shape 2186"/>
          <p:cNvCxnSpPr>
            <a:stCxn id="2169" idx="0"/>
            <a:endCxn id="2176" idx="2"/>
          </p:cNvCxnSpPr>
          <p:nvPr/>
        </p:nvCxnSpPr>
        <p:spPr>
          <a:xfrm rot="10800000">
            <a:off x="4019388" y="2822825"/>
            <a:ext cx="0" cy="4986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87" name="Shape 2187"/>
          <p:cNvCxnSpPr>
            <a:stCxn id="2169" idx="3"/>
            <a:endCxn id="2181" idx="1"/>
          </p:cNvCxnSpPr>
          <p:nvPr/>
        </p:nvCxnSpPr>
        <p:spPr>
          <a:xfrm>
            <a:off x="4211088" y="3577175"/>
            <a:ext cx="5022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88" name="Shape 2188"/>
          <p:cNvSpPr txBox="1"/>
          <p:nvPr/>
        </p:nvSpPr>
        <p:spPr>
          <a:xfrm>
            <a:off x="3352013" y="4259075"/>
            <a:ext cx="10869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Weighted features: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84" name="Shape 2184"/>
          <p:cNvSpPr/>
          <p:nvPr/>
        </p:nvSpPr>
        <p:spPr>
          <a:xfrm>
            <a:off x="4997563" y="4316225"/>
            <a:ext cx="383400" cy="511500"/>
          </a:xfrm>
          <a:prstGeom prst="rect">
            <a:avLst/>
          </a:prstGeom>
          <a:solidFill>
            <a:srgbClr val="EAD1D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89" name="Shape 2189"/>
          <p:cNvSpPr txBox="1"/>
          <p:nvPr/>
        </p:nvSpPr>
        <p:spPr>
          <a:xfrm>
            <a:off x="4695625" y="4851050"/>
            <a:ext cx="9873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First word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90" name="Shape 2190"/>
          <p:cNvSpPr txBox="1"/>
          <p:nvPr/>
        </p:nvSpPr>
        <p:spPr>
          <a:xfrm>
            <a:off x="0" y="4859425"/>
            <a:ext cx="1974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Xu et al, “Show, Attend and Tell: Neural Image Caption Generation with Visual Attention”, ICML 2015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91" name="Shape 2191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 with Attention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" name="Slide Number Placeholder 4">
            <a:extLst>
              <a:ext uri="{FF2B5EF4-FFF2-40B4-BE49-F238E27FC236}">
                <a16:creationId xmlns:a16="http://schemas.microsoft.com/office/drawing/2014/main" id="{979C31C8-16DB-C947-A63A-760D67D7C837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54219515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7" name="Shape 21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573" y="3008025"/>
            <a:ext cx="1106200" cy="11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8" name="Shape 2198"/>
          <p:cNvSpPr/>
          <p:nvPr/>
        </p:nvSpPr>
        <p:spPr>
          <a:xfrm rot="-5400000">
            <a:off x="1584025" y="3151476"/>
            <a:ext cx="1030400" cy="830775"/>
          </a:xfrm>
          <a:prstGeom prst="flowChartManualOperation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99" name="Shape 2199"/>
          <p:cNvSpPr txBox="1"/>
          <p:nvPr/>
        </p:nvSpPr>
        <p:spPr>
          <a:xfrm>
            <a:off x="1677438" y="3337525"/>
            <a:ext cx="8436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CNN</a:t>
            </a: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00" name="Shape 2200"/>
          <p:cNvSpPr txBox="1"/>
          <p:nvPr/>
        </p:nvSpPr>
        <p:spPr>
          <a:xfrm>
            <a:off x="406025" y="40829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 x W x 3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01" name="Shape 2201"/>
          <p:cNvSpPr txBox="1"/>
          <p:nvPr/>
        </p:nvSpPr>
        <p:spPr>
          <a:xfrm>
            <a:off x="2352250" y="39056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Features: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 x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02" name="Shape 2202"/>
          <p:cNvSpPr/>
          <p:nvPr/>
        </p:nvSpPr>
        <p:spPr>
          <a:xfrm>
            <a:off x="382768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h0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03" name="Shape 2203"/>
          <p:cNvCxnSpPr/>
          <p:nvPr/>
        </p:nvCxnSpPr>
        <p:spPr>
          <a:xfrm>
            <a:off x="3188936" y="3577175"/>
            <a:ext cx="517800" cy="0"/>
          </a:xfrm>
          <a:prstGeom prst="straightConnector1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04" name="Shape 2204"/>
          <p:cNvSpPr/>
          <p:nvPr/>
        </p:nvSpPr>
        <p:spPr>
          <a:xfrm>
            <a:off x="2654200" y="3380375"/>
            <a:ext cx="383400" cy="393600"/>
          </a:xfrm>
          <a:prstGeom prst="rect">
            <a:avLst/>
          </a:prstGeom>
          <a:solidFill>
            <a:srgbClr val="B4A7D6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05" name="Shape 2205"/>
          <p:cNvCxnSpPr/>
          <p:nvPr/>
        </p:nvCxnSpPr>
        <p:spPr>
          <a:xfrm>
            <a:off x="2775750" y="3379925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06" name="Shape 2206"/>
          <p:cNvCxnSpPr/>
          <p:nvPr/>
        </p:nvCxnSpPr>
        <p:spPr>
          <a:xfrm>
            <a:off x="2913823" y="3379936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07" name="Shape 2207"/>
          <p:cNvCxnSpPr/>
          <p:nvPr/>
        </p:nvCxnSpPr>
        <p:spPr>
          <a:xfrm rot="10800000">
            <a:off x="2652598" y="3511275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08" name="Shape 2208"/>
          <p:cNvCxnSpPr/>
          <p:nvPr/>
        </p:nvCxnSpPr>
        <p:spPr>
          <a:xfrm rot="10800000">
            <a:off x="2652598" y="3642096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09" name="Shape 2209"/>
          <p:cNvSpPr/>
          <p:nvPr/>
        </p:nvSpPr>
        <p:spPr>
          <a:xfrm>
            <a:off x="3827688" y="2311328"/>
            <a:ext cx="383400" cy="5115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10" name="Shape 2210"/>
          <p:cNvCxnSpPr>
            <a:stCxn id="2209" idx="1"/>
            <a:endCxn id="2204" idx="0"/>
          </p:cNvCxnSpPr>
          <p:nvPr/>
        </p:nvCxnSpPr>
        <p:spPr>
          <a:xfrm flipH="1">
            <a:off x="2845788" y="2567078"/>
            <a:ext cx="981900" cy="813300"/>
          </a:xfrm>
          <a:prstGeom prst="curvedConnector2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11" name="Shape 2211"/>
          <p:cNvSpPr/>
          <p:nvPr/>
        </p:nvSpPr>
        <p:spPr>
          <a:xfrm>
            <a:off x="4451363" y="4316225"/>
            <a:ext cx="383400" cy="5115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z1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12" name="Shape 2212"/>
          <p:cNvCxnSpPr>
            <a:stCxn id="2204" idx="2"/>
            <a:endCxn id="2211" idx="2"/>
          </p:cNvCxnSpPr>
          <p:nvPr/>
        </p:nvCxnSpPr>
        <p:spPr>
          <a:xfrm rot="-5400000" flipH="1">
            <a:off x="3217600" y="3402275"/>
            <a:ext cx="1053900" cy="1797300"/>
          </a:xfrm>
          <a:prstGeom prst="curvedConnector3">
            <a:avLst>
              <a:gd name="adj1" fmla="val 122580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13" name="Shape 2213"/>
          <p:cNvSpPr txBox="1"/>
          <p:nvPr/>
        </p:nvSpPr>
        <p:spPr>
          <a:xfrm>
            <a:off x="2328525" y="4640825"/>
            <a:ext cx="1170600" cy="7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Weighted combination of features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14" name="Shape 2214"/>
          <p:cNvSpPr/>
          <p:nvPr/>
        </p:nvSpPr>
        <p:spPr>
          <a:xfrm>
            <a:off x="4997563" y="4316225"/>
            <a:ext cx="383400" cy="511500"/>
          </a:xfrm>
          <a:prstGeom prst="rect">
            <a:avLst/>
          </a:prstGeom>
          <a:solidFill>
            <a:srgbClr val="EAD1D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15" name="Shape 2215"/>
          <p:cNvSpPr/>
          <p:nvPr/>
        </p:nvSpPr>
        <p:spPr>
          <a:xfrm>
            <a:off x="471333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16" name="Shape 2216"/>
          <p:cNvCxnSpPr>
            <a:stCxn id="2211" idx="0"/>
            <a:endCxn id="2215" idx="2"/>
          </p:cNvCxnSpPr>
          <p:nvPr/>
        </p:nvCxnSpPr>
        <p:spPr>
          <a:xfrm rot="10800000" flipH="1">
            <a:off x="4643063" y="3832925"/>
            <a:ext cx="2619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17" name="Shape 2217"/>
          <p:cNvCxnSpPr>
            <a:stCxn id="2214" idx="0"/>
            <a:endCxn id="2215" idx="2"/>
          </p:cNvCxnSpPr>
          <p:nvPr/>
        </p:nvCxnSpPr>
        <p:spPr>
          <a:xfrm rot="10800000">
            <a:off x="4905163" y="3832925"/>
            <a:ext cx="2841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18" name="Shape 2218"/>
          <p:cNvSpPr txBox="1"/>
          <p:nvPr/>
        </p:nvSpPr>
        <p:spPr>
          <a:xfrm>
            <a:off x="4695625" y="4851050"/>
            <a:ext cx="9873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First word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19" name="Shape 2219"/>
          <p:cNvSpPr txBox="1"/>
          <p:nvPr/>
        </p:nvSpPr>
        <p:spPr>
          <a:xfrm>
            <a:off x="3266550" y="1734750"/>
            <a:ext cx="1521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Distribution over L locations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20" name="Shape 2220"/>
          <p:cNvCxnSpPr>
            <a:stCxn id="2202" idx="0"/>
            <a:endCxn id="2209" idx="2"/>
          </p:cNvCxnSpPr>
          <p:nvPr/>
        </p:nvCxnSpPr>
        <p:spPr>
          <a:xfrm rot="10800000">
            <a:off x="4019388" y="2822825"/>
            <a:ext cx="0" cy="4986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21" name="Shape 2221"/>
          <p:cNvCxnSpPr>
            <a:stCxn id="2202" idx="3"/>
            <a:endCxn id="2215" idx="1"/>
          </p:cNvCxnSpPr>
          <p:nvPr/>
        </p:nvCxnSpPr>
        <p:spPr>
          <a:xfrm>
            <a:off x="4211088" y="3577175"/>
            <a:ext cx="5022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22" name="Shape 2222"/>
          <p:cNvSpPr/>
          <p:nvPr/>
        </p:nvSpPr>
        <p:spPr>
          <a:xfrm>
            <a:off x="4483738" y="2326628"/>
            <a:ext cx="383400" cy="5115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a2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23" name="Shape 2223"/>
          <p:cNvSpPr/>
          <p:nvPr/>
        </p:nvSpPr>
        <p:spPr>
          <a:xfrm>
            <a:off x="4961938" y="2326628"/>
            <a:ext cx="383400" cy="5115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24" name="Shape 2224"/>
          <p:cNvCxnSpPr>
            <a:stCxn id="2215" idx="0"/>
            <a:endCxn id="2222" idx="2"/>
          </p:cNvCxnSpPr>
          <p:nvPr/>
        </p:nvCxnSpPr>
        <p:spPr>
          <a:xfrm rot="10800000">
            <a:off x="4675538" y="2838125"/>
            <a:ext cx="2295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25" name="Shape 2225"/>
          <p:cNvCxnSpPr>
            <a:stCxn id="2215" idx="0"/>
            <a:endCxn id="2223" idx="2"/>
          </p:cNvCxnSpPr>
          <p:nvPr/>
        </p:nvCxnSpPr>
        <p:spPr>
          <a:xfrm rot="10800000" flipH="1">
            <a:off x="4905038" y="2838125"/>
            <a:ext cx="2487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26" name="Shape 2226"/>
          <p:cNvSpPr txBox="1"/>
          <p:nvPr/>
        </p:nvSpPr>
        <p:spPr>
          <a:xfrm>
            <a:off x="3352013" y="4259075"/>
            <a:ext cx="10869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Weighted features: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27" name="Shape 2227"/>
          <p:cNvSpPr txBox="1"/>
          <p:nvPr/>
        </p:nvSpPr>
        <p:spPr>
          <a:xfrm>
            <a:off x="4590475" y="1768400"/>
            <a:ext cx="1521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Distribution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over vocab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28" name="Shape 2228"/>
          <p:cNvSpPr txBox="1"/>
          <p:nvPr/>
        </p:nvSpPr>
        <p:spPr>
          <a:xfrm>
            <a:off x="0" y="4859425"/>
            <a:ext cx="1974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Xu et al, “Show, Attend and Tell: Neural Image Caption Generation with Visual Attention”, ICML 2015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29" name="Shape 2229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 with Attention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" name="Slide Number Placeholder 4">
            <a:extLst>
              <a:ext uri="{FF2B5EF4-FFF2-40B4-BE49-F238E27FC236}">
                <a16:creationId xmlns:a16="http://schemas.microsoft.com/office/drawing/2014/main" id="{834A7971-8E1F-8043-9ED6-0C4653E9604B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37117452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5" name="Shape 22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573" y="3008025"/>
            <a:ext cx="1106200" cy="11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6" name="Shape 2236"/>
          <p:cNvSpPr/>
          <p:nvPr/>
        </p:nvSpPr>
        <p:spPr>
          <a:xfrm rot="-5400000">
            <a:off x="1584025" y="3151476"/>
            <a:ext cx="1030400" cy="830775"/>
          </a:xfrm>
          <a:prstGeom prst="flowChartManualOperation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37" name="Shape 2237"/>
          <p:cNvSpPr txBox="1"/>
          <p:nvPr/>
        </p:nvSpPr>
        <p:spPr>
          <a:xfrm>
            <a:off x="1677438" y="3337525"/>
            <a:ext cx="8436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CNN</a:t>
            </a: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38" name="Shape 2238"/>
          <p:cNvSpPr txBox="1"/>
          <p:nvPr/>
        </p:nvSpPr>
        <p:spPr>
          <a:xfrm>
            <a:off x="406025" y="40829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 x W x 3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39" name="Shape 2239"/>
          <p:cNvSpPr txBox="1"/>
          <p:nvPr/>
        </p:nvSpPr>
        <p:spPr>
          <a:xfrm>
            <a:off x="2352250" y="39056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Features: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 x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40" name="Shape 2240"/>
          <p:cNvSpPr/>
          <p:nvPr/>
        </p:nvSpPr>
        <p:spPr>
          <a:xfrm>
            <a:off x="382768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h0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41" name="Shape 2241"/>
          <p:cNvCxnSpPr/>
          <p:nvPr/>
        </p:nvCxnSpPr>
        <p:spPr>
          <a:xfrm>
            <a:off x="3188936" y="3577175"/>
            <a:ext cx="517800" cy="0"/>
          </a:xfrm>
          <a:prstGeom prst="straightConnector1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42" name="Shape 2242"/>
          <p:cNvSpPr/>
          <p:nvPr/>
        </p:nvSpPr>
        <p:spPr>
          <a:xfrm>
            <a:off x="2654200" y="3380375"/>
            <a:ext cx="383400" cy="393600"/>
          </a:xfrm>
          <a:prstGeom prst="rect">
            <a:avLst/>
          </a:prstGeom>
          <a:solidFill>
            <a:srgbClr val="B4A7D6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43" name="Shape 2243"/>
          <p:cNvCxnSpPr/>
          <p:nvPr/>
        </p:nvCxnSpPr>
        <p:spPr>
          <a:xfrm>
            <a:off x="2775750" y="3379925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44" name="Shape 2244"/>
          <p:cNvCxnSpPr/>
          <p:nvPr/>
        </p:nvCxnSpPr>
        <p:spPr>
          <a:xfrm>
            <a:off x="2913823" y="3379936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45" name="Shape 2245"/>
          <p:cNvCxnSpPr/>
          <p:nvPr/>
        </p:nvCxnSpPr>
        <p:spPr>
          <a:xfrm rot="10800000">
            <a:off x="2652598" y="3511275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46" name="Shape 2246"/>
          <p:cNvCxnSpPr/>
          <p:nvPr/>
        </p:nvCxnSpPr>
        <p:spPr>
          <a:xfrm rot="10800000">
            <a:off x="2652598" y="3642096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47" name="Shape 2247"/>
          <p:cNvSpPr/>
          <p:nvPr/>
        </p:nvSpPr>
        <p:spPr>
          <a:xfrm>
            <a:off x="3827688" y="2311328"/>
            <a:ext cx="383400" cy="5115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48" name="Shape 2248"/>
          <p:cNvCxnSpPr>
            <a:stCxn id="2247" idx="1"/>
            <a:endCxn id="2242" idx="0"/>
          </p:cNvCxnSpPr>
          <p:nvPr/>
        </p:nvCxnSpPr>
        <p:spPr>
          <a:xfrm flipH="1">
            <a:off x="2845788" y="2567078"/>
            <a:ext cx="981900" cy="813300"/>
          </a:xfrm>
          <a:prstGeom prst="curvedConnector2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49" name="Shape 2249"/>
          <p:cNvSpPr/>
          <p:nvPr/>
        </p:nvSpPr>
        <p:spPr>
          <a:xfrm>
            <a:off x="4451363" y="4316225"/>
            <a:ext cx="383400" cy="5115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z1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50" name="Shape 2250"/>
          <p:cNvCxnSpPr>
            <a:stCxn id="2242" idx="2"/>
            <a:endCxn id="2249" idx="2"/>
          </p:cNvCxnSpPr>
          <p:nvPr/>
        </p:nvCxnSpPr>
        <p:spPr>
          <a:xfrm rot="-5400000" flipH="1">
            <a:off x="3217600" y="3402275"/>
            <a:ext cx="1053900" cy="1797300"/>
          </a:xfrm>
          <a:prstGeom prst="curvedConnector3">
            <a:avLst>
              <a:gd name="adj1" fmla="val 122580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51" name="Shape 2251"/>
          <p:cNvSpPr txBox="1"/>
          <p:nvPr/>
        </p:nvSpPr>
        <p:spPr>
          <a:xfrm>
            <a:off x="2328525" y="4640825"/>
            <a:ext cx="1170600" cy="7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Weighted combination of features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52" name="Shape 2252"/>
          <p:cNvSpPr/>
          <p:nvPr/>
        </p:nvSpPr>
        <p:spPr>
          <a:xfrm>
            <a:off x="4997563" y="4316225"/>
            <a:ext cx="383400" cy="511500"/>
          </a:xfrm>
          <a:prstGeom prst="rect">
            <a:avLst/>
          </a:prstGeom>
          <a:solidFill>
            <a:srgbClr val="EAD1D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53" name="Shape 2253"/>
          <p:cNvSpPr/>
          <p:nvPr/>
        </p:nvSpPr>
        <p:spPr>
          <a:xfrm>
            <a:off x="471333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54" name="Shape 2254"/>
          <p:cNvCxnSpPr>
            <a:stCxn id="2249" idx="0"/>
            <a:endCxn id="2253" idx="2"/>
          </p:cNvCxnSpPr>
          <p:nvPr/>
        </p:nvCxnSpPr>
        <p:spPr>
          <a:xfrm rot="10800000" flipH="1">
            <a:off x="4643063" y="3832925"/>
            <a:ext cx="2619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55" name="Shape 2255"/>
          <p:cNvCxnSpPr>
            <a:stCxn id="2252" idx="0"/>
            <a:endCxn id="2253" idx="2"/>
          </p:cNvCxnSpPr>
          <p:nvPr/>
        </p:nvCxnSpPr>
        <p:spPr>
          <a:xfrm rot="10800000">
            <a:off x="4905163" y="3832925"/>
            <a:ext cx="2841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56" name="Shape 2256"/>
          <p:cNvSpPr txBox="1"/>
          <p:nvPr/>
        </p:nvSpPr>
        <p:spPr>
          <a:xfrm>
            <a:off x="4695625" y="4851050"/>
            <a:ext cx="9873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First word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57" name="Shape 2257"/>
          <p:cNvSpPr txBox="1"/>
          <p:nvPr/>
        </p:nvSpPr>
        <p:spPr>
          <a:xfrm>
            <a:off x="3266550" y="1734750"/>
            <a:ext cx="1521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Distribution over L locations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58" name="Shape 2258"/>
          <p:cNvCxnSpPr>
            <a:stCxn id="2240" idx="0"/>
            <a:endCxn id="2247" idx="2"/>
          </p:cNvCxnSpPr>
          <p:nvPr/>
        </p:nvCxnSpPr>
        <p:spPr>
          <a:xfrm rot="10800000">
            <a:off x="4019388" y="2822825"/>
            <a:ext cx="0" cy="4986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59" name="Shape 2259"/>
          <p:cNvCxnSpPr>
            <a:stCxn id="2240" idx="3"/>
            <a:endCxn id="2253" idx="1"/>
          </p:cNvCxnSpPr>
          <p:nvPr/>
        </p:nvCxnSpPr>
        <p:spPr>
          <a:xfrm>
            <a:off x="4211088" y="3577175"/>
            <a:ext cx="5022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60" name="Shape 2260"/>
          <p:cNvSpPr/>
          <p:nvPr/>
        </p:nvSpPr>
        <p:spPr>
          <a:xfrm>
            <a:off x="4483738" y="2326628"/>
            <a:ext cx="383400" cy="5115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a2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61" name="Shape 2261"/>
          <p:cNvSpPr/>
          <p:nvPr/>
        </p:nvSpPr>
        <p:spPr>
          <a:xfrm>
            <a:off x="4961938" y="2326628"/>
            <a:ext cx="383400" cy="5115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62" name="Shape 2262"/>
          <p:cNvCxnSpPr>
            <a:stCxn id="2253" idx="0"/>
            <a:endCxn id="2260" idx="2"/>
          </p:cNvCxnSpPr>
          <p:nvPr/>
        </p:nvCxnSpPr>
        <p:spPr>
          <a:xfrm rot="10800000">
            <a:off x="4675538" y="2838125"/>
            <a:ext cx="2295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63" name="Shape 2263"/>
          <p:cNvCxnSpPr>
            <a:stCxn id="2253" idx="0"/>
            <a:endCxn id="2261" idx="2"/>
          </p:cNvCxnSpPr>
          <p:nvPr/>
        </p:nvCxnSpPr>
        <p:spPr>
          <a:xfrm rot="10800000" flipH="1">
            <a:off x="4905038" y="2838125"/>
            <a:ext cx="2487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64" name="Shape 2264"/>
          <p:cNvCxnSpPr>
            <a:stCxn id="2260" idx="0"/>
            <a:endCxn id="2242" idx="0"/>
          </p:cNvCxnSpPr>
          <p:nvPr/>
        </p:nvCxnSpPr>
        <p:spPr>
          <a:xfrm rot="5400000">
            <a:off x="3233938" y="1938728"/>
            <a:ext cx="1053600" cy="1829400"/>
          </a:xfrm>
          <a:prstGeom prst="curvedConnector3">
            <a:avLst>
              <a:gd name="adj1" fmla="val -22601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65" name="Shape 2265"/>
          <p:cNvSpPr/>
          <p:nvPr/>
        </p:nvSpPr>
        <p:spPr>
          <a:xfrm>
            <a:off x="604893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h2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66" name="Shape 2266"/>
          <p:cNvCxnSpPr>
            <a:stCxn id="2267" idx="0"/>
            <a:endCxn id="2265" idx="2"/>
          </p:cNvCxnSpPr>
          <p:nvPr/>
        </p:nvCxnSpPr>
        <p:spPr>
          <a:xfrm rot="10800000">
            <a:off x="6240513" y="3832925"/>
            <a:ext cx="2772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68" name="Shape 2268"/>
          <p:cNvCxnSpPr>
            <a:stCxn id="2269" idx="0"/>
            <a:endCxn id="2265" idx="2"/>
          </p:cNvCxnSpPr>
          <p:nvPr/>
        </p:nvCxnSpPr>
        <p:spPr>
          <a:xfrm rot="10800000" flipH="1">
            <a:off x="5978713" y="3832925"/>
            <a:ext cx="2619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70" name="Shape 2270"/>
          <p:cNvCxnSpPr>
            <a:stCxn id="2253" idx="3"/>
            <a:endCxn id="2265" idx="1"/>
          </p:cNvCxnSpPr>
          <p:nvPr/>
        </p:nvCxnSpPr>
        <p:spPr>
          <a:xfrm>
            <a:off x="5096738" y="3577175"/>
            <a:ext cx="9522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71" name="Shape 2271"/>
          <p:cNvCxnSpPr>
            <a:stCxn id="2242" idx="2"/>
            <a:endCxn id="2269" idx="2"/>
          </p:cNvCxnSpPr>
          <p:nvPr/>
        </p:nvCxnSpPr>
        <p:spPr>
          <a:xfrm rot="-5400000" flipH="1">
            <a:off x="3885400" y="2734475"/>
            <a:ext cx="1053900" cy="3132900"/>
          </a:xfrm>
          <a:prstGeom prst="curvedConnector3">
            <a:avLst>
              <a:gd name="adj1" fmla="val 122580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69" name="Shape 2269"/>
          <p:cNvSpPr/>
          <p:nvPr/>
        </p:nvSpPr>
        <p:spPr>
          <a:xfrm>
            <a:off x="5787013" y="4316225"/>
            <a:ext cx="383400" cy="5115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z2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67" name="Shape 2267"/>
          <p:cNvSpPr/>
          <p:nvPr/>
        </p:nvSpPr>
        <p:spPr>
          <a:xfrm>
            <a:off x="6326013" y="4316225"/>
            <a:ext cx="383400" cy="511500"/>
          </a:xfrm>
          <a:prstGeom prst="rect">
            <a:avLst/>
          </a:prstGeom>
          <a:solidFill>
            <a:srgbClr val="EAD1D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y2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72" name="Shape 2272"/>
          <p:cNvSpPr txBox="1"/>
          <p:nvPr/>
        </p:nvSpPr>
        <p:spPr>
          <a:xfrm>
            <a:off x="3352013" y="4259075"/>
            <a:ext cx="10869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Weighted features: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73" name="Shape 2273"/>
          <p:cNvSpPr txBox="1"/>
          <p:nvPr/>
        </p:nvSpPr>
        <p:spPr>
          <a:xfrm>
            <a:off x="4590475" y="1768400"/>
            <a:ext cx="1521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Distribution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over vocab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74" name="Shape 2274"/>
          <p:cNvSpPr txBox="1"/>
          <p:nvPr/>
        </p:nvSpPr>
        <p:spPr>
          <a:xfrm>
            <a:off x="0" y="4859425"/>
            <a:ext cx="1974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Xu et al, “Show, Attend and Tell: Neural Image Caption Generation with Visual Attention”, ICML 2015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75" name="Shape 2275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 with Attention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" name="Slide Number Placeholder 4">
            <a:extLst>
              <a:ext uri="{FF2B5EF4-FFF2-40B4-BE49-F238E27FC236}">
                <a16:creationId xmlns:a16="http://schemas.microsoft.com/office/drawing/2014/main" id="{BAC35B18-EE8D-1748-B4EC-A83B0D937E5F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34611176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1" name="Shape 22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573" y="3008025"/>
            <a:ext cx="1106200" cy="11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2" name="Shape 2282"/>
          <p:cNvSpPr/>
          <p:nvPr/>
        </p:nvSpPr>
        <p:spPr>
          <a:xfrm rot="-5400000">
            <a:off x="1584025" y="3151476"/>
            <a:ext cx="1030400" cy="830775"/>
          </a:xfrm>
          <a:prstGeom prst="flowChartManualOperation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83" name="Shape 2283"/>
          <p:cNvSpPr txBox="1"/>
          <p:nvPr/>
        </p:nvSpPr>
        <p:spPr>
          <a:xfrm>
            <a:off x="1677438" y="3337525"/>
            <a:ext cx="8436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CNN</a:t>
            </a: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84" name="Shape 2284"/>
          <p:cNvSpPr txBox="1"/>
          <p:nvPr/>
        </p:nvSpPr>
        <p:spPr>
          <a:xfrm>
            <a:off x="406025" y="40829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 x W x 3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85" name="Shape 2285"/>
          <p:cNvSpPr txBox="1"/>
          <p:nvPr/>
        </p:nvSpPr>
        <p:spPr>
          <a:xfrm>
            <a:off x="2352250" y="39056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Features: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 x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86" name="Shape 2286"/>
          <p:cNvSpPr/>
          <p:nvPr/>
        </p:nvSpPr>
        <p:spPr>
          <a:xfrm>
            <a:off x="382768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h0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87" name="Shape 2287"/>
          <p:cNvCxnSpPr/>
          <p:nvPr/>
        </p:nvCxnSpPr>
        <p:spPr>
          <a:xfrm>
            <a:off x="3188936" y="3577175"/>
            <a:ext cx="517800" cy="0"/>
          </a:xfrm>
          <a:prstGeom prst="straightConnector1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88" name="Shape 2288"/>
          <p:cNvSpPr/>
          <p:nvPr/>
        </p:nvSpPr>
        <p:spPr>
          <a:xfrm>
            <a:off x="2654200" y="3380375"/>
            <a:ext cx="383400" cy="393600"/>
          </a:xfrm>
          <a:prstGeom prst="rect">
            <a:avLst/>
          </a:prstGeom>
          <a:solidFill>
            <a:srgbClr val="B4A7D6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89" name="Shape 2289"/>
          <p:cNvCxnSpPr/>
          <p:nvPr/>
        </p:nvCxnSpPr>
        <p:spPr>
          <a:xfrm>
            <a:off x="2775750" y="3379925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0" name="Shape 2290"/>
          <p:cNvCxnSpPr/>
          <p:nvPr/>
        </p:nvCxnSpPr>
        <p:spPr>
          <a:xfrm>
            <a:off x="2913823" y="3379936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1" name="Shape 2291"/>
          <p:cNvCxnSpPr/>
          <p:nvPr/>
        </p:nvCxnSpPr>
        <p:spPr>
          <a:xfrm rot="10800000">
            <a:off x="2652598" y="3511275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2" name="Shape 2292"/>
          <p:cNvCxnSpPr/>
          <p:nvPr/>
        </p:nvCxnSpPr>
        <p:spPr>
          <a:xfrm rot="10800000">
            <a:off x="2652598" y="3642096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93" name="Shape 2293"/>
          <p:cNvSpPr/>
          <p:nvPr/>
        </p:nvSpPr>
        <p:spPr>
          <a:xfrm>
            <a:off x="3827688" y="2311328"/>
            <a:ext cx="383400" cy="5115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94" name="Shape 2294"/>
          <p:cNvCxnSpPr>
            <a:stCxn id="2293" idx="1"/>
            <a:endCxn id="2288" idx="0"/>
          </p:cNvCxnSpPr>
          <p:nvPr/>
        </p:nvCxnSpPr>
        <p:spPr>
          <a:xfrm flipH="1">
            <a:off x="2845788" y="2567078"/>
            <a:ext cx="981900" cy="813300"/>
          </a:xfrm>
          <a:prstGeom prst="curvedConnector2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95" name="Shape 2295"/>
          <p:cNvSpPr/>
          <p:nvPr/>
        </p:nvSpPr>
        <p:spPr>
          <a:xfrm>
            <a:off x="4451363" y="4316225"/>
            <a:ext cx="383400" cy="5115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z1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96" name="Shape 2296"/>
          <p:cNvCxnSpPr>
            <a:stCxn id="2288" idx="2"/>
            <a:endCxn id="2295" idx="2"/>
          </p:cNvCxnSpPr>
          <p:nvPr/>
        </p:nvCxnSpPr>
        <p:spPr>
          <a:xfrm rot="-5400000" flipH="1">
            <a:off x="3217600" y="3402275"/>
            <a:ext cx="1053900" cy="1797300"/>
          </a:xfrm>
          <a:prstGeom prst="curvedConnector3">
            <a:avLst>
              <a:gd name="adj1" fmla="val 122580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97" name="Shape 2297"/>
          <p:cNvSpPr txBox="1"/>
          <p:nvPr/>
        </p:nvSpPr>
        <p:spPr>
          <a:xfrm>
            <a:off x="2328525" y="4640825"/>
            <a:ext cx="1170600" cy="7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Weighted combination of features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98" name="Shape 2298"/>
          <p:cNvSpPr/>
          <p:nvPr/>
        </p:nvSpPr>
        <p:spPr>
          <a:xfrm>
            <a:off x="4997563" y="4316225"/>
            <a:ext cx="383400" cy="511500"/>
          </a:xfrm>
          <a:prstGeom prst="rect">
            <a:avLst/>
          </a:prstGeom>
          <a:solidFill>
            <a:srgbClr val="EAD1D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99" name="Shape 2299"/>
          <p:cNvSpPr/>
          <p:nvPr/>
        </p:nvSpPr>
        <p:spPr>
          <a:xfrm>
            <a:off x="471333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300" name="Shape 2300"/>
          <p:cNvCxnSpPr>
            <a:stCxn id="2295" idx="0"/>
            <a:endCxn id="2299" idx="2"/>
          </p:cNvCxnSpPr>
          <p:nvPr/>
        </p:nvCxnSpPr>
        <p:spPr>
          <a:xfrm rot="10800000" flipH="1">
            <a:off x="4643063" y="3832925"/>
            <a:ext cx="2619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01" name="Shape 2301"/>
          <p:cNvCxnSpPr>
            <a:stCxn id="2298" idx="0"/>
            <a:endCxn id="2299" idx="2"/>
          </p:cNvCxnSpPr>
          <p:nvPr/>
        </p:nvCxnSpPr>
        <p:spPr>
          <a:xfrm rot="10800000">
            <a:off x="4905163" y="3832925"/>
            <a:ext cx="2841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02" name="Shape 2302"/>
          <p:cNvSpPr txBox="1"/>
          <p:nvPr/>
        </p:nvSpPr>
        <p:spPr>
          <a:xfrm>
            <a:off x="4695625" y="4851050"/>
            <a:ext cx="9873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First word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03" name="Shape 2303"/>
          <p:cNvSpPr txBox="1"/>
          <p:nvPr/>
        </p:nvSpPr>
        <p:spPr>
          <a:xfrm>
            <a:off x="3266550" y="1734750"/>
            <a:ext cx="1521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Distribution over L locations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304" name="Shape 2304"/>
          <p:cNvCxnSpPr>
            <a:stCxn id="2286" idx="0"/>
            <a:endCxn id="2293" idx="2"/>
          </p:cNvCxnSpPr>
          <p:nvPr/>
        </p:nvCxnSpPr>
        <p:spPr>
          <a:xfrm rot="10800000">
            <a:off x="4019388" y="2822825"/>
            <a:ext cx="0" cy="4986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05" name="Shape 2305"/>
          <p:cNvCxnSpPr>
            <a:stCxn id="2286" idx="3"/>
            <a:endCxn id="2299" idx="1"/>
          </p:cNvCxnSpPr>
          <p:nvPr/>
        </p:nvCxnSpPr>
        <p:spPr>
          <a:xfrm>
            <a:off x="4211088" y="3577175"/>
            <a:ext cx="5022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06" name="Shape 2306"/>
          <p:cNvSpPr/>
          <p:nvPr/>
        </p:nvSpPr>
        <p:spPr>
          <a:xfrm>
            <a:off x="4483738" y="2326628"/>
            <a:ext cx="383400" cy="5115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a2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07" name="Shape 2307"/>
          <p:cNvSpPr/>
          <p:nvPr/>
        </p:nvSpPr>
        <p:spPr>
          <a:xfrm>
            <a:off x="4961938" y="2326628"/>
            <a:ext cx="383400" cy="5115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308" name="Shape 2308"/>
          <p:cNvCxnSpPr>
            <a:stCxn id="2299" idx="0"/>
            <a:endCxn id="2306" idx="2"/>
          </p:cNvCxnSpPr>
          <p:nvPr/>
        </p:nvCxnSpPr>
        <p:spPr>
          <a:xfrm rot="10800000">
            <a:off x="4675538" y="2838125"/>
            <a:ext cx="2295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09" name="Shape 2309"/>
          <p:cNvCxnSpPr>
            <a:stCxn id="2299" idx="0"/>
            <a:endCxn id="2307" idx="2"/>
          </p:cNvCxnSpPr>
          <p:nvPr/>
        </p:nvCxnSpPr>
        <p:spPr>
          <a:xfrm rot="10800000" flipH="1">
            <a:off x="4905038" y="2838125"/>
            <a:ext cx="2487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10" name="Shape 2310"/>
          <p:cNvCxnSpPr>
            <a:stCxn id="2306" idx="0"/>
            <a:endCxn id="2288" idx="0"/>
          </p:cNvCxnSpPr>
          <p:nvPr/>
        </p:nvCxnSpPr>
        <p:spPr>
          <a:xfrm rot="5400000">
            <a:off x="3233938" y="1938728"/>
            <a:ext cx="1053600" cy="1829400"/>
          </a:xfrm>
          <a:prstGeom prst="curvedConnector3">
            <a:avLst>
              <a:gd name="adj1" fmla="val -22601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11" name="Shape 2311"/>
          <p:cNvSpPr/>
          <p:nvPr/>
        </p:nvSpPr>
        <p:spPr>
          <a:xfrm>
            <a:off x="604893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h2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312" name="Shape 2312"/>
          <p:cNvCxnSpPr>
            <a:stCxn id="2313" idx="0"/>
            <a:endCxn id="2311" idx="2"/>
          </p:cNvCxnSpPr>
          <p:nvPr/>
        </p:nvCxnSpPr>
        <p:spPr>
          <a:xfrm rot="10800000">
            <a:off x="6240513" y="3832925"/>
            <a:ext cx="2772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14" name="Shape 2314"/>
          <p:cNvCxnSpPr>
            <a:stCxn id="2315" idx="0"/>
            <a:endCxn id="2311" idx="2"/>
          </p:cNvCxnSpPr>
          <p:nvPr/>
        </p:nvCxnSpPr>
        <p:spPr>
          <a:xfrm rot="10800000" flipH="1">
            <a:off x="5978713" y="3832925"/>
            <a:ext cx="2619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16" name="Shape 2316"/>
          <p:cNvCxnSpPr>
            <a:stCxn id="2299" idx="3"/>
            <a:endCxn id="2311" idx="1"/>
          </p:cNvCxnSpPr>
          <p:nvPr/>
        </p:nvCxnSpPr>
        <p:spPr>
          <a:xfrm>
            <a:off x="5096738" y="3577175"/>
            <a:ext cx="9522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17" name="Shape 2317"/>
          <p:cNvSpPr/>
          <p:nvPr/>
        </p:nvSpPr>
        <p:spPr>
          <a:xfrm>
            <a:off x="5809838" y="2326628"/>
            <a:ext cx="383400" cy="5115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a3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18" name="Shape 2318"/>
          <p:cNvSpPr/>
          <p:nvPr/>
        </p:nvSpPr>
        <p:spPr>
          <a:xfrm>
            <a:off x="6288038" y="2326628"/>
            <a:ext cx="383400" cy="5115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d2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319" name="Shape 2319"/>
          <p:cNvCxnSpPr>
            <a:endCxn id="2317" idx="2"/>
          </p:cNvCxnSpPr>
          <p:nvPr/>
        </p:nvCxnSpPr>
        <p:spPr>
          <a:xfrm rot="10800000">
            <a:off x="6001538" y="2838128"/>
            <a:ext cx="2295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20" name="Shape 2320"/>
          <p:cNvCxnSpPr>
            <a:endCxn id="2318" idx="2"/>
          </p:cNvCxnSpPr>
          <p:nvPr/>
        </p:nvCxnSpPr>
        <p:spPr>
          <a:xfrm rot="10800000" flipH="1">
            <a:off x="6231038" y="2838128"/>
            <a:ext cx="2487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21" name="Shape 2321"/>
          <p:cNvSpPr/>
          <p:nvPr/>
        </p:nvSpPr>
        <p:spPr>
          <a:xfrm>
            <a:off x="6640475" y="3536475"/>
            <a:ext cx="81000" cy="810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22" name="Shape 2322"/>
          <p:cNvSpPr/>
          <p:nvPr/>
        </p:nvSpPr>
        <p:spPr>
          <a:xfrm>
            <a:off x="6907850" y="3536675"/>
            <a:ext cx="81000" cy="810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323" name="Shape 2323"/>
          <p:cNvCxnSpPr>
            <a:stCxn id="2288" idx="2"/>
            <a:endCxn id="2315" idx="2"/>
          </p:cNvCxnSpPr>
          <p:nvPr/>
        </p:nvCxnSpPr>
        <p:spPr>
          <a:xfrm rot="-5400000" flipH="1">
            <a:off x="3885400" y="2734475"/>
            <a:ext cx="1053900" cy="3132900"/>
          </a:xfrm>
          <a:prstGeom prst="curvedConnector3">
            <a:avLst>
              <a:gd name="adj1" fmla="val 122580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15" name="Shape 2315"/>
          <p:cNvSpPr/>
          <p:nvPr/>
        </p:nvSpPr>
        <p:spPr>
          <a:xfrm>
            <a:off x="5787013" y="4316225"/>
            <a:ext cx="383400" cy="5115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z2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13" name="Shape 2313"/>
          <p:cNvSpPr/>
          <p:nvPr/>
        </p:nvSpPr>
        <p:spPr>
          <a:xfrm>
            <a:off x="6326013" y="4316225"/>
            <a:ext cx="383400" cy="511500"/>
          </a:xfrm>
          <a:prstGeom prst="rect">
            <a:avLst/>
          </a:prstGeom>
          <a:solidFill>
            <a:srgbClr val="EAD1D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y2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24" name="Shape 2324"/>
          <p:cNvSpPr txBox="1"/>
          <p:nvPr/>
        </p:nvSpPr>
        <p:spPr>
          <a:xfrm>
            <a:off x="3352013" y="4259075"/>
            <a:ext cx="10869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Weighted features: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25" name="Shape 2325"/>
          <p:cNvSpPr txBox="1"/>
          <p:nvPr/>
        </p:nvSpPr>
        <p:spPr>
          <a:xfrm>
            <a:off x="4590475" y="1768400"/>
            <a:ext cx="1521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Distribution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over vocab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26" name="Shape 2326"/>
          <p:cNvSpPr txBox="1"/>
          <p:nvPr/>
        </p:nvSpPr>
        <p:spPr>
          <a:xfrm>
            <a:off x="0" y="4859425"/>
            <a:ext cx="1974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Xu et al, “Show, Attend and Tell: Neural Image Caption Generation with Visual Attention”, ICML 2015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27" name="Shape 2327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 with Attention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" name="Slide Number Placeholder 4">
            <a:extLst>
              <a:ext uri="{FF2B5EF4-FFF2-40B4-BE49-F238E27FC236}">
                <a16:creationId xmlns:a16="http://schemas.microsoft.com/office/drawing/2014/main" id="{5B7FE231-990A-1340-8D3C-B49C11669358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26354942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3" name="Shape 23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950" y="2492989"/>
            <a:ext cx="8546476" cy="1872025"/>
          </a:xfrm>
          <a:prstGeom prst="rect">
            <a:avLst/>
          </a:prstGeom>
          <a:noFill/>
          <a:ln>
            <a:noFill/>
          </a:ln>
        </p:spPr>
      </p:pic>
      <p:sp>
        <p:nvSpPr>
          <p:cNvPr id="2334" name="Shape 2334"/>
          <p:cNvSpPr txBox="1"/>
          <p:nvPr/>
        </p:nvSpPr>
        <p:spPr>
          <a:xfrm>
            <a:off x="105275" y="2340575"/>
            <a:ext cx="1234800" cy="393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 attention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35" name="Shape 2335"/>
          <p:cNvSpPr txBox="1"/>
          <p:nvPr/>
        </p:nvSpPr>
        <p:spPr>
          <a:xfrm>
            <a:off x="20325" y="3676200"/>
            <a:ext cx="13197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Hard attention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36" name="Shape 2336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 with Attention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37" name="Shape 2337"/>
          <p:cNvSpPr txBox="1"/>
          <p:nvPr/>
        </p:nvSpPr>
        <p:spPr>
          <a:xfrm>
            <a:off x="0" y="5131500"/>
            <a:ext cx="8499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Xu et al, “Show, Attend, and Tell: Neural Image Caption Generation with Visual Attention”, ICML 2015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Figure copyright Kelvin Xu, Jimmy Lei Ba, Jamie Kiros, Kyunghyun Cho, Aaron Courville, Ruslan Salakhutdinov, Richard S. Zemel, and Yoshua Benchio, 2015. Reproduced with permission.</a:t>
            </a:r>
            <a:endParaRPr sz="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7D542ED-0279-9846-82CE-819EF26C6F82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72313645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3" name="Shape 2343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 with Attention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344" name="Shape 23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7889" y="2053265"/>
            <a:ext cx="6468225" cy="2751475"/>
          </a:xfrm>
          <a:prstGeom prst="rect">
            <a:avLst/>
          </a:prstGeom>
          <a:noFill/>
          <a:ln>
            <a:noFill/>
          </a:ln>
        </p:spPr>
      </p:pic>
      <p:sp>
        <p:nvSpPr>
          <p:cNvPr id="2345" name="Shape 2345"/>
          <p:cNvSpPr txBox="1"/>
          <p:nvPr/>
        </p:nvSpPr>
        <p:spPr>
          <a:xfrm>
            <a:off x="0" y="5131500"/>
            <a:ext cx="8499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Xu et al, “Show, Attend, and Tell: Neural Image Caption Generation with Visual Attention”, ICML 2015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Figure copyright Kelvin Xu, Jimmy Lei Ba, Jamie Kiros, Kyunghyun Cho, Aaron Courville, Ruslan Salakhutdinov, Richard S. Zemel, and Yoshua Benchio, 2015. Reproduced with permission.</a:t>
            </a:r>
            <a:endParaRPr sz="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3C271B2-3C38-B54D-B265-08F680640735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62321025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VQA Models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108</a:t>
            </a:fld>
            <a:endParaRPr lang="en-US"/>
          </a:p>
        </p:txBody>
      </p:sp>
      <p:pic>
        <p:nvPicPr>
          <p:cNvPr id="23" name="Picture 22" descr="2007_0049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0" y="1933044"/>
            <a:ext cx="1689810" cy="12673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99" name="Group 98"/>
          <p:cNvGrpSpPr/>
          <p:nvPr/>
        </p:nvGrpSpPr>
        <p:grpSpPr>
          <a:xfrm>
            <a:off x="838200" y="1902023"/>
            <a:ext cx="5867400" cy="1846421"/>
            <a:chOff x="838200" y="1902023"/>
            <a:chExt cx="5867400" cy="1846421"/>
          </a:xfrm>
        </p:grpSpPr>
        <p:grpSp>
          <p:nvGrpSpPr>
            <p:cNvPr id="92" name="Group 91"/>
            <p:cNvGrpSpPr/>
            <p:nvPr/>
          </p:nvGrpSpPr>
          <p:grpSpPr>
            <a:xfrm>
              <a:off x="3310521" y="2510342"/>
              <a:ext cx="1277574" cy="436917"/>
              <a:chOff x="3310521" y="2510342"/>
              <a:chExt cx="1277574" cy="436917"/>
            </a:xfrm>
          </p:grpSpPr>
          <p:sp>
            <p:nvSpPr>
              <p:cNvPr id="36" name="Rectangle 35"/>
              <p:cNvSpPr>
                <a:spLocks noChangeAspect="1"/>
              </p:cNvSpPr>
              <p:nvPr/>
            </p:nvSpPr>
            <p:spPr>
              <a:xfrm>
                <a:off x="4504871" y="2864035"/>
                <a:ext cx="83224" cy="8322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>
                <a:spLocks noChangeAspect="1"/>
              </p:cNvSpPr>
              <p:nvPr/>
            </p:nvSpPr>
            <p:spPr>
              <a:xfrm>
                <a:off x="3310521" y="2510342"/>
                <a:ext cx="124836" cy="1248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" name="Straight Connector 37"/>
              <p:cNvCxnSpPr>
                <a:stCxn id="37" idx="0"/>
                <a:endCxn id="36" idx="0"/>
              </p:cNvCxnSpPr>
              <p:nvPr/>
            </p:nvCxnSpPr>
            <p:spPr>
              <a:xfrm>
                <a:off x="3372939" y="2510342"/>
                <a:ext cx="1173544" cy="35369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>
                <a:stCxn id="43" idx="0"/>
                <a:endCxn id="36" idx="0"/>
              </p:cNvCxnSpPr>
              <p:nvPr/>
            </p:nvCxnSpPr>
            <p:spPr>
              <a:xfrm>
                <a:off x="3580999" y="2718402"/>
                <a:ext cx="965484" cy="14563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>
                <a:stCxn id="43" idx="2"/>
                <a:endCxn id="36" idx="2"/>
              </p:cNvCxnSpPr>
              <p:nvPr/>
            </p:nvCxnSpPr>
            <p:spPr>
              <a:xfrm>
                <a:off x="3580999" y="2843238"/>
                <a:ext cx="965484" cy="104021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tangle 40"/>
              <p:cNvSpPr>
                <a:spLocks noChangeAspect="1"/>
              </p:cNvSpPr>
              <p:nvPr/>
            </p:nvSpPr>
            <p:spPr>
              <a:xfrm>
                <a:off x="3379874" y="2579695"/>
                <a:ext cx="124836" cy="1248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>
                <a:spLocks noChangeAspect="1"/>
              </p:cNvSpPr>
              <p:nvPr/>
            </p:nvSpPr>
            <p:spPr>
              <a:xfrm>
                <a:off x="3449227" y="2649048"/>
                <a:ext cx="124836" cy="1248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>
                <a:spLocks noChangeAspect="1"/>
              </p:cNvSpPr>
              <p:nvPr/>
            </p:nvSpPr>
            <p:spPr>
              <a:xfrm>
                <a:off x="3518581" y="2718402"/>
                <a:ext cx="124836" cy="12483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  <a:effectLst>
                <a:glow>
                  <a:schemeClr val="tx1">
                    <a:alpha val="75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  <a:softEdge rad="127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" name="Straight Connector 43"/>
              <p:cNvCxnSpPr>
                <a:stCxn id="42" idx="0"/>
                <a:endCxn id="36" idx="0"/>
              </p:cNvCxnSpPr>
              <p:nvPr/>
            </p:nvCxnSpPr>
            <p:spPr>
              <a:xfrm>
                <a:off x="3511645" y="2649048"/>
                <a:ext cx="1034838" cy="214987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>
                <a:stCxn id="41" idx="0"/>
                <a:endCxn id="36" idx="0"/>
              </p:cNvCxnSpPr>
              <p:nvPr/>
            </p:nvCxnSpPr>
            <p:spPr>
              <a:xfrm>
                <a:off x="3442292" y="2579695"/>
                <a:ext cx="1104191" cy="28434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3433912" y="2510342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3312033" y="2634958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3314922" y="2512006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206"/>
            <p:cNvGrpSpPr/>
            <p:nvPr/>
          </p:nvGrpSpPr>
          <p:grpSpPr>
            <a:xfrm>
              <a:off x="4021151" y="2265098"/>
              <a:ext cx="749014" cy="749014"/>
              <a:chOff x="8773045" y="1214694"/>
              <a:chExt cx="1645920" cy="1645920"/>
            </a:xfrm>
          </p:grpSpPr>
          <p:sp>
            <p:nvSpPr>
              <p:cNvPr id="7" name="Rectangle 6"/>
              <p:cNvSpPr>
                <a:spLocks noChangeAspect="1"/>
              </p:cNvSpPr>
              <p:nvPr/>
            </p:nvSpPr>
            <p:spPr>
              <a:xfrm>
                <a:off x="8773045" y="12146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>
                <a:spLocks noChangeAspect="1"/>
              </p:cNvSpPr>
              <p:nvPr/>
            </p:nvSpPr>
            <p:spPr>
              <a:xfrm>
                <a:off x="8925445" y="13670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>
                <a:spLocks noChangeAspect="1"/>
              </p:cNvSpPr>
              <p:nvPr/>
            </p:nvSpPr>
            <p:spPr>
              <a:xfrm>
                <a:off x="9077845" y="15194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>
                <a:spLocks noChangeAspect="1"/>
              </p:cNvSpPr>
              <p:nvPr/>
            </p:nvSpPr>
            <p:spPr>
              <a:xfrm>
                <a:off x="9230245" y="16718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>
                <a:spLocks noChangeAspect="1"/>
              </p:cNvSpPr>
              <p:nvPr/>
            </p:nvSpPr>
            <p:spPr>
              <a:xfrm>
                <a:off x="9382645" y="18242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>
                <a:spLocks noChangeAspect="1"/>
              </p:cNvSpPr>
              <p:nvPr/>
            </p:nvSpPr>
            <p:spPr>
              <a:xfrm>
                <a:off x="9535045" y="19766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>
                <a:spLocks noChangeAspect="1"/>
              </p:cNvSpPr>
              <p:nvPr/>
            </p:nvSpPr>
            <p:spPr>
              <a:xfrm>
                <a:off x="9687445" y="21290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/>
            <p:cNvSpPr>
              <a:spLocks noChangeAspect="1"/>
            </p:cNvSpPr>
            <p:nvPr/>
          </p:nvSpPr>
          <p:spPr>
            <a:xfrm>
              <a:off x="3276600" y="2327063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>
              <a:spLocks noChangeAspect="1"/>
            </p:cNvSpPr>
            <p:nvPr/>
          </p:nvSpPr>
          <p:spPr>
            <a:xfrm>
              <a:off x="3345953" y="2396416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>
              <a:spLocks noChangeAspect="1"/>
            </p:cNvSpPr>
            <p:nvPr/>
          </p:nvSpPr>
          <p:spPr>
            <a:xfrm>
              <a:off x="3415306" y="2465769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>
              <a:spLocks noChangeAspect="1"/>
            </p:cNvSpPr>
            <p:nvPr/>
          </p:nvSpPr>
          <p:spPr>
            <a:xfrm>
              <a:off x="3484659" y="2535122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211"/>
            <p:cNvGrpSpPr/>
            <p:nvPr/>
          </p:nvGrpSpPr>
          <p:grpSpPr>
            <a:xfrm>
              <a:off x="2133600" y="2119003"/>
              <a:ext cx="1040298" cy="1040298"/>
              <a:chOff x="5572662" y="2317477"/>
              <a:chExt cx="2286000" cy="2286000"/>
            </a:xfrm>
          </p:grpSpPr>
          <p:sp>
            <p:nvSpPr>
              <p:cNvPr id="19" name="Rectangle 18"/>
              <p:cNvSpPr>
                <a:spLocks noChangeAspect="1"/>
              </p:cNvSpPr>
              <p:nvPr/>
            </p:nvSpPr>
            <p:spPr>
              <a:xfrm>
                <a:off x="5572662" y="23174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>
                <a:spLocks noChangeAspect="1"/>
              </p:cNvSpPr>
              <p:nvPr/>
            </p:nvSpPr>
            <p:spPr>
              <a:xfrm>
                <a:off x="5725062" y="24698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>
                <a:spLocks noChangeAspect="1"/>
              </p:cNvSpPr>
              <p:nvPr/>
            </p:nvSpPr>
            <p:spPr>
              <a:xfrm>
                <a:off x="5877462" y="26222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>
                <a:spLocks noChangeAspect="1"/>
              </p:cNvSpPr>
              <p:nvPr/>
            </p:nvSpPr>
            <p:spPr>
              <a:xfrm>
                <a:off x="6029862" y="2774677"/>
                <a:ext cx="1828800" cy="182880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4" name="Straight Connector 23"/>
            <p:cNvCxnSpPr>
              <a:stCxn id="50" idx="0"/>
              <a:endCxn id="61" idx="2"/>
            </p:cNvCxnSpPr>
            <p:nvPr/>
          </p:nvCxnSpPr>
          <p:spPr>
            <a:xfrm>
              <a:off x="4843481" y="2346326"/>
              <a:ext cx="536371" cy="7463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56" idx="2"/>
              <a:endCxn id="65" idx="3"/>
            </p:cNvCxnSpPr>
            <p:nvPr/>
          </p:nvCxnSpPr>
          <p:spPr>
            <a:xfrm flipV="1">
              <a:off x="5259600" y="2821189"/>
              <a:ext cx="500945" cy="10770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>
              <a:spLocks noChangeAspect="1"/>
            </p:cNvSpPr>
            <p:nvPr/>
          </p:nvSpPr>
          <p:spPr>
            <a:xfrm>
              <a:off x="1464485" y="2398342"/>
              <a:ext cx="208059" cy="208059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/>
            <p:cNvCxnSpPr>
              <a:stCxn id="26" idx="0"/>
              <a:endCxn id="29" idx="0"/>
            </p:cNvCxnSpPr>
            <p:nvPr/>
          </p:nvCxnSpPr>
          <p:spPr>
            <a:xfrm>
              <a:off x="1568515" y="2398342"/>
              <a:ext cx="1406337" cy="6241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6" idx="2"/>
              <a:endCxn id="29" idx="2"/>
            </p:cNvCxnSpPr>
            <p:nvPr/>
          </p:nvCxnSpPr>
          <p:spPr>
            <a:xfrm flipV="1">
              <a:off x="1568515" y="2543984"/>
              <a:ext cx="1406337" cy="62417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>
              <a:spLocks noChangeAspect="1"/>
            </p:cNvSpPr>
            <p:nvPr/>
          </p:nvSpPr>
          <p:spPr>
            <a:xfrm>
              <a:off x="2933240" y="2460761"/>
              <a:ext cx="83223" cy="83223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>
              <a:spLocks noChangeAspect="1"/>
            </p:cNvSpPr>
            <p:nvPr/>
          </p:nvSpPr>
          <p:spPr>
            <a:xfrm>
              <a:off x="2464403" y="2874952"/>
              <a:ext cx="166448" cy="166448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>
              <a:spLocks noChangeAspect="1"/>
            </p:cNvSpPr>
            <p:nvPr/>
          </p:nvSpPr>
          <p:spPr>
            <a:xfrm>
              <a:off x="3552220" y="2801748"/>
              <a:ext cx="83223" cy="83223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/>
            <p:cNvCxnSpPr>
              <a:stCxn id="31" idx="0"/>
              <a:endCxn id="32" idx="0"/>
            </p:cNvCxnSpPr>
            <p:nvPr/>
          </p:nvCxnSpPr>
          <p:spPr>
            <a:xfrm flipV="1">
              <a:off x="2547627" y="2801748"/>
              <a:ext cx="1046205" cy="73204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31" idx="2"/>
              <a:endCxn id="32" idx="2"/>
            </p:cNvCxnSpPr>
            <p:nvPr/>
          </p:nvCxnSpPr>
          <p:spPr>
            <a:xfrm flipV="1">
              <a:off x="2547627" y="2884971"/>
              <a:ext cx="1046205" cy="15642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226"/>
            <p:cNvGrpSpPr/>
            <p:nvPr/>
          </p:nvGrpSpPr>
          <p:grpSpPr>
            <a:xfrm>
              <a:off x="4760257" y="2346326"/>
              <a:ext cx="582566" cy="582567"/>
              <a:chOff x="11541722" y="1891905"/>
              <a:chExt cx="1280160" cy="1280160"/>
            </a:xfrm>
          </p:grpSpPr>
          <p:sp>
            <p:nvSpPr>
              <p:cNvPr id="50" name="Rectangle 49"/>
              <p:cNvSpPr>
                <a:spLocks noChangeAspect="1"/>
              </p:cNvSpPr>
              <p:nvPr/>
            </p:nvSpPr>
            <p:spPr>
              <a:xfrm>
                <a:off x="11541722" y="18919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>
                <a:spLocks noChangeAspect="1"/>
              </p:cNvSpPr>
              <p:nvPr/>
            </p:nvSpPr>
            <p:spPr>
              <a:xfrm>
                <a:off x="11694122" y="20443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>
                <a:spLocks noChangeAspect="1"/>
              </p:cNvSpPr>
              <p:nvPr/>
            </p:nvSpPr>
            <p:spPr>
              <a:xfrm>
                <a:off x="11846522" y="21967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>
                <a:spLocks noChangeAspect="1"/>
              </p:cNvSpPr>
              <p:nvPr/>
            </p:nvSpPr>
            <p:spPr>
              <a:xfrm>
                <a:off x="11998922" y="23491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/>
              <p:cNvSpPr>
                <a:spLocks noChangeAspect="1"/>
              </p:cNvSpPr>
              <p:nvPr/>
            </p:nvSpPr>
            <p:spPr>
              <a:xfrm>
                <a:off x="12151322" y="25015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>
                <a:spLocks noChangeAspect="1"/>
              </p:cNvSpPr>
              <p:nvPr/>
            </p:nvSpPr>
            <p:spPr>
              <a:xfrm>
                <a:off x="12303722" y="26539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>
                <a:spLocks noChangeAspect="1"/>
              </p:cNvSpPr>
              <p:nvPr/>
            </p:nvSpPr>
            <p:spPr>
              <a:xfrm>
                <a:off x="12456122" y="28063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Rectangle 56"/>
            <p:cNvSpPr>
              <a:spLocks noChangeAspect="1"/>
            </p:cNvSpPr>
            <p:nvPr/>
          </p:nvSpPr>
          <p:spPr>
            <a:xfrm>
              <a:off x="4613736" y="2711975"/>
              <a:ext cx="124836" cy="124836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>
              <a:spLocks noChangeAspect="1"/>
            </p:cNvSpPr>
            <p:nvPr/>
          </p:nvSpPr>
          <p:spPr>
            <a:xfrm>
              <a:off x="5263730" y="2779017"/>
              <a:ext cx="62418" cy="62418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/>
            <p:cNvCxnSpPr>
              <a:stCxn id="57" idx="2"/>
              <a:endCxn id="58" idx="2"/>
            </p:cNvCxnSpPr>
            <p:nvPr/>
          </p:nvCxnSpPr>
          <p:spPr>
            <a:xfrm>
              <a:off x="4676154" y="2836811"/>
              <a:ext cx="618785" cy="462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57" idx="0"/>
              <a:endCxn id="58" idx="0"/>
            </p:cNvCxnSpPr>
            <p:nvPr/>
          </p:nvCxnSpPr>
          <p:spPr>
            <a:xfrm>
              <a:off x="4676154" y="2711975"/>
              <a:ext cx="618785" cy="670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0"/>
            <p:cNvSpPr>
              <a:spLocks noChangeAspect="1"/>
            </p:cNvSpPr>
            <p:nvPr/>
          </p:nvSpPr>
          <p:spPr bwMode="auto">
            <a:xfrm>
              <a:off x="5379852" y="2373788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2" name="Oval 61"/>
            <p:cNvSpPr>
              <a:spLocks noChangeAspect="1"/>
            </p:cNvSpPr>
            <p:nvPr/>
          </p:nvSpPr>
          <p:spPr bwMode="auto">
            <a:xfrm>
              <a:off x="5477011" y="246733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3" name="Oval 62"/>
            <p:cNvSpPr>
              <a:spLocks noChangeAspect="1"/>
            </p:cNvSpPr>
            <p:nvPr/>
          </p:nvSpPr>
          <p:spPr bwMode="auto">
            <a:xfrm>
              <a:off x="5566507" y="2554008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4" name="Oval 63"/>
            <p:cNvSpPr>
              <a:spLocks noChangeAspect="1"/>
            </p:cNvSpPr>
            <p:nvPr/>
          </p:nvSpPr>
          <p:spPr bwMode="auto">
            <a:xfrm>
              <a:off x="5657233" y="2643505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5" name="Oval 64"/>
            <p:cNvSpPr>
              <a:spLocks noChangeAspect="1"/>
            </p:cNvSpPr>
            <p:nvPr/>
          </p:nvSpPr>
          <p:spPr bwMode="auto">
            <a:xfrm>
              <a:off x="5746729" y="2740665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66" name="Straight Connector 65"/>
            <p:cNvCxnSpPr>
              <a:stCxn id="56" idx="2"/>
              <a:endCxn id="61" idx="3"/>
            </p:cNvCxnSpPr>
            <p:nvPr/>
          </p:nvCxnSpPr>
          <p:spPr>
            <a:xfrm flipV="1">
              <a:off x="5259600" y="2454312"/>
              <a:ext cx="134068" cy="474581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50" idx="0"/>
              <a:endCxn id="65" idx="2"/>
            </p:cNvCxnSpPr>
            <p:nvPr/>
          </p:nvCxnSpPr>
          <p:spPr>
            <a:xfrm>
              <a:off x="4843481" y="2346326"/>
              <a:ext cx="903248" cy="441509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/>
            <p:cNvSpPr>
              <a:spLocks noChangeAspect="1"/>
            </p:cNvSpPr>
            <p:nvPr/>
          </p:nvSpPr>
          <p:spPr bwMode="auto">
            <a:xfrm>
              <a:off x="5867400" y="237863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9" name="Oval 68"/>
            <p:cNvSpPr>
              <a:spLocks noChangeAspect="1"/>
            </p:cNvSpPr>
            <p:nvPr/>
          </p:nvSpPr>
          <p:spPr bwMode="auto">
            <a:xfrm>
              <a:off x="5964559" y="2472172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 bwMode="auto">
            <a:xfrm>
              <a:off x="6054055" y="255885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1" name="Oval 70"/>
            <p:cNvSpPr>
              <a:spLocks noChangeAspect="1"/>
            </p:cNvSpPr>
            <p:nvPr/>
          </p:nvSpPr>
          <p:spPr bwMode="auto">
            <a:xfrm>
              <a:off x="6144781" y="2648347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 bwMode="auto">
            <a:xfrm>
              <a:off x="6234277" y="2745507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73" name="Straight Connector 72"/>
            <p:cNvCxnSpPr>
              <a:stCxn id="65" idx="6"/>
              <a:endCxn id="72" idx="2"/>
            </p:cNvCxnSpPr>
            <p:nvPr/>
          </p:nvCxnSpPr>
          <p:spPr>
            <a:xfrm>
              <a:off x="5841069" y="2787835"/>
              <a:ext cx="393208" cy="48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61" idx="6"/>
              <a:endCxn id="68" idx="2"/>
            </p:cNvCxnSpPr>
            <p:nvPr/>
          </p:nvCxnSpPr>
          <p:spPr>
            <a:xfrm>
              <a:off x="5474192" y="2420958"/>
              <a:ext cx="393208" cy="48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stCxn id="61" idx="6"/>
              <a:endCxn id="72" idx="2"/>
            </p:cNvCxnSpPr>
            <p:nvPr/>
          </p:nvCxnSpPr>
          <p:spPr>
            <a:xfrm>
              <a:off x="5474192" y="2420958"/>
              <a:ext cx="760085" cy="371719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stCxn id="65" idx="6"/>
              <a:endCxn id="68" idx="2"/>
            </p:cNvCxnSpPr>
            <p:nvPr/>
          </p:nvCxnSpPr>
          <p:spPr>
            <a:xfrm flipV="1">
              <a:off x="5841069" y="2425800"/>
              <a:ext cx="26331" cy="362035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Left Brace 76"/>
            <p:cNvSpPr/>
            <p:nvPr/>
          </p:nvSpPr>
          <p:spPr bwMode="auto">
            <a:xfrm rot="16200000">
              <a:off x="1585889" y="2521928"/>
              <a:ext cx="104822" cy="16002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73126" y="3409410"/>
              <a:ext cx="1018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Convolution Layer</a:t>
              </a:r>
              <a:br>
                <a:rPr lang="en-US" sz="800" dirty="0"/>
              </a:br>
              <a:r>
                <a:rPr lang="en-US" sz="800" dirty="0"/>
                <a:t>+ Non-Linearity</a:t>
              </a:r>
            </a:p>
          </p:txBody>
        </p:sp>
        <p:sp>
          <p:nvSpPr>
            <p:cNvPr id="79" name="Left Brace 78"/>
            <p:cNvSpPr/>
            <p:nvPr/>
          </p:nvSpPr>
          <p:spPr bwMode="auto">
            <a:xfrm rot="16200000">
              <a:off x="3135043" y="2864828"/>
              <a:ext cx="104822" cy="9144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819400" y="3409890"/>
              <a:ext cx="8130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Pooling Layer</a:t>
              </a:r>
            </a:p>
          </p:txBody>
        </p:sp>
        <p:sp>
          <p:nvSpPr>
            <p:cNvPr id="81" name="Left Brace 80"/>
            <p:cNvSpPr/>
            <p:nvPr/>
          </p:nvSpPr>
          <p:spPr bwMode="auto">
            <a:xfrm rot="16200000">
              <a:off x="4082055" y="2956268"/>
              <a:ext cx="104822" cy="73152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657600" y="3409890"/>
              <a:ext cx="1018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Convolution Layer</a:t>
              </a:r>
              <a:br>
                <a:rPr lang="en-US" sz="800" dirty="0"/>
              </a:br>
              <a:r>
                <a:rPr lang="en-US" sz="800" dirty="0"/>
                <a:t>+ Non-Linearity</a:t>
              </a:r>
            </a:p>
          </p:txBody>
        </p:sp>
        <p:sp>
          <p:nvSpPr>
            <p:cNvPr id="83" name="Left Brace 82"/>
            <p:cNvSpPr/>
            <p:nvPr/>
          </p:nvSpPr>
          <p:spPr bwMode="auto">
            <a:xfrm rot="16200000">
              <a:off x="4867188" y="3001988"/>
              <a:ext cx="104822" cy="64008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597157" y="3409890"/>
              <a:ext cx="8130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Pooling Layer</a:t>
              </a:r>
            </a:p>
          </p:txBody>
        </p:sp>
        <p:sp>
          <p:nvSpPr>
            <p:cNvPr id="85" name="Left Brace 84"/>
            <p:cNvSpPr/>
            <p:nvPr/>
          </p:nvSpPr>
          <p:spPr bwMode="auto">
            <a:xfrm rot="16200000">
              <a:off x="5844950" y="2819108"/>
              <a:ext cx="104822" cy="100584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318107" y="3410522"/>
              <a:ext cx="117211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Fully-Connected MLP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486840" y="1902023"/>
              <a:ext cx="12187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4096-dim</a:t>
              </a: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207532" y="1371600"/>
            <a:ext cx="4135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           Embedding (</a:t>
            </a:r>
            <a:r>
              <a:rPr lang="en-US" sz="2400" dirty="0" err="1">
                <a:solidFill>
                  <a:schemeClr val="accent1"/>
                </a:solidFill>
              </a:rPr>
              <a:t>VGGNet</a:t>
            </a:r>
            <a:r>
              <a:rPr lang="en-US" sz="24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6146" y="4186535"/>
            <a:ext cx="4306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                 Embedding (LSTM)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5867400" y="2209800"/>
            <a:ext cx="533400" cy="91440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221312" y="1371600"/>
            <a:ext cx="1040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Image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217260" y="4182070"/>
            <a:ext cx="1416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Question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838200" y="4648200"/>
            <a:ext cx="5537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/>
              <a:t>“How   many   horses    are      in       this     image?”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90600" y="5181600"/>
            <a:ext cx="4953000" cy="990600"/>
            <a:chOff x="990600" y="5181600"/>
            <a:chExt cx="4953000" cy="990600"/>
          </a:xfrm>
        </p:grpSpPr>
        <p:sp>
          <p:nvSpPr>
            <p:cNvPr id="115" name="Rectangle 114"/>
            <p:cNvSpPr/>
            <p:nvPr/>
          </p:nvSpPr>
          <p:spPr bwMode="auto">
            <a:xfrm>
              <a:off x="990600" y="5181600"/>
              <a:ext cx="381000" cy="990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1752600" y="5181600"/>
              <a:ext cx="381000" cy="990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2514600" y="5181600"/>
              <a:ext cx="381000" cy="990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8" name="Rectangle 117"/>
            <p:cNvSpPr/>
            <p:nvPr/>
          </p:nvSpPr>
          <p:spPr bwMode="auto">
            <a:xfrm>
              <a:off x="3276600" y="5181600"/>
              <a:ext cx="381000" cy="990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9" name="Rectangle 118"/>
            <p:cNvSpPr/>
            <p:nvPr/>
          </p:nvSpPr>
          <p:spPr bwMode="auto">
            <a:xfrm>
              <a:off x="4038600" y="5181600"/>
              <a:ext cx="381000" cy="990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0" name="Rectangle 119"/>
            <p:cNvSpPr/>
            <p:nvPr/>
          </p:nvSpPr>
          <p:spPr bwMode="auto">
            <a:xfrm>
              <a:off x="5562600" y="5181600"/>
              <a:ext cx="381000" cy="990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4800600" y="5181600"/>
              <a:ext cx="381000" cy="990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122" name="Straight Arrow Connector 121"/>
            <p:cNvCxnSpPr>
              <a:stCxn id="115" idx="3"/>
              <a:endCxn id="116" idx="1"/>
            </p:cNvCxnSpPr>
            <p:nvPr/>
          </p:nvCxnSpPr>
          <p:spPr bwMode="auto">
            <a:xfrm>
              <a:off x="1371600" y="5676900"/>
              <a:ext cx="381000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3" name="Straight Arrow Connector 122"/>
            <p:cNvCxnSpPr>
              <a:stCxn id="116" idx="3"/>
              <a:endCxn id="117" idx="1"/>
            </p:cNvCxnSpPr>
            <p:nvPr/>
          </p:nvCxnSpPr>
          <p:spPr bwMode="auto">
            <a:xfrm>
              <a:off x="2133600" y="5676900"/>
              <a:ext cx="381000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>
              <a:stCxn id="117" idx="3"/>
              <a:endCxn id="118" idx="1"/>
            </p:cNvCxnSpPr>
            <p:nvPr/>
          </p:nvCxnSpPr>
          <p:spPr bwMode="auto">
            <a:xfrm>
              <a:off x="2895600" y="5676900"/>
              <a:ext cx="381000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5" name="Straight Arrow Connector 124"/>
            <p:cNvCxnSpPr>
              <a:stCxn id="118" idx="3"/>
              <a:endCxn id="119" idx="1"/>
            </p:cNvCxnSpPr>
            <p:nvPr/>
          </p:nvCxnSpPr>
          <p:spPr bwMode="auto">
            <a:xfrm>
              <a:off x="3657600" y="5676900"/>
              <a:ext cx="381000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>
              <a:stCxn id="119" idx="3"/>
              <a:endCxn id="121" idx="1"/>
            </p:cNvCxnSpPr>
            <p:nvPr/>
          </p:nvCxnSpPr>
          <p:spPr bwMode="auto">
            <a:xfrm>
              <a:off x="4419600" y="5676900"/>
              <a:ext cx="381000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7" name="Straight Arrow Connector 126"/>
            <p:cNvCxnSpPr>
              <a:stCxn id="121" idx="3"/>
              <a:endCxn id="120" idx="1"/>
            </p:cNvCxnSpPr>
            <p:nvPr/>
          </p:nvCxnSpPr>
          <p:spPr bwMode="auto">
            <a:xfrm>
              <a:off x="5181600" y="5676900"/>
              <a:ext cx="381000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5943600" y="1219200"/>
            <a:ext cx="3218228" cy="4457700"/>
            <a:chOff x="5943600" y="1219200"/>
            <a:chExt cx="3218228" cy="4457700"/>
          </a:xfrm>
        </p:grpSpPr>
        <p:sp>
          <p:nvSpPr>
            <p:cNvPr id="109" name="Right Arrow 108"/>
            <p:cNvSpPr/>
            <p:nvPr/>
          </p:nvSpPr>
          <p:spPr bwMode="auto">
            <a:xfrm rot="1011734">
              <a:off x="6485833" y="2706227"/>
              <a:ext cx="822960" cy="18288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0" name="Right Arrow 109"/>
            <p:cNvSpPr/>
            <p:nvPr/>
          </p:nvSpPr>
          <p:spPr bwMode="auto">
            <a:xfrm rot="20442843">
              <a:off x="6487431" y="3696262"/>
              <a:ext cx="822960" cy="18288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15200" y="2667000"/>
              <a:ext cx="1818409" cy="1600200"/>
            </a:xfrm>
            <a:prstGeom prst="rect">
              <a:avLst/>
            </a:prstGeom>
          </p:spPr>
        </p:pic>
        <p:sp>
          <p:nvSpPr>
            <p:cNvPr id="113" name="TextBox 112"/>
            <p:cNvSpPr txBox="1"/>
            <p:nvPr/>
          </p:nvSpPr>
          <p:spPr>
            <a:xfrm>
              <a:off x="6781800" y="1219200"/>
              <a:ext cx="238002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Neural Network </a:t>
              </a:r>
              <a:br>
                <a:rPr lang="en-US" sz="2000" dirty="0"/>
              </a:br>
              <a:r>
                <a:rPr lang="en-US" sz="2000" dirty="0" err="1"/>
                <a:t>Softmax</a:t>
              </a:r>
              <a:r>
                <a:rPr lang="en-US" sz="2000" dirty="0"/>
                <a:t> </a:t>
              </a:r>
              <a:br>
                <a:rPr lang="en-US" sz="2000" dirty="0"/>
              </a:br>
              <a:r>
                <a:rPr lang="en-US" sz="2000" dirty="0"/>
                <a:t>over top K answers</a:t>
              </a:r>
            </a:p>
          </p:txBody>
        </p:sp>
        <p:cxnSp>
          <p:nvCxnSpPr>
            <p:cNvPr id="128" name="Curved Connector 127"/>
            <p:cNvCxnSpPr>
              <a:stCxn id="120" idx="3"/>
            </p:cNvCxnSpPr>
            <p:nvPr/>
          </p:nvCxnSpPr>
          <p:spPr bwMode="auto">
            <a:xfrm flipV="1">
              <a:off x="5943600" y="3923607"/>
              <a:ext cx="566922" cy="1753293"/>
            </a:xfrm>
            <a:prstGeom prst="curvedConnector3">
              <a:avLst>
                <a:gd name="adj1" fmla="val 50000"/>
              </a:avLst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8895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0" grpId="0"/>
      <p:bldP spid="108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9" name="Shape 2359"/>
          <p:cNvSpPr txBox="1"/>
          <p:nvPr/>
        </p:nvSpPr>
        <p:spPr>
          <a:xfrm>
            <a:off x="0" y="5089125"/>
            <a:ext cx="3826800" cy="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Zhu et al, “Visual 7W: Grounded Question Answering in Images”, CVPR 2016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Figures from Zhu et al, copyright IEEE 2016. Reproduced for educational purposes.</a:t>
            </a:r>
            <a:endParaRPr sz="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360" name="Shape 23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800" y="1418139"/>
            <a:ext cx="4717132" cy="367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1" name="Shape 2361"/>
          <p:cNvPicPr preferRelativeResize="0"/>
          <p:nvPr/>
        </p:nvPicPr>
        <p:blipFill rotWithShape="1">
          <a:blip r:embed="rId4">
            <a:alphaModFix/>
          </a:blip>
          <a:srcRect r="50570"/>
          <a:stretch/>
        </p:blipFill>
        <p:spPr>
          <a:xfrm>
            <a:off x="5866500" y="1512201"/>
            <a:ext cx="2101700" cy="195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2" name="Shape 2362"/>
          <p:cNvPicPr preferRelativeResize="0"/>
          <p:nvPr/>
        </p:nvPicPr>
        <p:blipFill rotWithShape="1">
          <a:blip r:embed="rId4">
            <a:alphaModFix/>
          </a:blip>
          <a:srcRect l="51545"/>
          <a:stretch/>
        </p:blipFill>
        <p:spPr>
          <a:xfrm>
            <a:off x="5887232" y="3519025"/>
            <a:ext cx="2060249" cy="19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2363" name="Shape 2363"/>
          <p:cNvSpPr txBox="1"/>
          <p:nvPr/>
        </p:nvSpPr>
        <p:spPr>
          <a:xfrm>
            <a:off x="226100" y="953525"/>
            <a:ext cx="8698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Visual Question Answering: RNNs with Attention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797429B8-F129-BE46-AB58-BBB78FC0151F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880828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Key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Parameter Sharing</a:t>
            </a:r>
          </a:p>
          <a:p>
            <a:pPr lvl="1"/>
            <a:r>
              <a:rPr lang="en-US" dirty="0"/>
              <a:t>in computation graphs = adding gradients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6356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1" name="Shape 3001"/>
          <p:cNvSpPr txBox="1"/>
          <p:nvPr/>
        </p:nvSpPr>
        <p:spPr>
          <a:xfrm>
            <a:off x="331350" y="940300"/>
            <a:ext cx="8582100" cy="3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Summary</a:t>
            </a:r>
            <a:endParaRPr sz="3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683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lang="en" sz="2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RNNs allow a lot of flexibility in architecture design</a:t>
            </a:r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683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lang="en" sz="2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Vanilla RNNs are simple but don’t work very well</a:t>
            </a:r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683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lang="en" sz="2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Common to use LSTM or GRU: their additive interactions improve gradient flow</a:t>
            </a:r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683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lang="en" sz="2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Backward flow of gradients in RNN can explode or vanish. Exploding is controlled with gradient clipping. Vanishing is controlled with additive interactions (LSTM)</a:t>
            </a:r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683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lang="en" sz="2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Better/simpler architectures are a hot topic of current research</a:t>
            </a:r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683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lang="en" sz="2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Better understanding (both theoretical and empirical) is needed.</a:t>
            </a:r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0276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ChangeArrowheads="1"/>
          </p:cNvSpPr>
          <p:nvPr/>
        </p:nvSpPr>
        <p:spPr bwMode="auto">
          <a:xfrm>
            <a:off x="1658880" y="3648287"/>
            <a:ext cx="1244160" cy="829527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3748320" y="3452426"/>
            <a:ext cx="1244160" cy="829527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2736000" y="4986187"/>
            <a:ext cx="1244160" cy="829527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8309" name="Rectangle 5"/>
          <p:cNvSpPr>
            <a:spLocks noChangeArrowheads="1"/>
          </p:cNvSpPr>
          <p:nvPr/>
        </p:nvSpPr>
        <p:spPr bwMode="auto">
          <a:xfrm>
            <a:off x="2312640" y="2308946"/>
            <a:ext cx="1244160" cy="829527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8310" name="Rectangle 6"/>
          <p:cNvSpPr>
            <a:spLocks noChangeArrowheads="1"/>
          </p:cNvSpPr>
          <p:nvPr/>
        </p:nvSpPr>
        <p:spPr bwMode="auto">
          <a:xfrm>
            <a:off x="3160800" y="1231713"/>
            <a:ext cx="1244160" cy="829527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8311" name="Line 7"/>
          <p:cNvSpPr>
            <a:spLocks noChangeShapeType="1"/>
          </p:cNvSpPr>
          <p:nvPr/>
        </p:nvSpPr>
        <p:spPr bwMode="auto">
          <a:xfrm flipV="1">
            <a:off x="3362401" y="5796993"/>
            <a:ext cx="1440" cy="832407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2" name="Line 8"/>
          <p:cNvSpPr>
            <a:spLocks noChangeShapeType="1"/>
          </p:cNvSpPr>
          <p:nvPr/>
        </p:nvSpPr>
        <p:spPr bwMode="auto">
          <a:xfrm flipH="1" flipV="1">
            <a:off x="2279521" y="4476374"/>
            <a:ext cx="1084320" cy="625026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3" name="Freeform 9"/>
          <p:cNvSpPr>
            <a:spLocks/>
          </p:cNvSpPr>
          <p:nvPr/>
        </p:nvSpPr>
        <p:spPr bwMode="auto">
          <a:xfrm>
            <a:off x="67681" y="3102469"/>
            <a:ext cx="3250080" cy="3318108"/>
          </a:xfrm>
          <a:custGeom>
            <a:avLst/>
            <a:gdLst>
              <a:gd name="T0" fmla="*/ 9953 w 9954"/>
              <a:gd name="T1" fmla="*/ 10161 h 10162"/>
              <a:gd name="T2" fmla="*/ 1698 w 9954"/>
              <a:gd name="T3" fmla="*/ 5715 h 10162"/>
              <a:gd name="T4" fmla="*/ 8683 w 9954"/>
              <a:gd name="T5" fmla="*/ 0 h 10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954" h="10162">
                <a:moveTo>
                  <a:pt x="9953" y="10161"/>
                </a:moveTo>
                <a:cubicBezTo>
                  <a:pt x="7715" y="9152"/>
                  <a:pt x="2264" y="6965"/>
                  <a:pt x="1698" y="5715"/>
                </a:cubicBezTo>
                <a:cubicBezTo>
                  <a:pt x="0" y="1965"/>
                  <a:pt x="8826" y="579"/>
                  <a:pt x="8683" y="0"/>
                </a:cubicBezTo>
              </a:path>
            </a:pathLst>
          </a:cu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4" name="Freeform 10"/>
          <p:cNvSpPr>
            <a:spLocks/>
          </p:cNvSpPr>
          <p:nvPr/>
        </p:nvSpPr>
        <p:spPr bwMode="auto">
          <a:xfrm>
            <a:off x="3661921" y="2065560"/>
            <a:ext cx="3250080" cy="2903345"/>
          </a:xfrm>
          <a:custGeom>
            <a:avLst/>
            <a:gdLst>
              <a:gd name="T0" fmla="*/ 0 w 9954"/>
              <a:gd name="T1" fmla="*/ 8890 h 8891"/>
              <a:gd name="T2" fmla="*/ 6350 w 9954"/>
              <a:gd name="T3" fmla="*/ 6667 h 8891"/>
              <a:gd name="T4" fmla="*/ 8255 w 9954"/>
              <a:gd name="T5" fmla="*/ 5001 h 8891"/>
              <a:gd name="T6" fmla="*/ 1270 w 9954"/>
              <a:gd name="T7" fmla="*/ 0 h 88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954" h="8891">
                <a:moveTo>
                  <a:pt x="0" y="8890"/>
                </a:moveTo>
                <a:cubicBezTo>
                  <a:pt x="1517" y="8295"/>
                  <a:pt x="4418" y="7572"/>
                  <a:pt x="6350" y="6667"/>
                </a:cubicBezTo>
                <a:cubicBezTo>
                  <a:pt x="7510" y="6125"/>
                  <a:pt x="8160" y="5368"/>
                  <a:pt x="8255" y="5001"/>
                </a:cubicBezTo>
                <a:cubicBezTo>
                  <a:pt x="9953" y="1719"/>
                  <a:pt x="1127" y="507"/>
                  <a:pt x="1270" y="0"/>
                </a:cubicBezTo>
              </a:path>
            </a:pathLst>
          </a:cu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5" name="Line 11"/>
          <p:cNvSpPr>
            <a:spLocks noChangeShapeType="1"/>
          </p:cNvSpPr>
          <p:nvPr/>
        </p:nvSpPr>
        <p:spPr bwMode="auto">
          <a:xfrm flipH="1" flipV="1">
            <a:off x="3938401" y="2064121"/>
            <a:ext cx="624960" cy="1454553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6" name="Line 12"/>
          <p:cNvSpPr>
            <a:spLocks noChangeShapeType="1"/>
          </p:cNvSpPr>
          <p:nvPr/>
        </p:nvSpPr>
        <p:spPr bwMode="auto">
          <a:xfrm flipV="1">
            <a:off x="2903040" y="2064121"/>
            <a:ext cx="829440" cy="417644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7" name="Line 13"/>
          <p:cNvSpPr>
            <a:spLocks noChangeShapeType="1"/>
          </p:cNvSpPr>
          <p:nvPr/>
        </p:nvSpPr>
        <p:spPr bwMode="auto">
          <a:xfrm flipV="1">
            <a:off x="3317760" y="4268992"/>
            <a:ext cx="1036800" cy="1039789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9" name="Line 15"/>
          <p:cNvSpPr>
            <a:spLocks noChangeShapeType="1"/>
          </p:cNvSpPr>
          <p:nvPr/>
        </p:nvSpPr>
        <p:spPr bwMode="auto">
          <a:xfrm flipV="1">
            <a:off x="2073600" y="3101030"/>
            <a:ext cx="1036800" cy="832407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2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685800" y="2286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 dirty="0"/>
              <a:t>Computational Graph</a:t>
            </a:r>
          </a:p>
        </p:txBody>
      </p:sp>
      <p:grpSp>
        <p:nvGrpSpPr>
          <p:cNvPr id="98347" name="SMARTInkShape-Group735"/>
          <p:cNvGrpSpPr/>
          <p:nvPr/>
        </p:nvGrpSpPr>
        <p:grpSpPr>
          <a:xfrm>
            <a:off x="6572772" y="5322126"/>
            <a:ext cx="678098" cy="1124795"/>
            <a:chOff x="6572772" y="5322126"/>
            <a:chExt cx="678098" cy="1124795"/>
          </a:xfrm>
        </p:grpSpPr>
        <p:sp>
          <p:nvSpPr>
            <p:cNvPr id="98342" name="SMARTInkShape-2062"/>
            <p:cNvSpPr/>
            <p:nvPr>
              <p:custDataLst>
                <p:tags r:id="rId29"/>
              </p:custDataLst>
            </p:nvPr>
          </p:nvSpPr>
          <p:spPr bwMode="auto">
            <a:xfrm>
              <a:off x="6572772" y="5363363"/>
              <a:ext cx="151284" cy="538555"/>
            </a:xfrm>
            <a:custGeom>
              <a:avLst/>
              <a:gdLst/>
              <a:ahLst/>
              <a:cxnLst/>
              <a:rect l="0" t="0" r="0" b="0"/>
              <a:pathLst>
                <a:path w="151284" h="538555">
                  <a:moveTo>
                    <a:pt x="151283" y="271270"/>
                  </a:moveTo>
                  <a:lnTo>
                    <a:pt x="151283" y="271270"/>
                  </a:lnTo>
                  <a:lnTo>
                    <a:pt x="151283" y="266529"/>
                  </a:lnTo>
                  <a:lnTo>
                    <a:pt x="150291" y="265133"/>
                  </a:lnTo>
                  <a:lnTo>
                    <a:pt x="148637" y="264202"/>
                  </a:lnTo>
                  <a:lnTo>
                    <a:pt x="143594" y="262708"/>
                  </a:lnTo>
                  <a:lnTo>
                    <a:pt x="135469" y="256276"/>
                  </a:lnTo>
                  <a:lnTo>
                    <a:pt x="127194" y="254258"/>
                  </a:lnTo>
                  <a:lnTo>
                    <a:pt x="82821" y="253412"/>
                  </a:lnTo>
                  <a:lnTo>
                    <a:pt x="76868" y="253411"/>
                  </a:lnTo>
                  <a:lnTo>
                    <a:pt x="63198" y="258151"/>
                  </a:lnTo>
                  <a:lnTo>
                    <a:pt x="44678" y="271502"/>
                  </a:lnTo>
                  <a:lnTo>
                    <a:pt x="38418" y="278317"/>
                  </a:lnTo>
                  <a:lnTo>
                    <a:pt x="23322" y="309288"/>
                  </a:lnTo>
                  <a:lnTo>
                    <a:pt x="11390" y="344155"/>
                  </a:lnTo>
                  <a:lnTo>
                    <a:pt x="2125" y="385583"/>
                  </a:lnTo>
                  <a:lnTo>
                    <a:pt x="0" y="427464"/>
                  </a:lnTo>
                  <a:lnTo>
                    <a:pt x="573" y="465834"/>
                  </a:lnTo>
                  <a:lnTo>
                    <a:pt x="7180" y="504565"/>
                  </a:lnTo>
                  <a:lnTo>
                    <a:pt x="10508" y="516508"/>
                  </a:lnTo>
                  <a:lnTo>
                    <a:pt x="12784" y="521082"/>
                  </a:lnTo>
                  <a:lnTo>
                    <a:pt x="20605" y="528811"/>
                  </a:lnTo>
                  <a:lnTo>
                    <a:pt x="29704" y="534560"/>
                  </a:lnTo>
                  <a:lnTo>
                    <a:pt x="37055" y="537116"/>
                  </a:lnTo>
                  <a:lnTo>
                    <a:pt x="51512" y="538554"/>
                  </a:lnTo>
                  <a:lnTo>
                    <a:pt x="68364" y="534241"/>
                  </a:lnTo>
                  <a:lnTo>
                    <a:pt x="77388" y="526721"/>
                  </a:lnTo>
                  <a:lnTo>
                    <a:pt x="104557" y="491558"/>
                  </a:lnTo>
                  <a:lnTo>
                    <a:pt x="110672" y="475340"/>
                  </a:lnTo>
                  <a:lnTo>
                    <a:pt x="119660" y="431831"/>
                  </a:lnTo>
                  <a:lnTo>
                    <a:pt x="129676" y="395259"/>
                  </a:lnTo>
                  <a:lnTo>
                    <a:pt x="132683" y="350846"/>
                  </a:lnTo>
                  <a:lnTo>
                    <a:pt x="130558" y="310392"/>
                  </a:lnTo>
                  <a:lnTo>
                    <a:pt x="126197" y="278736"/>
                  </a:lnTo>
                  <a:lnTo>
                    <a:pt x="120951" y="248129"/>
                  </a:lnTo>
                  <a:lnTo>
                    <a:pt x="115312" y="212698"/>
                  </a:lnTo>
                  <a:lnTo>
                    <a:pt x="109499" y="175785"/>
                  </a:lnTo>
                  <a:lnTo>
                    <a:pt x="103608" y="142842"/>
                  </a:lnTo>
                  <a:lnTo>
                    <a:pt x="95037" y="111665"/>
                  </a:lnTo>
                  <a:lnTo>
                    <a:pt x="81701" y="68867"/>
                  </a:lnTo>
                  <a:lnTo>
                    <a:pt x="68305" y="28331"/>
                  </a:lnTo>
                  <a:lnTo>
                    <a:pt x="56105" y="8345"/>
                  </a:lnTo>
                  <a:lnTo>
                    <a:pt x="50111" y="1286"/>
                  </a:lnTo>
                  <a:lnTo>
                    <a:pt x="47125" y="0"/>
                  </a:lnTo>
                  <a:lnTo>
                    <a:pt x="44141" y="134"/>
                  </a:lnTo>
                  <a:lnTo>
                    <a:pt x="38180" y="2929"/>
                  </a:lnTo>
                  <a:lnTo>
                    <a:pt x="26267" y="1230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343" name="SMARTInkShape-2063"/>
            <p:cNvSpPr/>
            <p:nvPr>
              <p:custDataLst>
                <p:tags r:id="rId30"/>
              </p:custDataLst>
            </p:nvPr>
          </p:nvSpPr>
          <p:spPr bwMode="auto">
            <a:xfrm>
              <a:off x="6795495" y="5322126"/>
              <a:ext cx="257149" cy="383895"/>
            </a:xfrm>
            <a:custGeom>
              <a:avLst/>
              <a:gdLst/>
              <a:ahLst/>
              <a:cxnLst/>
              <a:rect l="0" t="0" r="0" b="0"/>
              <a:pathLst>
                <a:path w="257149" h="383895">
                  <a:moveTo>
                    <a:pt x="17857" y="8897"/>
                  </a:moveTo>
                  <a:lnTo>
                    <a:pt x="17857" y="8897"/>
                  </a:lnTo>
                  <a:lnTo>
                    <a:pt x="17857" y="76"/>
                  </a:lnTo>
                  <a:lnTo>
                    <a:pt x="13116" y="0"/>
                  </a:lnTo>
                  <a:lnTo>
                    <a:pt x="11720" y="981"/>
                  </a:lnTo>
                  <a:lnTo>
                    <a:pt x="10789" y="2628"/>
                  </a:lnTo>
                  <a:lnTo>
                    <a:pt x="1270" y="46949"/>
                  </a:lnTo>
                  <a:lnTo>
                    <a:pt x="165" y="89572"/>
                  </a:lnTo>
                  <a:lnTo>
                    <a:pt x="19" y="133953"/>
                  </a:lnTo>
                  <a:lnTo>
                    <a:pt x="0" y="178567"/>
                  </a:lnTo>
                  <a:lnTo>
                    <a:pt x="990" y="220418"/>
                  </a:lnTo>
                  <a:lnTo>
                    <a:pt x="7065" y="258377"/>
                  </a:lnTo>
                  <a:lnTo>
                    <a:pt x="14818" y="302512"/>
                  </a:lnTo>
                  <a:lnTo>
                    <a:pt x="18582" y="341917"/>
                  </a:lnTo>
                  <a:lnTo>
                    <a:pt x="26927" y="370830"/>
                  </a:lnTo>
                  <a:lnTo>
                    <a:pt x="31148" y="377455"/>
                  </a:lnTo>
                  <a:lnTo>
                    <a:pt x="36331" y="381060"/>
                  </a:lnTo>
                  <a:lnTo>
                    <a:pt x="44829" y="383090"/>
                  </a:lnTo>
                  <a:lnTo>
                    <a:pt x="65492" y="383894"/>
                  </a:lnTo>
                  <a:lnTo>
                    <a:pt x="71439" y="381276"/>
                  </a:lnTo>
                  <a:lnTo>
                    <a:pt x="110479" y="350933"/>
                  </a:lnTo>
                  <a:lnTo>
                    <a:pt x="152017" y="319167"/>
                  </a:lnTo>
                  <a:lnTo>
                    <a:pt x="196289" y="287795"/>
                  </a:lnTo>
                  <a:lnTo>
                    <a:pt x="208284" y="281680"/>
                  </a:lnTo>
                  <a:lnTo>
                    <a:pt x="229509" y="275108"/>
                  </a:lnTo>
                  <a:lnTo>
                    <a:pt x="236939" y="271080"/>
                  </a:lnTo>
                  <a:lnTo>
                    <a:pt x="243550" y="269290"/>
                  </a:lnTo>
                  <a:lnTo>
                    <a:pt x="246702" y="269806"/>
                  </a:lnTo>
                  <a:lnTo>
                    <a:pt x="252849" y="273023"/>
                  </a:lnTo>
                  <a:lnTo>
                    <a:pt x="254886" y="275270"/>
                  </a:lnTo>
                  <a:lnTo>
                    <a:pt x="257148" y="280413"/>
                  </a:lnTo>
                  <a:lnTo>
                    <a:pt x="256760" y="283173"/>
                  </a:lnTo>
                  <a:lnTo>
                    <a:pt x="250028" y="294647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344" name="SMARTInkShape-2064"/>
            <p:cNvSpPr/>
            <p:nvPr>
              <p:custDataLst>
                <p:tags r:id="rId31"/>
              </p:custDataLst>
            </p:nvPr>
          </p:nvSpPr>
          <p:spPr bwMode="auto">
            <a:xfrm>
              <a:off x="6732984" y="5804297"/>
              <a:ext cx="446486" cy="214313"/>
            </a:xfrm>
            <a:custGeom>
              <a:avLst/>
              <a:gdLst/>
              <a:ahLst/>
              <a:cxnLst/>
              <a:rect l="0" t="0" r="0" b="0"/>
              <a:pathLst>
                <a:path w="446486" h="214313">
                  <a:moveTo>
                    <a:pt x="0" y="214312"/>
                  </a:moveTo>
                  <a:lnTo>
                    <a:pt x="0" y="214312"/>
                  </a:lnTo>
                  <a:lnTo>
                    <a:pt x="4741" y="214312"/>
                  </a:lnTo>
                  <a:lnTo>
                    <a:pt x="9714" y="211667"/>
                  </a:lnTo>
                  <a:lnTo>
                    <a:pt x="48996" y="183267"/>
                  </a:lnTo>
                  <a:lnTo>
                    <a:pt x="89870" y="154613"/>
                  </a:lnTo>
                  <a:lnTo>
                    <a:pt x="131266" y="129943"/>
                  </a:lnTo>
                  <a:lnTo>
                    <a:pt x="171781" y="100081"/>
                  </a:lnTo>
                  <a:lnTo>
                    <a:pt x="206010" y="80917"/>
                  </a:lnTo>
                  <a:lnTo>
                    <a:pt x="241288" y="62670"/>
                  </a:lnTo>
                  <a:lnTo>
                    <a:pt x="279521" y="44696"/>
                  </a:lnTo>
                  <a:lnTo>
                    <a:pt x="316978" y="26804"/>
                  </a:lnTo>
                  <a:lnTo>
                    <a:pt x="361041" y="7720"/>
                  </a:lnTo>
                  <a:lnTo>
                    <a:pt x="399841" y="1525"/>
                  </a:lnTo>
                  <a:lnTo>
                    <a:pt x="446485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345" name="SMARTInkShape-2065"/>
            <p:cNvSpPr/>
            <p:nvPr>
              <p:custDataLst>
                <p:tags r:id="rId32"/>
              </p:custDataLst>
            </p:nvPr>
          </p:nvSpPr>
          <p:spPr bwMode="auto">
            <a:xfrm>
              <a:off x="6732984" y="5994494"/>
              <a:ext cx="196455" cy="452427"/>
            </a:xfrm>
            <a:custGeom>
              <a:avLst/>
              <a:gdLst/>
              <a:ahLst/>
              <a:cxnLst/>
              <a:rect l="0" t="0" r="0" b="0"/>
              <a:pathLst>
                <a:path w="196455" h="452427">
                  <a:moveTo>
                    <a:pt x="196454" y="122342"/>
                  </a:moveTo>
                  <a:lnTo>
                    <a:pt x="196454" y="122342"/>
                  </a:lnTo>
                  <a:lnTo>
                    <a:pt x="196454" y="117602"/>
                  </a:lnTo>
                  <a:lnTo>
                    <a:pt x="195461" y="116205"/>
                  </a:lnTo>
                  <a:lnTo>
                    <a:pt x="193808" y="115274"/>
                  </a:lnTo>
                  <a:lnTo>
                    <a:pt x="191713" y="114653"/>
                  </a:lnTo>
                  <a:lnTo>
                    <a:pt x="180203" y="105832"/>
                  </a:lnTo>
                  <a:lnTo>
                    <a:pt x="169590" y="109623"/>
                  </a:lnTo>
                  <a:lnTo>
                    <a:pt x="139885" y="129414"/>
                  </a:lnTo>
                  <a:lnTo>
                    <a:pt x="109192" y="169875"/>
                  </a:lnTo>
                  <a:lnTo>
                    <a:pt x="86405" y="212019"/>
                  </a:lnTo>
                  <a:lnTo>
                    <a:pt x="68864" y="256337"/>
                  </a:lnTo>
                  <a:lnTo>
                    <a:pt x="57627" y="298153"/>
                  </a:lnTo>
                  <a:lnTo>
                    <a:pt x="54378" y="338751"/>
                  </a:lnTo>
                  <a:lnTo>
                    <a:pt x="53737" y="379953"/>
                  </a:lnTo>
                  <a:lnTo>
                    <a:pt x="58366" y="402951"/>
                  </a:lnTo>
                  <a:lnTo>
                    <a:pt x="72353" y="444677"/>
                  </a:lnTo>
                  <a:lnTo>
                    <a:pt x="76016" y="447364"/>
                  </a:lnTo>
                  <a:lnTo>
                    <a:pt x="88007" y="451147"/>
                  </a:lnTo>
                  <a:lnTo>
                    <a:pt x="100949" y="452426"/>
                  </a:lnTo>
                  <a:lnTo>
                    <a:pt x="109690" y="447309"/>
                  </a:lnTo>
                  <a:lnTo>
                    <a:pt x="119196" y="438420"/>
                  </a:lnTo>
                  <a:lnTo>
                    <a:pt x="136548" y="410751"/>
                  </a:lnTo>
                  <a:lnTo>
                    <a:pt x="151755" y="371547"/>
                  </a:lnTo>
                  <a:lnTo>
                    <a:pt x="163701" y="336491"/>
                  </a:lnTo>
                  <a:lnTo>
                    <a:pt x="168486" y="293774"/>
                  </a:lnTo>
                  <a:lnTo>
                    <a:pt x="168323" y="257914"/>
                  </a:lnTo>
                  <a:lnTo>
                    <a:pt x="162432" y="216309"/>
                  </a:lnTo>
                  <a:lnTo>
                    <a:pt x="153410" y="172563"/>
                  </a:lnTo>
                  <a:lnTo>
                    <a:pt x="143919" y="143009"/>
                  </a:lnTo>
                  <a:lnTo>
                    <a:pt x="133087" y="110691"/>
                  </a:lnTo>
                  <a:lnTo>
                    <a:pt x="121657" y="78469"/>
                  </a:lnTo>
                  <a:lnTo>
                    <a:pt x="104067" y="39999"/>
                  </a:lnTo>
                  <a:lnTo>
                    <a:pt x="79140" y="6351"/>
                  </a:lnTo>
                  <a:lnTo>
                    <a:pt x="69570" y="1337"/>
                  </a:lnTo>
                  <a:lnTo>
                    <a:pt x="64239" y="0"/>
                  </a:lnTo>
                  <a:lnTo>
                    <a:pt x="59693" y="101"/>
                  </a:lnTo>
                  <a:lnTo>
                    <a:pt x="51996" y="2859"/>
                  </a:lnTo>
                  <a:lnTo>
                    <a:pt x="37345" y="14730"/>
                  </a:lnTo>
                  <a:lnTo>
                    <a:pt x="25176" y="35556"/>
                  </a:lnTo>
                  <a:lnTo>
                    <a:pt x="9110" y="75378"/>
                  </a:lnTo>
                  <a:lnTo>
                    <a:pt x="4049" y="89563"/>
                  </a:lnTo>
                  <a:lnTo>
                    <a:pt x="0" y="122342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346" name="SMARTInkShape-2066"/>
            <p:cNvSpPr/>
            <p:nvPr>
              <p:custDataLst>
                <p:tags r:id="rId33"/>
              </p:custDataLst>
            </p:nvPr>
          </p:nvSpPr>
          <p:spPr bwMode="auto">
            <a:xfrm>
              <a:off x="7009809" y="5973961"/>
              <a:ext cx="241061" cy="312004"/>
            </a:xfrm>
            <a:custGeom>
              <a:avLst/>
              <a:gdLst/>
              <a:ahLst/>
              <a:cxnLst/>
              <a:rect l="0" t="0" r="0" b="0"/>
              <a:pathLst>
                <a:path w="241061" h="312004">
                  <a:moveTo>
                    <a:pt x="35714" y="133944"/>
                  </a:moveTo>
                  <a:lnTo>
                    <a:pt x="35714" y="133944"/>
                  </a:lnTo>
                  <a:lnTo>
                    <a:pt x="28647" y="117164"/>
                  </a:lnTo>
                  <a:lnTo>
                    <a:pt x="28026" y="113828"/>
                  </a:lnTo>
                  <a:lnTo>
                    <a:pt x="24690" y="107476"/>
                  </a:lnTo>
                  <a:lnTo>
                    <a:pt x="14465" y="95313"/>
                  </a:lnTo>
                  <a:lnTo>
                    <a:pt x="8741" y="91970"/>
                  </a:lnTo>
                  <a:lnTo>
                    <a:pt x="148" y="89343"/>
                  </a:lnTo>
                  <a:lnTo>
                    <a:pt x="0" y="117977"/>
                  </a:lnTo>
                  <a:lnTo>
                    <a:pt x="7684" y="156944"/>
                  </a:lnTo>
                  <a:lnTo>
                    <a:pt x="16505" y="198145"/>
                  </a:lnTo>
                  <a:lnTo>
                    <a:pt x="20323" y="231611"/>
                  </a:lnTo>
                  <a:lnTo>
                    <a:pt x="24870" y="249865"/>
                  </a:lnTo>
                  <a:lnTo>
                    <a:pt x="28863" y="267841"/>
                  </a:lnTo>
                  <a:lnTo>
                    <a:pt x="37759" y="293891"/>
                  </a:lnTo>
                  <a:lnTo>
                    <a:pt x="41584" y="300282"/>
                  </a:lnTo>
                  <a:lnTo>
                    <a:pt x="44241" y="310729"/>
                  </a:lnTo>
                  <a:lnTo>
                    <a:pt x="45367" y="311332"/>
                  </a:lnTo>
                  <a:lnTo>
                    <a:pt x="49266" y="312003"/>
                  </a:lnTo>
                  <a:lnTo>
                    <a:pt x="50701" y="311189"/>
                  </a:lnTo>
                  <a:lnTo>
                    <a:pt x="51659" y="309655"/>
                  </a:lnTo>
                  <a:lnTo>
                    <a:pt x="53006" y="302755"/>
                  </a:lnTo>
                  <a:lnTo>
                    <a:pt x="53558" y="258706"/>
                  </a:lnTo>
                  <a:lnTo>
                    <a:pt x="56215" y="238380"/>
                  </a:lnTo>
                  <a:lnTo>
                    <a:pt x="64598" y="199644"/>
                  </a:lnTo>
                  <a:lnTo>
                    <a:pt x="83462" y="168114"/>
                  </a:lnTo>
                  <a:lnTo>
                    <a:pt x="89347" y="164014"/>
                  </a:lnTo>
                  <a:lnTo>
                    <a:pt x="92306" y="162921"/>
                  </a:lnTo>
                  <a:lnTo>
                    <a:pt x="95270" y="163184"/>
                  </a:lnTo>
                  <a:lnTo>
                    <a:pt x="109802" y="168090"/>
                  </a:lnTo>
                  <a:lnTo>
                    <a:pt x="119243" y="169956"/>
                  </a:lnTo>
                  <a:lnTo>
                    <a:pt x="130138" y="176586"/>
                  </a:lnTo>
                  <a:lnTo>
                    <a:pt x="166826" y="209541"/>
                  </a:lnTo>
                  <a:lnTo>
                    <a:pt x="185490" y="216016"/>
                  </a:lnTo>
                  <a:lnTo>
                    <a:pt x="203127" y="228427"/>
                  </a:lnTo>
                  <a:lnTo>
                    <a:pt x="212976" y="230508"/>
                  </a:lnTo>
                  <a:lnTo>
                    <a:pt x="221323" y="228786"/>
                  </a:lnTo>
                  <a:lnTo>
                    <a:pt x="230025" y="224337"/>
                  </a:lnTo>
                  <a:lnTo>
                    <a:pt x="236273" y="223567"/>
                  </a:lnTo>
                  <a:lnTo>
                    <a:pt x="237881" y="222466"/>
                  </a:lnTo>
                  <a:lnTo>
                    <a:pt x="238953" y="220740"/>
                  </a:lnTo>
                  <a:lnTo>
                    <a:pt x="240462" y="213571"/>
                  </a:lnTo>
                  <a:lnTo>
                    <a:pt x="241060" y="185744"/>
                  </a:lnTo>
                  <a:lnTo>
                    <a:pt x="228665" y="141934"/>
                  </a:lnTo>
                  <a:lnTo>
                    <a:pt x="223318" y="99841"/>
                  </a:lnTo>
                  <a:lnTo>
                    <a:pt x="216382" y="55955"/>
                  </a:lnTo>
                  <a:lnTo>
                    <a:pt x="214237" y="38759"/>
                  </a:lnTo>
                  <a:lnTo>
                    <a:pt x="205379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98354" name="SMARTInkShape-Group736"/>
          <p:cNvGrpSpPr/>
          <p:nvPr/>
        </p:nvGrpSpPr>
        <p:grpSpPr>
          <a:xfrm>
            <a:off x="4214813" y="5625735"/>
            <a:ext cx="803672" cy="909850"/>
            <a:chOff x="4214813" y="5625735"/>
            <a:chExt cx="803672" cy="909850"/>
          </a:xfrm>
        </p:grpSpPr>
        <p:sp>
          <p:nvSpPr>
            <p:cNvPr id="98348" name="SMARTInkShape-2067"/>
            <p:cNvSpPr/>
            <p:nvPr>
              <p:custDataLst>
                <p:tags r:id="rId23"/>
              </p:custDataLst>
            </p:nvPr>
          </p:nvSpPr>
          <p:spPr bwMode="auto">
            <a:xfrm>
              <a:off x="4670236" y="6081117"/>
              <a:ext cx="187501" cy="249864"/>
            </a:xfrm>
            <a:custGeom>
              <a:avLst/>
              <a:gdLst/>
              <a:ahLst/>
              <a:cxnLst/>
              <a:rect l="0" t="0" r="0" b="0"/>
              <a:pathLst>
                <a:path w="187501" h="249864">
                  <a:moveTo>
                    <a:pt x="8920" y="98228"/>
                  </a:moveTo>
                  <a:lnTo>
                    <a:pt x="8920" y="98228"/>
                  </a:lnTo>
                  <a:lnTo>
                    <a:pt x="23" y="89329"/>
                  </a:lnTo>
                  <a:lnTo>
                    <a:pt x="0" y="94047"/>
                  </a:lnTo>
                  <a:lnTo>
                    <a:pt x="989" y="95440"/>
                  </a:lnTo>
                  <a:lnTo>
                    <a:pt x="2641" y="96369"/>
                  </a:lnTo>
                  <a:lnTo>
                    <a:pt x="4734" y="96988"/>
                  </a:lnTo>
                  <a:lnTo>
                    <a:pt x="9705" y="102968"/>
                  </a:lnTo>
                  <a:lnTo>
                    <a:pt x="14230" y="111248"/>
                  </a:lnTo>
                  <a:lnTo>
                    <a:pt x="32987" y="155081"/>
                  </a:lnTo>
                  <a:lnTo>
                    <a:pt x="40745" y="172730"/>
                  </a:lnTo>
                  <a:lnTo>
                    <a:pt x="54125" y="214318"/>
                  </a:lnTo>
                  <a:lnTo>
                    <a:pt x="60018" y="229527"/>
                  </a:lnTo>
                  <a:lnTo>
                    <a:pt x="62008" y="243556"/>
                  </a:lnTo>
                  <a:lnTo>
                    <a:pt x="63164" y="245714"/>
                  </a:lnTo>
                  <a:lnTo>
                    <a:pt x="64927" y="247154"/>
                  </a:lnTo>
                  <a:lnTo>
                    <a:pt x="71047" y="249863"/>
                  </a:lnTo>
                  <a:lnTo>
                    <a:pt x="71424" y="210812"/>
                  </a:lnTo>
                  <a:lnTo>
                    <a:pt x="68782" y="167495"/>
                  </a:lnTo>
                  <a:lnTo>
                    <a:pt x="63326" y="125722"/>
                  </a:lnTo>
                  <a:lnTo>
                    <a:pt x="62607" y="92758"/>
                  </a:lnTo>
                  <a:lnTo>
                    <a:pt x="63563" y="88628"/>
                  </a:lnTo>
                  <a:lnTo>
                    <a:pt x="65192" y="85875"/>
                  </a:lnTo>
                  <a:lnTo>
                    <a:pt x="70196" y="81455"/>
                  </a:lnTo>
                  <a:lnTo>
                    <a:pt x="75803" y="80689"/>
                  </a:lnTo>
                  <a:lnTo>
                    <a:pt x="80979" y="83156"/>
                  </a:lnTo>
                  <a:lnTo>
                    <a:pt x="123797" y="123817"/>
                  </a:lnTo>
                  <a:lnTo>
                    <a:pt x="132076" y="129444"/>
                  </a:lnTo>
                  <a:lnTo>
                    <a:pt x="139062" y="132937"/>
                  </a:lnTo>
                  <a:lnTo>
                    <a:pt x="148574" y="139489"/>
                  </a:lnTo>
                  <a:lnTo>
                    <a:pt x="154663" y="141370"/>
                  </a:lnTo>
                  <a:lnTo>
                    <a:pt x="157676" y="140879"/>
                  </a:lnTo>
                  <a:lnTo>
                    <a:pt x="169640" y="135609"/>
                  </a:lnTo>
                  <a:lnTo>
                    <a:pt x="181558" y="134274"/>
                  </a:lnTo>
                  <a:lnTo>
                    <a:pt x="183543" y="133172"/>
                  </a:lnTo>
                  <a:lnTo>
                    <a:pt x="184867" y="131446"/>
                  </a:lnTo>
                  <a:lnTo>
                    <a:pt x="186338" y="125889"/>
                  </a:lnTo>
                  <a:lnTo>
                    <a:pt x="187500" y="81676"/>
                  </a:lnTo>
                  <a:lnTo>
                    <a:pt x="184862" y="73341"/>
                  </a:lnTo>
                  <a:lnTo>
                    <a:pt x="181374" y="65339"/>
                  </a:lnTo>
                  <a:lnTo>
                    <a:pt x="178418" y="50668"/>
                  </a:lnTo>
                  <a:lnTo>
                    <a:pt x="170708" y="38605"/>
                  </a:lnTo>
                  <a:lnTo>
                    <a:pt x="156119" y="19900"/>
                  </a:lnTo>
                  <a:lnTo>
                    <a:pt x="152725" y="12813"/>
                  </a:lnTo>
                  <a:lnTo>
                    <a:pt x="142866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349" name="SMARTInkShape-2068"/>
            <p:cNvSpPr/>
            <p:nvPr>
              <p:custDataLst>
                <p:tags r:id="rId24"/>
              </p:custDataLst>
            </p:nvPr>
          </p:nvSpPr>
          <p:spPr bwMode="auto">
            <a:xfrm>
              <a:off x="4911328" y="6058440"/>
              <a:ext cx="107157" cy="152481"/>
            </a:xfrm>
            <a:custGeom>
              <a:avLst/>
              <a:gdLst/>
              <a:ahLst/>
              <a:cxnLst/>
              <a:rect l="0" t="0" r="0" b="0"/>
              <a:pathLst>
                <a:path w="107157" h="152481">
                  <a:moveTo>
                    <a:pt x="0" y="49465"/>
                  </a:moveTo>
                  <a:lnTo>
                    <a:pt x="0" y="49465"/>
                  </a:lnTo>
                  <a:lnTo>
                    <a:pt x="4741" y="44726"/>
                  </a:lnTo>
                  <a:lnTo>
                    <a:pt x="7068" y="39752"/>
                  </a:lnTo>
                  <a:lnTo>
                    <a:pt x="8821" y="24395"/>
                  </a:lnTo>
                  <a:lnTo>
                    <a:pt x="31052" y="568"/>
                  </a:lnTo>
                  <a:lnTo>
                    <a:pt x="32607" y="0"/>
                  </a:lnTo>
                  <a:lnTo>
                    <a:pt x="33645" y="613"/>
                  </a:lnTo>
                  <a:lnTo>
                    <a:pt x="34336" y="2015"/>
                  </a:lnTo>
                  <a:lnTo>
                    <a:pt x="35789" y="2949"/>
                  </a:lnTo>
                  <a:lnTo>
                    <a:pt x="43286" y="4571"/>
                  </a:lnTo>
                  <a:lnTo>
                    <a:pt x="43740" y="5646"/>
                  </a:lnTo>
                  <a:lnTo>
                    <a:pt x="44642" y="46683"/>
                  </a:lnTo>
                  <a:lnTo>
                    <a:pt x="43654" y="62312"/>
                  </a:lnTo>
                  <a:lnTo>
                    <a:pt x="36546" y="97174"/>
                  </a:lnTo>
                  <a:lnTo>
                    <a:pt x="35729" y="141585"/>
                  </a:lnTo>
                  <a:lnTo>
                    <a:pt x="35720" y="151896"/>
                  </a:lnTo>
                  <a:lnTo>
                    <a:pt x="36712" y="152480"/>
                  </a:lnTo>
                  <a:lnTo>
                    <a:pt x="38364" y="151876"/>
                  </a:lnTo>
                  <a:lnTo>
                    <a:pt x="56970" y="135337"/>
                  </a:lnTo>
                  <a:lnTo>
                    <a:pt x="69535" y="117654"/>
                  </a:lnTo>
                  <a:lnTo>
                    <a:pt x="87451" y="100932"/>
                  </a:lnTo>
                  <a:lnTo>
                    <a:pt x="107156" y="67326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350" name="SMARTInkShape-2069"/>
            <p:cNvSpPr/>
            <p:nvPr>
              <p:custDataLst>
                <p:tags r:id="rId25"/>
              </p:custDataLst>
            </p:nvPr>
          </p:nvSpPr>
          <p:spPr bwMode="auto">
            <a:xfrm>
              <a:off x="4455914" y="6199567"/>
              <a:ext cx="160580" cy="336018"/>
            </a:xfrm>
            <a:custGeom>
              <a:avLst/>
              <a:gdLst/>
              <a:ahLst/>
              <a:cxnLst/>
              <a:rect l="0" t="0" r="0" b="0"/>
              <a:pathLst>
                <a:path w="160580" h="336018">
                  <a:moveTo>
                    <a:pt x="142875" y="33355"/>
                  </a:moveTo>
                  <a:lnTo>
                    <a:pt x="142875" y="33355"/>
                  </a:lnTo>
                  <a:lnTo>
                    <a:pt x="129573" y="33355"/>
                  </a:lnTo>
                  <a:lnTo>
                    <a:pt x="124395" y="36000"/>
                  </a:lnTo>
                  <a:lnTo>
                    <a:pt x="99403" y="59086"/>
                  </a:lnTo>
                  <a:lnTo>
                    <a:pt x="74657" y="98952"/>
                  </a:lnTo>
                  <a:lnTo>
                    <a:pt x="56576" y="140705"/>
                  </a:lnTo>
                  <a:lnTo>
                    <a:pt x="41675" y="177627"/>
                  </a:lnTo>
                  <a:lnTo>
                    <a:pt x="36503" y="221062"/>
                  </a:lnTo>
                  <a:lnTo>
                    <a:pt x="37060" y="237827"/>
                  </a:lnTo>
                  <a:lnTo>
                    <a:pt x="43453" y="275708"/>
                  </a:lnTo>
                  <a:lnTo>
                    <a:pt x="49035" y="296876"/>
                  </a:lnTo>
                  <a:lnTo>
                    <a:pt x="56851" y="306910"/>
                  </a:lnTo>
                  <a:lnTo>
                    <a:pt x="65946" y="315669"/>
                  </a:lnTo>
                  <a:lnTo>
                    <a:pt x="76646" y="329772"/>
                  </a:lnTo>
                  <a:lnTo>
                    <a:pt x="83013" y="333768"/>
                  </a:lnTo>
                  <a:lnTo>
                    <a:pt x="96916" y="336017"/>
                  </a:lnTo>
                  <a:lnTo>
                    <a:pt x="105251" y="333898"/>
                  </a:lnTo>
                  <a:lnTo>
                    <a:pt x="118687" y="324452"/>
                  </a:lnTo>
                  <a:lnTo>
                    <a:pt x="142860" y="283130"/>
                  </a:lnTo>
                  <a:lnTo>
                    <a:pt x="154778" y="254782"/>
                  </a:lnTo>
                  <a:lnTo>
                    <a:pt x="159950" y="211710"/>
                  </a:lnTo>
                  <a:lnTo>
                    <a:pt x="160579" y="176183"/>
                  </a:lnTo>
                  <a:lnTo>
                    <a:pt x="143932" y="131575"/>
                  </a:lnTo>
                  <a:lnTo>
                    <a:pt x="126437" y="95861"/>
                  </a:lnTo>
                  <a:lnTo>
                    <a:pt x="103872" y="54999"/>
                  </a:lnTo>
                  <a:lnTo>
                    <a:pt x="85237" y="32382"/>
                  </a:lnTo>
                  <a:lnTo>
                    <a:pt x="49620" y="2958"/>
                  </a:lnTo>
                  <a:lnTo>
                    <a:pt x="42559" y="0"/>
                  </a:lnTo>
                  <a:lnTo>
                    <a:pt x="39287" y="205"/>
                  </a:lnTo>
                  <a:lnTo>
                    <a:pt x="33005" y="3077"/>
                  </a:lnTo>
                  <a:lnTo>
                    <a:pt x="23890" y="15013"/>
                  </a:lnTo>
                  <a:lnTo>
                    <a:pt x="0" y="6014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351" name="SMARTInkShape-2070"/>
            <p:cNvSpPr/>
            <p:nvPr>
              <p:custDataLst>
                <p:tags r:id="rId26"/>
              </p:custDataLst>
            </p:nvPr>
          </p:nvSpPr>
          <p:spPr bwMode="auto">
            <a:xfrm>
              <a:off x="4429125" y="5804297"/>
              <a:ext cx="375048" cy="473274"/>
            </a:xfrm>
            <a:custGeom>
              <a:avLst/>
              <a:gdLst/>
              <a:ahLst/>
              <a:cxnLst/>
              <a:rect l="0" t="0" r="0" b="0"/>
              <a:pathLst>
                <a:path w="375048" h="473274">
                  <a:moveTo>
                    <a:pt x="0" y="473273"/>
                  </a:moveTo>
                  <a:lnTo>
                    <a:pt x="0" y="473273"/>
                  </a:lnTo>
                  <a:lnTo>
                    <a:pt x="7689" y="465585"/>
                  </a:lnTo>
                  <a:lnTo>
                    <a:pt x="26973" y="425563"/>
                  </a:lnTo>
                  <a:lnTo>
                    <a:pt x="48825" y="382580"/>
                  </a:lnTo>
                  <a:lnTo>
                    <a:pt x="74320" y="338464"/>
                  </a:lnTo>
                  <a:lnTo>
                    <a:pt x="96435" y="303353"/>
                  </a:lnTo>
                  <a:lnTo>
                    <a:pt x="120847" y="265169"/>
                  </a:lnTo>
                  <a:lnTo>
                    <a:pt x="150569" y="225081"/>
                  </a:lnTo>
                  <a:lnTo>
                    <a:pt x="178227" y="188068"/>
                  </a:lnTo>
                  <a:lnTo>
                    <a:pt x="214240" y="144746"/>
                  </a:lnTo>
                  <a:lnTo>
                    <a:pt x="243880" y="102381"/>
                  </a:lnTo>
                  <a:lnTo>
                    <a:pt x="281375" y="61683"/>
                  </a:lnTo>
                  <a:lnTo>
                    <a:pt x="323371" y="24277"/>
                  </a:lnTo>
                  <a:lnTo>
                    <a:pt x="346512" y="6406"/>
                  </a:lnTo>
                  <a:lnTo>
                    <a:pt x="358765" y="1898"/>
                  </a:lnTo>
                  <a:lnTo>
                    <a:pt x="375047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352" name="SMARTInkShape-2071"/>
            <p:cNvSpPr/>
            <p:nvPr>
              <p:custDataLst>
                <p:tags r:id="rId27"/>
              </p:custDataLst>
            </p:nvPr>
          </p:nvSpPr>
          <p:spPr bwMode="auto">
            <a:xfrm>
              <a:off x="4214813" y="5708524"/>
              <a:ext cx="223116" cy="465134"/>
            </a:xfrm>
            <a:custGeom>
              <a:avLst/>
              <a:gdLst/>
              <a:ahLst/>
              <a:cxnLst/>
              <a:rect l="0" t="0" r="0" b="0"/>
              <a:pathLst>
                <a:path w="223116" h="465134">
                  <a:moveTo>
                    <a:pt x="151804" y="140421"/>
                  </a:moveTo>
                  <a:lnTo>
                    <a:pt x="151804" y="140421"/>
                  </a:lnTo>
                  <a:lnTo>
                    <a:pt x="151804" y="135681"/>
                  </a:lnTo>
                  <a:lnTo>
                    <a:pt x="150812" y="134284"/>
                  </a:lnTo>
                  <a:lnTo>
                    <a:pt x="149159" y="133353"/>
                  </a:lnTo>
                  <a:lnTo>
                    <a:pt x="147064" y="132733"/>
                  </a:lnTo>
                  <a:lnTo>
                    <a:pt x="145667" y="133311"/>
                  </a:lnTo>
                  <a:lnTo>
                    <a:pt x="144736" y="134689"/>
                  </a:lnTo>
                  <a:lnTo>
                    <a:pt x="144116" y="136599"/>
                  </a:lnTo>
                  <a:lnTo>
                    <a:pt x="142710" y="137873"/>
                  </a:lnTo>
                  <a:lnTo>
                    <a:pt x="135295" y="140085"/>
                  </a:lnTo>
                  <a:lnTo>
                    <a:pt x="119785" y="164728"/>
                  </a:lnTo>
                  <a:lnTo>
                    <a:pt x="109234" y="205779"/>
                  </a:lnTo>
                  <a:lnTo>
                    <a:pt x="101293" y="248945"/>
                  </a:lnTo>
                  <a:lnTo>
                    <a:pt x="98831" y="293084"/>
                  </a:lnTo>
                  <a:lnTo>
                    <a:pt x="98406" y="328199"/>
                  </a:lnTo>
                  <a:lnTo>
                    <a:pt x="100925" y="363739"/>
                  </a:lnTo>
                  <a:lnTo>
                    <a:pt x="110666" y="406562"/>
                  </a:lnTo>
                  <a:lnTo>
                    <a:pt x="123136" y="441701"/>
                  </a:lnTo>
                  <a:lnTo>
                    <a:pt x="144624" y="463776"/>
                  </a:lnTo>
                  <a:lnTo>
                    <a:pt x="149002" y="465133"/>
                  </a:lnTo>
                  <a:lnTo>
                    <a:pt x="159158" y="463991"/>
                  </a:lnTo>
                  <a:lnTo>
                    <a:pt x="176031" y="457772"/>
                  </a:lnTo>
                  <a:lnTo>
                    <a:pt x="185061" y="449807"/>
                  </a:lnTo>
                  <a:lnTo>
                    <a:pt x="212234" y="407251"/>
                  </a:lnTo>
                  <a:lnTo>
                    <a:pt x="219980" y="381208"/>
                  </a:lnTo>
                  <a:lnTo>
                    <a:pt x="222597" y="345742"/>
                  </a:lnTo>
                  <a:lnTo>
                    <a:pt x="223115" y="303936"/>
                  </a:lnTo>
                  <a:lnTo>
                    <a:pt x="220571" y="265987"/>
                  </a:lnTo>
                  <a:lnTo>
                    <a:pt x="210808" y="225086"/>
                  </a:lnTo>
                  <a:lnTo>
                    <a:pt x="192196" y="185919"/>
                  </a:lnTo>
                  <a:lnTo>
                    <a:pt x="169411" y="146873"/>
                  </a:lnTo>
                  <a:lnTo>
                    <a:pt x="151729" y="112897"/>
                  </a:lnTo>
                  <a:lnTo>
                    <a:pt x="123237" y="70602"/>
                  </a:lnTo>
                  <a:lnTo>
                    <a:pt x="83801" y="34577"/>
                  </a:lnTo>
                  <a:lnTo>
                    <a:pt x="48371" y="3068"/>
                  </a:lnTo>
                  <a:lnTo>
                    <a:pt x="37703" y="0"/>
                  </a:lnTo>
                  <a:lnTo>
                    <a:pt x="33073" y="174"/>
                  </a:lnTo>
                  <a:lnTo>
                    <a:pt x="25282" y="3014"/>
                  </a:lnTo>
                  <a:lnTo>
                    <a:pt x="6082" y="18601"/>
                  </a:lnTo>
                  <a:lnTo>
                    <a:pt x="2703" y="27078"/>
                  </a:lnTo>
                  <a:lnTo>
                    <a:pt x="0" y="42196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353" name="SMARTInkShape-2072"/>
            <p:cNvSpPr/>
            <p:nvPr>
              <p:custDataLst>
                <p:tags r:id="rId28"/>
              </p:custDataLst>
            </p:nvPr>
          </p:nvSpPr>
          <p:spPr bwMode="auto">
            <a:xfrm>
              <a:off x="4393515" y="5625735"/>
              <a:ext cx="285642" cy="289583"/>
            </a:xfrm>
            <a:custGeom>
              <a:avLst/>
              <a:gdLst/>
              <a:ahLst/>
              <a:cxnLst/>
              <a:rect l="0" t="0" r="0" b="0"/>
              <a:pathLst>
                <a:path w="285642" h="289583">
                  <a:moveTo>
                    <a:pt x="8821" y="8898"/>
                  </a:moveTo>
                  <a:lnTo>
                    <a:pt x="8821" y="8898"/>
                  </a:lnTo>
                  <a:lnTo>
                    <a:pt x="8821" y="4157"/>
                  </a:lnTo>
                  <a:lnTo>
                    <a:pt x="7829" y="2761"/>
                  </a:lnTo>
                  <a:lnTo>
                    <a:pt x="6175" y="1830"/>
                  </a:lnTo>
                  <a:lnTo>
                    <a:pt x="0" y="0"/>
                  </a:lnTo>
                  <a:lnTo>
                    <a:pt x="4664" y="4718"/>
                  </a:lnTo>
                  <a:lnTo>
                    <a:pt x="6973" y="9686"/>
                  </a:lnTo>
                  <a:lnTo>
                    <a:pt x="11419" y="53799"/>
                  </a:lnTo>
                  <a:lnTo>
                    <a:pt x="29809" y="95233"/>
                  </a:lnTo>
                  <a:lnTo>
                    <a:pt x="39841" y="138626"/>
                  </a:lnTo>
                  <a:lnTo>
                    <a:pt x="67598" y="182458"/>
                  </a:lnTo>
                  <a:lnTo>
                    <a:pt x="86145" y="225353"/>
                  </a:lnTo>
                  <a:lnTo>
                    <a:pt x="110021" y="269039"/>
                  </a:lnTo>
                  <a:lnTo>
                    <a:pt x="120938" y="282387"/>
                  </a:lnTo>
                  <a:lnTo>
                    <a:pt x="123143" y="288537"/>
                  </a:lnTo>
                  <a:lnTo>
                    <a:pt x="124723" y="289582"/>
                  </a:lnTo>
                  <a:lnTo>
                    <a:pt x="126769" y="289286"/>
                  </a:lnTo>
                  <a:lnTo>
                    <a:pt x="131687" y="287303"/>
                  </a:lnTo>
                  <a:lnTo>
                    <a:pt x="137181" y="286424"/>
                  </a:lnTo>
                  <a:lnTo>
                    <a:pt x="139042" y="285196"/>
                  </a:lnTo>
                  <a:lnTo>
                    <a:pt x="140284" y="283385"/>
                  </a:lnTo>
                  <a:lnTo>
                    <a:pt x="141111" y="281187"/>
                  </a:lnTo>
                  <a:lnTo>
                    <a:pt x="166003" y="245591"/>
                  </a:lnTo>
                  <a:lnTo>
                    <a:pt x="181386" y="204770"/>
                  </a:lnTo>
                  <a:lnTo>
                    <a:pt x="198980" y="160627"/>
                  </a:lnTo>
                  <a:lnTo>
                    <a:pt x="220320" y="122181"/>
                  </a:lnTo>
                  <a:lnTo>
                    <a:pt x="252182" y="79281"/>
                  </a:lnTo>
                  <a:lnTo>
                    <a:pt x="273411" y="57945"/>
                  </a:lnTo>
                  <a:lnTo>
                    <a:pt x="285641" y="5354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98361" name="SMARTInkShape-Group737"/>
          <p:cNvGrpSpPr/>
          <p:nvPr/>
        </p:nvGrpSpPr>
        <p:grpSpPr>
          <a:xfrm>
            <a:off x="6393655" y="3027164"/>
            <a:ext cx="866182" cy="1087458"/>
            <a:chOff x="6393655" y="3027164"/>
            <a:chExt cx="866182" cy="1087458"/>
          </a:xfrm>
        </p:grpSpPr>
        <p:sp>
          <p:nvSpPr>
            <p:cNvPr id="98355" name="SMARTInkShape-2073"/>
            <p:cNvSpPr/>
            <p:nvPr>
              <p:custDataLst>
                <p:tags r:id="rId17"/>
              </p:custDataLst>
            </p:nvPr>
          </p:nvSpPr>
          <p:spPr bwMode="auto">
            <a:xfrm>
              <a:off x="7207617" y="3759398"/>
              <a:ext cx="52220" cy="142876"/>
            </a:xfrm>
            <a:custGeom>
              <a:avLst/>
              <a:gdLst/>
              <a:ahLst/>
              <a:cxnLst/>
              <a:rect l="0" t="0" r="0" b="0"/>
              <a:pathLst>
                <a:path w="52220" h="142876">
                  <a:moveTo>
                    <a:pt x="25430" y="0"/>
                  </a:moveTo>
                  <a:lnTo>
                    <a:pt x="25430" y="0"/>
                  </a:lnTo>
                  <a:lnTo>
                    <a:pt x="25430" y="4741"/>
                  </a:lnTo>
                  <a:lnTo>
                    <a:pt x="24438" y="6137"/>
                  </a:lnTo>
                  <a:lnTo>
                    <a:pt x="22784" y="7068"/>
                  </a:lnTo>
                  <a:lnTo>
                    <a:pt x="17741" y="8562"/>
                  </a:lnTo>
                  <a:lnTo>
                    <a:pt x="3230" y="22223"/>
                  </a:lnTo>
                  <a:lnTo>
                    <a:pt x="680" y="27406"/>
                  </a:lnTo>
                  <a:lnTo>
                    <a:pt x="0" y="30177"/>
                  </a:lnTo>
                  <a:lnTo>
                    <a:pt x="540" y="33016"/>
                  </a:lnTo>
                  <a:lnTo>
                    <a:pt x="5888" y="44703"/>
                  </a:lnTo>
                  <a:lnTo>
                    <a:pt x="9718" y="56240"/>
                  </a:lnTo>
                  <a:lnTo>
                    <a:pt x="17136" y="69581"/>
                  </a:lnTo>
                  <a:lnTo>
                    <a:pt x="19901" y="73176"/>
                  </a:lnTo>
                  <a:lnTo>
                    <a:pt x="22973" y="82463"/>
                  </a:lnTo>
                  <a:lnTo>
                    <a:pt x="27348" y="98848"/>
                  </a:lnTo>
                  <a:lnTo>
                    <a:pt x="34928" y="113625"/>
                  </a:lnTo>
                  <a:lnTo>
                    <a:pt x="52219" y="14287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356" name="SMARTInkShape-2074"/>
            <p:cNvSpPr/>
            <p:nvPr>
              <p:custDataLst>
                <p:tags r:id="rId18"/>
              </p:custDataLst>
            </p:nvPr>
          </p:nvSpPr>
          <p:spPr bwMode="auto">
            <a:xfrm>
              <a:off x="6886062" y="3643313"/>
              <a:ext cx="212517" cy="249460"/>
            </a:xfrm>
            <a:custGeom>
              <a:avLst/>
              <a:gdLst/>
              <a:ahLst/>
              <a:cxnLst/>
              <a:rect l="0" t="0" r="0" b="0"/>
              <a:pathLst>
                <a:path w="212517" h="249460">
                  <a:moveTo>
                    <a:pt x="16586" y="116085"/>
                  </a:moveTo>
                  <a:lnTo>
                    <a:pt x="16586" y="116085"/>
                  </a:lnTo>
                  <a:lnTo>
                    <a:pt x="10450" y="101827"/>
                  </a:lnTo>
                  <a:lnTo>
                    <a:pt x="6910" y="75383"/>
                  </a:lnTo>
                  <a:lnTo>
                    <a:pt x="0" y="64399"/>
                  </a:lnTo>
                  <a:lnTo>
                    <a:pt x="568" y="62776"/>
                  </a:lnTo>
                  <a:lnTo>
                    <a:pt x="7558" y="53701"/>
                  </a:lnTo>
                  <a:lnTo>
                    <a:pt x="8647" y="78488"/>
                  </a:lnTo>
                  <a:lnTo>
                    <a:pt x="14725" y="99031"/>
                  </a:lnTo>
                  <a:lnTo>
                    <a:pt x="16478" y="139945"/>
                  </a:lnTo>
                  <a:lnTo>
                    <a:pt x="21709" y="164712"/>
                  </a:lnTo>
                  <a:lnTo>
                    <a:pt x="19537" y="187709"/>
                  </a:lnTo>
                  <a:lnTo>
                    <a:pt x="25853" y="224981"/>
                  </a:lnTo>
                  <a:lnTo>
                    <a:pt x="32451" y="236876"/>
                  </a:lnTo>
                  <a:lnTo>
                    <a:pt x="42891" y="249459"/>
                  </a:lnTo>
                  <a:lnTo>
                    <a:pt x="55762" y="237552"/>
                  </a:lnTo>
                  <a:lnTo>
                    <a:pt x="58802" y="231917"/>
                  </a:lnTo>
                  <a:lnTo>
                    <a:pt x="69549" y="189930"/>
                  </a:lnTo>
                  <a:lnTo>
                    <a:pt x="70141" y="148573"/>
                  </a:lnTo>
                  <a:lnTo>
                    <a:pt x="71149" y="131885"/>
                  </a:lnTo>
                  <a:lnTo>
                    <a:pt x="78726" y="116760"/>
                  </a:lnTo>
                  <a:lnTo>
                    <a:pt x="83726" y="116285"/>
                  </a:lnTo>
                  <a:lnTo>
                    <a:pt x="88760" y="118820"/>
                  </a:lnTo>
                  <a:lnTo>
                    <a:pt x="100076" y="128532"/>
                  </a:lnTo>
                  <a:lnTo>
                    <a:pt x="108903" y="141822"/>
                  </a:lnTo>
                  <a:lnTo>
                    <a:pt x="119034" y="163356"/>
                  </a:lnTo>
                  <a:lnTo>
                    <a:pt x="131829" y="172535"/>
                  </a:lnTo>
                  <a:lnTo>
                    <a:pt x="143447" y="176798"/>
                  </a:lnTo>
                  <a:lnTo>
                    <a:pt x="179901" y="178546"/>
                  </a:lnTo>
                  <a:lnTo>
                    <a:pt x="186075" y="175927"/>
                  </a:lnTo>
                  <a:lnTo>
                    <a:pt x="207076" y="157601"/>
                  </a:lnTo>
                  <a:lnTo>
                    <a:pt x="210389" y="151734"/>
                  </a:lnTo>
                  <a:lnTo>
                    <a:pt x="212254" y="140208"/>
                  </a:lnTo>
                  <a:lnTo>
                    <a:pt x="212516" y="135144"/>
                  </a:lnTo>
                  <a:lnTo>
                    <a:pt x="210161" y="126871"/>
                  </a:lnTo>
                  <a:lnTo>
                    <a:pt x="206800" y="118895"/>
                  </a:lnTo>
                  <a:lnTo>
                    <a:pt x="197216" y="79907"/>
                  </a:lnTo>
                  <a:lnTo>
                    <a:pt x="177267" y="38511"/>
                  </a:lnTo>
                  <a:lnTo>
                    <a:pt x="174308" y="34604"/>
                  </a:lnTo>
                  <a:lnTo>
                    <a:pt x="171020" y="24970"/>
                  </a:lnTo>
                  <a:lnTo>
                    <a:pt x="170144" y="19623"/>
                  </a:lnTo>
                  <a:lnTo>
                    <a:pt x="168568" y="16058"/>
                  </a:lnTo>
                  <a:lnTo>
                    <a:pt x="166525" y="13682"/>
                  </a:lnTo>
                  <a:lnTo>
                    <a:pt x="160857" y="9868"/>
                  </a:lnTo>
                  <a:lnTo>
                    <a:pt x="160082" y="6701"/>
                  </a:lnTo>
                  <a:lnTo>
                    <a:pt x="159461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357" name="SMARTInkShape-2075"/>
            <p:cNvSpPr/>
            <p:nvPr>
              <p:custDataLst>
                <p:tags r:id="rId19"/>
              </p:custDataLst>
            </p:nvPr>
          </p:nvSpPr>
          <p:spPr bwMode="auto">
            <a:xfrm>
              <a:off x="6599039" y="3644227"/>
              <a:ext cx="214314" cy="470395"/>
            </a:xfrm>
            <a:custGeom>
              <a:avLst/>
              <a:gdLst/>
              <a:ahLst/>
              <a:cxnLst/>
              <a:rect l="0" t="0" r="0" b="0"/>
              <a:pathLst>
                <a:path w="214314" h="470395">
                  <a:moveTo>
                    <a:pt x="214313" y="159820"/>
                  </a:moveTo>
                  <a:lnTo>
                    <a:pt x="214313" y="159820"/>
                  </a:lnTo>
                  <a:lnTo>
                    <a:pt x="214313" y="151258"/>
                  </a:lnTo>
                  <a:lnTo>
                    <a:pt x="209572" y="150999"/>
                  </a:lnTo>
                  <a:lnTo>
                    <a:pt x="208176" y="149970"/>
                  </a:lnTo>
                  <a:lnTo>
                    <a:pt x="206624" y="146182"/>
                  </a:lnTo>
                  <a:lnTo>
                    <a:pt x="205219" y="144775"/>
                  </a:lnTo>
                  <a:lnTo>
                    <a:pt x="201009" y="143211"/>
                  </a:lnTo>
                  <a:lnTo>
                    <a:pt x="188322" y="147071"/>
                  </a:lnTo>
                  <a:lnTo>
                    <a:pt x="163093" y="160100"/>
                  </a:lnTo>
                  <a:lnTo>
                    <a:pt x="121783" y="184635"/>
                  </a:lnTo>
                  <a:lnTo>
                    <a:pt x="87290" y="216724"/>
                  </a:lnTo>
                  <a:lnTo>
                    <a:pt x="59694" y="260245"/>
                  </a:lnTo>
                  <a:lnTo>
                    <a:pt x="45269" y="301071"/>
                  </a:lnTo>
                  <a:lnTo>
                    <a:pt x="32865" y="338093"/>
                  </a:lnTo>
                  <a:lnTo>
                    <a:pt x="32135" y="356130"/>
                  </a:lnTo>
                  <a:lnTo>
                    <a:pt x="35010" y="391963"/>
                  </a:lnTo>
                  <a:lnTo>
                    <a:pt x="45339" y="433991"/>
                  </a:lnTo>
                  <a:lnTo>
                    <a:pt x="51901" y="446376"/>
                  </a:lnTo>
                  <a:lnTo>
                    <a:pt x="73213" y="465728"/>
                  </a:lnTo>
                  <a:lnTo>
                    <a:pt x="82480" y="469412"/>
                  </a:lnTo>
                  <a:lnTo>
                    <a:pt x="87728" y="470394"/>
                  </a:lnTo>
                  <a:lnTo>
                    <a:pt x="98853" y="468840"/>
                  </a:lnTo>
                  <a:lnTo>
                    <a:pt x="110410" y="463849"/>
                  </a:lnTo>
                  <a:lnTo>
                    <a:pt x="127082" y="449884"/>
                  </a:lnTo>
                  <a:lnTo>
                    <a:pt x="151577" y="409755"/>
                  </a:lnTo>
                  <a:lnTo>
                    <a:pt x="163666" y="381279"/>
                  </a:lnTo>
                  <a:lnTo>
                    <a:pt x="168874" y="338179"/>
                  </a:lnTo>
                  <a:lnTo>
                    <a:pt x="169508" y="297908"/>
                  </a:lnTo>
                  <a:lnTo>
                    <a:pt x="169618" y="263463"/>
                  </a:lnTo>
                  <a:lnTo>
                    <a:pt x="164909" y="228122"/>
                  </a:lnTo>
                  <a:lnTo>
                    <a:pt x="152491" y="187775"/>
                  </a:lnTo>
                  <a:lnTo>
                    <a:pt x="140984" y="144401"/>
                  </a:lnTo>
                  <a:lnTo>
                    <a:pt x="126550" y="104870"/>
                  </a:lnTo>
                  <a:lnTo>
                    <a:pt x="109706" y="63281"/>
                  </a:lnTo>
                  <a:lnTo>
                    <a:pt x="87228" y="21026"/>
                  </a:lnTo>
                  <a:lnTo>
                    <a:pt x="75565" y="6027"/>
                  </a:lnTo>
                  <a:lnTo>
                    <a:pt x="68973" y="2171"/>
                  </a:lnTo>
                  <a:lnTo>
                    <a:pt x="54942" y="0"/>
                  </a:lnTo>
                  <a:lnTo>
                    <a:pt x="46577" y="2138"/>
                  </a:lnTo>
                  <a:lnTo>
                    <a:pt x="33645" y="11565"/>
                  </a:lnTo>
                  <a:lnTo>
                    <a:pt x="16237" y="27788"/>
                  </a:lnTo>
                  <a:lnTo>
                    <a:pt x="12178" y="36978"/>
                  </a:lnTo>
                  <a:lnTo>
                    <a:pt x="9381" y="46684"/>
                  </a:lnTo>
                  <a:lnTo>
                    <a:pt x="0" y="61593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358" name="SMARTInkShape-2076"/>
            <p:cNvSpPr/>
            <p:nvPr>
              <p:custDataLst>
                <p:tags r:id="rId20"/>
              </p:custDataLst>
            </p:nvPr>
          </p:nvSpPr>
          <p:spPr bwMode="auto">
            <a:xfrm>
              <a:off x="6643688" y="3375422"/>
              <a:ext cx="464344" cy="294681"/>
            </a:xfrm>
            <a:custGeom>
              <a:avLst/>
              <a:gdLst/>
              <a:ahLst/>
              <a:cxnLst/>
              <a:rect l="0" t="0" r="0" b="0"/>
              <a:pathLst>
                <a:path w="464344" h="294681">
                  <a:moveTo>
                    <a:pt x="0" y="294680"/>
                  </a:moveTo>
                  <a:lnTo>
                    <a:pt x="0" y="294680"/>
                  </a:lnTo>
                  <a:lnTo>
                    <a:pt x="0" y="273689"/>
                  </a:lnTo>
                  <a:lnTo>
                    <a:pt x="2645" y="267822"/>
                  </a:lnTo>
                  <a:lnTo>
                    <a:pt x="35738" y="223793"/>
                  </a:lnTo>
                  <a:lnTo>
                    <a:pt x="75755" y="184220"/>
                  </a:lnTo>
                  <a:lnTo>
                    <a:pt x="116654" y="154738"/>
                  </a:lnTo>
                  <a:lnTo>
                    <a:pt x="158053" y="130960"/>
                  </a:lnTo>
                  <a:lnTo>
                    <a:pt x="198569" y="104509"/>
                  </a:lnTo>
                  <a:lnTo>
                    <a:pt x="232798" y="82228"/>
                  </a:lnTo>
                  <a:lnTo>
                    <a:pt x="268075" y="65705"/>
                  </a:lnTo>
                  <a:lnTo>
                    <a:pt x="303663" y="51879"/>
                  </a:lnTo>
                  <a:lnTo>
                    <a:pt x="339343" y="37861"/>
                  </a:lnTo>
                  <a:lnTo>
                    <a:pt x="382215" y="19495"/>
                  </a:lnTo>
                  <a:lnTo>
                    <a:pt x="423101" y="3253"/>
                  </a:lnTo>
                  <a:lnTo>
                    <a:pt x="464343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359" name="SMARTInkShape-2077"/>
            <p:cNvSpPr/>
            <p:nvPr>
              <p:custDataLst>
                <p:tags r:id="rId21"/>
              </p:custDataLst>
            </p:nvPr>
          </p:nvSpPr>
          <p:spPr bwMode="auto">
            <a:xfrm>
              <a:off x="6718328" y="3027164"/>
              <a:ext cx="273618" cy="370902"/>
            </a:xfrm>
            <a:custGeom>
              <a:avLst/>
              <a:gdLst/>
              <a:ahLst/>
              <a:cxnLst/>
              <a:rect l="0" t="0" r="0" b="0"/>
              <a:pathLst>
                <a:path w="273618" h="370902">
                  <a:moveTo>
                    <a:pt x="5727" y="0"/>
                  </a:moveTo>
                  <a:lnTo>
                    <a:pt x="5727" y="0"/>
                  </a:lnTo>
                  <a:lnTo>
                    <a:pt x="5727" y="4740"/>
                  </a:lnTo>
                  <a:lnTo>
                    <a:pt x="582" y="22360"/>
                  </a:lnTo>
                  <a:lnTo>
                    <a:pt x="2770" y="39147"/>
                  </a:lnTo>
                  <a:lnTo>
                    <a:pt x="0" y="56688"/>
                  </a:lnTo>
                  <a:lnTo>
                    <a:pt x="5093" y="99414"/>
                  </a:lnTo>
                  <a:lnTo>
                    <a:pt x="5644" y="143031"/>
                  </a:lnTo>
                  <a:lnTo>
                    <a:pt x="5716" y="187544"/>
                  </a:lnTo>
                  <a:lnTo>
                    <a:pt x="5725" y="232175"/>
                  </a:lnTo>
                  <a:lnTo>
                    <a:pt x="5726" y="276821"/>
                  </a:lnTo>
                  <a:lnTo>
                    <a:pt x="5727" y="318823"/>
                  </a:lnTo>
                  <a:lnTo>
                    <a:pt x="5727" y="359963"/>
                  </a:lnTo>
                  <a:lnTo>
                    <a:pt x="6719" y="362014"/>
                  </a:lnTo>
                  <a:lnTo>
                    <a:pt x="8372" y="363382"/>
                  </a:lnTo>
                  <a:lnTo>
                    <a:pt x="12855" y="365894"/>
                  </a:lnTo>
                  <a:lnTo>
                    <a:pt x="18155" y="370317"/>
                  </a:lnTo>
                  <a:lnTo>
                    <a:pt x="19965" y="370901"/>
                  </a:lnTo>
                  <a:lnTo>
                    <a:pt x="21172" y="370299"/>
                  </a:lnTo>
                  <a:lnTo>
                    <a:pt x="21977" y="368905"/>
                  </a:lnTo>
                  <a:lnTo>
                    <a:pt x="28163" y="367356"/>
                  </a:lnTo>
                  <a:lnTo>
                    <a:pt x="32590" y="366943"/>
                  </a:lnTo>
                  <a:lnTo>
                    <a:pt x="36534" y="364683"/>
                  </a:lnTo>
                  <a:lnTo>
                    <a:pt x="74635" y="331846"/>
                  </a:lnTo>
                  <a:lnTo>
                    <a:pt x="113726" y="303408"/>
                  </a:lnTo>
                  <a:lnTo>
                    <a:pt x="151505" y="274810"/>
                  </a:lnTo>
                  <a:lnTo>
                    <a:pt x="195306" y="247217"/>
                  </a:lnTo>
                  <a:lnTo>
                    <a:pt x="237844" y="223426"/>
                  </a:lnTo>
                  <a:lnTo>
                    <a:pt x="253096" y="217013"/>
                  </a:lnTo>
                  <a:lnTo>
                    <a:pt x="267138" y="214846"/>
                  </a:lnTo>
                  <a:lnTo>
                    <a:pt x="269298" y="215660"/>
                  </a:lnTo>
                  <a:lnTo>
                    <a:pt x="270738" y="217195"/>
                  </a:lnTo>
                  <a:lnTo>
                    <a:pt x="272337" y="221547"/>
                  </a:lnTo>
                  <a:lnTo>
                    <a:pt x="273617" y="232172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360" name="SMARTInkShape-2078"/>
            <p:cNvSpPr/>
            <p:nvPr>
              <p:custDataLst>
                <p:tags r:id="rId22"/>
              </p:custDataLst>
            </p:nvPr>
          </p:nvSpPr>
          <p:spPr bwMode="auto">
            <a:xfrm>
              <a:off x="6393655" y="3072995"/>
              <a:ext cx="240817" cy="505884"/>
            </a:xfrm>
            <a:custGeom>
              <a:avLst/>
              <a:gdLst/>
              <a:ahLst/>
              <a:cxnLst/>
              <a:rect l="0" t="0" r="0" b="0"/>
              <a:pathLst>
                <a:path w="240817" h="505884">
                  <a:moveTo>
                    <a:pt x="223243" y="239919"/>
                  </a:moveTo>
                  <a:lnTo>
                    <a:pt x="223243" y="239919"/>
                  </a:lnTo>
                  <a:lnTo>
                    <a:pt x="209682" y="239919"/>
                  </a:lnTo>
                  <a:lnTo>
                    <a:pt x="208250" y="238927"/>
                  </a:lnTo>
                  <a:lnTo>
                    <a:pt x="207294" y="237273"/>
                  </a:lnTo>
                  <a:lnTo>
                    <a:pt x="205762" y="232230"/>
                  </a:lnTo>
                  <a:lnTo>
                    <a:pt x="202906" y="231541"/>
                  </a:lnTo>
                  <a:lnTo>
                    <a:pt x="200755" y="231357"/>
                  </a:lnTo>
                  <a:lnTo>
                    <a:pt x="199322" y="230242"/>
                  </a:lnTo>
                  <a:lnTo>
                    <a:pt x="197729" y="226358"/>
                  </a:lnTo>
                  <a:lnTo>
                    <a:pt x="196312" y="224925"/>
                  </a:lnTo>
                  <a:lnTo>
                    <a:pt x="192091" y="223333"/>
                  </a:lnTo>
                  <a:lnTo>
                    <a:pt x="189577" y="223901"/>
                  </a:lnTo>
                  <a:lnTo>
                    <a:pt x="178412" y="229295"/>
                  </a:lnTo>
                  <a:lnTo>
                    <a:pt x="175496" y="229860"/>
                  </a:lnTo>
                  <a:lnTo>
                    <a:pt x="166653" y="235395"/>
                  </a:lnTo>
                  <a:lnTo>
                    <a:pt x="154776" y="247147"/>
                  </a:lnTo>
                  <a:lnTo>
                    <a:pt x="133946" y="287462"/>
                  </a:lnTo>
                  <a:lnTo>
                    <a:pt x="119064" y="330589"/>
                  </a:lnTo>
                  <a:lnTo>
                    <a:pt x="107158" y="372078"/>
                  </a:lnTo>
                  <a:lnTo>
                    <a:pt x="100873" y="402770"/>
                  </a:lnTo>
                  <a:lnTo>
                    <a:pt x="99568" y="446205"/>
                  </a:lnTo>
                  <a:lnTo>
                    <a:pt x="110703" y="477771"/>
                  </a:lnTo>
                  <a:lnTo>
                    <a:pt x="125091" y="498060"/>
                  </a:lnTo>
                  <a:lnTo>
                    <a:pt x="128043" y="501310"/>
                  </a:lnTo>
                  <a:lnTo>
                    <a:pt x="136615" y="504921"/>
                  </a:lnTo>
                  <a:lnTo>
                    <a:pt x="141678" y="505883"/>
                  </a:lnTo>
                  <a:lnTo>
                    <a:pt x="152597" y="504308"/>
                  </a:lnTo>
                  <a:lnTo>
                    <a:pt x="175775" y="495212"/>
                  </a:lnTo>
                  <a:lnTo>
                    <a:pt x="193524" y="482028"/>
                  </a:lnTo>
                  <a:lnTo>
                    <a:pt x="221512" y="440417"/>
                  </a:lnTo>
                  <a:lnTo>
                    <a:pt x="233754" y="417066"/>
                  </a:lnTo>
                  <a:lnTo>
                    <a:pt x="239651" y="375379"/>
                  </a:lnTo>
                  <a:lnTo>
                    <a:pt x="240816" y="331573"/>
                  </a:lnTo>
                  <a:lnTo>
                    <a:pt x="238371" y="297833"/>
                  </a:lnTo>
                  <a:lnTo>
                    <a:pt x="228718" y="256417"/>
                  </a:lnTo>
                  <a:lnTo>
                    <a:pt x="213290" y="212727"/>
                  </a:lnTo>
                  <a:lnTo>
                    <a:pt x="196151" y="168362"/>
                  </a:lnTo>
                  <a:lnTo>
                    <a:pt x="178505" y="123798"/>
                  </a:lnTo>
                  <a:lnTo>
                    <a:pt x="158063" y="79174"/>
                  </a:lnTo>
                  <a:lnTo>
                    <a:pt x="135801" y="42471"/>
                  </a:lnTo>
                  <a:lnTo>
                    <a:pt x="110500" y="12291"/>
                  </a:lnTo>
                  <a:lnTo>
                    <a:pt x="98391" y="4806"/>
                  </a:lnTo>
                  <a:lnTo>
                    <a:pt x="74447" y="0"/>
                  </a:lnTo>
                  <a:lnTo>
                    <a:pt x="56566" y="3908"/>
                  </a:lnTo>
                  <a:lnTo>
                    <a:pt x="29437" y="16955"/>
                  </a:lnTo>
                  <a:lnTo>
                    <a:pt x="10666" y="33379"/>
                  </a:lnTo>
                  <a:lnTo>
                    <a:pt x="4741" y="41628"/>
                  </a:lnTo>
                  <a:lnTo>
                    <a:pt x="2108" y="49595"/>
                  </a:lnTo>
                  <a:lnTo>
                    <a:pt x="0" y="7025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98368" name="SMARTInkShape-Group738"/>
          <p:cNvGrpSpPr/>
          <p:nvPr/>
        </p:nvGrpSpPr>
        <p:grpSpPr>
          <a:xfrm>
            <a:off x="4955977" y="4277854"/>
            <a:ext cx="1249303" cy="1436059"/>
            <a:chOff x="4955977" y="4277854"/>
            <a:chExt cx="1249303" cy="1436059"/>
          </a:xfrm>
        </p:grpSpPr>
        <p:sp>
          <p:nvSpPr>
            <p:cNvPr id="98362" name="SMARTInkShape-2079"/>
            <p:cNvSpPr/>
            <p:nvPr>
              <p:custDataLst>
                <p:tags r:id="rId11"/>
              </p:custDataLst>
            </p:nvPr>
          </p:nvSpPr>
          <p:spPr bwMode="auto">
            <a:xfrm>
              <a:off x="4973879" y="5170289"/>
              <a:ext cx="187481" cy="312540"/>
            </a:xfrm>
            <a:custGeom>
              <a:avLst/>
              <a:gdLst/>
              <a:ahLst/>
              <a:cxnLst/>
              <a:rect l="0" t="0" r="0" b="0"/>
              <a:pathLst>
                <a:path w="187481" h="312540">
                  <a:moveTo>
                    <a:pt x="80324" y="0"/>
                  </a:moveTo>
                  <a:lnTo>
                    <a:pt x="80324" y="0"/>
                  </a:lnTo>
                  <a:lnTo>
                    <a:pt x="66763" y="0"/>
                  </a:lnTo>
                  <a:lnTo>
                    <a:pt x="65330" y="992"/>
                  </a:lnTo>
                  <a:lnTo>
                    <a:pt x="64375" y="2646"/>
                  </a:lnTo>
                  <a:lnTo>
                    <a:pt x="63738" y="4740"/>
                  </a:lnTo>
                  <a:lnTo>
                    <a:pt x="52919" y="18091"/>
                  </a:lnTo>
                  <a:lnTo>
                    <a:pt x="35621" y="38385"/>
                  </a:lnTo>
                  <a:lnTo>
                    <a:pt x="20457" y="61958"/>
                  </a:lnTo>
                  <a:lnTo>
                    <a:pt x="13597" y="79046"/>
                  </a:lnTo>
                  <a:lnTo>
                    <a:pt x="2439" y="97660"/>
                  </a:lnTo>
                  <a:lnTo>
                    <a:pt x="175" y="116036"/>
                  </a:lnTo>
                  <a:lnTo>
                    <a:pt x="0" y="123242"/>
                  </a:lnTo>
                  <a:lnTo>
                    <a:pt x="12390" y="137289"/>
                  </a:lnTo>
                  <a:lnTo>
                    <a:pt x="18050" y="140392"/>
                  </a:lnTo>
                  <a:lnTo>
                    <a:pt x="29768" y="142384"/>
                  </a:lnTo>
                  <a:lnTo>
                    <a:pt x="69815" y="142862"/>
                  </a:lnTo>
                  <a:lnTo>
                    <a:pt x="86691" y="147612"/>
                  </a:lnTo>
                  <a:lnTo>
                    <a:pt x="125541" y="172379"/>
                  </a:lnTo>
                  <a:lnTo>
                    <a:pt x="140354" y="188327"/>
                  </a:lnTo>
                  <a:lnTo>
                    <a:pt x="167541" y="230381"/>
                  </a:lnTo>
                  <a:lnTo>
                    <a:pt x="181116" y="265111"/>
                  </a:lnTo>
                  <a:lnTo>
                    <a:pt x="187480" y="31253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363" name="SMARTInkShape-2080"/>
            <p:cNvSpPr/>
            <p:nvPr>
              <p:custDataLst>
                <p:tags r:id="rId12"/>
              </p:custDataLst>
            </p:nvPr>
          </p:nvSpPr>
          <p:spPr bwMode="auto">
            <a:xfrm>
              <a:off x="4955977" y="5277445"/>
              <a:ext cx="785813" cy="98228"/>
            </a:xfrm>
            <a:custGeom>
              <a:avLst/>
              <a:gdLst/>
              <a:ahLst/>
              <a:cxnLst/>
              <a:rect l="0" t="0" r="0" b="0"/>
              <a:pathLst>
                <a:path w="785813" h="98228">
                  <a:moveTo>
                    <a:pt x="785812" y="98227"/>
                  </a:moveTo>
                  <a:lnTo>
                    <a:pt x="785812" y="98227"/>
                  </a:lnTo>
                  <a:lnTo>
                    <a:pt x="778123" y="90538"/>
                  </a:lnTo>
                  <a:lnTo>
                    <a:pt x="769998" y="88550"/>
                  </a:lnTo>
                  <a:lnTo>
                    <a:pt x="760731" y="83233"/>
                  </a:lnTo>
                  <a:lnTo>
                    <a:pt x="718398" y="79450"/>
                  </a:lnTo>
                  <a:lnTo>
                    <a:pt x="678009" y="72688"/>
                  </a:lnTo>
                  <a:lnTo>
                    <a:pt x="633922" y="71602"/>
                  </a:lnTo>
                  <a:lnTo>
                    <a:pt x="593532" y="71470"/>
                  </a:lnTo>
                  <a:lnTo>
                    <a:pt x="554325" y="71447"/>
                  </a:lnTo>
                  <a:lnTo>
                    <a:pt x="516030" y="71441"/>
                  </a:lnTo>
                  <a:lnTo>
                    <a:pt x="474807" y="71439"/>
                  </a:lnTo>
                  <a:lnTo>
                    <a:pt x="435914" y="71438"/>
                  </a:lnTo>
                  <a:lnTo>
                    <a:pt x="406067" y="71438"/>
                  </a:lnTo>
                  <a:lnTo>
                    <a:pt x="374943" y="71438"/>
                  </a:lnTo>
                  <a:lnTo>
                    <a:pt x="334115" y="71438"/>
                  </a:lnTo>
                  <a:lnTo>
                    <a:pt x="291041" y="71438"/>
                  </a:lnTo>
                  <a:lnTo>
                    <a:pt x="247850" y="71438"/>
                  </a:lnTo>
                  <a:lnTo>
                    <a:pt x="209477" y="71438"/>
                  </a:lnTo>
                  <a:lnTo>
                    <a:pt x="173963" y="70446"/>
                  </a:lnTo>
                  <a:lnTo>
                    <a:pt x="134794" y="64370"/>
                  </a:lnTo>
                  <a:lnTo>
                    <a:pt x="98394" y="58135"/>
                  </a:lnTo>
                  <a:lnTo>
                    <a:pt x="57091" y="46290"/>
                  </a:lnTo>
                  <a:lnTo>
                    <a:pt x="47533" y="42732"/>
                  </a:lnTo>
                  <a:lnTo>
                    <a:pt x="25000" y="29514"/>
                  </a:lnTo>
                  <a:lnTo>
                    <a:pt x="18983" y="21754"/>
                  </a:lnTo>
                  <a:lnTo>
                    <a:pt x="501" y="9343"/>
                  </a:lnTo>
                  <a:lnTo>
                    <a:pt x="0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364" name="SMARTInkShape-2081"/>
            <p:cNvSpPr/>
            <p:nvPr>
              <p:custDataLst>
                <p:tags r:id="rId13"/>
              </p:custDataLst>
            </p:nvPr>
          </p:nvSpPr>
          <p:spPr bwMode="auto">
            <a:xfrm>
              <a:off x="5339953" y="4277854"/>
              <a:ext cx="169665" cy="142310"/>
            </a:xfrm>
            <a:custGeom>
              <a:avLst/>
              <a:gdLst/>
              <a:ahLst/>
              <a:cxnLst/>
              <a:rect l="0" t="0" r="0" b="0"/>
              <a:pathLst>
                <a:path w="169665" h="142310">
                  <a:moveTo>
                    <a:pt x="0" y="133412"/>
                  </a:moveTo>
                  <a:lnTo>
                    <a:pt x="0" y="133412"/>
                  </a:lnTo>
                  <a:lnTo>
                    <a:pt x="8896" y="142309"/>
                  </a:lnTo>
                  <a:lnTo>
                    <a:pt x="9922" y="111296"/>
                  </a:lnTo>
                  <a:lnTo>
                    <a:pt x="17032" y="76745"/>
                  </a:lnTo>
                  <a:lnTo>
                    <a:pt x="17838" y="32370"/>
                  </a:lnTo>
                  <a:lnTo>
                    <a:pt x="17856" y="14762"/>
                  </a:lnTo>
                  <a:lnTo>
                    <a:pt x="20504" y="8579"/>
                  </a:lnTo>
                  <a:lnTo>
                    <a:pt x="26421" y="0"/>
                  </a:lnTo>
                  <a:lnTo>
                    <a:pt x="26757" y="7201"/>
                  </a:lnTo>
                  <a:lnTo>
                    <a:pt x="31520" y="12783"/>
                  </a:lnTo>
                  <a:lnTo>
                    <a:pt x="33853" y="20598"/>
                  </a:lnTo>
                  <a:lnTo>
                    <a:pt x="37813" y="36154"/>
                  </a:lnTo>
                  <a:lnTo>
                    <a:pt x="46694" y="61275"/>
                  </a:lnTo>
                  <a:lnTo>
                    <a:pt x="52503" y="67616"/>
                  </a:lnTo>
                  <a:lnTo>
                    <a:pt x="61699" y="73742"/>
                  </a:lnTo>
                  <a:lnTo>
                    <a:pt x="78033" y="78029"/>
                  </a:lnTo>
                  <a:lnTo>
                    <a:pt x="102323" y="78485"/>
                  </a:lnTo>
                  <a:lnTo>
                    <a:pt x="145035" y="65563"/>
                  </a:lnTo>
                  <a:lnTo>
                    <a:pt x="169664" y="6197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365" name="SMARTInkShape-2082"/>
            <p:cNvSpPr/>
            <p:nvPr>
              <p:custDataLst>
                <p:tags r:id="rId14"/>
              </p:custDataLst>
            </p:nvPr>
          </p:nvSpPr>
          <p:spPr bwMode="auto">
            <a:xfrm>
              <a:off x="5366752" y="4322393"/>
              <a:ext cx="428616" cy="776460"/>
            </a:xfrm>
            <a:custGeom>
              <a:avLst/>
              <a:gdLst/>
              <a:ahLst/>
              <a:cxnLst/>
              <a:rect l="0" t="0" r="0" b="0"/>
              <a:pathLst>
                <a:path w="428616" h="776460">
                  <a:moveTo>
                    <a:pt x="428615" y="776459"/>
                  </a:moveTo>
                  <a:lnTo>
                    <a:pt x="428615" y="776459"/>
                  </a:lnTo>
                  <a:lnTo>
                    <a:pt x="428615" y="768770"/>
                  </a:lnTo>
                  <a:lnTo>
                    <a:pt x="412801" y="727821"/>
                  </a:lnTo>
                  <a:lnTo>
                    <a:pt x="405519" y="710673"/>
                  </a:lnTo>
                  <a:lnTo>
                    <a:pt x="400936" y="692033"/>
                  </a:lnTo>
                  <a:lnTo>
                    <a:pt x="378589" y="648294"/>
                  </a:lnTo>
                  <a:lnTo>
                    <a:pt x="358466" y="606379"/>
                  </a:lnTo>
                  <a:lnTo>
                    <a:pt x="337234" y="566512"/>
                  </a:lnTo>
                  <a:lnTo>
                    <a:pt x="315093" y="527290"/>
                  </a:lnTo>
                  <a:lnTo>
                    <a:pt x="291612" y="489887"/>
                  </a:lnTo>
                  <a:lnTo>
                    <a:pt x="265219" y="447956"/>
                  </a:lnTo>
                  <a:lnTo>
                    <a:pt x="236377" y="410715"/>
                  </a:lnTo>
                  <a:lnTo>
                    <a:pt x="211571" y="368559"/>
                  </a:lnTo>
                  <a:lnTo>
                    <a:pt x="187562" y="330540"/>
                  </a:lnTo>
                  <a:lnTo>
                    <a:pt x="163711" y="294367"/>
                  </a:lnTo>
                  <a:lnTo>
                    <a:pt x="139890" y="258559"/>
                  </a:lnTo>
                  <a:lnTo>
                    <a:pt x="110124" y="218631"/>
                  </a:lnTo>
                  <a:lnTo>
                    <a:pt x="80357" y="180264"/>
                  </a:lnTo>
                  <a:lnTo>
                    <a:pt x="69443" y="166202"/>
                  </a:lnTo>
                  <a:lnTo>
                    <a:pt x="46972" y="122524"/>
                  </a:lnTo>
                  <a:lnTo>
                    <a:pt x="33644" y="103033"/>
                  </a:lnTo>
                  <a:lnTo>
                    <a:pt x="25490" y="75574"/>
                  </a:lnTo>
                  <a:lnTo>
                    <a:pt x="11453" y="46486"/>
                  </a:lnTo>
                  <a:lnTo>
                    <a:pt x="6498" y="19495"/>
                  </a:lnTo>
                  <a:lnTo>
                    <a:pt x="1275" y="10676"/>
                  </a:lnTo>
                  <a:lnTo>
                    <a:pt x="24" y="0"/>
                  </a:lnTo>
                  <a:lnTo>
                    <a:pt x="0" y="4442"/>
                  </a:lnTo>
                  <a:lnTo>
                    <a:pt x="989" y="5796"/>
                  </a:lnTo>
                  <a:lnTo>
                    <a:pt x="4733" y="7301"/>
                  </a:lnTo>
                  <a:lnTo>
                    <a:pt x="6129" y="8695"/>
                  </a:lnTo>
                  <a:lnTo>
                    <a:pt x="7680" y="12889"/>
                  </a:lnTo>
                  <a:lnTo>
                    <a:pt x="9085" y="14404"/>
                  </a:lnTo>
                  <a:lnTo>
                    <a:pt x="13293" y="16088"/>
                  </a:lnTo>
                  <a:lnTo>
                    <a:pt x="14812" y="17529"/>
                  </a:lnTo>
                  <a:lnTo>
                    <a:pt x="17850" y="2636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366" name="SMARTInkShape-2083"/>
            <p:cNvSpPr/>
            <p:nvPr>
              <p:custDataLst>
                <p:tags r:id="rId15"/>
              </p:custDataLst>
            </p:nvPr>
          </p:nvSpPr>
          <p:spPr bwMode="auto">
            <a:xfrm>
              <a:off x="5706287" y="5012210"/>
              <a:ext cx="498993" cy="701703"/>
            </a:xfrm>
            <a:custGeom>
              <a:avLst/>
              <a:gdLst/>
              <a:ahLst/>
              <a:cxnLst/>
              <a:rect l="0" t="0" r="0" b="0"/>
              <a:pathLst>
                <a:path w="498993" h="701703">
                  <a:moveTo>
                    <a:pt x="44433" y="193798"/>
                  </a:moveTo>
                  <a:lnTo>
                    <a:pt x="44433" y="193798"/>
                  </a:lnTo>
                  <a:lnTo>
                    <a:pt x="32003" y="206227"/>
                  </a:lnTo>
                  <a:lnTo>
                    <a:pt x="28986" y="214535"/>
                  </a:lnTo>
                  <a:lnTo>
                    <a:pt x="26653" y="223850"/>
                  </a:lnTo>
                  <a:lnTo>
                    <a:pt x="20753" y="235665"/>
                  </a:lnTo>
                  <a:lnTo>
                    <a:pt x="10787" y="276611"/>
                  </a:lnTo>
                  <a:lnTo>
                    <a:pt x="2251" y="317238"/>
                  </a:lnTo>
                  <a:lnTo>
                    <a:pt x="514" y="350429"/>
                  </a:lnTo>
                  <a:lnTo>
                    <a:pt x="0" y="389036"/>
                  </a:lnTo>
                  <a:lnTo>
                    <a:pt x="2494" y="428255"/>
                  </a:lnTo>
                  <a:lnTo>
                    <a:pt x="9516" y="471296"/>
                  </a:lnTo>
                  <a:lnTo>
                    <a:pt x="17881" y="512821"/>
                  </a:lnTo>
                  <a:lnTo>
                    <a:pt x="29288" y="552907"/>
                  </a:lnTo>
                  <a:lnTo>
                    <a:pt x="45236" y="590912"/>
                  </a:lnTo>
                  <a:lnTo>
                    <a:pt x="73143" y="630419"/>
                  </a:lnTo>
                  <a:lnTo>
                    <a:pt x="116123" y="673232"/>
                  </a:lnTo>
                  <a:lnTo>
                    <a:pt x="134832" y="685684"/>
                  </a:lnTo>
                  <a:lnTo>
                    <a:pt x="166688" y="697280"/>
                  </a:lnTo>
                  <a:lnTo>
                    <a:pt x="204621" y="701702"/>
                  </a:lnTo>
                  <a:lnTo>
                    <a:pt x="245518" y="697834"/>
                  </a:lnTo>
                  <a:lnTo>
                    <a:pt x="285677" y="686524"/>
                  </a:lnTo>
                  <a:lnTo>
                    <a:pt x="328152" y="666210"/>
                  </a:lnTo>
                  <a:lnTo>
                    <a:pt x="365499" y="638348"/>
                  </a:lnTo>
                  <a:lnTo>
                    <a:pt x="395403" y="597051"/>
                  </a:lnTo>
                  <a:lnTo>
                    <a:pt x="419289" y="562430"/>
                  </a:lnTo>
                  <a:lnTo>
                    <a:pt x="439377" y="526044"/>
                  </a:lnTo>
                  <a:lnTo>
                    <a:pt x="457896" y="484284"/>
                  </a:lnTo>
                  <a:lnTo>
                    <a:pt x="474959" y="440492"/>
                  </a:lnTo>
                  <a:lnTo>
                    <a:pt x="483162" y="410926"/>
                  </a:lnTo>
                  <a:lnTo>
                    <a:pt x="490115" y="378604"/>
                  </a:lnTo>
                  <a:lnTo>
                    <a:pt x="495521" y="344395"/>
                  </a:lnTo>
                  <a:lnTo>
                    <a:pt x="497924" y="309347"/>
                  </a:lnTo>
                  <a:lnTo>
                    <a:pt x="498992" y="273927"/>
                  </a:lnTo>
                  <a:lnTo>
                    <a:pt x="498475" y="239331"/>
                  </a:lnTo>
                  <a:lnTo>
                    <a:pt x="494936" y="207421"/>
                  </a:lnTo>
                  <a:lnTo>
                    <a:pt x="487412" y="174056"/>
                  </a:lnTo>
                  <a:lnTo>
                    <a:pt x="477453" y="141367"/>
                  </a:lnTo>
                  <a:lnTo>
                    <a:pt x="459697" y="100652"/>
                  </a:lnTo>
                  <a:lnTo>
                    <a:pt x="437018" y="64444"/>
                  </a:lnTo>
                  <a:lnTo>
                    <a:pt x="408428" y="27686"/>
                  </a:lnTo>
                  <a:lnTo>
                    <a:pt x="390756" y="14799"/>
                  </a:lnTo>
                  <a:lnTo>
                    <a:pt x="358492" y="2957"/>
                  </a:lnTo>
                  <a:lnTo>
                    <a:pt x="323797" y="0"/>
                  </a:lnTo>
                  <a:lnTo>
                    <a:pt x="288382" y="5959"/>
                  </a:lnTo>
                  <a:lnTo>
                    <a:pt x="252753" y="20842"/>
                  </a:lnTo>
                  <a:lnTo>
                    <a:pt x="217062" y="43664"/>
                  </a:lnTo>
                  <a:lnTo>
                    <a:pt x="182343" y="69277"/>
                  </a:lnTo>
                  <a:lnTo>
                    <a:pt x="143441" y="101951"/>
                  </a:lnTo>
                  <a:lnTo>
                    <a:pt x="98010" y="14022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367" name="SMARTInkShape-2084"/>
            <p:cNvSpPr/>
            <p:nvPr>
              <p:custDataLst>
                <p:tags r:id="rId16"/>
              </p:custDataLst>
            </p:nvPr>
          </p:nvSpPr>
          <p:spPr bwMode="auto">
            <a:xfrm>
              <a:off x="5804300" y="5277445"/>
              <a:ext cx="303448" cy="337919"/>
            </a:xfrm>
            <a:custGeom>
              <a:avLst/>
              <a:gdLst/>
              <a:ahLst/>
              <a:cxnLst/>
              <a:rect l="0" t="0" r="0" b="0"/>
              <a:pathLst>
                <a:path w="303448" h="337919">
                  <a:moveTo>
                    <a:pt x="8927" y="116085"/>
                  </a:moveTo>
                  <a:lnTo>
                    <a:pt x="8927" y="116085"/>
                  </a:lnTo>
                  <a:lnTo>
                    <a:pt x="8927" y="108398"/>
                  </a:lnTo>
                  <a:lnTo>
                    <a:pt x="7934" y="107984"/>
                  </a:lnTo>
                  <a:lnTo>
                    <a:pt x="0" y="107157"/>
                  </a:lnTo>
                  <a:lnTo>
                    <a:pt x="4738" y="111897"/>
                  </a:lnTo>
                  <a:lnTo>
                    <a:pt x="7065" y="119515"/>
                  </a:lnTo>
                  <a:lnTo>
                    <a:pt x="9092" y="128524"/>
                  </a:lnTo>
                  <a:lnTo>
                    <a:pt x="14818" y="140166"/>
                  </a:lnTo>
                  <a:lnTo>
                    <a:pt x="24719" y="179063"/>
                  </a:lnTo>
                  <a:lnTo>
                    <a:pt x="40756" y="223206"/>
                  </a:lnTo>
                  <a:lnTo>
                    <a:pt x="51432" y="267810"/>
                  </a:lnTo>
                  <a:lnTo>
                    <a:pt x="60023" y="294076"/>
                  </a:lnTo>
                  <a:lnTo>
                    <a:pt x="62394" y="305325"/>
                  </a:lnTo>
                  <a:lnTo>
                    <a:pt x="71024" y="328469"/>
                  </a:lnTo>
                  <a:lnTo>
                    <a:pt x="71312" y="334567"/>
                  </a:lnTo>
                  <a:lnTo>
                    <a:pt x="72345" y="336153"/>
                  </a:lnTo>
                  <a:lnTo>
                    <a:pt x="74026" y="337213"/>
                  </a:lnTo>
                  <a:lnTo>
                    <a:pt x="76140" y="337918"/>
                  </a:lnTo>
                  <a:lnTo>
                    <a:pt x="77547" y="337396"/>
                  </a:lnTo>
                  <a:lnTo>
                    <a:pt x="78486" y="336056"/>
                  </a:lnTo>
                  <a:lnTo>
                    <a:pt x="79993" y="331516"/>
                  </a:lnTo>
                  <a:lnTo>
                    <a:pt x="80358" y="291271"/>
                  </a:lnTo>
                  <a:lnTo>
                    <a:pt x="80363" y="248818"/>
                  </a:lnTo>
                  <a:lnTo>
                    <a:pt x="80364" y="205223"/>
                  </a:lnTo>
                  <a:lnTo>
                    <a:pt x="88053" y="164220"/>
                  </a:lnTo>
                  <a:lnTo>
                    <a:pt x="91388" y="154677"/>
                  </a:lnTo>
                  <a:lnTo>
                    <a:pt x="95185" y="146136"/>
                  </a:lnTo>
                  <a:lnTo>
                    <a:pt x="98315" y="131163"/>
                  </a:lnTo>
                  <a:lnTo>
                    <a:pt x="105086" y="120002"/>
                  </a:lnTo>
                  <a:lnTo>
                    <a:pt x="114440" y="109044"/>
                  </a:lnTo>
                  <a:lnTo>
                    <a:pt x="115979" y="109407"/>
                  </a:lnTo>
                  <a:lnTo>
                    <a:pt x="122887" y="113666"/>
                  </a:lnTo>
                  <a:lnTo>
                    <a:pt x="128367" y="115011"/>
                  </a:lnTo>
                  <a:lnTo>
                    <a:pt x="130225" y="116361"/>
                  </a:lnTo>
                  <a:lnTo>
                    <a:pt x="131464" y="118254"/>
                  </a:lnTo>
                  <a:lnTo>
                    <a:pt x="133834" y="123003"/>
                  </a:lnTo>
                  <a:lnTo>
                    <a:pt x="138193" y="128420"/>
                  </a:lnTo>
                  <a:lnTo>
                    <a:pt x="165932" y="147861"/>
                  </a:lnTo>
                  <a:lnTo>
                    <a:pt x="197189" y="158643"/>
                  </a:lnTo>
                  <a:lnTo>
                    <a:pt x="230477" y="160612"/>
                  </a:lnTo>
                  <a:lnTo>
                    <a:pt x="269947" y="151633"/>
                  </a:lnTo>
                  <a:lnTo>
                    <a:pt x="303070" y="134349"/>
                  </a:lnTo>
                  <a:lnTo>
                    <a:pt x="303447" y="129324"/>
                  </a:lnTo>
                  <a:lnTo>
                    <a:pt x="300889" y="124285"/>
                  </a:lnTo>
                  <a:lnTo>
                    <a:pt x="297438" y="118738"/>
                  </a:lnTo>
                  <a:lnTo>
                    <a:pt x="294503" y="110037"/>
                  </a:lnTo>
                  <a:lnTo>
                    <a:pt x="270782" y="69102"/>
                  </a:lnTo>
                  <a:lnTo>
                    <a:pt x="245065" y="29695"/>
                  </a:lnTo>
                  <a:lnTo>
                    <a:pt x="239237" y="10974"/>
                  </a:lnTo>
                  <a:lnTo>
                    <a:pt x="232170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98373" name="SMARTInkShape-Group739"/>
          <p:cNvGrpSpPr/>
          <p:nvPr/>
        </p:nvGrpSpPr>
        <p:grpSpPr>
          <a:xfrm>
            <a:off x="5054203" y="3777306"/>
            <a:ext cx="705446" cy="651784"/>
            <a:chOff x="5054203" y="3777306"/>
            <a:chExt cx="705446" cy="651784"/>
          </a:xfrm>
        </p:grpSpPr>
        <p:sp>
          <p:nvSpPr>
            <p:cNvPr id="98369" name="SMARTInkShape-2085"/>
            <p:cNvSpPr/>
            <p:nvPr>
              <p:custDataLst>
                <p:tags r:id="rId7"/>
              </p:custDataLst>
            </p:nvPr>
          </p:nvSpPr>
          <p:spPr bwMode="auto">
            <a:xfrm>
              <a:off x="5054203" y="3857625"/>
              <a:ext cx="375014" cy="571465"/>
            </a:xfrm>
            <a:custGeom>
              <a:avLst/>
              <a:gdLst/>
              <a:ahLst/>
              <a:cxnLst/>
              <a:rect l="0" t="0" r="0" b="0"/>
              <a:pathLst>
                <a:path w="375014" h="571465">
                  <a:moveTo>
                    <a:pt x="8930" y="0"/>
                  </a:moveTo>
                  <a:lnTo>
                    <a:pt x="8930" y="0"/>
                  </a:lnTo>
                  <a:lnTo>
                    <a:pt x="1" y="0"/>
                  </a:lnTo>
                  <a:lnTo>
                    <a:pt x="0" y="4740"/>
                  </a:lnTo>
                  <a:lnTo>
                    <a:pt x="2646" y="9713"/>
                  </a:lnTo>
                  <a:lnTo>
                    <a:pt x="35774" y="51766"/>
                  </a:lnTo>
                  <a:lnTo>
                    <a:pt x="56558" y="86737"/>
                  </a:lnTo>
                  <a:lnTo>
                    <a:pt x="74084" y="123208"/>
                  </a:lnTo>
                  <a:lnTo>
                    <a:pt x="100321" y="163221"/>
                  </a:lnTo>
                  <a:lnTo>
                    <a:pt x="127061" y="207463"/>
                  </a:lnTo>
                  <a:lnTo>
                    <a:pt x="158268" y="252076"/>
                  </a:lnTo>
                  <a:lnTo>
                    <a:pt x="182422" y="293956"/>
                  </a:lnTo>
                  <a:lnTo>
                    <a:pt x="211448" y="331675"/>
                  </a:lnTo>
                  <a:lnTo>
                    <a:pt x="234048" y="368147"/>
                  </a:lnTo>
                  <a:lnTo>
                    <a:pt x="262185" y="404896"/>
                  </a:lnTo>
                  <a:lnTo>
                    <a:pt x="286995" y="442147"/>
                  </a:lnTo>
                  <a:lnTo>
                    <a:pt x="310449" y="480162"/>
                  </a:lnTo>
                  <a:lnTo>
                    <a:pt x="336270" y="523611"/>
                  </a:lnTo>
                  <a:lnTo>
                    <a:pt x="364941" y="562304"/>
                  </a:lnTo>
                  <a:lnTo>
                    <a:pt x="365595" y="566751"/>
                  </a:lnTo>
                  <a:lnTo>
                    <a:pt x="366761" y="568334"/>
                  </a:lnTo>
                  <a:lnTo>
                    <a:pt x="368531" y="569390"/>
                  </a:lnTo>
                  <a:lnTo>
                    <a:pt x="374934" y="571464"/>
                  </a:lnTo>
                  <a:lnTo>
                    <a:pt x="375013" y="566748"/>
                  </a:lnTo>
                  <a:lnTo>
                    <a:pt x="374032" y="565356"/>
                  </a:lnTo>
                  <a:lnTo>
                    <a:pt x="372386" y="564427"/>
                  </a:lnTo>
                  <a:lnTo>
                    <a:pt x="370297" y="563808"/>
                  </a:lnTo>
                  <a:lnTo>
                    <a:pt x="368904" y="562403"/>
                  </a:lnTo>
                  <a:lnTo>
                    <a:pt x="364022" y="553019"/>
                  </a:lnTo>
                  <a:lnTo>
                    <a:pt x="360225" y="547412"/>
                  </a:lnTo>
                  <a:lnTo>
                    <a:pt x="357095" y="538676"/>
                  </a:lnTo>
                  <a:lnTo>
                    <a:pt x="348258" y="526852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370" name="SMARTInkShape-2086"/>
            <p:cNvSpPr/>
            <p:nvPr>
              <p:custDataLst>
                <p:tags r:id="rId8"/>
              </p:custDataLst>
            </p:nvPr>
          </p:nvSpPr>
          <p:spPr bwMode="auto">
            <a:xfrm>
              <a:off x="5072094" y="3777306"/>
              <a:ext cx="142845" cy="205336"/>
            </a:xfrm>
            <a:custGeom>
              <a:avLst/>
              <a:gdLst/>
              <a:ahLst/>
              <a:cxnLst/>
              <a:rect l="0" t="0" r="0" b="0"/>
              <a:pathLst>
                <a:path w="142845" h="205336">
                  <a:moveTo>
                    <a:pt x="17828" y="205335"/>
                  </a:moveTo>
                  <a:lnTo>
                    <a:pt x="17828" y="205335"/>
                  </a:lnTo>
                  <a:lnTo>
                    <a:pt x="8932" y="205335"/>
                  </a:lnTo>
                  <a:lnTo>
                    <a:pt x="8908" y="200594"/>
                  </a:lnTo>
                  <a:lnTo>
                    <a:pt x="6257" y="195621"/>
                  </a:lnTo>
                  <a:lnTo>
                    <a:pt x="1211" y="189084"/>
                  </a:lnTo>
                  <a:lnTo>
                    <a:pt x="8563" y="148483"/>
                  </a:lnTo>
                  <a:lnTo>
                    <a:pt x="16981" y="104288"/>
                  </a:lnTo>
                  <a:lnTo>
                    <a:pt x="17795" y="64201"/>
                  </a:lnTo>
                  <a:lnTo>
                    <a:pt x="15167" y="55627"/>
                  </a:lnTo>
                  <a:lnTo>
                    <a:pt x="5396" y="42038"/>
                  </a:lnTo>
                  <a:lnTo>
                    <a:pt x="4579" y="37931"/>
                  </a:lnTo>
                  <a:lnTo>
                    <a:pt x="8671" y="6283"/>
                  </a:lnTo>
                  <a:lnTo>
                    <a:pt x="7755" y="4173"/>
                  </a:lnTo>
                  <a:lnTo>
                    <a:pt x="6152" y="2766"/>
                  </a:lnTo>
                  <a:lnTo>
                    <a:pt x="75" y="0"/>
                  </a:lnTo>
                  <a:lnTo>
                    <a:pt x="0" y="4707"/>
                  </a:lnTo>
                  <a:lnTo>
                    <a:pt x="2628" y="9672"/>
                  </a:lnTo>
                  <a:lnTo>
                    <a:pt x="6112" y="15186"/>
                  </a:lnTo>
                  <a:lnTo>
                    <a:pt x="9064" y="23868"/>
                  </a:lnTo>
                  <a:lnTo>
                    <a:pt x="25049" y="47769"/>
                  </a:lnTo>
                  <a:lnTo>
                    <a:pt x="42809" y="64556"/>
                  </a:lnTo>
                  <a:lnTo>
                    <a:pt x="56166" y="81946"/>
                  </a:lnTo>
                  <a:lnTo>
                    <a:pt x="82039" y="101036"/>
                  </a:lnTo>
                  <a:lnTo>
                    <a:pt x="91345" y="104409"/>
                  </a:lnTo>
                  <a:lnTo>
                    <a:pt x="134987" y="113139"/>
                  </a:lnTo>
                  <a:lnTo>
                    <a:pt x="142844" y="116038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371" name="SMARTInkShape-2087"/>
            <p:cNvSpPr/>
            <p:nvPr>
              <p:custDataLst>
                <p:tags r:id="rId9"/>
              </p:custDataLst>
            </p:nvPr>
          </p:nvSpPr>
          <p:spPr bwMode="auto">
            <a:xfrm>
              <a:off x="5670352" y="4054078"/>
              <a:ext cx="89297" cy="151806"/>
            </a:xfrm>
            <a:custGeom>
              <a:avLst/>
              <a:gdLst/>
              <a:ahLst/>
              <a:cxnLst/>
              <a:rect l="0" t="0" r="0" b="0"/>
              <a:pathLst>
                <a:path w="89297" h="151806">
                  <a:moveTo>
                    <a:pt x="0" y="0"/>
                  </a:moveTo>
                  <a:lnTo>
                    <a:pt x="0" y="0"/>
                  </a:lnTo>
                  <a:lnTo>
                    <a:pt x="4740" y="0"/>
                  </a:lnTo>
                  <a:lnTo>
                    <a:pt x="6136" y="992"/>
                  </a:lnTo>
                  <a:lnTo>
                    <a:pt x="7067" y="2646"/>
                  </a:lnTo>
                  <a:lnTo>
                    <a:pt x="7688" y="4741"/>
                  </a:lnTo>
                  <a:lnTo>
                    <a:pt x="9094" y="6137"/>
                  </a:lnTo>
                  <a:lnTo>
                    <a:pt x="13302" y="7689"/>
                  </a:lnTo>
                  <a:lnTo>
                    <a:pt x="14821" y="9094"/>
                  </a:lnTo>
                  <a:lnTo>
                    <a:pt x="33252" y="42841"/>
                  </a:lnTo>
                  <a:lnTo>
                    <a:pt x="45215" y="72063"/>
                  </a:lnTo>
                  <a:lnTo>
                    <a:pt x="51100" y="86836"/>
                  </a:lnTo>
                  <a:lnTo>
                    <a:pt x="57829" y="105457"/>
                  </a:lnTo>
                  <a:lnTo>
                    <a:pt x="68959" y="124400"/>
                  </a:lnTo>
                  <a:lnTo>
                    <a:pt x="71329" y="130695"/>
                  </a:lnTo>
                  <a:lnTo>
                    <a:pt x="89296" y="15180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372" name="SMARTInkShape-2088"/>
            <p:cNvSpPr/>
            <p:nvPr>
              <p:custDataLst>
                <p:tags r:id="rId10"/>
              </p:custDataLst>
            </p:nvPr>
          </p:nvSpPr>
          <p:spPr bwMode="auto">
            <a:xfrm>
              <a:off x="5424107" y="4009430"/>
              <a:ext cx="210481" cy="241088"/>
            </a:xfrm>
            <a:custGeom>
              <a:avLst/>
              <a:gdLst/>
              <a:ahLst/>
              <a:cxnLst/>
              <a:rect l="0" t="0" r="0" b="0"/>
              <a:pathLst>
                <a:path w="210481" h="241088">
                  <a:moveTo>
                    <a:pt x="14073" y="133945"/>
                  </a:moveTo>
                  <a:lnTo>
                    <a:pt x="14073" y="133945"/>
                  </a:lnTo>
                  <a:lnTo>
                    <a:pt x="14073" y="126256"/>
                  </a:lnTo>
                  <a:lnTo>
                    <a:pt x="6384" y="117436"/>
                  </a:lnTo>
                  <a:lnTo>
                    <a:pt x="5252" y="108516"/>
                  </a:lnTo>
                  <a:lnTo>
                    <a:pt x="5153" y="99587"/>
                  </a:lnTo>
                  <a:lnTo>
                    <a:pt x="4157" y="99133"/>
                  </a:lnTo>
                  <a:lnTo>
                    <a:pt x="0" y="98495"/>
                  </a:lnTo>
                  <a:lnTo>
                    <a:pt x="2196" y="98346"/>
                  </a:lnTo>
                  <a:lnTo>
                    <a:pt x="3178" y="99298"/>
                  </a:lnTo>
                  <a:lnTo>
                    <a:pt x="4270" y="103002"/>
                  </a:lnTo>
                  <a:lnTo>
                    <a:pt x="4884" y="110666"/>
                  </a:lnTo>
                  <a:lnTo>
                    <a:pt x="7674" y="116322"/>
                  </a:lnTo>
                  <a:lnTo>
                    <a:pt x="29054" y="155138"/>
                  </a:lnTo>
                  <a:lnTo>
                    <a:pt x="49797" y="196473"/>
                  </a:lnTo>
                  <a:lnTo>
                    <a:pt x="61699" y="215529"/>
                  </a:lnTo>
                  <a:lnTo>
                    <a:pt x="72612" y="228847"/>
                  </a:lnTo>
                  <a:lnTo>
                    <a:pt x="76058" y="239291"/>
                  </a:lnTo>
                  <a:lnTo>
                    <a:pt x="77224" y="239895"/>
                  </a:lnTo>
                  <a:lnTo>
                    <a:pt x="85397" y="241087"/>
                  </a:lnTo>
                  <a:lnTo>
                    <a:pt x="90218" y="236357"/>
                  </a:lnTo>
                  <a:lnTo>
                    <a:pt x="90632" y="233970"/>
                  </a:lnTo>
                  <a:lnTo>
                    <a:pt x="89918" y="231386"/>
                  </a:lnTo>
                  <a:lnTo>
                    <a:pt x="87469" y="225869"/>
                  </a:lnTo>
                  <a:lnTo>
                    <a:pt x="86381" y="220110"/>
                  </a:lnTo>
                  <a:lnTo>
                    <a:pt x="87083" y="217185"/>
                  </a:lnTo>
                  <a:lnTo>
                    <a:pt x="90509" y="211290"/>
                  </a:lnTo>
                  <a:lnTo>
                    <a:pt x="90827" y="208328"/>
                  </a:lnTo>
                  <a:lnTo>
                    <a:pt x="85909" y="177807"/>
                  </a:lnTo>
                  <a:lnTo>
                    <a:pt x="84695" y="167330"/>
                  </a:lnTo>
                  <a:lnTo>
                    <a:pt x="77845" y="149305"/>
                  </a:lnTo>
                  <a:lnTo>
                    <a:pt x="78416" y="147161"/>
                  </a:lnTo>
                  <a:lnTo>
                    <a:pt x="79788" y="145732"/>
                  </a:lnTo>
                  <a:lnTo>
                    <a:pt x="85481" y="142889"/>
                  </a:lnTo>
                  <a:lnTo>
                    <a:pt x="90242" y="147619"/>
                  </a:lnTo>
                  <a:lnTo>
                    <a:pt x="95220" y="149944"/>
                  </a:lnTo>
                  <a:lnTo>
                    <a:pt x="97936" y="150564"/>
                  </a:lnTo>
                  <a:lnTo>
                    <a:pt x="99748" y="151970"/>
                  </a:lnTo>
                  <a:lnTo>
                    <a:pt x="107633" y="164124"/>
                  </a:lnTo>
                  <a:lnTo>
                    <a:pt x="112871" y="167202"/>
                  </a:lnTo>
                  <a:lnTo>
                    <a:pt x="124044" y="168934"/>
                  </a:lnTo>
                  <a:lnTo>
                    <a:pt x="140857" y="169520"/>
                  </a:lnTo>
                  <a:lnTo>
                    <a:pt x="147482" y="166954"/>
                  </a:lnTo>
                  <a:lnTo>
                    <a:pt x="150636" y="164881"/>
                  </a:lnTo>
                  <a:lnTo>
                    <a:pt x="172899" y="158634"/>
                  </a:lnTo>
                  <a:lnTo>
                    <a:pt x="192499" y="145336"/>
                  </a:lnTo>
                  <a:lnTo>
                    <a:pt x="198545" y="142976"/>
                  </a:lnTo>
                  <a:lnTo>
                    <a:pt x="204539" y="138620"/>
                  </a:lnTo>
                  <a:lnTo>
                    <a:pt x="207865" y="133377"/>
                  </a:lnTo>
                  <a:lnTo>
                    <a:pt x="210175" y="125124"/>
                  </a:lnTo>
                  <a:lnTo>
                    <a:pt x="210480" y="112732"/>
                  </a:lnTo>
                  <a:lnTo>
                    <a:pt x="207859" y="106988"/>
                  </a:lnTo>
                  <a:lnTo>
                    <a:pt x="204380" y="101128"/>
                  </a:lnTo>
                  <a:lnTo>
                    <a:pt x="194712" y="77200"/>
                  </a:lnTo>
                  <a:lnTo>
                    <a:pt x="168507" y="36318"/>
                  </a:lnTo>
                  <a:lnTo>
                    <a:pt x="165232" y="20914"/>
                  </a:lnTo>
                  <a:lnTo>
                    <a:pt x="157329" y="9455"/>
                  </a:lnTo>
                  <a:lnTo>
                    <a:pt x="156948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98379" name="SMARTInkShape-Group740"/>
          <p:cNvGrpSpPr/>
          <p:nvPr/>
        </p:nvGrpSpPr>
        <p:grpSpPr>
          <a:xfrm>
            <a:off x="4054079" y="4661297"/>
            <a:ext cx="1223367" cy="776771"/>
            <a:chOff x="4054079" y="4661297"/>
            <a:chExt cx="1223367" cy="776771"/>
          </a:xfrm>
        </p:grpSpPr>
        <p:sp>
          <p:nvSpPr>
            <p:cNvPr id="98374" name="SMARTInkShape-2089"/>
            <p:cNvSpPr/>
            <p:nvPr>
              <p:custDataLst>
                <p:tags r:id="rId2"/>
              </p:custDataLst>
            </p:nvPr>
          </p:nvSpPr>
          <p:spPr bwMode="auto">
            <a:xfrm>
              <a:off x="4563104" y="5063133"/>
              <a:ext cx="222686" cy="258949"/>
            </a:xfrm>
            <a:custGeom>
              <a:avLst/>
              <a:gdLst/>
              <a:ahLst/>
              <a:cxnLst/>
              <a:rect l="0" t="0" r="0" b="0"/>
              <a:pathLst>
                <a:path w="222686" h="258949">
                  <a:moveTo>
                    <a:pt x="26755" y="178594"/>
                  </a:moveTo>
                  <a:lnTo>
                    <a:pt x="26755" y="178594"/>
                  </a:lnTo>
                  <a:lnTo>
                    <a:pt x="22015" y="178594"/>
                  </a:lnTo>
                  <a:lnTo>
                    <a:pt x="17042" y="175948"/>
                  </a:lnTo>
                  <a:lnTo>
                    <a:pt x="10505" y="170905"/>
                  </a:lnTo>
                  <a:lnTo>
                    <a:pt x="9611" y="167569"/>
                  </a:lnTo>
                  <a:lnTo>
                    <a:pt x="9373" y="165291"/>
                  </a:lnTo>
                  <a:lnTo>
                    <a:pt x="8222" y="163772"/>
                  </a:lnTo>
                  <a:lnTo>
                    <a:pt x="0" y="160745"/>
                  </a:lnTo>
                  <a:lnTo>
                    <a:pt x="4716" y="160737"/>
                  </a:lnTo>
                  <a:lnTo>
                    <a:pt x="9684" y="163381"/>
                  </a:lnTo>
                  <a:lnTo>
                    <a:pt x="23883" y="174974"/>
                  </a:lnTo>
                  <a:lnTo>
                    <a:pt x="35705" y="180524"/>
                  </a:lnTo>
                  <a:lnTo>
                    <a:pt x="78349" y="221264"/>
                  </a:lnTo>
                  <a:lnTo>
                    <a:pt x="116039" y="258948"/>
                  </a:lnTo>
                  <a:lnTo>
                    <a:pt x="116048" y="254216"/>
                  </a:lnTo>
                  <a:lnTo>
                    <a:pt x="113405" y="249245"/>
                  </a:lnTo>
                  <a:lnTo>
                    <a:pt x="109915" y="243728"/>
                  </a:lnTo>
                  <a:lnTo>
                    <a:pt x="107674" y="232103"/>
                  </a:lnTo>
                  <a:lnTo>
                    <a:pt x="106375" y="225195"/>
                  </a:lnTo>
                  <a:lnTo>
                    <a:pt x="100066" y="211144"/>
                  </a:lnTo>
                  <a:lnTo>
                    <a:pt x="92905" y="200254"/>
                  </a:lnTo>
                  <a:lnTo>
                    <a:pt x="90343" y="190744"/>
                  </a:lnTo>
                  <a:lnTo>
                    <a:pt x="89276" y="178751"/>
                  </a:lnTo>
                  <a:lnTo>
                    <a:pt x="101693" y="178608"/>
                  </a:lnTo>
                  <a:lnTo>
                    <a:pt x="107356" y="181245"/>
                  </a:lnTo>
                  <a:lnTo>
                    <a:pt x="123028" y="192833"/>
                  </a:lnTo>
                  <a:lnTo>
                    <a:pt x="140985" y="198384"/>
                  </a:lnTo>
                  <a:lnTo>
                    <a:pt x="144580" y="200717"/>
                  </a:lnTo>
                  <a:lnTo>
                    <a:pt x="147970" y="201279"/>
                  </a:lnTo>
                  <a:lnTo>
                    <a:pt x="151221" y="200663"/>
                  </a:lnTo>
                  <a:lnTo>
                    <a:pt x="158472" y="198324"/>
                  </a:lnTo>
                  <a:lnTo>
                    <a:pt x="183664" y="195625"/>
                  </a:lnTo>
                  <a:lnTo>
                    <a:pt x="196252" y="186771"/>
                  </a:lnTo>
                  <a:lnTo>
                    <a:pt x="217245" y="166643"/>
                  </a:lnTo>
                  <a:lnTo>
                    <a:pt x="220558" y="160714"/>
                  </a:lnTo>
                  <a:lnTo>
                    <a:pt x="222685" y="148824"/>
                  </a:lnTo>
                  <a:lnTo>
                    <a:pt x="220330" y="142872"/>
                  </a:lnTo>
                  <a:lnTo>
                    <a:pt x="218313" y="139897"/>
                  </a:lnTo>
                  <a:lnTo>
                    <a:pt x="212164" y="117947"/>
                  </a:lnTo>
                  <a:lnTo>
                    <a:pt x="176788" y="73922"/>
                  </a:lnTo>
                  <a:lnTo>
                    <a:pt x="143440" y="29415"/>
                  </a:lnTo>
                  <a:lnTo>
                    <a:pt x="125515" y="9498"/>
                  </a:lnTo>
                  <a:lnTo>
                    <a:pt x="124982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375" name="SMARTInkShape-2090"/>
            <p:cNvSpPr/>
            <p:nvPr>
              <p:custDataLst>
                <p:tags r:id="rId3"/>
              </p:custDataLst>
            </p:nvPr>
          </p:nvSpPr>
          <p:spPr bwMode="auto">
            <a:xfrm>
              <a:off x="4848820" y="5098975"/>
              <a:ext cx="187526" cy="209700"/>
            </a:xfrm>
            <a:custGeom>
              <a:avLst/>
              <a:gdLst/>
              <a:ahLst/>
              <a:cxnLst/>
              <a:rect l="0" t="0" r="0" b="0"/>
              <a:pathLst>
                <a:path w="187526" h="209700">
                  <a:moveTo>
                    <a:pt x="0" y="80245"/>
                  </a:moveTo>
                  <a:lnTo>
                    <a:pt x="0" y="80245"/>
                  </a:lnTo>
                  <a:lnTo>
                    <a:pt x="0" y="36794"/>
                  </a:lnTo>
                  <a:lnTo>
                    <a:pt x="2646" y="28521"/>
                  </a:lnTo>
                  <a:lnTo>
                    <a:pt x="16250" y="10679"/>
                  </a:lnTo>
                  <a:lnTo>
                    <a:pt x="22123" y="4620"/>
                  </a:lnTo>
                  <a:lnTo>
                    <a:pt x="27361" y="1985"/>
                  </a:lnTo>
                  <a:lnTo>
                    <a:pt x="42918" y="0"/>
                  </a:lnTo>
                  <a:lnTo>
                    <a:pt x="43495" y="951"/>
                  </a:lnTo>
                  <a:lnTo>
                    <a:pt x="44136" y="4654"/>
                  </a:lnTo>
                  <a:lnTo>
                    <a:pt x="45299" y="6038"/>
                  </a:lnTo>
                  <a:lnTo>
                    <a:pt x="49238" y="7576"/>
                  </a:lnTo>
                  <a:lnTo>
                    <a:pt x="50684" y="9970"/>
                  </a:lnTo>
                  <a:lnTo>
                    <a:pt x="58648" y="49506"/>
                  </a:lnTo>
                  <a:lnTo>
                    <a:pt x="56514" y="71799"/>
                  </a:lnTo>
                  <a:lnTo>
                    <a:pt x="59299" y="92403"/>
                  </a:lnTo>
                  <a:lnTo>
                    <a:pt x="54528" y="134247"/>
                  </a:lnTo>
                  <a:lnTo>
                    <a:pt x="53661" y="175009"/>
                  </a:lnTo>
                  <a:lnTo>
                    <a:pt x="53586" y="201689"/>
                  </a:lnTo>
                  <a:lnTo>
                    <a:pt x="56228" y="206318"/>
                  </a:lnTo>
                  <a:lnTo>
                    <a:pt x="58321" y="208942"/>
                  </a:lnTo>
                  <a:lnTo>
                    <a:pt x="59717" y="209699"/>
                  </a:lnTo>
                  <a:lnTo>
                    <a:pt x="60647" y="209211"/>
                  </a:lnTo>
                  <a:lnTo>
                    <a:pt x="61268" y="207893"/>
                  </a:lnTo>
                  <a:lnTo>
                    <a:pt x="62672" y="207016"/>
                  </a:lnTo>
                  <a:lnTo>
                    <a:pt x="66881" y="206040"/>
                  </a:lnTo>
                  <a:lnTo>
                    <a:pt x="72058" y="200314"/>
                  </a:lnTo>
                  <a:lnTo>
                    <a:pt x="95275" y="158415"/>
                  </a:lnTo>
                  <a:lnTo>
                    <a:pt x="114876" y="115673"/>
                  </a:lnTo>
                  <a:lnTo>
                    <a:pt x="136040" y="71276"/>
                  </a:lnTo>
                  <a:lnTo>
                    <a:pt x="169849" y="27446"/>
                  </a:lnTo>
                  <a:lnTo>
                    <a:pt x="187525" y="880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376" name="SMARTInkShape-2091"/>
            <p:cNvSpPr/>
            <p:nvPr>
              <p:custDataLst>
                <p:tags r:id="rId4"/>
              </p:custDataLst>
            </p:nvPr>
          </p:nvSpPr>
          <p:spPr bwMode="auto">
            <a:xfrm>
              <a:off x="5161359" y="4661297"/>
              <a:ext cx="116087" cy="205384"/>
            </a:xfrm>
            <a:custGeom>
              <a:avLst/>
              <a:gdLst/>
              <a:ahLst/>
              <a:cxnLst/>
              <a:rect l="0" t="0" r="0" b="0"/>
              <a:pathLst>
                <a:path w="116087" h="205384">
                  <a:moveTo>
                    <a:pt x="0" y="205383"/>
                  </a:moveTo>
                  <a:lnTo>
                    <a:pt x="0" y="205383"/>
                  </a:lnTo>
                  <a:lnTo>
                    <a:pt x="4741" y="205383"/>
                  </a:lnTo>
                  <a:lnTo>
                    <a:pt x="6136" y="204391"/>
                  </a:lnTo>
                  <a:lnTo>
                    <a:pt x="7068" y="202737"/>
                  </a:lnTo>
                  <a:lnTo>
                    <a:pt x="7689" y="200642"/>
                  </a:lnTo>
                  <a:lnTo>
                    <a:pt x="14822" y="189159"/>
                  </a:lnTo>
                  <a:lnTo>
                    <a:pt x="24722" y="145105"/>
                  </a:lnTo>
                  <a:lnTo>
                    <a:pt x="34004" y="123581"/>
                  </a:lnTo>
                  <a:lnTo>
                    <a:pt x="58728" y="80319"/>
                  </a:lnTo>
                  <a:lnTo>
                    <a:pt x="73925" y="54156"/>
                  </a:lnTo>
                  <a:lnTo>
                    <a:pt x="87389" y="33244"/>
                  </a:lnTo>
                  <a:lnTo>
                    <a:pt x="95394" y="18744"/>
                  </a:lnTo>
                  <a:lnTo>
                    <a:pt x="116086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377" name="SMARTInkShape-2092"/>
            <p:cNvSpPr/>
            <p:nvPr>
              <p:custDataLst>
                <p:tags r:id="rId5"/>
              </p:custDataLst>
            </p:nvPr>
          </p:nvSpPr>
          <p:spPr bwMode="auto">
            <a:xfrm>
              <a:off x="4054079" y="5277445"/>
              <a:ext cx="535657" cy="160623"/>
            </a:xfrm>
            <a:custGeom>
              <a:avLst/>
              <a:gdLst/>
              <a:ahLst/>
              <a:cxnLst/>
              <a:rect l="0" t="0" r="0" b="0"/>
              <a:pathLst>
                <a:path w="535657" h="160623">
                  <a:moveTo>
                    <a:pt x="8929" y="0"/>
                  </a:moveTo>
                  <a:lnTo>
                    <a:pt x="8929" y="0"/>
                  </a:lnTo>
                  <a:lnTo>
                    <a:pt x="0" y="0"/>
                  </a:lnTo>
                  <a:lnTo>
                    <a:pt x="4740" y="0"/>
                  </a:lnTo>
                  <a:lnTo>
                    <a:pt x="9713" y="2646"/>
                  </a:lnTo>
                  <a:lnTo>
                    <a:pt x="15230" y="6137"/>
                  </a:lnTo>
                  <a:lnTo>
                    <a:pt x="23915" y="9094"/>
                  </a:lnTo>
                  <a:lnTo>
                    <a:pt x="47817" y="23097"/>
                  </a:lnTo>
                  <a:lnTo>
                    <a:pt x="86733" y="39074"/>
                  </a:lnTo>
                  <a:lnTo>
                    <a:pt x="129008" y="59554"/>
                  </a:lnTo>
                  <a:lnTo>
                    <a:pt x="170189" y="74417"/>
                  </a:lnTo>
                  <a:lnTo>
                    <a:pt x="214381" y="82229"/>
                  </a:lnTo>
                  <a:lnTo>
                    <a:pt x="258969" y="94503"/>
                  </a:lnTo>
                  <a:lnTo>
                    <a:pt x="303610" y="102477"/>
                  </a:lnTo>
                  <a:lnTo>
                    <a:pt x="345611" y="109186"/>
                  </a:lnTo>
                  <a:lnTo>
                    <a:pt x="367978" y="114041"/>
                  </a:lnTo>
                  <a:lnTo>
                    <a:pt x="410018" y="116809"/>
                  </a:lnTo>
                  <a:lnTo>
                    <a:pt x="454278" y="125157"/>
                  </a:lnTo>
                  <a:lnTo>
                    <a:pt x="497331" y="141233"/>
                  </a:lnTo>
                  <a:lnTo>
                    <a:pt x="513817" y="143543"/>
                  </a:lnTo>
                  <a:lnTo>
                    <a:pt x="524938" y="150521"/>
                  </a:lnTo>
                  <a:lnTo>
                    <a:pt x="531024" y="151424"/>
                  </a:lnTo>
                  <a:lnTo>
                    <a:pt x="532610" y="152543"/>
                  </a:lnTo>
                  <a:lnTo>
                    <a:pt x="533667" y="154282"/>
                  </a:lnTo>
                  <a:lnTo>
                    <a:pt x="535656" y="160357"/>
                  </a:lnTo>
                  <a:lnTo>
                    <a:pt x="531003" y="160622"/>
                  </a:lnTo>
                  <a:lnTo>
                    <a:pt x="529619" y="159668"/>
                  </a:lnTo>
                  <a:lnTo>
                    <a:pt x="528696" y="158039"/>
                  </a:lnTo>
                  <a:lnTo>
                    <a:pt x="527215" y="153036"/>
                  </a:lnTo>
                  <a:lnTo>
                    <a:pt x="524367" y="152352"/>
                  </a:lnTo>
                  <a:lnTo>
                    <a:pt x="522218" y="152169"/>
                  </a:lnTo>
                  <a:lnTo>
                    <a:pt x="517185" y="149321"/>
                  </a:lnTo>
                  <a:lnTo>
                    <a:pt x="500062" y="133946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378" name="SMARTInkShape-2093"/>
            <p:cNvSpPr/>
            <p:nvPr>
              <p:custDataLst>
                <p:tags r:id="rId6"/>
              </p:custDataLst>
            </p:nvPr>
          </p:nvSpPr>
          <p:spPr bwMode="auto">
            <a:xfrm>
              <a:off x="4063009" y="5134574"/>
              <a:ext cx="187523" cy="237314"/>
            </a:xfrm>
            <a:custGeom>
              <a:avLst/>
              <a:gdLst/>
              <a:ahLst/>
              <a:cxnLst/>
              <a:rect l="0" t="0" r="0" b="0"/>
              <a:pathLst>
                <a:path w="187523" h="237314">
                  <a:moveTo>
                    <a:pt x="44647" y="232168"/>
                  </a:moveTo>
                  <a:lnTo>
                    <a:pt x="44647" y="232168"/>
                  </a:lnTo>
                  <a:lnTo>
                    <a:pt x="39907" y="232168"/>
                  </a:lnTo>
                  <a:lnTo>
                    <a:pt x="38510" y="233160"/>
                  </a:lnTo>
                  <a:lnTo>
                    <a:pt x="37579" y="234814"/>
                  </a:lnTo>
                  <a:lnTo>
                    <a:pt x="36959" y="236909"/>
                  </a:lnTo>
                  <a:lnTo>
                    <a:pt x="36545" y="237313"/>
                  </a:lnTo>
                  <a:lnTo>
                    <a:pt x="36269" y="236590"/>
                  </a:lnTo>
                  <a:lnTo>
                    <a:pt x="35826" y="233041"/>
                  </a:lnTo>
                  <a:lnTo>
                    <a:pt x="31009" y="232427"/>
                  </a:lnTo>
                  <a:lnTo>
                    <a:pt x="29602" y="231348"/>
                  </a:lnTo>
                  <a:lnTo>
                    <a:pt x="19885" y="214086"/>
                  </a:lnTo>
                  <a:lnTo>
                    <a:pt x="15265" y="172068"/>
                  </a:lnTo>
                  <a:lnTo>
                    <a:pt x="13153" y="168289"/>
                  </a:lnTo>
                  <a:lnTo>
                    <a:pt x="9299" y="128848"/>
                  </a:lnTo>
                  <a:lnTo>
                    <a:pt x="8943" y="84819"/>
                  </a:lnTo>
                  <a:lnTo>
                    <a:pt x="8929" y="42007"/>
                  </a:lnTo>
                  <a:lnTo>
                    <a:pt x="8929" y="24245"/>
                  </a:lnTo>
                  <a:lnTo>
                    <a:pt x="6283" y="18050"/>
                  </a:lnTo>
                  <a:lnTo>
                    <a:pt x="2792" y="11989"/>
                  </a:lnTo>
                  <a:lnTo>
                    <a:pt x="0" y="0"/>
                  </a:lnTo>
                  <a:lnTo>
                    <a:pt x="4740" y="4738"/>
                  </a:lnTo>
                  <a:lnTo>
                    <a:pt x="7067" y="9710"/>
                  </a:lnTo>
                  <a:lnTo>
                    <a:pt x="13301" y="25727"/>
                  </a:lnTo>
                  <a:lnTo>
                    <a:pt x="21125" y="33922"/>
                  </a:lnTo>
                  <a:lnTo>
                    <a:pt x="41917" y="49369"/>
                  </a:lnTo>
                  <a:lnTo>
                    <a:pt x="60497" y="55389"/>
                  </a:lnTo>
                  <a:lnTo>
                    <a:pt x="64144" y="57761"/>
                  </a:lnTo>
                  <a:lnTo>
                    <a:pt x="78756" y="61099"/>
                  </a:lnTo>
                  <a:lnTo>
                    <a:pt x="120917" y="62381"/>
                  </a:lnTo>
                  <a:lnTo>
                    <a:pt x="161369" y="59842"/>
                  </a:lnTo>
                  <a:lnTo>
                    <a:pt x="187522" y="5357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98380" name="SMARTInkShape-2094"/>
          <p:cNvSpPr/>
          <p:nvPr>
            <p:custDataLst>
              <p:tags r:id="rId1"/>
            </p:custDataLst>
          </p:nvPr>
        </p:nvSpPr>
        <p:spPr bwMode="auto">
          <a:xfrm>
            <a:off x="5063133" y="4598789"/>
            <a:ext cx="116088" cy="169665"/>
          </a:xfrm>
          <a:custGeom>
            <a:avLst/>
            <a:gdLst/>
            <a:ahLst/>
            <a:cxnLst/>
            <a:rect l="0" t="0" r="0" b="0"/>
            <a:pathLst>
              <a:path w="116088" h="169665">
                <a:moveTo>
                  <a:pt x="0" y="169664"/>
                </a:moveTo>
                <a:lnTo>
                  <a:pt x="0" y="169664"/>
                </a:lnTo>
                <a:lnTo>
                  <a:pt x="0" y="161975"/>
                </a:lnTo>
                <a:lnTo>
                  <a:pt x="7129" y="147714"/>
                </a:lnTo>
                <a:lnTo>
                  <a:pt x="35739" y="105094"/>
                </a:lnTo>
                <a:lnTo>
                  <a:pt x="61296" y="65364"/>
                </a:lnTo>
                <a:lnTo>
                  <a:pt x="92165" y="28153"/>
                </a:lnTo>
                <a:lnTo>
                  <a:pt x="98021" y="13756"/>
                </a:lnTo>
                <a:lnTo>
                  <a:pt x="100074" y="12147"/>
                </a:lnTo>
                <a:lnTo>
                  <a:pt x="102435" y="11075"/>
                </a:lnTo>
                <a:lnTo>
                  <a:pt x="104009" y="9367"/>
                </a:lnTo>
                <a:lnTo>
                  <a:pt x="105757" y="4825"/>
                </a:lnTo>
                <a:lnTo>
                  <a:pt x="107216" y="3217"/>
                </a:lnTo>
                <a:lnTo>
                  <a:pt x="116087" y="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19723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Key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Parameter Sharing</a:t>
            </a:r>
          </a:p>
          <a:p>
            <a:pPr lvl="1"/>
            <a:r>
              <a:rPr lang="en-US" dirty="0"/>
              <a:t>in computation graphs = adding gradients</a:t>
            </a:r>
          </a:p>
          <a:p>
            <a:pPr lvl="1"/>
            <a:endParaRPr lang="en-US" dirty="0"/>
          </a:p>
          <a:p>
            <a:r>
              <a:rPr lang="en-US" dirty="0"/>
              <a:t>“Unrolling”</a:t>
            </a:r>
          </a:p>
          <a:p>
            <a:pPr lvl="1"/>
            <a:r>
              <a:rPr lang="en-US" dirty="0"/>
              <a:t>in computation graphs with parameter sharing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24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model sequences?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input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3093474" y="1803400"/>
            <a:ext cx="2773926" cy="939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32280" y="6578469"/>
            <a:ext cx="3161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Bengio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Goodfellow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Courville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SMARTInkShape-2106"/>
          <p:cNvSpPr/>
          <p:nvPr>
            <p:custDataLst>
              <p:tags r:id="rId1"/>
            </p:custDataLst>
          </p:nvPr>
        </p:nvSpPr>
        <p:spPr bwMode="auto">
          <a:xfrm>
            <a:off x="3500438" y="2571750"/>
            <a:ext cx="8930" cy="8931"/>
          </a:xfrm>
          <a:custGeom>
            <a:avLst/>
            <a:gdLst/>
            <a:ahLst/>
            <a:cxnLst/>
            <a:rect l="0" t="0" r="0" b="0"/>
            <a:pathLst>
              <a:path w="8930" h="8931">
                <a:moveTo>
                  <a:pt x="0" y="0"/>
                </a:moveTo>
                <a:lnTo>
                  <a:pt x="0" y="0"/>
                </a:lnTo>
                <a:lnTo>
                  <a:pt x="8929" y="893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" name="SMARTInkShape-2107"/>
          <p:cNvSpPr/>
          <p:nvPr>
            <p:custDataLst>
              <p:tags r:id="rId2"/>
            </p:custDataLst>
          </p:nvPr>
        </p:nvSpPr>
        <p:spPr bwMode="auto">
          <a:xfrm>
            <a:off x="3232580" y="2598571"/>
            <a:ext cx="276788" cy="35688"/>
          </a:xfrm>
          <a:custGeom>
            <a:avLst/>
            <a:gdLst/>
            <a:ahLst/>
            <a:cxnLst/>
            <a:rect l="0" t="0" r="0" b="0"/>
            <a:pathLst>
              <a:path w="276788" h="35688">
                <a:moveTo>
                  <a:pt x="26756" y="35687"/>
                </a:moveTo>
                <a:lnTo>
                  <a:pt x="26756" y="35687"/>
                </a:lnTo>
                <a:lnTo>
                  <a:pt x="26756" y="27998"/>
                </a:lnTo>
                <a:lnTo>
                  <a:pt x="25764" y="27584"/>
                </a:lnTo>
                <a:lnTo>
                  <a:pt x="22016" y="27125"/>
                </a:lnTo>
                <a:lnTo>
                  <a:pt x="20619" y="26010"/>
                </a:lnTo>
                <a:lnTo>
                  <a:pt x="17079" y="17684"/>
                </a:lnTo>
                <a:lnTo>
                  <a:pt x="9274" y="9299"/>
                </a:lnTo>
                <a:lnTo>
                  <a:pt x="0" y="8899"/>
                </a:lnTo>
                <a:lnTo>
                  <a:pt x="4717" y="8898"/>
                </a:lnTo>
                <a:lnTo>
                  <a:pt x="6110" y="9890"/>
                </a:lnTo>
                <a:lnTo>
                  <a:pt x="7039" y="11544"/>
                </a:lnTo>
                <a:lnTo>
                  <a:pt x="7658" y="13638"/>
                </a:lnTo>
                <a:lnTo>
                  <a:pt x="9063" y="15035"/>
                </a:lnTo>
                <a:lnTo>
                  <a:pt x="13270" y="16586"/>
                </a:lnTo>
                <a:lnTo>
                  <a:pt x="29586" y="20310"/>
                </a:lnTo>
                <a:lnTo>
                  <a:pt x="39920" y="23892"/>
                </a:lnTo>
                <a:lnTo>
                  <a:pt x="84171" y="26682"/>
                </a:lnTo>
                <a:lnTo>
                  <a:pt x="119105" y="25758"/>
                </a:lnTo>
                <a:lnTo>
                  <a:pt x="154755" y="18655"/>
                </a:lnTo>
                <a:lnTo>
                  <a:pt x="199232" y="16857"/>
                </a:lnTo>
                <a:lnTo>
                  <a:pt x="216842" y="10142"/>
                </a:lnTo>
                <a:lnTo>
                  <a:pt x="255699" y="7927"/>
                </a:lnTo>
                <a:lnTo>
                  <a:pt x="266060" y="1212"/>
                </a:lnTo>
                <a:lnTo>
                  <a:pt x="276372" y="0"/>
                </a:lnTo>
                <a:lnTo>
                  <a:pt x="276787" y="17827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SMARTInkShape-2108"/>
          <p:cNvSpPr/>
          <p:nvPr>
            <p:custDataLst>
              <p:tags r:id="rId3"/>
            </p:custDataLst>
          </p:nvPr>
        </p:nvSpPr>
        <p:spPr bwMode="auto">
          <a:xfrm>
            <a:off x="4893469" y="2598539"/>
            <a:ext cx="544712" cy="26790"/>
          </a:xfrm>
          <a:custGeom>
            <a:avLst/>
            <a:gdLst/>
            <a:ahLst/>
            <a:cxnLst/>
            <a:rect l="0" t="0" r="0" b="0"/>
            <a:pathLst>
              <a:path w="544712" h="26790">
                <a:moveTo>
                  <a:pt x="0" y="0"/>
                </a:moveTo>
                <a:lnTo>
                  <a:pt x="0" y="0"/>
                </a:lnTo>
                <a:lnTo>
                  <a:pt x="13302" y="0"/>
                </a:lnTo>
                <a:lnTo>
                  <a:pt x="14821" y="992"/>
                </a:lnTo>
                <a:lnTo>
                  <a:pt x="15834" y="2646"/>
                </a:lnTo>
                <a:lnTo>
                  <a:pt x="16509" y="4740"/>
                </a:lnTo>
                <a:lnTo>
                  <a:pt x="17951" y="6137"/>
                </a:lnTo>
                <a:lnTo>
                  <a:pt x="22200" y="7689"/>
                </a:lnTo>
                <a:lnTo>
                  <a:pt x="38544" y="11412"/>
                </a:lnTo>
                <a:lnTo>
                  <a:pt x="43555" y="13561"/>
                </a:lnTo>
                <a:lnTo>
                  <a:pt x="47888" y="14002"/>
                </a:lnTo>
                <a:lnTo>
                  <a:pt x="60712" y="11866"/>
                </a:lnTo>
                <a:lnTo>
                  <a:pt x="81489" y="14650"/>
                </a:lnTo>
                <a:lnTo>
                  <a:pt x="119892" y="9563"/>
                </a:lnTo>
                <a:lnTo>
                  <a:pt x="161235" y="9013"/>
                </a:lnTo>
                <a:lnTo>
                  <a:pt x="205448" y="8941"/>
                </a:lnTo>
                <a:lnTo>
                  <a:pt x="250040" y="9923"/>
                </a:lnTo>
                <a:lnTo>
                  <a:pt x="288397" y="15998"/>
                </a:lnTo>
                <a:lnTo>
                  <a:pt x="329158" y="17492"/>
                </a:lnTo>
                <a:lnTo>
                  <a:pt x="365872" y="17787"/>
                </a:lnTo>
                <a:lnTo>
                  <a:pt x="401788" y="20491"/>
                </a:lnTo>
                <a:lnTo>
                  <a:pt x="440341" y="25960"/>
                </a:lnTo>
                <a:lnTo>
                  <a:pt x="483256" y="26716"/>
                </a:lnTo>
                <a:lnTo>
                  <a:pt x="526215" y="26788"/>
                </a:lnTo>
                <a:lnTo>
                  <a:pt x="539961" y="26789"/>
                </a:lnTo>
                <a:lnTo>
                  <a:pt x="541545" y="25797"/>
                </a:lnTo>
                <a:lnTo>
                  <a:pt x="542600" y="24143"/>
                </a:lnTo>
                <a:lnTo>
                  <a:pt x="544711" y="17859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" name="SMARTInkShape-2109"/>
          <p:cNvSpPr/>
          <p:nvPr>
            <p:custDataLst>
              <p:tags r:id="rId4"/>
            </p:custDataLst>
          </p:nvPr>
        </p:nvSpPr>
        <p:spPr bwMode="auto">
          <a:xfrm>
            <a:off x="4223742" y="2634258"/>
            <a:ext cx="294647" cy="35698"/>
          </a:xfrm>
          <a:custGeom>
            <a:avLst/>
            <a:gdLst/>
            <a:ahLst/>
            <a:cxnLst/>
            <a:rect l="0" t="0" r="0" b="0"/>
            <a:pathLst>
              <a:path w="294647" h="35698">
                <a:moveTo>
                  <a:pt x="0" y="26789"/>
                </a:moveTo>
                <a:lnTo>
                  <a:pt x="0" y="26789"/>
                </a:lnTo>
                <a:lnTo>
                  <a:pt x="4741" y="26789"/>
                </a:lnTo>
                <a:lnTo>
                  <a:pt x="6137" y="27781"/>
                </a:lnTo>
                <a:lnTo>
                  <a:pt x="7068" y="29435"/>
                </a:lnTo>
                <a:lnTo>
                  <a:pt x="7689" y="31529"/>
                </a:lnTo>
                <a:lnTo>
                  <a:pt x="9095" y="32926"/>
                </a:lnTo>
                <a:lnTo>
                  <a:pt x="13302" y="34477"/>
                </a:lnTo>
                <a:lnTo>
                  <a:pt x="56928" y="35697"/>
                </a:lnTo>
                <a:lnTo>
                  <a:pt x="92307" y="34724"/>
                </a:lnTo>
                <a:lnTo>
                  <a:pt x="134132" y="26624"/>
                </a:lnTo>
                <a:lnTo>
                  <a:pt x="178430" y="15813"/>
                </a:lnTo>
                <a:lnTo>
                  <a:pt x="196405" y="10969"/>
                </a:lnTo>
                <a:lnTo>
                  <a:pt x="232168" y="6463"/>
                </a:lnTo>
                <a:lnTo>
                  <a:pt x="251243" y="1276"/>
                </a:lnTo>
                <a:lnTo>
                  <a:pt x="261415" y="378"/>
                </a:lnTo>
                <a:lnTo>
                  <a:pt x="267658" y="2814"/>
                </a:lnTo>
                <a:lnTo>
                  <a:pt x="273740" y="6211"/>
                </a:lnTo>
                <a:lnTo>
                  <a:pt x="285223" y="8823"/>
                </a:lnTo>
                <a:lnTo>
                  <a:pt x="294646" y="8929"/>
                </a:lnTo>
                <a:lnTo>
                  <a:pt x="286988" y="8930"/>
                </a:lnTo>
                <a:lnTo>
                  <a:pt x="286576" y="7937"/>
                </a:lnTo>
                <a:lnTo>
                  <a:pt x="285750" y="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8" name="SMARTInkShape-Group754"/>
          <p:cNvGrpSpPr/>
          <p:nvPr/>
        </p:nvGrpSpPr>
        <p:grpSpPr>
          <a:xfrm>
            <a:off x="1995136" y="2750391"/>
            <a:ext cx="1335021" cy="2026693"/>
            <a:chOff x="1995136" y="2750391"/>
            <a:chExt cx="1335021" cy="2026693"/>
          </a:xfrm>
        </p:grpSpPr>
        <p:sp>
          <p:nvSpPr>
            <p:cNvPr id="12" name="SMARTInkShape-2110"/>
            <p:cNvSpPr/>
            <p:nvPr>
              <p:custDataLst>
                <p:tags r:id="rId42"/>
              </p:custDataLst>
            </p:nvPr>
          </p:nvSpPr>
          <p:spPr bwMode="auto">
            <a:xfrm>
              <a:off x="2196703" y="3821906"/>
              <a:ext cx="116087" cy="17861"/>
            </a:xfrm>
            <a:custGeom>
              <a:avLst/>
              <a:gdLst/>
              <a:ahLst/>
              <a:cxnLst/>
              <a:rect l="0" t="0" r="0" b="0"/>
              <a:pathLst>
                <a:path w="116087" h="17861">
                  <a:moveTo>
                    <a:pt x="0" y="17860"/>
                  </a:moveTo>
                  <a:lnTo>
                    <a:pt x="0" y="17860"/>
                  </a:lnTo>
                  <a:lnTo>
                    <a:pt x="7689" y="10171"/>
                  </a:lnTo>
                  <a:lnTo>
                    <a:pt x="15814" y="8183"/>
                  </a:lnTo>
                  <a:lnTo>
                    <a:pt x="25148" y="1274"/>
                  </a:lnTo>
                  <a:lnTo>
                    <a:pt x="33594" y="252"/>
                  </a:lnTo>
                  <a:lnTo>
                    <a:pt x="77393" y="1"/>
                  </a:lnTo>
                  <a:lnTo>
                    <a:pt x="116086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3" name="SMARTInkShape-2111"/>
            <p:cNvSpPr/>
            <p:nvPr>
              <p:custDataLst>
                <p:tags r:id="rId43"/>
              </p:custDataLst>
            </p:nvPr>
          </p:nvSpPr>
          <p:spPr bwMode="auto">
            <a:xfrm>
              <a:off x="2218349" y="3412965"/>
              <a:ext cx="174763" cy="819708"/>
            </a:xfrm>
            <a:custGeom>
              <a:avLst/>
              <a:gdLst/>
              <a:ahLst/>
              <a:cxnLst/>
              <a:rect l="0" t="0" r="0" b="0"/>
              <a:pathLst>
                <a:path w="174763" h="819708">
                  <a:moveTo>
                    <a:pt x="23003" y="819707"/>
                  </a:moveTo>
                  <a:lnTo>
                    <a:pt x="23003" y="819707"/>
                  </a:lnTo>
                  <a:lnTo>
                    <a:pt x="15314" y="819707"/>
                  </a:lnTo>
                  <a:lnTo>
                    <a:pt x="14900" y="818715"/>
                  </a:lnTo>
                  <a:lnTo>
                    <a:pt x="14182" y="812018"/>
                  </a:lnTo>
                  <a:lnTo>
                    <a:pt x="7958" y="803893"/>
                  </a:lnTo>
                  <a:lnTo>
                    <a:pt x="6394" y="798457"/>
                  </a:lnTo>
                  <a:lnTo>
                    <a:pt x="5176" y="758769"/>
                  </a:lnTo>
                  <a:lnTo>
                    <a:pt x="2502" y="727579"/>
                  </a:lnTo>
                  <a:lnTo>
                    <a:pt x="0" y="711292"/>
                  </a:lnTo>
                  <a:lnTo>
                    <a:pt x="4270" y="672477"/>
                  </a:lnTo>
                  <a:lnTo>
                    <a:pt x="4971" y="634116"/>
                  </a:lnTo>
                  <a:lnTo>
                    <a:pt x="5109" y="594200"/>
                  </a:lnTo>
                  <a:lnTo>
                    <a:pt x="5133" y="560075"/>
                  </a:lnTo>
                  <a:lnTo>
                    <a:pt x="5140" y="522182"/>
                  </a:lnTo>
                  <a:lnTo>
                    <a:pt x="5142" y="482182"/>
                  </a:lnTo>
                  <a:lnTo>
                    <a:pt x="5143" y="442548"/>
                  </a:lnTo>
                  <a:lnTo>
                    <a:pt x="5143" y="402032"/>
                  </a:lnTo>
                  <a:lnTo>
                    <a:pt x="7789" y="362245"/>
                  </a:lnTo>
                  <a:lnTo>
                    <a:pt x="12211" y="321683"/>
                  </a:lnTo>
                  <a:lnTo>
                    <a:pt x="13521" y="281884"/>
                  </a:lnTo>
                  <a:lnTo>
                    <a:pt x="13909" y="241318"/>
                  </a:lnTo>
                  <a:lnTo>
                    <a:pt x="16670" y="201517"/>
                  </a:lnTo>
                  <a:lnTo>
                    <a:pt x="23772" y="160951"/>
                  </a:lnTo>
                  <a:lnTo>
                    <a:pt x="30320" y="116428"/>
                  </a:lnTo>
                  <a:lnTo>
                    <a:pt x="38743" y="78971"/>
                  </a:lnTo>
                  <a:lnTo>
                    <a:pt x="52881" y="38691"/>
                  </a:lnTo>
                  <a:lnTo>
                    <a:pt x="67666" y="17059"/>
                  </a:lnTo>
                  <a:lnTo>
                    <a:pt x="79560" y="4331"/>
                  </a:lnTo>
                  <a:lnTo>
                    <a:pt x="85512" y="911"/>
                  </a:lnTo>
                  <a:lnTo>
                    <a:pt x="88488" y="0"/>
                  </a:lnTo>
                  <a:lnTo>
                    <a:pt x="91464" y="384"/>
                  </a:lnTo>
                  <a:lnTo>
                    <a:pt x="112299" y="9271"/>
                  </a:lnTo>
                  <a:lnTo>
                    <a:pt x="118253" y="15013"/>
                  </a:lnTo>
                  <a:lnTo>
                    <a:pt x="142065" y="57899"/>
                  </a:lnTo>
                  <a:lnTo>
                    <a:pt x="165878" y="98271"/>
                  </a:lnTo>
                  <a:lnTo>
                    <a:pt x="170839" y="110131"/>
                  </a:lnTo>
                  <a:lnTo>
                    <a:pt x="174459" y="152202"/>
                  </a:lnTo>
                  <a:lnTo>
                    <a:pt x="174762" y="173142"/>
                  </a:lnTo>
                  <a:lnTo>
                    <a:pt x="165878" y="203558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4" name="SMARTInkShape-2112"/>
            <p:cNvSpPr/>
            <p:nvPr>
              <p:custDataLst>
                <p:tags r:id="rId44"/>
              </p:custDataLst>
            </p:nvPr>
          </p:nvSpPr>
          <p:spPr bwMode="auto">
            <a:xfrm>
              <a:off x="2375675" y="3955852"/>
              <a:ext cx="106778" cy="178558"/>
            </a:xfrm>
            <a:custGeom>
              <a:avLst/>
              <a:gdLst/>
              <a:ahLst/>
              <a:cxnLst/>
              <a:rect l="0" t="0" r="0" b="0"/>
              <a:pathLst>
                <a:path w="106778" h="178558">
                  <a:moveTo>
                    <a:pt x="79989" y="35718"/>
                  </a:moveTo>
                  <a:lnTo>
                    <a:pt x="79989" y="35718"/>
                  </a:lnTo>
                  <a:lnTo>
                    <a:pt x="35501" y="35718"/>
                  </a:lnTo>
                  <a:lnTo>
                    <a:pt x="23063" y="35718"/>
                  </a:lnTo>
                  <a:lnTo>
                    <a:pt x="21203" y="36711"/>
                  </a:lnTo>
                  <a:lnTo>
                    <a:pt x="19962" y="38364"/>
                  </a:lnTo>
                  <a:lnTo>
                    <a:pt x="17972" y="43407"/>
                  </a:lnTo>
                  <a:lnTo>
                    <a:pt x="11441" y="51532"/>
                  </a:lnTo>
                  <a:lnTo>
                    <a:pt x="9408" y="59806"/>
                  </a:lnTo>
                  <a:lnTo>
                    <a:pt x="7813" y="69534"/>
                  </a:lnTo>
                  <a:lnTo>
                    <a:pt x="897" y="91042"/>
                  </a:lnTo>
                  <a:lnTo>
                    <a:pt x="0" y="105578"/>
                  </a:lnTo>
                  <a:lnTo>
                    <a:pt x="2436" y="114061"/>
                  </a:lnTo>
                  <a:lnTo>
                    <a:pt x="5834" y="121139"/>
                  </a:lnTo>
                  <a:lnTo>
                    <a:pt x="8015" y="136413"/>
                  </a:lnTo>
                  <a:lnTo>
                    <a:pt x="9305" y="145956"/>
                  </a:lnTo>
                  <a:lnTo>
                    <a:pt x="17625" y="165443"/>
                  </a:lnTo>
                  <a:lnTo>
                    <a:pt x="19562" y="166850"/>
                  </a:lnTo>
                  <a:lnTo>
                    <a:pt x="24359" y="169405"/>
                  </a:lnTo>
                  <a:lnTo>
                    <a:pt x="32638" y="175430"/>
                  </a:lnTo>
                  <a:lnTo>
                    <a:pt x="41375" y="177656"/>
                  </a:lnTo>
                  <a:lnTo>
                    <a:pt x="57421" y="178557"/>
                  </a:lnTo>
                  <a:lnTo>
                    <a:pt x="62683" y="175931"/>
                  </a:lnTo>
                  <a:lnTo>
                    <a:pt x="83343" y="157343"/>
                  </a:lnTo>
                  <a:lnTo>
                    <a:pt x="86441" y="151620"/>
                  </a:lnTo>
                  <a:lnTo>
                    <a:pt x="87267" y="148705"/>
                  </a:lnTo>
                  <a:lnTo>
                    <a:pt x="88810" y="146761"/>
                  </a:lnTo>
                  <a:lnTo>
                    <a:pt x="94729" y="143034"/>
                  </a:lnTo>
                  <a:lnTo>
                    <a:pt x="104734" y="124850"/>
                  </a:lnTo>
                  <a:lnTo>
                    <a:pt x="106743" y="95246"/>
                  </a:lnTo>
                  <a:lnTo>
                    <a:pt x="106777" y="68461"/>
                  </a:lnTo>
                  <a:lnTo>
                    <a:pt x="104132" y="62507"/>
                  </a:lnTo>
                  <a:lnTo>
                    <a:pt x="100641" y="56554"/>
                  </a:lnTo>
                  <a:lnTo>
                    <a:pt x="99090" y="50601"/>
                  </a:lnTo>
                  <a:lnTo>
                    <a:pt x="76017" y="15250"/>
                  </a:lnTo>
                  <a:lnTo>
                    <a:pt x="70617" y="11738"/>
                  </a:lnTo>
                  <a:lnTo>
                    <a:pt x="62255" y="9299"/>
                  </a:lnTo>
                  <a:lnTo>
                    <a:pt x="45633" y="8933"/>
                  </a:lnTo>
                  <a:lnTo>
                    <a:pt x="45179" y="9924"/>
                  </a:lnTo>
                  <a:lnTo>
                    <a:pt x="44281" y="25438"/>
                  </a:lnTo>
                  <a:lnTo>
                    <a:pt x="45269" y="25888"/>
                  </a:lnTo>
                  <a:lnTo>
                    <a:pt x="56700" y="26670"/>
                  </a:lnTo>
                  <a:lnTo>
                    <a:pt x="62363" y="24090"/>
                  </a:lnTo>
                  <a:lnTo>
                    <a:pt x="65261" y="22013"/>
                  </a:lnTo>
                  <a:lnTo>
                    <a:pt x="67194" y="18644"/>
                  </a:lnTo>
                  <a:lnTo>
                    <a:pt x="71059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5" name="SMARTInkShape-2113"/>
            <p:cNvSpPr/>
            <p:nvPr>
              <p:custDataLst>
                <p:tags r:id="rId45"/>
              </p:custDataLst>
            </p:nvPr>
          </p:nvSpPr>
          <p:spPr bwMode="auto">
            <a:xfrm>
              <a:off x="1995136" y="3295309"/>
              <a:ext cx="742390" cy="1124761"/>
            </a:xfrm>
            <a:custGeom>
              <a:avLst/>
              <a:gdLst/>
              <a:ahLst/>
              <a:cxnLst/>
              <a:rect l="0" t="0" r="0" b="0"/>
              <a:pathLst>
                <a:path w="742390" h="1124761">
                  <a:moveTo>
                    <a:pt x="201567" y="8675"/>
                  </a:moveTo>
                  <a:lnTo>
                    <a:pt x="201567" y="8675"/>
                  </a:lnTo>
                  <a:lnTo>
                    <a:pt x="189138" y="8675"/>
                  </a:lnTo>
                  <a:lnTo>
                    <a:pt x="187328" y="9668"/>
                  </a:lnTo>
                  <a:lnTo>
                    <a:pt x="186121" y="11321"/>
                  </a:lnTo>
                  <a:lnTo>
                    <a:pt x="183788" y="15804"/>
                  </a:lnTo>
                  <a:lnTo>
                    <a:pt x="179444" y="21104"/>
                  </a:lnTo>
                  <a:lnTo>
                    <a:pt x="171560" y="24121"/>
                  </a:lnTo>
                  <a:lnTo>
                    <a:pt x="166680" y="24926"/>
                  </a:lnTo>
                  <a:lnTo>
                    <a:pt x="162434" y="27446"/>
                  </a:lnTo>
                  <a:lnTo>
                    <a:pt x="142259" y="50766"/>
                  </a:lnTo>
                  <a:lnTo>
                    <a:pt x="110544" y="95128"/>
                  </a:lnTo>
                  <a:lnTo>
                    <a:pt x="86804" y="138415"/>
                  </a:lnTo>
                  <a:lnTo>
                    <a:pt x="68188" y="178961"/>
                  </a:lnTo>
                  <a:lnTo>
                    <a:pt x="51087" y="214181"/>
                  </a:lnTo>
                  <a:lnTo>
                    <a:pt x="36722" y="256930"/>
                  </a:lnTo>
                  <a:lnTo>
                    <a:pt x="32339" y="292796"/>
                  </a:lnTo>
                  <a:lnTo>
                    <a:pt x="25197" y="333410"/>
                  </a:lnTo>
                  <a:lnTo>
                    <a:pt x="16797" y="372012"/>
                  </a:lnTo>
                  <a:lnTo>
                    <a:pt x="9017" y="415420"/>
                  </a:lnTo>
                  <a:lnTo>
                    <a:pt x="6848" y="448412"/>
                  </a:lnTo>
                  <a:lnTo>
                    <a:pt x="5885" y="480273"/>
                  </a:lnTo>
                  <a:lnTo>
                    <a:pt x="5457" y="510970"/>
                  </a:lnTo>
                  <a:lnTo>
                    <a:pt x="5266" y="541149"/>
                  </a:lnTo>
                  <a:lnTo>
                    <a:pt x="2536" y="571098"/>
                  </a:lnTo>
                  <a:lnTo>
                    <a:pt x="0" y="600946"/>
                  </a:lnTo>
                  <a:lnTo>
                    <a:pt x="2179" y="630748"/>
                  </a:lnTo>
                  <a:lnTo>
                    <a:pt x="3810" y="660529"/>
                  </a:lnTo>
                  <a:lnTo>
                    <a:pt x="4534" y="690302"/>
                  </a:lnTo>
                  <a:lnTo>
                    <a:pt x="4856" y="720071"/>
                  </a:lnTo>
                  <a:lnTo>
                    <a:pt x="7645" y="749838"/>
                  </a:lnTo>
                  <a:lnTo>
                    <a:pt x="14794" y="791842"/>
                  </a:lnTo>
                  <a:lnTo>
                    <a:pt x="23196" y="829423"/>
                  </a:lnTo>
                  <a:lnTo>
                    <a:pt x="31969" y="865693"/>
                  </a:lnTo>
                  <a:lnTo>
                    <a:pt x="43822" y="908764"/>
                  </a:lnTo>
                  <a:lnTo>
                    <a:pt x="56710" y="945935"/>
                  </a:lnTo>
                  <a:lnTo>
                    <a:pt x="77336" y="981940"/>
                  </a:lnTo>
                  <a:lnTo>
                    <a:pt x="106421" y="1025658"/>
                  </a:lnTo>
                  <a:lnTo>
                    <a:pt x="142045" y="1065005"/>
                  </a:lnTo>
                  <a:lnTo>
                    <a:pt x="176543" y="1095075"/>
                  </a:lnTo>
                  <a:lnTo>
                    <a:pt x="202090" y="1108226"/>
                  </a:lnTo>
                  <a:lnTo>
                    <a:pt x="246285" y="1117584"/>
                  </a:lnTo>
                  <a:lnTo>
                    <a:pt x="290873" y="1123924"/>
                  </a:lnTo>
                  <a:lnTo>
                    <a:pt x="335514" y="1124760"/>
                  </a:lnTo>
                  <a:lnTo>
                    <a:pt x="377368" y="1118725"/>
                  </a:lnTo>
                  <a:lnTo>
                    <a:pt x="415328" y="1113858"/>
                  </a:lnTo>
                  <a:lnTo>
                    <a:pt x="451489" y="1103636"/>
                  </a:lnTo>
                  <a:lnTo>
                    <a:pt x="492440" y="1091070"/>
                  </a:lnTo>
                  <a:lnTo>
                    <a:pt x="532836" y="1064821"/>
                  </a:lnTo>
                  <a:lnTo>
                    <a:pt x="576729" y="1035519"/>
                  </a:lnTo>
                  <a:lnTo>
                    <a:pt x="600791" y="1015064"/>
                  </a:lnTo>
                  <a:lnTo>
                    <a:pt x="632825" y="971738"/>
                  </a:lnTo>
                  <a:lnTo>
                    <a:pt x="656913" y="930225"/>
                  </a:lnTo>
                  <a:lnTo>
                    <a:pt x="672175" y="899530"/>
                  </a:lnTo>
                  <a:lnTo>
                    <a:pt x="685626" y="862653"/>
                  </a:lnTo>
                  <a:lnTo>
                    <a:pt x="699534" y="822953"/>
                  </a:lnTo>
                  <a:lnTo>
                    <a:pt x="709938" y="786055"/>
                  </a:lnTo>
                  <a:lnTo>
                    <a:pt x="719305" y="747341"/>
                  </a:lnTo>
                  <a:lnTo>
                    <a:pt x="728364" y="707096"/>
                  </a:lnTo>
                  <a:lnTo>
                    <a:pt x="734687" y="670037"/>
                  </a:lnTo>
                  <a:lnTo>
                    <a:pt x="736560" y="631275"/>
                  </a:lnTo>
                  <a:lnTo>
                    <a:pt x="739761" y="591016"/>
                  </a:lnTo>
                  <a:lnTo>
                    <a:pt x="742389" y="566142"/>
                  </a:lnTo>
                  <a:lnTo>
                    <a:pt x="739283" y="529826"/>
                  </a:lnTo>
                  <a:lnTo>
                    <a:pt x="736929" y="492937"/>
                  </a:lnTo>
                  <a:lnTo>
                    <a:pt x="730389" y="452022"/>
                  </a:lnTo>
                  <a:lnTo>
                    <a:pt x="722168" y="414322"/>
                  </a:lnTo>
                  <a:lnTo>
                    <a:pt x="713448" y="377024"/>
                  </a:lnTo>
                  <a:lnTo>
                    <a:pt x="703588" y="334994"/>
                  </a:lnTo>
                  <a:lnTo>
                    <a:pt x="688540" y="292114"/>
                  </a:lnTo>
                  <a:lnTo>
                    <a:pt x="671513" y="251848"/>
                  </a:lnTo>
                  <a:lnTo>
                    <a:pt x="659802" y="219940"/>
                  </a:lnTo>
                  <a:lnTo>
                    <a:pt x="642052" y="177988"/>
                  </a:lnTo>
                  <a:lnTo>
                    <a:pt x="619485" y="135681"/>
                  </a:lnTo>
                  <a:lnTo>
                    <a:pt x="592322" y="91199"/>
                  </a:lnTo>
                  <a:lnTo>
                    <a:pt x="572890" y="63885"/>
                  </a:lnTo>
                  <a:lnTo>
                    <a:pt x="531475" y="30118"/>
                  </a:lnTo>
                  <a:lnTo>
                    <a:pt x="495158" y="12948"/>
                  </a:lnTo>
                  <a:lnTo>
                    <a:pt x="450796" y="2647"/>
                  </a:lnTo>
                  <a:lnTo>
                    <a:pt x="415642" y="605"/>
                  </a:lnTo>
                  <a:lnTo>
                    <a:pt x="380090" y="0"/>
                  </a:lnTo>
                  <a:lnTo>
                    <a:pt x="341775" y="2467"/>
                  </a:lnTo>
                  <a:lnTo>
                    <a:pt x="301650" y="12127"/>
                  </a:lnTo>
                  <a:lnTo>
                    <a:pt x="261979" y="24912"/>
                  </a:lnTo>
                  <a:lnTo>
                    <a:pt x="221451" y="37629"/>
                  </a:lnTo>
                  <a:lnTo>
                    <a:pt x="176942" y="59704"/>
                  </a:lnTo>
                  <a:lnTo>
                    <a:pt x="136327" y="81190"/>
                  </a:lnTo>
                  <a:lnTo>
                    <a:pt x="121200" y="89043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" name="SMARTInkShape-2114"/>
            <p:cNvSpPr/>
            <p:nvPr>
              <p:custDataLst>
                <p:tags r:id="rId46"/>
              </p:custDataLst>
            </p:nvPr>
          </p:nvSpPr>
          <p:spPr bwMode="auto">
            <a:xfrm>
              <a:off x="2312789" y="4384613"/>
              <a:ext cx="116087" cy="196318"/>
            </a:xfrm>
            <a:custGeom>
              <a:avLst/>
              <a:gdLst/>
              <a:ahLst/>
              <a:cxnLst/>
              <a:rect l="0" t="0" r="0" b="0"/>
              <a:pathLst>
                <a:path w="116087" h="196318">
                  <a:moveTo>
                    <a:pt x="0" y="196317"/>
                  </a:moveTo>
                  <a:lnTo>
                    <a:pt x="0" y="196317"/>
                  </a:lnTo>
                  <a:lnTo>
                    <a:pt x="0" y="191576"/>
                  </a:lnTo>
                  <a:lnTo>
                    <a:pt x="18092" y="148721"/>
                  </a:lnTo>
                  <a:lnTo>
                    <a:pt x="35739" y="104899"/>
                  </a:lnTo>
                  <a:lnTo>
                    <a:pt x="53580" y="62969"/>
                  </a:lnTo>
                  <a:lnTo>
                    <a:pt x="74415" y="20734"/>
                  </a:lnTo>
                  <a:lnTo>
                    <a:pt x="79191" y="10160"/>
                  </a:lnTo>
                  <a:lnTo>
                    <a:pt x="80322" y="323"/>
                  </a:lnTo>
                  <a:lnTo>
                    <a:pt x="85094" y="0"/>
                  </a:lnTo>
                  <a:lnTo>
                    <a:pt x="86495" y="946"/>
                  </a:lnTo>
                  <a:lnTo>
                    <a:pt x="87429" y="2570"/>
                  </a:lnTo>
                  <a:lnTo>
                    <a:pt x="107340" y="44815"/>
                  </a:lnTo>
                  <a:lnTo>
                    <a:pt x="116086" y="6237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7" name="SMARTInkShape-2115"/>
            <p:cNvSpPr/>
            <p:nvPr>
              <p:custDataLst>
                <p:tags r:id="rId47"/>
              </p:custDataLst>
            </p:nvPr>
          </p:nvSpPr>
          <p:spPr bwMode="auto">
            <a:xfrm>
              <a:off x="2376155" y="2750391"/>
              <a:ext cx="954002" cy="2026693"/>
            </a:xfrm>
            <a:custGeom>
              <a:avLst/>
              <a:gdLst/>
              <a:ahLst/>
              <a:cxnLst/>
              <a:rect l="0" t="0" r="0" b="0"/>
              <a:pathLst>
                <a:path w="954002" h="2026693">
                  <a:moveTo>
                    <a:pt x="106298" y="571453"/>
                  </a:moveTo>
                  <a:lnTo>
                    <a:pt x="106298" y="571453"/>
                  </a:lnTo>
                  <a:lnTo>
                    <a:pt x="101558" y="571453"/>
                  </a:lnTo>
                  <a:lnTo>
                    <a:pt x="96585" y="568807"/>
                  </a:lnTo>
                  <a:lnTo>
                    <a:pt x="84175" y="558150"/>
                  </a:lnTo>
                  <a:lnTo>
                    <a:pt x="81583" y="552973"/>
                  </a:lnTo>
                  <a:lnTo>
                    <a:pt x="80892" y="550203"/>
                  </a:lnTo>
                  <a:lnTo>
                    <a:pt x="79439" y="548356"/>
                  </a:lnTo>
                  <a:lnTo>
                    <a:pt x="75178" y="546305"/>
                  </a:lnTo>
                  <a:lnTo>
                    <a:pt x="73645" y="544766"/>
                  </a:lnTo>
                  <a:lnTo>
                    <a:pt x="63691" y="526636"/>
                  </a:lnTo>
                  <a:lnTo>
                    <a:pt x="63011" y="523715"/>
                  </a:lnTo>
                  <a:lnTo>
                    <a:pt x="55782" y="510907"/>
                  </a:lnTo>
                  <a:lnTo>
                    <a:pt x="52635" y="496848"/>
                  </a:lnTo>
                  <a:lnTo>
                    <a:pt x="46852" y="484966"/>
                  </a:lnTo>
                  <a:lnTo>
                    <a:pt x="43910" y="440361"/>
                  </a:lnTo>
                  <a:lnTo>
                    <a:pt x="53520" y="403635"/>
                  </a:lnTo>
                  <a:lnTo>
                    <a:pt x="68700" y="359000"/>
                  </a:lnTo>
                  <a:lnTo>
                    <a:pt x="89244" y="321789"/>
                  </a:lnTo>
                  <a:lnTo>
                    <a:pt x="112410" y="281035"/>
                  </a:lnTo>
                  <a:lnTo>
                    <a:pt x="136095" y="241896"/>
                  </a:lnTo>
                  <a:lnTo>
                    <a:pt x="162528" y="205502"/>
                  </a:lnTo>
                  <a:lnTo>
                    <a:pt x="198737" y="161701"/>
                  </a:lnTo>
                  <a:lnTo>
                    <a:pt x="243312" y="121350"/>
                  </a:lnTo>
                  <a:lnTo>
                    <a:pt x="287954" y="79194"/>
                  </a:lnTo>
                  <a:lnTo>
                    <a:pt x="329943" y="55379"/>
                  </a:lnTo>
                  <a:lnTo>
                    <a:pt x="374242" y="29239"/>
                  </a:lnTo>
                  <a:lnTo>
                    <a:pt x="418844" y="12188"/>
                  </a:lnTo>
                  <a:lnTo>
                    <a:pt x="454557" y="2664"/>
                  </a:lnTo>
                  <a:lnTo>
                    <a:pt x="493068" y="310"/>
                  </a:lnTo>
                  <a:lnTo>
                    <a:pt x="530551" y="0"/>
                  </a:lnTo>
                  <a:lnTo>
                    <a:pt x="568596" y="9673"/>
                  </a:lnTo>
                  <a:lnTo>
                    <a:pt x="581639" y="16179"/>
                  </a:lnTo>
                  <a:lnTo>
                    <a:pt x="619179" y="41820"/>
                  </a:lnTo>
                  <a:lnTo>
                    <a:pt x="655711" y="68831"/>
                  </a:lnTo>
                  <a:lnTo>
                    <a:pt x="692571" y="111858"/>
                  </a:lnTo>
                  <a:lnTo>
                    <a:pt x="722432" y="152383"/>
                  </a:lnTo>
                  <a:lnTo>
                    <a:pt x="746256" y="187600"/>
                  </a:lnTo>
                  <a:lnTo>
                    <a:pt x="775216" y="229356"/>
                  </a:lnTo>
                  <a:lnTo>
                    <a:pt x="795194" y="269942"/>
                  </a:lnTo>
                  <a:lnTo>
                    <a:pt x="812131" y="304184"/>
                  </a:lnTo>
                  <a:lnTo>
                    <a:pt x="829718" y="339465"/>
                  </a:lnTo>
                  <a:lnTo>
                    <a:pt x="847496" y="375054"/>
                  </a:lnTo>
                  <a:lnTo>
                    <a:pt x="862686" y="413380"/>
                  </a:lnTo>
                  <a:lnTo>
                    <a:pt x="876116" y="453510"/>
                  </a:lnTo>
                  <a:lnTo>
                    <a:pt x="890017" y="493181"/>
                  </a:lnTo>
                  <a:lnTo>
                    <a:pt x="903066" y="536355"/>
                  </a:lnTo>
                  <a:lnTo>
                    <a:pt x="916854" y="580566"/>
                  </a:lnTo>
                  <a:lnTo>
                    <a:pt x="924578" y="625085"/>
                  </a:lnTo>
                  <a:lnTo>
                    <a:pt x="929512" y="669695"/>
                  </a:lnTo>
                  <a:lnTo>
                    <a:pt x="937257" y="714332"/>
                  </a:lnTo>
                  <a:lnTo>
                    <a:pt x="941942" y="745088"/>
                  </a:lnTo>
                  <a:lnTo>
                    <a:pt x="944023" y="778600"/>
                  </a:lnTo>
                  <a:lnTo>
                    <a:pt x="947594" y="810693"/>
                  </a:lnTo>
                  <a:lnTo>
                    <a:pt x="951497" y="841493"/>
                  </a:lnTo>
                  <a:lnTo>
                    <a:pt x="953231" y="871718"/>
                  </a:lnTo>
                  <a:lnTo>
                    <a:pt x="954001" y="904334"/>
                  </a:lnTo>
                  <a:lnTo>
                    <a:pt x="953352" y="938673"/>
                  </a:lnTo>
                  <a:lnTo>
                    <a:pt x="949756" y="973779"/>
                  </a:lnTo>
                  <a:lnTo>
                    <a:pt x="947496" y="1006579"/>
                  </a:lnTo>
                  <a:lnTo>
                    <a:pt x="945500" y="1037694"/>
                  </a:lnTo>
                  <a:lnTo>
                    <a:pt x="941306" y="1068059"/>
                  </a:lnTo>
                  <a:lnTo>
                    <a:pt x="938780" y="1100737"/>
                  </a:lnTo>
                  <a:lnTo>
                    <a:pt x="935673" y="1134112"/>
                  </a:lnTo>
                  <a:lnTo>
                    <a:pt x="927677" y="1165482"/>
                  </a:lnTo>
                  <a:lnTo>
                    <a:pt x="920155" y="1198606"/>
                  </a:lnTo>
                  <a:lnTo>
                    <a:pt x="913504" y="1232180"/>
                  </a:lnTo>
                  <a:lnTo>
                    <a:pt x="907241" y="1263638"/>
                  </a:lnTo>
                  <a:lnTo>
                    <a:pt x="898505" y="1294156"/>
                  </a:lnTo>
                  <a:lnTo>
                    <a:pt x="888007" y="1324256"/>
                  </a:lnTo>
                  <a:lnTo>
                    <a:pt x="876727" y="1354170"/>
                  </a:lnTo>
                  <a:lnTo>
                    <a:pt x="865099" y="1384002"/>
                  </a:lnTo>
                  <a:lnTo>
                    <a:pt x="847396" y="1426041"/>
                  </a:lnTo>
                  <a:lnTo>
                    <a:pt x="826937" y="1466278"/>
                  </a:lnTo>
                  <a:lnTo>
                    <a:pt x="804670" y="1506974"/>
                  </a:lnTo>
                  <a:lnTo>
                    <a:pt x="785505" y="1546813"/>
                  </a:lnTo>
                  <a:lnTo>
                    <a:pt x="764612" y="1584746"/>
                  </a:lnTo>
                  <a:lnTo>
                    <a:pt x="739570" y="1620127"/>
                  </a:lnTo>
                  <a:lnTo>
                    <a:pt x="713299" y="1656738"/>
                  </a:lnTo>
                  <a:lnTo>
                    <a:pt x="677755" y="1700517"/>
                  </a:lnTo>
                  <a:lnTo>
                    <a:pt x="642071" y="1741245"/>
                  </a:lnTo>
                  <a:lnTo>
                    <a:pt x="603713" y="1783833"/>
                  </a:lnTo>
                  <a:lnTo>
                    <a:pt x="562953" y="1821203"/>
                  </a:lnTo>
                  <a:lnTo>
                    <a:pt x="520102" y="1857247"/>
                  </a:lnTo>
                  <a:lnTo>
                    <a:pt x="479299" y="1893031"/>
                  </a:lnTo>
                  <a:lnTo>
                    <a:pt x="445020" y="1917185"/>
                  </a:lnTo>
                  <a:lnTo>
                    <a:pt x="402622" y="1943124"/>
                  </a:lnTo>
                  <a:lnTo>
                    <a:pt x="359447" y="1967357"/>
                  </a:lnTo>
                  <a:lnTo>
                    <a:pt x="321226" y="1988607"/>
                  </a:lnTo>
                  <a:lnTo>
                    <a:pt x="285014" y="2007393"/>
                  </a:lnTo>
                  <a:lnTo>
                    <a:pt x="249197" y="2016947"/>
                  </a:lnTo>
                  <a:lnTo>
                    <a:pt x="213459" y="2024713"/>
                  </a:lnTo>
                  <a:lnTo>
                    <a:pt x="174944" y="2026692"/>
                  </a:lnTo>
                  <a:lnTo>
                    <a:pt x="151112" y="2025910"/>
                  </a:lnTo>
                  <a:lnTo>
                    <a:pt x="118618" y="2014551"/>
                  </a:lnTo>
                  <a:lnTo>
                    <a:pt x="76557" y="1985124"/>
                  </a:lnTo>
                  <a:lnTo>
                    <a:pt x="59673" y="1969497"/>
                  </a:lnTo>
                  <a:lnTo>
                    <a:pt x="47945" y="1951307"/>
                  </a:lnTo>
                  <a:lnTo>
                    <a:pt x="29011" y="1907740"/>
                  </a:lnTo>
                  <a:lnTo>
                    <a:pt x="12049" y="1863187"/>
                  </a:lnTo>
                  <a:lnTo>
                    <a:pt x="7429" y="1819539"/>
                  </a:lnTo>
                  <a:lnTo>
                    <a:pt x="0" y="1776856"/>
                  </a:lnTo>
                  <a:lnTo>
                    <a:pt x="210" y="1738517"/>
                  </a:lnTo>
                  <a:lnTo>
                    <a:pt x="7524" y="1703676"/>
                  </a:lnTo>
                  <a:lnTo>
                    <a:pt x="8821" y="1693788"/>
                  </a:lnTo>
                  <a:lnTo>
                    <a:pt x="17001" y="167873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19" name="SMARTInkShape-2116"/>
          <p:cNvSpPr/>
          <p:nvPr>
            <p:custDataLst>
              <p:tags r:id="rId5"/>
            </p:custDataLst>
          </p:nvPr>
        </p:nvSpPr>
        <p:spPr bwMode="auto">
          <a:xfrm>
            <a:off x="3446863" y="2118260"/>
            <a:ext cx="266601" cy="587390"/>
          </a:xfrm>
          <a:custGeom>
            <a:avLst/>
            <a:gdLst/>
            <a:ahLst/>
            <a:cxnLst/>
            <a:rect l="0" t="0" r="0" b="0"/>
            <a:pathLst>
              <a:path w="266601" h="587390">
                <a:moveTo>
                  <a:pt x="160731" y="69513"/>
                </a:moveTo>
                <a:lnTo>
                  <a:pt x="160731" y="69513"/>
                </a:lnTo>
                <a:lnTo>
                  <a:pt x="160731" y="64773"/>
                </a:lnTo>
                <a:lnTo>
                  <a:pt x="159739" y="63376"/>
                </a:lnTo>
                <a:lnTo>
                  <a:pt x="158085" y="62446"/>
                </a:lnTo>
                <a:lnTo>
                  <a:pt x="152169" y="60693"/>
                </a:lnTo>
                <a:lnTo>
                  <a:pt x="144145" y="52905"/>
                </a:lnTo>
                <a:lnTo>
                  <a:pt x="142728" y="53480"/>
                </a:lnTo>
                <a:lnTo>
                  <a:pt x="135295" y="59452"/>
                </a:lnTo>
                <a:lnTo>
                  <a:pt x="127080" y="60360"/>
                </a:lnTo>
                <a:lnTo>
                  <a:pt x="121632" y="60484"/>
                </a:lnTo>
                <a:lnTo>
                  <a:pt x="115903" y="63185"/>
                </a:lnTo>
                <a:lnTo>
                  <a:pt x="73345" y="102331"/>
                </a:lnTo>
                <a:lnTo>
                  <a:pt x="59322" y="112200"/>
                </a:lnTo>
                <a:lnTo>
                  <a:pt x="26833" y="156785"/>
                </a:lnTo>
                <a:lnTo>
                  <a:pt x="5953" y="187216"/>
                </a:lnTo>
                <a:lnTo>
                  <a:pt x="2644" y="196570"/>
                </a:lnTo>
                <a:lnTo>
                  <a:pt x="65" y="239782"/>
                </a:lnTo>
                <a:lnTo>
                  <a:pt x="0" y="280885"/>
                </a:lnTo>
                <a:lnTo>
                  <a:pt x="989" y="303677"/>
                </a:lnTo>
                <a:lnTo>
                  <a:pt x="7064" y="321408"/>
                </a:lnTo>
                <a:lnTo>
                  <a:pt x="8763" y="362495"/>
                </a:lnTo>
                <a:lnTo>
                  <a:pt x="8912" y="402409"/>
                </a:lnTo>
                <a:lnTo>
                  <a:pt x="8925" y="443995"/>
                </a:lnTo>
                <a:lnTo>
                  <a:pt x="9918" y="456215"/>
                </a:lnTo>
                <a:lnTo>
                  <a:pt x="19950" y="495478"/>
                </a:lnTo>
                <a:lnTo>
                  <a:pt x="32022" y="518808"/>
                </a:lnTo>
                <a:lnTo>
                  <a:pt x="42520" y="545671"/>
                </a:lnTo>
                <a:lnTo>
                  <a:pt x="65514" y="572433"/>
                </a:lnTo>
                <a:lnTo>
                  <a:pt x="83530" y="583443"/>
                </a:lnTo>
                <a:lnTo>
                  <a:pt x="95413" y="586252"/>
                </a:lnTo>
                <a:lnTo>
                  <a:pt x="132329" y="587389"/>
                </a:lnTo>
                <a:lnTo>
                  <a:pt x="140832" y="584769"/>
                </a:lnTo>
                <a:lnTo>
                  <a:pt x="148910" y="581289"/>
                </a:lnTo>
                <a:lnTo>
                  <a:pt x="163622" y="578338"/>
                </a:lnTo>
                <a:lnTo>
                  <a:pt x="175699" y="570629"/>
                </a:lnTo>
                <a:lnTo>
                  <a:pt x="201495" y="545517"/>
                </a:lnTo>
                <a:lnTo>
                  <a:pt x="229168" y="503180"/>
                </a:lnTo>
                <a:lnTo>
                  <a:pt x="247049" y="461164"/>
                </a:lnTo>
                <a:lnTo>
                  <a:pt x="257193" y="422346"/>
                </a:lnTo>
                <a:lnTo>
                  <a:pt x="261371" y="378833"/>
                </a:lnTo>
                <a:lnTo>
                  <a:pt x="266600" y="338532"/>
                </a:lnTo>
                <a:lnTo>
                  <a:pt x="262765" y="306209"/>
                </a:lnTo>
                <a:lnTo>
                  <a:pt x="260086" y="266755"/>
                </a:lnTo>
                <a:lnTo>
                  <a:pt x="254551" y="228387"/>
                </a:lnTo>
                <a:lnTo>
                  <a:pt x="251368" y="191883"/>
                </a:lnTo>
                <a:lnTo>
                  <a:pt x="245684" y="155932"/>
                </a:lnTo>
                <a:lnTo>
                  <a:pt x="237716" y="120144"/>
                </a:lnTo>
                <a:lnTo>
                  <a:pt x="232272" y="80617"/>
                </a:lnTo>
                <a:lnTo>
                  <a:pt x="217033" y="40200"/>
                </a:lnTo>
                <a:lnTo>
                  <a:pt x="202369" y="14782"/>
                </a:lnTo>
                <a:lnTo>
                  <a:pt x="188723" y="4569"/>
                </a:lnTo>
                <a:lnTo>
                  <a:pt x="176852" y="0"/>
                </a:lnTo>
                <a:lnTo>
                  <a:pt x="167565" y="1577"/>
                </a:lnTo>
                <a:lnTo>
                  <a:pt x="156823" y="6577"/>
                </a:lnTo>
                <a:lnTo>
                  <a:pt x="115817" y="37256"/>
                </a:lnTo>
                <a:lnTo>
                  <a:pt x="71488" y="80654"/>
                </a:lnTo>
                <a:lnTo>
                  <a:pt x="44645" y="123092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25" name="SMARTInkShape-Group756"/>
          <p:cNvGrpSpPr/>
          <p:nvPr/>
        </p:nvGrpSpPr>
        <p:grpSpPr>
          <a:xfrm>
            <a:off x="821531" y="5089972"/>
            <a:ext cx="1035431" cy="919709"/>
            <a:chOff x="821531" y="5089972"/>
            <a:chExt cx="1035431" cy="919709"/>
          </a:xfrm>
        </p:grpSpPr>
        <p:sp>
          <p:nvSpPr>
            <p:cNvPr id="20" name="SMARTInkShape-2117"/>
            <p:cNvSpPr/>
            <p:nvPr>
              <p:custDataLst>
                <p:tags r:id="rId37"/>
              </p:custDataLst>
            </p:nvPr>
          </p:nvSpPr>
          <p:spPr bwMode="auto">
            <a:xfrm>
              <a:off x="1277100" y="5250656"/>
              <a:ext cx="160281" cy="383978"/>
            </a:xfrm>
            <a:custGeom>
              <a:avLst/>
              <a:gdLst/>
              <a:ahLst/>
              <a:cxnLst/>
              <a:rect l="0" t="0" r="0" b="0"/>
              <a:pathLst>
                <a:path w="160281" h="383978">
                  <a:moveTo>
                    <a:pt x="53424" y="0"/>
                  </a:moveTo>
                  <a:lnTo>
                    <a:pt x="53424" y="0"/>
                  </a:lnTo>
                  <a:lnTo>
                    <a:pt x="48683" y="4741"/>
                  </a:lnTo>
                  <a:lnTo>
                    <a:pt x="43710" y="7068"/>
                  </a:lnTo>
                  <a:lnTo>
                    <a:pt x="40995" y="7689"/>
                  </a:lnTo>
                  <a:lnTo>
                    <a:pt x="32433" y="13303"/>
                  </a:lnTo>
                  <a:lnTo>
                    <a:pt x="5795" y="38732"/>
                  </a:lnTo>
                  <a:lnTo>
                    <a:pt x="2490" y="44664"/>
                  </a:lnTo>
                  <a:lnTo>
                    <a:pt x="368" y="56558"/>
                  </a:lnTo>
                  <a:lnTo>
                    <a:pt x="0" y="65485"/>
                  </a:lnTo>
                  <a:lnTo>
                    <a:pt x="2560" y="71439"/>
                  </a:lnTo>
                  <a:lnTo>
                    <a:pt x="25581" y="97014"/>
                  </a:lnTo>
                  <a:lnTo>
                    <a:pt x="33773" y="102649"/>
                  </a:lnTo>
                  <a:lnTo>
                    <a:pt x="41713" y="107137"/>
                  </a:lnTo>
                  <a:lnTo>
                    <a:pt x="86289" y="136631"/>
                  </a:lnTo>
                  <a:lnTo>
                    <a:pt x="126728" y="160724"/>
                  </a:lnTo>
                  <a:lnTo>
                    <a:pt x="137597" y="168667"/>
                  </a:lnTo>
                  <a:lnTo>
                    <a:pt x="152888" y="187890"/>
                  </a:lnTo>
                  <a:lnTo>
                    <a:pt x="157161" y="196947"/>
                  </a:lnTo>
                  <a:lnTo>
                    <a:pt x="160280" y="229500"/>
                  </a:lnTo>
                  <a:lnTo>
                    <a:pt x="152865" y="269681"/>
                  </a:lnTo>
                  <a:lnTo>
                    <a:pt x="146898" y="283900"/>
                  </a:lnTo>
                  <a:lnTo>
                    <a:pt x="117389" y="327314"/>
                  </a:lnTo>
                  <a:lnTo>
                    <a:pt x="77129" y="371138"/>
                  </a:lnTo>
                  <a:lnTo>
                    <a:pt x="62353" y="383977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1" name="SMARTInkShape-2118"/>
            <p:cNvSpPr/>
            <p:nvPr>
              <p:custDataLst>
                <p:tags r:id="rId38"/>
              </p:custDataLst>
            </p:nvPr>
          </p:nvSpPr>
          <p:spPr bwMode="auto">
            <a:xfrm>
              <a:off x="821531" y="5456406"/>
              <a:ext cx="598291" cy="53192"/>
            </a:xfrm>
            <a:custGeom>
              <a:avLst/>
              <a:gdLst/>
              <a:ahLst/>
              <a:cxnLst/>
              <a:rect l="0" t="0" r="0" b="0"/>
              <a:pathLst>
                <a:path w="598291" h="53192">
                  <a:moveTo>
                    <a:pt x="0" y="8563"/>
                  </a:moveTo>
                  <a:lnTo>
                    <a:pt x="0" y="8563"/>
                  </a:lnTo>
                  <a:lnTo>
                    <a:pt x="4741" y="3822"/>
                  </a:lnTo>
                  <a:lnTo>
                    <a:pt x="9714" y="1495"/>
                  </a:lnTo>
                  <a:lnTo>
                    <a:pt x="20991" y="0"/>
                  </a:lnTo>
                  <a:lnTo>
                    <a:pt x="26858" y="2442"/>
                  </a:lnTo>
                  <a:lnTo>
                    <a:pt x="32773" y="5843"/>
                  </a:lnTo>
                  <a:lnTo>
                    <a:pt x="74764" y="23723"/>
                  </a:lnTo>
                  <a:lnTo>
                    <a:pt x="117293" y="41329"/>
                  </a:lnTo>
                  <a:lnTo>
                    <a:pt x="152043" y="50569"/>
                  </a:lnTo>
                  <a:lnTo>
                    <a:pt x="187571" y="52689"/>
                  </a:lnTo>
                  <a:lnTo>
                    <a:pt x="229389" y="53108"/>
                  </a:lnTo>
                  <a:lnTo>
                    <a:pt x="269987" y="53191"/>
                  </a:lnTo>
                  <a:lnTo>
                    <a:pt x="304231" y="50559"/>
                  </a:lnTo>
                  <a:lnTo>
                    <a:pt x="339512" y="43496"/>
                  </a:lnTo>
                  <a:lnTo>
                    <a:pt x="375102" y="37765"/>
                  </a:lnTo>
                  <a:lnTo>
                    <a:pt x="410782" y="33421"/>
                  </a:lnTo>
                  <a:lnTo>
                    <a:pt x="446489" y="25850"/>
                  </a:lnTo>
                  <a:lnTo>
                    <a:pt x="489370" y="19143"/>
                  </a:lnTo>
                  <a:lnTo>
                    <a:pt x="532904" y="15064"/>
                  </a:lnTo>
                  <a:lnTo>
                    <a:pt x="558080" y="10489"/>
                  </a:lnTo>
                  <a:lnTo>
                    <a:pt x="587922" y="8943"/>
                  </a:lnTo>
                  <a:lnTo>
                    <a:pt x="591377" y="9808"/>
                  </a:lnTo>
                  <a:lnTo>
                    <a:pt x="593681" y="11377"/>
                  </a:lnTo>
                  <a:lnTo>
                    <a:pt x="598290" y="17492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" name="SMARTInkShape-2119"/>
            <p:cNvSpPr/>
            <p:nvPr>
              <p:custDataLst>
                <p:tags r:id="rId39"/>
              </p:custDataLst>
            </p:nvPr>
          </p:nvSpPr>
          <p:spPr bwMode="auto">
            <a:xfrm>
              <a:off x="1723808" y="5750875"/>
              <a:ext cx="133154" cy="160532"/>
            </a:xfrm>
            <a:custGeom>
              <a:avLst/>
              <a:gdLst/>
              <a:ahLst/>
              <a:cxnLst/>
              <a:rect l="0" t="0" r="0" b="0"/>
              <a:pathLst>
                <a:path w="133154" h="160532">
                  <a:moveTo>
                    <a:pt x="71059" y="17703"/>
                  </a:moveTo>
                  <a:lnTo>
                    <a:pt x="71059" y="17703"/>
                  </a:lnTo>
                  <a:lnTo>
                    <a:pt x="71059" y="12963"/>
                  </a:lnTo>
                  <a:lnTo>
                    <a:pt x="70067" y="11566"/>
                  </a:lnTo>
                  <a:lnTo>
                    <a:pt x="68413" y="10635"/>
                  </a:lnTo>
                  <a:lnTo>
                    <a:pt x="66319" y="10014"/>
                  </a:lnTo>
                  <a:lnTo>
                    <a:pt x="54809" y="1194"/>
                  </a:lnTo>
                  <a:lnTo>
                    <a:pt x="48936" y="244"/>
                  </a:lnTo>
                  <a:lnTo>
                    <a:pt x="43698" y="2667"/>
                  </a:lnTo>
                  <a:lnTo>
                    <a:pt x="38063" y="6060"/>
                  </a:lnTo>
                  <a:lnTo>
                    <a:pt x="29312" y="8961"/>
                  </a:lnTo>
                  <a:lnTo>
                    <a:pt x="23401" y="13156"/>
                  </a:lnTo>
                  <a:lnTo>
                    <a:pt x="20112" y="18328"/>
                  </a:lnTo>
                  <a:lnTo>
                    <a:pt x="17658" y="23934"/>
                  </a:lnTo>
                  <a:lnTo>
                    <a:pt x="13260" y="29733"/>
                  </a:lnTo>
                  <a:lnTo>
                    <a:pt x="10644" y="38263"/>
                  </a:lnTo>
                  <a:lnTo>
                    <a:pt x="6090" y="64451"/>
                  </a:lnTo>
                  <a:lnTo>
                    <a:pt x="899" y="81838"/>
                  </a:lnTo>
                  <a:lnTo>
                    <a:pt x="0" y="96458"/>
                  </a:lnTo>
                  <a:lnTo>
                    <a:pt x="2436" y="104960"/>
                  </a:lnTo>
                  <a:lnTo>
                    <a:pt x="5833" y="113038"/>
                  </a:lnTo>
                  <a:lnTo>
                    <a:pt x="8738" y="127751"/>
                  </a:lnTo>
                  <a:lnTo>
                    <a:pt x="15442" y="138834"/>
                  </a:lnTo>
                  <a:lnTo>
                    <a:pt x="29511" y="154505"/>
                  </a:lnTo>
                  <a:lnTo>
                    <a:pt x="35395" y="157879"/>
                  </a:lnTo>
                  <a:lnTo>
                    <a:pt x="47258" y="160044"/>
                  </a:lnTo>
                  <a:lnTo>
                    <a:pt x="65107" y="160531"/>
                  </a:lnTo>
                  <a:lnTo>
                    <a:pt x="71060" y="157912"/>
                  </a:lnTo>
                  <a:lnTo>
                    <a:pt x="100825" y="130766"/>
                  </a:lnTo>
                  <a:lnTo>
                    <a:pt x="120669" y="101872"/>
                  </a:lnTo>
                  <a:lnTo>
                    <a:pt x="126499" y="89303"/>
                  </a:lnTo>
                  <a:lnTo>
                    <a:pt x="130426" y="83260"/>
                  </a:lnTo>
                  <a:lnTo>
                    <a:pt x="132636" y="73287"/>
                  </a:lnTo>
                  <a:lnTo>
                    <a:pt x="133153" y="63574"/>
                  </a:lnTo>
                  <a:lnTo>
                    <a:pt x="124449" y="30683"/>
                  </a:lnTo>
                  <a:lnTo>
                    <a:pt x="112314" y="14868"/>
                  </a:lnTo>
                  <a:lnTo>
                    <a:pt x="100743" y="3840"/>
                  </a:lnTo>
                  <a:lnTo>
                    <a:pt x="94835" y="1620"/>
                  </a:lnTo>
                  <a:lnTo>
                    <a:pt x="77009" y="0"/>
                  </a:lnTo>
                  <a:lnTo>
                    <a:pt x="71058" y="2559"/>
                  </a:lnTo>
                  <a:lnTo>
                    <a:pt x="50039" y="16076"/>
                  </a:lnTo>
                  <a:lnTo>
                    <a:pt x="30625" y="40719"/>
                  </a:lnTo>
                  <a:lnTo>
                    <a:pt x="26966" y="51553"/>
                  </a:lnTo>
                  <a:lnTo>
                    <a:pt x="29303" y="55237"/>
                  </a:lnTo>
                  <a:lnTo>
                    <a:pt x="35341" y="62352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3" name="SMARTInkShape-2120"/>
            <p:cNvSpPr/>
            <p:nvPr>
              <p:custDataLst>
                <p:tags r:id="rId40"/>
              </p:custDataLst>
            </p:nvPr>
          </p:nvSpPr>
          <p:spPr bwMode="auto">
            <a:xfrm>
              <a:off x="1616274" y="5089972"/>
              <a:ext cx="196454" cy="919709"/>
            </a:xfrm>
            <a:custGeom>
              <a:avLst/>
              <a:gdLst/>
              <a:ahLst/>
              <a:cxnLst/>
              <a:rect l="0" t="0" r="0" b="0"/>
              <a:pathLst>
                <a:path w="196454" h="919709">
                  <a:moveTo>
                    <a:pt x="8929" y="919708"/>
                  </a:moveTo>
                  <a:lnTo>
                    <a:pt x="8929" y="919708"/>
                  </a:lnTo>
                  <a:lnTo>
                    <a:pt x="8929" y="876900"/>
                  </a:lnTo>
                  <a:lnTo>
                    <a:pt x="7937" y="853290"/>
                  </a:lnTo>
                  <a:lnTo>
                    <a:pt x="1241" y="819594"/>
                  </a:lnTo>
                  <a:lnTo>
                    <a:pt x="367" y="775171"/>
                  </a:lnTo>
                  <a:lnTo>
                    <a:pt x="109" y="732243"/>
                  </a:lnTo>
                  <a:lnTo>
                    <a:pt x="32" y="689648"/>
                  </a:lnTo>
                  <a:lnTo>
                    <a:pt x="9" y="650348"/>
                  </a:lnTo>
                  <a:lnTo>
                    <a:pt x="2" y="608828"/>
                  </a:lnTo>
                  <a:lnTo>
                    <a:pt x="1" y="577148"/>
                  </a:lnTo>
                  <a:lnTo>
                    <a:pt x="0" y="544217"/>
                  </a:lnTo>
                  <a:lnTo>
                    <a:pt x="0" y="513044"/>
                  </a:lnTo>
                  <a:lnTo>
                    <a:pt x="0" y="482654"/>
                  </a:lnTo>
                  <a:lnTo>
                    <a:pt x="0" y="452609"/>
                  </a:lnTo>
                  <a:lnTo>
                    <a:pt x="0" y="422721"/>
                  </a:lnTo>
                  <a:lnTo>
                    <a:pt x="0" y="392900"/>
                  </a:lnTo>
                  <a:lnTo>
                    <a:pt x="2645" y="350866"/>
                  </a:lnTo>
                  <a:lnTo>
                    <a:pt x="7067" y="313276"/>
                  </a:lnTo>
                  <a:lnTo>
                    <a:pt x="11023" y="274358"/>
                  </a:lnTo>
                  <a:lnTo>
                    <a:pt x="15834" y="234053"/>
                  </a:lnTo>
                  <a:lnTo>
                    <a:pt x="19905" y="196975"/>
                  </a:lnTo>
                  <a:lnTo>
                    <a:pt x="30169" y="153631"/>
                  </a:lnTo>
                  <a:lnTo>
                    <a:pt x="41751" y="116407"/>
                  </a:lnTo>
                  <a:lnTo>
                    <a:pt x="50948" y="80390"/>
                  </a:lnTo>
                  <a:lnTo>
                    <a:pt x="55444" y="56195"/>
                  </a:lnTo>
                  <a:lnTo>
                    <a:pt x="68706" y="25105"/>
                  </a:lnTo>
                  <a:lnTo>
                    <a:pt x="77769" y="9732"/>
                  </a:lnTo>
                  <a:lnTo>
                    <a:pt x="78635" y="6472"/>
                  </a:lnTo>
                  <a:lnTo>
                    <a:pt x="80205" y="4298"/>
                  </a:lnTo>
                  <a:lnTo>
                    <a:pt x="82243" y="2849"/>
                  </a:lnTo>
                  <a:lnTo>
                    <a:pt x="87154" y="1238"/>
                  </a:lnTo>
                  <a:lnTo>
                    <a:pt x="110165" y="0"/>
                  </a:lnTo>
                  <a:lnTo>
                    <a:pt x="116100" y="2618"/>
                  </a:lnTo>
                  <a:lnTo>
                    <a:pt x="119072" y="4705"/>
                  </a:lnTo>
                  <a:lnTo>
                    <a:pt x="133946" y="27757"/>
                  </a:lnTo>
                  <a:lnTo>
                    <a:pt x="154781" y="68470"/>
                  </a:lnTo>
                  <a:lnTo>
                    <a:pt x="175617" y="110086"/>
                  </a:lnTo>
                  <a:lnTo>
                    <a:pt x="183554" y="127943"/>
                  </a:lnTo>
                  <a:lnTo>
                    <a:pt x="187339" y="144809"/>
                  </a:lnTo>
                  <a:lnTo>
                    <a:pt x="194359" y="159900"/>
                  </a:lnTo>
                  <a:lnTo>
                    <a:pt x="196453" y="17854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4" name="SMARTInkShape-2121"/>
            <p:cNvSpPr/>
            <p:nvPr>
              <p:custDataLst>
                <p:tags r:id="rId41"/>
              </p:custDataLst>
            </p:nvPr>
          </p:nvSpPr>
          <p:spPr bwMode="auto">
            <a:xfrm>
              <a:off x="1580555" y="5563195"/>
              <a:ext cx="142876" cy="8931"/>
            </a:xfrm>
            <a:custGeom>
              <a:avLst/>
              <a:gdLst/>
              <a:ahLst/>
              <a:cxnLst/>
              <a:rect l="0" t="0" r="0" b="0"/>
              <a:pathLst>
                <a:path w="142876" h="8931">
                  <a:moveTo>
                    <a:pt x="0" y="8930"/>
                  </a:moveTo>
                  <a:lnTo>
                    <a:pt x="0" y="8930"/>
                  </a:lnTo>
                  <a:lnTo>
                    <a:pt x="43676" y="6284"/>
                  </a:lnTo>
                  <a:lnTo>
                    <a:pt x="86982" y="368"/>
                  </a:lnTo>
                  <a:lnTo>
                    <a:pt x="126903" y="15"/>
                  </a:lnTo>
                  <a:lnTo>
                    <a:pt x="142875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30" name="SMARTInkShape-Group757"/>
          <p:cNvGrpSpPr/>
          <p:nvPr/>
        </p:nvGrpSpPr>
        <p:grpSpPr>
          <a:xfrm>
            <a:off x="2178844" y="5277481"/>
            <a:ext cx="1150662" cy="517728"/>
            <a:chOff x="2178844" y="5277481"/>
            <a:chExt cx="1150662" cy="517728"/>
          </a:xfrm>
        </p:grpSpPr>
        <p:sp>
          <p:nvSpPr>
            <p:cNvPr id="26" name="SMARTInkShape-2122"/>
            <p:cNvSpPr/>
            <p:nvPr>
              <p:custDataLst>
                <p:tags r:id="rId33"/>
              </p:custDataLst>
            </p:nvPr>
          </p:nvSpPr>
          <p:spPr bwMode="auto">
            <a:xfrm>
              <a:off x="3179017" y="5547400"/>
              <a:ext cx="150489" cy="247809"/>
            </a:xfrm>
            <a:custGeom>
              <a:avLst/>
              <a:gdLst/>
              <a:ahLst/>
              <a:cxnLst/>
              <a:rect l="0" t="0" r="0" b="0"/>
              <a:pathLst>
                <a:path w="150489" h="247809">
                  <a:moveTo>
                    <a:pt x="8881" y="42584"/>
                  </a:moveTo>
                  <a:lnTo>
                    <a:pt x="8881" y="42584"/>
                  </a:lnTo>
                  <a:lnTo>
                    <a:pt x="8881" y="33655"/>
                  </a:lnTo>
                  <a:lnTo>
                    <a:pt x="4141" y="38395"/>
                  </a:lnTo>
                  <a:lnTo>
                    <a:pt x="1814" y="43368"/>
                  </a:lnTo>
                  <a:lnTo>
                    <a:pt x="0" y="87485"/>
                  </a:lnTo>
                  <a:lnTo>
                    <a:pt x="950" y="123169"/>
                  </a:lnTo>
                  <a:lnTo>
                    <a:pt x="12382" y="160071"/>
                  </a:lnTo>
                  <a:lnTo>
                    <a:pt x="26810" y="200857"/>
                  </a:lnTo>
                  <a:lnTo>
                    <a:pt x="33717" y="213138"/>
                  </a:lnTo>
                  <a:lnTo>
                    <a:pt x="65069" y="241816"/>
                  </a:lnTo>
                  <a:lnTo>
                    <a:pt x="73872" y="245233"/>
                  </a:lnTo>
                  <a:lnTo>
                    <a:pt x="100777" y="247808"/>
                  </a:lnTo>
                  <a:lnTo>
                    <a:pt x="106940" y="245250"/>
                  </a:lnTo>
                  <a:lnTo>
                    <a:pt x="118981" y="235524"/>
                  </a:lnTo>
                  <a:lnTo>
                    <a:pt x="136871" y="210466"/>
                  </a:lnTo>
                  <a:lnTo>
                    <a:pt x="140180" y="201203"/>
                  </a:lnTo>
                  <a:lnTo>
                    <a:pt x="150360" y="156782"/>
                  </a:lnTo>
                  <a:lnTo>
                    <a:pt x="150488" y="122578"/>
                  </a:lnTo>
                  <a:lnTo>
                    <a:pt x="144032" y="82994"/>
                  </a:lnTo>
                  <a:lnTo>
                    <a:pt x="133272" y="42026"/>
                  </a:lnTo>
                  <a:lnTo>
                    <a:pt x="124782" y="20921"/>
                  </a:lnTo>
                  <a:lnTo>
                    <a:pt x="113025" y="4901"/>
                  </a:lnTo>
                  <a:lnTo>
                    <a:pt x="107092" y="1032"/>
                  </a:lnTo>
                  <a:lnTo>
                    <a:pt x="104121" y="0"/>
                  </a:lnTo>
                  <a:lnTo>
                    <a:pt x="95528" y="1499"/>
                  </a:lnTo>
                  <a:lnTo>
                    <a:pt x="69056" y="13288"/>
                  </a:lnTo>
                  <a:lnTo>
                    <a:pt x="61092" y="18980"/>
                  </a:lnTo>
                  <a:lnTo>
                    <a:pt x="47895" y="37848"/>
                  </a:lnTo>
                  <a:lnTo>
                    <a:pt x="30737" y="72456"/>
                  </a:lnTo>
                  <a:lnTo>
                    <a:pt x="27267" y="97389"/>
                  </a:lnTo>
                  <a:lnTo>
                    <a:pt x="29620" y="104314"/>
                  </a:lnTo>
                  <a:lnTo>
                    <a:pt x="31637" y="107550"/>
                  </a:lnTo>
                  <a:lnTo>
                    <a:pt x="33974" y="109707"/>
                  </a:lnTo>
                  <a:lnTo>
                    <a:pt x="39216" y="112104"/>
                  </a:lnTo>
                  <a:lnTo>
                    <a:pt x="68985" y="113853"/>
                  </a:lnTo>
                  <a:lnTo>
                    <a:pt x="98178" y="105092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7" name="SMARTInkShape-2123"/>
            <p:cNvSpPr/>
            <p:nvPr>
              <p:custDataLst>
                <p:tags r:id="rId34"/>
              </p:custDataLst>
            </p:nvPr>
          </p:nvSpPr>
          <p:spPr bwMode="auto">
            <a:xfrm>
              <a:off x="2937867" y="5402461"/>
              <a:ext cx="187525" cy="89298"/>
            </a:xfrm>
            <a:custGeom>
              <a:avLst/>
              <a:gdLst/>
              <a:ahLst/>
              <a:cxnLst/>
              <a:rect l="0" t="0" r="0" b="0"/>
              <a:pathLst>
                <a:path w="187525" h="89298">
                  <a:moveTo>
                    <a:pt x="0" y="89297"/>
                  </a:moveTo>
                  <a:lnTo>
                    <a:pt x="0" y="89297"/>
                  </a:lnTo>
                  <a:lnTo>
                    <a:pt x="27805" y="64137"/>
                  </a:lnTo>
                  <a:lnTo>
                    <a:pt x="38155" y="56286"/>
                  </a:lnTo>
                  <a:lnTo>
                    <a:pt x="51544" y="41703"/>
                  </a:lnTo>
                  <a:lnTo>
                    <a:pt x="91703" y="21100"/>
                  </a:lnTo>
                  <a:lnTo>
                    <a:pt x="127942" y="3992"/>
                  </a:lnTo>
                  <a:lnTo>
                    <a:pt x="169661" y="233"/>
                  </a:lnTo>
                  <a:lnTo>
                    <a:pt x="187524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8" name="SMARTInkShape-2124"/>
            <p:cNvSpPr/>
            <p:nvPr>
              <p:custDataLst>
                <p:tags r:id="rId35"/>
              </p:custDataLst>
            </p:nvPr>
          </p:nvSpPr>
          <p:spPr bwMode="auto">
            <a:xfrm>
              <a:off x="2678907" y="5277481"/>
              <a:ext cx="105972" cy="267856"/>
            </a:xfrm>
            <a:custGeom>
              <a:avLst/>
              <a:gdLst/>
              <a:ahLst/>
              <a:cxnLst/>
              <a:rect l="0" t="0" r="0" b="0"/>
              <a:pathLst>
                <a:path w="105972" h="267856">
                  <a:moveTo>
                    <a:pt x="8929" y="35683"/>
                  </a:moveTo>
                  <a:lnTo>
                    <a:pt x="8929" y="35683"/>
                  </a:lnTo>
                  <a:lnTo>
                    <a:pt x="8929" y="26201"/>
                  </a:lnTo>
                  <a:lnTo>
                    <a:pt x="7937" y="23409"/>
                  </a:lnTo>
                  <a:lnTo>
                    <a:pt x="6283" y="21547"/>
                  </a:lnTo>
                  <a:lnTo>
                    <a:pt x="4189" y="20306"/>
                  </a:lnTo>
                  <a:lnTo>
                    <a:pt x="2792" y="18486"/>
                  </a:lnTo>
                  <a:lnTo>
                    <a:pt x="367" y="10353"/>
                  </a:lnTo>
                  <a:lnTo>
                    <a:pt x="0" y="0"/>
                  </a:lnTo>
                  <a:lnTo>
                    <a:pt x="0" y="4715"/>
                  </a:lnTo>
                  <a:lnTo>
                    <a:pt x="992" y="6108"/>
                  </a:lnTo>
                  <a:lnTo>
                    <a:pt x="2645" y="7037"/>
                  </a:lnTo>
                  <a:lnTo>
                    <a:pt x="4740" y="7656"/>
                  </a:lnTo>
                  <a:lnTo>
                    <a:pt x="18091" y="18445"/>
                  </a:lnTo>
                  <a:lnTo>
                    <a:pt x="23915" y="25045"/>
                  </a:lnTo>
                  <a:lnTo>
                    <a:pt x="33764" y="38925"/>
                  </a:lnTo>
                  <a:lnTo>
                    <a:pt x="69025" y="64959"/>
                  </a:lnTo>
                  <a:lnTo>
                    <a:pt x="103159" y="105061"/>
                  </a:lnTo>
                  <a:lnTo>
                    <a:pt x="105971" y="121172"/>
                  </a:lnTo>
                  <a:lnTo>
                    <a:pt x="105813" y="143365"/>
                  </a:lnTo>
                  <a:lnTo>
                    <a:pt x="89043" y="187344"/>
                  </a:lnTo>
                  <a:lnTo>
                    <a:pt x="77646" y="205304"/>
                  </a:lnTo>
                  <a:lnTo>
                    <a:pt x="46224" y="247016"/>
                  </a:lnTo>
                  <a:lnTo>
                    <a:pt x="26788" y="26785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9" name="SMARTInkShape-2125"/>
            <p:cNvSpPr/>
            <p:nvPr>
              <p:custDataLst>
                <p:tags r:id="rId36"/>
              </p:custDataLst>
            </p:nvPr>
          </p:nvSpPr>
          <p:spPr bwMode="auto">
            <a:xfrm>
              <a:off x="2178844" y="5366742"/>
              <a:ext cx="615696" cy="107155"/>
            </a:xfrm>
            <a:custGeom>
              <a:avLst/>
              <a:gdLst/>
              <a:ahLst/>
              <a:cxnLst/>
              <a:rect l="0" t="0" r="0" b="0"/>
              <a:pathLst>
                <a:path w="615696" h="107155">
                  <a:moveTo>
                    <a:pt x="0" y="89297"/>
                  </a:moveTo>
                  <a:lnTo>
                    <a:pt x="0" y="89297"/>
                  </a:lnTo>
                  <a:lnTo>
                    <a:pt x="0" y="63791"/>
                  </a:lnTo>
                  <a:lnTo>
                    <a:pt x="992" y="63363"/>
                  </a:lnTo>
                  <a:lnTo>
                    <a:pt x="4740" y="62888"/>
                  </a:lnTo>
                  <a:lnTo>
                    <a:pt x="9713" y="65323"/>
                  </a:lnTo>
                  <a:lnTo>
                    <a:pt x="15231" y="68720"/>
                  </a:lnTo>
                  <a:lnTo>
                    <a:pt x="26858" y="70901"/>
                  </a:lnTo>
                  <a:lnTo>
                    <a:pt x="33765" y="72191"/>
                  </a:lnTo>
                  <a:lnTo>
                    <a:pt x="71972" y="85655"/>
                  </a:lnTo>
                  <a:lnTo>
                    <a:pt x="108599" y="93558"/>
                  </a:lnTo>
                  <a:lnTo>
                    <a:pt x="144152" y="103441"/>
                  </a:lnTo>
                  <a:lnTo>
                    <a:pt x="188363" y="106422"/>
                  </a:lnTo>
                  <a:lnTo>
                    <a:pt x="223491" y="106939"/>
                  </a:lnTo>
                  <a:lnTo>
                    <a:pt x="259035" y="107092"/>
                  </a:lnTo>
                  <a:lnTo>
                    <a:pt x="297347" y="107137"/>
                  </a:lnTo>
                  <a:lnTo>
                    <a:pt x="337473" y="107151"/>
                  </a:lnTo>
                  <a:lnTo>
                    <a:pt x="374497" y="107154"/>
                  </a:lnTo>
                  <a:lnTo>
                    <a:pt x="410602" y="104509"/>
                  </a:lnTo>
                  <a:lnTo>
                    <a:pt x="446436" y="100088"/>
                  </a:lnTo>
                  <a:lnTo>
                    <a:pt x="489359" y="93854"/>
                  </a:lnTo>
                  <a:lnTo>
                    <a:pt x="532902" y="75761"/>
                  </a:lnTo>
                  <a:lnTo>
                    <a:pt x="547400" y="71375"/>
                  </a:lnTo>
                  <a:lnTo>
                    <a:pt x="590595" y="47726"/>
                  </a:lnTo>
                  <a:lnTo>
                    <a:pt x="596136" y="46700"/>
                  </a:lnTo>
                  <a:lnTo>
                    <a:pt x="599830" y="45024"/>
                  </a:lnTo>
                  <a:lnTo>
                    <a:pt x="602293" y="42915"/>
                  </a:lnTo>
                  <a:lnTo>
                    <a:pt x="603935" y="40516"/>
                  </a:lnTo>
                  <a:lnTo>
                    <a:pt x="606021" y="38917"/>
                  </a:lnTo>
                  <a:lnTo>
                    <a:pt x="610986" y="37141"/>
                  </a:lnTo>
                  <a:lnTo>
                    <a:pt x="612707" y="35674"/>
                  </a:lnTo>
                  <a:lnTo>
                    <a:pt x="615695" y="28155"/>
                  </a:lnTo>
                  <a:lnTo>
                    <a:pt x="608930" y="19930"/>
                  </a:lnTo>
                  <a:lnTo>
                    <a:pt x="599898" y="11638"/>
                  </a:lnTo>
                  <a:lnTo>
                    <a:pt x="580429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31" name="SMARTInkShape-2126"/>
          <p:cNvSpPr/>
          <p:nvPr>
            <p:custDataLst>
              <p:tags r:id="rId6"/>
            </p:custDataLst>
          </p:nvPr>
        </p:nvSpPr>
        <p:spPr bwMode="auto">
          <a:xfrm>
            <a:off x="3045023" y="5027583"/>
            <a:ext cx="107158" cy="758856"/>
          </a:xfrm>
          <a:custGeom>
            <a:avLst/>
            <a:gdLst/>
            <a:ahLst/>
            <a:cxnLst/>
            <a:rect l="0" t="0" r="0" b="0"/>
            <a:pathLst>
              <a:path w="107158" h="758856">
                <a:moveTo>
                  <a:pt x="0" y="758855"/>
                </a:moveTo>
                <a:lnTo>
                  <a:pt x="0" y="758855"/>
                </a:lnTo>
                <a:lnTo>
                  <a:pt x="993" y="749741"/>
                </a:lnTo>
                <a:lnTo>
                  <a:pt x="7689" y="713005"/>
                </a:lnTo>
                <a:lnTo>
                  <a:pt x="8685" y="677258"/>
                </a:lnTo>
                <a:lnTo>
                  <a:pt x="8882" y="633008"/>
                </a:lnTo>
                <a:lnTo>
                  <a:pt x="8916" y="597874"/>
                </a:lnTo>
                <a:lnTo>
                  <a:pt x="8926" y="559682"/>
                </a:lnTo>
                <a:lnTo>
                  <a:pt x="8928" y="530435"/>
                </a:lnTo>
                <a:lnTo>
                  <a:pt x="8929" y="497593"/>
                </a:lnTo>
                <a:lnTo>
                  <a:pt x="8930" y="460506"/>
                </a:lnTo>
                <a:lnTo>
                  <a:pt x="7938" y="419881"/>
                </a:lnTo>
                <a:lnTo>
                  <a:pt x="4190" y="375366"/>
                </a:lnTo>
                <a:lnTo>
                  <a:pt x="2793" y="352383"/>
                </a:lnTo>
                <a:lnTo>
                  <a:pt x="1862" y="329123"/>
                </a:lnTo>
                <a:lnTo>
                  <a:pt x="1242" y="305679"/>
                </a:lnTo>
                <a:lnTo>
                  <a:pt x="1820" y="282113"/>
                </a:lnTo>
                <a:lnTo>
                  <a:pt x="3198" y="258464"/>
                </a:lnTo>
                <a:lnTo>
                  <a:pt x="7375" y="213998"/>
                </a:lnTo>
                <a:lnTo>
                  <a:pt x="12538" y="177699"/>
                </a:lnTo>
                <a:lnTo>
                  <a:pt x="16283" y="134112"/>
                </a:lnTo>
                <a:lnTo>
                  <a:pt x="22133" y="96062"/>
                </a:lnTo>
                <a:lnTo>
                  <a:pt x="35890" y="55106"/>
                </a:lnTo>
                <a:lnTo>
                  <a:pt x="42054" y="36053"/>
                </a:lnTo>
                <a:lnTo>
                  <a:pt x="44488" y="24859"/>
                </a:lnTo>
                <a:lnTo>
                  <a:pt x="51489" y="9589"/>
                </a:lnTo>
                <a:lnTo>
                  <a:pt x="52185" y="6336"/>
                </a:lnTo>
                <a:lnTo>
                  <a:pt x="53642" y="4167"/>
                </a:lnTo>
                <a:lnTo>
                  <a:pt x="55606" y="2722"/>
                </a:lnTo>
                <a:lnTo>
                  <a:pt x="61145" y="402"/>
                </a:lnTo>
                <a:lnTo>
                  <a:pt x="66845" y="0"/>
                </a:lnTo>
                <a:lnTo>
                  <a:pt x="68376" y="936"/>
                </a:lnTo>
                <a:lnTo>
                  <a:pt x="69397" y="2553"/>
                </a:lnTo>
                <a:lnTo>
                  <a:pt x="70077" y="4621"/>
                </a:lnTo>
                <a:lnTo>
                  <a:pt x="98280" y="45284"/>
                </a:lnTo>
                <a:lnTo>
                  <a:pt x="107157" y="62339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36" name="SMARTInkShape-Group759"/>
          <p:cNvGrpSpPr/>
          <p:nvPr/>
        </p:nvGrpSpPr>
        <p:grpSpPr>
          <a:xfrm>
            <a:off x="3571875" y="5269757"/>
            <a:ext cx="1312140" cy="556837"/>
            <a:chOff x="3571875" y="5269757"/>
            <a:chExt cx="1312140" cy="556837"/>
          </a:xfrm>
        </p:grpSpPr>
        <p:sp>
          <p:nvSpPr>
            <p:cNvPr id="32" name="SMARTInkShape-2127"/>
            <p:cNvSpPr/>
            <p:nvPr>
              <p:custDataLst>
                <p:tags r:id="rId29"/>
              </p:custDataLst>
            </p:nvPr>
          </p:nvSpPr>
          <p:spPr bwMode="auto">
            <a:xfrm>
              <a:off x="4080867" y="5269757"/>
              <a:ext cx="156580" cy="222002"/>
            </a:xfrm>
            <a:custGeom>
              <a:avLst/>
              <a:gdLst/>
              <a:ahLst/>
              <a:cxnLst/>
              <a:rect l="0" t="0" r="0" b="0"/>
              <a:pathLst>
                <a:path w="156580" h="222002">
                  <a:moveTo>
                    <a:pt x="0" y="7688"/>
                  </a:moveTo>
                  <a:lnTo>
                    <a:pt x="0" y="7688"/>
                  </a:lnTo>
                  <a:lnTo>
                    <a:pt x="21250" y="7688"/>
                  </a:lnTo>
                  <a:lnTo>
                    <a:pt x="26973" y="5043"/>
                  </a:lnTo>
                  <a:lnTo>
                    <a:pt x="29888" y="2948"/>
                  </a:lnTo>
                  <a:lnTo>
                    <a:pt x="43472" y="0"/>
                  </a:lnTo>
                  <a:lnTo>
                    <a:pt x="51733" y="1956"/>
                  </a:lnTo>
                  <a:lnTo>
                    <a:pt x="59703" y="5141"/>
                  </a:lnTo>
                  <a:lnTo>
                    <a:pt x="95765" y="10185"/>
                  </a:lnTo>
                  <a:lnTo>
                    <a:pt x="128080" y="32590"/>
                  </a:lnTo>
                  <a:lnTo>
                    <a:pt x="145471" y="54084"/>
                  </a:lnTo>
                  <a:lnTo>
                    <a:pt x="148990" y="63366"/>
                  </a:lnTo>
                  <a:lnTo>
                    <a:pt x="156579" y="91308"/>
                  </a:lnTo>
                  <a:lnTo>
                    <a:pt x="149525" y="132719"/>
                  </a:lnTo>
                  <a:lnTo>
                    <a:pt x="133746" y="175492"/>
                  </a:lnTo>
                  <a:lnTo>
                    <a:pt x="107156" y="22200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3" name="SMARTInkShape-2128"/>
            <p:cNvSpPr/>
            <p:nvPr>
              <p:custDataLst>
                <p:tags r:id="rId30"/>
              </p:custDataLst>
            </p:nvPr>
          </p:nvSpPr>
          <p:spPr bwMode="auto">
            <a:xfrm>
              <a:off x="3571875" y="5331023"/>
              <a:ext cx="611985" cy="71439"/>
            </a:xfrm>
            <a:custGeom>
              <a:avLst/>
              <a:gdLst/>
              <a:ahLst/>
              <a:cxnLst/>
              <a:rect l="0" t="0" r="0" b="0"/>
              <a:pathLst>
                <a:path w="611985" h="71439">
                  <a:moveTo>
                    <a:pt x="0" y="71438"/>
                  </a:moveTo>
                  <a:lnTo>
                    <a:pt x="0" y="71438"/>
                  </a:lnTo>
                  <a:lnTo>
                    <a:pt x="43114" y="71438"/>
                  </a:lnTo>
                  <a:lnTo>
                    <a:pt x="84420" y="71438"/>
                  </a:lnTo>
                  <a:lnTo>
                    <a:pt x="125549" y="71438"/>
                  </a:lnTo>
                  <a:lnTo>
                    <a:pt x="161832" y="71438"/>
                  </a:lnTo>
                  <a:lnTo>
                    <a:pt x="206187" y="71438"/>
                  </a:lnTo>
                  <a:lnTo>
                    <a:pt x="248426" y="71438"/>
                  </a:lnTo>
                  <a:lnTo>
                    <a:pt x="281085" y="71438"/>
                  </a:lnTo>
                  <a:lnTo>
                    <a:pt x="320638" y="71438"/>
                  </a:lnTo>
                  <a:lnTo>
                    <a:pt x="359036" y="66698"/>
                  </a:lnTo>
                  <a:lnTo>
                    <a:pt x="401429" y="63335"/>
                  </a:lnTo>
                  <a:lnTo>
                    <a:pt x="435340" y="61761"/>
                  </a:lnTo>
                  <a:lnTo>
                    <a:pt x="479708" y="55489"/>
                  </a:lnTo>
                  <a:lnTo>
                    <a:pt x="517429" y="53956"/>
                  </a:lnTo>
                  <a:lnTo>
                    <a:pt x="546414" y="46524"/>
                  </a:lnTo>
                  <a:lnTo>
                    <a:pt x="571248" y="38147"/>
                  </a:lnTo>
                  <a:lnTo>
                    <a:pt x="582302" y="35806"/>
                  </a:lnTo>
                  <a:lnTo>
                    <a:pt x="597483" y="28865"/>
                  </a:lnTo>
                  <a:lnTo>
                    <a:pt x="600728" y="28172"/>
                  </a:lnTo>
                  <a:lnTo>
                    <a:pt x="602892" y="26719"/>
                  </a:lnTo>
                  <a:lnTo>
                    <a:pt x="604334" y="24758"/>
                  </a:lnTo>
                  <a:lnTo>
                    <a:pt x="606929" y="19933"/>
                  </a:lnTo>
                  <a:lnTo>
                    <a:pt x="611389" y="14482"/>
                  </a:lnTo>
                  <a:lnTo>
                    <a:pt x="611984" y="11639"/>
                  </a:lnTo>
                  <a:lnTo>
                    <a:pt x="611387" y="8752"/>
                  </a:lnTo>
                  <a:lnTo>
                    <a:pt x="607219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4" name="SMARTInkShape-2129"/>
            <p:cNvSpPr/>
            <p:nvPr>
              <p:custDataLst>
                <p:tags r:id="rId31"/>
              </p:custDataLst>
            </p:nvPr>
          </p:nvSpPr>
          <p:spPr bwMode="auto">
            <a:xfrm>
              <a:off x="4715365" y="5595372"/>
              <a:ext cx="168650" cy="231222"/>
            </a:xfrm>
            <a:custGeom>
              <a:avLst/>
              <a:gdLst/>
              <a:ahLst/>
              <a:cxnLst/>
              <a:rect l="0" t="0" r="0" b="0"/>
              <a:pathLst>
                <a:path w="168650" h="231222">
                  <a:moveTo>
                    <a:pt x="88807" y="30331"/>
                  </a:moveTo>
                  <a:lnTo>
                    <a:pt x="88807" y="30331"/>
                  </a:lnTo>
                  <a:lnTo>
                    <a:pt x="84066" y="30331"/>
                  </a:lnTo>
                  <a:lnTo>
                    <a:pt x="82670" y="29339"/>
                  </a:lnTo>
                  <a:lnTo>
                    <a:pt x="81739" y="27686"/>
                  </a:lnTo>
                  <a:lnTo>
                    <a:pt x="80245" y="22642"/>
                  </a:lnTo>
                  <a:lnTo>
                    <a:pt x="72221" y="13822"/>
                  </a:lnTo>
                  <a:lnTo>
                    <a:pt x="66584" y="12872"/>
                  </a:lnTo>
                  <a:lnTo>
                    <a:pt x="49990" y="12507"/>
                  </a:lnTo>
                  <a:lnTo>
                    <a:pt x="44104" y="15133"/>
                  </a:lnTo>
                  <a:lnTo>
                    <a:pt x="32241" y="24904"/>
                  </a:lnTo>
                  <a:lnTo>
                    <a:pt x="23319" y="38204"/>
                  </a:lnTo>
                  <a:lnTo>
                    <a:pt x="10589" y="79061"/>
                  </a:lnTo>
                  <a:lnTo>
                    <a:pt x="1992" y="114150"/>
                  </a:lnTo>
                  <a:lnTo>
                    <a:pt x="0" y="154265"/>
                  </a:lnTo>
                  <a:lnTo>
                    <a:pt x="4396" y="177074"/>
                  </a:lnTo>
                  <a:lnTo>
                    <a:pt x="20514" y="214695"/>
                  </a:lnTo>
                  <a:lnTo>
                    <a:pt x="26374" y="221411"/>
                  </a:lnTo>
                  <a:lnTo>
                    <a:pt x="42960" y="230463"/>
                  </a:lnTo>
                  <a:lnTo>
                    <a:pt x="48321" y="231221"/>
                  </a:lnTo>
                  <a:lnTo>
                    <a:pt x="88876" y="224486"/>
                  </a:lnTo>
                  <a:lnTo>
                    <a:pt x="104041" y="217173"/>
                  </a:lnTo>
                  <a:lnTo>
                    <a:pt x="122794" y="201073"/>
                  </a:lnTo>
                  <a:lnTo>
                    <a:pt x="148063" y="161189"/>
                  </a:lnTo>
                  <a:lnTo>
                    <a:pt x="165181" y="125571"/>
                  </a:lnTo>
                  <a:lnTo>
                    <a:pt x="168649" y="91074"/>
                  </a:lnTo>
                  <a:lnTo>
                    <a:pt x="156699" y="46794"/>
                  </a:lnTo>
                  <a:lnTo>
                    <a:pt x="149378" y="15717"/>
                  </a:lnTo>
                  <a:lnTo>
                    <a:pt x="147047" y="11659"/>
                  </a:lnTo>
                  <a:lnTo>
                    <a:pt x="134285" y="1206"/>
                  </a:lnTo>
                  <a:lnTo>
                    <a:pt x="129048" y="0"/>
                  </a:lnTo>
                  <a:lnTo>
                    <a:pt x="117936" y="1307"/>
                  </a:lnTo>
                  <a:lnTo>
                    <a:pt x="100525" y="12361"/>
                  </a:lnTo>
                  <a:lnTo>
                    <a:pt x="59030" y="52327"/>
                  </a:lnTo>
                  <a:lnTo>
                    <a:pt x="37872" y="84727"/>
                  </a:lnTo>
                  <a:lnTo>
                    <a:pt x="20694" y="127673"/>
                  </a:lnTo>
                  <a:lnTo>
                    <a:pt x="13504" y="147257"/>
                  </a:lnTo>
                  <a:lnTo>
                    <a:pt x="14990" y="156051"/>
                  </a:lnTo>
                  <a:lnTo>
                    <a:pt x="21604" y="163266"/>
                  </a:lnTo>
                  <a:lnTo>
                    <a:pt x="31158" y="168789"/>
                  </a:lnTo>
                  <a:lnTo>
                    <a:pt x="53088" y="173206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5" name="SMARTInkShape-2130"/>
            <p:cNvSpPr/>
            <p:nvPr>
              <p:custDataLst>
                <p:tags r:id="rId32"/>
              </p:custDataLst>
            </p:nvPr>
          </p:nvSpPr>
          <p:spPr bwMode="auto">
            <a:xfrm>
              <a:off x="4420195" y="5394777"/>
              <a:ext cx="312540" cy="34106"/>
            </a:xfrm>
            <a:custGeom>
              <a:avLst/>
              <a:gdLst/>
              <a:ahLst/>
              <a:cxnLst/>
              <a:rect l="0" t="0" r="0" b="0"/>
              <a:pathLst>
                <a:path w="312540" h="34106">
                  <a:moveTo>
                    <a:pt x="0" y="25543"/>
                  </a:moveTo>
                  <a:lnTo>
                    <a:pt x="0" y="25543"/>
                  </a:lnTo>
                  <a:lnTo>
                    <a:pt x="0" y="30284"/>
                  </a:lnTo>
                  <a:lnTo>
                    <a:pt x="993" y="31680"/>
                  </a:lnTo>
                  <a:lnTo>
                    <a:pt x="2646" y="32611"/>
                  </a:lnTo>
                  <a:lnTo>
                    <a:pt x="12429" y="34105"/>
                  </a:lnTo>
                  <a:lnTo>
                    <a:pt x="56477" y="23435"/>
                  </a:lnTo>
                  <a:lnTo>
                    <a:pt x="100343" y="10144"/>
                  </a:lnTo>
                  <a:lnTo>
                    <a:pt x="144146" y="7015"/>
                  </a:lnTo>
                  <a:lnTo>
                    <a:pt x="183071" y="680"/>
                  </a:lnTo>
                  <a:lnTo>
                    <a:pt x="223832" y="0"/>
                  </a:lnTo>
                  <a:lnTo>
                    <a:pt x="267968" y="11216"/>
                  </a:lnTo>
                  <a:lnTo>
                    <a:pt x="312539" y="25543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37" name="SMARTInkShape-2131"/>
          <p:cNvSpPr/>
          <p:nvPr>
            <p:custDataLst>
              <p:tags r:id="rId7"/>
            </p:custDataLst>
          </p:nvPr>
        </p:nvSpPr>
        <p:spPr bwMode="auto">
          <a:xfrm>
            <a:off x="4536281" y="5010009"/>
            <a:ext cx="232173" cy="856687"/>
          </a:xfrm>
          <a:custGeom>
            <a:avLst/>
            <a:gdLst/>
            <a:ahLst/>
            <a:cxnLst/>
            <a:rect l="0" t="0" r="0" b="0"/>
            <a:pathLst>
              <a:path w="232173" h="856687">
                <a:moveTo>
                  <a:pt x="0" y="847866"/>
                </a:moveTo>
                <a:lnTo>
                  <a:pt x="0" y="847866"/>
                </a:lnTo>
                <a:lnTo>
                  <a:pt x="0" y="852606"/>
                </a:lnTo>
                <a:lnTo>
                  <a:pt x="992" y="854003"/>
                </a:lnTo>
                <a:lnTo>
                  <a:pt x="2646" y="854934"/>
                </a:lnTo>
                <a:lnTo>
                  <a:pt x="8562" y="856686"/>
                </a:lnTo>
                <a:lnTo>
                  <a:pt x="2720" y="849645"/>
                </a:lnTo>
                <a:lnTo>
                  <a:pt x="1209" y="844357"/>
                </a:lnTo>
                <a:lnTo>
                  <a:pt x="8173" y="801662"/>
                </a:lnTo>
                <a:lnTo>
                  <a:pt x="8781" y="761900"/>
                </a:lnTo>
                <a:lnTo>
                  <a:pt x="11531" y="723837"/>
                </a:lnTo>
                <a:lnTo>
                  <a:pt x="15985" y="684778"/>
                </a:lnTo>
                <a:lnTo>
                  <a:pt x="18019" y="655328"/>
                </a:lnTo>
                <a:lnTo>
                  <a:pt x="22230" y="622395"/>
                </a:lnTo>
                <a:lnTo>
                  <a:pt x="24763" y="585269"/>
                </a:lnTo>
                <a:lnTo>
                  <a:pt x="26881" y="544625"/>
                </a:lnTo>
                <a:lnTo>
                  <a:pt x="31129" y="500102"/>
                </a:lnTo>
                <a:lnTo>
                  <a:pt x="36325" y="456502"/>
                </a:lnTo>
                <a:lnTo>
                  <a:pt x="41941" y="413973"/>
                </a:lnTo>
                <a:lnTo>
                  <a:pt x="47745" y="371921"/>
                </a:lnTo>
                <a:lnTo>
                  <a:pt x="53631" y="327433"/>
                </a:lnTo>
                <a:lnTo>
                  <a:pt x="59555" y="283188"/>
                </a:lnTo>
                <a:lnTo>
                  <a:pt x="65495" y="243679"/>
                </a:lnTo>
                <a:lnTo>
                  <a:pt x="71443" y="206276"/>
                </a:lnTo>
                <a:lnTo>
                  <a:pt x="77393" y="171793"/>
                </a:lnTo>
                <a:lnTo>
                  <a:pt x="87314" y="131059"/>
                </a:lnTo>
                <a:lnTo>
                  <a:pt x="105295" y="90125"/>
                </a:lnTo>
                <a:lnTo>
                  <a:pt x="121794" y="46347"/>
                </a:lnTo>
                <a:lnTo>
                  <a:pt x="139877" y="15949"/>
                </a:lnTo>
                <a:lnTo>
                  <a:pt x="157756" y="2994"/>
                </a:lnTo>
                <a:lnTo>
                  <a:pt x="166687" y="568"/>
                </a:lnTo>
                <a:lnTo>
                  <a:pt x="172640" y="0"/>
                </a:lnTo>
                <a:lnTo>
                  <a:pt x="178594" y="2393"/>
                </a:lnTo>
                <a:lnTo>
                  <a:pt x="199430" y="20548"/>
                </a:lnTo>
                <a:lnTo>
                  <a:pt x="217289" y="50684"/>
                </a:lnTo>
                <a:lnTo>
                  <a:pt x="232172" y="88843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40" name="SMARTInkShape-Group761"/>
          <p:cNvGrpSpPr/>
          <p:nvPr/>
        </p:nvGrpSpPr>
        <p:grpSpPr>
          <a:xfrm>
            <a:off x="651867" y="5135853"/>
            <a:ext cx="196128" cy="318791"/>
            <a:chOff x="651867" y="5135853"/>
            <a:chExt cx="196128" cy="318791"/>
          </a:xfrm>
        </p:grpSpPr>
        <p:sp>
          <p:nvSpPr>
            <p:cNvPr id="38" name="SMARTInkShape-2132"/>
            <p:cNvSpPr/>
            <p:nvPr>
              <p:custDataLst>
                <p:tags r:id="rId27"/>
              </p:custDataLst>
            </p:nvPr>
          </p:nvSpPr>
          <p:spPr bwMode="auto">
            <a:xfrm>
              <a:off x="651867" y="5135853"/>
              <a:ext cx="107158" cy="318791"/>
            </a:xfrm>
            <a:custGeom>
              <a:avLst/>
              <a:gdLst/>
              <a:ahLst/>
              <a:cxnLst/>
              <a:rect l="0" t="0" r="0" b="0"/>
              <a:pathLst>
                <a:path w="107158" h="318791">
                  <a:moveTo>
                    <a:pt x="107157" y="25506"/>
                  </a:moveTo>
                  <a:lnTo>
                    <a:pt x="107157" y="25506"/>
                  </a:lnTo>
                  <a:lnTo>
                    <a:pt x="107157" y="20766"/>
                  </a:lnTo>
                  <a:lnTo>
                    <a:pt x="104511" y="15792"/>
                  </a:lnTo>
                  <a:lnTo>
                    <a:pt x="99468" y="9256"/>
                  </a:lnTo>
                  <a:lnTo>
                    <a:pt x="96133" y="8362"/>
                  </a:lnTo>
                  <a:lnTo>
                    <a:pt x="93854" y="8124"/>
                  </a:lnTo>
                  <a:lnTo>
                    <a:pt x="92335" y="6973"/>
                  </a:lnTo>
                  <a:lnTo>
                    <a:pt x="90647" y="3048"/>
                  </a:lnTo>
                  <a:lnTo>
                    <a:pt x="89205" y="1604"/>
                  </a:lnTo>
                  <a:lnTo>
                    <a:pt x="84957" y="0"/>
                  </a:lnTo>
                  <a:lnTo>
                    <a:pt x="82435" y="565"/>
                  </a:lnTo>
                  <a:lnTo>
                    <a:pt x="71258" y="5954"/>
                  </a:lnTo>
                  <a:lnTo>
                    <a:pt x="64237" y="7313"/>
                  </a:lnTo>
                  <a:lnTo>
                    <a:pt x="41562" y="28629"/>
                  </a:lnTo>
                  <a:lnTo>
                    <a:pt x="38316" y="34500"/>
                  </a:lnTo>
                  <a:lnTo>
                    <a:pt x="22462" y="77505"/>
                  </a:lnTo>
                  <a:lnTo>
                    <a:pt x="12632" y="94059"/>
                  </a:lnTo>
                  <a:lnTo>
                    <a:pt x="9255" y="126978"/>
                  </a:lnTo>
                  <a:lnTo>
                    <a:pt x="8934" y="171206"/>
                  </a:lnTo>
                  <a:lnTo>
                    <a:pt x="8931" y="175502"/>
                  </a:lnTo>
                  <a:lnTo>
                    <a:pt x="15067" y="184083"/>
                  </a:lnTo>
                  <a:lnTo>
                    <a:pt x="17492" y="193514"/>
                  </a:lnTo>
                  <a:lnTo>
                    <a:pt x="18607" y="194067"/>
                  </a:lnTo>
                  <a:lnTo>
                    <a:pt x="50631" y="196154"/>
                  </a:lnTo>
                  <a:lnTo>
                    <a:pt x="62514" y="202236"/>
                  </a:lnTo>
                  <a:lnTo>
                    <a:pt x="78604" y="203991"/>
                  </a:lnTo>
                  <a:lnTo>
                    <a:pt x="87901" y="211779"/>
                  </a:lnTo>
                  <a:lnTo>
                    <a:pt x="88677" y="215120"/>
                  </a:lnTo>
                  <a:lnTo>
                    <a:pt x="89286" y="242831"/>
                  </a:lnTo>
                  <a:lnTo>
                    <a:pt x="88298" y="244804"/>
                  </a:lnTo>
                  <a:lnTo>
                    <a:pt x="86647" y="246118"/>
                  </a:lnTo>
                  <a:lnTo>
                    <a:pt x="84554" y="246995"/>
                  </a:lnTo>
                  <a:lnTo>
                    <a:pt x="47616" y="290369"/>
                  </a:lnTo>
                  <a:lnTo>
                    <a:pt x="29765" y="307283"/>
                  </a:lnTo>
                  <a:lnTo>
                    <a:pt x="17859" y="313118"/>
                  </a:lnTo>
                  <a:lnTo>
                    <a:pt x="10694" y="318790"/>
                  </a:lnTo>
                  <a:lnTo>
                    <a:pt x="9114" y="318263"/>
                  </a:lnTo>
                  <a:lnTo>
                    <a:pt x="0" y="311256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9" name="SMARTInkShape-2133"/>
            <p:cNvSpPr/>
            <p:nvPr>
              <p:custDataLst>
                <p:tags r:id="rId28"/>
              </p:custDataLst>
            </p:nvPr>
          </p:nvSpPr>
          <p:spPr bwMode="auto">
            <a:xfrm>
              <a:off x="776883" y="5306041"/>
              <a:ext cx="71112" cy="148592"/>
            </a:xfrm>
            <a:custGeom>
              <a:avLst/>
              <a:gdLst/>
              <a:ahLst/>
              <a:cxnLst/>
              <a:rect l="0" t="0" r="0" b="0"/>
              <a:pathLst>
                <a:path w="71112" h="148592">
                  <a:moveTo>
                    <a:pt x="26789" y="7123"/>
                  </a:moveTo>
                  <a:lnTo>
                    <a:pt x="26789" y="7123"/>
                  </a:lnTo>
                  <a:lnTo>
                    <a:pt x="17968" y="15944"/>
                  </a:lnTo>
                  <a:lnTo>
                    <a:pt x="13151" y="16020"/>
                  </a:lnTo>
                  <a:lnTo>
                    <a:pt x="11744" y="17023"/>
                  </a:lnTo>
                  <a:lnTo>
                    <a:pt x="10806" y="18684"/>
                  </a:lnTo>
                  <a:lnTo>
                    <a:pt x="9177" y="25145"/>
                  </a:lnTo>
                  <a:lnTo>
                    <a:pt x="9039" y="29354"/>
                  </a:lnTo>
                  <a:lnTo>
                    <a:pt x="834" y="57970"/>
                  </a:lnTo>
                  <a:lnTo>
                    <a:pt x="22" y="102273"/>
                  </a:lnTo>
                  <a:lnTo>
                    <a:pt x="998" y="117116"/>
                  </a:lnTo>
                  <a:lnTo>
                    <a:pt x="9095" y="136826"/>
                  </a:lnTo>
                  <a:lnTo>
                    <a:pt x="11024" y="138240"/>
                  </a:lnTo>
                  <a:lnTo>
                    <a:pt x="13303" y="139182"/>
                  </a:lnTo>
                  <a:lnTo>
                    <a:pt x="14821" y="140803"/>
                  </a:lnTo>
                  <a:lnTo>
                    <a:pt x="16509" y="145250"/>
                  </a:lnTo>
                  <a:lnTo>
                    <a:pt x="17951" y="146832"/>
                  </a:lnTo>
                  <a:lnTo>
                    <a:pt x="22200" y="148591"/>
                  </a:lnTo>
                  <a:lnTo>
                    <a:pt x="24722" y="148068"/>
                  </a:lnTo>
                  <a:lnTo>
                    <a:pt x="34075" y="142186"/>
                  </a:lnTo>
                  <a:lnTo>
                    <a:pt x="48003" y="128738"/>
                  </a:lnTo>
                  <a:lnTo>
                    <a:pt x="51100" y="123021"/>
                  </a:lnTo>
                  <a:lnTo>
                    <a:pt x="57829" y="106525"/>
                  </a:lnTo>
                  <a:lnTo>
                    <a:pt x="67720" y="90295"/>
                  </a:lnTo>
                  <a:lnTo>
                    <a:pt x="71111" y="63585"/>
                  </a:lnTo>
                  <a:lnTo>
                    <a:pt x="70417" y="31658"/>
                  </a:lnTo>
                  <a:lnTo>
                    <a:pt x="60412" y="7339"/>
                  </a:lnTo>
                  <a:lnTo>
                    <a:pt x="58134" y="4291"/>
                  </a:lnTo>
                  <a:lnTo>
                    <a:pt x="52957" y="903"/>
                  </a:lnTo>
                  <a:lnTo>
                    <a:pt x="50187" y="0"/>
                  </a:lnTo>
                  <a:lnTo>
                    <a:pt x="47349" y="390"/>
                  </a:lnTo>
                  <a:lnTo>
                    <a:pt x="19705" y="16356"/>
                  </a:lnTo>
                  <a:lnTo>
                    <a:pt x="12727" y="23133"/>
                  </a:lnTo>
                  <a:lnTo>
                    <a:pt x="0" y="42842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43" name="SMARTInkShape-Group762"/>
          <p:cNvGrpSpPr/>
          <p:nvPr/>
        </p:nvGrpSpPr>
        <p:grpSpPr>
          <a:xfrm>
            <a:off x="2411016" y="5098852"/>
            <a:ext cx="130161" cy="357188"/>
            <a:chOff x="2411016" y="5098852"/>
            <a:chExt cx="130161" cy="357188"/>
          </a:xfrm>
        </p:grpSpPr>
        <p:sp>
          <p:nvSpPr>
            <p:cNvPr id="41" name="SMARTInkShape-2134"/>
            <p:cNvSpPr/>
            <p:nvPr>
              <p:custDataLst>
                <p:tags r:id="rId25"/>
              </p:custDataLst>
            </p:nvPr>
          </p:nvSpPr>
          <p:spPr bwMode="auto">
            <a:xfrm>
              <a:off x="2518172" y="5250656"/>
              <a:ext cx="23005" cy="205384"/>
            </a:xfrm>
            <a:custGeom>
              <a:avLst/>
              <a:gdLst/>
              <a:ahLst/>
              <a:cxnLst/>
              <a:rect l="0" t="0" r="0" b="0"/>
              <a:pathLst>
                <a:path w="23005" h="205384">
                  <a:moveTo>
                    <a:pt x="17859" y="0"/>
                  </a:moveTo>
                  <a:lnTo>
                    <a:pt x="17859" y="0"/>
                  </a:lnTo>
                  <a:lnTo>
                    <a:pt x="22600" y="4741"/>
                  </a:lnTo>
                  <a:lnTo>
                    <a:pt x="23004" y="8121"/>
                  </a:lnTo>
                  <a:lnTo>
                    <a:pt x="18032" y="48586"/>
                  </a:lnTo>
                  <a:lnTo>
                    <a:pt x="16918" y="65769"/>
                  </a:lnTo>
                  <a:lnTo>
                    <a:pt x="9761" y="102220"/>
                  </a:lnTo>
                  <a:lnTo>
                    <a:pt x="6448" y="132089"/>
                  </a:lnTo>
                  <a:lnTo>
                    <a:pt x="1274" y="152651"/>
                  </a:lnTo>
                  <a:lnTo>
                    <a:pt x="33" y="194817"/>
                  </a:lnTo>
                  <a:lnTo>
                    <a:pt x="0" y="205383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2" name="SMARTInkShape-2135"/>
            <p:cNvSpPr/>
            <p:nvPr>
              <p:custDataLst>
                <p:tags r:id="rId26"/>
              </p:custDataLst>
            </p:nvPr>
          </p:nvSpPr>
          <p:spPr bwMode="auto">
            <a:xfrm>
              <a:off x="2411016" y="5098852"/>
              <a:ext cx="116087" cy="258958"/>
            </a:xfrm>
            <a:custGeom>
              <a:avLst/>
              <a:gdLst/>
              <a:ahLst/>
              <a:cxnLst/>
              <a:rect l="0" t="0" r="0" b="0"/>
              <a:pathLst>
                <a:path w="116087" h="258958">
                  <a:moveTo>
                    <a:pt x="116086" y="0"/>
                  </a:moveTo>
                  <a:lnTo>
                    <a:pt x="116086" y="0"/>
                  </a:lnTo>
                  <a:lnTo>
                    <a:pt x="103657" y="0"/>
                  </a:lnTo>
                  <a:lnTo>
                    <a:pt x="97994" y="2645"/>
                  </a:lnTo>
                  <a:lnTo>
                    <a:pt x="92170" y="6136"/>
                  </a:lnTo>
                  <a:lnTo>
                    <a:pt x="83313" y="9094"/>
                  </a:lnTo>
                  <a:lnTo>
                    <a:pt x="74405" y="14821"/>
                  </a:lnTo>
                  <a:lnTo>
                    <a:pt x="65481" y="16959"/>
                  </a:lnTo>
                  <a:lnTo>
                    <a:pt x="59530" y="17458"/>
                  </a:lnTo>
                  <a:lnTo>
                    <a:pt x="53577" y="20327"/>
                  </a:lnTo>
                  <a:lnTo>
                    <a:pt x="38695" y="32074"/>
                  </a:lnTo>
                  <a:lnTo>
                    <a:pt x="26789" y="37645"/>
                  </a:lnTo>
                  <a:lnTo>
                    <a:pt x="20836" y="41535"/>
                  </a:lnTo>
                  <a:lnTo>
                    <a:pt x="14882" y="43264"/>
                  </a:lnTo>
                  <a:lnTo>
                    <a:pt x="12898" y="44718"/>
                  </a:lnTo>
                  <a:lnTo>
                    <a:pt x="11575" y="46679"/>
                  </a:lnTo>
                  <a:lnTo>
                    <a:pt x="9452" y="52215"/>
                  </a:lnTo>
                  <a:lnTo>
                    <a:pt x="2896" y="60437"/>
                  </a:lnTo>
                  <a:lnTo>
                    <a:pt x="858" y="68729"/>
                  </a:lnTo>
                  <a:lnTo>
                    <a:pt x="10" y="101206"/>
                  </a:lnTo>
                  <a:lnTo>
                    <a:pt x="2650" y="107157"/>
                  </a:lnTo>
                  <a:lnTo>
                    <a:pt x="6138" y="113110"/>
                  </a:lnTo>
                  <a:lnTo>
                    <a:pt x="9095" y="122039"/>
                  </a:lnTo>
                  <a:lnTo>
                    <a:pt x="29888" y="145851"/>
                  </a:lnTo>
                  <a:lnTo>
                    <a:pt x="35773" y="149159"/>
                  </a:lnTo>
                  <a:lnTo>
                    <a:pt x="41696" y="151621"/>
                  </a:lnTo>
                  <a:lnTo>
                    <a:pt x="65670" y="165940"/>
                  </a:lnTo>
                  <a:lnTo>
                    <a:pt x="76564" y="169553"/>
                  </a:lnTo>
                  <a:lnTo>
                    <a:pt x="87424" y="177207"/>
                  </a:lnTo>
                  <a:lnTo>
                    <a:pt x="88464" y="180623"/>
                  </a:lnTo>
                  <a:lnTo>
                    <a:pt x="88741" y="182923"/>
                  </a:lnTo>
                  <a:lnTo>
                    <a:pt x="91696" y="188124"/>
                  </a:lnTo>
                  <a:lnTo>
                    <a:pt x="96936" y="194807"/>
                  </a:lnTo>
                  <a:lnTo>
                    <a:pt x="96374" y="196348"/>
                  </a:lnTo>
                  <a:lnTo>
                    <a:pt x="82730" y="214480"/>
                  </a:lnTo>
                  <a:lnTo>
                    <a:pt x="81942" y="217401"/>
                  </a:lnTo>
                  <a:lnTo>
                    <a:pt x="75775" y="223292"/>
                  </a:lnTo>
                  <a:lnTo>
                    <a:pt x="35752" y="256315"/>
                  </a:lnTo>
                  <a:lnTo>
                    <a:pt x="23819" y="258438"/>
                  </a:lnTo>
                  <a:lnTo>
                    <a:pt x="1396" y="258957"/>
                  </a:lnTo>
                  <a:lnTo>
                    <a:pt x="931" y="257966"/>
                  </a:lnTo>
                  <a:lnTo>
                    <a:pt x="0" y="25003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46" name="SMARTInkShape-Group763"/>
          <p:cNvGrpSpPr/>
          <p:nvPr/>
        </p:nvGrpSpPr>
        <p:grpSpPr>
          <a:xfrm>
            <a:off x="3813512" y="4986581"/>
            <a:ext cx="276286" cy="299792"/>
            <a:chOff x="3813512" y="4986581"/>
            <a:chExt cx="276286" cy="299792"/>
          </a:xfrm>
        </p:grpSpPr>
        <p:sp>
          <p:nvSpPr>
            <p:cNvPr id="44" name="SMARTInkShape-2136"/>
            <p:cNvSpPr/>
            <p:nvPr>
              <p:custDataLst>
                <p:tags r:id="rId23"/>
              </p:custDataLst>
            </p:nvPr>
          </p:nvSpPr>
          <p:spPr bwMode="auto">
            <a:xfrm>
              <a:off x="3973711" y="5161359"/>
              <a:ext cx="116087" cy="125014"/>
            </a:xfrm>
            <a:custGeom>
              <a:avLst/>
              <a:gdLst/>
              <a:ahLst/>
              <a:cxnLst/>
              <a:rect l="0" t="0" r="0" b="0"/>
              <a:pathLst>
                <a:path w="116087" h="125014">
                  <a:moveTo>
                    <a:pt x="0" y="0"/>
                  </a:moveTo>
                  <a:lnTo>
                    <a:pt x="0" y="0"/>
                  </a:lnTo>
                  <a:lnTo>
                    <a:pt x="13561" y="0"/>
                  </a:lnTo>
                  <a:lnTo>
                    <a:pt x="18595" y="2646"/>
                  </a:lnTo>
                  <a:lnTo>
                    <a:pt x="24140" y="6137"/>
                  </a:lnTo>
                  <a:lnTo>
                    <a:pt x="33998" y="8562"/>
                  </a:lnTo>
                  <a:lnTo>
                    <a:pt x="42508" y="14994"/>
                  </a:lnTo>
                  <a:lnTo>
                    <a:pt x="50849" y="18003"/>
                  </a:lnTo>
                  <a:lnTo>
                    <a:pt x="70044" y="34359"/>
                  </a:lnTo>
                  <a:lnTo>
                    <a:pt x="71315" y="55717"/>
                  </a:lnTo>
                  <a:lnTo>
                    <a:pt x="70364" y="57981"/>
                  </a:lnTo>
                  <a:lnTo>
                    <a:pt x="68737" y="59490"/>
                  </a:lnTo>
                  <a:lnTo>
                    <a:pt x="66661" y="60496"/>
                  </a:lnTo>
                  <a:lnTo>
                    <a:pt x="29756" y="104128"/>
                  </a:lnTo>
                  <a:lnTo>
                    <a:pt x="20833" y="112102"/>
                  </a:lnTo>
                  <a:lnTo>
                    <a:pt x="14882" y="114315"/>
                  </a:lnTo>
                  <a:lnTo>
                    <a:pt x="12898" y="115898"/>
                  </a:lnTo>
                  <a:lnTo>
                    <a:pt x="9113" y="121873"/>
                  </a:lnTo>
                  <a:lnTo>
                    <a:pt x="36" y="125005"/>
                  </a:lnTo>
                  <a:lnTo>
                    <a:pt x="4751" y="125013"/>
                  </a:lnTo>
                  <a:lnTo>
                    <a:pt x="9718" y="122368"/>
                  </a:lnTo>
                  <a:lnTo>
                    <a:pt x="15233" y="118878"/>
                  </a:lnTo>
                  <a:lnTo>
                    <a:pt x="50022" y="108005"/>
                  </a:lnTo>
                  <a:lnTo>
                    <a:pt x="70148" y="107268"/>
                  </a:lnTo>
                  <a:lnTo>
                    <a:pt x="78471" y="109852"/>
                  </a:lnTo>
                  <a:lnTo>
                    <a:pt x="85478" y="113316"/>
                  </a:lnTo>
                  <a:lnTo>
                    <a:pt x="101092" y="115721"/>
                  </a:lnTo>
                  <a:lnTo>
                    <a:pt x="116086" y="116086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5" name="SMARTInkShape-2137"/>
            <p:cNvSpPr/>
            <p:nvPr>
              <p:custDataLst>
                <p:tags r:id="rId24"/>
              </p:custDataLst>
            </p:nvPr>
          </p:nvSpPr>
          <p:spPr bwMode="auto">
            <a:xfrm>
              <a:off x="3813512" y="4986581"/>
              <a:ext cx="138556" cy="273006"/>
            </a:xfrm>
            <a:custGeom>
              <a:avLst/>
              <a:gdLst/>
              <a:ahLst/>
              <a:cxnLst/>
              <a:rect l="0" t="0" r="0" b="0"/>
              <a:pathLst>
                <a:path w="138556" h="273006">
                  <a:moveTo>
                    <a:pt x="133410" y="40833"/>
                  </a:moveTo>
                  <a:lnTo>
                    <a:pt x="133410" y="40833"/>
                  </a:lnTo>
                  <a:lnTo>
                    <a:pt x="133410" y="33144"/>
                  </a:lnTo>
                  <a:lnTo>
                    <a:pt x="138150" y="27530"/>
                  </a:lnTo>
                  <a:lnTo>
                    <a:pt x="138555" y="25019"/>
                  </a:lnTo>
                  <a:lnTo>
                    <a:pt x="137832" y="22353"/>
                  </a:lnTo>
                  <a:lnTo>
                    <a:pt x="135375" y="16745"/>
                  </a:lnTo>
                  <a:lnTo>
                    <a:pt x="133432" y="5266"/>
                  </a:lnTo>
                  <a:lnTo>
                    <a:pt x="128676" y="418"/>
                  </a:lnTo>
                  <a:lnTo>
                    <a:pt x="127277" y="0"/>
                  </a:lnTo>
                  <a:lnTo>
                    <a:pt x="126345" y="712"/>
                  </a:lnTo>
                  <a:lnTo>
                    <a:pt x="125724" y="2180"/>
                  </a:lnTo>
                  <a:lnTo>
                    <a:pt x="124317" y="3158"/>
                  </a:lnTo>
                  <a:lnTo>
                    <a:pt x="117597" y="5527"/>
                  </a:lnTo>
                  <a:lnTo>
                    <a:pt x="112161" y="9597"/>
                  </a:lnTo>
                  <a:lnTo>
                    <a:pt x="103792" y="12068"/>
                  </a:lnTo>
                  <a:lnTo>
                    <a:pt x="87923" y="16104"/>
                  </a:lnTo>
                  <a:lnTo>
                    <a:pt x="82249" y="18394"/>
                  </a:lnTo>
                  <a:lnTo>
                    <a:pt x="73300" y="26230"/>
                  </a:lnTo>
                  <a:lnTo>
                    <a:pt x="65022" y="35335"/>
                  </a:lnTo>
                  <a:lnTo>
                    <a:pt x="32944" y="62624"/>
                  </a:lnTo>
                  <a:lnTo>
                    <a:pt x="3530" y="106177"/>
                  </a:lnTo>
                  <a:lnTo>
                    <a:pt x="268" y="120585"/>
                  </a:lnTo>
                  <a:lnTo>
                    <a:pt x="0" y="123766"/>
                  </a:lnTo>
                  <a:lnTo>
                    <a:pt x="2348" y="129947"/>
                  </a:lnTo>
                  <a:lnTo>
                    <a:pt x="4363" y="132984"/>
                  </a:lnTo>
                  <a:lnTo>
                    <a:pt x="6699" y="135009"/>
                  </a:lnTo>
                  <a:lnTo>
                    <a:pt x="26329" y="145891"/>
                  </a:lnTo>
                  <a:lnTo>
                    <a:pt x="41147" y="148705"/>
                  </a:lnTo>
                  <a:lnTo>
                    <a:pt x="51061" y="154044"/>
                  </a:lnTo>
                  <a:lnTo>
                    <a:pt x="76028" y="157658"/>
                  </a:lnTo>
                  <a:lnTo>
                    <a:pt x="88598" y="163936"/>
                  </a:lnTo>
                  <a:lnTo>
                    <a:pt x="91629" y="164574"/>
                  </a:lnTo>
                  <a:lnTo>
                    <a:pt x="100636" y="170211"/>
                  </a:lnTo>
                  <a:lnTo>
                    <a:pt x="103961" y="175395"/>
                  </a:lnTo>
                  <a:lnTo>
                    <a:pt x="104847" y="178165"/>
                  </a:lnTo>
                  <a:lnTo>
                    <a:pt x="106431" y="180013"/>
                  </a:lnTo>
                  <a:lnTo>
                    <a:pt x="110836" y="182066"/>
                  </a:lnTo>
                  <a:lnTo>
                    <a:pt x="112407" y="183605"/>
                  </a:lnTo>
                  <a:lnTo>
                    <a:pt x="114154" y="187962"/>
                  </a:lnTo>
                  <a:lnTo>
                    <a:pt x="115137" y="195993"/>
                  </a:lnTo>
                  <a:lnTo>
                    <a:pt x="112721" y="201736"/>
                  </a:lnTo>
                  <a:lnTo>
                    <a:pt x="109332" y="207595"/>
                  </a:lnTo>
                  <a:lnTo>
                    <a:pt x="102237" y="227153"/>
                  </a:lnTo>
                  <a:lnTo>
                    <a:pt x="99730" y="230531"/>
                  </a:lnTo>
                  <a:lnTo>
                    <a:pt x="59322" y="264109"/>
                  </a:lnTo>
                  <a:lnTo>
                    <a:pt x="45973" y="270369"/>
                  </a:lnTo>
                  <a:lnTo>
                    <a:pt x="19120" y="272959"/>
                  </a:lnTo>
                  <a:lnTo>
                    <a:pt x="8394" y="27300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49" name="SMARTInkShape-Group764"/>
          <p:cNvGrpSpPr/>
          <p:nvPr/>
        </p:nvGrpSpPr>
        <p:grpSpPr>
          <a:xfrm>
            <a:off x="5072063" y="5197190"/>
            <a:ext cx="758978" cy="249920"/>
            <a:chOff x="5072063" y="5197190"/>
            <a:chExt cx="758978" cy="249920"/>
          </a:xfrm>
        </p:grpSpPr>
        <p:sp>
          <p:nvSpPr>
            <p:cNvPr id="47" name="SMARTInkShape-2138"/>
            <p:cNvSpPr/>
            <p:nvPr>
              <p:custDataLst>
                <p:tags r:id="rId21"/>
              </p:custDataLst>
            </p:nvPr>
          </p:nvSpPr>
          <p:spPr bwMode="auto">
            <a:xfrm>
              <a:off x="5072063" y="5339953"/>
              <a:ext cx="750094" cy="107157"/>
            </a:xfrm>
            <a:custGeom>
              <a:avLst/>
              <a:gdLst/>
              <a:ahLst/>
              <a:cxnLst/>
              <a:rect l="0" t="0" r="0" b="0"/>
              <a:pathLst>
                <a:path w="750094" h="107157">
                  <a:moveTo>
                    <a:pt x="0" y="107156"/>
                  </a:moveTo>
                  <a:lnTo>
                    <a:pt x="0" y="107156"/>
                  </a:lnTo>
                  <a:lnTo>
                    <a:pt x="0" y="68425"/>
                  </a:lnTo>
                  <a:lnTo>
                    <a:pt x="992" y="66453"/>
                  </a:lnTo>
                  <a:lnTo>
                    <a:pt x="2645" y="65137"/>
                  </a:lnTo>
                  <a:lnTo>
                    <a:pt x="7129" y="62684"/>
                  </a:lnTo>
                  <a:lnTo>
                    <a:pt x="25731" y="50233"/>
                  </a:lnTo>
                  <a:lnTo>
                    <a:pt x="54140" y="45752"/>
                  </a:lnTo>
                  <a:lnTo>
                    <a:pt x="90742" y="44794"/>
                  </a:lnTo>
                  <a:lnTo>
                    <a:pt x="126293" y="44677"/>
                  </a:lnTo>
                  <a:lnTo>
                    <a:pt x="170504" y="44654"/>
                  </a:lnTo>
                  <a:lnTo>
                    <a:pt x="205631" y="44650"/>
                  </a:lnTo>
                  <a:lnTo>
                    <a:pt x="243821" y="44649"/>
                  </a:lnTo>
                  <a:lnTo>
                    <a:pt x="283909" y="44649"/>
                  </a:lnTo>
                  <a:lnTo>
                    <a:pt x="320923" y="44649"/>
                  </a:lnTo>
                  <a:lnTo>
                    <a:pt x="359671" y="44649"/>
                  </a:lnTo>
                  <a:lnTo>
                    <a:pt x="399925" y="44649"/>
                  </a:lnTo>
                  <a:lnTo>
                    <a:pt x="436988" y="42003"/>
                  </a:lnTo>
                  <a:lnTo>
                    <a:pt x="473106" y="37580"/>
                  </a:lnTo>
                  <a:lnTo>
                    <a:pt x="516125" y="36087"/>
                  </a:lnTo>
                  <a:lnTo>
                    <a:pt x="559422" y="29655"/>
                  </a:lnTo>
                  <a:lnTo>
                    <a:pt x="602064" y="22426"/>
                  </a:lnTo>
                  <a:lnTo>
                    <a:pt x="640788" y="18461"/>
                  </a:lnTo>
                  <a:lnTo>
                    <a:pt x="677564" y="16946"/>
                  </a:lnTo>
                  <a:lnTo>
                    <a:pt x="707987" y="9764"/>
                  </a:lnTo>
                  <a:lnTo>
                    <a:pt x="747922" y="8939"/>
                  </a:lnTo>
                  <a:lnTo>
                    <a:pt x="748646" y="7944"/>
                  </a:lnTo>
                  <a:lnTo>
                    <a:pt x="750093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8" name="SMARTInkShape-2139"/>
            <p:cNvSpPr/>
            <p:nvPr>
              <p:custDataLst>
                <p:tags r:id="rId22"/>
              </p:custDataLst>
            </p:nvPr>
          </p:nvSpPr>
          <p:spPr bwMode="auto">
            <a:xfrm>
              <a:off x="5679281" y="5197190"/>
              <a:ext cx="151760" cy="240991"/>
            </a:xfrm>
            <a:custGeom>
              <a:avLst/>
              <a:gdLst/>
              <a:ahLst/>
              <a:cxnLst/>
              <a:rect l="0" t="0" r="0" b="0"/>
              <a:pathLst>
                <a:path w="151760" h="240991">
                  <a:moveTo>
                    <a:pt x="0" y="17748"/>
                  </a:moveTo>
                  <a:lnTo>
                    <a:pt x="0" y="17748"/>
                  </a:lnTo>
                  <a:lnTo>
                    <a:pt x="0" y="10059"/>
                  </a:lnTo>
                  <a:lnTo>
                    <a:pt x="992" y="9645"/>
                  </a:lnTo>
                  <a:lnTo>
                    <a:pt x="4741" y="9186"/>
                  </a:lnTo>
                  <a:lnTo>
                    <a:pt x="6137" y="8071"/>
                  </a:lnTo>
                  <a:lnTo>
                    <a:pt x="7689" y="4186"/>
                  </a:lnTo>
                  <a:lnTo>
                    <a:pt x="9094" y="2754"/>
                  </a:lnTo>
                  <a:lnTo>
                    <a:pt x="13303" y="1161"/>
                  </a:lnTo>
                  <a:lnTo>
                    <a:pt x="29888" y="0"/>
                  </a:lnTo>
                  <a:lnTo>
                    <a:pt x="69860" y="13193"/>
                  </a:lnTo>
                  <a:lnTo>
                    <a:pt x="101120" y="33704"/>
                  </a:lnTo>
                  <a:lnTo>
                    <a:pt x="133893" y="78231"/>
                  </a:lnTo>
                  <a:lnTo>
                    <a:pt x="145841" y="96502"/>
                  </a:lnTo>
                  <a:lnTo>
                    <a:pt x="150038" y="108661"/>
                  </a:lnTo>
                  <a:lnTo>
                    <a:pt x="151759" y="153025"/>
                  </a:lnTo>
                  <a:lnTo>
                    <a:pt x="149139" y="159892"/>
                  </a:lnTo>
                  <a:lnTo>
                    <a:pt x="135579" y="181546"/>
                  </a:lnTo>
                  <a:lnTo>
                    <a:pt x="94310" y="211148"/>
                  </a:lnTo>
                  <a:lnTo>
                    <a:pt x="50742" y="237019"/>
                  </a:lnTo>
                  <a:lnTo>
                    <a:pt x="36334" y="240205"/>
                  </a:lnTo>
                  <a:lnTo>
                    <a:pt x="26789" y="24099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50" name="SMARTInkShape-2140"/>
          <p:cNvSpPr/>
          <p:nvPr>
            <p:custDataLst>
              <p:tags r:id="rId8"/>
            </p:custDataLst>
          </p:nvPr>
        </p:nvSpPr>
        <p:spPr bwMode="auto">
          <a:xfrm>
            <a:off x="6313289" y="5545336"/>
            <a:ext cx="62509" cy="1"/>
          </a:xfrm>
          <a:custGeom>
            <a:avLst/>
            <a:gdLst/>
            <a:ahLst/>
            <a:cxnLst/>
            <a:rect l="0" t="0" r="0" b="0"/>
            <a:pathLst>
              <a:path w="62509" h="1">
                <a:moveTo>
                  <a:pt x="0" y="0"/>
                </a:moveTo>
                <a:lnTo>
                  <a:pt x="0" y="0"/>
                </a:lnTo>
                <a:lnTo>
                  <a:pt x="39902" y="0"/>
                </a:lnTo>
                <a:lnTo>
                  <a:pt x="62508" y="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1" name="SMARTInkShape-2141"/>
          <p:cNvSpPr/>
          <p:nvPr>
            <p:custDataLst>
              <p:tags r:id="rId9"/>
            </p:custDataLst>
          </p:nvPr>
        </p:nvSpPr>
        <p:spPr bwMode="auto">
          <a:xfrm>
            <a:off x="6732984" y="5536406"/>
            <a:ext cx="169665" cy="17861"/>
          </a:xfrm>
          <a:custGeom>
            <a:avLst/>
            <a:gdLst/>
            <a:ahLst/>
            <a:cxnLst/>
            <a:rect l="0" t="0" r="0" b="0"/>
            <a:pathLst>
              <a:path w="169665" h="17861">
                <a:moveTo>
                  <a:pt x="0" y="17860"/>
                </a:moveTo>
                <a:lnTo>
                  <a:pt x="0" y="17860"/>
                </a:lnTo>
                <a:lnTo>
                  <a:pt x="44562" y="17860"/>
                </a:lnTo>
                <a:lnTo>
                  <a:pt x="86315" y="17860"/>
                </a:lnTo>
                <a:lnTo>
                  <a:pt x="95579" y="15214"/>
                </a:lnTo>
                <a:lnTo>
                  <a:pt x="103003" y="11723"/>
                </a:lnTo>
                <a:lnTo>
                  <a:pt x="118908" y="9297"/>
                </a:lnTo>
                <a:lnTo>
                  <a:pt x="127947" y="9038"/>
                </a:lnTo>
                <a:lnTo>
                  <a:pt x="133926" y="6332"/>
                </a:lnTo>
                <a:lnTo>
                  <a:pt x="139890" y="2815"/>
                </a:lnTo>
                <a:lnTo>
                  <a:pt x="149818" y="834"/>
                </a:lnTo>
                <a:lnTo>
                  <a:pt x="169664" y="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2" name="SMARTInkShape-2142"/>
          <p:cNvSpPr/>
          <p:nvPr>
            <p:custDataLst>
              <p:tags r:id="rId10"/>
            </p:custDataLst>
          </p:nvPr>
        </p:nvSpPr>
        <p:spPr bwMode="auto">
          <a:xfrm>
            <a:off x="7349133" y="5527477"/>
            <a:ext cx="169665" cy="16619"/>
          </a:xfrm>
          <a:custGeom>
            <a:avLst/>
            <a:gdLst/>
            <a:ahLst/>
            <a:cxnLst/>
            <a:rect l="0" t="0" r="0" b="0"/>
            <a:pathLst>
              <a:path w="169665" h="16619">
                <a:moveTo>
                  <a:pt x="0" y="8929"/>
                </a:moveTo>
                <a:lnTo>
                  <a:pt x="0" y="8929"/>
                </a:lnTo>
                <a:lnTo>
                  <a:pt x="29141" y="11575"/>
                </a:lnTo>
                <a:lnTo>
                  <a:pt x="58232" y="16618"/>
                </a:lnTo>
                <a:lnTo>
                  <a:pt x="98839" y="13273"/>
                </a:lnTo>
                <a:lnTo>
                  <a:pt x="115366" y="14828"/>
                </a:lnTo>
                <a:lnTo>
                  <a:pt x="158609" y="3440"/>
                </a:lnTo>
                <a:lnTo>
                  <a:pt x="169664" y="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3" name="SMARTInkShape-2143"/>
          <p:cNvSpPr/>
          <p:nvPr>
            <p:custDataLst>
              <p:tags r:id="rId11"/>
            </p:custDataLst>
          </p:nvPr>
        </p:nvSpPr>
        <p:spPr bwMode="auto">
          <a:xfrm>
            <a:off x="7947422" y="5509617"/>
            <a:ext cx="151806" cy="21250"/>
          </a:xfrm>
          <a:custGeom>
            <a:avLst/>
            <a:gdLst/>
            <a:ahLst/>
            <a:cxnLst/>
            <a:rect l="0" t="0" r="0" b="0"/>
            <a:pathLst>
              <a:path w="151806" h="21250">
                <a:moveTo>
                  <a:pt x="0" y="0"/>
                </a:moveTo>
                <a:lnTo>
                  <a:pt x="0" y="0"/>
                </a:lnTo>
                <a:lnTo>
                  <a:pt x="4741" y="0"/>
                </a:lnTo>
                <a:lnTo>
                  <a:pt x="45284" y="9094"/>
                </a:lnTo>
                <a:lnTo>
                  <a:pt x="86564" y="21249"/>
                </a:lnTo>
                <a:lnTo>
                  <a:pt x="130939" y="18991"/>
                </a:lnTo>
                <a:lnTo>
                  <a:pt x="151805" y="1786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57" name="SMARTInkShape-Group769"/>
          <p:cNvGrpSpPr/>
          <p:nvPr/>
        </p:nvGrpSpPr>
        <p:grpSpPr>
          <a:xfrm>
            <a:off x="1062636" y="2589886"/>
            <a:ext cx="1000123" cy="2401810"/>
            <a:chOff x="1062636" y="2589886"/>
            <a:chExt cx="1000123" cy="2401810"/>
          </a:xfrm>
        </p:grpSpPr>
        <p:sp>
          <p:nvSpPr>
            <p:cNvPr id="54" name="SMARTInkShape-2144"/>
            <p:cNvSpPr/>
            <p:nvPr>
              <p:custDataLst>
                <p:tags r:id="rId18"/>
              </p:custDataLst>
            </p:nvPr>
          </p:nvSpPr>
          <p:spPr bwMode="auto">
            <a:xfrm>
              <a:off x="1643063" y="2589886"/>
              <a:ext cx="419696" cy="2035293"/>
            </a:xfrm>
            <a:custGeom>
              <a:avLst/>
              <a:gdLst/>
              <a:ahLst/>
              <a:cxnLst/>
              <a:rect l="0" t="0" r="0" b="0"/>
              <a:pathLst>
                <a:path w="419696" h="2035293">
                  <a:moveTo>
                    <a:pt x="375047" y="97950"/>
                  </a:moveTo>
                  <a:lnTo>
                    <a:pt x="375047" y="97950"/>
                  </a:lnTo>
                  <a:lnTo>
                    <a:pt x="375047" y="58221"/>
                  </a:lnTo>
                  <a:lnTo>
                    <a:pt x="375047" y="24018"/>
                  </a:lnTo>
                  <a:lnTo>
                    <a:pt x="372401" y="17797"/>
                  </a:lnTo>
                  <a:lnTo>
                    <a:pt x="361744" y="4448"/>
                  </a:lnTo>
                  <a:lnTo>
                    <a:pt x="356566" y="1823"/>
                  </a:lnTo>
                  <a:lnTo>
                    <a:pt x="341230" y="0"/>
                  </a:lnTo>
                  <a:lnTo>
                    <a:pt x="326221" y="797"/>
                  </a:lnTo>
                  <a:lnTo>
                    <a:pt x="283034" y="17820"/>
                  </a:lnTo>
                  <a:lnTo>
                    <a:pt x="247873" y="33489"/>
                  </a:lnTo>
                  <a:lnTo>
                    <a:pt x="205270" y="59422"/>
                  </a:lnTo>
                  <a:lnTo>
                    <a:pt x="162581" y="91597"/>
                  </a:lnTo>
                  <a:lnTo>
                    <a:pt x="132633" y="117510"/>
                  </a:lnTo>
                  <a:lnTo>
                    <a:pt x="113255" y="148962"/>
                  </a:lnTo>
                  <a:lnTo>
                    <a:pt x="101376" y="188282"/>
                  </a:lnTo>
                  <a:lnTo>
                    <a:pt x="98503" y="231909"/>
                  </a:lnTo>
                  <a:lnTo>
                    <a:pt x="98262" y="268988"/>
                  </a:lnTo>
                  <a:lnTo>
                    <a:pt x="98233" y="310733"/>
                  </a:lnTo>
                  <a:lnTo>
                    <a:pt x="98228" y="345433"/>
                  </a:lnTo>
                  <a:lnTo>
                    <a:pt x="98227" y="381842"/>
                  </a:lnTo>
                  <a:lnTo>
                    <a:pt x="97234" y="424601"/>
                  </a:lnTo>
                  <a:lnTo>
                    <a:pt x="93486" y="457441"/>
                  </a:lnTo>
                  <a:lnTo>
                    <a:pt x="91158" y="489234"/>
                  </a:lnTo>
                  <a:lnTo>
                    <a:pt x="89132" y="520893"/>
                  </a:lnTo>
                  <a:lnTo>
                    <a:pt x="84924" y="554807"/>
                  </a:lnTo>
                  <a:lnTo>
                    <a:pt x="79746" y="592370"/>
                  </a:lnTo>
                  <a:lnTo>
                    <a:pt x="75130" y="632216"/>
                  </a:lnTo>
                  <a:lnTo>
                    <a:pt x="73078" y="673076"/>
                  </a:lnTo>
                  <a:lnTo>
                    <a:pt x="69521" y="711741"/>
                  </a:lnTo>
                  <a:lnTo>
                    <a:pt x="67183" y="730387"/>
                  </a:lnTo>
                  <a:lnTo>
                    <a:pt x="64632" y="756707"/>
                  </a:lnTo>
                  <a:lnTo>
                    <a:pt x="61940" y="788145"/>
                  </a:lnTo>
                  <a:lnTo>
                    <a:pt x="59152" y="822994"/>
                  </a:lnTo>
                  <a:lnTo>
                    <a:pt x="57294" y="853172"/>
                  </a:lnTo>
                  <a:lnTo>
                    <a:pt x="56055" y="880236"/>
                  </a:lnTo>
                  <a:lnTo>
                    <a:pt x="55229" y="905224"/>
                  </a:lnTo>
                  <a:lnTo>
                    <a:pt x="53687" y="928828"/>
                  </a:lnTo>
                  <a:lnTo>
                    <a:pt x="51666" y="951509"/>
                  </a:lnTo>
                  <a:lnTo>
                    <a:pt x="47767" y="994239"/>
                  </a:lnTo>
                  <a:lnTo>
                    <a:pt x="46034" y="1033074"/>
                  </a:lnTo>
                  <a:lnTo>
                    <a:pt x="42618" y="1072824"/>
                  </a:lnTo>
                  <a:lnTo>
                    <a:pt x="38785" y="1112649"/>
                  </a:lnTo>
                  <a:lnTo>
                    <a:pt x="37081" y="1150193"/>
                  </a:lnTo>
                  <a:lnTo>
                    <a:pt x="36324" y="1189369"/>
                  </a:lnTo>
                  <a:lnTo>
                    <a:pt x="34995" y="1228939"/>
                  </a:lnTo>
                  <a:lnTo>
                    <a:pt x="31097" y="1266369"/>
                  </a:lnTo>
                  <a:lnTo>
                    <a:pt x="26058" y="1302849"/>
                  </a:lnTo>
                  <a:lnTo>
                    <a:pt x="21503" y="1337914"/>
                  </a:lnTo>
                  <a:lnTo>
                    <a:pt x="19478" y="1370034"/>
                  </a:lnTo>
                  <a:lnTo>
                    <a:pt x="18579" y="1403493"/>
                  </a:lnTo>
                  <a:lnTo>
                    <a:pt x="17187" y="1437214"/>
                  </a:lnTo>
                  <a:lnTo>
                    <a:pt x="13261" y="1468738"/>
                  </a:lnTo>
                  <a:lnTo>
                    <a:pt x="10854" y="1499285"/>
                  </a:lnTo>
                  <a:lnTo>
                    <a:pt x="8793" y="1529398"/>
                  </a:lnTo>
                  <a:lnTo>
                    <a:pt x="3046" y="1573250"/>
                  </a:lnTo>
                  <a:lnTo>
                    <a:pt x="902" y="1611820"/>
                  </a:lnTo>
                  <a:lnTo>
                    <a:pt x="267" y="1648383"/>
                  </a:lnTo>
                  <a:lnTo>
                    <a:pt x="79" y="1683360"/>
                  </a:lnTo>
                  <a:lnTo>
                    <a:pt x="15" y="1722348"/>
                  </a:lnTo>
                  <a:lnTo>
                    <a:pt x="2" y="1761558"/>
                  </a:lnTo>
                  <a:lnTo>
                    <a:pt x="0" y="1805557"/>
                  </a:lnTo>
                  <a:lnTo>
                    <a:pt x="0" y="1843125"/>
                  </a:lnTo>
                  <a:lnTo>
                    <a:pt x="0" y="1880885"/>
                  </a:lnTo>
                  <a:lnTo>
                    <a:pt x="0" y="1921927"/>
                  </a:lnTo>
                  <a:lnTo>
                    <a:pt x="0" y="1965442"/>
                  </a:lnTo>
                  <a:lnTo>
                    <a:pt x="0" y="1993974"/>
                  </a:lnTo>
                  <a:lnTo>
                    <a:pt x="992" y="1995974"/>
                  </a:lnTo>
                  <a:lnTo>
                    <a:pt x="2645" y="1997307"/>
                  </a:lnTo>
                  <a:lnTo>
                    <a:pt x="4740" y="1998196"/>
                  </a:lnTo>
                  <a:lnTo>
                    <a:pt x="6137" y="1999780"/>
                  </a:lnTo>
                  <a:lnTo>
                    <a:pt x="7688" y="2004187"/>
                  </a:lnTo>
                  <a:lnTo>
                    <a:pt x="9094" y="2005759"/>
                  </a:lnTo>
                  <a:lnTo>
                    <a:pt x="13302" y="2007506"/>
                  </a:lnTo>
                  <a:lnTo>
                    <a:pt x="14821" y="2008964"/>
                  </a:lnTo>
                  <a:lnTo>
                    <a:pt x="16509" y="2013230"/>
                  </a:lnTo>
                  <a:lnTo>
                    <a:pt x="17951" y="2014764"/>
                  </a:lnTo>
                  <a:lnTo>
                    <a:pt x="22199" y="2016468"/>
                  </a:lnTo>
                  <a:lnTo>
                    <a:pt x="52401" y="2017797"/>
                  </a:lnTo>
                  <a:lnTo>
                    <a:pt x="60661" y="2015171"/>
                  </a:lnTo>
                  <a:lnTo>
                    <a:pt x="68632" y="2011689"/>
                  </a:lnTo>
                  <a:lnTo>
                    <a:pt x="105543" y="2009012"/>
                  </a:lnTo>
                  <a:lnTo>
                    <a:pt x="114046" y="2011597"/>
                  </a:lnTo>
                  <a:lnTo>
                    <a:pt x="122124" y="2015061"/>
                  </a:lnTo>
                  <a:lnTo>
                    <a:pt x="160913" y="2017670"/>
                  </a:lnTo>
                  <a:lnTo>
                    <a:pt x="172720" y="2018753"/>
                  </a:lnTo>
                  <a:lnTo>
                    <a:pt x="214317" y="2028852"/>
                  </a:lnTo>
                  <a:lnTo>
                    <a:pt x="227213" y="2032652"/>
                  </a:lnTo>
                  <a:lnTo>
                    <a:pt x="263673" y="2035292"/>
                  </a:lnTo>
                  <a:lnTo>
                    <a:pt x="305264" y="2027969"/>
                  </a:lnTo>
                  <a:lnTo>
                    <a:pt x="344903" y="2019180"/>
                  </a:lnTo>
                  <a:lnTo>
                    <a:pt x="386931" y="2009809"/>
                  </a:lnTo>
                  <a:lnTo>
                    <a:pt x="419695" y="2008903"/>
                  </a:lnTo>
                </a:path>
              </a:pathLst>
            </a:custGeom>
            <a:noFill/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5" name="SMARTInkShape-2145"/>
            <p:cNvSpPr/>
            <p:nvPr>
              <p:custDataLst>
                <p:tags r:id="rId19"/>
              </p:custDataLst>
            </p:nvPr>
          </p:nvSpPr>
          <p:spPr bwMode="auto">
            <a:xfrm>
              <a:off x="1259086" y="3789973"/>
              <a:ext cx="321470" cy="1201723"/>
            </a:xfrm>
            <a:custGeom>
              <a:avLst/>
              <a:gdLst/>
              <a:ahLst/>
              <a:cxnLst/>
              <a:rect l="0" t="0" r="0" b="0"/>
              <a:pathLst>
                <a:path w="321470" h="1201723">
                  <a:moveTo>
                    <a:pt x="321469" y="5144"/>
                  </a:moveTo>
                  <a:lnTo>
                    <a:pt x="321469" y="5144"/>
                  </a:lnTo>
                  <a:lnTo>
                    <a:pt x="316728" y="403"/>
                  </a:lnTo>
                  <a:lnTo>
                    <a:pt x="315332" y="0"/>
                  </a:lnTo>
                  <a:lnTo>
                    <a:pt x="314401" y="722"/>
                  </a:lnTo>
                  <a:lnTo>
                    <a:pt x="313780" y="2196"/>
                  </a:lnTo>
                  <a:lnTo>
                    <a:pt x="295921" y="17115"/>
                  </a:lnTo>
                  <a:lnTo>
                    <a:pt x="266694" y="52361"/>
                  </a:lnTo>
                  <a:lnTo>
                    <a:pt x="241453" y="95536"/>
                  </a:lnTo>
                  <a:lnTo>
                    <a:pt x="223346" y="133130"/>
                  </a:lnTo>
                  <a:lnTo>
                    <a:pt x="202768" y="173042"/>
                  </a:lnTo>
                  <a:lnTo>
                    <a:pt x="180465" y="215296"/>
                  </a:lnTo>
                  <a:lnTo>
                    <a:pt x="167519" y="247373"/>
                  </a:lnTo>
                  <a:lnTo>
                    <a:pt x="155151" y="278166"/>
                  </a:lnTo>
                  <a:lnTo>
                    <a:pt x="140393" y="311034"/>
                  </a:lnTo>
                  <a:lnTo>
                    <a:pt x="124905" y="345485"/>
                  </a:lnTo>
                  <a:lnTo>
                    <a:pt x="111407" y="380641"/>
                  </a:lnTo>
                  <a:lnTo>
                    <a:pt x="98793" y="418756"/>
                  </a:lnTo>
                  <a:lnTo>
                    <a:pt x="86572" y="458846"/>
                  </a:lnTo>
                  <a:lnTo>
                    <a:pt x="74526" y="499816"/>
                  </a:lnTo>
                  <a:lnTo>
                    <a:pt x="62557" y="541175"/>
                  </a:lnTo>
                  <a:lnTo>
                    <a:pt x="51616" y="583700"/>
                  </a:lnTo>
                  <a:lnTo>
                    <a:pt x="47309" y="606153"/>
                  </a:lnTo>
                  <a:lnTo>
                    <a:pt x="43446" y="629059"/>
                  </a:lnTo>
                  <a:lnTo>
                    <a:pt x="36507" y="673031"/>
                  </a:lnTo>
                  <a:lnTo>
                    <a:pt x="31108" y="714733"/>
                  </a:lnTo>
                  <a:lnTo>
                    <a:pt x="28709" y="753111"/>
                  </a:lnTo>
                  <a:lnTo>
                    <a:pt x="27642" y="790011"/>
                  </a:lnTo>
                  <a:lnTo>
                    <a:pt x="27168" y="826255"/>
                  </a:lnTo>
                  <a:lnTo>
                    <a:pt x="26958" y="862207"/>
                  </a:lnTo>
                  <a:lnTo>
                    <a:pt x="26864" y="895384"/>
                  </a:lnTo>
                  <a:lnTo>
                    <a:pt x="26811" y="939307"/>
                  </a:lnTo>
                  <a:lnTo>
                    <a:pt x="29442" y="974811"/>
                  </a:lnTo>
                  <a:lnTo>
                    <a:pt x="34479" y="1018214"/>
                  </a:lnTo>
                  <a:lnTo>
                    <a:pt x="35556" y="1057416"/>
                  </a:lnTo>
                  <a:lnTo>
                    <a:pt x="35712" y="1098314"/>
                  </a:lnTo>
                  <a:lnTo>
                    <a:pt x="34726" y="1132337"/>
                  </a:lnTo>
                  <a:lnTo>
                    <a:pt x="28651" y="1150020"/>
                  </a:lnTo>
                  <a:lnTo>
                    <a:pt x="24695" y="1166559"/>
                  </a:lnTo>
                  <a:lnTo>
                    <a:pt x="15814" y="1192058"/>
                  </a:lnTo>
                  <a:lnTo>
                    <a:pt x="13519" y="1195279"/>
                  </a:lnTo>
                  <a:lnTo>
                    <a:pt x="8324" y="1198859"/>
                  </a:lnTo>
                  <a:lnTo>
                    <a:pt x="0" y="1201722"/>
                  </a:lnTo>
                </a:path>
              </a:pathLst>
            </a:custGeom>
            <a:noFill/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6" name="SMARTInkShape-2146"/>
            <p:cNvSpPr/>
            <p:nvPr>
              <p:custDataLst>
                <p:tags r:id="rId20"/>
              </p:custDataLst>
            </p:nvPr>
          </p:nvSpPr>
          <p:spPr bwMode="auto">
            <a:xfrm>
              <a:off x="1062636" y="4554141"/>
              <a:ext cx="455412" cy="392368"/>
            </a:xfrm>
            <a:custGeom>
              <a:avLst/>
              <a:gdLst/>
              <a:ahLst/>
              <a:cxnLst/>
              <a:rect l="0" t="0" r="0" b="0"/>
              <a:pathLst>
                <a:path w="455412" h="392368">
                  <a:moveTo>
                    <a:pt x="17856" y="151804"/>
                  </a:moveTo>
                  <a:lnTo>
                    <a:pt x="17856" y="151804"/>
                  </a:lnTo>
                  <a:lnTo>
                    <a:pt x="13116" y="156544"/>
                  </a:lnTo>
                  <a:lnTo>
                    <a:pt x="10788" y="161518"/>
                  </a:lnTo>
                  <a:lnTo>
                    <a:pt x="9294" y="168054"/>
                  </a:lnTo>
                  <a:lnTo>
                    <a:pt x="8180" y="168591"/>
                  </a:lnTo>
                  <a:lnTo>
                    <a:pt x="1270" y="169523"/>
                  </a:lnTo>
                  <a:lnTo>
                    <a:pt x="563" y="172246"/>
                  </a:lnTo>
                  <a:lnTo>
                    <a:pt x="0" y="178560"/>
                  </a:lnTo>
                  <a:lnTo>
                    <a:pt x="4738" y="183324"/>
                  </a:lnTo>
                  <a:lnTo>
                    <a:pt x="7065" y="188302"/>
                  </a:lnTo>
                  <a:lnTo>
                    <a:pt x="7686" y="191019"/>
                  </a:lnTo>
                  <a:lnTo>
                    <a:pt x="43187" y="230604"/>
                  </a:lnTo>
                  <a:lnTo>
                    <a:pt x="68989" y="252078"/>
                  </a:lnTo>
                  <a:lnTo>
                    <a:pt x="78285" y="262847"/>
                  </a:lnTo>
                  <a:lnTo>
                    <a:pt x="118485" y="297736"/>
                  </a:lnTo>
                  <a:lnTo>
                    <a:pt x="153735" y="339518"/>
                  </a:lnTo>
                  <a:lnTo>
                    <a:pt x="166486" y="358346"/>
                  </a:lnTo>
                  <a:lnTo>
                    <a:pt x="202127" y="388812"/>
                  </a:lnTo>
                  <a:lnTo>
                    <a:pt x="211251" y="391693"/>
                  </a:lnTo>
                  <a:lnTo>
                    <a:pt x="217250" y="392367"/>
                  </a:lnTo>
                  <a:lnTo>
                    <a:pt x="223223" y="390020"/>
                  </a:lnTo>
                  <a:lnTo>
                    <a:pt x="235142" y="380429"/>
                  </a:lnTo>
                  <a:lnTo>
                    <a:pt x="253004" y="338232"/>
                  </a:lnTo>
                  <a:lnTo>
                    <a:pt x="272040" y="302401"/>
                  </a:lnTo>
                  <a:lnTo>
                    <a:pt x="294909" y="258134"/>
                  </a:lnTo>
                  <a:lnTo>
                    <a:pt x="312605" y="222997"/>
                  </a:lnTo>
                  <a:lnTo>
                    <a:pt x="330416" y="187450"/>
                  </a:lnTo>
                  <a:lnTo>
                    <a:pt x="354212" y="144624"/>
                  </a:lnTo>
                  <a:lnTo>
                    <a:pt x="378021" y="107501"/>
                  </a:lnTo>
                  <a:lnTo>
                    <a:pt x="401833" y="71505"/>
                  </a:lnTo>
                  <a:lnTo>
                    <a:pt x="434906" y="30225"/>
                  </a:lnTo>
                  <a:lnTo>
                    <a:pt x="441337" y="22363"/>
                  </a:lnTo>
                  <a:lnTo>
                    <a:pt x="455411" y="0"/>
                  </a:lnTo>
                </a:path>
              </a:pathLst>
            </a:custGeom>
            <a:noFill/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58" name="SMARTInkShape-2147"/>
          <p:cNvSpPr/>
          <p:nvPr>
            <p:custDataLst>
              <p:tags r:id="rId12"/>
            </p:custDataLst>
          </p:nvPr>
        </p:nvSpPr>
        <p:spPr bwMode="auto">
          <a:xfrm>
            <a:off x="1125329" y="3714797"/>
            <a:ext cx="285563" cy="1134024"/>
          </a:xfrm>
          <a:custGeom>
            <a:avLst/>
            <a:gdLst/>
            <a:ahLst/>
            <a:cxnLst/>
            <a:rect l="0" t="0" r="0" b="0"/>
            <a:pathLst>
              <a:path w="285563" h="1134024">
                <a:moveTo>
                  <a:pt x="285562" y="35672"/>
                </a:moveTo>
                <a:lnTo>
                  <a:pt x="285562" y="35672"/>
                </a:lnTo>
                <a:lnTo>
                  <a:pt x="285562" y="1780"/>
                </a:lnTo>
                <a:lnTo>
                  <a:pt x="284570" y="1171"/>
                </a:lnTo>
                <a:lnTo>
                  <a:pt x="274538" y="24"/>
                </a:lnTo>
                <a:lnTo>
                  <a:pt x="272259" y="0"/>
                </a:lnTo>
                <a:lnTo>
                  <a:pt x="267082" y="2620"/>
                </a:lnTo>
                <a:lnTo>
                  <a:pt x="264312" y="4707"/>
                </a:lnTo>
                <a:lnTo>
                  <a:pt x="238251" y="47549"/>
                </a:lnTo>
                <a:lnTo>
                  <a:pt x="210797" y="90630"/>
                </a:lnTo>
                <a:lnTo>
                  <a:pt x="187266" y="134759"/>
                </a:lnTo>
                <a:lnTo>
                  <a:pt x="169455" y="172518"/>
                </a:lnTo>
                <a:lnTo>
                  <a:pt x="151610" y="215125"/>
                </a:lnTo>
                <a:lnTo>
                  <a:pt x="139707" y="245405"/>
                </a:lnTo>
                <a:lnTo>
                  <a:pt x="127803" y="278707"/>
                </a:lnTo>
                <a:lnTo>
                  <a:pt x="115897" y="313351"/>
                </a:lnTo>
                <a:lnTo>
                  <a:pt x="103991" y="349585"/>
                </a:lnTo>
                <a:lnTo>
                  <a:pt x="92085" y="388840"/>
                </a:lnTo>
                <a:lnTo>
                  <a:pt x="80179" y="429437"/>
                </a:lnTo>
                <a:lnTo>
                  <a:pt x="68273" y="470632"/>
                </a:lnTo>
                <a:lnTo>
                  <a:pt x="56366" y="512092"/>
                </a:lnTo>
                <a:lnTo>
                  <a:pt x="47106" y="551023"/>
                </a:lnTo>
                <a:lnTo>
                  <a:pt x="38691" y="589162"/>
                </a:lnTo>
                <a:lnTo>
                  <a:pt x="28336" y="629264"/>
                </a:lnTo>
                <a:lnTo>
                  <a:pt x="19765" y="667592"/>
                </a:lnTo>
                <a:lnTo>
                  <a:pt x="13641" y="704470"/>
                </a:lnTo>
                <a:lnTo>
                  <a:pt x="10919" y="740705"/>
                </a:lnTo>
                <a:lnTo>
                  <a:pt x="7063" y="776653"/>
                </a:lnTo>
                <a:lnTo>
                  <a:pt x="3035" y="811481"/>
                </a:lnTo>
                <a:lnTo>
                  <a:pt x="1244" y="843496"/>
                </a:lnTo>
                <a:lnTo>
                  <a:pt x="448" y="874262"/>
                </a:lnTo>
                <a:lnTo>
                  <a:pt x="0" y="916828"/>
                </a:lnTo>
                <a:lnTo>
                  <a:pt x="2513" y="954575"/>
                </a:lnTo>
                <a:lnTo>
                  <a:pt x="6896" y="990896"/>
                </a:lnTo>
                <a:lnTo>
                  <a:pt x="8377" y="1033983"/>
                </a:lnTo>
                <a:lnTo>
                  <a:pt x="14806" y="1076302"/>
                </a:lnTo>
                <a:lnTo>
                  <a:pt x="18412" y="1111386"/>
                </a:lnTo>
                <a:lnTo>
                  <a:pt x="24689" y="1124738"/>
                </a:lnTo>
                <a:lnTo>
                  <a:pt x="26489" y="1133480"/>
                </a:lnTo>
                <a:lnTo>
                  <a:pt x="35530" y="1134023"/>
                </a:lnTo>
              </a:path>
            </a:pathLst>
          </a:cu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9" name="SMARTInkShape-2148"/>
          <p:cNvSpPr/>
          <p:nvPr>
            <p:custDataLst>
              <p:tags r:id="rId13"/>
            </p:custDataLst>
          </p:nvPr>
        </p:nvSpPr>
        <p:spPr bwMode="auto">
          <a:xfrm>
            <a:off x="8134945" y="4751195"/>
            <a:ext cx="544709" cy="1428150"/>
          </a:xfrm>
          <a:custGeom>
            <a:avLst/>
            <a:gdLst/>
            <a:ahLst/>
            <a:cxnLst/>
            <a:rect l="0" t="0" r="0" b="0"/>
            <a:pathLst>
              <a:path w="544709" h="1428150">
                <a:moveTo>
                  <a:pt x="178594" y="52977"/>
                </a:moveTo>
                <a:lnTo>
                  <a:pt x="178594" y="52977"/>
                </a:lnTo>
                <a:lnTo>
                  <a:pt x="178594" y="48236"/>
                </a:lnTo>
                <a:lnTo>
                  <a:pt x="177602" y="46840"/>
                </a:lnTo>
                <a:lnTo>
                  <a:pt x="175948" y="45909"/>
                </a:lnTo>
                <a:lnTo>
                  <a:pt x="173853" y="45288"/>
                </a:lnTo>
                <a:lnTo>
                  <a:pt x="172457" y="43882"/>
                </a:lnTo>
                <a:lnTo>
                  <a:pt x="169774" y="35517"/>
                </a:lnTo>
                <a:lnTo>
                  <a:pt x="169696" y="30496"/>
                </a:lnTo>
                <a:lnTo>
                  <a:pt x="170678" y="29060"/>
                </a:lnTo>
                <a:lnTo>
                  <a:pt x="172324" y="28102"/>
                </a:lnTo>
                <a:lnTo>
                  <a:pt x="174414" y="27464"/>
                </a:lnTo>
                <a:lnTo>
                  <a:pt x="187757" y="19288"/>
                </a:lnTo>
                <a:lnTo>
                  <a:pt x="227569" y="11200"/>
                </a:lnTo>
                <a:lnTo>
                  <a:pt x="268461" y="3966"/>
                </a:lnTo>
                <a:lnTo>
                  <a:pt x="312614" y="0"/>
                </a:lnTo>
                <a:lnTo>
                  <a:pt x="339350" y="2223"/>
                </a:lnTo>
                <a:lnTo>
                  <a:pt x="383980" y="15645"/>
                </a:lnTo>
                <a:lnTo>
                  <a:pt x="417051" y="35975"/>
                </a:lnTo>
                <a:lnTo>
                  <a:pt x="455182" y="73557"/>
                </a:lnTo>
                <a:lnTo>
                  <a:pt x="479181" y="111833"/>
                </a:lnTo>
                <a:lnTo>
                  <a:pt x="492332" y="145932"/>
                </a:lnTo>
                <a:lnTo>
                  <a:pt x="502512" y="185911"/>
                </a:lnTo>
                <a:lnTo>
                  <a:pt x="511813" y="229177"/>
                </a:lnTo>
                <a:lnTo>
                  <a:pt x="517853" y="261264"/>
                </a:lnTo>
                <a:lnTo>
                  <a:pt x="522853" y="295369"/>
                </a:lnTo>
                <a:lnTo>
                  <a:pt x="525074" y="330371"/>
                </a:lnTo>
                <a:lnTo>
                  <a:pt x="528707" y="365771"/>
                </a:lnTo>
                <a:lnTo>
                  <a:pt x="532638" y="402340"/>
                </a:lnTo>
                <a:lnTo>
                  <a:pt x="534384" y="441744"/>
                </a:lnTo>
                <a:lnTo>
                  <a:pt x="537806" y="482408"/>
                </a:lnTo>
                <a:lnTo>
                  <a:pt x="541642" y="523632"/>
                </a:lnTo>
                <a:lnTo>
                  <a:pt x="543347" y="565105"/>
                </a:lnTo>
                <a:lnTo>
                  <a:pt x="544105" y="606688"/>
                </a:lnTo>
                <a:lnTo>
                  <a:pt x="544442" y="648321"/>
                </a:lnTo>
                <a:lnTo>
                  <a:pt x="544592" y="689975"/>
                </a:lnTo>
                <a:lnTo>
                  <a:pt x="544658" y="734285"/>
                </a:lnTo>
                <a:lnTo>
                  <a:pt x="544676" y="757214"/>
                </a:lnTo>
                <a:lnTo>
                  <a:pt x="544696" y="801211"/>
                </a:lnTo>
                <a:lnTo>
                  <a:pt x="544704" y="844908"/>
                </a:lnTo>
                <a:lnTo>
                  <a:pt x="544706" y="867673"/>
                </a:lnTo>
                <a:lnTo>
                  <a:pt x="544708" y="890787"/>
                </a:lnTo>
                <a:lnTo>
                  <a:pt x="542063" y="934990"/>
                </a:lnTo>
                <a:lnTo>
                  <a:pt x="537581" y="977788"/>
                </a:lnTo>
                <a:lnTo>
                  <a:pt x="532283" y="1019959"/>
                </a:lnTo>
                <a:lnTo>
                  <a:pt x="529265" y="1061854"/>
                </a:lnTo>
                <a:lnTo>
                  <a:pt x="526932" y="1101640"/>
                </a:lnTo>
                <a:lnTo>
                  <a:pt x="522588" y="1135859"/>
                </a:lnTo>
                <a:lnTo>
                  <a:pt x="519995" y="1170250"/>
                </a:lnTo>
                <a:lnTo>
                  <a:pt x="517851" y="1204386"/>
                </a:lnTo>
                <a:lnTo>
                  <a:pt x="513591" y="1236094"/>
                </a:lnTo>
                <a:lnTo>
                  <a:pt x="510354" y="1277096"/>
                </a:lnTo>
                <a:lnTo>
                  <a:pt x="508269" y="1319377"/>
                </a:lnTo>
                <a:lnTo>
                  <a:pt x="501339" y="1360688"/>
                </a:lnTo>
                <a:lnTo>
                  <a:pt x="499323" y="1378957"/>
                </a:lnTo>
                <a:lnTo>
                  <a:pt x="493045" y="1392120"/>
                </a:lnTo>
                <a:lnTo>
                  <a:pt x="492407" y="1395200"/>
                </a:lnTo>
                <a:lnTo>
                  <a:pt x="490990" y="1397253"/>
                </a:lnTo>
                <a:lnTo>
                  <a:pt x="489053" y="1398622"/>
                </a:lnTo>
                <a:lnTo>
                  <a:pt x="484256" y="1400143"/>
                </a:lnTo>
                <a:lnTo>
                  <a:pt x="441214" y="1401312"/>
                </a:lnTo>
                <a:lnTo>
                  <a:pt x="398496" y="1394285"/>
                </a:lnTo>
                <a:lnTo>
                  <a:pt x="365128" y="1395625"/>
                </a:lnTo>
                <a:lnTo>
                  <a:pt x="330105" y="1399661"/>
                </a:lnTo>
                <a:lnTo>
                  <a:pt x="291948" y="1403502"/>
                </a:lnTo>
                <a:lnTo>
                  <a:pt x="251867" y="1408279"/>
                </a:lnTo>
                <a:lnTo>
                  <a:pt x="212211" y="1412339"/>
                </a:lnTo>
                <a:lnTo>
                  <a:pt x="169041" y="1419827"/>
                </a:lnTo>
                <a:lnTo>
                  <a:pt x="124831" y="1425683"/>
                </a:lnTo>
                <a:lnTo>
                  <a:pt x="82958" y="1427418"/>
                </a:lnTo>
                <a:lnTo>
                  <a:pt x="42771" y="1427932"/>
                </a:lnTo>
                <a:lnTo>
                  <a:pt x="0" y="1428149"/>
                </a:lnTo>
              </a:path>
            </a:pathLst>
          </a:cu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0" name="SMARTInkShape-2149"/>
          <p:cNvSpPr/>
          <p:nvPr>
            <p:custDataLst>
              <p:tags r:id="rId14"/>
            </p:custDataLst>
          </p:nvPr>
        </p:nvSpPr>
        <p:spPr bwMode="auto">
          <a:xfrm>
            <a:off x="232976" y="4724172"/>
            <a:ext cx="284947" cy="1489437"/>
          </a:xfrm>
          <a:custGeom>
            <a:avLst/>
            <a:gdLst/>
            <a:ahLst/>
            <a:cxnLst/>
            <a:rect l="0" t="0" r="0" b="0"/>
            <a:pathLst>
              <a:path w="284947" h="1489437">
                <a:moveTo>
                  <a:pt x="240298" y="17492"/>
                </a:moveTo>
                <a:lnTo>
                  <a:pt x="240298" y="17492"/>
                </a:lnTo>
                <a:lnTo>
                  <a:pt x="240298" y="12752"/>
                </a:lnTo>
                <a:lnTo>
                  <a:pt x="239305" y="11355"/>
                </a:lnTo>
                <a:lnTo>
                  <a:pt x="237652" y="10424"/>
                </a:lnTo>
                <a:lnTo>
                  <a:pt x="231736" y="8671"/>
                </a:lnTo>
                <a:lnTo>
                  <a:pt x="188448" y="8562"/>
                </a:lnTo>
                <a:lnTo>
                  <a:pt x="178940" y="2426"/>
                </a:lnTo>
                <a:lnTo>
                  <a:pt x="158085" y="0"/>
                </a:lnTo>
                <a:lnTo>
                  <a:pt x="151504" y="2442"/>
                </a:lnTo>
                <a:lnTo>
                  <a:pt x="129055" y="16870"/>
                </a:lnTo>
                <a:lnTo>
                  <a:pt x="100485" y="56733"/>
                </a:lnTo>
                <a:lnTo>
                  <a:pt x="78992" y="92271"/>
                </a:lnTo>
                <a:lnTo>
                  <a:pt x="61535" y="128284"/>
                </a:lnTo>
                <a:lnTo>
                  <a:pt x="43794" y="170374"/>
                </a:lnTo>
                <a:lnTo>
                  <a:pt x="28616" y="214265"/>
                </a:lnTo>
                <a:lnTo>
                  <a:pt x="17835" y="258688"/>
                </a:lnTo>
                <a:lnTo>
                  <a:pt x="8357" y="303270"/>
                </a:lnTo>
                <a:lnTo>
                  <a:pt x="1910" y="347899"/>
                </a:lnTo>
                <a:lnTo>
                  <a:pt x="0" y="392541"/>
                </a:lnTo>
                <a:lnTo>
                  <a:pt x="2080" y="434542"/>
                </a:lnTo>
                <a:lnTo>
                  <a:pt x="6334" y="472122"/>
                </a:lnTo>
                <a:lnTo>
                  <a:pt x="10241" y="508393"/>
                </a:lnTo>
                <a:lnTo>
                  <a:pt x="20328" y="544275"/>
                </a:lnTo>
                <a:lnTo>
                  <a:pt x="33239" y="582688"/>
                </a:lnTo>
                <a:lnTo>
                  <a:pt x="43348" y="625489"/>
                </a:lnTo>
                <a:lnTo>
                  <a:pt x="52627" y="669589"/>
                </a:lnTo>
                <a:lnTo>
                  <a:pt x="58662" y="701212"/>
                </a:lnTo>
                <a:lnTo>
                  <a:pt x="64651" y="738417"/>
                </a:lnTo>
                <a:lnTo>
                  <a:pt x="67975" y="778103"/>
                </a:lnTo>
                <a:lnTo>
                  <a:pt x="69452" y="817901"/>
                </a:lnTo>
                <a:lnTo>
                  <a:pt x="70108" y="855432"/>
                </a:lnTo>
                <a:lnTo>
                  <a:pt x="73046" y="894602"/>
                </a:lnTo>
                <a:lnTo>
                  <a:pt x="76667" y="936155"/>
                </a:lnTo>
                <a:lnTo>
                  <a:pt x="77632" y="958348"/>
                </a:lnTo>
                <a:lnTo>
                  <a:pt x="78276" y="981081"/>
                </a:lnTo>
                <a:lnTo>
                  <a:pt x="78991" y="1024860"/>
                </a:lnTo>
                <a:lnTo>
                  <a:pt x="79309" y="1067469"/>
                </a:lnTo>
                <a:lnTo>
                  <a:pt x="79450" y="1109557"/>
                </a:lnTo>
                <a:lnTo>
                  <a:pt x="79513" y="1151415"/>
                </a:lnTo>
                <a:lnTo>
                  <a:pt x="79541" y="1193168"/>
                </a:lnTo>
                <a:lnTo>
                  <a:pt x="79553" y="1234877"/>
                </a:lnTo>
                <a:lnTo>
                  <a:pt x="79559" y="1271274"/>
                </a:lnTo>
                <a:lnTo>
                  <a:pt x="80553" y="1302994"/>
                </a:lnTo>
                <a:lnTo>
                  <a:pt x="86692" y="1343165"/>
                </a:lnTo>
                <a:lnTo>
                  <a:pt x="94794" y="1379210"/>
                </a:lnTo>
                <a:lnTo>
                  <a:pt x="106421" y="1418559"/>
                </a:lnTo>
                <a:lnTo>
                  <a:pt x="118272" y="1450255"/>
                </a:lnTo>
                <a:lnTo>
                  <a:pt x="131933" y="1469479"/>
                </a:lnTo>
                <a:lnTo>
                  <a:pt x="148548" y="1483003"/>
                </a:lnTo>
                <a:lnTo>
                  <a:pt x="162809" y="1487385"/>
                </a:lnTo>
                <a:lnTo>
                  <a:pt x="205950" y="1489436"/>
                </a:lnTo>
                <a:lnTo>
                  <a:pt x="250086" y="1478439"/>
                </a:lnTo>
                <a:lnTo>
                  <a:pt x="284946" y="1464101"/>
                </a:lnTo>
              </a:path>
            </a:pathLst>
          </a:cu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1" name="SMARTInkShape-2150"/>
          <p:cNvSpPr/>
          <p:nvPr>
            <p:custDataLst>
              <p:tags r:id="rId15"/>
            </p:custDataLst>
          </p:nvPr>
        </p:nvSpPr>
        <p:spPr bwMode="auto">
          <a:xfrm>
            <a:off x="4705945" y="5911453"/>
            <a:ext cx="223244" cy="26790"/>
          </a:xfrm>
          <a:custGeom>
            <a:avLst/>
            <a:gdLst/>
            <a:ahLst/>
            <a:cxnLst/>
            <a:rect l="0" t="0" r="0" b="0"/>
            <a:pathLst>
              <a:path w="223244" h="26790">
                <a:moveTo>
                  <a:pt x="0" y="26789"/>
                </a:moveTo>
                <a:lnTo>
                  <a:pt x="0" y="26789"/>
                </a:lnTo>
                <a:lnTo>
                  <a:pt x="39902" y="26789"/>
                </a:lnTo>
                <a:lnTo>
                  <a:pt x="74520" y="25797"/>
                </a:lnTo>
                <a:lnTo>
                  <a:pt x="111135" y="18687"/>
                </a:lnTo>
                <a:lnTo>
                  <a:pt x="141016" y="15377"/>
                </a:lnTo>
                <a:lnTo>
                  <a:pt x="162830" y="10840"/>
                </a:lnTo>
                <a:lnTo>
                  <a:pt x="204782" y="6452"/>
                </a:lnTo>
                <a:lnTo>
                  <a:pt x="223243" y="0"/>
                </a:lnTo>
              </a:path>
            </a:pathLst>
          </a:cu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2" name="SMARTInkShape-2151"/>
          <p:cNvSpPr/>
          <p:nvPr>
            <p:custDataLst>
              <p:tags r:id="rId16"/>
            </p:custDataLst>
          </p:nvPr>
        </p:nvSpPr>
        <p:spPr bwMode="auto">
          <a:xfrm>
            <a:off x="3205758" y="5848945"/>
            <a:ext cx="160735" cy="35720"/>
          </a:xfrm>
          <a:custGeom>
            <a:avLst/>
            <a:gdLst/>
            <a:ahLst/>
            <a:cxnLst/>
            <a:rect l="0" t="0" r="0" b="0"/>
            <a:pathLst>
              <a:path w="160735" h="35720">
                <a:moveTo>
                  <a:pt x="0" y="35719"/>
                </a:moveTo>
                <a:lnTo>
                  <a:pt x="0" y="35719"/>
                </a:lnTo>
                <a:lnTo>
                  <a:pt x="23915" y="12796"/>
                </a:lnTo>
                <a:lnTo>
                  <a:pt x="29811" y="10648"/>
                </a:lnTo>
                <a:lnTo>
                  <a:pt x="32773" y="11067"/>
                </a:lnTo>
                <a:lnTo>
                  <a:pt x="51815" y="17536"/>
                </a:lnTo>
                <a:lnTo>
                  <a:pt x="65852" y="17831"/>
                </a:lnTo>
                <a:lnTo>
                  <a:pt x="71601" y="20493"/>
                </a:lnTo>
                <a:lnTo>
                  <a:pt x="74523" y="22591"/>
                </a:lnTo>
                <a:lnTo>
                  <a:pt x="77463" y="22998"/>
                </a:lnTo>
                <a:lnTo>
                  <a:pt x="119413" y="17040"/>
                </a:lnTo>
                <a:lnTo>
                  <a:pt x="160734" y="0"/>
                </a:lnTo>
              </a:path>
            </a:pathLst>
          </a:cu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3" name="SMARTInkShape-2152"/>
          <p:cNvSpPr/>
          <p:nvPr>
            <p:custDataLst>
              <p:tags r:id="rId17"/>
            </p:custDataLst>
          </p:nvPr>
        </p:nvSpPr>
        <p:spPr bwMode="auto">
          <a:xfrm>
            <a:off x="1687743" y="5911453"/>
            <a:ext cx="169633" cy="35720"/>
          </a:xfrm>
          <a:custGeom>
            <a:avLst/>
            <a:gdLst/>
            <a:ahLst/>
            <a:cxnLst/>
            <a:rect l="0" t="0" r="0" b="0"/>
            <a:pathLst>
              <a:path w="169633" h="35720">
                <a:moveTo>
                  <a:pt x="8898" y="35719"/>
                </a:moveTo>
                <a:lnTo>
                  <a:pt x="8898" y="35719"/>
                </a:lnTo>
                <a:lnTo>
                  <a:pt x="1209" y="28030"/>
                </a:lnTo>
                <a:lnTo>
                  <a:pt x="0" y="18259"/>
                </a:lnTo>
                <a:lnTo>
                  <a:pt x="4718" y="17978"/>
                </a:lnTo>
                <a:lnTo>
                  <a:pt x="9686" y="15266"/>
                </a:lnTo>
                <a:lnTo>
                  <a:pt x="15201" y="11746"/>
                </a:lnTo>
                <a:lnTo>
                  <a:pt x="26826" y="9486"/>
                </a:lnTo>
                <a:lnTo>
                  <a:pt x="66796" y="8952"/>
                </a:lnTo>
                <a:lnTo>
                  <a:pt x="110296" y="7939"/>
                </a:lnTo>
                <a:lnTo>
                  <a:pt x="152190" y="1241"/>
                </a:lnTo>
                <a:lnTo>
                  <a:pt x="169632" y="0"/>
                </a:lnTo>
              </a:path>
            </a:pathLst>
          </a:cu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8659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model sequences?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inputs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02249"/>
            <a:ext cx="9144000" cy="25413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500" y="2057400"/>
            <a:ext cx="3162300" cy="673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32280" y="6578469"/>
            <a:ext cx="3161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Bengio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Goodfellow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Courville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658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Key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Parameter Sharing</a:t>
            </a:r>
          </a:p>
          <a:p>
            <a:pPr lvl="1"/>
            <a:r>
              <a:rPr lang="en-US" dirty="0"/>
              <a:t>in computation graphs = adding gradients</a:t>
            </a:r>
          </a:p>
          <a:p>
            <a:pPr lvl="1"/>
            <a:endParaRPr lang="en-US" dirty="0"/>
          </a:p>
          <a:p>
            <a:r>
              <a:rPr lang="en-US" dirty="0"/>
              <a:t>“Unrolling”</a:t>
            </a:r>
          </a:p>
          <a:p>
            <a:pPr lvl="1"/>
            <a:r>
              <a:rPr lang="en-US" dirty="0"/>
              <a:t>in computation graphs with parameter sharing</a:t>
            </a:r>
          </a:p>
          <a:p>
            <a:pPr lvl="1"/>
            <a:endParaRPr lang="en-US" dirty="0"/>
          </a:p>
          <a:p>
            <a:r>
              <a:rPr lang="en-US" dirty="0"/>
              <a:t>Parameter sharing + Unrolling</a:t>
            </a:r>
          </a:p>
          <a:p>
            <a:pPr lvl="1"/>
            <a:r>
              <a:rPr lang="en-US" dirty="0"/>
              <a:t>Allows modeling arbitrary sequence lengths!</a:t>
            </a:r>
          </a:p>
          <a:p>
            <a:pPr lvl="1"/>
            <a:r>
              <a:rPr lang="en-US" dirty="0"/>
              <a:t>Keeps numbers of parameters in check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632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 txBox="1"/>
          <p:nvPr/>
        </p:nvSpPr>
        <p:spPr>
          <a:xfrm>
            <a:off x="928650" y="828950"/>
            <a:ext cx="7286700" cy="43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Recurrent Neural Network</a:t>
            </a:r>
          </a:p>
        </p:txBody>
      </p:sp>
      <p:grpSp>
        <p:nvGrpSpPr>
          <p:cNvPr id="405" name="Shape 405"/>
          <p:cNvGrpSpPr/>
          <p:nvPr/>
        </p:nvGrpSpPr>
        <p:grpSpPr>
          <a:xfrm>
            <a:off x="3799791" y="3142605"/>
            <a:ext cx="1558516" cy="1938907"/>
            <a:chOff x="3548350" y="3243450"/>
            <a:chExt cx="1477686" cy="1838350"/>
          </a:xfrm>
        </p:grpSpPr>
        <p:sp>
          <p:nvSpPr>
            <p:cNvPr id="406" name="Shape 406"/>
            <p:cNvSpPr/>
            <p:nvPr/>
          </p:nvSpPr>
          <p:spPr>
            <a:xfrm>
              <a:off x="3839200" y="4213600"/>
              <a:ext cx="398100" cy="868200"/>
            </a:xfrm>
            <a:prstGeom prst="rect">
              <a:avLst/>
            </a:prstGeom>
            <a:solidFill>
              <a:srgbClr val="F4CC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x</a:t>
              </a:r>
            </a:p>
          </p:txBody>
        </p:sp>
        <p:sp>
          <p:nvSpPr>
            <p:cNvPr id="407" name="Shape 407"/>
            <p:cNvSpPr/>
            <p:nvPr/>
          </p:nvSpPr>
          <p:spPr>
            <a:xfrm>
              <a:off x="3548350" y="3243450"/>
              <a:ext cx="979800" cy="623100"/>
            </a:xfrm>
            <a:prstGeom prst="rect">
              <a:avLst/>
            </a:prstGeom>
            <a:solidFill>
              <a:srgbClr val="38761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RNN</a:t>
              </a:r>
            </a:p>
          </p:txBody>
        </p:sp>
        <p:cxnSp>
          <p:nvCxnSpPr>
            <p:cNvPr id="408" name="Shape 408"/>
            <p:cNvCxnSpPr>
              <a:stCxn id="406" idx="0"/>
              <a:endCxn id="407" idx="2"/>
            </p:cNvCxnSpPr>
            <p:nvPr/>
          </p:nvCxnSpPr>
          <p:spPr>
            <a:xfrm rot="10800000">
              <a:off x="4038250" y="3866500"/>
              <a:ext cx="0" cy="3471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409" name="Shape 409"/>
            <p:cNvSpPr/>
            <p:nvPr/>
          </p:nvSpPr>
          <p:spPr>
            <a:xfrm>
              <a:off x="4508273" y="3401125"/>
              <a:ext cx="517763" cy="278767"/>
            </a:xfrm>
            <a:custGeom>
              <a:avLst/>
              <a:gdLst/>
              <a:ahLst/>
              <a:cxnLst/>
              <a:rect l="0" t="0" r="0" b="0"/>
              <a:pathLst>
                <a:path w="14987" h="14019" extrusionOk="0">
                  <a:moveTo>
                    <a:pt x="637" y="0"/>
                  </a:moveTo>
                  <a:cubicBezTo>
                    <a:pt x="3026" y="1327"/>
                    <a:pt x="15080" y="5629"/>
                    <a:pt x="14974" y="7966"/>
                  </a:cubicBezTo>
                  <a:cubicBezTo>
                    <a:pt x="14867" y="10302"/>
                    <a:pt x="2495" y="13010"/>
                    <a:pt x="0" y="14019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sp>
      </p:grpSp>
      <p:sp>
        <p:nvSpPr>
          <p:cNvPr id="9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478718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 txBox="1"/>
          <p:nvPr/>
        </p:nvSpPr>
        <p:spPr>
          <a:xfrm>
            <a:off x="928650" y="828950"/>
            <a:ext cx="7286700" cy="43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Recurrent Neural Network</a:t>
            </a:r>
          </a:p>
        </p:txBody>
      </p:sp>
      <p:grpSp>
        <p:nvGrpSpPr>
          <p:cNvPr id="416" name="Shape 416"/>
          <p:cNvGrpSpPr/>
          <p:nvPr/>
        </p:nvGrpSpPr>
        <p:grpSpPr>
          <a:xfrm>
            <a:off x="3799791" y="1878283"/>
            <a:ext cx="1558516" cy="3203229"/>
            <a:chOff x="3548350" y="2044700"/>
            <a:chExt cx="1477686" cy="3037100"/>
          </a:xfrm>
        </p:grpSpPr>
        <p:sp>
          <p:nvSpPr>
            <p:cNvPr id="417" name="Shape 417"/>
            <p:cNvSpPr/>
            <p:nvPr/>
          </p:nvSpPr>
          <p:spPr>
            <a:xfrm>
              <a:off x="3839200" y="4213600"/>
              <a:ext cx="398100" cy="868200"/>
            </a:xfrm>
            <a:prstGeom prst="rect">
              <a:avLst/>
            </a:prstGeom>
            <a:solidFill>
              <a:srgbClr val="F4CC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x</a:t>
              </a:r>
            </a:p>
          </p:txBody>
        </p:sp>
        <p:sp>
          <p:nvSpPr>
            <p:cNvPr id="418" name="Shape 418"/>
            <p:cNvSpPr/>
            <p:nvPr/>
          </p:nvSpPr>
          <p:spPr>
            <a:xfrm>
              <a:off x="3548350" y="3243450"/>
              <a:ext cx="979800" cy="623100"/>
            </a:xfrm>
            <a:prstGeom prst="rect">
              <a:avLst/>
            </a:prstGeom>
            <a:solidFill>
              <a:srgbClr val="38761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RNN</a:t>
              </a:r>
            </a:p>
          </p:txBody>
        </p:sp>
        <p:sp>
          <p:nvSpPr>
            <p:cNvPr id="419" name="Shape 419"/>
            <p:cNvSpPr/>
            <p:nvPr/>
          </p:nvSpPr>
          <p:spPr>
            <a:xfrm>
              <a:off x="3839200" y="2044700"/>
              <a:ext cx="398100" cy="868200"/>
            </a:xfrm>
            <a:prstGeom prst="rect">
              <a:avLst/>
            </a:prstGeom>
            <a:solidFill>
              <a:srgbClr val="C9DAF8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y</a:t>
              </a:r>
            </a:p>
          </p:txBody>
        </p:sp>
        <p:cxnSp>
          <p:nvCxnSpPr>
            <p:cNvPr id="420" name="Shape 420"/>
            <p:cNvCxnSpPr>
              <a:stCxn id="418" idx="0"/>
              <a:endCxn id="419" idx="2"/>
            </p:cNvCxnSpPr>
            <p:nvPr/>
          </p:nvCxnSpPr>
          <p:spPr>
            <a:xfrm rot="10800000">
              <a:off x="4038250" y="2912850"/>
              <a:ext cx="0" cy="3306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421" name="Shape 421"/>
            <p:cNvCxnSpPr>
              <a:stCxn id="417" idx="0"/>
              <a:endCxn id="418" idx="2"/>
            </p:cNvCxnSpPr>
            <p:nvPr/>
          </p:nvCxnSpPr>
          <p:spPr>
            <a:xfrm rot="10800000">
              <a:off x="4038250" y="3866500"/>
              <a:ext cx="0" cy="3471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422" name="Shape 422"/>
            <p:cNvSpPr/>
            <p:nvPr/>
          </p:nvSpPr>
          <p:spPr>
            <a:xfrm>
              <a:off x="4508273" y="3401125"/>
              <a:ext cx="517763" cy="278767"/>
            </a:xfrm>
            <a:custGeom>
              <a:avLst/>
              <a:gdLst/>
              <a:ahLst/>
              <a:cxnLst/>
              <a:rect l="0" t="0" r="0" b="0"/>
              <a:pathLst>
                <a:path w="14987" h="14019" extrusionOk="0">
                  <a:moveTo>
                    <a:pt x="637" y="0"/>
                  </a:moveTo>
                  <a:cubicBezTo>
                    <a:pt x="3026" y="1327"/>
                    <a:pt x="15080" y="5629"/>
                    <a:pt x="14974" y="7966"/>
                  </a:cubicBezTo>
                  <a:cubicBezTo>
                    <a:pt x="14867" y="10302"/>
                    <a:pt x="2495" y="13010"/>
                    <a:pt x="0" y="14019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sp>
      </p:grpSp>
      <p:sp>
        <p:nvSpPr>
          <p:cNvPr id="423" name="Shape 423"/>
          <p:cNvSpPr/>
          <p:nvPr/>
        </p:nvSpPr>
        <p:spPr>
          <a:xfrm>
            <a:off x="3612700" y="1708137"/>
            <a:ext cx="1360800" cy="12786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Shape 424"/>
          <p:cNvSpPr txBox="1"/>
          <p:nvPr/>
        </p:nvSpPr>
        <p:spPr>
          <a:xfrm>
            <a:off x="5040700" y="1808512"/>
            <a:ext cx="2848500" cy="47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usually want to predict a vector at some time steps</a:t>
            </a:r>
          </a:p>
        </p:txBody>
      </p:sp>
      <p:sp>
        <p:nvSpPr>
          <p:cNvPr id="13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570305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 txBox="1"/>
          <p:nvPr/>
        </p:nvSpPr>
        <p:spPr>
          <a:xfrm>
            <a:off x="928650" y="828950"/>
            <a:ext cx="7286700" cy="43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Recurrent Neural Network</a:t>
            </a:r>
          </a:p>
        </p:txBody>
      </p:sp>
      <p:grpSp>
        <p:nvGrpSpPr>
          <p:cNvPr id="431" name="Shape 431"/>
          <p:cNvGrpSpPr/>
          <p:nvPr/>
        </p:nvGrpSpPr>
        <p:grpSpPr>
          <a:xfrm>
            <a:off x="7396392" y="1827383"/>
            <a:ext cx="1558516" cy="3203229"/>
            <a:chOff x="3548350" y="2044700"/>
            <a:chExt cx="1477686" cy="3037100"/>
          </a:xfrm>
        </p:grpSpPr>
        <p:sp>
          <p:nvSpPr>
            <p:cNvPr id="432" name="Shape 432"/>
            <p:cNvSpPr/>
            <p:nvPr/>
          </p:nvSpPr>
          <p:spPr>
            <a:xfrm>
              <a:off x="3839200" y="4213600"/>
              <a:ext cx="398100" cy="868200"/>
            </a:xfrm>
            <a:prstGeom prst="rect">
              <a:avLst/>
            </a:prstGeom>
            <a:solidFill>
              <a:srgbClr val="F4CC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x</a:t>
              </a:r>
            </a:p>
          </p:txBody>
        </p:sp>
        <p:sp>
          <p:nvSpPr>
            <p:cNvPr id="433" name="Shape 433"/>
            <p:cNvSpPr/>
            <p:nvPr/>
          </p:nvSpPr>
          <p:spPr>
            <a:xfrm>
              <a:off x="3548350" y="3243450"/>
              <a:ext cx="979800" cy="623100"/>
            </a:xfrm>
            <a:prstGeom prst="rect">
              <a:avLst/>
            </a:prstGeom>
            <a:solidFill>
              <a:srgbClr val="38761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RNN</a:t>
              </a:r>
            </a:p>
          </p:txBody>
        </p:sp>
        <p:sp>
          <p:nvSpPr>
            <p:cNvPr id="434" name="Shape 434"/>
            <p:cNvSpPr/>
            <p:nvPr/>
          </p:nvSpPr>
          <p:spPr>
            <a:xfrm>
              <a:off x="3839200" y="2044700"/>
              <a:ext cx="398100" cy="868200"/>
            </a:xfrm>
            <a:prstGeom prst="rect">
              <a:avLst/>
            </a:prstGeom>
            <a:solidFill>
              <a:srgbClr val="C9DAF8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y</a:t>
              </a:r>
            </a:p>
          </p:txBody>
        </p:sp>
        <p:cxnSp>
          <p:nvCxnSpPr>
            <p:cNvPr id="435" name="Shape 435"/>
            <p:cNvCxnSpPr>
              <a:stCxn id="433" idx="0"/>
              <a:endCxn id="434" idx="2"/>
            </p:cNvCxnSpPr>
            <p:nvPr/>
          </p:nvCxnSpPr>
          <p:spPr>
            <a:xfrm rot="10800000">
              <a:off x="4038250" y="2912850"/>
              <a:ext cx="0" cy="3306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436" name="Shape 436"/>
            <p:cNvCxnSpPr>
              <a:stCxn id="432" idx="0"/>
              <a:endCxn id="433" idx="2"/>
            </p:cNvCxnSpPr>
            <p:nvPr/>
          </p:nvCxnSpPr>
          <p:spPr>
            <a:xfrm rot="10800000">
              <a:off x="4038250" y="3866500"/>
              <a:ext cx="0" cy="3471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437" name="Shape 437"/>
            <p:cNvSpPr/>
            <p:nvPr/>
          </p:nvSpPr>
          <p:spPr>
            <a:xfrm>
              <a:off x="4508273" y="3401125"/>
              <a:ext cx="517763" cy="278767"/>
            </a:xfrm>
            <a:custGeom>
              <a:avLst/>
              <a:gdLst/>
              <a:ahLst/>
              <a:cxnLst/>
              <a:rect l="0" t="0" r="0" b="0"/>
              <a:pathLst>
                <a:path w="14987" h="14019" extrusionOk="0">
                  <a:moveTo>
                    <a:pt x="637" y="0"/>
                  </a:moveTo>
                  <a:cubicBezTo>
                    <a:pt x="3026" y="1327"/>
                    <a:pt x="15080" y="5629"/>
                    <a:pt x="14974" y="7966"/>
                  </a:cubicBezTo>
                  <a:cubicBezTo>
                    <a:pt x="14867" y="10302"/>
                    <a:pt x="2495" y="13010"/>
                    <a:pt x="0" y="14019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sp>
      </p:grpSp>
      <p:sp>
        <p:nvSpPr>
          <p:cNvPr id="438" name="Shape 438"/>
          <p:cNvSpPr txBox="1"/>
          <p:nvPr/>
        </p:nvSpPr>
        <p:spPr>
          <a:xfrm>
            <a:off x="261725" y="1790825"/>
            <a:ext cx="5472900" cy="81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can process a sequence of vectors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by applying a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recurrence formula 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 every time step: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9" name="Shape 4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1248" y="2927150"/>
            <a:ext cx="3955649" cy="655374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Shape 440"/>
          <p:cNvSpPr/>
          <p:nvPr/>
        </p:nvSpPr>
        <p:spPr>
          <a:xfrm>
            <a:off x="1794400" y="2927150"/>
            <a:ext cx="620700" cy="6141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Shape 441"/>
          <p:cNvSpPr txBox="1"/>
          <p:nvPr/>
        </p:nvSpPr>
        <p:spPr>
          <a:xfrm>
            <a:off x="1121500" y="3541250"/>
            <a:ext cx="2213100" cy="56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new state</a:t>
            </a:r>
          </a:p>
        </p:txBody>
      </p:sp>
      <p:sp>
        <p:nvSpPr>
          <p:cNvPr id="442" name="Shape 442"/>
          <p:cNvSpPr/>
          <p:nvPr/>
        </p:nvSpPr>
        <p:spPr>
          <a:xfrm>
            <a:off x="3958025" y="2947800"/>
            <a:ext cx="939300" cy="614100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Shape 443"/>
          <p:cNvSpPr txBox="1"/>
          <p:nvPr/>
        </p:nvSpPr>
        <p:spPr>
          <a:xfrm>
            <a:off x="3688875" y="3541250"/>
            <a:ext cx="2213100" cy="56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old state</a:t>
            </a:r>
          </a:p>
        </p:txBody>
      </p:sp>
      <p:sp>
        <p:nvSpPr>
          <p:cNvPr id="444" name="Shape 444"/>
          <p:cNvSpPr/>
          <p:nvPr/>
        </p:nvSpPr>
        <p:spPr>
          <a:xfrm>
            <a:off x="5070449" y="2947800"/>
            <a:ext cx="548700" cy="6141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Shape 445"/>
          <p:cNvSpPr txBox="1"/>
          <p:nvPr/>
        </p:nvSpPr>
        <p:spPr>
          <a:xfrm>
            <a:off x="4984175" y="3552825"/>
            <a:ext cx="2401500" cy="56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input vector at some time step</a:t>
            </a:r>
          </a:p>
        </p:txBody>
      </p:sp>
      <p:sp>
        <p:nvSpPr>
          <p:cNvPr id="446" name="Shape 446"/>
          <p:cNvSpPr/>
          <p:nvPr/>
        </p:nvSpPr>
        <p:spPr>
          <a:xfrm>
            <a:off x="3018725" y="2927150"/>
            <a:ext cx="719700" cy="614100"/>
          </a:xfrm>
          <a:prstGeom prst="rect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Shape 447"/>
          <p:cNvSpPr txBox="1"/>
          <p:nvPr/>
        </p:nvSpPr>
        <p:spPr>
          <a:xfrm>
            <a:off x="2034100" y="4209525"/>
            <a:ext cx="2908200" cy="56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9900FF"/>
                </a:solidFill>
                <a:latin typeface="Arial"/>
                <a:ea typeface="Arial"/>
                <a:cs typeface="Arial"/>
                <a:sym typeface="Arial"/>
              </a:rPr>
              <a:t>some function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9900FF"/>
                </a:solidFill>
                <a:latin typeface="Arial"/>
                <a:ea typeface="Arial"/>
                <a:cs typeface="Arial"/>
                <a:sym typeface="Arial"/>
              </a:rPr>
              <a:t>with parameters W</a:t>
            </a:r>
          </a:p>
        </p:txBody>
      </p:sp>
      <p:cxnSp>
        <p:nvCxnSpPr>
          <p:cNvPr id="448" name="Shape 448"/>
          <p:cNvCxnSpPr/>
          <p:nvPr/>
        </p:nvCxnSpPr>
        <p:spPr>
          <a:xfrm rot="10800000" flipH="1">
            <a:off x="3131375" y="3617450"/>
            <a:ext cx="171000" cy="680400"/>
          </a:xfrm>
          <a:prstGeom prst="straightConnector1">
            <a:avLst/>
          </a:prstGeom>
          <a:noFill/>
          <a:ln w="9525" cap="flat" cmpd="sng">
            <a:solidFill>
              <a:srgbClr val="9900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133443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Administrativia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HW3 Reminder</a:t>
            </a:r>
          </a:p>
          <a:p>
            <a:pPr lvl="1"/>
            <a:r>
              <a:rPr lang="en-US" dirty="0"/>
              <a:t>Due: 10/07 11:59pm</a:t>
            </a:r>
          </a:p>
          <a:p>
            <a:pPr lvl="1"/>
            <a:r>
              <a:rPr lang="en-US" dirty="0"/>
              <a:t>Theory: Convolutions, Representation Capacity, Double Descent</a:t>
            </a:r>
          </a:p>
          <a:p>
            <a:pPr lvl="1"/>
            <a:r>
              <a:rPr lang="en-US" dirty="0"/>
              <a:t>Implementation: Saliency methods (e.g. Grad-CAM) in Python and </a:t>
            </a:r>
            <a:r>
              <a:rPr lang="en-US" dirty="0" err="1"/>
              <a:t>PyTorch</a:t>
            </a:r>
            <a:r>
              <a:rPr lang="en-US" dirty="0"/>
              <a:t>/</a:t>
            </a:r>
            <a:r>
              <a:rPr lang="en-US" dirty="0" err="1"/>
              <a:t>Captum</a:t>
            </a:r>
            <a:endParaRPr lang="en-US" dirty="0"/>
          </a:p>
          <a:p>
            <a:endParaRPr lang="en-US" dirty="0"/>
          </a:p>
          <a:p>
            <a:r>
              <a:rPr lang="en-US" dirty="0"/>
              <a:t>Project Teams</a:t>
            </a:r>
          </a:p>
          <a:p>
            <a:pPr lvl="1"/>
            <a:r>
              <a:rPr lang="en-US" dirty="0">
                <a:hlinkClick r:id="rId2"/>
              </a:rPr>
              <a:t>https://gtvault-my.sharepoint.com/:x:/g/personal/dbatra8_gatech_edu/EY4_65XOzWtOkXSSz2WgpoUBY8ux2gY9PsRzR6KnglIFEQ?e=4tnKWI</a:t>
            </a:r>
            <a:endParaRPr lang="en-US" dirty="0"/>
          </a:p>
          <a:p>
            <a:pPr lvl="1"/>
            <a:r>
              <a:rPr lang="en-US" dirty="0"/>
              <a:t>Project Title</a:t>
            </a:r>
          </a:p>
          <a:p>
            <a:pPr lvl="1"/>
            <a:r>
              <a:rPr lang="en-US" dirty="0"/>
              <a:t>1-3 sentence project summary TL;DR</a:t>
            </a:r>
          </a:p>
          <a:p>
            <a:pPr lvl="1"/>
            <a:r>
              <a:rPr lang="en-US" dirty="0"/>
              <a:t>Team member names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94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/>
          <p:nvPr/>
        </p:nvSpPr>
        <p:spPr>
          <a:xfrm>
            <a:off x="928650" y="828950"/>
            <a:ext cx="7286700" cy="43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Recurrent Neural Network</a:t>
            </a:r>
          </a:p>
        </p:txBody>
      </p:sp>
      <p:grpSp>
        <p:nvGrpSpPr>
          <p:cNvPr id="455" name="Shape 455"/>
          <p:cNvGrpSpPr/>
          <p:nvPr/>
        </p:nvGrpSpPr>
        <p:grpSpPr>
          <a:xfrm>
            <a:off x="7396392" y="1827383"/>
            <a:ext cx="1558516" cy="3203229"/>
            <a:chOff x="3548350" y="2044700"/>
            <a:chExt cx="1477686" cy="3037100"/>
          </a:xfrm>
        </p:grpSpPr>
        <p:sp>
          <p:nvSpPr>
            <p:cNvPr id="456" name="Shape 456"/>
            <p:cNvSpPr/>
            <p:nvPr/>
          </p:nvSpPr>
          <p:spPr>
            <a:xfrm>
              <a:off x="3839200" y="4213600"/>
              <a:ext cx="398100" cy="868200"/>
            </a:xfrm>
            <a:prstGeom prst="rect">
              <a:avLst/>
            </a:prstGeom>
            <a:solidFill>
              <a:srgbClr val="F4CC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x</a:t>
              </a:r>
            </a:p>
          </p:txBody>
        </p:sp>
        <p:sp>
          <p:nvSpPr>
            <p:cNvPr id="457" name="Shape 457"/>
            <p:cNvSpPr/>
            <p:nvPr/>
          </p:nvSpPr>
          <p:spPr>
            <a:xfrm>
              <a:off x="3548350" y="3243450"/>
              <a:ext cx="979800" cy="623100"/>
            </a:xfrm>
            <a:prstGeom prst="rect">
              <a:avLst/>
            </a:prstGeom>
            <a:solidFill>
              <a:srgbClr val="38761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RNN</a:t>
              </a:r>
            </a:p>
          </p:txBody>
        </p:sp>
        <p:sp>
          <p:nvSpPr>
            <p:cNvPr id="458" name="Shape 458"/>
            <p:cNvSpPr/>
            <p:nvPr/>
          </p:nvSpPr>
          <p:spPr>
            <a:xfrm>
              <a:off x="3839200" y="2044700"/>
              <a:ext cx="398100" cy="868200"/>
            </a:xfrm>
            <a:prstGeom prst="rect">
              <a:avLst/>
            </a:prstGeom>
            <a:solidFill>
              <a:srgbClr val="C9DAF8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y</a:t>
              </a:r>
            </a:p>
          </p:txBody>
        </p:sp>
        <p:cxnSp>
          <p:nvCxnSpPr>
            <p:cNvPr id="459" name="Shape 459"/>
            <p:cNvCxnSpPr>
              <a:stCxn id="457" idx="0"/>
              <a:endCxn id="458" idx="2"/>
            </p:cNvCxnSpPr>
            <p:nvPr/>
          </p:nvCxnSpPr>
          <p:spPr>
            <a:xfrm rot="10800000">
              <a:off x="4038250" y="2912850"/>
              <a:ext cx="0" cy="3306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460" name="Shape 460"/>
            <p:cNvCxnSpPr>
              <a:stCxn id="456" idx="0"/>
              <a:endCxn id="457" idx="2"/>
            </p:cNvCxnSpPr>
            <p:nvPr/>
          </p:nvCxnSpPr>
          <p:spPr>
            <a:xfrm rot="10800000">
              <a:off x="4038250" y="3866500"/>
              <a:ext cx="0" cy="3471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461" name="Shape 461"/>
            <p:cNvSpPr/>
            <p:nvPr/>
          </p:nvSpPr>
          <p:spPr>
            <a:xfrm>
              <a:off x="4508273" y="3401125"/>
              <a:ext cx="517763" cy="278767"/>
            </a:xfrm>
            <a:custGeom>
              <a:avLst/>
              <a:gdLst/>
              <a:ahLst/>
              <a:cxnLst/>
              <a:rect l="0" t="0" r="0" b="0"/>
              <a:pathLst>
                <a:path w="14987" h="14019" extrusionOk="0">
                  <a:moveTo>
                    <a:pt x="637" y="0"/>
                  </a:moveTo>
                  <a:cubicBezTo>
                    <a:pt x="3026" y="1327"/>
                    <a:pt x="15080" y="5629"/>
                    <a:pt x="14974" y="7966"/>
                  </a:cubicBezTo>
                  <a:cubicBezTo>
                    <a:pt x="14867" y="10302"/>
                    <a:pt x="2495" y="13010"/>
                    <a:pt x="0" y="14019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sp>
      </p:grpSp>
      <p:sp>
        <p:nvSpPr>
          <p:cNvPr id="462" name="Shape 462"/>
          <p:cNvSpPr txBox="1"/>
          <p:nvPr/>
        </p:nvSpPr>
        <p:spPr>
          <a:xfrm>
            <a:off x="261725" y="1790825"/>
            <a:ext cx="5472900" cy="81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can process a sequence of vectors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by applying a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recurrence formula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at every time step: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3" name="Shape 4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1248" y="2927150"/>
            <a:ext cx="3955649" cy="655374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Shape 464"/>
          <p:cNvSpPr txBox="1"/>
          <p:nvPr/>
        </p:nvSpPr>
        <p:spPr>
          <a:xfrm>
            <a:off x="299075" y="4199325"/>
            <a:ext cx="6366300" cy="56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Notice: the same function and the same set of parameters are used at every time step.</a:t>
            </a:r>
          </a:p>
        </p:txBody>
      </p:sp>
      <p:sp>
        <p:nvSpPr>
          <p:cNvPr id="1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0379587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 txBox="1"/>
          <p:nvPr/>
        </p:nvSpPr>
        <p:spPr>
          <a:xfrm>
            <a:off x="928650" y="828950"/>
            <a:ext cx="7286700" cy="43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(Vanilla) Recurrent Neural Network</a:t>
            </a:r>
          </a:p>
        </p:txBody>
      </p:sp>
      <p:grpSp>
        <p:nvGrpSpPr>
          <p:cNvPr id="471" name="Shape 471"/>
          <p:cNvGrpSpPr/>
          <p:nvPr/>
        </p:nvGrpSpPr>
        <p:grpSpPr>
          <a:xfrm>
            <a:off x="509275" y="2028325"/>
            <a:ext cx="1477686" cy="3037100"/>
            <a:chOff x="3548350" y="2044700"/>
            <a:chExt cx="1477686" cy="3037100"/>
          </a:xfrm>
        </p:grpSpPr>
        <p:sp>
          <p:nvSpPr>
            <p:cNvPr id="472" name="Shape 472"/>
            <p:cNvSpPr/>
            <p:nvPr/>
          </p:nvSpPr>
          <p:spPr>
            <a:xfrm>
              <a:off x="3839200" y="4213600"/>
              <a:ext cx="398100" cy="868200"/>
            </a:xfrm>
            <a:prstGeom prst="rect">
              <a:avLst/>
            </a:prstGeom>
            <a:solidFill>
              <a:srgbClr val="F4CC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x</a:t>
              </a:r>
            </a:p>
          </p:txBody>
        </p:sp>
        <p:sp>
          <p:nvSpPr>
            <p:cNvPr id="473" name="Shape 473"/>
            <p:cNvSpPr/>
            <p:nvPr/>
          </p:nvSpPr>
          <p:spPr>
            <a:xfrm>
              <a:off x="3548350" y="3243450"/>
              <a:ext cx="979800" cy="623100"/>
            </a:xfrm>
            <a:prstGeom prst="rect">
              <a:avLst/>
            </a:prstGeom>
            <a:solidFill>
              <a:srgbClr val="38761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RNN</a:t>
              </a:r>
            </a:p>
          </p:txBody>
        </p:sp>
        <p:sp>
          <p:nvSpPr>
            <p:cNvPr id="474" name="Shape 474"/>
            <p:cNvSpPr/>
            <p:nvPr/>
          </p:nvSpPr>
          <p:spPr>
            <a:xfrm>
              <a:off x="3839200" y="2044700"/>
              <a:ext cx="398100" cy="868200"/>
            </a:xfrm>
            <a:prstGeom prst="rect">
              <a:avLst/>
            </a:prstGeom>
            <a:solidFill>
              <a:srgbClr val="C9DAF8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y</a:t>
              </a:r>
            </a:p>
          </p:txBody>
        </p:sp>
        <p:cxnSp>
          <p:nvCxnSpPr>
            <p:cNvPr id="475" name="Shape 475"/>
            <p:cNvCxnSpPr>
              <a:stCxn id="473" idx="0"/>
              <a:endCxn id="474" idx="2"/>
            </p:cNvCxnSpPr>
            <p:nvPr/>
          </p:nvCxnSpPr>
          <p:spPr>
            <a:xfrm rot="10800000">
              <a:off x="4038250" y="2912850"/>
              <a:ext cx="0" cy="3306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476" name="Shape 476"/>
            <p:cNvCxnSpPr>
              <a:stCxn id="472" idx="0"/>
              <a:endCxn id="473" idx="2"/>
            </p:cNvCxnSpPr>
            <p:nvPr/>
          </p:nvCxnSpPr>
          <p:spPr>
            <a:xfrm rot="10800000">
              <a:off x="4038250" y="3866500"/>
              <a:ext cx="0" cy="3471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477" name="Shape 477"/>
            <p:cNvSpPr/>
            <p:nvPr/>
          </p:nvSpPr>
          <p:spPr>
            <a:xfrm>
              <a:off x="4508273" y="3401125"/>
              <a:ext cx="517763" cy="278767"/>
            </a:xfrm>
            <a:custGeom>
              <a:avLst/>
              <a:gdLst/>
              <a:ahLst/>
              <a:cxnLst/>
              <a:rect l="0" t="0" r="0" b="0"/>
              <a:pathLst>
                <a:path w="14987" h="14019" extrusionOk="0">
                  <a:moveTo>
                    <a:pt x="637" y="0"/>
                  </a:moveTo>
                  <a:cubicBezTo>
                    <a:pt x="3026" y="1327"/>
                    <a:pt x="15080" y="5629"/>
                    <a:pt x="14974" y="7966"/>
                  </a:cubicBezTo>
                  <a:cubicBezTo>
                    <a:pt x="14867" y="10302"/>
                    <a:pt x="2495" y="13010"/>
                    <a:pt x="0" y="14019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sp>
      </p:grpSp>
      <p:sp>
        <p:nvSpPr>
          <p:cNvPr id="480" name="Shape 480"/>
          <p:cNvSpPr txBox="1"/>
          <p:nvPr/>
        </p:nvSpPr>
        <p:spPr>
          <a:xfrm>
            <a:off x="990100" y="1370275"/>
            <a:ext cx="6236400" cy="50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state consists of a single </a:t>
            </a:r>
            <a:r>
              <a:rPr lang="en" sz="1800" i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“hidden”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vector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</p:txBody>
      </p:sp>
      <p:pic>
        <p:nvPicPr>
          <p:cNvPr id="481" name="Shape 4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1301" y="3581400"/>
            <a:ext cx="3023949" cy="500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690312F-848C-3846-B5DC-A22AF126EA3B}"/>
              </a:ext>
            </a:extLst>
          </p:cNvPr>
          <p:cNvGrpSpPr/>
          <p:nvPr/>
        </p:nvGrpSpPr>
        <p:grpSpPr>
          <a:xfrm>
            <a:off x="2971800" y="4261149"/>
            <a:ext cx="5702300" cy="1078675"/>
            <a:chOff x="2971800" y="4261149"/>
            <a:chExt cx="5702300" cy="1078675"/>
          </a:xfrm>
        </p:grpSpPr>
        <p:cxnSp>
          <p:nvCxnSpPr>
            <p:cNvPr id="482" name="Shape 482"/>
            <p:cNvCxnSpPr/>
            <p:nvPr/>
          </p:nvCxnSpPr>
          <p:spPr>
            <a:xfrm>
              <a:off x="4982600" y="4261149"/>
              <a:ext cx="0" cy="433800"/>
            </a:xfrm>
            <a:prstGeom prst="straightConnector1">
              <a:avLst/>
            </a:prstGeom>
            <a:noFill/>
            <a:ln w="9525" cap="flat" cmpd="sng">
              <a:solidFill>
                <a:srgbClr val="666666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71800" y="4946124"/>
              <a:ext cx="5702300" cy="39370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0" y="2209800"/>
            <a:ext cx="2667000" cy="381000"/>
          </a:xfrm>
          <a:prstGeom prst="rect">
            <a:avLst/>
          </a:prstGeom>
        </p:spPr>
      </p:pic>
      <p:sp>
        <p:nvSpPr>
          <p:cNvPr id="17" name="Shape 502">
            <a:extLst>
              <a:ext uri="{FF2B5EF4-FFF2-40B4-BE49-F238E27FC236}">
                <a16:creationId xmlns:a16="http://schemas.microsoft.com/office/drawing/2014/main" id="{E382E9CB-35A5-D142-9C9E-6CD22D484900}"/>
              </a:ext>
            </a:extLst>
          </p:cNvPr>
          <p:cNvSpPr txBox="1"/>
          <p:nvPr/>
        </p:nvSpPr>
        <p:spPr>
          <a:xfrm>
            <a:off x="1295400" y="6342000"/>
            <a:ext cx="66222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Sometimes called a “Vanilla RNN” or an “Elman RNN” after Prof. Jeffrey Elman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038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/>
          <p:nvPr/>
        </p:nvSpPr>
        <p:spPr>
          <a:xfrm>
            <a:off x="947750" y="3008725"/>
            <a:ext cx="3960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489" name="Shape 489"/>
          <p:cNvSpPr/>
          <p:nvPr/>
        </p:nvSpPr>
        <p:spPr>
          <a:xfrm>
            <a:off x="1701163" y="3142745"/>
            <a:ext cx="531000" cy="510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490" name="Shape 490"/>
          <p:cNvSpPr/>
          <p:nvPr/>
        </p:nvSpPr>
        <p:spPr>
          <a:xfrm>
            <a:off x="2628275" y="3008725"/>
            <a:ext cx="3960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cxnSp>
        <p:nvCxnSpPr>
          <p:cNvPr id="491" name="Shape 491"/>
          <p:cNvCxnSpPr>
            <a:stCxn id="492" idx="0"/>
            <a:endCxn id="489" idx="2"/>
          </p:cNvCxnSpPr>
          <p:nvPr/>
        </p:nvCxnSpPr>
        <p:spPr>
          <a:xfrm rot="10800000">
            <a:off x="1966675" y="3653150"/>
            <a:ext cx="0" cy="450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93" name="Shape 493"/>
          <p:cNvCxnSpPr>
            <a:stCxn id="488" idx="3"/>
            <a:endCxn id="489" idx="1"/>
          </p:cNvCxnSpPr>
          <p:nvPr/>
        </p:nvCxnSpPr>
        <p:spPr>
          <a:xfrm>
            <a:off x="1343750" y="3397825"/>
            <a:ext cx="357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94" name="Shape 494"/>
          <p:cNvCxnSpPr>
            <a:stCxn id="489" idx="3"/>
            <a:endCxn id="490" idx="1"/>
          </p:cNvCxnSpPr>
          <p:nvPr/>
        </p:nvCxnSpPr>
        <p:spPr>
          <a:xfrm>
            <a:off x="2232163" y="3397895"/>
            <a:ext cx="396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92" name="Shape 492"/>
          <p:cNvSpPr/>
          <p:nvPr/>
        </p:nvSpPr>
        <p:spPr>
          <a:xfrm>
            <a:off x="1768525" y="4103450"/>
            <a:ext cx="396300" cy="7782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495" name="Shape 495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Shape 496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RNN: Computational Graph</a:t>
            </a:r>
          </a:p>
        </p:txBody>
      </p:sp>
      <p:sp>
        <p:nvSpPr>
          <p:cNvPr id="1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6715039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/>
          <p:nvPr/>
        </p:nvSpPr>
        <p:spPr>
          <a:xfrm>
            <a:off x="947750" y="3008725"/>
            <a:ext cx="3960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524" name="Shape 524"/>
          <p:cNvSpPr/>
          <p:nvPr/>
        </p:nvSpPr>
        <p:spPr>
          <a:xfrm>
            <a:off x="1701163" y="3142745"/>
            <a:ext cx="531000" cy="510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525" name="Shape 525"/>
          <p:cNvSpPr/>
          <p:nvPr/>
        </p:nvSpPr>
        <p:spPr>
          <a:xfrm>
            <a:off x="2628275" y="3008725"/>
            <a:ext cx="3960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cxnSp>
        <p:nvCxnSpPr>
          <p:cNvPr id="526" name="Shape 526"/>
          <p:cNvCxnSpPr>
            <a:stCxn id="527" idx="0"/>
            <a:endCxn id="524" idx="2"/>
          </p:cNvCxnSpPr>
          <p:nvPr/>
        </p:nvCxnSpPr>
        <p:spPr>
          <a:xfrm rot="10800000">
            <a:off x="1966675" y="3653150"/>
            <a:ext cx="0" cy="450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28" name="Shape 528"/>
          <p:cNvCxnSpPr>
            <a:stCxn id="523" idx="3"/>
            <a:endCxn id="524" idx="1"/>
          </p:cNvCxnSpPr>
          <p:nvPr/>
        </p:nvCxnSpPr>
        <p:spPr>
          <a:xfrm>
            <a:off x="1343750" y="3397825"/>
            <a:ext cx="357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29" name="Shape 529"/>
          <p:cNvCxnSpPr>
            <a:stCxn id="524" idx="3"/>
            <a:endCxn id="525" idx="1"/>
          </p:cNvCxnSpPr>
          <p:nvPr/>
        </p:nvCxnSpPr>
        <p:spPr>
          <a:xfrm>
            <a:off x="2232163" y="3397895"/>
            <a:ext cx="396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30" name="Shape 530"/>
          <p:cNvSpPr/>
          <p:nvPr/>
        </p:nvSpPr>
        <p:spPr>
          <a:xfrm>
            <a:off x="3381682" y="3142745"/>
            <a:ext cx="531000" cy="510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531" name="Shape 531"/>
          <p:cNvSpPr/>
          <p:nvPr/>
        </p:nvSpPr>
        <p:spPr>
          <a:xfrm>
            <a:off x="4308772" y="3008725"/>
            <a:ext cx="4257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cxnSp>
        <p:nvCxnSpPr>
          <p:cNvPr id="532" name="Shape 532"/>
          <p:cNvCxnSpPr>
            <a:stCxn id="525" idx="3"/>
            <a:endCxn id="530" idx="1"/>
          </p:cNvCxnSpPr>
          <p:nvPr/>
        </p:nvCxnSpPr>
        <p:spPr>
          <a:xfrm>
            <a:off x="3024275" y="3397825"/>
            <a:ext cx="357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33" name="Shape 533"/>
          <p:cNvCxnSpPr>
            <a:stCxn id="534" idx="0"/>
            <a:endCxn id="530" idx="2"/>
          </p:cNvCxnSpPr>
          <p:nvPr/>
        </p:nvCxnSpPr>
        <p:spPr>
          <a:xfrm rot="10800000">
            <a:off x="3647188" y="3653150"/>
            <a:ext cx="0" cy="450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35" name="Shape 535"/>
          <p:cNvCxnSpPr>
            <a:stCxn id="530" idx="3"/>
            <a:endCxn id="531" idx="1"/>
          </p:cNvCxnSpPr>
          <p:nvPr/>
        </p:nvCxnSpPr>
        <p:spPr>
          <a:xfrm>
            <a:off x="3912682" y="3397895"/>
            <a:ext cx="396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36" name="Shape 536"/>
          <p:cNvSpPr/>
          <p:nvPr/>
        </p:nvSpPr>
        <p:spPr>
          <a:xfrm>
            <a:off x="5062200" y="3142745"/>
            <a:ext cx="531000" cy="510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537" name="Shape 537"/>
          <p:cNvSpPr/>
          <p:nvPr/>
        </p:nvSpPr>
        <p:spPr>
          <a:xfrm>
            <a:off x="5989298" y="3008725"/>
            <a:ext cx="4257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538" name="Shape 538"/>
          <p:cNvSpPr/>
          <p:nvPr/>
        </p:nvSpPr>
        <p:spPr>
          <a:xfrm>
            <a:off x="5129550" y="4103450"/>
            <a:ext cx="396300" cy="7782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cxnSp>
        <p:nvCxnSpPr>
          <p:cNvPr id="539" name="Shape 539"/>
          <p:cNvCxnSpPr>
            <a:stCxn id="538" idx="0"/>
            <a:endCxn id="536" idx="2"/>
          </p:cNvCxnSpPr>
          <p:nvPr/>
        </p:nvCxnSpPr>
        <p:spPr>
          <a:xfrm rot="10800000">
            <a:off x="5327700" y="3653150"/>
            <a:ext cx="0" cy="450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40" name="Shape 540"/>
          <p:cNvCxnSpPr>
            <a:stCxn id="531" idx="3"/>
            <a:endCxn id="536" idx="1"/>
          </p:cNvCxnSpPr>
          <p:nvPr/>
        </p:nvCxnSpPr>
        <p:spPr>
          <a:xfrm>
            <a:off x="4734472" y="3397825"/>
            <a:ext cx="327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41" name="Shape 541"/>
          <p:cNvCxnSpPr>
            <a:stCxn id="536" idx="3"/>
            <a:endCxn id="537" idx="1"/>
          </p:cNvCxnSpPr>
          <p:nvPr/>
        </p:nvCxnSpPr>
        <p:spPr>
          <a:xfrm>
            <a:off x="5593200" y="3397895"/>
            <a:ext cx="396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42" name="Shape 542"/>
          <p:cNvCxnSpPr>
            <a:stCxn id="537" idx="3"/>
          </p:cNvCxnSpPr>
          <p:nvPr/>
        </p:nvCxnSpPr>
        <p:spPr>
          <a:xfrm>
            <a:off x="6414999" y="3397825"/>
            <a:ext cx="3113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43" name="Shape 543"/>
          <p:cNvSpPr txBox="1"/>
          <p:nvPr/>
        </p:nvSpPr>
        <p:spPr>
          <a:xfrm>
            <a:off x="6688075" y="2937174"/>
            <a:ext cx="867600" cy="92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4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534" name="Shape 534"/>
          <p:cNvSpPr/>
          <p:nvPr/>
        </p:nvSpPr>
        <p:spPr>
          <a:xfrm>
            <a:off x="3449038" y="4103450"/>
            <a:ext cx="396300" cy="7782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527" name="Shape 527"/>
          <p:cNvSpPr/>
          <p:nvPr/>
        </p:nvSpPr>
        <p:spPr>
          <a:xfrm>
            <a:off x="1768525" y="4103450"/>
            <a:ext cx="396300" cy="7782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544" name="Shape 544"/>
          <p:cNvSpPr/>
          <p:nvPr/>
        </p:nvSpPr>
        <p:spPr>
          <a:xfrm>
            <a:off x="3381675" y="3525650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Shape 545"/>
          <p:cNvSpPr/>
          <p:nvPr/>
        </p:nvSpPr>
        <p:spPr>
          <a:xfrm>
            <a:off x="5062175" y="3525650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Shape 546"/>
          <p:cNvSpPr/>
          <p:nvPr/>
        </p:nvSpPr>
        <p:spPr>
          <a:xfrm>
            <a:off x="7433000" y="33978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Shape 547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Shape 548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RNN: Computational Graph</a:t>
            </a:r>
          </a:p>
        </p:txBody>
      </p:sp>
      <p:sp>
        <p:nvSpPr>
          <p:cNvPr id="549" name="Shape 549"/>
          <p:cNvSpPr/>
          <p:nvPr/>
        </p:nvSpPr>
        <p:spPr>
          <a:xfrm>
            <a:off x="7728848" y="3008725"/>
            <a:ext cx="4257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</a:p>
        </p:txBody>
      </p:sp>
      <p:cxnSp>
        <p:nvCxnSpPr>
          <p:cNvPr id="550" name="Shape 550"/>
          <p:cNvCxnSpPr/>
          <p:nvPr/>
        </p:nvCxnSpPr>
        <p:spPr>
          <a:xfrm>
            <a:off x="7432998" y="3397825"/>
            <a:ext cx="311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1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0941717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hape 556"/>
          <p:cNvSpPr/>
          <p:nvPr/>
        </p:nvSpPr>
        <p:spPr>
          <a:xfrm>
            <a:off x="947750" y="3008725"/>
            <a:ext cx="3960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557" name="Shape 557"/>
          <p:cNvSpPr/>
          <p:nvPr/>
        </p:nvSpPr>
        <p:spPr>
          <a:xfrm>
            <a:off x="1701163" y="3142745"/>
            <a:ext cx="531000" cy="510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558" name="Shape 558"/>
          <p:cNvSpPr/>
          <p:nvPr/>
        </p:nvSpPr>
        <p:spPr>
          <a:xfrm>
            <a:off x="2628275" y="3008725"/>
            <a:ext cx="3960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cxnSp>
        <p:nvCxnSpPr>
          <p:cNvPr id="559" name="Shape 559"/>
          <p:cNvCxnSpPr>
            <a:stCxn id="560" idx="0"/>
            <a:endCxn id="557" idx="2"/>
          </p:cNvCxnSpPr>
          <p:nvPr/>
        </p:nvCxnSpPr>
        <p:spPr>
          <a:xfrm rot="10800000">
            <a:off x="1966675" y="3653150"/>
            <a:ext cx="0" cy="450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61" name="Shape 561"/>
          <p:cNvCxnSpPr>
            <a:stCxn id="556" idx="3"/>
            <a:endCxn id="557" idx="1"/>
          </p:cNvCxnSpPr>
          <p:nvPr/>
        </p:nvCxnSpPr>
        <p:spPr>
          <a:xfrm>
            <a:off x="1343750" y="3397825"/>
            <a:ext cx="357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62" name="Shape 562"/>
          <p:cNvCxnSpPr>
            <a:stCxn id="557" idx="3"/>
            <a:endCxn id="558" idx="1"/>
          </p:cNvCxnSpPr>
          <p:nvPr/>
        </p:nvCxnSpPr>
        <p:spPr>
          <a:xfrm>
            <a:off x="2232163" y="3397895"/>
            <a:ext cx="396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63" name="Shape 563"/>
          <p:cNvSpPr/>
          <p:nvPr/>
        </p:nvSpPr>
        <p:spPr>
          <a:xfrm>
            <a:off x="3381682" y="3142745"/>
            <a:ext cx="531000" cy="510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564" name="Shape 564"/>
          <p:cNvSpPr/>
          <p:nvPr/>
        </p:nvSpPr>
        <p:spPr>
          <a:xfrm>
            <a:off x="4308772" y="3008725"/>
            <a:ext cx="4257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cxnSp>
        <p:nvCxnSpPr>
          <p:cNvPr id="565" name="Shape 565"/>
          <p:cNvCxnSpPr>
            <a:stCxn id="558" idx="3"/>
            <a:endCxn id="563" idx="1"/>
          </p:cNvCxnSpPr>
          <p:nvPr/>
        </p:nvCxnSpPr>
        <p:spPr>
          <a:xfrm>
            <a:off x="3024275" y="3397825"/>
            <a:ext cx="357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66" name="Shape 566"/>
          <p:cNvCxnSpPr>
            <a:stCxn id="567" idx="0"/>
            <a:endCxn id="563" idx="2"/>
          </p:cNvCxnSpPr>
          <p:nvPr/>
        </p:nvCxnSpPr>
        <p:spPr>
          <a:xfrm rot="10800000">
            <a:off x="3647188" y="3653150"/>
            <a:ext cx="0" cy="450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68" name="Shape 568"/>
          <p:cNvCxnSpPr>
            <a:stCxn id="563" idx="3"/>
            <a:endCxn id="564" idx="1"/>
          </p:cNvCxnSpPr>
          <p:nvPr/>
        </p:nvCxnSpPr>
        <p:spPr>
          <a:xfrm>
            <a:off x="3912682" y="3397895"/>
            <a:ext cx="396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69" name="Shape 569"/>
          <p:cNvSpPr/>
          <p:nvPr/>
        </p:nvSpPr>
        <p:spPr>
          <a:xfrm>
            <a:off x="5062200" y="3142745"/>
            <a:ext cx="531000" cy="510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570" name="Shape 570"/>
          <p:cNvSpPr/>
          <p:nvPr/>
        </p:nvSpPr>
        <p:spPr>
          <a:xfrm>
            <a:off x="5989298" y="3008725"/>
            <a:ext cx="4257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571" name="Shape 571"/>
          <p:cNvSpPr/>
          <p:nvPr/>
        </p:nvSpPr>
        <p:spPr>
          <a:xfrm>
            <a:off x="5129550" y="4103450"/>
            <a:ext cx="396300" cy="7782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cxnSp>
        <p:nvCxnSpPr>
          <p:cNvPr id="572" name="Shape 572"/>
          <p:cNvCxnSpPr>
            <a:stCxn id="571" idx="0"/>
            <a:endCxn id="569" idx="2"/>
          </p:cNvCxnSpPr>
          <p:nvPr/>
        </p:nvCxnSpPr>
        <p:spPr>
          <a:xfrm rot="10800000">
            <a:off x="5327700" y="3653150"/>
            <a:ext cx="0" cy="450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73" name="Shape 573"/>
          <p:cNvCxnSpPr>
            <a:stCxn id="564" idx="3"/>
            <a:endCxn id="569" idx="1"/>
          </p:cNvCxnSpPr>
          <p:nvPr/>
        </p:nvCxnSpPr>
        <p:spPr>
          <a:xfrm>
            <a:off x="4734472" y="3397825"/>
            <a:ext cx="327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74" name="Shape 574"/>
          <p:cNvCxnSpPr>
            <a:stCxn id="569" idx="3"/>
            <a:endCxn id="570" idx="1"/>
          </p:cNvCxnSpPr>
          <p:nvPr/>
        </p:nvCxnSpPr>
        <p:spPr>
          <a:xfrm>
            <a:off x="5593200" y="3397895"/>
            <a:ext cx="396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75" name="Shape 575"/>
          <p:cNvCxnSpPr>
            <a:stCxn id="570" idx="3"/>
          </p:cNvCxnSpPr>
          <p:nvPr/>
        </p:nvCxnSpPr>
        <p:spPr>
          <a:xfrm>
            <a:off x="6414999" y="3397825"/>
            <a:ext cx="3113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76" name="Shape 576"/>
          <p:cNvSpPr txBox="1"/>
          <p:nvPr/>
        </p:nvSpPr>
        <p:spPr>
          <a:xfrm>
            <a:off x="6688075" y="2937174"/>
            <a:ext cx="867600" cy="92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4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567" name="Shape 567"/>
          <p:cNvSpPr/>
          <p:nvPr/>
        </p:nvSpPr>
        <p:spPr>
          <a:xfrm>
            <a:off x="3449038" y="4103450"/>
            <a:ext cx="396300" cy="7782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560" name="Shape 560"/>
          <p:cNvSpPr/>
          <p:nvPr/>
        </p:nvSpPr>
        <p:spPr>
          <a:xfrm>
            <a:off x="1768525" y="4103450"/>
            <a:ext cx="396300" cy="7782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577" name="Shape 577"/>
          <p:cNvSpPr/>
          <p:nvPr/>
        </p:nvSpPr>
        <p:spPr>
          <a:xfrm>
            <a:off x="788295" y="4435895"/>
            <a:ext cx="530999" cy="510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cxnSp>
        <p:nvCxnSpPr>
          <p:cNvPr id="578" name="Shape 578"/>
          <p:cNvCxnSpPr>
            <a:stCxn id="577" idx="2"/>
            <a:endCxn id="579" idx="3"/>
          </p:cNvCxnSpPr>
          <p:nvPr/>
        </p:nvCxnSpPr>
        <p:spPr>
          <a:xfrm rot="-5400000">
            <a:off x="1571294" y="3117095"/>
            <a:ext cx="1311600" cy="2346600"/>
          </a:xfrm>
          <a:prstGeom prst="curvedConnector3">
            <a:avLst>
              <a:gd name="adj1" fmla="val -18155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80" name="Shape 580"/>
          <p:cNvCxnSpPr>
            <a:stCxn id="577" idx="0"/>
          </p:cNvCxnSpPr>
          <p:nvPr/>
        </p:nvCxnSpPr>
        <p:spPr>
          <a:xfrm rot="-5400000">
            <a:off x="1000394" y="3718295"/>
            <a:ext cx="771000" cy="6642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81" name="Shape 581"/>
          <p:cNvCxnSpPr>
            <a:stCxn id="577" idx="2"/>
            <a:endCxn id="582" idx="3"/>
          </p:cNvCxnSpPr>
          <p:nvPr/>
        </p:nvCxnSpPr>
        <p:spPr>
          <a:xfrm rot="-5400000">
            <a:off x="2411594" y="2276795"/>
            <a:ext cx="1311600" cy="4027200"/>
          </a:xfrm>
          <a:prstGeom prst="curvedConnector3">
            <a:avLst>
              <a:gd name="adj1" fmla="val -2315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79" name="Shape 579"/>
          <p:cNvSpPr/>
          <p:nvPr/>
        </p:nvSpPr>
        <p:spPr>
          <a:xfrm>
            <a:off x="3381675" y="3525650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Shape 582"/>
          <p:cNvSpPr/>
          <p:nvPr/>
        </p:nvSpPr>
        <p:spPr>
          <a:xfrm>
            <a:off x="5062175" y="3525650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Shape 583"/>
          <p:cNvSpPr/>
          <p:nvPr/>
        </p:nvSpPr>
        <p:spPr>
          <a:xfrm>
            <a:off x="7433000" y="33978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Shape 584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RNN: Computational Graph</a:t>
            </a:r>
          </a:p>
        </p:txBody>
      </p:sp>
      <p:sp>
        <p:nvSpPr>
          <p:cNvPr id="585" name="Shape 585"/>
          <p:cNvSpPr txBox="1"/>
          <p:nvPr/>
        </p:nvSpPr>
        <p:spPr>
          <a:xfrm>
            <a:off x="1824050" y="1988000"/>
            <a:ext cx="5350800" cy="56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Re-use the same weight matrix at every time-step</a:t>
            </a:r>
          </a:p>
        </p:txBody>
      </p:sp>
      <p:cxnSp>
        <p:nvCxnSpPr>
          <p:cNvPr id="586" name="Shape 586"/>
          <p:cNvCxnSpPr/>
          <p:nvPr/>
        </p:nvCxnSpPr>
        <p:spPr>
          <a:xfrm rot="-5400000">
            <a:off x="3544094" y="1368395"/>
            <a:ext cx="1087500" cy="6068100"/>
          </a:xfrm>
          <a:prstGeom prst="curvedConnector3">
            <a:avLst>
              <a:gd name="adj1" fmla="val -37828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87" name="Shape 587"/>
          <p:cNvSpPr/>
          <p:nvPr/>
        </p:nvSpPr>
        <p:spPr>
          <a:xfrm>
            <a:off x="7728848" y="3008725"/>
            <a:ext cx="4257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</a:p>
        </p:txBody>
      </p:sp>
      <p:cxnSp>
        <p:nvCxnSpPr>
          <p:cNvPr id="588" name="Shape 588"/>
          <p:cNvCxnSpPr/>
          <p:nvPr/>
        </p:nvCxnSpPr>
        <p:spPr>
          <a:xfrm>
            <a:off x="7432998" y="3397825"/>
            <a:ext cx="311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8663921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Shape 696"/>
          <p:cNvSpPr/>
          <p:nvPr/>
        </p:nvSpPr>
        <p:spPr>
          <a:xfrm>
            <a:off x="947750" y="3008725"/>
            <a:ext cx="3960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697" name="Shape 697"/>
          <p:cNvSpPr/>
          <p:nvPr/>
        </p:nvSpPr>
        <p:spPr>
          <a:xfrm>
            <a:off x="1701163" y="3142745"/>
            <a:ext cx="531000" cy="510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698" name="Shape 698"/>
          <p:cNvSpPr/>
          <p:nvPr/>
        </p:nvSpPr>
        <p:spPr>
          <a:xfrm>
            <a:off x="2628275" y="3008725"/>
            <a:ext cx="3960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cxnSp>
        <p:nvCxnSpPr>
          <p:cNvPr id="699" name="Shape 699"/>
          <p:cNvCxnSpPr>
            <a:stCxn id="700" idx="0"/>
            <a:endCxn id="697" idx="2"/>
          </p:cNvCxnSpPr>
          <p:nvPr/>
        </p:nvCxnSpPr>
        <p:spPr>
          <a:xfrm rot="10800000">
            <a:off x="1966675" y="3653150"/>
            <a:ext cx="0" cy="450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01" name="Shape 701"/>
          <p:cNvCxnSpPr>
            <a:stCxn id="696" idx="3"/>
            <a:endCxn id="697" idx="1"/>
          </p:cNvCxnSpPr>
          <p:nvPr/>
        </p:nvCxnSpPr>
        <p:spPr>
          <a:xfrm>
            <a:off x="1343750" y="3397825"/>
            <a:ext cx="357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02" name="Shape 702"/>
          <p:cNvCxnSpPr>
            <a:stCxn id="697" idx="3"/>
            <a:endCxn id="698" idx="1"/>
          </p:cNvCxnSpPr>
          <p:nvPr/>
        </p:nvCxnSpPr>
        <p:spPr>
          <a:xfrm>
            <a:off x="2232163" y="3397895"/>
            <a:ext cx="396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03" name="Shape 703"/>
          <p:cNvSpPr/>
          <p:nvPr/>
        </p:nvSpPr>
        <p:spPr>
          <a:xfrm>
            <a:off x="3381682" y="3142745"/>
            <a:ext cx="531000" cy="510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704" name="Shape 704"/>
          <p:cNvSpPr/>
          <p:nvPr/>
        </p:nvSpPr>
        <p:spPr>
          <a:xfrm>
            <a:off x="4308772" y="3008725"/>
            <a:ext cx="4257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cxnSp>
        <p:nvCxnSpPr>
          <p:cNvPr id="705" name="Shape 705"/>
          <p:cNvCxnSpPr>
            <a:stCxn id="698" idx="3"/>
            <a:endCxn id="703" idx="1"/>
          </p:cNvCxnSpPr>
          <p:nvPr/>
        </p:nvCxnSpPr>
        <p:spPr>
          <a:xfrm>
            <a:off x="3024275" y="3397825"/>
            <a:ext cx="357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06" name="Shape 706"/>
          <p:cNvCxnSpPr>
            <a:stCxn id="707" idx="0"/>
            <a:endCxn id="703" idx="2"/>
          </p:cNvCxnSpPr>
          <p:nvPr/>
        </p:nvCxnSpPr>
        <p:spPr>
          <a:xfrm rot="10800000">
            <a:off x="3647188" y="3653150"/>
            <a:ext cx="0" cy="450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08" name="Shape 708"/>
          <p:cNvCxnSpPr>
            <a:stCxn id="703" idx="3"/>
            <a:endCxn id="704" idx="1"/>
          </p:cNvCxnSpPr>
          <p:nvPr/>
        </p:nvCxnSpPr>
        <p:spPr>
          <a:xfrm>
            <a:off x="3912682" y="3397895"/>
            <a:ext cx="396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09" name="Shape 709"/>
          <p:cNvSpPr/>
          <p:nvPr/>
        </p:nvSpPr>
        <p:spPr>
          <a:xfrm>
            <a:off x="5062200" y="3142745"/>
            <a:ext cx="531000" cy="510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710" name="Shape 710"/>
          <p:cNvSpPr/>
          <p:nvPr/>
        </p:nvSpPr>
        <p:spPr>
          <a:xfrm>
            <a:off x="5989298" y="3008725"/>
            <a:ext cx="4257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711" name="Shape 711"/>
          <p:cNvSpPr/>
          <p:nvPr/>
        </p:nvSpPr>
        <p:spPr>
          <a:xfrm>
            <a:off x="5129550" y="4103450"/>
            <a:ext cx="396300" cy="7782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cxnSp>
        <p:nvCxnSpPr>
          <p:cNvPr id="712" name="Shape 712"/>
          <p:cNvCxnSpPr>
            <a:stCxn id="711" idx="0"/>
            <a:endCxn id="709" idx="2"/>
          </p:cNvCxnSpPr>
          <p:nvPr/>
        </p:nvCxnSpPr>
        <p:spPr>
          <a:xfrm rot="10800000">
            <a:off x="5327700" y="3653150"/>
            <a:ext cx="0" cy="450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13" name="Shape 713"/>
          <p:cNvCxnSpPr>
            <a:stCxn id="704" idx="3"/>
            <a:endCxn id="709" idx="1"/>
          </p:cNvCxnSpPr>
          <p:nvPr/>
        </p:nvCxnSpPr>
        <p:spPr>
          <a:xfrm>
            <a:off x="4734472" y="3397825"/>
            <a:ext cx="327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14" name="Shape 714"/>
          <p:cNvCxnSpPr>
            <a:stCxn id="709" idx="3"/>
            <a:endCxn id="710" idx="1"/>
          </p:cNvCxnSpPr>
          <p:nvPr/>
        </p:nvCxnSpPr>
        <p:spPr>
          <a:xfrm>
            <a:off x="5593200" y="3397895"/>
            <a:ext cx="396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15" name="Shape 715"/>
          <p:cNvSpPr/>
          <p:nvPr/>
        </p:nvSpPr>
        <p:spPr>
          <a:xfrm>
            <a:off x="7728848" y="1851925"/>
            <a:ext cx="425700" cy="7782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</a:p>
        </p:txBody>
      </p:sp>
      <p:cxnSp>
        <p:nvCxnSpPr>
          <p:cNvPr id="716" name="Shape 716"/>
          <p:cNvCxnSpPr>
            <a:stCxn id="710" idx="3"/>
          </p:cNvCxnSpPr>
          <p:nvPr/>
        </p:nvCxnSpPr>
        <p:spPr>
          <a:xfrm>
            <a:off x="6414999" y="3397825"/>
            <a:ext cx="3113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17" name="Shape 717"/>
          <p:cNvCxnSpPr>
            <a:stCxn id="718" idx="0"/>
            <a:endCxn id="715" idx="2"/>
          </p:cNvCxnSpPr>
          <p:nvPr/>
        </p:nvCxnSpPr>
        <p:spPr>
          <a:xfrm rot="10800000">
            <a:off x="7941698" y="2630125"/>
            <a:ext cx="0" cy="378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19" name="Shape 719"/>
          <p:cNvSpPr txBox="1"/>
          <p:nvPr/>
        </p:nvSpPr>
        <p:spPr>
          <a:xfrm>
            <a:off x="6688075" y="2937174"/>
            <a:ext cx="867600" cy="92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4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707" name="Shape 707"/>
          <p:cNvSpPr/>
          <p:nvPr/>
        </p:nvSpPr>
        <p:spPr>
          <a:xfrm>
            <a:off x="3449038" y="4103450"/>
            <a:ext cx="396300" cy="7782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700" name="Shape 700"/>
          <p:cNvSpPr/>
          <p:nvPr/>
        </p:nvSpPr>
        <p:spPr>
          <a:xfrm>
            <a:off x="1768525" y="4103450"/>
            <a:ext cx="396300" cy="7782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720" name="Shape 720"/>
          <p:cNvSpPr/>
          <p:nvPr/>
        </p:nvSpPr>
        <p:spPr>
          <a:xfrm>
            <a:off x="788295" y="4435895"/>
            <a:ext cx="530999" cy="510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cxnSp>
        <p:nvCxnSpPr>
          <p:cNvPr id="721" name="Shape 721"/>
          <p:cNvCxnSpPr>
            <a:stCxn id="720" idx="2"/>
            <a:endCxn id="722" idx="3"/>
          </p:cNvCxnSpPr>
          <p:nvPr/>
        </p:nvCxnSpPr>
        <p:spPr>
          <a:xfrm rot="-5400000">
            <a:off x="1571294" y="3117095"/>
            <a:ext cx="1311600" cy="2346600"/>
          </a:xfrm>
          <a:prstGeom prst="curvedConnector3">
            <a:avLst>
              <a:gd name="adj1" fmla="val -18155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23" name="Shape 723"/>
          <p:cNvCxnSpPr>
            <a:stCxn id="720" idx="0"/>
          </p:cNvCxnSpPr>
          <p:nvPr/>
        </p:nvCxnSpPr>
        <p:spPr>
          <a:xfrm rot="-5400000">
            <a:off x="1000394" y="3718295"/>
            <a:ext cx="771000" cy="6642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24" name="Shape 724"/>
          <p:cNvCxnSpPr>
            <a:stCxn id="720" idx="2"/>
            <a:endCxn id="725" idx="3"/>
          </p:cNvCxnSpPr>
          <p:nvPr/>
        </p:nvCxnSpPr>
        <p:spPr>
          <a:xfrm rot="-5400000">
            <a:off x="2411594" y="2276795"/>
            <a:ext cx="1311600" cy="4027200"/>
          </a:xfrm>
          <a:prstGeom prst="curvedConnector3">
            <a:avLst>
              <a:gd name="adj1" fmla="val -2315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22" name="Shape 722"/>
          <p:cNvSpPr/>
          <p:nvPr/>
        </p:nvSpPr>
        <p:spPr>
          <a:xfrm>
            <a:off x="3381675" y="3525650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Shape 725"/>
          <p:cNvSpPr/>
          <p:nvPr/>
        </p:nvSpPr>
        <p:spPr>
          <a:xfrm>
            <a:off x="5062175" y="3525650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26" name="Shape 726"/>
          <p:cNvCxnSpPr>
            <a:stCxn id="720" idx="2"/>
            <a:endCxn id="719" idx="2"/>
          </p:cNvCxnSpPr>
          <p:nvPr/>
        </p:nvCxnSpPr>
        <p:spPr>
          <a:xfrm rot="-5400000">
            <a:off x="3544094" y="1368395"/>
            <a:ext cx="1087500" cy="6068100"/>
          </a:xfrm>
          <a:prstGeom prst="curvedConnector3">
            <a:avLst>
              <a:gd name="adj1" fmla="val -37828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27" name="Shape 727"/>
          <p:cNvSpPr/>
          <p:nvPr/>
        </p:nvSpPr>
        <p:spPr>
          <a:xfrm>
            <a:off x="7433000" y="33978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Shape 728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RNN: Computational Graph: Many to Many</a:t>
            </a:r>
          </a:p>
        </p:txBody>
      </p:sp>
      <p:sp>
        <p:nvSpPr>
          <p:cNvPr id="718" name="Shape 718"/>
          <p:cNvSpPr/>
          <p:nvPr/>
        </p:nvSpPr>
        <p:spPr>
          <a:xfrm>
            <a:off x="7728848" y="3008725"/>
            <a:ext cx="4257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</a:p>
        </p:txBody>
      </p:sp>
      <p:cxnSp>
        <p:nvCxnSpPr>
          <p:cNvPr id="729" name="Shape 729"/>
          <p:cNvCxnSpPr/>
          <p:nvPr/>
        </p:nvCxnSpPr>
        <p:spPr>
          <a:xfrm>
            <a:off x="7432998" y="3397825"/>
            <a:ext cx="311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30" name="Shape 730"/>
          <p:cNvSpPr/>
          <p:nvPr/>
        </p:nvSpPr>
        <p:spPr>
          <a:xfrm>
            <a:off x="5989298" y="1851925"/>
            <a:ext cx="425700" cy="7782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731" name="Shape 731"/>
          <p:cNvSpPr/>
          <p:nvPr/>
        </p:nvSpPr>
        <p:spPr>
          <a:xfrm>
            <a:off x="4308773" y="1851925"/>
            <a:ext cx="425700" cy="7782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732" name="Shape 732"/>
          <p:cNvSpPr/>
          <p:nvPr/>
        </p:nvSpPr>
        <p:spPr>
          <a:xfrm>
            <a:off x="2613423" y="1879050"/>
            <a:ext cx="425700" cy="7782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cxnSp>
        <p:nvCxnSpPr>
          <p:cNvPr id="733" name="Shape 733"/>
          <p:cNvCxnSpPr>
            <a:stCxn id="710" idx="0"/>
            <a:endCxn id="730" idx="2"/>
          </p:cNvCxnSpPr>
          <p:nvPr/>
        </p:nvCxnSpPr>
        <p:spPr>
          <a:xfrm rot="10800000">
            <a:off x="6202148" y="2630125"/>
            <a:ext cx="0" cy="378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34" name="Shape 734"/>
          <p:cNvCxnSpPr>
            <a:stCxn id="704" idx="0"/>
            <a:endCxn id="731" idx="2"/>
          </p:cNvCxnSpPr>
          <p:nvPr/>
        </p:nvCxnSpPr>
        <p:spPr>
          <a:xfrm rot="10800000">
            <a:off x="4521622" y="2630125"/>
            <a:ext cx="0" cy="378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35" name="Shape 735"/>
          <p:cNvCxnSpPr>
            <a:stCxn id="698" idx="0"/>
            <a:endCxn id="732" idx="2"/>
          </p:cNvCxnSpPr>
          <p:nvPr/>
        </p:nvCxnSpPr>
        <p:spPr>
          <a:xfrm rot="10800000">
            <a:off x="2826275" y="2657125"/>
            <a:ext cx="0" cy="351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36" name="Shape 736"/>
          <p:cNvSpPr/>
          <p:nvPr/>
        </p:nvSpPr>
        <p:spPr>
          <a:xfrm>
            <a:off x="3434325" y="2057850"/>
            <a:ext cx="425700" cy="4206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737" name="Shape 737"/>
          <p:cNvSpPr/>
          <p:nvPr/>
        </p:nvSpPr>
        <p:spPr>
          <a:xfrm>
            <a:off x="5119525" y="2030725"/>
            <a:ext cx="425700" cy="4206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738" name="Shape 738"/>
          <p:cNvSpPr/>
          <p:nvPr/>
        </p:nvSpPr>
        <p:spPr>
          <a:xfrm>
            <a:off x="6859075" y="2030725"/>
            <a:ext cx="425700" cy="4206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739" name="Shape 739"/>
          <p:cNvSpPr/>
          <p:nvPr/>
        </p:nvSpPr>
        <p:spPr>
          <a:xfrm>
            <a:off x="8598625" y="2030725"/>
            <a:ext cx="425700" cy="4206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</a:p>
        </p:txBody>
      </p:sp>
      <p:cxnSp>
        <p:nvCxnSpPr>
          <p:cNvPr id="740" name="Shape 740"/>
          <p:cNvCxnSpPr>
            <a:stCxn id="732" idx="3"/>
            <a:endCxn id="736" idx="1"/>
          </p:cNvCxnSpPr>
          <p:nvPr/>
        </p:nvCxnSpPr>
        <p:spPr>
          <a:xfrm>
            <a:off x="3039123" y="2268150"/>
            <a:ext cx="395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41" name="Shape 741"/>
          <p:cNvCxnSpPr>
            <a:stCxn id="731" idx="3"/>
            <a:endCxn id="737" idx="1"/>
          </p:cNvCxnSpPr>
          <p:nvPr/>
        </p:nvCxnSpPr>
        <p:spPr>
          <a:xfrm>
            <a:off x="4734473" y="2241025"/>
            <a:ext cx="385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42" name="Shape 742"/>
          <p:cNvCxnSpPr>
            <a:stCxn id="730" idx="3"/>
            <a:endCxn id="738" idx="1"/>
          </p:cNvCxnSpPr>
          <p:nvPr/>
        </p:nvCxnSpPr>
        <p:spPr>
          <a:xfrm>
            <a:off x="6414999" y="2241025"/>
            <a:ext cx="4439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43" name="Shape 743"/>
          <p:cNvCxnSpPr>
            <a:stCxn id="715" idx="3"/>
            <a:endCxn id="739" idx="1"/>
          </p:cNvCxnSpPr>
          <p:nvPr/>
        </p:nvCxnSpPr>
        <p:spPr>
          <a:xfrm>
            <a:off x="8154548" y="2241025"/>
            <a:ext cx="444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44" name="Shape 744"/>
          <p:cNvSpPr/>
          <p:nvPr/>
        </p:nvSpPr>
        <p:spPr>
          <a:xfrm>
            <a:off x="8198075" y="913400"/>
            <a:ext cx="664200" cy="6561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</a:p>
        </p:txBody>
      </p:sp>
      <p:cxnSp>
        <p:nvCxnSpPr>
          <p:cNvPr id="745" name="Shape 745"/>
          <p:cNvCxnSpPr>
            <a:stCxn id="736" idx="0"/>
            <a:endCxn id="746" idx="3"/>
          </p:cNvCxnSpPr>
          <p:nvPr/>
        </p:nvCxnSpPr>
        <p:spPr>
          <a:xfrm rot="-5400000">
            <a:off x="5557875" y="-554550"/>
            <a:ext cx="701700" cy="4523100"/>
          </a:xfrm>
          <a:prstGeom prst="curvedConnector3">
            <a:avLst>
              <a:gd name="adj1" fmla="val 59466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46" name="Shape 746"/>
          <p:cNvSpPr/>
          <p:nvPr/>
        </p:nvSpPr>
        <p:spPr>
          <a:xfrm>
            <a:off x="8151675" y="1247450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47" name="Shape 747"/>
          <p:cNvCxnSpPr>
            <a:stCxn id="737" idx="0"/>
            <a:endCxn id="748" idx="3"/>
          </p:cNvCxnSpPr>
          <p:nvPr/>
        </p:nvCxnSpPr>
        <p:spPr>
          <a:xfrm rot="-5400000">
            <a:off x="6522025" y="335875"/>
            <a:ext cx="505200" cy="2884500"/>
          </a:xfrm>
          <a:prstGeom prst="curvedConnector3">
            <a:avLst>
              <a:gd name="adj1" fmla="val 73174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48" name="Shape 748"/>
          <p:cNvSpPr/>
          <p:nvPr/>
        </p:nvSpPr>
        <p:spPr>
          <a:xfrm>
            <a:off x="8198075" y="141657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49" name="Shape 749"/>
          <p:cNvCxnSpPr>
            <a:stCxn id="738" idx="0"/>
            <a:endCxn id="750" idx="3"/>
          </p:cNvCxnSpPr>
          <p:nvPr/>
        </p:nvCxnSpPr>
        <p:spPr>
          <a:xfrm rot="-5400000">
            <a:off x="7431175" y="1201375"/>
            <a:ext cx="470100" cy="1188600"/>
          </a:xfrm>
          <a:prstGeom prst="curvedConnector3">
            <a:avLst>
              <a:gd name="adj1" fmla="val 48012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50" name="Shape 750"/>
          <p:cNvSpPr/>
          <p:nvPr/>
        </p:nvSpPr>
        <p:spPr>
          <a:xfrm>
            <a:off x="8241719" y="1451816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51" name="Shape 751"/>
          <p:cNvCxnSpPr>
            <a:stCxn id="739" idx="0"/>
            <a:endCxn id="752" idx="3"/>
          </p:cNvCxnSpPr>
          <p:nvPr/>
        </p:nvCxnSpPr>
        <p:spPr>
          <a:xfrm rot="5400000" flipH="1">
            <a:off x="8410975" y="1630225"/>
            <a:ext cx="474600" cy="326400"/>
          </a:xfrm>
          <a:prstGeom prst="curvedConnector3">
            <a:avLst>
              <a:gd name="adj1" fmla="val 48033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52" name="Shape 752"/>
          <p:cNvSpPr/>
          <p:nvPr/>
        </p:nvSpPr>
        <p:spPr>
          <a:xfrm>
            <a:off x="8466425" y="1447293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8961240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947750" y="3008725"/>
            <a:ext cx="3960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759" name="Shape 759"/>
          <p:cNvSpPr/>
          <p:nvPr/>
        </p:nvSpPr>
        <p:spPr>
          <a:xfrm>
            <a:off x="1701163" y="3142745"/>
            <a:ext cx="531000" cy="510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760" name="Shape 760"/>
          <p:cNvSpPr/>
          <p:nvPr/>
        </p:nvSpPr>
        <p:spPr>
          <a:xfrm>
            <a:off x="2628275" y="3008725"/>
            <a:ext cx="3960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cxnSp>
        <p:nvCxnSpPr>
          <p:cNvPr id="761" name="Shape 761"/>
          <p:cNvCxnSpPr>
            <a:stCxn id="762" idx="0"/>
            <a:endCxn id="759" idx="2"/>
          </p:cNvCxnSpPr>
          <p:nvPr/>
        </p:nvCxnSpPr>
        <p:spPr>
          <a:xfrm rot="10800000">
            <a:off x="1966675" y="3653150"/>
            <a:ext cx="0" cy="450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63" name="Shape 763"/>
          <p:cNvCxnSpPr>
            <a:stCxn id="758" idx="3"/>
            <a:endCxn id="759" idx="1"/>
          </p:cNvCxnSpPr>
          <p:nvPr/>
        </p:nvCxnSpPr>
        <p:spPr>
          <a:xfrm>
            <a:off x="1343750" y="3397825"/>
            <a:ext cx="357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64" name="Shape 764"/>
          <p:cNvCxnSpPr>
            <a:stCxn id="759" idx="3"/>
            <a:endCxn id="760" idx="1"/>
          </p:cNvCxnSpPr>
          <p:nvPr/>
        </p:nvCxnSpPr>
        <p:spPr>
          <a:xfrm>
            <a:off x="2232163" y="3397895"/>
            <a:ext cx="396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65" name="Shape 765"/>
          <p:cNvSpPr/>
          <p:nvPr/>
        </p:nvSpPr>
        <p:spPr>
          <a:xfrm>
            <a:off x="3381682" y="3142745"/>
            <a:ext cx="531000" cy="510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766" name="Shape 766"/>
          <p:cNvSpPr/>
          <p:nvPr/>
        </p:nvSpPr>
        <p:spPr>
          <a:xfrm>
            <a:off x="4308772" y="3008725"/>
            <a:ext cx="4257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cxnSp>
        <p:nvCxnSpPr>
          <p:cNvPr id="767" name="Shape 767"/>
          <p:cNvCxnSpPr>
            <a:stCxn id="760" idx="3"/>
            <a:endCxn id="765" idx="1"/>
          </p:cNvCxnSpPr>
          <p:nvPr/>
        </p:nvCxnSpPr>
        <p:spPr>
          <a:xfrm>
            <a:off x="3024275" y="3397825"/>
            <a:ext cx="357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68" name="Shape 768"/>
          <p:cNvCxnSpPr>
            <a:stCxn id="769" idx="0"/>
            <a:endCxn id="765" idx="2"/>
          </p:cNvCxnSpPr>
          <p:nvPr/>
        </p:nvCxnSpPr>
        <p:spPr>
          <a:xfrm rot="10800000">
            <a:off x="3647188" y="3653150"/>
            <a:ext cx="0" cy="450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70" name="Shape 770"/>
          <p:cNvCxnSpPr>
            <a:stCxn id="765" idx="3"/>
            <a:endCxn id="766" idx="1"/>
          </p:cNvCxnSpPr>
          <p:nvPr/>
        </p:nvCxnSpPr>
        <p:spPr>
          <a:xfrm>
            <a:off x="3912682" y="3397895"/>
            <a:ext cx="396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71" name="Shape 771"/>
          <p:cNvSpPr/>
          <p:nvPr/>
        </p:nvSpPr>
        <p:spPr>
          <a:xfrm>
            <a:off x="5062200" y="3142745"/>
            <a:ext cx="531000" cy="510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772" name="Shape 772"/>
          <p:cNvSpPr/>
          <p:nvPr/>
        </p:nvSpPr>
        <p:spPr>
          <a:xfrm>
            <a:off x="5989298" y="3008725"/>
            <a:ext cx="4257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773" name="Shape 773"/>
          <p:cNvSpPr/>
          <p:nvPr/>
        </p:nvSpPr>
        <p:spPr>
          <a:xfrm>
            <a:off x="5129550" y="4103450"/>
            <a:ext cx="396300" cy="7782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cxnSp>
        <p:nvCxnSpPr>
          <p:cNvPr id="774" name="Shape 774"/>
          <p:cNvCxnSpPr>
            <a:stCxn id="773" idx="0"/>
            <a:endCxn id="771" idx="2"/>
          </p:cNvCxnSpPr>
          <p:nvPr/>
        </p:nvCxnSpPr>
        <p:spPr>
          <a:xfrm rot="10800000">
            <a:off x="5327700" y="3653150"/>
            <a:ext cx="0" cy="450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75" name="Shape 775"/>
          <p:cNvCxnSpPr>
            <a:stCxn id="766" idx="3"/>
            <a:endCxn id="771" idx="1"/>
          </p:cNvCxnSpPr>
          <p:nvPr/>
        </p:nvCxnSpPr>
        <p:spPr>
          <a:xfrm>
            <a:off x="4734472" y="3397825"/>
            <a:ext cx="327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76" name="Shape 776"/>
          <p:cNvCxnSpPr>
            <a:stCxn id="771" idx="3"/>
            <a:endCxn id="772" idx="1"/>
          </p:cNvCxnSpPr>
          <p:nvPr/>
        </p:nvCxnSpPr>
        <p:spPr>
          <a:xfrm>
            <a:off x="5593200" y="3397895"/>
            <a:ext cx="396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77" name="Shape 777"/>
          <p:cNvSpPr/>
          <p:nvPr/>
        </p:nvSpPr>
        <p:spPr>
          <a:xfrm>
            <a:off x="7728848" y="1851925"/>
            <a:ext cx="425700" cy="7782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</a:p>
        </p:txBody>
      </p:sp>
      <p:cxnSp>
        <p:nvCxnSpPr>
          <p:cNvPr id="778" name="Shape 778"/>
          <p:cNvCxnSpPr>
            <a:stCxn id="772" idx="3"/>
          </p:cNvCxnSpPr>
          <p:nvPr/>
        </p:nvCxnSpPr>
        <p:spPr>
          <a:xfrm>
            <a:off x="6414999" y="3397825"/>
            <a:ext cx="3113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79" name="Shape 779"/>
          <p:cNvCxnSpPr>
            <a:stCxn id="780" idx="0"/>
            <a:endCxn id="777" idx="2"/>
          </p:cNvCxnSpPr>
          <p:nvPr/>
        </p:nvCxnSpPr>
        <p:spPr>
          <a:xfrm rot="10800000">
            <a:off x="7941698" y="2630125"/>
            <a:ext cx="0" cy="378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81" name="Shape 781"/>
          <p:cNvSpPr txBox="1"/>
          <p:nvPr/>
        </p:nvSpPr>
        <p:spPr>
          <a:xfrm>
            <a:off x="6688075" y="2937174"/>
            <a:ext cx="867600" cy="92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4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769" name="Shape 769"/>
          <p:cNvSpPr/>
          <p:nvPr/>
        </p:nvSpPr>
        <p:spPr>
          <a:xfrm>
            <a:off x="3449038" y="4103450"/>
            <a:ext cx="396300" cy="7782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762" name="Shape 762"/>
          <p:cNvSpPr/>
          <p:nvPr/>
        </p:nvSpPr>
        <p:spPr>
          <a:xfrm>
            <a:off x="1768525" y="4103450"/>
            <a:ext cx="396300" cy="7782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782" name="Shape 782"/>
          <p:cNvSpPr/>
          <p:nvPr/>
        </p:nvSpPr>
        <p:spPr>
          <a:xfrm>
            <a:off x="788295" y="4435895"/>
            <a:ext cx="530999" cy="510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cxnSp>
        <p:nvCxnSpPr>
          <p:cNvPr id="783" name="Shape 783"/>
          <p:cNvCxnSpPr>
            <a:stCxn id="782" idx="2"/>
            <a:endCxn id="784" idx="3"/>
          </p:cNvCxnSpPr>
          <p:nvPr/>
        </p:nvCxnSpPr>
        <p:spPr>
          <a:xfrm rot="-5400000">
            <a:off x="1571294" y="3117095"/>
            <a:ext cx="1311600" cy="2346600"/>
          </a:xfrm>
          <a:prstGeom prst="curvedConnector3">
            <a:avLst>
              <a:gd name="adj1" fmla="val -18155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85" name="Shape 785"/>
          <p:cNvCxnSpPr>
            <a:stCxn id="782" idx="0"/>
          </p:cNvCxnSpPr>
          <p:nvPr/>
        </p:nvCxnSpPr>
        <p:spPr>
          <a:xfrm rot="-5400000">
            <a:off x="1000394" y="3718295"/>
            <a:ext cx="771000" cy="6642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86" name="Shape 786"/>
          <p:cNvCxnSpPr>
            <a:stCxn id="782" idx="2"/>
            <a:endCxn id="787" idx="3"/>
          </p:cNvCxnSpPr>
          <p:nvPr/>
        </p:nvCxnSpPr>
        <p:spPr>
          <a:xfrm rot="-5400000">
            <a:off x="2411594" y="2276795"/>
            <a:ext cx="1311600" cy="4027200"/>
          </a:xfrm>
          <a:prstGeom prst="curvedConnector3">
            <a:avLst>
              <a:gd name="adj1" fmla="val -2315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84" name="Shape 784"/>
          <p:cNvSpPr/>
          <p:nvPr/>
        </p:nvSpPr>
        <p:spPr>
          <a:xfrm>
            <a:off x="3381675" y="3525650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Shape 787"/>
          <p:cNvSpPr/>
          <p:nvPr/>
        </p:nvSpPr>
        <p:spPr>
          <a:xfrm>
            <a:off x="5062175" y="3525650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88" name="Shape 788"/>
          <p:cNvCxnSpPr>
            <a:stCxn id="782" idx="2"/>
            <a:endCxn id="781" idx="2"/>
          </p:cNvCxnSpPr>
          <p:nvPr/>
        </p:nvCxnSpPr>
        <p:spPr>
          <a:xfrm rot="-5400000">
            <a:off x="3544094" y="1368395"/>
            <a:ext cx="1087500" cy="6068100"/>
          </a:xfrm>
          <a:prstGeom prst="curvedConnector3">
            <a:avLst>
              <a:gd name="adj1" fmla="val -37828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89" name="Shape 789"/>
          <p:cNvSpPr/>
          <p:nvPr/>
        </p:nvSpPr>
        <p:spPr>
          <a:xfrm>
            <a:off x="7433000" y="33978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Shape 790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RNN: Computational Graph: Many to One</a:t>
            </a:r>
          </a:p>
        </p:txBody>
      </p:sp>
      <p:sp>
        <p:nvSpPr>
          <p:cNvPr id="780" name="Shape 780"/>
          <p:cNvSpPr/>
          <p:nvPr/>
        </p:nvSpPr>
        <p:spPr>
          <a:xfrm>
            <a:off x="7728848" y="3008725"/>
            <a:ext cx="4257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</a:p>
        </p:txBody>
      </p:sp>
      <p:cxnSp>
        <p:nvCxnSpPr>
          <p:cNvPr id="791" name="Shape 791"/>
          <p:cNvCxnSpPr/>
          <p:nvPr/>
        </p:nvCxnSpPr>
        <p:spPr>
          <a:xfrm>
            <a:off x="7432998" y="3397825"/>
            <a:ext cx="311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480638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Shape 797"/>
          <p:cNvSpPr/>
          <p:nvPr/>
        </p:nvSpPr>
        <p:spPr>
          <a:xfrm>
            <a:off x="947750" y="3008725"/>
            <a:ext cx="3960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798" name="Shape 798"/>
          <p:cNvSpPr/>
          <p:nvPr/>
        </p:nvSpPr>
        <p:spPr>
          <a:xfrm>
            <a:off x="1701163" y="3142745"/>
            <a:ext cx="531000" cy="510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799" name="Shape 799"/>
          <p:cNvSpPr/>
          <p:nvPr/>
        </p:nvSpPr>
        <p:spPr>
          <a:xfrm>
            <a:off x="2628275" y="3008725"/>
            <a:ext cx="3960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cxnSp>
        <p:nvCxnSpPr>
          <p:cNvPr id="800" name="Shape 800"/>
          <p:cNvCxnSpPr>
            <a:stCxn id="801" idx="0"/>
            <a:endCxn id="798" idx="2"/>
          </p:cNvCxnSpPr>
          <p:nvPr/>
        </p:nvCxnSpPr>
        <p:spPr>
          <a:xfrm rot="10800000">
            <a:off x="1966675" y="3653150"/>
            <a:ext cx="0" cy="450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02" name="Shape 802"/>
          <p:cNvCxnSpPr>
            <a:stCxn id="797" idx="3"/>
            <a:endCxn id="798" idx="1"/>
          </p:cNvCxnSpPr>
          <p:nvPr/>
        </p:nvCxnSpPr>
        <p:spPr>
          <a:xfrm>
            <a:off x="1343750" y="3397825"/>
            <a:ext cx="357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03" name="Shape 803"/>
          <p:cNvCxnSpPr>
            <a:stCxn id="798" idx="3"/>
            <a:endCxn id="799" idx="1"/>
          </p:cNvCxnSpPr>
          <p:nvPr/>
        </p:nvCxnSpPr>
        <p:spPr>
          <a:xfrm>
            <a:off x="2232163" y="3397895"/>
            <a:ext cx="396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804" name="Shape 804"/>
          <p:cNvSpPr/>
          <p:nvPr/>
        </p:nvSpPr>
        <p:spPr>
          <a:xfrm>
            <a:off x="3381682" y="3142745"/>
            <a:ext cx="531000" cy="510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805" name="Shape 805"/>
          <p:cNvSpPr/>
          <p:nvPr/>
        </p:nvSpPr>
        <p:spPr>
          <a:xfrm>
            <a:off x="4308772" y="3008725"/>
            <a:ext cx="4257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cxnSp>
        <p:nvCxnSpPr>
          <p:cNvPr id="806" name="Shape 806"/>
          <p:cNvCxnSpPr>
            <a:stCxn id="799" idx="3"/>
            <a:endCxn id="804" idx="1"/>
          </p:cNvCxnSpPr>
          <p:nvPr/>
        </p:nvCxnSpPr>
        <p:spPr>
          <a:xfrm>
            <a:off x="3024275" y="3397825"/>
            <a:ext cx="357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07" name="Shape 807"/>
          <p:cNvCxnSpPr>
            <a:stCxn id="804" idx="3"/>
            <a:endCxn id="805" idx="1"/>
          </p:cNvCxnSpPr>
          <p:nvPr/>
        </p:nvCxnSpPr>
        <p:spPr>
          <a:xfrm>
            <a:off x="3912682" y="3397895"/>
            <a:ext cx="396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808" name="Shape 808"/>
          <p:cNvSpPr/>
          <p:nvPr/>
        </p:nvSpPr>
        <p:spPr>
          <a:xfrm>
            <a:off x="5062200" y="3142745"/>
            <a:ext cx="531000" cy="510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809" name="Shape 809"/>
          <p:cNvSpPr/>
          <p:nvPr/>
        </p:nvSpPr>
        <p:spPr>
          <a:xfrm>
            <a:off x="5989298" y="3008725"/>
            <a:ext cx="4257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cxnSp>
        <p:nvCxnSpPr>
          <p:cNvPr id="810" name="Shape 810"/>
          <p:cNvCxnSpPr>
            <a:stCxn id="805" idx="3"/>
            <a:endCxn id="808" idx="1"/>
          </p:cNvCxnSpPr>
          <p:nvPr/>
        </p:nvCxnSpPr>
        <p:spPr>
          <a:xfrm>
            <a:off x="4734472" y="3397825"/>
            <a:ext cx="327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11" name="Shape 811"/>
          <p:cNvCxnSpPr>
            <a:stCxn id="808" idx="3"/>
            <a:endCxn id="809" idx="1"/>
          </p:cNvCxnSpPr>
          <p:nvPr/>
        </p:nvCxnSpPr>
        <p:spPr>
          <a:xfrm>
            <a:off x="5593200" y="3397895"/>
            <a:ext cx="396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812" name="Shape 812"/>
          <p:cNvSpPr/>
          <p:nvPr/>
        </p:nvSpPr>
        <p:spPr>
          <a:xfrm>
            <a:off x="7728848" y="1851925"/>
            <a:ext cx="425700" cy="7782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</a:p>
        </p:txBody>
      </p:sp>
      <p:cxnSp>
        <p:nvCxnSpPr>
          <p:cNvPr id="813" name="Shape 813"/>
          <p:cNvCxnSpPr>
            <a:stCxn id="809" idx="3"/>
          </p:cNvCxnSpPr>
          <p:nvPr/>
        </p:nvCxnSpPr>
        <p:spPr>
          <a:xfrm>
            <a:off x="6414999" y="3397825"/>
            <a:ext cx="3113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14" name="Shape 814"/>
          <p:cNvCxnSpPr>
            <a:stCxn id="815" idx="0"/>
            <a:endCxn id="812" idx="2"/>
          </p:cNvCxnSpPr>
          <p:nvPr/>
        </p:nvCxnSpPr>
        <p:spPr>
          <a:xfrm rot="10800000">
            <a:off x="7941698" y="2630125"/>
            <a:ext cx="0" cy="378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816" name="Shape 816"/>
          <p:cNvSpPr txBox="1"/>
          <p:nvPr/>
        </p:nvSpPr>
        <p:spPr>
          <a:xfrm>
            <a:off x="6688075" y="2937174"/>
            <a:ext cx="867600" cy="92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4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801" name="Shape 801"/>
          <p:cNvSpPr/>
          <p:nvPr/>
        </p:nvSpPr>
        <p:spPr>
          <a:xfrm>
            <a:off x="1768525" y="4103450"/>
            <a:ext cx="396300" cy="7782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</a:p>
        </p:txBody>
      </p:sp>
      <p:sp>
        <p:nvSpPr>
          <p:cNvPr id="817" name="Shape 817"/>
          <p:cNvSpPr/>
          <p:nvPr/>
        </p:nvSpPr>
        <p:spPr>
          <a:xfrm>
            <a:off x="788295" y="4435895"/>
            <a:ext cx="530999" cy="510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cxnSp>
        <p:nvCxnSpPr>
          <p:cNvPr id="818" name="Shape 818"/>
          <p:cNvCxnSpPr>
            <a:stCxn id="817" idx="2"/>
            <a:endCxn id="819" idx="3"/>
          </p:cNvCxnSpPr>
          <p:nvPr/>
        </p:nvCxnSpPr>
        <p:spPr>
          <a:xfrm rot="-5400000">
            <a:off x="1571294" y="3117095"/>
            <a:ext cx="1311600" cy="2346600"/>
          </a:xfrm>
          <a:prstGeom prst="curvedConnector3">
            <a:avLst>
              <a:gd name="adj1" fmla="val -18155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20" name="Shape 820"/>
          <p:cNvCxnSpPr>
            <a:stCxn id="817" idx="0"/>
          </p:cNvCxnSpPr>
          <p:nvPr/>
        </p:nvCxnSpPr>
        <p:spPr>
          <a:xfrm rot="-5400000">
            <a:off x="1000394" y="3718295"/>
            <a:ext cx="771000" cy="6642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21" name="Shape 821"/>
          <p:cNvCxnSpPr>
            <a:stCxn id="817" idx="2"/>
            <a:endCxn id="822" idx="3"/>
          </p:cNvCxnSpPr>
          <p:nvPr/>
        </p:nvCxnSpPr>
        <p:spPr>
          <a:xfrm rot="-5400000">
            <a:off x="2411594" y="2276795"/>
            <a:ext cx="1311600" cy="4027200"/>
          </a:xfrm>
          <a:prstGeom prst="curvedConnector3">
            <a:avLst>
              <a:gd name="adj1" fmla="val -2315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819" name="Shape 819"/>
          <p:cNvSpPr/>
          <p:nvPr/>
        </p:nvSpPr>
        <p:spPr>
          <a:xfrm>
            <a:off x="3381675" y="3525650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2" name="Shape 822"/>
          <p:cNvSpPr/>
          <p:nvPr/>
        </p:nvSpPr>
        <p:spPr>
          <a:xfrm>
            <a:off x="5062175" y="3525650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23" name="Shape 823"/>
          <p:cNvCxnSpPr>
            <a:stCxn id="817" idx="2"/>
            <a:endCxn id="816" idx="2"/>
          </p:cNvCxnSpPr>
          <p:nvPr/>
        </p:nvCxnSpPr>
        <p:spPr>
          <a:xfrm rot="-5400000">
            <a:off x="3544094" y="1368395"/>
            <a:ext cx="1087500" cy="6068100"/>
          </a:xfrm>
          <a:prstGeom prst="curvedConnector3">
            <a:avLst>
              <a:gd name="adj1" fmla="val -37828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824" name="Shape 824"/>
          <p:cNvSpPr/>
          <p:nvPr/>
        </p:nvSpPr>
        <p:spPr>
          <a:xfrm>
            <a:off x="7433000" y="33978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Shape 825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RNN: Computational Graph: One to Many</a:t>
            </a:r>
          </a:p>
        </p:txBody>
      </p:sp>
      <p:sp>
        <p:nvSpPr>
          <p:cNvPr id="815" name="Shape 815"/>
          <p:cNvSpPr/>
          <p:nvPr/>
        </p:nvSpPr>
        <p:spPr>
          <a:xfrm>
            <a:off x="7728848" y="3008725"/>
            <a:ext cx="4257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</a:p>
        </p:txBody>
      </p:sp>
      <p:cxnSp>
        <p:nvCxnSpPr>
          <p:cNvPr id="826" name="Shape 826"/>
          <p:cNvCxnSpPr/>
          <p:nvPr/>
        </p:nvCxnSpPr>
        <p:spPr>
          <a:xfrm>
            <a:off x="7432998" y="3397825"/>
            <a:ext cx="311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827" name="Shape 827"/>
          <p:cNvSpPr/>
          <p:nvPr/>
        </p:nvSpPr>
        <p:spPr>
          <a:xfrm>
            <a:off x="5989298" y="1851925"/>
            <a:ext cx="425700" cy="7782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828" name="Shape 828"/>
          <p:cNvSpPr/>
          <p:nvPr/>
        </p:nvSpPr>
        <p:spPr>
          <a:xfrm>
            <a:off x="4308773" y="1851925"/>
            <a:ext cx="425700" cy="7782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829" name="Shape 829"/>
          <p:cNvSpPr/>
          <p:nvPr/>
        </p:nvSpPr>
        <p:spPr>
          <a:xfrm>
            <a:off x="2613423" y="1879050"/>
            <a:ext cx="425700" cy="7782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cxnSp>
        <p:nvCxnSpPr>
          <p:cNvPr id="830" name="Shape 830"/>
          <p:cNvCxnSpPr>
            <a:stCxn id="809" idx="0"/>
            <a:endCxn id="827" idx="2"/>
          </p:cNvCxnSpPr>
          <p:nvPr/>
        </p:nvCxnSpPr>
        <p:spPr>
          <a:xfrm rot="10800000">
            <a:off x="6202148" y="2630125"/>
            <a:ext cx="0" cy="378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31" name="Shape 831"/>
          <p:cNvCxnSpPr>
            <a:stCxn id="805" idx="0"/>
            <a:endCxn id="828" idx="2"/>
          </p:cNvCxnSpPr>
          <p:nvPr/>
        </p:nvCxnSpPr>
        <p:spPr>
          <a:xfrm rot="10800000">
            <a:off x="4521622" y="2630125"/>
            <a:ext cx="0" cy="378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32" name="Shape 832"/>
          <p:cNvCxnSpPr>
            <a:stCxn id="799" idx="0"/>
            <a:endCxn id="829" idx="2"/>
          </p:cNvCxnSpPr>
          <p:nvPr/>
        </p:nvCxnSpPr>
        <p:spPr>
          <a:xfrm rot="10800000">
            <a:off x="2826275" y="2657125"/>
            <a:ext cx="0" cy="351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9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6123769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Shape 877"/>
          <p:cNvSpPr txBox="1"/>
          <p:nvPr/>
        </p:nvSpPr>
        <p:spPr>
          <a:xfrm>
            <a:off x="309925" y="946275"/>
            <a:ext cx="8498946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Sequence to Sequence: Many-to-one + one-to-many</a:t>
            </a:r>
          </a:p>
        </p:txBody>
      </p:sp>
      <p:cxnSp>
        <p:nvCxnSpPr>
          <p:cNvPr id="910" name="Shape 910"/>
          <p:cNvCxnSpPr/>
          <p:nvPr/>
        </p:nvCxnSpPr>
        <p:spPr>
          <a:xfrm>
            <a:off x="5012662" y="3454372"/>
            <a:ext cx="204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11" name="Shape 911"/>
          <p:cNvSpPr/>
          <p:nvPr/>
        </p:nvSpPr>
        <p:spPr>
          <a:xfrm>
            <a:off x="5976914" y="2406874"/>
            <a:ext cx="345472" cy="5112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lang="en" sz="1400" kern="0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912" name="Shape 912"/>
          <p:cNvSpPr/>
          <p:nvPr/>
        </p:nvSpPr>
        <p:spPr>
          <a:xfrm>
            <a:off x="7086959" y="2406861"/>
            <a:ext cx="345472" cy="5112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cxnSp>
        <p:nvCxnSpPr>
          <p:cNvPr id="913" name="Shape 913"/>
          <p:cNvCxnSpPr>
            <a:stCxn id="914" idx="0"/>
            <a:endCxn id="911" idx="2"/>
          </p:cNvCxnSpPr>
          <p:nvPr/>
        </p:nvCxnSpPr>
        <p:spPr>
          <a:xfrm flipH="1" flipV="1">
            <a:off x="6149650" y="2918074"/>
            <a:ext cx="1492" cy="298375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915" name="Shape 915"/>
          <p:cNvCxnSpPr>
            <a:stCxn id="916" idx="0"/>
            <a:endCxn id="912" idx="2"/>
          </p:cNvCxnSpPr>
          <p:nvPr/>
        </p:nvCxnSpPr>
        <p:spPr>
          <a:xfrm flipH="1" flipV="1">
            <a:off x="7259695" y="2918061"/>
            <a:ext cx="4951" cy="298388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17" name="Shape 917"/>
          <p:cNvSpPr txBox="1"/>
          <p:nvPr/>
        </p:nvSpPr>
        <p:spPr>
          <a:xfrm>
            <a:off x="8239171" y="3192767"/>
            <a:ext cx="569700" cy="60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 </a:t>
            </a:r>
          </a:p>
        </p:txBody>
      </p:sp>
      <p:sp>
        <p:nvSpPr>
          <p:cNvPr id="918" name="Shape 918"/>
          <p:cNvSpPr txBox="1"/>
          <p:nvPr/>
        </p:nvSpPr>
        <p:spPr>
          <a:xfrm>
            <a:off x="988125" y="2101375"/>
            <a:ext cx="2949000" cy="6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Many to one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Encode input sequence in a single vector</a:t>
            </a:r>
          </a:p>
        </p:txBody>
      </p:sp>
      <p:sp>
        <p:nvSpPr>
          <p:cNvPr id="919" name="Shape 919"/>
          <p:cNvSpPr txBox="1"/>
          <p:nvPr/>
        </p:nvSpPr>
        <p:spPr>
          <a:xfrm>
            <a:off x="5267100" y="1680375"/>
            <a:ext cx="2949000" cy="6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One to many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Produce output sequence from single input vector</a:t>
            </a:r>
          </a:p>
        </p:txBody>
      </p:sp>
      <p:grpSp>
        <p:nvGrpSpPr>
          <p:cNvPr id="920" name="Shape 920"/>
          <p:cNvGrpSpPr/>
          <p:nvPr/>
        </p:nvGrpSpPr>
        <p:grpSpPr>
          <a:xfrm>
            <a:off x="4768906" y="3216449"/>
            <a:ext cx="4491675" cy="1272531"/>
            <a:chOff x="721775" y="2151475"/>
            <a:chExt cx="6838725" cy="1937471"/>
          </a:xfrm>
        </p:grpSpPr>
        <p:sp>
          <p:nvSpPr>
            <p:cNvPr id="921" name="Shape 921"/>
            <p:cNvSpPr/>
            <p:nvPr/>
          </p:nvSpPr>
          <p:spPr>
            <a:xfrm>
              <a:off x="1701163" y="2285495"/>
              <a:ext cx="531000" cy="510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</a:t>
              </a:r>
              <a:r>
                <a:rPr lang="en" sz="1400" kern="0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</a:t>
              </a:r>
            </a:p>
          </p:txBody>
        </p:sp>
        <p:sp>
          <p:nvSpPr>
            <p:cNvPr id="914" name="Shape 914"/>
            <p:cNvSpPr/>
            <p:nvPr/>
          </p:nvSpPr>
          <p:spPr>
            <a:xfrm>
              <a:off x="2512458" y="2151475"/>
              <a:ext cx="627634" cy="778200"/>
            </a:xfrm>
            <a:prstGeom prst="rect">
              <a:avLst/>
            </a:prstGeom>
            <a:solidFill>
              <a:srgbClr val="D0E0E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</a:t>
              </a:r>
              <a:r>
                <a:rPr lang="en" sz="1400" kern="0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</a:p>
          </p:txBody>
        </p:sp>
        <p:cxnSp>
          <p:nvCxnSpPr>
            <p:cNvPr id="922" name="Shape 922"/>
            <p:cNvCxnSpPr>
              <a:stCxn id="921" idx="3"/>
              <a:endCxn id="914" idx="1"/>
            </p:cNvCxnSpPr>
            <p:nvPr/>
          </p:nvCxnSpPr>
          <p:spPr>
            <a:xfrm flipV="1">
              <a:off x="2232163" y="2540575"/>
              <a:ext cx="280295" cy="7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923" name="Shape 923"/>
            <p:cNvSpPr/>
            <p:nvPr/>
          </p:nvSpPr>
          <p:spPr>
            <a:xfrm>
              <a:off x="3381682" y="2285495"/>
              <a:ext cx="531000" cy="510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</a:t>
              </a:r>
              <a:r>
                <a:rPr lang="en" sz="1400" kern="0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</a:t>
              </a:r>
            </a:p>
          </p:txBody>
        </p:sp>
        <p:sp>
          <p:nvSpPr>
            <p:cNvPr id="916" name="Shape 916"/>
            <p:cNvSpPr/>
            <p:nvPr/>
          </p:nvSpPr>
          <p:spPr>
            <a:xfrm>
              <a:off x="4248315" y="2151475"/>
              <a:ext cx="546614" cy="778200"/>
            </a:xfrm>
            <a:prstGeom prst="rect">
              <a:avLst/>
            </a:prstGeom>
            <a:solidFill>
              <a:srgbClr val="D0E0E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</a:t>
              </a:r>
              <a:r>
                <a:rPr lang="en" sz="1400" kern="0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</a:p>
          </p:txBody>
        </p:sp>
        <p:cxnSp>
          <p:nvCxnSpPr>
            <p:cNvPr id="924" name="Shape 924"/>
            <p:cNvCxnSpPr>
              <a:stCxn id="914" idx="3"/>
              <a:endCxn id="923" idx="1"/>
            </p:cNvCxnSpPr>
            <p:nvPr/>
          </p:nvCxnSpPr>
          <p:spPr>
            <a:xfrm>
              <a:off x="3140092" y="2540575"/>
              <a:ext cx="241590" cy="7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925" name="Shape 925"/>
            <p:cNvCxnSpPr>
              <a:stCxn id="923" idx="3"/>
              <a:endCxn id="916" idx="1"/>
            </p:cNvCxnSpPr>
            <p:nvPr/>
          </p:nvCxnSpPr>
          <p:spPr>
            <a:xfrm flipV="1">
              <a:off x="3912682" y="2540575"/>
              <a:ext cx="335633" cy="7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926" name="Shape 926"/>
            <p:cNvSpPr/>
            <p:nvPr/>
          </p:nvSpPr>
          <p:spPr>
            <a:xfrm>
              <a:off x="5062200" y="2285495"/>
              <a:ext cx="531000" cy="510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</a:t>
              </a:r>
              <a:r>
                <a:rPr lang="en" sz="1400" kern="0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</a:t>
              </a:r>
            </a:p>
          </p:txBody>
        </p:sp>
        <p:cxnSp>
          <p:nvCxnSpPr>
            <p:cNvPr id="927" name="Shape 927"/>
            <p:cNvCxnSpPr>
              <a:stCxn id="916" idx="3"/>
              <a:endCxn id="926" idx="1"/>
            </p:cNvCxnSpPr>
            <p:nvPr/>
          </p:nvCxnSpPr>
          <p:spPr>
            <a:xfrm>
              <a:off x="4794929" y="2540575"/>
              <a:ext cx="267270" cy="7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928" name="Shape 928"/>
            <p:cNvCxnSpPr>
              <a:stCxn id="926" idx="3"/>
            </p:cNvCxnSpPr>
            <p:nvPr/>
          </p:nvCxnSpPr>
          <p:spPr>
            <a:xfrm>
              <a:off x="5593200" y="2540645"/>
              <a:ext cx="396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930" name="Shape 930"/>
            <p:cNvSpPr/>
            <p:nvPr/>
          </p:nvSpPr>
          <p:spPr>
            <a:xfrm>
              <a:off x="721775" y="3578645"/>
              <a:ext cx="664038" cy="510300"/>
            </a:xfrm>
            <a:prstGeom prst="rect">
              <a:avLst/>
            </a:prstGeom>
            <a:solidFill>
              <a:srgbClr val="D9D2E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</a:t>
              </a:r>
              <a:r>
                <a:rPr lang="en" sz="1400" kern="0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</a:p>
          </p:txBody>
        </p:sp>
        <p:cxnSp>
          <p:nvCxnSpPr>
            <p:cNvPr id="931" name="Shape 931"/>
            <p:cNvCxnSpPr>
              <a:stCxn id="930" idx="2"/>
              <a:endCxn id="932" idx="3"/>
            </p:cNvCxnSpPr>
            <p:nvPr/>
          </p:nvCxnSpPr>
          <p:spPr>
            <a:xfrm rot="5400000" flipH="1" flipV="1">
              <a:off x="1571211" y="2259810"/>
              <a:ext cx="1311718" cy="2346553"/>
            </a:xfrm>
            <a:prstGeom prst="curvedConnector3">
              <a:avLst>
                <a:gd name="adj1" fmla="val -26534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933" name="Shape 933"/>
            <p:cNvCxnSpPr>
              <a:stCxn id="930" idx="0"/>
            </p:cNvCxnSpPr>
            <p:nvPr/>
          </p:nvCxnSpPr>
          <p:spPr>
            <a:xfrm rot="5400000" flipH="1" flipV="1">
              <a:off x="1000396" y="2861047"/>
              <a:ext cx="770997" cy="664199"/>
            </a:xfrm>
            <a:prstGeom prst="curvedConnector3">
              <a:avLst>
                <a:gd name="adj1" fmla="val 50000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934" name="Shape 934"/>
            <p:cNvCxnSpPr>
              <a:stCxn id="930" idx="2"/>
              <a:endCxn id="935" idx="3"/>
            </p:cNvCxnSpPr>
            <p:nvPr/>
          </p:nvCxnSpPr>
          <p:spPr>
            <a:xfrm rot="5400000" flipH="1" flipV="1">
              <a:off x="2411461" y="1419558"/>
              <a:ext cx="1311717" cy="4027054"/>
            </a:xfrm>
            <a:prstGeom prst="curvedConnector3">
              <a:avLst>
                <a:gd name="adj1" fmla="val -26534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932" name="Shape 932"/>
            <p:cNvSpPr/>
            <p:nvPr/>
          </p:nvSpPr>
          <p:spPr>
            <a:xfrm>
              <a:off x="3381675" y="2668400"/>
              <a:ext cx="127500" cy="127500"/>
            </a:xfrm>
            <a:prstGeom prst="ellipse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Shape 936"/>
            <p:cNvSpPr/>
            <p:nvPr/>
          </p:nvSpPr>
          <p:spPr>
            <a:xfrm>
              <a:off x="7433000" y="2540575"/>
              <a:ext cx="127500" cy="127500"/>
            </a:xfrm>
            <a:prstGeom prst="ellipse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Shape 935"/>
            <p:cNvSpPr/>
            <p:nvPr/>
          </p:nvSpPr>
          <p:spPr>
            <a:xfrm>
              <a:off x="5062175" y="2668400"/>
              <a:ext cx="127500" cy="127500"/>
            </a:xfrm>
            <a:prstGeom prst="ellipse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grpSp>
        <p:nvGrpSpPr>
          <p:cNvPr id="63" name="Shape 839"/>
          <p:cNvGrpSpPr/>
          <p:nvPr/>
        </p:nvGrpSpPr>
        <p:grpSpPr>
          <a:xfrm>
            <a:off x="246185" y="3142767"/>
            <a:ext cx="4781772" cy="1319525"/>
            <a:chOff x="721551" y="2079924"/>
            <a:chExt cx="7280407" cy="2009021"/>
          </a:xfrm>
        </p:grpSpPr>
        <p:sp>
          <p:nvSpPr>
            <p:cNvPr id="64" name="Shape 840"/>
            <p:cNvSpPr/>
            <p:nvPr/>
          </p:nvSpPr>
          <p:spPr>
            <a:xfrm>
              <a:off x="873848" y="2151475"/>
              <a:ext cx="543806" cy="7782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4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</a:t>
              </a:r>
              <a:r>
                <a:rPr lang="en" sz="1400" kern="0" baseline="-250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65" name="Shape 841"/>
            <p:cNvSpPr/>
            <p:nvPr/>
          </p:nvSpPr>
          <p:spPr>
            <a:xfrm>
              <a:off x="1701163" y="2285495"/>
              <a:ext cx="531000" cy="510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</a:t>
              </a:r>
              <a:r>
                <a:rPr lang="en" sz="1400" kern="0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</a:t>
              </a:r>
            </a:p>
          </p:txBody>
        </p:sp>
        <p:sp>
          <p:nvSpPr>
            <p:cNvPr id="66" name="Shape 842"/>
            <p:cNvSpPr/>
            <p:nvPr/>
          </p:nvSpPr>
          <p:spPr>
            <a:xfrm>
              <a:off x="2554373" y="2151475"/>
              <a:ext cx="543806" cy="7782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</a:t>
              </a:r>
              <a:r>
                <a:rPr lang="en" sz="1400" kern="0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</a:p>
          </p:txBody>
        </p:sp>
        <p:cxnSp>
          <p:nvCxnSpPr>
            <p:cNvPr id="67" name="Shape 843"/>
            <p:cNvCxnSpPr/>
            <p:nvPr/>
          </p:nvCxnSpPr>
          <p:spPr>
            <a:xfrm flipH="1" flipV="1">
              <a:off x="1966663" y="2795795"/>
              <a:ext cx="12" cy="450405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68" name="Shape 845"/>
            <p:cNvCxnSpPr/>
            <p:nvPr/>
          </p:nvCxnSpPr>
          <p:spPr>
            <a:xfrm>
              <a:off x="1417654" y="2540576"/>
              <a:ext cx="283508" cy="7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69" name="Shape 846"/>
            <p:cNvCxnSpPr/>
            <p:nvPr/>
          </p:nvCxnSpPr>
          <p:spPr>
            <a:xfrm flipV="1">
              <a:off x="2232163" y="2540576"/>
              <a:ext cx="322211" cy="7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70" name="Shape 847"/>
            <p:cNvSpPr/>
            <p:nvPr/>
          </p:nvSpPr>
          <p:spPr>
            <a:xfrm>
              <a:off x="3381682" y="2285495"/>
              <a:ext cx="531000" cy="510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</a:t>
              </a:r>
              <a:r>
                <a:rPr lang="en" sz="1400" kern="0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</a:t>
              </a:r>
            </a:p>
          </p:txBody>
        </p:sp>
        <p:sp>
          <p:nvSpPr>
            <p:cNvPr id="71" name="Shape 848"/>
            <p:cNvSpPr/>
            <p:nvPr/>
          </p:nvSpPr>
          <p:spPr>
            <a:xfrm>
              <a:off x="4229328" y="2151475"/>
              <a:ext cx="584589" cy="7782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</a:t>
              </a:r>
              <a:r>
                <a:rPr lang="en" sz="1400" kern="0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</a:p>
          </p:txBody>
        </p:sp>
        <p:cxnSp>
          <p:nvCxnSpPr>
            <p:cNvPr id="72" name="Shape 849"/>
            <p:cNvCxnSpPr/>
            <p:nvPr/>
          </p:nvCxnSpPr>
          <p:spPr>
            <a:xfrm>
              <a:off x="3098180" y="2540576"/>
              <a:ext cx="283502" cy="7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73" name="Shape 850"/>
            <p:cNvCxnSpPr/>
            <p:nvPr/>
          </p:nvCxnSpPr>
          <p:spPr>
            <a:xfrm flipH="1" flipV="1">
              <a:off x="3647182" y="2795795"/>
              <a:ext cx="6" cy="450405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74" name="Shape 852"/>
            <p:cNvCxnSpPr/>
            <p:nvPr/>
          </p:nvCxnSpPr>
          <p:spPr>
            <a:xfrm flipV="1">
              <a:off x="3912682" y="2540576"/>
              <a:ext cx="316646" cy="7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75" name="Shape 853"/>
            <p:cNvSpPr/>
            <p:nvPr/>
          </p:nvSpPr>
          <p:spPr>
            <a:xfrm>
              <a:off x="5062200" y="2285495"/>
              <a:ext cx="531000" cy="510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</a:t>
              </a:r>
              <a:r>
                <a:rPr lang="en" sz="1400" kern="0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</a:t>
              </a:r>
            </a:p>
          </p:txBody>
        </p:sp>
        <p:sp>
          <p:nvSpPr>
            <p:cNvPr id="76" name="Shape 854"/>
            <p:cNvSpPr/>
            <p:nvPr/>
          </p:nvSpPr>
          <p:spPr>
            <a:xfrm>
              <a:off x="5909854" y="2151475"/>
              <a:ext cx="584589" cy="7782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</a:t>
              </a:r>
              <a:r>
                <a:rPr lang="en" sz="1400" kern="0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</a:p>
          </p:txBody>
        </p:sp>
        <p:sp>
          <p:nvSpPr>
            <p:cNvPr id="77" name="Shape 855"/>
            <p:cNvSpPr/>
            <p:nvPr/>
          </p:nvSpPr>
          <p:spPr>
            <a:xfrm>
              <a:off x="5055591" y="3246200"/>
              <a:ext cx="544217" cy="778200"/>
            </a:xfrm>
            <a:prstGeom prst="rect">
              <a:avLst/>
            </a:prstGeom>
            <a:solidFill>
              <a:srgbClr val="F4CC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x</a:t>
              </a:r>
              <a:r>
                <a:rPr lang="en" sz="1400" kern="0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</a:p>
          </p:txBody>
        </p:sp>
        <p:cxnSp>
          <p:nvCxnSpPr>
            <p:cNvPr id="78" name="Shape 856"/>
            <p:cNvCxnSpPr/>
            <p:nvPr/>
          </p:nvCxnSpPr>
          <p:spPr>
            <a:xfrm flipV="1">
              <a:off x="5327700" y="2795795"/>
              <a:ext cx="2" cy="450405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79" name="Shape 857"/>
            <p:cNvCxnSpPr/>
            <p:nvPr/>
          </p:nvCxnSpPr>
          <p:spPr>
            <a:xfrm>
              <a:off x="4813916" y="2540576"/>
              <a:ext cx="248284" cy="7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80" name="Shape 858"/>
            <p:cNvCxnSpPr/>
            <p:nvPr/>
          </p:nvCxnSpPr>
          <p:spPr>
            <a:xfrm flipV="1">
              <a:off x="5593201" y="2540576"/>
              <a:ext cx="316653" cy="7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81" name="Shape 859"/>
            <p:cNvCxnSpPr/>
            <p:nvPr/>
          </p:nvCxnSpPr>
          <p:spPr>
            <a:xfrm>
              <a:off x="6494443" y="2540576"/>
              <a:ext cx="231953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82" name="Shape 860"/>
            <p:cNvSpPr txBox="1"/>
            <p:nvPr/>
          </p:nvSpPr>
          <p:spPr>
            <a:xfrm>
              <a:off x="6688075" y="2079924"/>
              <a:ext cx="867600" cy="9216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… </a:t>
              </a:r>
            </a:p>
          </p:txBody>
        </p:sp>
        <p:sp>
          <p:nvSpPr>
            <p:cNvPr id="83" name="Shape 851"/>
            <p:cNvSpPr/>
            <p:nvPr/>
          </p:nvSpPr>
          <p:spPr>
            <a:xfrm>
              <a:off x="3375080" y="3246200"/>
              <a:ext cx="544217" cy="778200"/>
            </a:xfrm>
            <a:prstGeom prst="rect">
              <a:avLst/>
            </a:prstGeom>
            <a:solidFill>
              <a:srgbClr val="F4CC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x</a:t>
              </a:r>
              <a:r>
                <a:rPr lang="en" sz="1400" kern="0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84" name="Shape 844"/>
            <p:cNvSpPr/>
            <p:nvPr/>
          </p:nvSpPr>
          <p:spPr>
            <a:xfrm>
              <a:off x="1694567" y="3246200"/>
              <a:ext cx="544217" cy="778200"/>
            </a:xfrm>
            <a:prstGeom prst="rect">
              <a:avLst/>
            </a:prstGeom>
            <a:solidFill>
              <a:srgbClr val="F4CC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4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x</a:t>
              </a:r>
              <a:r>
                <a:rPr lang="en" sz="1400" kern="0" baseline="-250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85" name="Shape 861"/>
            <p:cNvSpPr/>
            <p:nvPr/>
          </p:nvSpPr>
          <p:spPr>
            <a:xfrm>
              <a:off x="721551" y="3578645"/>
              <a:ext cx="664485" cy="510300"/>
            </a:xfrm>
            <a:prstGeom prst="rect">
              <a:avLst/>
            </a:prstGeom>
            <a:solidFill>
              <a:srgbClr val="FCE5C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</a:t>
              </a:r>
              <a:r>
                <a:rPr lang="en" sz="1400" kern="0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</a:p>
          </p:txBody>
        </p:sp>
        <p:cxnSp>
          <p:nvCxnSpPr>
            <p:cNvPr id="86" name="Shape 862"/>
            <p:cNvCxnSpPr/>
            <p:nvPr/>
          </p:nvCxnSpPr>
          <p:spPr>
            <a:xfrm rot="5400000" flipH="1" flipV="1">
              <a:off x="1571211" y="2259808"/>
              <a:ext cx="1311717" cy="2346554"/>
            </a:xfrm>
            <a:prstGeom prst="curvedConnector3">
              <a:avLst>
                <a:gd name="adj1" fmla="val -26534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87" name="Shape 864"/>
            <p:cNvCxnSpPr/>
            <p:nvPr/>
          </p:nvCxnSpPr>
          <p:spPr>
            <a:xfrm rot="5400000" flipH="1" flipV="1">
              <a:off x="1000395" y="2861048"/>
              <a:ext cx="770997" cy="664201"/>
            </a:xfrm>
            <a:prstGeom prst="curvedConnector3">
              <a:avLst>
                <a:gd name="adj1" fmla="val 50000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88" name="Shape 865"/>
            <p:cNvCxnSpPr/>
            <p:nvPr/>
          </p:nvCxnSpPr>
          <p:spPr>
            <a:xfrm rot="5400000" flipH="1" flipV="1">
              <a:off x="2411461" y="1419559"/>
              <a:ext cx="1311717" cy="4027053"/>
            </a:xfrm>
            <a:prstGeom prst="curvedConnector3">
              <a:avLst>
                <a:gd name="adj1" fmla="val -26534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89" name="Shape 863"/>
            <p:cNvSpPr/>
            <p:nvPr/>
          </p:nvSpPr>
          <p:spPr>
            <a:xfrm>
              <a:off x="3381675" y="2668400"/>
              <a:ext cx="127500" cy="127500"/>
            </a:xfrm>
            <a:prstGeom prst="ellipse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Shape 866"/>
            <p:cNvSpPr/>
            <p:nvPr/>
          </p:nvSpPr>
          <p:spPr>
            <a:xfrm>
              <a:off x="5062175" y="2668400"/>
              <a:ext cx="127500" cy="127500"/>
            </a:xfrm>
            <a:prstGeom prst="ellipse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1" name="Shape 867"/>
            <p:cNvCxnSpPr/>
            <p:nvPr/>
          </p:nvCxnSpPr>
          <p:spPr>
            <a:xfrm rot="5400000" flipH="1" flipV="1">
              <a:off x="3544124" y="511193"/>
              <a:ext cx="1087421" cy="6068082"/>
            </a:xfrm>
            <a:prstGeom prst="curvedConnector3">
              <a:avLst>
                <a:gd name="adj1" fmla="val -32007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92" name="Shape 868"/>
            <p:cNvSpPr/>
            <p:nvPr/>
          </p:nvSpPr>
          <p:spPr>
            <a:xfrm>
              <a:off x="7433000" y="2540575"/>
              <a:ext cx="127500" cy="127500"/>
            </a:xfrm>
            <a:prstGeom prst="ellipse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Shape 869"/>
            <p:cNvSpPr/>
            <p:nvPr/>
          </p:nvSpPr>
          <p:spPr>
            <a:xfrm>
              <a:off x="7417369" y="2151475"/>
              <a:ext cx="584589" cy="7782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</a:t>
              </a:r>
              <a:r>
                <a:rPr lang="en" sz="1400" kern="0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</a:t>
              </a:r>
            </a:p>
          </p:txBody>
        </p:sp>
        <p:cxnSp>
          <p:nvCxnSpPr>
            <p:cNvPr id="94" name="Shape 870"/>
            <p:cNvCxnSpPr/>
            <p:nvPr/>
          </p:nvCxnSpPr>
          <p:spPr>
            <a:xfrm>
              <a:off x="7200964" y="2540575"/>
              <a:ext cx="3114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</p:spTree>
    <p:extLst>
      <p:ext uri="{BB962C8B-B14F-4D97-AF65-F5344CB8AC3E}">
        <p14:creationId xmlns:p14="http://schemas.microsoft.com/office/powerpoint/2010/main" val="15031904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Recurrent Neural Networks (RNNs)</a:t>
            </a:r>
          </a:p>
          <a:p>
            <a:pPr lvl="1"/>
            <a:r>
              <a:rPr lang="en-US" dirty="0"/>
              <a:t>Example Problem: (Character-level) Language modeling </a:t>
            </a:r>
          </a:p>
          <a:p>
            <a:pPr lvl="1"/>
            <a:r>
              <a:rPr lang="en-US" dirty="0"/>
              <a:t>Learning: (Truncated) </a:t>
            </a:r>
            <a:r>
              <a:rPr lang="en-US" dirty="0" err="1"/>
              <a:t>BackProp</a:t>
            </a:r>
            <a:r>
              <a:rPr lang="en-US" dirty="0"/>
              <a:t> Through Time (BPTT)</a:t>
            </a:r>
          </a:p>
          <a:p>
            <a:pPr lvl="1"/>
            <a:r>
              <a:rPr lang="en-US" dirty="0"/>
              <a:t>Visualizing RNNs</a:t>
            </a:r>
          </a:p>
          <a:p>
            <a:pPr lvl="1"/>
            <a:r>
              <a:rPr lang="en-US" dirty="0"/>
              <a:t>Example: Image Captioning</a:t>
            </a:r>
          </a:p>
          <a:p>
            <a:pPr lvl="1"/>
            <a:r>
              <a:rPr lang="en-US" dirty="0"/>
              <a:t>Inference: Beam Search</a:t>
            </a:r>
          </a:p>
          <a:p>
            <a:pPr lvl="1"/>
            <a:r>
              <a:rPr lang="en-US" dirty="0"/>
              <a:t>Multilayer RNNs</a:t>
            </a:r>
          </a:p>
          <a:p>
            <a:pPr lvl="1"/>
            <a:r>
              <a:rPr lang="en-US" dirty="0"/>
              <a:t>Problems with gradients in “vanilla” RNNs</a:t>
            </a:r>
          </a:p>
          <a:p>
            <a:pPr lvl="1"/>
            <a:r>
              <a:rPr lang="en-US" dirty="0"/>
              <a:t>LSTMs (and other RNN variants)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05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Administrativia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Guest Lecture: Arjun Majumdar</a:t>
            </a:r>
          </a:p>
          <a:p>
            <a:pPr lvl="1"/>
            <a:r>
              <a:rPr lang="en-US" dirty="0"/>
              <a:t>Next class (10/8)</a:t>
            </a:r>
          </a:p>
          <a:p>
            <a:pPr lvl="1"/>
            <a:r>
              <a:rPr lang="en-US" dirty="0"/>
              <a:t>Transformers, BERT, </a:t>
            </a:r>
            <a:r>
              <a:rPr lang="en-US" dirty="0" err="1"/>
              <a:t>ViLBERT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6" name="Picture 2" descr="Arjun Majumdar">
            <a:extLst>
              <a:ext uri="{FF2B5EF4-FFF2-40B4-BE49-F238E27FC236}">
                <a16:creationId xmlns:a16="http://schemas.microsoft.com/office/drawing/2014/main" id="{09E2CD25-ED67-824E-8F28-191021A0F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0" y="3352800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9930C7-E033-3C4A-9884-770A20D32D89}"/>
              </a:ext>
            </a:extLst>
          </p:cNvPr>
          <p:cNvSpPr txBox="1"/>
          <p:nvPr/>
        </p:nvSpPr>
        <p:spPr>
          <a:xfrm>
            <a:off x="3505200" y="5971401"/>
            <a:ext cx="21130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https://arjunmajum.github.io/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1392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D7C51-1F79-8A43-B106-DEB98F871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8F917-6E2C-A14C-9273-2EE851FDF9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a dataset, build an accurate model: </a:t>
            </a:r>
            <a:br>
              <a:rPr lang="en-US" dirty="0"/>
            </a:br>
            <a:r>
              <a:rPr lang="en-US" dirty="0"/>
              <a:t>P(y</a:t>
            </a:r>
            <a:r>
              <a:rPr lang="en-US" baseline="-25000" dirty="0"/>
              <a:t>1</a:t>
            </a:r>
            <a:r>
              <a:rPr lang="en-US" dirty="0"/>
              <a:t>, y</a:t>
            </a:r>
            <a:r>
              <a:rPr lang="en-US" baseline="-25000" dirty="0"/>
              <a:t>2</a:t>
            </a:r>
            <a:r>
              <a:rPr lang="en-US" dirty="0"/>
              <a:t>, …</a:t>
            </a:r>
            <a:r>
              <a:rPr lang="en-US" dirty="0" err="1"/>
              <a:t>y</a:t>
            </a:r>
            <a:r>
              <a:rPr lang="en-US" baseline="-25000" dirty="0" err="1"/>
              <a:t>T</a:t>
            </a:r>
            <a:r>
              <a:rPr lang="en-US" dirty="0"/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69C945-0771-0248-83B6-6F1015B53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49494D-4754-454D-ABBF-E0CF579CB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8A9A15B-4A61-0B43-AAC0-CB0B06ACF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114800"/>
            <a:ext cx="6858000" cy="204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8EFC46F-5CFA-B842-81A8-B64C5DADD3BD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Image Credit: https://</a:t>
            </a:r>
            <a:r>
              <a:rPr lang="en-US" sz="1200" dirty="0" err="1"/>
              <a:t>ofir.io</a:t>
            </a:r>
            <a:r>
              <a:rPr lang="en-US" sz="1200" dirty="0"/>
              <a:t>/Neural-Language-Modeling-From-Scratch/</a:t>
            </a:r>
          </a:p>
        </p:txBody>
      </p:sp>
    </p:spTree>
    <p:extLst>
      <p:ext uri="{BB962C8B-B14F-4D97-AF65-F5344CB8AC3E}">
        <p14:creationId xmlns:p14="http://schemas.microsoft.com/office/powerpoint/2010/main" val="20758210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Shape 942"/>
          <p:cNvSpPr txBox="1"/>
          <p:nvPr/>
        </p:nvSpPr>
        <p:spPr>
          <a:xfrm>
            <a:off x="171925" y="1172450"/>
            <a:ext cx="2765100" cy="290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Character-level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Language Model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Vocabulary: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[h,e,l,o]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 training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sequence: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“hello”</a:t>
            </a:r>
          </a:p>
        </p:txBody>
      </p:sp>
      <p:pic>
        <p:nvPicPr>
          <p:cNvPr id="943" name="Shape 9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5775" y="979100"/>
            <a:ext cx="5260924" cy="42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944" name="Shape 944"/>
          <p:cNvSpPr/>
          <p:nvPr/>
        </p:nvSpPr>
        <p:spPr>
          <a:xfrm>
            <a:off x="2776200" y="972025"/>
            <a:ext cx="6169200" cy="2975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4758278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Shape 950"/>
          <p:cNvSpPr txBox="1"/>
          <p:nvPr/>
        </p:nvSpPr>
        <p:spPr>
          <a:xfrm>
            <a:off x="171925" y="1172450"/>
            <a:ext cx="2765100" cy="290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Character-level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Language Model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Vocabulary: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[h,e,l,o]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 training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sequence: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“hello”</a:t>
            </a:r>
          </a:p>
        </p:txBody>
      </p:sp>
      <p:pic>
        <p:nvPicPr>
          <p:cNvPr id="951" name="Shape 9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5775" y="979100"/>
            <a:ext cx="5260924" cy="42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952" name="Shape 952"/>
          <p:cNvSpPr/>
          <p:nvPr/>
        </p:nvSpPr>
        <p:spPr>
          <a:xfrm>
            <a:off x="2776200" y="972025"/>
            <a:ext cx="6169200" cy="1693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1447800"/>
            <a:ext cx="5702300" cy="3937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1375598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Shape 959"/>
          <p:cNvSpPr txBox="1"/>
          <p:nvPr/>
        </p:nvSpPr>
        <p:spPr>
          <a:xfrm>
            <a:off x="171925" y="1172450"/>
            <a:ext cx="2765100" cy="290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Character-level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Language Model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Vocabulary: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[h,e,l,o]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 training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sequence: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“hello”</a:t>
            </a:r>
          </a:p>
        </p:txBody>
      </p:sp>
      <p:pic>
        <p:nvPicPr>
          <p:cNvPr id="960" name="Shape 9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5775" y="979100"/>
            <a:ext cx="5260924" cy="42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1992068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Shape 950"/>
          <p:cNvSpPr txBox="1"/>
          <p:nvPr/>
        </p:nvSpPr>
        <p:spPr>
          <a:xfrm>
            <a:off x="171925" y="1172450"/>
            <a:ext cx="2765100" cy="290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Character-level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Language Model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Vocabulary: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[h,e,l,o]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 training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sequence: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“hello”</a:t>
            </a:r>
          </a:p>
        </p:txBody>
      </p:sp>
      <p:pic>
        <p:nvPicPr>
          <p:cNvPr id="951" name="Shape 9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5775" y="979100"/>
            <a:ext cx="5260924" cy="42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952" name="Shape 952"/>
          <p:cNvSpPr/>
          <p:nvPr/>
        </p:nvSpPr>
        <p:spPr>
          <a:xfrm>
            <a:off x="2776200" y="972025"/>
            <a:ext cx="6169200" cy="1693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1447800"/>
            <a:ext cx="5702300" cy="3937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6926954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Distributed Representations Toy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Local </a:t>
            </a:r>
            <a:r>
              <a:rPr lang="en-US" dirty="0" err="1"/>
              <a:t>vs</a:t>
            </a:r>
            <a:r>
              <a:rPr lang="en-US" dirty="0"/>
              <a:t> Distributed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1" y="1681810"/>
            <a:ext cx="7201107" cy="4572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495800" y="1447800"/>
            <a:ext cx="4343400" cy="51054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0953" y="6578469"/>
            <a:ext cx="1963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Moontae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Lee </a:t>
            </a:r>
          </a:p>
        </p:txBody>
      </p:sp>
    </p:spTree>
    <p:extLst>
      <p:ext uri="{BB962C8B-B14F-4D97-AF65-F5344CB8AC3E}">
        <p14:creationId xmlns:p14="http://schemas.microsoft.com/office/powerpoint/2010/main" val="258718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Distributed Representations Toy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we interpret each dimension?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676400"/>
            <a:ext cx="7468763" cy="457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30953" y="6578469"/>
            <a:ext cx="1963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Moontae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Lee </a:t>
            </a:r>
          </a:p>
        </p:txBody>
      </p:sp>
    </p:spTree>
    <p:extLst>
      <p:ext uri="{BB962C8B-B14F-4D97-AF65-F5344CB8AC3E}">
        <p14:creationId xmlns:p14="http://schemas.microsoft.com/office/powerpoint/2010/main" val="9209969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Autofit/>
          </a:bodyPr>
          <a:lstStyle/>
          <a:p>
            <a:r>
              <a:rPr lang="en-US" dirty="0"/>
              <a:t>Power of distributed representations!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00" y="2425700"/>
            <a:ext cx="6565900" cy="1993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6500" y="2743200"/>
            <a:ext cx="736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Local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9805" y="3657600"/>
            <a:ext cx="1287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Distributed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30953" y="6578469"/>
            <a:ext cx="1963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Moontae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Lee </a:t>
            </a:r>
          </a:p>
        </p:txBody>
      </p:sp>
    </p:spTree>
    <p:extLst>
      <p:ext uri="{BB962C8B-B14F-4D97-AF65-F5344CB8AC3E}">
        <p14:creationId xmlns:p14="http://schemas.microsoft.com/office/powerpoint/2010/main" val="6396583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Shape 959"/>
          <p:cNvSpPr txBox="1"/>
          <p:nvPr/>
        </p:nvSpPr>
        <p:spPr>
          <a:xfrm>
            <a:off x="171925" y="1172450"/>
            <a:ext cx="2765100" cy="290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Character-level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Language Model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Vocabulary: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[h,e,l,o]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 training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sequence: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“hello”</a:t>
            </a:r>
          </a:p>
        </p:txBody>
      </p:sp>
      <p:pic>
        <p:nvPicPr>
          <p:cNvPr id="960" name="Shape 9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5775" y="979100"/>
            <a:ext cx="5260924" cy="42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2584723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Shape 959"/>
          <p:cNvSpPr txBox="1"/>
          <p:nvPr/>
        </p:nvSpPr>
        <p:spPr>
          <a:xfrm>
            <a:off x="171925" y="1172450"/>
            <a:ext cx="2765100" cy="290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Character-level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Language Model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Vocabulary: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[h,e,l,o]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 training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sequence: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“hello”</a:t>
            </a:r>
          </a:p>
        </p:txBody>
      </p:sp>
      <p:pic>
        <p:nvPicPr>
          <p:cNvPr id="960" name="Shape 9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5775" y="979100"/>
            <a:ext cx="5260924" cy="42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07AF26B6-7169-3A46-A02C-801391775BD0}"/>
              </a:ext>
            </a:extLst>
          </p:cNvPr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 dirty="0"/>
              <a:t>Training Time: MLE / “Teacher Forcing” </a:t>
            </a:r>
          </a:p>
        </p:txBody>
      </p:sp>
    </p:spTree>
    <p:extLst>
      <p:ext uri="{BB962C8B-B14F-4D97-AF65-F5344CB8AC3E}">
        <p14:creationId xmlns:p14="http://schemas.microsoft.com/office/powerpoint/2010/main" val="4048901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4000" dirty="0"/>
              <a:t>Recap from last time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3063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Shape 965"/>
          <p:cNvSpPr/>
          <p:nvPr/>
        </p:nvSpPr>
        <p:spPr>
          <a:xfrm>
            <a:off x="4688075" y="977575"/>
            <a:ext cx="3909900" cy="18168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7" name="Shape 967"/>
          <p:cNvPicPr preferRelativeResize="0"/>
          <p:nvPr/>
        </p:nvPicPr>
        <p:blipFill rotWithShape="1">
          <a:blip r:embed="rId3">
            <a:alphaModFix/>
          </a:blip>
          <a:srcRect t="8983"/>
          <a:stretch/>
        </p:blipFill>
        <p:spPr>
          <a:xfrm>
            <a:off x="4700349" y="2500724"/>
            <a:ext cx="3909874" cy="2860324"/>
          </a:xfrm>
          <a:prstGeom prst="rect">
            <a:avLst/>
          </a:prstGeom>
          <a:noFill/>
          <a:ln>
            <a:noFill/>
          </a:ln>
        </p:spPr>
      </p:pic>
      <p:sp>
        <p:nvSpPr>
          <p:cNvPr id="968" name="Shape 968"/>
          <p:cNvSpPr txBox="1"/>
          <p:nvPr/>
        </p:nvSpPr>
        <p:spPr>
          <a:xfrm>
            <a:off x="171925" y="1172450"/>
            <a:ext cx="3104675" cy="290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Character-level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Language Model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Sampling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833"/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Vocabulary: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en" sz="24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h,e,l,o</a:t>
            </a: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]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0000"/>
            </a:pPr>
            <a:r>
              <a:rPr lang="en" sz="2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 test-time sample characters one at a time, feed back to model</a:t>
            </a:r>
          </a:p>
        </p:txBody>
      </p:sp>
      <p:sp>
        <p:nvSpPr>
          <p:cNvPr id="969" name="Shape 969"/>
          <p:cNvSpPr/>
          <p:nvPr/>
        </p:nvSpPr>
        <p:spPr>
          <a:xfrm>
            <a:off x="6502800" y="5125850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0" name="Shape 970"/>
          <p:cNvSpPr/>
          <p:nvPr/>
        </p:nvSpPr>
        <p:spPr>
          <a:xfrm>
            <a:off x="5841750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.03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.13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.00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.84</a:t>
            </a:r>
          </a:p>
        </p:txBody>
      </p:sp>
      <p:sp>
        <p:nvSpPr>
          <p:cNvPr id="971" name="Shape 971"/>
          <p:cNvSpPr/>
          <p:nvPr/>
        </p:nvSpPr>
        <p:spPr>
          <a:xfrm>
            <a:off x="6539397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.25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.20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.05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.50</a:t>
            </a:r>
          </a:p>
        </p:txBody>
      </p:sp>
      <p:sp>
        <p:nvSpPr>
          <p:cNvPr id="972" name="Shape 972"/>
          <p:cNvSpPr/>
          <p:nvPr/>
        </p:nvSpPr>
        <p:spPr>
          <a:xfrm>
            <a:off x="7209172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.17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.68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.03</a:t>
            </a:r>
          </a:p>
        </p:txBody>
      </p:sp>
      <p:sp>
        <p:nvSpPr>
          <p:cNvPr id="973" name="Shape 973"/>
          <p:cNvSpPr/>
          <p:nvPr/>
        </p:nvSpPr>
        <p:spPr>
          <a:xfrm>
            <a:off x="7927047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.02.08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.79</a:t>
            </a:r>
          </a:p>
        </p:txBody>
      </p:sp>
      <p:cxnSp>
        <p:nvCxnSpPr>
          <p:cNvPr id="974" name="Shape 974"/>
          <p:cNvCxnSpPr>
            <a:endCxn id="970" idx="2"/>
          </p:cNvCxnSpPr>
          <p:nvPr/>
        </p:nvCxnSpPr>
        <p:spPr>
          <a:xfrm rot="10800000">
            <a:off x="6015750" y="236837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975" name="Shape 975"/>
          <p:cNvCxnSpPr/>
          <p:nvPr/>
        </p:nvCxnSpPr>
        <p:spPr>
          <a:xfrm rot="10800000">
            <a:off x="6713400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976" name="Shape 976"/>
          <p:cNvCxnSpPr/>
          <p:nvPr/>
        </p:nvCxnSpPr>
        <p:spPr>
          <a:xfrm rot="10800000">
            <a:off x="7383175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977" name="Shape 977"/>
          <p:cNvCxnSpPr/>
          <p:nvPr/>
        </p:nvCxnSpPr>
        <p:spPr>
          <a:xfrm rot="10800000">
            <a:off x="8101050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78" name="Shape 978"/>
          <p:cNvSpPr txBox="1"/>
          <p:nvPr/>
        </p:nvSpPr>
        <p:spPr>
          <a:xfrm>
            <a:off x="4806625" y="1857775"/>
            <a:ext cx="998700" cy="3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B45F06"/>
                </a:solidFill>
                <a:latin typeface="Arial"/>
                <a:ea typeface="Arial"/>
                <a:cs typeface="Arial"/>
                <a:sym typeface="Arial"/>
              </a:rPr>
              <a:t>Softmax</a:t>
            </a:r>
          </a:p>
        </p:txBody>
      </p:sp>
      <p:sp>
        <p:nvSpPr>
          <p:cNvPr id="979" name="Shape 979"/>
          <p:cNvSpPr txBox="1"/>
          <p:nvPr/>
        </p:nvSpPr>
        <p:spPr>
          <a:xfrm>
            <a:off x="5819087" y="1172450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“e”</a:t>
            </a:r>
          </a:p>
        </p:txBody>
      </p:sp>
      <p:cxnSp>
        <p:nvCxnSpPr>
          <p:cNvPr id="980" name="Shape 980"/>
          <p:cNvCxnSpPr/>
          <p:nvPr/>
        </p:nvCxnSpPr>
        <p:spPr>
          <a:xfrm rot="10800000">
            <a:off x="6015750" y="1498250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81" name="Shape 981"/>
          <p:cNvSpPr txBox="1"/>
          <p:nvPr/>
        </p:nvSpPr>
        <p:spPr>
          <a:xfrm>
            <a:off x="6502800" y="1150525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“l”</a:t>
            </a:r>
          </a:p>
        </p:txBody>
      </p:sp>
      <p:cxnSp>
        <p:nvCxnSpPr>
          <p:cNvPr id="982" name="Shape 982"/>
          <p:cNvCxnSpPr/>
          <p:nvPr/>
        </p:nvCxnSpPr>
        <p:spPr>
          <a:xfrm rot="10800000">
            <a:off x="6699462" y="14763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83" name="Shape 983"/>
          <p:cNvSpPr txBox="1"/>
          <p:nvPr/>
        </p:nvSpPr>
        <p:spPr>
          <a:xfrm>
            <a:off x="7186512" y="1179775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“l”</a:t>
            </a:r>
          </a:p>
        </p:txBody>
      </p:sp>
      <p:cxnSp>
        <p:nvCxnSpPr>
          <p:cNvPr id="984" name="Shape 984"/>
          <p:cNvCxnSpPr/>
          <p:nvPr/>
        </p:nvCxnSpPr>
        <p:spPr>
          <a:xfrm rot="10800000">
            <a:off x="7383175" y="150557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85" name="Shape 985"/>
          <p:cNvSpPr txBox="1"/>
          <p:nvPr/>
        </p:nvSpPr>
        <p:spPr>
          <a:xfrm>
            <a:off x="7890437" y="1172450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“o”</a:t>
            </a:r>
          </a:p>
        </p:txBody>
      </p:sp>
      <p:cxnSp>
        <p:nvCxnSpPr>
          <p:cNvPr id="986" name="Shape 986"/>
          <p:cNvCxnSpPr/>
          <p:nvPr/>
        </p:nvCxnSpPr>
        <p:spPr>
          <a:xfrm rot="10800000">
            <a:off x="8101037" y="1498250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87" name="Shape 987"/>
          <p:cNvSpPr txBox="1"/>
          <p:nvPr/>
        </p:nvSpPr>
        <p:spPr>
          <a:xfrm>
            <a:off x="4806625" y="1310450"/>
            <a:ext cx="998700" cy="3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Sample</a:t>
            </a:r>
          </a:p>
        </p:txBody>
      </p:sp>
      <p:sp>
        <p:nvSpPr>
          <p:cNvPr id="988" name="Shape 988"/>
          <p:cNvSpPr/>
          <p:nvPr/>
        </p:nvSpPr>
        <p:spPr>
          <a:xfrm>
            <a:off x="5965950" y="11505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9" name="Shape 989"/>
          <p:cNvSpPr/>
          <p:nvPr/>
        </p:nvSpPr>
        <p:spPr>
          <a:xfrm>
            <a:off x="7322952" y="5067697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0" name="Shape 990"/>
          <p:cNvSpPr/>
          <p:nvPr/>
        </p:nvSpPr>
        <p:spPr>
          <a:xfrm>
            <a:off x="6651750" y="12267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1" name="Shape 991"/>
          <p:cNvSpPr/>
          <p:nvPr/>
        </p:nvSpPr>
        <p:spPr>
          <a:xfrm>
            <a:off x="8020784" y="5095771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2" name="Shape 992"/>
          <p:cNvSpPr/>
          <p:nvPr/>
        </p:nvSpPr>
        <p:spPr>
          <a:xfrm>
            <a:off x="7337550" y="12267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3" name="Shape 993"/>
          <p:cNvSpPr/>
          <p:nvPr/>
        </p:nvSpPr>
        <p:spPr>
          <a:xfrm>
            <a:off x="6977175" y="931375"/>
            <a:ext cx="1727700" cy="450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4" name="Shape 994"/>
          <p:cNvSpPr/>
          <p:nvPr/>
        </p:nvSpPr>
        <p:spPr>
          <a:xfrm>
            <a:off x="6467825" y="931372"/>
            <a:ext cx="1727700" cy="450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D84170FB-5BB4-0C45-8AE3-1A13CBC3F8BB}"/>
              </a:ext>
            </a:extLst>
          </p:cNvPr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sz="3600" kern="0" dirty="0"/>
              <a:t>Test Time: Sample / Argmax / Beam Search</a:t>
            </a:r>
          </a:p>
        </p:txBody>
      </p:sp>
    </p:spTree>
    <p:extLst>
      <p:ext uri="{BB962C8B-B14F-4D97-AF65-F5344CB8AC3E}">
        <p14:creationId xmlns:p14="http://schemas.microsoft.com/office/powerpoint/2010/main" val="27164056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Shape 999"/>
          <p:cNvSpPr/>
          <p:nvPr/>
        </p:nvSpPr>
        <p:spPr>
          <a:xfrm>
            <a:off x="4688075" y="977575"/>
            <a:ext cx="3909900" cy="18168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1" name="Shape 1001"/>
          <p:cNvPicPr preferRelativeResize="0"/>
          <p:nvPr/>
        </p:nvPicPr>
        <p:blipFill rotWithShape="1">
          <a:blip r:embed="rId3">
            <a:alphaModFix/>
          </a:blip>
          <a:srcRect t="8983"/>
          <a:stretch/>
        </p:blipFill>
        <p:spPr>
          <a:xfrm>
            <a:off x="4700349" y="2500724"/>
            <a:ext cx="3909874" cy="28603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2" name="Shape 1002"/>
          <p:cNvCxnSpPr>
            <a:stCxn id="1003" idx="7"/>
            <a:endCxn id="1004" idx="3"/>
          </p:cNvCxnSpPr>
          <p:nvPr/>
        </p:nvCxnSpPr>
        <p:spPr>
          <a:xfrm rot="-5400000" flipH="1">
            <a:off x="4265328" y="2978646"/>
            <a:ext cx="4065600" cy="446700"/>
          </a:xfrm>
          <a:prstGeom prst="curvedConnector5">
            <a:avLst>
              <a:gd name="adj1" fmla="val 910"/>
              <a:gd name="adj2" fmla="val 49999"/>
              <a:gd name="adj3" fmla="val 10212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04" name="Shape 1004"/>
          <p:cNvSpPr/>
          <p:nvPr/>
        </p:nvSpPr>
        <p:spPr>
          <a:xfrm>
            <a:off x="6502800" y="5125850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5" name="Shape 1005"/>
          <p:cNvSpPr/>
          <p:nvPr/>
        </p:nvSpPr>
        <p:spPr>
          <a:xfrm>
            <a:off x="5841750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.03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.13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.00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.84</a:t>
            </a:r>
          </a:p>
        </p:txBody>
      </p:sp>
      <p:sp>
        <p:nvSpPr>
          <p:cNvPr id="1006" name="Shape 1006"/>
          <p:cNvSpPr/>
          <p:nvPr/>
        </p:nvSpPr>
        <p:spPr>
          <a:xfrm>
            <a:off x="6539397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.25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.20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.05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.50</a:t>
            </a:r>
          </a:p>
        </p:txBody>
      </p:sp>
      <p:sp>
        <p:nvSpPr>
          <p:cNvPr id="1007" name="Shape 1007"/>
          <p:cNvSpPr/>
          <p:nvPr/>
        </p:nvSpPr>
        <p:spPr>
          <a:xfrm>
            <a:off x="7209172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.17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.68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.03</a:t>
            </a:r>
          </a:p>
        </p:txBody>
      </p:sp>
      <p:sp>
        <p:nvSpPr>
          <p:cNvPr id="1008" name="Shape 1008"/>
          <p:cNvSpPr/>
          <p:nvPr/>
        </p:nvSpPr>
        <p:spPr>
          <a:xfrm>
            <a:off x="7927047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.02.08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.79</a:t>
            </a:r>
          </a:p>
        </p:txBody>
      </p:sp>
      <p:cxnSp>
        <p:nvCxnSpPr>
          <p:cNvPr id="1009" name="Shape 1009"/>
          <p:cNvCxnSpPr>
            <a:endCxn id="1005" idx="2"/>
          </p:cNvCxnSpPr>
          <p:nvPr/>
        </p:nvCxnSpPr>
        <p:spPr>
          <a:xfrm rot="10800000">
            <a:off x="6015750" y="236837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10" name="Shape 1010"/>
          <p:cNvCxnSpPr/>
          <p:nvPr/>
        </p:nvCxnSpPr>
        <p:spPr>
          <a:xfrm rot="10800000">
            <a:off x="6713400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11" name="Shape 1011"/>
          <p:cNvCxnSpPr/>
          <p:nvPr/>
        </p:nvCxnSpPr>
        <p:spPr>
          <a:xfrm rot="10800000">
            <a:off x="7383175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12" name="Shape 1012"/>
          <p:cNvCxnSpPr/>
          <p:nvPr/>
        </p:nvCxnSpPr>
        <p:spPr>
          <a:xfrm rot="10800000">
            <a:off x="8101050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13" name="Shape 1013"/>
          <p:cNvSpPr txBox="1"/>
          <p:nvPr/>
        </p:nvSpPr>
        <p:spPr>
          <a:xfrm>
            <a:off x="4806625" y="1857775"/>
            <a:ext cx="998700" cy="3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B45F06"/>
                </a:solidFill>
                <a:latin typeface="Arial"/>
                <a:ea typeface="Arial"/>
                <a:cs typeface="Arial"/>
                <a:sym typeface="Arial"/>
              </a:rPr>
              <a:t>Softmax</a:t>
            </a:r>
          </a:p>
        </p:txBody>
      </p:sp>
      <p:sp>
        <p:nvSpPr>
          <p:cNvPr id="1014" name="Shape 1014"/>
          <p:cNvSpPr txBox="1"/>
          <p:nvPr/>
        </p:nvSpPr>
        <p:spPr>
          <a:xfrm>
            <a:off x="5819087" y="1172450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“e”</a:t>
            </a:r>
          </a:p>
        </p:txBody>
      </p:sp>
      <p:cxnSp>
        <p:nvCxnSpPr>
          <p:cNvPr id="1015" name="Shape 1015"/>
          <p:cNvCxnSpPr/>
          <p:nvPr/>
        </p:nvCxnSpPr>
        <p:spPr>
          <a:xfrm rot="10800000">
            <a:off x="6015750" y="1498250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16" name="Shape 1016"/>
          <p:cNvSpPr txBox="1"/>
          <p:nvPr/>
        </p:nvSpPr>
        <p:spPr>
          <a:xfrm>
            <a:off x="6502800" y="1150525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“l”</a:t>
            </a:r>
          </a:p>
        </p:txBody>
      </p:sp>
      <p:cxnSp>
        <p:nvCxnSpPr>
          <p:cNvPr id="1017" name="Shape 1017"/>
          <p:cNvCxnSpPr/>
          <p:nvPr/>
        </p:nvCxnSpPr>
        <p:spPr>
          <a:xfrm rot="10800000">
            <a:off x="6699462" y="14763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18" name="Shape 1018"/>
          <p:cNvSpPr txBox="1"/>
          <p:nvPr/>
        </p:nvSpPr>
        <p:spPr>
          <a:xfrm>
            <a:off x="7186512" y="1179775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“l”</a:t>
            </a:r>
          </a:p>
        </p:txBody>
      </p:sp>
      <p:cxnSp>
        <p:nvCxnSpPr>
          <p:cNvPr id="1019" name="Shape 1019"/>
          <p:cNvCxnSpPr/>
          <p:nvPr/>
        </p:nvCxnSpPr>
        <p:spPr>
          <a:xfrm rot="10800000">
            <a:off x="7383175" y="150557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20" name="Shape 1020"/>
          <p:cNvSpPr txBox="1"/>
          <p:nvPr/>
        </p:nvSpPr>
        <p:spPr>
          <a:xfrm>
            <a:off x="7890437" y="1172450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“o”</a:t>
            </a:r>
          </a:p>
        </p:txBody>
      </p:sp>
      <p:cxnSp>
        <p:nvCxnSpPr>
          <p:cNvPr id="1021" name="Shape 1021"/>
          <p:cNvCxnSpPr/>
          <p:nvPr/>
        </p:nvCxnSpPr>
        <p:spPr>
          <a:xfrm rot="10800000">
            <a:off x="8101037" y="1498250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22" name="Shape 1022"/>
          <p:cNvSpPr txBox="1"/>
          <p:nvPr/>
        </p:nvSpPr>
        <p:spPr>
          <a:xfrm>
            <a:off x="4806625" y="1310450"/>
            <a:ext cx="998700" cy="3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Sample</a:t>
            </a:r>
          </a:p>
        </p:txBody>
      </p:sp>
      <p:sp>
        <p:nvSpPr>
          <p:cNvPr id="1003" name="Shape 1003"/>
          <p:cNvSpPr/>
          <p:nvPr/>
        </p:nvSpPr>
        <p:spPr>
          <a:xfrm>
            <a:off x="5965950" y="11505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3" name="Shape 1023"/>
          <p:cNvSpPr/>
          <p:nvPr/>
        </p:nvSpPr>
        <p:spPr>
          <a:xfrm>
            <a:off x="7322952" y="5067697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4" name="Shape 1024"/>
          <p:cNvSpPr/>
          <p:nvPr/>
        </p:nvSpPr>
        <p:spPr>
          <a:xfrm>
            <a:off x="6651750" y="12267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5" name="Shape 1025"/>
          <p:cNvSpPr/>
          <p:nvPr/>
        </p:nvSpPr>
        <p:spPr>
          <a:xfrm>
            <a:off x="8020784" y="5095771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6" name="Shape 1026"/>
          <p:cNvSpPr/>
          <p:nvPr/>
        </p:nvSpPr>
        <p:spPr>
          <a:xfrm>
            <a:off x="7337550" y="12267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7" name="Shape 1027"/>
          <p:cNvSpPr/>
          <p:nvPr/>
        </p:nvSpPr>
        <p:spPr>
          <a:xfrm>
            <a:off x="6977175" y="931375"/>
            <a:ext cx="1727700" cy="450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8" name="Shape 1028"/>
          <p:cNvSpPr/>
          <p:nvPr/>
        </p:nvSpPr>
        <p:spPr>
          <a:xfrm>
            <a:off x="6467825" y="931382"/>
            <a:ext cx="1727700" cy="350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9" name="Shape 1029"/>
          <p:cNvSpPr txBox="1"/>
          <p:nvPr/>
        </p:nvSpPr>
        <p:spPr>
          <a:xfrm>
            <a:off x="171925" y="1172450"/>
            <a:ext cx="3104675" cy="290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Character-level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Language Model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Sampling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Vocabulary: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en" sz="24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h,e,l,o</a:t>
            </a: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]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 test-time sample characters one at a time, feed back to model</a:t>
            </a:r>
          </a:p>
        </p:txBody>
      </p:sp>
      <p:sp>
        <p:nvSpPr>
          <p:cNvPr id="33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34" name="Title 2">
            <a:extLst>
              <a:ext uri="{FF2B5EF4-FFF2-40B4-BE49-F238E27FC236}">
                <a16:creationId xmlns:a16="http://schemas.microsoft.com/office/drawing/2014/main" id="{84317713-B4E5-134A-A46D-779DFB9377D1}"/>
              </a:ext>
            </a:extLst>
          </p:cNvPr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sz="3600" kern="0" dirty="0"/>
              <a:t>Test Time: Sample </a:t>
            </a:r>
            <a:r>
              <a:rPr lang="en-US" sz="3600" kern="0" dirty="0">
                <a:solidFill>
                  <a:schemeClr val="bg1">
                    <a:lumMod val="75000"/>
                  </a:schemeClr>
                </a:solidFill>
              </a:rPr>
              <a:t>/ Argmax / Beam Search</a:t>
            </a:r>
          </a:p>
        </p:txBody>
      </p:sp>
    </p:spTree>
    <p:extLst>
      <p:ext uri="{BB962C8B-B14F-4D97-AF65-F5344CB8AC3E}">
        <p14:creationId xmlns:p14="http://schemas.microsoft.com/office/powerpoint/2010/main" val="28628838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Shape 1034"/>
          <p:cNvSpPr/>
          <p:nvPr/>
        </p:nvSpPr>
        <p:spPr>
          <a:xfrm>
            <a:off x="4688075" y="977575"/>
            <a:ext cx="3909900" cy="18168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6" name="Shape 1036"/>
          <p:cNvPicPr preferRelativeResize="0"/>
          <p:nvPr/>
        </p:nvPicPr>
        <p:blipFill rotWithShape="1">
          <a:blip r:embed="rId3">
            <a:alphaModFix/>
          </a:blip>
          <a:srcRect t="8983"/>
          <a:stretch/>
        </p:blipFill>
        <p:spPr>
          <a:xfrm>
            <a:off x="4700349" y="2500724"/>
            <a:ext cx="3909874" cy="28603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7" name="Shape 1037"/>
          <p:cNvCxnSpPr>
            <a:stCxn id="1038" idx="7"/>
            <a:endCxn id="1039" idx="3"/>
          </p:cNvCxnSpPr>
          <p:nvPr/>
        </p:nvCxnSpPr>
        <p:spPr>
          <a:xfrm rot="-5400000" flipH="1">
            <a:off x="4265328" y="2978646"/>
            <a:ext cx="4065600" cy="446700"/>
          </a:xfrm>
          <a:prstGeom prst="curvedConnector5">
            <a:avLst>
              <a:gd name="adj1" fmla="val 910"/>
              <a:gd name="adj2" fmla="val 49999"/>
              <a:gd name="adj3" fmla="val 10212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39" name="Shape 1039"/>
          <p:cNvSpPr/>
          <p:nvPr/>
        </p:nvSpPr>
        <p:spPr>
          <a:xfrm>
            <a:off x="6502800" y="5125850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0" name="Shape 1040"/>
          <p:cNvSpPr/>
          <p:nvPr/>
        </p:nvSpPr>
        <p:spPr>
          <a:xfrm>
            <a:off x="5841750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.03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.13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.00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.84</a:t>
            </a:r>
          </a:p>
        </p:txBody>
      </p:sp>
      <p:sp>
        <p:nvSpPr>
          <p:cNvPr id="1041" name="Shape 1041"/>
          <p:cNvSpPr/>
          <p:nvPr/>
        </p:nvSpPr>
        <p:spPr>
          <a:xfrm>
            <a:off x="6539397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.25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.20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.05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.50</a:t>
            </a:r>
          </a:p>
        </p:txBody>
      </p:sp>
      <p:sp>
        <p:nvSpPr>
          <p:cNvPr id="1042" name="Shape 1042"/>
          <p:cNvSpPr/>
          <p:nvPr/>
        </p:nvSpPr>
        <p:spPr>
          <a:xfrm>
            <a:off x="7209172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.17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.68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.03</a:t>
            </a:r>
          </a:p>
        </p:txBody>
      </p:sp>
      <p:sp>
        <p:nvSpPr>
          <p:cNvPr id="1043" name="Shape 1043"/>
          <p:cNvSpPr/>
          <p:nvPr/>
        </p:nvSpPr>
        <p:spPr>
          <a:xfrm>
            <a:off x="7927047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.02.08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.79</a:t>
            </a:r>
          </a:p>
        </p:txBody>
      </p:sp>
      <p:cxnSp>
        <p:nvCxnSpPr>
          <p:cNvPr id="1044" name="Shape 1044"/>
          <p:cNvCxnSpPr>
            <a:endCxn id="1040" idx="2"/>
          </p:cNvCxnSpPr>
          <p:nvPr/>
        </p:nvCxnSpPr>
        <p:spPr>
          <a:xfrm rot="10800000">
            <a:off x="6015750" y="236837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45" name="Shape 1045"/>
          <p:cNvCxnSpPr/>
          <p:nvPr/>
        </p:nvCxnSpPr>
        <p:spPr>
          <a:xfrm rot="10800000">
            <a:off x="6713400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46" name="Shape 1046"/>
          <p:cNvCxnSpPr/>
          <p:nvPr/>
        </p:nvCxnSpPr>
        <p:spPr>
          <a:xfrm rot="10800000">
            <a:off x="7383175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47" name="Shape 1047"/>
          <p:cNvCxnSpPr/>
          <p:nvPr/>
        </p:nvCxnSpPr>
        <p:spPr>
          <a:xfrm rot="10800000">
            <a:off x="8101050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48" name="Shape 1048"/>
          <p:cNvSpPr txBox="1"/>
          <p:nvPr/>
        </p:nvSpPr>
        <p:spPr>
          <a:xfrm>
            <a:off x="4806625" y="1857775"/>
            <a:ext cx="998700" cy="3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B45F06"/>
                </a:solidFill>
                <a:latin typeface="Arial"/>
                <a:ea typeface="Arial"/>
                <a:cs typeface="Arial"/>
                <a:sym typeface="Arial"/>
              </a:rPr>
              <a:t>Softmax</a:t>
            </a:r>
          </a:p>
        </p:txBody>
      </p:sp>
      <p:sp>
        <p:nvSpPr>
          <p:cNvPr id="1049" name="Shape 1049"/>
          <p:cNvSpPr txBox="1"/>
          <p:nvPr/>
        </p:nvSpPr>
        <p:spPr>
          <a:xfrm>
            <a:off x="5819087" y="1172450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“e”</a:t>
            </a:r>
          </a:p>
        </p:txBody>
      </p:sp>
      <p:cxnSp>
        <p:nvCxnSpPr>
          <p:cNvPr id="1050" name="Shape 1050"/>
          <p:cNvCxnSpPr/>
          <p:nvPr/>
        </p:nvCxnSpPr>
        <p:spPr>
          <a:xfrm rot="10800000">
            <a:off x="6015750" y="1498250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51" name="Shape 1051"/>
          <p:cNvSpPr txBox="1"/>
          <p:nvPr/>
        </p:nvSpPr>
        <p:spPr>
          <a:xfrm>
            <a:off x="6502800" y="1150525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“l”</a:t>
            </a:r>
          </a:p>
        </p:txBody>
      </p:sp>
      <p:cxnSp>
        <p:nvCxnSpPr>
          <p:cNvPr id="1052" name="Shape 1052"/>
          <p:cNvCxnSpPr/>
          <p:nvPr/>
        </p:nvCxnSpPr>
        <p:spPr>
          <a:xfrm rot="10800000">
            <a:off x="6699462" y="14763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53" name="Shape 1053"/>
          <p:cNvSpPr txBox="1"/>
          <p:nvPr/>
        </p:nvSpPr>
        <p:spPr>
          <a:xfrm>
            <a:off x="7186512" y="1179775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“l”</a:t>
            </a:r>
          </a:p>
        </p:txBody>
      </p:sp>
      <p:cxnSp>
        <p:nvCxnSpPr>
          <p:cNvPr id="1054" name="Shape 1054"/>
          <p:cNvCxnSpPr/>
          <p:nvPr/>
        </p:nvCxnSpPr>
        <p:spPr>
          <a:xfrm rot="10800000">
            <a:off x="7383175" y="150557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55" name="Shape 1055"/>
          <p:cNvSpPr txBox="1"/>
          <p:nvPr/>
        </p:nvSpPr>
        <p:spPr>
          <a:xfrm>
            <a:off x="7890437" y="1172450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“o”</a:t>
            </a:r>
          </a:p>
        </p:txBody>
      </p:sp>
      <p:cxnSp>
        <p:nvCxnSpPr>
          <p:cNvPr id="1056" name="Shape 1056"/>
          <p:cNvCxnSpPr/>
          <p:nvPr/>
        </p:nvCxnSpPr>
        <p:spPr>
          <a:xfrm rot="10800000">
            <a:off x="8101037" y="1498250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57" name="Shape 1057"/>
          <p:cNvSpPr txBox="1"/>
          <p:nvPr/>
        </p:nvSpPr>
        <p:spPr>
          <a:xfrm>
            <a:off x="4806625" y="1310450"/>
            <a:ext cx="998700" cy="3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Sample</a:t>
            </a:r>
          </a:p>
        </p:txBody>
      </p:sp>
      <p:sp>
        <p:nvSpPr>
          <p:cNvPr id="1038" name="Shape 1038"/>
          <p:cNvSpPr/>
          <p:nvPr/>
        </p:nvSpPr>
        <p:spPr>
          <a:xfrm>
            <a:off x="5965950" y="11505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8" name="Shape 1058"/>
          <p:cNvSpPr/>
          <p:nvPr/>
        </p:nvSpPr>
        <p:spPr>
          <a:xfrm>
            <a:off x="7322952" y="5067697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9" name="Shape 1059"/>
          <p:cNvSpPr/>
          <p:nvPr/>
        </p:nvSpPr>
        <p:spPr>
          <a:xfrm>
            <a:off x="6651750" y="12267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0" name="Shape 1060"/>
          <p:cNvSpPr/>
          <p:nvPr/>
        </p:nvSpPr>
        <p:spPr>
          <a:xfrm>
            <a:off x="8020784" y="5095771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1" name="Shape 1061"/>
          <p:cNvSpPr/>
          <p:nvPr/>
        </p:nvSpPr>
        <p:spPr>
          <a:xfrm>
            <a:off x="7337550" y="12267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2" name="Shape 1062"/>
          <p:cNvSpPr/>
          <p:nvPr/>
        </p:nvSpPr>
        <p:spPr>
          <a:xfrm>
            <a:off x="6977175" y="931375"/>
            <a:ext cx="1727700" cy="450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3" name="Shape 1063"/>
          <p:cNvSpPr txBox="1"/>
          <p:nvPr/>
        </p:nvSpPr>
        <p:spPr>
          <a:xfrm>
            <a:off x="171925" y="1172450"/>
            <a:ext cx="3104675" cy="290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Character-level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Language Model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Sampling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Vocabulary: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en" sz="24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h,e,l,o</a:t>
            </a: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]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 test-time sample characters one at a time, feed back to model</a:t>
            </a:r>
          </a:p>
        </p:txBody>
      </p:sp>
      <p:sp>
        <p:nvSpPr>
          <p:cNvPr id="3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34" name="Title 2">
            <a:extLst>
              <a:ext uri="{FF2B5EF4-FFF2-40B4-BE49-F238E27FC236}">
                <a16:creationId xmlns:a16="http://schemas.microsoft.com/office/drawing/2014/main" id="{77D41A3D-7BAF-B545-9783-28E1756FCCCC}"/>
              </a:ext>
            </a:extLst>
          </p:cNvPr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sz="3600" kern="0" dirty="0"/>
              <a:t>Test Time: Sample </a:t>
            </a:r>
            <a:r>
              <a:rPr lang="en-US" sz="3600" kern="0" dirty="0">
                <a:solidFill>
                  <a:schemeClr val="bg1">
                    <a:lumMod val="75000"/>
                  </a:schemeClr>
                </a:solidFill>
              </a:rPr>
              <a:t>/ Argmax / Beam Search</a:t>
            </a:r>
          </a:p>
        </p:txBody>
      </p:sp>
    </p:spTree>
    <p:extLst>
      <p:ext uri="{BB962C8B-B14F-4D97-AF65-F5344CB8AC3E}">
        <p14:creationId xmlns:p14="http://schemas.microsoft.com/office/powerpoint/2010/main" val="35617779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Shape 1068"/>
          <p:cNvSpPr/>
          <p:nvPr/>
        </p:nvSpPr>
        <p:spPr>
          <a:xfrm>
            <a:off x="4688075" y="977575"/>
            <a:ext cx="3909900" cy="18168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0" name="Shape 1070"/>
          <p:cNvPicPr preferRelativeResize="0"/>
          <p:nvPr/>
        </p:nvPicPr>
        <p:blipFill rotWithShape="1">
          <a:blip r:embed="rId3">
            <a:alphaModFix/>
          </a:blip>
          <a:srcRect t="8983"/>
          <a:stretch/>
        </p:blipFill>
        <p:spPr>
          <a:xfrm>
            <a:off x="4700349" y="2500724"/>
            <a:ext cx="3909874" cy="28603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1" name="Shape 1071"/>
          <p:cNvCxnSpPr>
            <a:stCxn id="1072" idx="7"/>
            <a:endCxn id="1073" idx="3"/>
          </p:cNvCxnSpPr>
          <p:nvPr/>
        </p:nvCxnSpPr>
        <p:spPr>
          <a:xfrm rot="-5400000" flipH="1">
            <a:off x="4265328" y="2978646"/>
            <a:ext cx="4065600" cy="446700"/>
          </a:xfrm>
          <a:prstGeom prst="curvedConnector5">
            <a:avLst>
              <a:gd name="adj1" fmla="val 910"/>
              <a:gd name="adj2" fmla="val 49999"/>
              <a:gd name="adj3" fmla="val 10212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73" name="Shape 1073"/>
          <p:cNvSpPr/>
          <p:nvPr/>
        </p:nvSpPr>
        <p:spPr>
          <a:xfrm>
            <a:off x="6502800" y="5125850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4" name="Shape 1074"/>
          <p:cNvSpPr/>
          <p:nvPr/>
        </p:nvSpPr>
        <p:spPr>
          <a:xfrm>
            <a:off x="5841750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.03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.13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.00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.84</a:t>
            </a:r>
          </a:p>
        </p:txBody>
      </p:sp>
      <p:sp>
        <p:nvSpPr>
          <p:cNvPr id="1075" name="Shape 1075"/>
          <p:cNvSpPr/>
          <p:nvPr/>
        </p:nvSpPr>
        <p:spPr>
          <a:xfrm>
            <a:off x="6539397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.25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.20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.05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.50</a:t>
            </a:r>
          </a:p>
        </p:txBody>
      </p:sp>
      <p:sp>
        <p:nvSpPr>
          <p:cNvPr id="1076" name="Shape 1076"/>
          <p:cNvSpPr/>
          <p:nvPr/>
        </p:nvSpPr>
        <p:spPr>
          <a:xfrm>
            <a:off x="7209172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.17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.68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.03</a:t>
            </a:r>
          </a:p>
        </p:txBody>
      </p:sp>
      <p:sp>
        <p:nvSpPr>
          <p:cNvPr id="1077" name="Shape 1077"/>
          <p:cNvSpPr/>
          <p:nvPr/>
        </p:nvSpPr>
        <p:spPr>
          <a:xfrm>
            <a:off x="7927047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.02.08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.79</a:t>
            </a:r>
          </a:p>
        </p:txBody>
      </p:sp>
      <p:cxnSp>
        <p:nvCxnSpPr>
          <p:cNvPr id="1078" name="Shape 1078"/>
          <p:cNvCxnSpPr>
            <a:endCxn id="1074" idx="2"/>
          </p:cNvCxnSpPr>
          <p:nvPr/>
        </p:nvCxnSpPr>
        <p:spPr>
          <a:xfrm rot="10800000">
            <a:off x="6015750" y="236837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79" name="Shape 1079"/>
          <p:cNvCxnSpPr/>
          <p:nvPr/>
        </p:nvCxnSpPr>
        <p:spPr>
          <a:xfrm rot="10800000">
            <a:off x="6713400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80" name="Shape 1080"/>
          <p:cNvCxnSpPr/>
          <p:nvPr/>
        </p:nvCxnSpPr>
        <p:spPr>
          <a:xfrm rot="10800000">
            <a:off x="7383175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81" name="Shape 1081"/>
          <p:cNvCxnSpPr/>
          <p:nvPr/>
        </p:nvCxnSpPr>
        <p:spPr>
          <a:xfrm rot="10800000">
            <a:off x="8101050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82" name="Shape 1082"/>
          <p:cNvSpPr txBox="1"/>
          <p:nvPr/>
        </p:nvSpPr>
        <p:spPr>
          <a:xfrm>
            <a:off x="4806625" y="1857775"/>
            <a:ext cx="998700" cy="3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B45F06"/>
                </a:solidFill>
                <a:latin typeface="Arial"/>
                <a:ea typeface="Arial"/>
                <a:cs typeface="Arial"/>
                <a:sym typeface="Arial"/>
              </a:rPr>
              <a:t>Softmax</a:t>
            </a:r>
          </a:p>
        </p:txBody>
      </p:sp>
      <p:sp>
        <p:nvSpPr>
          <p:cNvPr id="1083" name="Shape 1083"/>
          <p:cNvSpPr txBox="1"/>
          <p:nvPr/>
        </p:nvSpPr>
        <p:spPr>
          <a:xfrm>
            <a:off x="5819087" y="1172450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“e”</a:t>
            </a:r>
          </a:p>
        </p:txBody>
      </p:sp>
      <p:cxnSp>
        <p:nvCxnSpPr>
          <p:cNvPr id="1084" name="Shape 1084"/>
          <p:cNvCxnSpPr/>
          <p:nvPr/>
        </p:nvCxnSpPr>
        <p:spPr>
          <a:xfrm rot="10800000">
            <a:off x="6015750" y="1498250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85" name="Shape 1085"/>
          <p:cNvSpPr txBox="1"/>
          <p:nvPr/>
        </p:nvSpPr>
        <p:spPr>
          <a:xfrm>
            <a:off x="6502800" y="1150525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“l”</a:t>
            </a:r>
          </a:p>
        </p:txBody>
      </p:sp>
      <p:cxnSp>
        <p:nvCxnSpPr>
          <p:cNvPr id="1086" name="Shape 1086"/>
          <p:cNvCxnSpPr/>
          <p:nvPr/>
        </p:nvCxnSpPr>
        <p:spPr>
          <a:xfrm rot="10800000">
            <a:off x="6699462" y="14763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87" name="Shape 1087"/>
          <p:cNvSpPr txBox="1"/>
          <p:nvPr/>
        </p:nvSpPr>
        <p:spPr>
          <a:xfrm>
            <a:off x="7186512" y="1179775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“l”</a:t>
            </a:r>
          </a:p>
        </p:txBody>
      </p:sp>
      <p:cxnSp>
        <p:nvCxnSpPr>
          <p:cNvPr id="1088" name="Shape 1088"/>
          <p:cNvCxnSpPr/>
          <p:nvPr/>
        </p:nvCxnSpPr>
        <p:spPr>
          <a:xfrm rot="10800000">
            <a:off x="7383175" y="150557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89" name="Shape 1089"/>
          <p:cNvSpPr txBox="1"/>
          <p:nvPr/>
        </p:nvSpPr>
        <p:spPr>
          <a:xfrm>
            <a:off x="7890437" y="1172450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“o”</a:t>
            </a:r>
          </a:p>
        </p:txBody>
      </p:sp>
      <p:cxnSp>
        <p:nvCxnSpPr>
          <p:cNvPr id="1090" name="Shape 1090"/>
          <p:cNvCxnSpPr/>
          <p:nvPr/>
        </p:nvCxnSpPr>
        <p:spPr>
          <a:xfrm rot="10800000">
            <a:off x="8101037" y="1498250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91" name="Shape 1091"/>
          <p:cNvSpPr txBox="1"/>
          <p:nvPr/>
        </p:nvSpPr>
        <p:spPr>
          <a:xfrm>
            <a:off x="4806625" y="1310450"/>
            <a:ext cx="998700" cy="3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Sample</a:t>
            </a:r>
          </a:p>
        </p:txBody>
      </p:sp>
      <p:sp>
        <p:nvSpPr>
          <p:cNvPr id="1072" name="Shape 1072"/>
          <p:cNvSpPr/>
          <p:nvPr/>
        </p:nvSpPr>
        <p:spPr>
          <a:xfrm>
            <a:off x="5965950" y="11505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92" name="Shape 1092"/>
          <p:cNvCxnSpPr>
            <a:stCxn id="1093" idx="7"/>
            <a:endCxn id="1094" idx="3"/>
          </p:cNvCxnSpPr>
          <p:nvPr/>
        </p:nvCxnSpPr>
        <p:spPr>
          <a:xfrm rot="-5400000" flipH="1">
            <a:off x="5085528" y="2920446"/>
            <a:ext cx="3931200" cy="581100"/>
          </a:xfrm>
          <a:prstGeom prst="curvedConnector5">
            <a:avLst>
              <a:gd name="adj1" fmla="val -6532"/>
              <a:gd name="adj2" fmla="val 49995"/>
              <a:gd name="adj3" fmla="val 105203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94" name="Shape 1094"/>
          <p:cNvSpPr/>
          <p:nvPr/>
        </p:nvSpPr>
        <p:spPr>
          <a:xfrm>
            <a:off x="7322952" y="5067697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3" name="Shape 1093"/>
          <p:cNvSpPr/>
          <p:nvPr/>
        </p:nvSpPr>
        <p:spPr>
          <a:xfrm>
            <a:off x="6651750" y="12267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95" name="Shape 1095"/>
          <p:cNvCxnSpPr>
            <a:stCxn id="1096" idx="7"/>
            <a:endCxn id="1097" idx="3"/>
          </p:cNvCxnSpPr>
          <p:nvPr/>
        </p:nvCxnSpPr>
        <p:spPr>
          <a:xfrm rot="-5400000" flipH="1">
            <a:off x="5763378" y="2928396"/>
            <a:ext cx="3959100" cy="593100"/>
          </a:xfrm>
          <a:prstGeom prst="curvedConnector5">
            <a:avLst>
              <a:gd name="adj1" fmla="val -6486"/>
              <a:gd name="adj2" fmla="val 49998"/>
              <a:gd name="adj3" fmla="val 103246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97" name="Shape 1097"/>
          <p:cNvSpPr/>
          <p:nvPr/>
        </p:nvSpPr>
        <p:spPr>
          <a:xfrm>
            <a:off x="8020784" y="5095771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6" name="Shape 1096"/>
          <p:cNvSpPr/>
          <p:nvPr/>
        </p:nvSpPr>
        <p:spPr>
          <a:xfrm>
            <a:off x="7337550" y="12267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8" name="Shape 1098"/>
          <p:cNvSpPr txBox="1"/>
          <p:nvPr/>
        </p:nvSpPr>
        <p:spPr>
          <a:xfrm>
            <a:off x="171925" y="1172450"/>
            <a:ext cx="3104675" cy="290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Character-level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Language Model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Sampling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Vocabulary: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en" sz="24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h,e,l,o</a:t>
            </a: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]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 test-time sample characters one at a time, feed back to model</a:t>
            </a:r>
          </a:p>
        </p:txBody>
      </p:sp>
      <p:sp>
        <p:nvSpPr>
          <p:cNvPr id="33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35" name="Title 2">
            <a:extLst>
              <a:ext uri="{FF2B5EF4-FFF2-40B4-BE49-F238E27FC236}">
                <a16:creationId xmlns:a16="http://schemas.microsoft.com/office/drawing/2014/main" id="{466906DE-2ED3-4149-83FF-AC1990AA26FE}"/>
              </a:ext>
            </a:extLst>
          </p:cNvPr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sz="3600" kern="0" dirty="0"/>
              <a:t>Test Time: Sample </a:t>
            </a:r>
            <a:r>
              <a:rPr lang="en-US" sz="3600" kern="0" dirty="0">
                <a:solidFill>
                  <a:schemeClr val="bg1">
                    <a:lumMod val="75000"/>
                  </a:schemeClr>
                </a:solidFill>
              </a:rPr>
              <a:t>/ Argmax / Beam Search</a:t>
            </a:r>
          </a:p>
        </p:txBody>
      </p:sp>
    </p:spTree>
    <p:extLst>
      <p:ext uri="{BB962C8B-B14F-4D97-AF65-F5344CB8AC3E}">
        <p14:creationId xmlns:p14="http://schemas.microsoft.com/office/powerpoint/2010/main" val="27001496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C4FDF5-741C-924C-931B-05F0F63DD7B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z="2000" smtClean="0">
                <a:solidFill>
                  <a:srgbClr val="FFFFFF"/>
                </a:solidFill>
              </a:rPr>
              <a:pPr/>
              <a:t>44</a:t>
            </a:fld>
            <a:endParaRPr lang="en" sz="2000">
              <a:solidFill>
                <a:srgbClr val="FFFFFF"/>
              </a:solidFill>
            </a:endParaRPr>
          </a:p>
        </p:txBody>
      </p:sp>
      <p:pic>
        <p:nvPicPr>
          <p:cNvPr id="3074" name="Picture 2" descr="Image result for smart reply">
            <a:extLst>
              <a:ext uri="{FF2B5EF4-FFF2-40B4-BE49-F238E27FC236}">
                <a16:creationId xmlns:a16="http://schemas.microsoft.com/office/drawing/2014/main" id="{102993C6-552B-EC44-A972-0343C94A2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882650"/>
            <a:ext cx="7645400" cy="509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5703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Shape 1104"/>
          <p:cNvSpPr txBox="1"/>
          <p:nvPr/>
        </p:nvSpPr>
        <p:spPr>
          <a:xfrm>
            <a:off x="309925" y="946275"/>
            <a:ext cx="84399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Backpropagation through time</a:t>
            </a:r>
          </a:p>
        </p:txBody>
      </p:sp>
      <p:sp>
        <p:nvSpPr>
          <p:cNvPr id="1105" name="Shape 1105"/>
          <p:cNvSpPr/>
          <p:nvPr/>
        </p:nvSpPr>
        <p:spPr>
          <a:xfrm>
            <a:off x="354274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6" name="Shape 1106"/>
          <p:cNvSpPr/>
          <p:nvPr/>
        </p:nvSpPr>
        <p:spPr>
          <a:xfrm>
            <a:off x="354274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07" name="Shape 1107"/>
          <p:cNvCxnSpPr>
            <a:stCxn id="1105" idx="0"/>
            <a:endCxn id="1106" idx="2"/>
          </p:cNvCxnSpPr>
          <p:nvPr/>
        </p:nvCxnSpPr>
        <p:spPr>
          <a:xfrm rot="10800000">
            <a:off x="464224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08" name="Shape 1108"/>
          <p:cNvSpPr/>
          <p:nvPr/>
        </p:nvSpPr>
        <p:spPr>
          <a:xfrm>
            <a:off x="802350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9" name="Shape 1109"/>
          <p:cNvSpPr/>
          <p:nvPr/>
        </p:nvSpPr>
        <p:spPr>
          <a:xfrm>
            <a:off x="802350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10" name="Shape 1110"/>
          <p:cNvCxnSpPr>
            <a:stCxn id="1108" idx="0"/>
            <a:endCxn id="1109" idx="2"/>
          </p:cNvCxnSpPr>
          <p:nvPr/>
        </p:nvCxnSpPr>
        <p:spPr>
          <a:xfrm rot="10800000">
            <a:off x="912300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11" name="Shape 1111"/>
          <p:cNvCxnSpPr>
            <a:stCxn id="1106" idx="3"/>
            <a:endCxn id="1109" idx="1"/>
          </p:cNvCxnSpPr>
          <p:nvPr/>
        </p:nvCxnSpPr>
        <p:spPr>
          <a:xfrm>
            <a:off x="574174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12" name="Shape 1112"/>
          <p:cNvSpPr/>
          <p:nvPr/>
        </p:nvSpPr>
        <p:spPr>
          <a:xfrm>
            <a:off x="1250453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3" name="Shape 1113"/>
          <p:cNvSpPr/>
          <p:nvPr/>
        </p:nvSpPr>
        <p:spPr>
          <a:xfrm>
            <a:off x="1250453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14" name="Shape 1114"/>
          <p:cNvCxnSpPr>
            <a:stCxn id="1112" idx="0"/>
            <a:endCxn id="1113" idx="2"/>
          </p:cNvCxnSpPr>
          <p:nvPr/>
        </p:nvCxnSpPr>
        <p:spPr>
          <a:xfrm rot="10800000">
            <a:off x="1360403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15" name="Shape 1115"/>
          <p:cNvCxnSpPr>
            <a:endCxn id="1113" idx="1"/>
          </p:cNvCxnSpPr>
          <p:nvPr/>
        </p:nvCxnSpPr>
        <p:spPr>
          <a:xfrm>
            <a:off x="1022153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16" name="Shape 1116"/>
          <p:cNvSpPr/>
          <p:nvPr/>
        </p:nvSpPr>
        <p:spPr>
          <a:xfrm>
            <a:off x="1698529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7" name="Shape 1117"/>
          <p:cNvSpPr/>
          <p:nvPr/>
        </p:nvSpPr>
        <p:spPr>
          <a:xfrm>
            <a:off x="1698529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18" name="Shape 1118"/>
          <p:cNvCxnSpPr>
            <a:stCxn id="1116" idx="0"/>
            <a:endCxn id="1117" idx="2"/>
          </p:cNvCxnSpPr>
          <p:nvPr/>
        </p:nvCxnSpPr>
        <p:spPr>
          <a:xfrm rot="10800000">
            <a:off x="1808479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19" name="Shape 1119"/>
          <p:cNvCxnSpPr>
            <a:endCxn id="1117" idx="1"/>
          </p:cNvCxnSpPr>
          <p:nvPr/>
        </p:nvCxnSpPr>
        <p:spPr>
          <a:xfrm>
            <a:off x="1470229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20" name="Shape 1120"/>
          <p:cNvSpPr/>
          <p:nvPr/>
        </p:nvSpPr>
        <p:spPr>
          <a:xfrm>
            <a:off x="2146605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1" name="Shape 1121"/>
          <p:cNvSpPr/>
          <p:nvPr/>
        </p:nvSpPr>
        <p:spPr>
          <a:xfrm>
            <a:off x="2146605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22" name="Shape 1122"/>
          <p:cNvCxnSpPr>
            <a:stCxn id="1120" idx="0"/>
            <a:endCxn id="1121" idx="2"/>
          </p:cNvCxnSpPr>
          <p:nvPr/>
        </p:nvCxnSpPr>
        <p:spPr>
          <a:xfrm rot="10800000">
            <a:off x="2256555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23" name="Shape 1123"/>
          <p:cNvCxnSpPr>
            <a:endCxn id="1121" idx="1"/>
          </p:cNvCxnSpPr>
          <p:nvPr/>
        </p:nvCxnSpPr>
        <p:spPr>
          <a:xfrm>
            <a:off x="1918305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24" name="Shape 1124"/>
          <p:cNvSpPr/>
          <p:nvPr/>
        </p:nvSpPr>
        <p:spPr>
          <a:xfrm>
            <a:off x="2594682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5" name="Shape 1125"/>
          <p:cNvSpPr/>
          <p:nvPr/>
        </p:nvSpPr>
        <p:spPr>
          <a:xfrm>
            <a:off x="2594682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26" name="Shape 1126"/>
          <p:cNvCxnSpPr>
            <a:stCxn id="1124" idx="0"/>
            <a:endCxn id="1125" idx="2"/>
          </p:cNvCxnSpPr>
          <p:nvPr/>
        </p:nvCxnSpPr>
        <p:spPr>
          <a:xfrm rot="10800000">
            <a:off x="2704632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27" name="Shape 1127"/>
          <p:cNvCxnSpPr>
            <a:endCxn id="1125" idx="1"/>
          </p:cNvCxnSpPr>
          <p:nvPr/>
        </p:nvCxnSpPr>
        <p:spPr>
          <a:xfrm>
            <a:off x="2366382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28" name="Shape 1128"/>
          <p:cNvSpPr/>
          <p:nvPr/>
        </p:nvSpPr>
        <p:spPr>
          <a:xfrm>
            <a:off x="3042757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9" name="Shape 1129"/>
          <p:cNvSpPr/>
          <p:nvPr/>
        </p:nvSpPr>
        <p:spPr>
          <a:xfrm>
            <a:off x="3042757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30" name="Shape 1130"/>
          <p:cNvCxnSpPr>
            <a:stCxn id="1128" idx="0"/>
            <a:endCxn id="1129" idx="2"/>
          </p:cNvCxnSpPr>
          <p:nvPr/>
        </p:nvCxnSpPr>
        <p:spPr>
          <a:xfrm rot="10800000">
            <a:off x="3152707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31" name="Shape 1131"/>
          <p:cNvCxnSpPr>
            <a:endCxn id="1129" idx="1"/>
          </p:cNvCxnSpPr>
          <p:nvPr/>
        </p:nvCxnSpPr>
        <p:spPr>
          <a:xfrm>
            <a:off x="2814457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32" name="Shape 1132"/>
          <p:cNvSpPr/>
          <p:nvPr/>
        </p:nvSpPr>
        <p:spPr>
          <a:xfrm>
            <a:off x="354279" y="2710736"/>
            <a:ext cx="219899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3" name="Shape 1133"/>
          <p:cNvSpPr/>
          <p:nvPr/>
        </p:nvSpPr>
        <p:spPr>
          <a:xfrm>
            <a:off x="802354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4" name="Shape 1134"/>
          <p:cNvSpPr/>
          <p:nvPr/>
        </p:nvSpPr>
        <p:spPr>
          <a:xfrm>
            <a:off x="1250457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5" name="Shape 1135"/>
          <p:cNvSpPr/>
          <p:nvPr/>
        </p:nvSpPr>
        <p:spPr>
          <a:xfrm>
            <a:off x="1698533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6" name="Shape 1136"/>
          <p:cNvSpPr/>
          <p:nvPr/>
        </p:nvSpPr>
        <p:spPr>
          <a:xfrm>
            <a:off x="2146609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7" name="Shape 1137"/>
          <p:cNvSpPr/>
          <p:nvPr/>
        </p:nvSpPr>
        <p:spPr>
          <a:xfrm>
            <a:off x="2594685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8" name="Shape 1138"/>
          <p:cNvSpPr/>
          <p:nvPr/>
        </p:nvSpPr>
        <p:spPr>
          <a:xfrm>
            <a:off x="3042761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39" name="Shape 1139"/>
          <p:cNvCxnSpPr/>
          <p:nvPr/>
        </p:nvCxnSpPr>
        <p:spPr>
          <a:xfrm rot="10800000">
            <a:off x="464244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40" name="Shape 1140"/>
          <p:cNvCxnSpPr/>
          <p:nvPr/>
        </p:nvCxnSpPr>
        <p:spPr>
          <a:xfrm rot="10800000">
            <a:off x="912320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41" name="Shape 1141"/>
          <p:cNvCxnSpPr/>
          <p:nvPr/>
        </p:nvCxnSpPr>
        <p:spPr>
          <a:xfrm rot="10800000">
            <a:off x="1360423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42" name="Shape 1142"/>
          <p:cNvCxnSpPr/>
          <p:nvPr/>
        </p:nvCxnSpPr>
        <p:spPr>
          <a:xfrm rot="10800000">
            <a:off x="1808499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43" name="Shape 1143"/>
          <p:cNvCxnSpPr/>
          <p:nvPr/>
        </p:nvCxnSpPr>
        <p:spPr>
          <a:xfrm rot="10800000">
            <a:off x="2256575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44" name="Shape 1144"/>
          <p:cNvCxnSpPr/>
          <p:nvPr/>
        </p:nvCxnSpPr>
        <p:spPr>
          <a:xfrm rot="10800000">
            <a:off x="2704651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45" name="Shape 1145"/>
          <p:cNvCxnSpPr/>
          <p:nvPr/>
        </p:nvCxnSpPr>
        <p:spPr>
          <a:xfrm rot="10800000">
            <a:off x="3152728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46" name="Shape 1146"/>
          <p:cNvSpPr/>
          <p:nvPr/>
        </p:nvSpPr>
        <p:spPr>
          <a:xfrm>
            <a:off x="3466449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7" name="Shape 1147"/>
          <p:cNvSpPr/>
          <p:nvPr/>
        </p:nvSpPr>
        <p:spPr>
          <a:xfrm>
            <a:off x="3466449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48" name="Shape 1148"/>
          <p:cNvCxnSpPr>
            <a:stCxn id="1146" idx="0"/>
            <a:endCxn id="1147" idx="2"/>
          </p:cNvCxnSpPr>
          <p:nvPr/>
        </p:nvCxnSpPr>
        <p:spPr>
          <a:xfrm rot="10800000">
            <a:off x="3576399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49" name="Shape 1149"/>
          <p:cNvSpPr/>
          <p:nvPr/>
        </p:nvSpPr>
        <p:spPr>
          <a:xfrm>
            <a:off x="3914525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0" name="Shape 1150"/>
          <p:cNvSpPr/>
          <p:nvPr/>
        </p:nvSpPr>
        <p:spPr>
          <a:xfrm>
            <a:off x="3914525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51" name="Shape 1151"/>
          <p:cNvCxnSpPr>
            <a:stCxn id="1149" idx="0"/>
            <a:endCxn id="1150" idx="2"/>
          </p:cNvCxnSpPr>
          <p:nvPr/>
        </p:nvCxnSpPr>
        <p:spPr>
          <a:xfrm rot="10800000">
            <a:off x="4024475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52" name="Shape 1152"/>
          <p:cNvCxnSpPr>
            <a:stCxn id="1147" idx="3"/>
            <a:endCxn id="1150" idx="1"/>
          </p:cNvCxnSpPr>
          <p:nvPr/>
        </p:nvCxnSpPr>
        <p:spPr>
          <a:xfrm>
            <a:off x="3686349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53" name="Shape 1153"/>
          <p:cNvSpPr/>
          <p:nvPr/>
        </p:nvSpPr>
        <p:spPr>
          <a:xfrm>
            <a:off x="4362628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4" name="Shape 1154"/>
          <p:cNvSpPr/>
          <p:nvPr/>
        </p:nvSpPr>
        <p:spPr>
          <a:xfrm>
            <a:off x="4362628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55" name="Shape 1155"/>
          <p:cNvCxnSpPr>
            <a:stCxn id="1153" idx="0"/>
            <a:endCxn id="1154" idx="2"/>
          </p:cNvCxnSpPr>
          <p:nvPr/>
        </p:nvCxnSpPr>
        <p:spPr>
          <a:xfrm rot="10800000">
            <a:off x="4472578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56" name="Shape 1156"/>
          <p:cNvCxnSpPr>
            <a:endCxn id="1154" idx="1"/>
          </p:cNvCxnSpPr>
          <p:nvPr/>
        </p:nvCxnSpPr>
        <p:spPr>
          <a:xfrm>
            <a:off x="4134328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57" name="Shape 1157"/>
          <p:cNvSpPr/>
          <p:nvPr/>
        </p:nvSpPr>
        <p:spPr>
          <a:xfrm>
            <a:off x="4810704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8" name="Shape 1158"/>
          <p:cNvSpPr/>
          <p:nvPr/>
        </p:nvSpPr>
        <p:spPr>
          <a:xfrm>
            <a:off x="4810704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59" name="Shape 1159"/>
          <p:cNvCxnSpPr>
            <a:stCxn id="1157" idx="0"/>
            <a:endCxn id="1158" idx="2"/>
          </p:cNvCxnSpPr>
          <p:nvPr/>
        </p:nvCxnSpPr>
        <p:spPr>
          <a:xfrm rot="10800000">
            <a:off x="4920654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60" name="Shape 1160"/>
          <p:cNvCxnSpPr>
            <a:endCxn id="1158" idx="1"/>
          </p:cNvCxnSpPr>
          <p:nvPr/>
        </p:nvCxnSpPr>
        <p:spPr>
          <a:xfrm>
            <a:off x="4582404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61" name="Shape 1161"/>
          <p:cNvSpPr/>
          <p:nvPr/>
        </p:nvSpPr>
        <p:spPr>
          <a:xfrm>
            <a:off x="5258780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2" name="Shape 1162"/>
          <p:cNvSpPr/>
          <p:nvPr/>
        </p:nvSpPr>
        <p:spPr>
          <a:xfrm>
            <a:off x="5258780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63" name="Shape 1163"/>
          <p:cNvCxnSpPr>
            <a:stCxn id="1161" idx="0"/>
            <a:endCxn id="1162" idx="2"/>
          </p:cNvCxnSpPr>
          <p:nvPr/>
        </p:nvCxnSpPr>
        <p:spPr>
          <a:xfrm rot="10800000">
            <a:off x="5368730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64" name="Shape 1164"/>
          <p:cNvCxnSpPr>
            <a:endCxn id="1162" idx="1"/>
          </p:cNvCxnSpPr>
          <p:nvPr/>
        </p:nvCxnSpPr>
        <p:spPr>
          <a:xfrm>
            <a:off x="5030480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65" name="Shape 1165"/>
          <p:cNvSpPr/>
          <p:nvPr/>
        </p:nvSpPr>
        <p:spPr>
          <a:xfrm>
            <a:off x="5706857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6" name="Shape 1166"/>
          <p:cNvSpPr/>
          <p:nvPr/>
        </p:nvSpPr>
        <p:spPr>
          <a:xfrm>
            <a:off x="5706857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67" name="Shape 1167"/>
          <p:cNvCxnSpPr>
            <a:stCxn id="1165" idx="0"/>
            <a:endCxn id="1166" idx="2"/>
          </p:cNvCxnSpPr>
          <p:nvPr/>
        </p:nvCxnSpPr>
        <p:spPr>
          <a:xfrm rot="10800000">
            <a:off x="5816807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68" name="Shape 1168"/>
          <p:cNvCxnSpPr>
            <a:endCxn id="1166" idx="1"/>
          </p:cNvCxnSpPr>
          <p:nvPr/>
        </p:nvCxnSpPr>
        <p:spPr>
          <a:xfrm>
            <a:off x="5478557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69" name="Shape 1169"/>
          <p:cNvSpPr/>
          <p:nvPr/>
        </p:nvSpPr>
        <p:spPr>
          <a:xfrm>
            <a:off x="6154932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0" name="Shape 1170"/>
          <p:cNvSpPr/>
          <p:nvPr/>
        </p:nvSpPr>
        <p:spPr>
          <a:xfrm>
            <a:off x="6154932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71" name="Shape 1171"/>
          <p:cNvCxnSpPr>
            <a:stCxn id="1169" idx="0"/>
            <a:endCxn id="1170" idx="2"/>
          </p:cNvCxnSpPr>
          <p:nvPr/>
        </p:nvCxnSpPr>
        <p:spPr>
          <a:xfrm rot="10800000">
            <a:off x="6264882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72" name="Shape 1172"/>
          <p:cNvCxnSpPr>
            <a:endCxn id="1170" idx="1"/>
          </p:cNvCxnSpPr>
          <p:nvPr/>
        </p:nvCxnSpPr>
        <p:spPr>
          <a:xfrm>
            <a:off x="5926632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73" name="Shape 1173"/>
          <p:cNvSpPr/>
          <p:nvPr/>
        </p:nvSpPr>
        <p:spPr>
          <a:xfrm>
            <a:off x="3466453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4" name="Shape 1174"/>
          <p:cNvSpPr/>
          <p:nvPr/>
        </p:nvSpPr>
        <p:spPr>
          <a:xfrm>
            <a:off x="3914529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5" name="Shape 1175"/>
          <p:cNvSpPr/>
          <p:nvPr/>
        </p:nvSpPr>
        <p:spPr>
          <a:xfrm>
            <a:off x="4362632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6" name="Shape 1176"/>
          <p:cNvSpPr/>
          <p:nvPr/>
        </p:nvSpPr>
        <p:spPr>
          <a:xfrm>
            <a:off x="4810708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7" name="Shape 1177"/>
          <p:cNvSpPr/>
          <p:nvPr/>
        </p:nvSpPr>
        <p:spPr>
          <a:xfrm>
            <a:off x="5258784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8" name="Shape 1178"/>
          <p:cNvSpPr/>
          <p:nvPr/>
        </p:nvSpPr>
        <p:spPr>
          <a:xfrm>
            <a:off x="5706860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9" name="Shape 1179"/>
          <p:cNvSpPr/>
          <p:nvPr/>
        </p:nvSpPr>
        <p:spPr>
          <a:xfrm>
            <a:off x="6154936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80" name="Shape 1180"/>
          <p:cNvCxnSpPr/>
          <p:nvPr/>
        </p:nvCxnSpPr>
        <p:spPr>
          <a:xfrm rot="10800000">
            <a:off x="3576419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81" name="Shape 1181"/>
          <p:cNvCxnSpPr/>
          <p:nvPr/>
        </p:nvCxnSpPr>
        <p:spPr>
          <a:xfrm rot="10800000">
            <a:off x="4024495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82" name="Shape 1182"/>
          <p:cNvCxnSpPr/>
          <p:nvPr/>
        </p:nvCxnSpPr>
        <p:spPr>
          <a:xfrm rot="10800000">
            <a:off x="4472598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83" name="Shape 1183"/>
          <p:cNvCxnSpPr/>
          <p:nvPr/>
        </p:nvCxnSpPr>
        <p:spPr>
          <a:xfrm rot="10800000">
            <a:off x="4920674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84" name="Shape 1184"/>
          <p:cNvCxnSpPr/>
          <p:nvPr/>
        </p:nvCxnSpPr>
        <p:spPr>
          <a:xfrm rot="10800000">
            <a:off x="5368750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85" name="Shape 1185"/>
          <p:cNvCxnSpPr/>
          <p:nvPr/>
        </p:nvCxnSpPr>
        <p:spPr>
          <a:xfrm rot="10800000">
            <a:off x="5816826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86" name="Shape 1186"/>
          <p:cNvCxnSpPr/>
          <p:nvPr/>
        </p:nvCxnSpPr>
        <p:spPr>
          <a:xfrm rot="10800000">
            <a:off x="6264903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87" name="Shape 1187"/>
          <p:cNvSpPr/>
          <p:nvPr/>
        </p:nvSpPr>
        <p:spPr>
          <a:xfrm>
            <a:off x="6603003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8" name="Shape 1188"/>
          <p:cNvSpPr/>
          <p:nvPr/>
        </p:nvSpPr>
        <p:spPr>
          <a:xfrm>
            <a:off x="6603003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89" name="Shape 1189"/>
          <p:cNvCxnSpPr>
            <a:stCxn id="1187" idx="0"/>
            <a:endCxn id="1188" idx="2"/>
          </p:cNvCxnSpPr>
          <p:nvPr/>
        </p:nvCxnSpPr>
        <p:spPr>
          <a:xfrm rot="10800000">
            <a:off x="6712953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90" name="Shape 1190"/>
          <p:cNvCxnSpPr>
            <a:endCxn id="1188" idx="1"/>
          </p:cNvCxnSpPr>
          <p:nvPr/>
        </p:nvCxnSpPr>
        <p:spPr>
          <a:xfrm>
            <a:off x="6374703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91" name="Shape 1191"/>
          <p:cNvSpPr/>
          <p:nvPr/>
        </p:nvSpPr>
        <p:spPr>
          <a:xfrm>
            <a:off x="7051079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2" name="Shape 1192"/>
          <p:cNvSpPr/>
          <p:nvPr/>
        </p:nvSpPr>
        <p:spPr>
          <a:xfrm>
            <a:off x="7051079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93" name="Shape 1193"/>
          <p:cNvCxnSpPr>
            <a:stCxn id="1191" idx="0"/>
            <a:endCxn id="1192" idx="2"/>
          </p:cNvCxnSpPr>
          <p:nvPr/>
        </p:nvCxnSpPr>
        <p:spPr>
          <a:xfrm rot="10800000">
            <a:off x="7161029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94" name="Shape 1194"/>
          <p:cNvCxnSpPr>
            <a:endCxn id="1192" idx="1"/>
          </p:cNvCxnSpPr>
          <p:nvPr/>
        </p:nvCxnSpPr>
        <p:spPr>
          <a:xfrm>
            <a:off x="6822779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95" name="Shape 1195"/>
          <p:cNvSpPr/>
          <p:nvPr/>
        </p:nvSpPr>
        <p:spPr>
          <a:xfrm>
            <a:off x="7499155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6" name="Shape 1196"/>
          <p:cNvSpPr/>
          <p:nvPr/>
        </p:nvSpPr>
        <p:spPr>
          <a:xfrm>
            <a:off x="7499155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97" name="Shape 1197"/>
          <p:cNvCxnSpPr>
            <a:stCxn id="1195" idx="0"/>
            <a:endCxn id="1196" idx="2"/>
          </p:cNvCxnSpPr>
          <p:nvPr/>
        </p:nvCxnSpPr>
        <p:spPr>
          <a:xfrm rot="10800000">
            <a:off x="7609105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98" name="Shape 1198"/>
          <p:cNvCxnSpPr>
            <a:endCxn id="1196" idx="1"/>
          </p:cNvCxnSpPr>
          <p:nvPr/>
        </p:nvCxnSpPr>
        <p:spPr>
          <a:xfrm>
            <a:off x="7270855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99" name="Shape 1199"/>
          <p:cNvSpPr/>
          <p:nvPr/>
        </p:nvSpPr>
        <p:spPr>
          <a:xfrm>
            <a:off x="7947232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0" name="Shape 1200"/>
          <p:cNvSpPr/>
          <p:nvPr/>
        </p:nvSpPr>
        <p:spPr>
          <a:xfrm>
            <a:off x="7947232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01" name="Shape 1201"/>
          <p:cNvCxnSpPr>
            <a:stCxn id="1199" idx="0"/>
            <a:endCxn id="1200" idx="2"/>
          </p:cNvCxnSpPr>
          <p:nvPr/>
        </p:nvCxnSpPr>
        <p:spPr>
          <a:xfrm rot="10800000">
            <a:off x="8057182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02" name="Shape 1202"/>
          <p:cNvCxnSpPr>
            <a:endCxn id="1200" idx="1"/>
          </p:cNvCxnSpPr>
          <p:nvPr/>
        </p:nvCxnSpPr>
        <p:spPr>
          <a:xfrm>
            <a:off x="7718932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03" name="Shape 1203"/>
          <p:cNvSpPr/>
          <p:nvPr/>
        </p:nvSpPr>
        <p:spPr>
          <a:xfrm>
            <a:off x="8395307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4" name="Shape 1204"/>
          <p:cNvSpPr/>
          <p:nvPr/>
        </p:nvSpPr>
        <p:spPr>
          <a:xfrm>
            <a:off x="8395307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05" name="Shape 1205"/>
          <p:cNvCxnSpPr>
            <a:stCxn id="1203" idx="0"/>
            <a:endCxn id="1204" idx="2"/>
          </p:cNvCxnSpPr>
          <p:nvPr/>
        </p:nvCxnSpPr>
        <p:spPr>
          <a:xfrm rot="10800000">
            <a:off x="8505257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06" name="Shape 1206"/>
          <p:cNvCxnSpPr>
            <a:endCxn id="1204" idx="1"/>
          </p:cNvCxnSpPr>
          <p:nvPr/>
        </p:nvCxnSpPr>
        <p:spPr>
          <a:xfrm>
            <a:off x="8167007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07" name="Shape 1207"/>
          <p:cNvSpPr/>
          <p:nvPr/>
        </p:nvSpPr>
        <p:spPr>
          <a:xfrm>
            <a:off x="6603007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8" name="Shape 1208"/>
          <p:cNvSpPr/>
          <p:nvPr/>
        </p:nvSpPr>
        <p:spPr>
          <a:xfrm>
            <a:off x="7051083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9" name="Shape 1209"/>
          <p:cNvSpPr/>
          <p:nvPr/>
        </p:nvSpPr>
        <p:spPr>
          <a:xfrm>
            <a:off x="7499159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0" name="Shape 1210"/>
          <p:cNvSpPr/>
          <p:nvPr/>
        </p:nvSpPr>
        <p:spPr>
          <a:xfrm>
            <a:off x="7947235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1" name="Shape 1211"/>
          <p:cNvSpPr/>
          <p:nvPr/>
        </p:nvSpPr>
        <p:spPr>
          <a:xfrm>
            <a:off x="8395311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12" name="Shape 1212"/>
          <p:cNvCxnSpPr/>
          <p:nvPr/>
        </p:nvCxnSpPr>
        <p:spPr>
          <a:xfrm rot="10800000">
            <a:off x="6712973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13" name="Shape 1213"/>
          <p:cNvCxnSpPr/>
          <p:nvPr/>
        </p:nvCxnSpPr>
        <p:spPr>
          <a:xfrm rot="10800000">
            <a:off x="7161049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14" name="Shape 1214"/>
          <p:cNvCxnSpPr/>
          <p:nvPr/>
        </p:nvCxnSpPr>
        <p:spPr>
          <a:xfrm rot="10800000">
            <a:off x="7609125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15" name="Shape 1215"/>
          <p:cNvCxnSpPr/>
          <p:nvPr/>
        </p:nvCxnSpPr>
        <p:spPr>
          <a:xfrm rot="10800000">
            <a:off x="8057201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16" name="Shape 1216"/>
          <p:cNvCxnSpPr/>
          <p:nvPr/>
        </p:nvCxnSpPr>
        <p:spPr>
          <a:xfrm rot="10800000">
            <a:off x="8505278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17" name="Shape 1217"/>
          <p:cNvCxnSpPr>
            <a:stCxn id="1129" idx="3"/>
          </p:cNvCxnSpPr>
          <p:nvPr/>
        </p:nvCxnSpPr>
        <p:spPr>
          <a:xfrm>
            <a:off x="3262657" y="3898223"/>
            <a:ext cx="2037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18" name="Shape 1218"/>
          <p:cNvSpPr/>
          <p:nvPr/>
        </p:nvSpPr>
        <p:spPr>
          <a:xfrm>
            <a:off x="3913250" y="1743725"/>
            <a:ext cx="1566600" cy="2793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Loss</a:t>
            </a:r>
          </a:p>
        </p:txBody>
      </p:sp>
      <p:cxnSp>
        <p:nvCxnSpPr>
          <p:cNvPr id="1219" name="Shape 1219"/>
          <p:cNvCxnSpPr>
            <a:stCxn id="1132" idx="0"/>
          </p:cNvCxnSpPr>
          <p:nvPr/>
        </p:nvCxnSpPr>
        <p:spPr>
          <a:xfrm rot="10800000" flipH="1">
            <a:off x="464228" y="1731536"/>
            <a:ext cx="3415500" cy="9792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20" name="Shape 1220"/>
          <p:cNvCxnSpPr>
            <a:stCxn id="1133" idx="0"/>
          </p:cNvCxnSpPr>
          <p:nvPr/>
        </p:nvCxnSpPr>
        <p:spPr>
          <a:xfrm rot="10800000" flipH="1">
            <a:off x="912304" y="1853036"/>
            <a:ext cx="2870400" cy="8577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21" name="Shape 1221"/>
          <p:cNvCxnSpPr>
            <a:stCxn id="1134" idx="0"/>
            <a:endCxn id="1218" idx="1"/>
          </p:cNvCxnSpPr>
          <p:nvPr/>
        </p:nvCxnSpPr>
        <p:spPr>
          <a:xfrm rot="10800000" flipH="1">
            <a:off x="1360407" y="1883336"/>
            <a:ext cx="2552700" cy="8274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22" name="Shape 1222"/>
          <p:cNvCxnSpPr>
            <a:stCxn id="1135" idx="0"/>
          </p:cNvCxnSpPr>
          <p:nvPr/>
        </p:nvCxnSpPr>
        <p:spPr>
          <a:xfrm rot="10800000" flipH="1">
            <a:off x="1808484" y="1962236"/>
            <a:ext cx="1986299" cy="7485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23" name="Shape 1223"/>
          <p:cNvCxnSpPr>
            <a:stCxn id="1136" idx="0"/>
          </p:cNvCxnSpPr>
          <p:nvPr/>
        </p:nvCxnSpPr>
        <p:spPr>
          <a:xfrm rot="10800000" flipH="1">
            <a:off x="2256559" y="2010836"/>
            <a:ext cx="1501800" cy="6999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24" name="Shape 1224"/>
          <p:cNvCxnSpPr>
            <a:stCxn id="1137" idx="0"/>
          </p:cNvCxnSpPr>
          <p:nvPr/>
        </p:nvCxnSpPr>
        <p:spPr>
          <a:xfrm rot="10800000" flipH="1">
            <a:off x="2704635" y="2035136"/>
            <a:ext cx="1138800" cy="675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25" name="Shape 1225"/>
          <p:cNvCxnSpPr>
            <a:stCxn id="1138" idx="0"/>
          </p:cNvCxnSpPr>
          <p:nvPr/>
        </p:nvCxnSpPr>
        <p:spPr>
          <a:xfrm rot="10800000" flipH="1">
            <a:off x="3152711" y="2047436"/>
            <a:ext cx="812100" cy="663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26" name="Shape 1226"/>
          <p:cNvCxnSpPr>
            <a:stCxn id="1173" idx="0"/>
          </p:cNvCxnSpPr>
          <p:nvPr/>
        </p:nvCxnSpPr>
        <p:spPr>
          <a:xfrm rot="10800000" flipH="1">
            <a:off x="3576403" y="2059436"/>
            <a:ext cx="558300" cy="651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27" name="Shape 1227"/>
          <p:cNvCxnSpPr>
            <a:stCxn id="1174" idx="0"/>
          </p:cNvCxnSpPr>
          <p:nvPr/>
        </p:nvCxnSpPr>
        <p:spPr>
          <a:xfrm rot="10800000" flipH="1">
            <a:off x="4024479" y="2071736"/>
            <a:ext cx="316800" cy="6390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28" name="Shape 1228"/>
          <p:cNvCxnSpPr>
            <a:stCxn id="1175" idx="0"/>
          </p:cNvCxnSpPr>
          <p:nvPr/>
        </p:nvCxnSpPr>
        <p:spPr>
          <a:xfrm rot="10800000" flipH="1">
            <a:off x="4472582" y="2023136"/>
            <a:ext cx="87300" cy="687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29" name="Shape 1229"/>
          <p:cNvCxnSpPr>
            <a:stCxn id="1176" idx="0"/>
          </p:cNvCxnSpPr>
          <p:nvPr/>
        </p:nvCxnSpPr>
        <p:spPr>
          <a:xfrm rot="10800000">
            <a:off x="4827058" y="2047436"/>
            <a:ext cx="93600" cy="663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30" name="Shape 1230"/>
          <p:cNvCxnSpPr>
            <a:stCxn id="1177" idx="0"/>
          </p:cNvCxnSpPr>
          <p:nvPr/>
        </p:nvCxnSpPr>
        <p:spPr>
          <a:xfrm rot="10800000">
            <a:off x="5069934" y="2035136"/>
            <a:ext cx="298800" cy="675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31" name="Shape 1231"/>
          <p:cNvCxnSpPr>
            <a:stCxn id="1178" idx="0"/>
          </p:cNvCxnSpPr>
          <p:nvPr/>
        </p:nvCxnSpPr>
        <p:spPr>
          <a:xfrm rot="10800000">
            <a:off x="5288510" y="2035136"/>
            <a:ext cx="528300" cy="675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32" name="Shape 1232"/>
          <p:cNvCxnSpPr>
            <a:stCxn id="1179" idx="0"/>
          </p:cNvCxnSpPr>
          <p:nvPr/>
        </p:nvCxnSpPr>
        <p:spPr>
          <a:xfrm rot="10800000">
            <a:off x="5409886" y="2071736"/>
            <a:ext cx="855000" cy="6390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33" name="Shape 1233"/>
          <p:cNvCxnSpPr>
            <a:stCxn id="1207" idx="0"/>
          </p:cNvCxnSpPr>
          <p:nvPr/>
        </p:nvCxnSpPr>
        <p:spPr>
          <a:xfrm rot="10800000">
            <a:off x="5494957" y="2023136"/>
            <a:ext cx="1218000" cy="687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34" name="Shape 1234"/>
          <p:cNvCxnSpPr>
            <a:stCxn id="1208" idx="0"/>
            <a:endCxn id="1218" idx="3"/>
          </p:cNvCxnSpPr>
          <p:nvPr/>
        </p:nvCxnSpPr>
        <p:spPr>
          <a:xfrm rot="10800000">
            <a:off x="5479833" y="1883336"/>
            <a:ext cx="1681200" cy="8274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35" name="Shape 1235"/>
          <p:cNvCxnSpPr>
            <a:stCxn id="1209" idx="0"/>
          </p:cNvCxnSpPr>
          <p:nvPr/>
        </p:nvCxnSpPr>
        <p:spPr>
          <a:xfrm rot="10800000">
            <a:off x="5531309" y="1768136"/>
            <a:ext cx="2077800" cy="942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36" name="Shape 1236"/>
          <p:cNvCxnSpPr>
            <a:stCxn id="1210" idx="0"/>
          </p:cNvCxnSpPr>
          <p:nvPr/>
        </p:nvCxnSpPr>
        <p:spPr>
          <a:xfrm rot="10800000">
            <a:off x="5506885" y="1707236"/>
            <a:ext cx="2550300" cy="10035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37" name="Shape 1237"/>
          <p:cNvCxnSpPr>
            <a:stCxn id="1211" idx="0"/>
          </p:cNvCxnSpPr>
          <p:nvPr/>
        </p:nvCxnSpPr>
        <p:spPr>
          <a:xfrm rot="10800000">
            <a:off x="5555361" y="1634336"/>
            <a:ext cx="2949900" cy="10764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38" name="Shape 1238"/>
          <p:cNvCxnSpPr/>
          <p:nvPr/>
        </p:nvCxnSpPr>
        <p:spPr>
          <a:xfrm>
            <a:off x="346100" y="5204600"/>
            <a:ext cx="8281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39" name="Shape 1239"/>
          <p:cNvCxnSpPr/>
          <p:nvPr/>
        </p:nvCxnSpPr>
        <p:spPr>
          <a:xfrm>
            <a:off x="346100" y="5381275"/>
            <a:ext cx="82818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1240" name="Shape 1240"/>
          <p:cNvSpPr txBox="1"/>
          <p:nvPr/>
        </p:nvSpPr>
        <p:spPr>
          <a:xfrm>
            <a:off x="5872600" y="919725"/>
            <a:ext cx="3180300" cy="78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3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Forward through entire sequence to compute loss, then backward through entire sequence to compute gradient</a:t>
            </a:r>
          </a:p>
        </p:txBody>
      </p:sp>
      <p:sp>
        <p:nvSpPr>
          <p:cNvPr id="14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5522821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Shape 1246"/>
          <p:cNvSpPr txBox="1"/>
          <p:nvPr/>
        </p:nvSpPr>
        <p:spPr>
          <a:xfrm>
            <a:off x="309925" y="946275"/>
            <a:ext cx="84399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Truncated </a:t>
            </a: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Backpropagation through time</a:t>
            </a:r>
          </a:p>
        </p:txBody>
      </p:sp>
      <p:sp>
        <p:nvSpPr>
          <p:cNvPr id="1247" name="Shape 1247"/>
          <p:cNvSpPr/>
          <p:nvPr/>
        </p:nvSpPr>
        <p:spPr>
          <a:xfrm>
            <a:off x="354274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8" name="Shape 1248"/>
          <p:cNvSpPr/>
          <p:nvPr/>
        </p:nvSpPr>
        <p:spPr>
          <a:xfrm>
            <a:off x="354274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49" name="Shape 1249"/>
          <p:cNvCxnSpPr>
            <a:stCxn id="1247" idx="0"/>
            <a:endCxn id="1248" idx="2"/>
          </p:cNvCxnSpPr>
          <p:nvPr/>
        </p:nvCxnSpPr>
        <p:spPr>
          <a:xfrm rot="10800000">
            <a:off x="464224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50" name="Shape 1250"/>
          <p:cNvSpPr/>
          <p:nvPr/>
        </p:nvSpPr>
        <p:spPr>
          <a:xfrm>
            <a:off x="802350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1" name="Shape 1251"/>
          <p:cNvSpPr/>
          <p:nvPr/>
        </p:nvSpPr>
        <p:spPr>
          <a:xfrm>
            <a:off x="802350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52" name="Shape 1252"/>
          <p:cNvCxnSpPr>
            <a:stCxn id="1250" idx="0"/>
            <a:endCxn id="1251" idx="2"/>
          </p:cNvCxnSpPr>
          <p:nvPr/>
        </p:nvCxnSpPr>
        <p:spPr>
          <a:xfrm rot="10800000">
            <a:off x="912300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53" name="Shape 1253"/>
          <p:cNvCxnSpPr>
            <a:stCxn id="1248" idx="3"/>
            <a:endCxn id="1251" idx="1"/>
          </p:cNvCxnSpPr>
          <p:nvPr/>
        </p:nvCxnSpPr>
        <p:spPr>
          <a:xfrm>
            <a:off x="574174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54" name="Shape 1254"/>
          <p:cNvSpPr/>
          <p:nvPr/>
        </p:nvSpPr>
        <p:spPr>
          <a:xfrm>
            <a:off x="1250453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5" name="Shape 1255"/>
          <p:cNvSpPr/>
          <p:nvPr/>
        </p:nvSpPr>
        <p:spPr>
          <a:xfrm>
            <a:off x="1250453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56" name="Shape 1256"/>
          <p:cNvCxnSpPr>
            <a:stCxn id="1254" idx="0"/>
            <a:endCxn id="1255" idx="2"/>
          </p:cNvCxnSpPr>
          <p:nvPr/>
        </p:nvCxnSpPr>
        <p:spPr>
          <a:xfrm rot="10800000">
            <a:off x="1360403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57" name="Shape 1257"/>
          <p:cNvCxnSpPr>
            <a:endCxn id="1255" idx="1"/>
          </p:cNvCxnSpPr>
          <p:nvPr/>
        </p:nvCxnSpPr>
        <p:spPr>
          <a:xfrm>
            <a:off x="1022153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58" name="Shape 1258"/>
          <p:cNvSpPr/>
          <p:nvPr/>
        </p:nvSpPr>
        <p:spPr>
          <a:xfrm>
            <a:off x="1698529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9" name="Shape 1259"/>
          <p:cNvSpPr/>
          <p:nvPr/>
        </p:nvSpPr>
        <p:spPr>
          <a:xfrm>
            <a:off x="1698529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60" name="Shape 1260"/>
          <p:cNvCxnSpPr>
            <a:stCxn id="1258" idx="0"/>
            <a:endCxn id="1259" idx="2"/>
          </p:cNvCxnSpPr>
          <p:nvPr/>
        </p:nvCxnSpPr>
        <p:spPr>
          <a:xfrm rot="10800000">
            <a:off x="1808479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61" name="Shape 1261"/>
          <p:cNvCxnSpPr>
            <a:endCxn id="1259" idx="1"/>
          </p:cNvCxnSpPr>
          <p:nvPr/>
        </p:nvCxnSpPr>
        <p:spPr>
          <a:xfrm>
            <a:off x="1470229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62" name="Shape 1262"/>
          <p:cNvSpPr/>
          <p:nvPr/>
        </p:nvSpPr>
        <p:spPr>
          <a:xfrm>
            <a:off x="2146605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3" name="Shape 1263"/>
          <p:cNvSpPr/>
          <p:nvPr/>
        </p:nvSpPr>
        <p:spPr>
          <a:xfrm>
            <a:off x="2146605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64" name="Shape 1264"/>
          <p:cNvCxnSpPr>
            <a:stCxn id="1262" idx="0"/>
            <a:endCxn id="1263" idx="2"/>
          </p:cNvCxnSpPr>
          <p:nvPr/>
        </p:nvCxnSpPr>
        <p:spPr>
          <a:xfrm rot="10800000">
            <a:off x="2256555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65" name="Shape 1265"/>
          <p:cNvCxnSpPr>
            <a:endCxn id="1263" idx="1"/>
          </p:cNvCxnSpPr>
          <p:nvPr/>
        </p:nvCxnSpPr>
        <p:spPr>
          <a:xfrm>
            <a:off x="1918305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66" name="Shape 1266"/>
          <p:cNvSpPr/>
          <p:nvPr/>
        </p:nvSpPr>
        <p:spPr>
          <a:xfrm>
            <a:off x="2594682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7" name="Shape 1267"/>
          <p:cNvSpPr/>
          <p:nvPr/>
        </p:nvSpPr>
        <p:spPr>
          <a:xfrm>
            <a:off x="2594682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68" name="Shape 1268"/>
          <p:cNvCxnSpPr>
            <a:stCxn id="1266" idx="0"/>
            <a:endCxn id="1267" idx="2"/>
          </p:cNvCxnSpPr>
          <p:nvPr/>
        </p:nvCxnSpPr>
        <p:spPr>
          <a:xfrm rot="10800000">
            <a:off x="2704632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69" name="Shape 1269"/>
          <p:cNvCxnSpPr>
            <a:endCxn id="1267" idx="1"/>
          </p:cNvCxnSpPr>
          <p:nvPr/>
        </p:nvCxnSpPr>
        <p:spPr>
          <a:xfrm>
            <a:off x="2366382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70" name="Shape 1270"/>
          <p:cNvSpPr/>
          <p:nvPr/>
        </p:nvSpPr>
        <p:spPr>
          <a:xfrm>
            <a:off x="3042757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1" name="Shape 1271"/>
          <p:cNvSpPr/>
          <p:nvPr/>
        </p:nvSpPr>
        <p:spPr>
          <a:xfrm>
            <a:off x="3042757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72" name="Shape 1272"/>
          <p:cNvCxnSpPr>
            <a:stCxn id="1270" idx="0"/>
            <a:endCxn id="1271" idx="2"/>
          </p:cNvCxnSpPr>
          <p:nvPr/>
        </p:nvCxnSpPr>
        <p:spPr>
          <a:xfrm rot="10800000">
            <a:off x="3152707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73" name="Shape 1273"/>
          <p:cNvCxnSpPr>
            <a:endCxn id="1271" idx="1"/>
          </p:cNvCxnSpPr>
          <p:nvPr/>
        </p:nvCxnSpPr>
        <p:spPr>
          <a:xfrm>
            <a:off x="2814457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74" name="Shape 1274"/>
          <p:cNvSpPr/>
          <p:nvPr/>
        </p:nvSpPr>
        <p:spPr>
          <a:xfrm>
            <a:off x="354279" y="2710736"/>
            <a:ext cx="219899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5" name="Shape 1275"/>
          <p:cNvSpPr/>
          <p:nvPr/>
        </p:nvSpPr>
        <p:spPr>
          <a:xfrm>
            <a:off x="802354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6" name="Shape 1276"/>
          <p:cNvSpPr/>
          <p:nvPr/>
        </p:nvSpPr>
        <p:spPr>
          <a:xfrm>
            <a:off x="1250457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7" name="Shape 1277"/>
          <p:cNvSpPr/>
          <p:nvPr/>
        </p:nvSpPr>
        <p:spPr>
          <a:xfrm>
            <a:off x="1698533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8" name="Shape 1278"/>
          <p:cNvSpPr/>
          <p:nvPr/>
        </p:nvSpPr>
        <p:spPr>
          <a:xfrm>
            <a:off x="2146609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9" name="Shape 1279"/>
          <p:cNvSpPr/>
          <p:nvPr/>
        </p:nvSpPr>
        <p:spPr>
          <a:xfrm>
            <a:off x="2594685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0" name="Shape 1280"/>
          <p:cNvSpPr/>
          <p:nvPr/>
        </p:nvSpPr>
        <p:spPr>
          <a:xfrm>
            <a:off x="3042761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81" name="Shape 1281"/>
          <p:cNvCxnSpPr/>
          <p:nvPr/>
        </p:nvCxnSpPr>
        <p:spPr>
          <a:xfrm rot="10800000">
            <a:off x="464244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82" name="Shape 1282"/>
          <p:cNvCxnSpPr/>
          <p:nvPr/>
        </p:nvCxnSpPr>
        <p:spPr>
          <a:xfrm rot="10800000">
            <a:off x="912320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83" name="Shape 1283"/>
          <p:cNvCxnSpPr/>
          <p:nvPr/>
        </p:nvCxnSpPr>
        <p:spPr>
          <a:xfrm rot="10800000">
            <a:off x="1360423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84" name="Shape 1284"/>
          <p:cNvCxnSpPr/>
          <p:nvPr/>
        </p:nvCxnSpPr>
        <p:spPr>
          <a:xfrm rot="10800000">
            <a:off x="1808499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85" name="Shape 1285"/>
          <p:cNvCxnSpPr/>
          <p:nvPr/>
        </p:nvCxnSpPr>
        <p:spPr>
          <a:xfrm rot="10800000">
            <a:off x="2256575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86" name="Shape 1286"/>
          <p:cNvCxnSpPr/>
          <p:nvPr/>
        </p:nvCxnSpPr>
        <p:spPr>
          <a:xfrm rot="10800000">
            <a:off x="2704651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87" name="Shape 1287"/>
          <p:cNvCxnSpPr/>
          <p:nvPr/>
        </p:nvCxnSpPr>
        <p:spPr>
          <a:xfrm rot="10800000">
            <a:off x="3152728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88" name="Shape 1288"/>
          <p:cNvSpPr/>
          <p:nvPr/>
        </p:nvSpPr>
        <p:spPr>
          <a:xfrm>
            <a:off x="1293625" y="1682925"/>
            <a:ext cx="1566600" cy="2793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Loss</a:t>
            </a:r>
          </a:p>
        </p:txBody>
      </p:sp>
      <p:cxnSp>
        <p:nvCxnSpPr>
          <p:cNvPr id="1289" name="Shape 1289"/>
          <p:cNvCxnSpPr/>
          <p:nvPr/>
        </p:nvCxnSpPr>
        <p:spPr>
          <a:xfrm rot="10800000" flipH="1">
            <a:off x="988504" y="2035136"/>
            <a:ext cx="283800" cy="675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90" name="Shape 1290"/>
          <p:cNvCxnSpPr/>
          <p:nvPr/>
        </p:nvCxnSpPr>
        <p:spPr>
          <a:xfrm rot="10800000" flipH="1">
            <a:off x="1436607" y="2023136"/>
            <a:ext cx="66300" cy="687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91" name="Shape 1291"/>
          <p:cNvCxnSpPr/>
          <p:nvPr/>
        </p:nvCxnSpPr>
        <p:spPr>
          <a:xfrm rot="10800000" flipH="1">
            <a:off x="1884683" y="2071736"/>
            <a:ext cx="43500" cy="6390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92" name="Shape 1292"/>
          <p:cNvCxnSpPr/>
          <p:nvPr/>
        </p:nvCxnSpPr>
        <p:spPr>
          <a:xfrm rot="10800000">
            <a:off x="2267959" y="2023136"/>
            <a:ext cx="64800" cy="687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93" name="Shape 1293"/>
          <p:cNvCxnSpPr/>
          <p:nvPr/>
        </p:nvCxnSpPr>
        <p:spPr>
          <a:xfrm rot="10800000">
            <a:off x="2498835" y="2059436"/>
            <a:ext cx="282000" cy="651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94" name="Shape 1294"/>
          <p:cNvCxnSpPr/>
          <p:nvPr/>
        </p:nvCxnSpPr>
        <p:spPr>
          <a:xfrm rot="10800000">
            <a:off x="2741711" y="2059436"/>
            <a:ext cx="487200" cy="651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95" name="Shape 1295"/>
          <p:cNvCxnSpPr/>
          <p:nvPr/>
        </p:nvCxnSpPr>
        <p:spPr>
          <a:xfrm>
            <a:off x="346100" y="5204600"/>
            <a:ext cx="2902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96" name="Shape 1296"/>
          <p:cNvCxnSpPr/>
          <p:nvPr/>
        </p:nvCxnSpPr>
        <p:spPr>
          <a:xfrm>
            <a:off x="346100" y="5381275"/>
            <a:ext cx="28779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1297" name="Shape 1297"/>
          <p:cNvSpPr txBox="1"/>
          <p:nvPr/>
        </p:nvSpPr>
        <p:spPr>
          <a:xfrm>
            <a:off x="4307350" y="2146225"/>
            <a:ext cx="2997000" cy="132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Run forward and backward through chunks of the sequence instead of whole sequence</a:t>
            </a:r>
          </a:p>
        </p:txBody>
      </p:sp>
      <p:cxnSp>
        <p:nvCxnSpPr>
          <p:cNvPr id="1298" name="Shape 1298"/>
          <p:cNvCxnSpPr>
            <a:stCxn id="1274" idx="0"/>
          </p:cNvCxnSpPr>
          <p:nvPr/>
        </p:nvCxnSpPr>
        <p:spPr>
          <a:xfrm rot="10800000" flipH="1">
            <a:off x="464228" y="1877336"/>
            <a:ext cx="720000" cy="8334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3100870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Shape 1304"/>
          <p:cNvSpPr txBox="1"/>
          <p:nvPr/>
        </p:nvSpPr>
        <p:spPr>
          <a:xfrm>
            <a:off x="309925" y="946275"/>
            <a:ext cx="84399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Truncated </a:t>
            </a: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Backpropagation through time</a:t>
            </a:r>
          </a:p>
        </p:txBody>
      </p:sp>
      <p:sp>
        <p:nvSpPr>
          <p:cNvPr id="1305" name="Shape 1305"/>
          <p:cNvSpPr/>
          <p:nvPr/>
        </p:nvSpPr>
        <p:spPr>
          <a:xfrm>
            <a:off x="354274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6" name="Shape 1306"/>
          <p:cNvSpPr/>
          <p:nvPr/>
        </p:nvSpPr>
        <p:spPr>
          <a:xfrm>
            <a:off x="354274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07" name="Shape 1307"/>
          <p:cNvCxnSpPr>
            <a:stCxn id="1305" idx="0"/>
            <a:endCxn id="1306" idx="2"/>
          </p:cNvCxnSpPr>
          <p:nvPr/>
        </p:nvCxnSpPr>
        <p:spPr>
          <a:xfrm rot="10800000">
            <a:off x="464224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08" name="Shape 1308"/>
          <p:cNvSpPr/>
          <p:nvPr/>
        </p:nvSpPr>
        <p:spPr>
          <a:xfrm>
            <a:off x="802350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9" name="Shape 1309"/>
          <p:cNvSpPr/>
          <p:nvPr/>
        </p:nvSpPr>
        <p:spPr>
          <a:xfrm>
            <a:off x="802350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10" name="Shape 1310"/>
          <p:cNvCxnSpPr>
            <a:stCxn id="1308" idx="0"/>
            <a:endCxn id="1309" idx="2"/>
          </p:cNvCxnSpPr>
          <p:nvPr/>
        </p:nvCxnSpPr>
        <p:spPr>
          <a:xfrm rot="10800000">
            <a:off x="912300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11" name="Shape 1311"/>
          <p:cNvCxnSpPr>
            <a:stCxn id="1306" idx="3"/>
            <a:endCxn id="1309" idx="1"/>
          </p:cNvCxnSpPr>
          <p:nvPr/>
        </p:nvCxnSpPr>
        <p:spPr>
          <a:xfrm>
            <a:off x="574174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12" name="Shape 1312"/>
          <p:cNvSpPr/>
          <p:nvPr/>
        </p:nvSpPr>
        <p:spPr>
          <a:xfrm>
            <a:off x="1250453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3" name="Shape 1313"/>
          <p:cNvSpPr/>
          <p:nvPr/>
        </p:nvSpPr>
        <p:spPr>
          <a:xfrm>
            <a:off x="1250453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14" name="Shape 1314"/>
          <p:cNvCxnSpPr>
            <a:stCxn id="1312" idx="0"/>
            <a:endCxn id="1313" idx="2"/>
          </p:cNvCxnSpPr>
          <p:nvPr/>
        </p:nvCxnSpPr>
        <p:spPr>
          <a:xfrm rot="10800000">
            <a:off x="1360403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15" name="Shape 1315"/>
          <p:cNvCxnSpPr>
            <a:endCxn id="1313" idx="1"/>
          </p:cNvCxnSpPr>
          <p:nvPr/>
        </p:nvCxnSpPr>
        <p:spPr>
          <a:xfrm>
            <a:off x="1022153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16" name="Shape 1316"/>
          <p:cNvSpPr/>
          <p:nvPr/>
        </p:nvSpPr>
        <p:spPr>
          <a:xfrm>
            <a:off x="1698529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7" name="Shape 1317"/>
          <p:cNvSpPr/>
          <p:nvPr/>
        </p:nvSpPr>
        <p:spPr>
          <a:xfrm>
            <a:off x="1698529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18" name="Shape 1318"/>
          <p:cNvCxnSpPr>
            <a:stCxn id="1316" idx="0"/>
            <a:endCxn id="1317" idx="2"/>
          </p:cNvCxnSpPr>
          <p:nvPr/>
        </p:nvCxnSpPr>
        <p:spPr>
          <a:xfrm rot="10800000">
            <a:off x="1808479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19" name="Shape 1319"/>
          <p:cNvCxnSpPr>
            <a:endCxn id="1317" idx="1"/>
          </p:cNvCxnSpPr>
          <p:nvPr/>
        </p:nvCxnSpPr>
        <p:spPr>
          <a:xfrm>
            <a:off x="1470229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20" name="Shape 1320"/>
          <p:cNvSpPr/>
          <p:nvPr/>
        </p:nvSpPr>
        <p:spPr>
          <a:xfrm>
            <a:off x="2146605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1" name="Shape 1321"/>
          <p:cNvSpPr/>
          <p:nvPr/>
        </p:nvSpPr>
        <p:spPr>
          <a:xfrm>
            <a:off x="2146605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22" name="Shape 1322"/>
          <p:cNvCxnSpPr>
            <a:stCxn id="1320" idx="0"/>
            <a:endCxn id="1321" idx="2"/>
          </p:cNvCxnSpPr>
          <p:nvPr/>
        </p:nvCxnSpPr>
        <p:spPr>
          <a:xfrm rot="10800000">
            <a:off x="2256555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23" name="Shape 1323"/>
          <p:cNvCxnSpPr>
            <a:endCxn id="1321" idx="1"/>
          </p:cNvCxnSpPr>
          <p:nvPr/>
        </p:nvCxnSpPr>
        <p:spPr>
          <a:xfrm>
            <a:off x="1918305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24" name="Shape 1324"/>
          <p:cNvSpPr/>
          <p:nvPr/>
        </p:nvSpPr>
        <p:spPr>
          <a:xfrm>
            <a:off x="2594682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5" name="Shape 1325"/>
          <p:cNvSpPr/>
          <p:nvPr/>
        </p:nvSpPr>
        <p:spPr>
          <a:xfrm>
            <a:off x="2594682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26" name="Shape 1326"/>
          <p:cNvCxnSpPr>
            <a:stCxn id="1324" idx="0"/>
            <a:endCxn id="1325" idx="2"/>
          </p:cNvCxnSpPr>
          <p:nvPr/>
        </p:nvCxnSpPr>
        <p:spPr>
          <a:xfrm rot="10800000">
            <a:off x="2704632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27" name="Shape 1327"/>
          <p:cNvCxnSpPr>
            <a:endCxn id="1325" idx="1"/>
          </p:cNvCxnSpPr>
          <p:nvPr/>
        </p:nvCxnSpPr>
        <p:spPr>
          <a:xfrm>
            <a:off x="2366382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28" name="Shape 1328"/>
          <p:cNvSpPr/>
          <p:nvPr/>
        </p:nvSpPr>
        <p:spPr>
          <a:xfrm>
            <a:off x="3042757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9" name="Shape 1329"/>
          <p:cNvSpPr/>
          <p:nvPr/>
        </p:nvSpPr>
        <p:spPr>
          <a:xfrm>
            <a:off x="3042757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30" name="Shape 1330"/>
          <p:cNvCxnSpPr>
            <a:stCxn id="1328" idx="0"/>
            <a:endCxn id="1329" idx="2"/>
          </p:cNvCxnSpPr>
          <p:nvPr/>
        </p:nvCxnSpPr>
        <p:spPr>
          <a:xfrm rot="10800000">
            <a:off x="3152707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31" name="Shape 1331"/>
          <p:cNvCxnSpPr>
            <a:endCxn id="1329" idx="1"/>
          </p:cNvCxnSpPr>
          <p:nvPr/>
        </p:nvCxnSpPr>
        <p:spPr>
          <a:xfrm>
            <a:off x="2814457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32" name="Shape 1332"/>
          <p:cNvSpPr/>
          <p:nvPr/>
        </p:nvSpPr>
        <p:spPr>
          <a:xfrm>
            <a:off x="354279" y="2710736"/>
            <a:ext cx="219899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3" name="Shape 1333"/>
          <p:cNvSpPr/>
          <p:nvPr/>
        </p:nvSpPr>
        <p:spPr>
          <a:xfrm>
            <a:off x="802354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4" name="Shape 1334"/>
          <p:cNvSpPr/>
          <p:nvPr/>
        </p:nvSpPr>
        <p:spPr>
          <a:xfrm>
            <a:off x="1250457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5" name="Shape 1335"/>
          <p:cNvSpPr/>
          <p:nvPr/>
        </p:nvSpPr>
        <p:spPr>
          <a:xfrm>
            <a:off x="1698533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6" name="Shape 1336"/>
          <p:cNvSpPr/>
          <p:nvPr/>
        </p:nvSpPr>
        <p:spPr>
          <a:xfrm>
            <a:off x="2146609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7" name="Shape 1337"/>
          <p:cNvSpPr/>
          <p:nvPr/>
        </p:nvSpPr>
        <p:spPr>
          <a:xfrm>
            <a:off x="2594685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8" name="Shape 1338"/>
          <p:cNvSpPr/>
          <p:nvPr/>
        </p:nvSpPr>
        <p:spPr>
          <a:xfrm>
            <a:off x="3042761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39" name="Shape 1339"/>
          <p:cNvCxnSpPr/>
          <p:nvPr/>
        </p:nvCxnSpPr>
        <p:spPr>
          <a:xfrm rot="10800000">
            <a:off x="464244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40" name="Shape 1340"/>
          <p:cNvCxnSpPr/>
          <p:nvPr/>
        </p:nvCxnSpPr>
        <p:spPr>
          <a:xfrm rot="10800000">
            <a:off x="912320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41" name="Shape 1341"/>
          <p:cNvCxnSpPr/>
          <p:nvPr/>
        </p:nvCxnSpPr>
        <p:spPr>
          <a:xfrm rot="10800000">
            <a:off x="1360423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42" name="Shape 1342"/>
          <p:cNvCxnSpPr/>
          <p:nvPr/>
        </p:nvCxnSpPr>
        <p:spPr>
          <a:xfrm rot="10800000">
            <a:off x="1808499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43" name="Shape 1343"/>
          <p:cNvCxnSpPr/>
          <p:nvPr/>
        </p:nvCxnSpPr>
        <p:spPr>
          <a:xfrm rot="10800000">
            <a:off x="2256575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44" name="Shape 1344"/>
          <p:cNvCxnSpPr/>
          <p:nvPr/>
        </p:nvCxnSpPr>
        <p:spPr>
          <a:xfrm rot="10800000">
            <a:off x="2704651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45" name="Shape 1345"/>
          <p:cNvCxnSpPr/>
          <p:nvPr/>
        </p:nvCxnSpPr>
        <p:spPr>
          <a:xfrm rot="10800000">
            <a:off x="3152728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46" name="Shape 1346"/>
          <p:cNvSpPr/>
          <p:nvPr/>
        </p:nvSpPr>
        <p:spPr>
          <a:xfrm>
            <a:off x="3884425" y="1682925"/>
            <a:ext cx="1566600" cy="2793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Loss</a:t>
            </a:r>
          </a:p>
        </p:txBody>
      </p:sp>
      <p:cxnSp>
        <p:nvCxnSpPr>
          <p:cNvPr id="1347" name="Shape 1347"/>
          <p:cNvCxnSpPr/>
          <p:nvPr/>
        </p:nvCxnSpPr>
        <p:spPr>
          <a:xfrm rot="10800000" flipH="1">
            <a:off x="3579304" y="2035136"/>
            <a:ext cx="283800" cy="675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48" name="Shape 1348"/>
          <p:cNvCxnSpPr/>
          <p:nvPr/>
        </p:nvCxnSpPr>
        <p:spPr>
          <a:xfrm rot="10800000" flipH="1">
            <a:off x="4027407" y="2023136"/>
            <a:ext cx="66300" cy="687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49" name="Shape 1349"/>
          <p:cNvCxnSpPr/>
          <p:nvPr/>
        </p:nvCxnSpPr>
        <p:spPr>
          <a:xfrm rot="10800000" flipH="1">
            <a:off x="4475483" y="2071736"/>
            <a:ext cx="43500" cy="6390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50" name="Shape 1350"/>
          <p:cNvCxnSpPr/>
          <p:nvPr/>
        </p:nvCxnSpPr>
        <p:spPr>
          <a:xfrm rot="10800000">
            <a:off x="4858759" y="2023136"/>
            <a:ext cx="64800" cy="687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51" name="Shape 1351"/>
          <p:cNvCxnSpPr/>
          <p:nvPr/>
        </p:nvCxnSpPr>
        <p:spPr>
          <a:xfrm rot="10800000">
            <a:off x="5089635" y="2059436"/>
            <a:ext cx="282000" cy="651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52" name="Shape 1352"/>
          <p:cNvCxnSpPr/>
          <p:nvPr/>
        </p:nvCxnSpPr>
        <p:spPr>
          <a:xfrm rot="10800000">
            <a:off x="5332511" y="2059436"/>
            <a:ext cx="487200" cy="651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53" name="Shape 1353"/>
          <p:cNvCxnSpPr/>
          <p:nvPr/>
        </p:nvCxnSpPr>
        <p:spPr>
          <a:xfrm>
            <a:off x="346100" y="5204600"/>
            <a:ext cx="2902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54" name="Shape 1354"/>
          <p:cNvCxnSpPr/>
          <p:nvPr/>
        </p:nvCxnSpPr>
        <p:spPr>
          <a:xfrm>
            <a:off x="3165500" y="5381275"/>
            <a:ext cx="28779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1355" name="Shape 1355"/>
          <p:cNvSpPr txBox="1"/>
          <p:nvPr/>
        </p:nvSpPr>
        <p:spPr>
          <a:xfrm>
            <a:off x="6367550" y="2370025"/>
            <a:ext cx="2584200" cy="152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Carry hidden states forward in time forever, but only backpropagate for some smaller number of steps</a:t>
            </a:r>
          </a:p>
        </p:txBody>
      </p:sp>
      <p:sp>
        <p:nvSpPr>
          <p:cNvPr id="1356" name="Shape 1356"/>
          <p:cNvSpPr/>
          <p:nvPr/>
        </p:nvSpPr>
        <p:spPr>
          <a:xfrm>
            <a:off x="3466449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7" name="Shape 1357"/>
          <p:cNvSpPr/>
          <p:nvPr/>
        </p:nvSpPr>
        <p:spPr>
          <a:xfrm>
            <a:off x="3466449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58" name="Shape 1358"/>
          <p:cNvCxnSpPr>
            <a:stCxn id="1356" idx="0"/>
            <a:endCxn id="1357" idx="2"/>
          </p:cNvCxnSpPr>
          <p:nvPr/>
        </p:nvCxnSpPr>
        <p:spPr>
          <a:xfrm rot="10800000">
            <a:off x="3576399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59" name="Shape 1359"/>
          <p:cNvSpPr/>
          <p:nvPr/>
        </p:nvSpPr>
        <p:spPr>
          <a:xfrm>
            <a:off x="3914525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0" name="Shape 1360"/>
          <p:cNvSpPr/>
          <p:nvPr/>
        </p:nvSpPr>
        <p:spPr>
          <a:xfrm>
            <a:off x="3914525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61" name="Shape 1361"/>
          <p:cNvCxnSpPr>
            <a:stCxn id="1359" idx="0"/>
            <a:endCxn id="1360" idx="2"/>
          </p:cNvCxnSpPr>
          <p:nvPr/>
        </p:nvCxnSpPr>
        <p:spPr>
          <a:xfrm rot="10800000">
            <a:off x="4024475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62" name="Shape 1362"/>
          <p:cNvCxnSpPr>
            <a:stCxn id="1357" idx="3"/>
            <a:endCxn id="1360" idx="1"/>
          </p:cNvCxnSpPr>
          <p:nvPr/>
        </p:nvCxnSpPr>
        <p:spPr>
          <a:xfrm>
            <a:off x="3686349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63" name="Shape 1363"/>
          <p:cNvSpPr/>
          <p:nvPr/>
        </p:nvSpPr>
        <p:spPr>
          <a:xfrm>
            <a:off x="4362628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4" name="Shape 1364"/>
          <p:cNvSpPr/>
          <p:nvPr/>
        </p:nvSpPr>
        <p:spPr>
          <a:xfrm>
            <a:off x="4362628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65" name="Shape 1365"/>
          <p:cNvCxnSpPr>
            <a:stCxn id="1363" idx="0"/>
            <a:endCxn id="1364" idx="2"/>
          </p:cNvCxnSpPr>
          <p:nvPr/>
        </p:nvCxnSpPr>
        <p:spPr>
          <a:xfrm rot="10800000">
            <a:off x="4472578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66" name="Shape 1366"/>
          <p:cNvCxnSpPr>
            <a:endCxn id="1364" idx="1"/>
          </p:cNvCxnSpPr>
          <p:nvPr/>
        </p:nvCxnSpPr>
        <p:spPr>
          <a:xfrm>
            <a:off x="4134328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67" name="Shape 1367"/>
          <p:cNvSpPr/>
          <p:nvPr/>
        </p:nvSpPr>
        <p:spPr>
          <a:xfrm>
            <a:off x="4810704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8" name="Shape 1368"/>
          <p:cNvSpPr/>
          <p:nvPr/>
        </p:nvSpPr>
        <p:spPr>
          <a:xfrm>
            <a:off x="4810704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69" name="Shape 1369"/>
          <p:cNvCxnSpPr>
            <a:stCxn id="1367" idx="0"/>
            <a:endCxn id="1368" idx="2"/>
          </p:cNvCxnSpPr>
          <p:nvPr/>
        </p:nvCxnSpPr>
        <p:spPr>
          <a:xfrm rot="10800000">
            <a:off x="4920654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70" name="Shape 1370"/>
          <p:cNvCxnSpPr>
            <a:endCxn id="1368" idx="1"/>
          </p:cNvCxnSpPr>
          <p:nvPr/>
        </p:nvCxnSpPr>
        <p:spPr>
          <a:xfrm>
            <a:off x="4582404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71" name="Shape 1371"/>
          <p:cNvSpPr/>
          <p:nvPr/>
        </p:nvSpPr>
        <p:spPr>
          <a:xfrm>
            <a:off x="5258780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2" name="Shape 1372"/>
          <p:cNvSpPr/>
          <p:nvPr/>
        </p:nvSpPr>
        <p:spPr>
          <a:xfrm>
            <a:off x="5258780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73" name="Shape 1373"/>
          <p:cNvCxnSpPr>
            <a:stCxn id="1371" idx="0"/>
            <a:endCxn id="1372" idx="2"/>
          </p:cNvCxnSpPr>
          <p:nvPr/>
        </p:nvCxnSpPr>
        <p:spPr>
          <a:xfrm rot="10800000">
            <a:off x="5368730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74" name="Shape 1374"/>
          <p:cNvCxnSpPr>
            <a:endCxn id="1372" idx="1"/>
          </p:cNvCxnSpPr>
          <p:nvPr/>
        </p:nvCxnSpPr>
        <p:spPr>
          <a:xfrm>
            <a:off x="5030480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75" name="Shape 1375"/>
          <p:cNvSpPr/>
          <p:nvPr/>
        </p:nvSpPr>
        <p:spPr>
          <a:xfrm>
            <a:off x="5706857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6" name="Shape 1376"/>
          <p:cNvSpPr/>
          <p:nvPr/>
        </p:nvSpPr>
        <p:spPr>
          <a:xfrm>
            <a:off x="5706857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77" name="Shape 1377"/>
          <p:cNvCxnSpPr>
            <a:stCxn id="1375" idx="0"/>
            <a:endCxn id="1376" idx="2"/>
          </p:cNvCxnSpPr>
          <p:nvPr/>
        </p:nvCxnSpPr>
        <p:spPr>
          <a:xfrm rot="10800000">
            <a:off x="5816807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78" name="Shape 1378"/>
          <p:cNvCxnSpPr>
            <a:endCxn id="1376" idx="1"/>
          </p:cNvCxnSpPr>
          <p:nvPr/>
        </p:nvCxnSpPr>
        <p:spPr>
          <a:xfrm>
            <a:off x="5478557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79" name="Shape 1379"/>
          <p:cNvCxnSpPr/>
          <p:nvPr/>
        </p:nvCxnSpPr>
        <p:spPr>
          <a:xfrm>
            <a:off x="5926632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80" name="Shape 1380"/>
          <p:cNvSpPr/>
          <p:nvPr/>
        </p:nvSpPr>
        <p:spPr>
          <a:xfrm>
            <a:off x="3466453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1" name="Shape 1381"/>
          <p:cNvSpPr/>
          <p:nvPr/>
        </p:nvSpPr>
        <p:spPr>
          <a:xfrm>
            <a:off x="3914529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2" name="Shape 1382"/>
          <p:cNvSpPr/>
          <p:nvPr/>
        </p:nvSpPr>
        <p:spPr>
          <a:xfrm>
            <a:off x="4362632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3" name="Shape 1383"/>
          <p:cNvSpPr/>
          <p:nvPr/>
        </p:nvSpPr>
        <p:spPr>
          <a:xfrm>
            <a:off x="4810708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4" name="Shape 1384"/>
          <p:cNvSpPr/>
          <p:nvPr/>
        </p:nvSpPr>
        <p:spPr>
          <a:xfrm>
            <a:off x="5258784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5" name="Shape 1385"/>
          <p:cNvSpPr/>
          <p:nvPr/>
        </p:nvSpPr>
        <p:spPr>
          <a:xfrm>
            <a:off x="5706860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86" name="Shape 1386"/>
          <p:cNvCxnSpPr/>
          <p:nvPr/>
        </p:nvCxnSpPr>
        <p:spPr>
          <a:xfrm rot="10800000">
            <a:off x="3576419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87" name="Shape 1387"/>
          <p:cNvCxnSpPr/>
          <p:nvPr/>
        </p:nvCxnSpPr>
        <p:spPr>
          <a:xfrm rot="10800000">
            <a:off x="4024495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88" name="Shape 1388"/>
          <p:cNvCxnSpPr/>
          <p:nvPr/>
        </p:nvCxnSpPr>
        <p:spPr>
          <a:xfrm rot="10800000">
            <a:off x="4472598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89" name="Shape 1389"/>
          <p:cNvCxnSpPr/>
          <p:nvPr/>
        </p:nvCxnSpPr>
        <p:spPr>
          <a:xfrm rot="10800000">
            <a:off x="4920674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90" name="Shape 1390"/>
          <p:cNvCxnSpPr/>
          <p:nvPr/>
        </p:nvCxnSpPr>
        <p:spPr>
          <a:xfrm rot="10800000">
            <a:off x="5368750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91" name="Shape 1391"/>
          <p:cNvCxnSpPr/>
          <p:nvPr/>
        </p:nvCxnSpPr>
        <p:spPr>
          <a:xfrm rot="10800000">
            <a:off x="5816826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92" name="Shape 1392"/>
          <p:cNvCxnSpPr/>
          <p:nvPr/>
        </p:nvCxnSpPr>
        <p:spPr>
          <a:xfrm>
            <a:off x="3262657" y="3898223"/>
            <a:ext cx="2037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93" name="Shape 1393"/>
          <p:cNvCxnSpPr/>
          <p:nvPr/>
        </p:nvCxnSpPr>
        <p:spPr>
          <a:xfrm>
            <a:off x="3364350" y="5204600"/>
            <a:ext cx="27135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94" name="Shape 1394"/>
          <p:cNvSpPr/>
          <p:nvPr/>
        </p:nvSpPr>
        <p:spPr>
          <a:xfrm>
            <a:off x="3369800" y="2557325"/>
            <a:ext cx="2635200" cy="2574300"/>
          </a:xfrm>
          <a:prstGeom prst="rect">
            <a:avLst/>
          </a:prstGeom>
          <a:noFill/>
          <a:ln w="2857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2875614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Shape 1400"/>
          <p:cNvSpPr txBox="1"/>
          <p:nvPr/>
        </p:nvSpPr>
        <p:spPr>
          <a:xfrm>
            <a:off x="309925" y="946275"/>
            <a:ext cx="84399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Truncated </a:t>
            </a: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Backpropagation through time</a:t>
            </a:r>
          </a:p>
        </p:txBody>
      </p:sp>
      <p:sp>
        <p:nvSpPr>
          <p:cNvPr id="1401" name="Shape 1401"/>
          <p:cNvSpPr/>
          <p:nvPr/>
        </p:nvSpPr>
        <p:spPr>
          <a:xfrm>
            <a:off x="354274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2" name="Shape 1402"/>
          <p:cNvSpPr/>
          <p:nvPr/>
        </p:nvSpPr>
        <p:spPr>
          <a:xfrm>
            <a:off x="354274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03" name="Shape 1403"/>
          <p:cNvCxnSpPr>
            <a:stCxn id="1401" idx="0"/>
            <a:endCxn id="1402" idx="2"/>
          </p:cNvCxnSpPr>
          <p:nvPr/>
        </p:nvCxnSpPr>
        <p:spPr>
          <a:xfrm rot="10800000">
            <a:off x="464224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04" name="Shape 1404"/>
          <p:cNvSpPr/>
          <p:nvPr/>
        </p:nvSpPr>
        <p:spPr>
          <a:xfrm>
            <a:off x="802350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5" name="Shape 1405"/>
          <p:cNvSpPr/>
          <p:nvPr/>
        </p:nvSpPr>
        <p:spPr>
          <a:xfrm>
            <a:off x="802350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06" name="Shape 1406"/>
          <p:cNvCxnSpPr>
            <a:stCxn id="1404" idx="0"/>
            <a:endCxn id="1405" idx="2"/>
          </p:cNvCxnSpPr>
          <p:nvPr/>
        </p:nvCxnSpPr>
        <p:spPr>
          <a:xfrm rot="10800000">
            <a:off x="912300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07" name="Shape 1407"/>
          <p:cNvCxnSpPr>
            <a:stCxn id="1402" idx="3"/>
            <a:endCxn id="1405" idx="1"/>
          </p:cNvCxnSpPr>
          <p:nvPr/>
        </p:nvCxnSpPr>
        <p:spPr>
          <a:xfrm>
            <a:off x="574174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08" name="Shape 1408"/>
          <p:cNvSpPr/>
          <p:nvPr/>
        </p:nvSpPr>
        <p:spPr>
          <a:xfrm>
            <a:off x="1250453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9" name="Shape 1409"/>
          <p:cNvSpPr/>
          <p:nvPr/>
        </p:nvSpPr>
        <p:spPr>
          <a:xfrm>
            <a:off x="1250453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10" name="Shape 1410"/>
          <p:cNvCxnSpPr>
            <a:stCxn id="1408" idx="0"/>
            <a:endCxn id="1409" idx="2"/>
          </p:cNvCxnSpPr>
          <p:nvPr/>
        </p:nvCxnSpPr>
        <p:spPr>
          <a:xfrm rot="10800000">
            <a:off x="1360403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11" name="Shape 1411"/>
          <p:cNvCxnSpPr>
            <a:endCxn id="1409" idx="1"/>
          </p:cNvCxnSpPr>
          <p:nvPr/>
        </p:nvCxnSpPr>
        <p:spPr>
          <a:xfrm>
            <a:off x="1022153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12" name="Shape 1412"/>
          <p:cNvSpPr/>
          <p:nvPr/>
        </p:nvSpPr>
        <p:spPr>
          <a:xfrm>
            <a:off x="1698529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3" name="Shape 1413"/>
          <p:cNvSpPr/>
          <p:nvPr/>
        </p:nvSpPr>
        <p:spPr>
          <a:xfrm>
            <a:off x="1698529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14" name="Shape 1414"/>
          <p:cNvCxnSpPr>
            <a:stCxn id="1412" idx="0"/>
            <a:endCxn id="1413" idx="2"/>
          </p:cNvCxnSpPr>
          <p:nvPr/>
        </p:nvCxnSpPr>
        <p:spPr>
          <a:xfrm rot="10800000">
            <a:off x="1808479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15" name="Shape 1415"/>
          <p:cNvCxnSpPr>
            <a:endCxn id="1413" idx="1"/>
          </p:cNvCxnSpPr>
          <p:nvPr/>
        </p:nvCxnSpPr>
        <p:spPr>
          <a:xfrm>
            <a:off x="1470229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16" name="Shape 1416"/>
          <p:cNvSpPr/>
          <p:nvPr/>
        </p:nvSpPr>
        <p:spPr>
          <a:xfrm>
            <a:off x="2146605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7" name="Shape 1417"/>
          <p:cNvSpPr/>
          <p:nvPr/>
        </p:nvSpPr>
        <p:spPr>
          <a:xfrm>
            <a:off x="2146605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18" name="Shape 1418"/>
          <p:cNvCxnSpPr>
            <a:stCxn id="1416" idx="0"/>
            <a:endCxn id="1417" idx="2"/>
          </p:cNvCxnSpPr>
          <p:nvPr/>
        </p:nvCxnSpPr>
        <p:spPr>
          <a:xfrm rot="10800000">
            <a:off x="2256555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19" name="Shape 1419"/>
          <p:cNvCxnSpPr>
            <a:endCxn id="1417" idx="1"/>
          </p:cNvCxnSpPr>
          <p:nvPr/>
        </p:nvCxnSpPr>
        <p:spPr>
          <a:xfrm>
            <a:off x="1918305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20" name="Shape 1420"/>
          <p:cNvSpPr/>
          <p:nvPr/>
        </p:nvSpPr>
        <p:spPr>
          <a:xfrm>
            <a:off x="2594682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1" name="Shape 1421"/>
          <p:cNvSpPr/>
          <p:nvPr/>
        </p:nvSpPr>
        <p:spPr>
          <a:xfrm>
            <a:off x="2594682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22" name="Shape 1422"/>
          <p:cNvCxnSpPr>
            <a:stCxn id="1420" idx="0"/>
            <a:endCxn id="1421" idx="2"/>
          </p:cNvCxnSpPr>
          <p:nvPr/>
        </p:nvCxnSpPr>
        <p:spPr>
          <a:xfrm rot="10800000">
            <a:off x="2704632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23" name="Shape 1423"/>
          <p:cNvCxnSpPr>
            <a:endCxn id="1421" idx="1"/>
          </p:cNvCxnSpPr>
          <p:nvPr/>
        </p:nvCxnSpPr>
        <p:spPr>
          <a:xfrm>
            <a:off x="2366382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24" name="Shape 1424"/>
          <p:cNvSpPr/>
          <p:nvPr/>
        </p:nvSpPr>
        <p:spPr>
          <a:xfrm>
            <a:off x="3042757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5" name="Shape 1425"/>
          <p:cNvSpPr/>
          <p:nvPr/>
        </p:nvSpPr>
        <p:spPr>
          <a:xfrm>
            <a:off x="3042757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26" name="Shape 1426"/>
          <p:cNvCxnSpPr>
            <a:stCxn id="1424" idx="0"/>
            <a:endCxn id="1425" idx="2"/>
          </p:cNvCxnSpPr>
          <p:nvPr/>
        </p:nvCxnSpPr>
        <p:spPr>
          <a:xfrm rot="10800000">
            <a:off x="3152707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27" name="Shape 1427"/>
          <p:cNvCxnSpPr>
            <a:endCxn id="1425" idx="1"/>
          </p:cNvCxnSpPr>
          <p:nvPr/>
        </p:nvCxnSpPr>
        <p:spPr>
          <a:xfrm>
            <a:off x="2814457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28" name="Shape 1428"/>
          <p:cNvSpPr/>
          <p:nvPr/>
        </p:nvSpPr>
        <p:spPr>
          <a:xfrm>
            <a:off x="354279" y="2710736"/>
            <a:ext cx="219899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9" name="Shape 1429"/>
          <p:cNvSpPr/>
          <p:nvPr/>
        </p:nvSpPr>
        <p:spPr>
          <a:xfrm>
            <a:off x="802354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0" name="Shape 1430"/>
          <p:cNvSpPr/>
          <p:nvPr/>
        </p:nvSpPr>
        <p:spPr>
          <a:xfrm>
            <a:off x="1250457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1" name="Shape 1431"/>
          <p:cNvSpPr/>
          <p:nvPr/>
        </p:nvSpPr>
        <p:spPr>
          <a:xfrm>
            <a:off x="1698533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2" name="Shape 1432"/>
          <p:cNvSpPr/>
          <p:nvPr/>
        </p:nvSpPr>
        <p:spPr>
          <a:xfrm>
            <a:off x="2146609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3" name="Shape 1433"/>
          <p:cNvSpPr/>
          <p:nvPr/>
        </p:nvSpPr>
        <p:spPr>
          <a:xfrm>
            <a:off x="2594685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4" name="Shape 1434"/>
          <p:cNvSpPr/>
          <p:nvPr/>
        </p:nvSpPr>
        <p:spPr>
          <a:xfrm>
            <a:off x="3042761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35" name="Shape 1435"/>
          <p:cNvCxnSpPr/>
          <p:nvPr/>
        </p:nvCxnSpPr>
        <p:spPr>
          <a:xfrm rot="10800000">
            <a:off x="464244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36" name="Shape 1436"/>
          <p:cNvCxnSpPr/>
          <p:nvPr/>
        </p:nvCxnSpPr>
        <p:spPr>
          <a:xfrm rot="10800000">
            <a:off x="912320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37" name="Shape 1437"/>
          <p:cNvCxnSpPr/>
          <p:nvPr/>
        </p:nvCxnSpPr>
        <p:spPr>
          <a:xfrm rot="10800000">
            <a:off x="1360423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38" name="Shape 1438"/>
          <p:cNvCxnSpPr/>
          <p:nvPr/>
        </p:nvCxnSpPr>
        <p:spPr>
          <a:xfrm rot="10800000">
            <a:off x="1808499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39" name="Shape 1439"/>
          <p:cNvCxnSpPr/>
          <p:nvPr/>
        </p:nvCxnSpPr>
        <p:spPr>
          <a:xfrm rot="10800000">
            <a:off x="2256575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40" name="Shape 1440"/>
          <p:cNvCxnSpPr/>
          <p:nvPr/>
        </p:nvCxnSpPr>
        <p:spPr>
          <a:xfrm rot="10800000">
            <a:off x="2704651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41" name="Shape 1441"/>
          <p:cNvCxnSpPr/>
          <p:nvPr/>
        </p:nvCxnSpPr>
        <p:spPr>
          <a:xfrm rot="10800000">
            <a:off x="3152728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42" name="Shape 1442"/>
          <p:cNvSpPr/>
          <p:nvPr/>
        </p:nvSpPr>
        <p:spPr>
          <a:xfrm>
            <a:off x="6551425" y="1682925"/>
            <a:ext cx="1566600" cy="2793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Loss</a:t>
            </a:r>
          </a:p>
        </p:txBody>
      </p:sp>
      <p:cxnSp>
        <p:nvCxnSpPr>
          <p:cNvPr id="1443" name="Shape 1443"/>
          <p:cNvCxnSpPr/>
          <p:nvPr/>
        </p:nvCxnSpPr>
        <p:spPr>
          <a:xfrm rot="10800000" flipH="1">
            <a:off x="6246304" y="2035136"/>
            <a:ext cx="283800" cy="675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44" name="Shape 1444"/>
          <p:cNvCxnSpPr/>
          <p:nvPr/>
        </p:nvCxnSpPr>
        <p:spPr>
          <a:xfrm rot="10800000" flipH="1">
            <a:off x="6694407" y="2023136"/>
            <a:ext cx="66300" cy="687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45" name="Shape 1445"/>
          <p:cNvCxnSpPr/>
          <p:nvPr/>
        </p:nvCxnSpPr>
        <p:spPr>
          <a:xfrm rot="10800000" flipH="1">
            <a:off x="7142483" y="2071736"/>
            <a:ext cx="43500" cy="6390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46" name="Shape 1446"/>
          <p:cNvCxnSpPr/>
          <p:nvPr/>
        </p:nvCxnSpPr>
        <p:spPr>
          <a:xfrm rot="10800000">
            <a:off x="7525759" y="2023136"/>
            <a:ext cx="64800" cy="687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47" name="Shape 1447"/>
          <p:cNvCxnSpPr/>
          <p:nvPr/>
        </p:nvCxnSpPr>
        <p:spPr>
          <a:xfrm rot="10800000">
            <a:off x="7756635" y="2059436"/>
            <a:ext cx="282000" cy="651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48" name="Shape 1448"/>
          <p:cNvCxnSpPr/>
          <p:nvPr/>
        </p:nvCxnSpPr>
        <p:spPr>
          <a:xfrm rot="10800000">
            <a:off x="7999511" y="2059436"/>
            <a:ext cx="487200" cy="651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49" name="Shape 1449"/>
          <p:cNvCxnSpPr/>
          <p:nvPr/>
        </p:nvCxnSpPr>
        <p:spPr>
          <a:xfrm>
            <a:off x="346100" y="5204600"/>
            <a:ext cx="2902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50" name="Shape 1450"/>
          <p:cNvSpPr/>
          <p:nvPr/>
        </p:nvSpPr>
        <p:spPr>
          <a:xfrm>
            <a:off x="3466449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1" name="Shape 1451"/>
          <p:cNvSpPr/>
          <p:nvPr/>
        </p:nvSpPr>
        <p:spPr>
          <a:xfrm>
            <a:off x="3466449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52" name="Shape 1452"/>
          <p:cNvCxnSpPr>
            <a:stCxn id="1450" idx="0"/>
            <a:endCxn id="1451" idx="2"/>
          </p:cNvCxnSpPr>
          <p:nvPr/>
        </p:nvCxnSpPr>
        <p:spPr>
          <a:xfrm rot="10800000">
            <a:off x="3576399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53" name="Shape 1453"/>
          <p:cNvSpPr/>
          <p:nvPr/>
        </p:nvSpPr>
        <p:spPr>
          <a:xfrm>
            <a:off x="3914525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4" name="Shape 1454"/>
          <p:cNvSpPr/>
          <p:nvPr/>
        </p:nvSpPr>
        <p:spPr>
          <a:xfrm>
            <a:off x="3914525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55" name="Shape 1455"/>
          <p:cNvCxnSpPr>
            <a:stCxn id="1453" idx="0"/>
            <a:endCxn id="1454" idx="2"/>
          </p:cNvCxnSpPr>
          <p:nvPr/>
        </p:nvCxnSpPr>
        <p:spPr>
          <a:xfrm rot="10800000">
            <a:off x="4024475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56" name="Shape 1456"/>
          <p:cNvCxnSpPr>
            <a:stCxn id="1451" idx="3"/>
            <a:endCxn id="1454" idx="1"/>
          </p:cNvCxnSpPr>
          <p:nvPr/>
        </p:nvCxnSpPr>
        <p:spPr>
          <a:xfrm>
            <a:off x="3686349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57" name="Shape 1457"/>
          <p:cNvSpPr/>
          <p:nvPr/>
        </p:nvSpPr>
        <p:spPr>
          <a:xfrm>
            <a:off x="4362628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8" name="Shape 1458"/>
          <p:cNvSpPr/>
          <p:nvPr/>
        </p:nvSpPr>
        <p:spPr>
          <a:xfrm>
            <a:off x="4362628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59" name="Shape 1459"/>
          <p:cNvCxnSpPr>
            <a:stCxn id="1457" idx="0"/>
            <a:endCxn id="1458" idx="2"/>
          </p:cNvCxnSpPr>
          <p:nvPr/>
        </p:nvCxnSpPr>
        <p:spPr>
          <a:xfrm rot="10800000">
            <a:off x="4472578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60" name="Shape 1460"/>
          <p:cNvCxnSpPr>
            <a:endCxn id="1458" idx="1"/>
          </p:cNvCxnSpPr>
          <p:nvPr/>
        </p:nvCxnSpPr>
        <p:spPr>
          <a:xfrm>
            <a:off x="4134328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61" name="Shape 1461"/>
          <p:cNvSpPr/>
          <p:nvPr/>
        </p:nvSpPr>
        <p:spPr>
          <a:xfrm>
            <a:off x="4810704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2" name="Shape 1462"/>
          <p:cNvSpPr/>
          <p:nvPr/>
        </p:nvSpPr>
        <p:spPr>
          <a:xfrm>
            <a:off x="4810704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63" name="Shape 1463"/>
          <p:cNvCxnSpPr>
            <a:stCxn id="1461" idx="0"/>
            <a:endCxn id="1462" idx="2"/>
          </p:cNvCxnSpPr>
          <p:nvPr/>
        </p:nvCxnSpPr>
        <p:spPr>
          <a:xfrm rot="10800000">
            <a:off x="4920654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64" name="Shape 1464"/>
          <p:cNvCxnSpPr>
            <a:endCxn id="1462" idx="1"/>
          </p:cNvCxnSpPr>
          <p:nvPr/>
        </p:nvCxnSpPr>
        <p:spPr>
          <a:xfrm>
            <a:off x="4582404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65" name="Shape 1465"/>
          <p:cNvSpPr/>
          <p:nvPr/>
        </p:nvSpPr>
        <p:spPr>
          <a:xfrm>
            <a:off x="5258780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6" name="Shape 1466"/>
          <p:cNvSpPr/>
          <p:nvPr/>
        </p:nvSpPr>
        <p:spPr>
          <a:xfrm>
            <a:off x="5258780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67" name="Shape 1467"/>
          <p:cNvCxnSpPr>
            <a:stCxn id="1465" idx="0"/>
            <a:endCxn id="1466" idx="2"/>
          </p:cNvCxnSpPr>
          <p:nvPr/>
        </p:nvCxnSpPr>
        <p:spPr>
          <a:xfrm rot="10800000">
            <a:off x="5368730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68" name="Shape 1468"/>
          <p:cNvCxnSpPr>
            <a:endCxn id="1466" idx="1"/>
          </p:cNvCxnSpPr>
          <p:nvPr/>
        </p:nvCxnSpPr>
        <p:spPr>
          <a:xfrm>
            <a:off x="5030480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69" name="Shape 1469"/>
          <p:cNvSpPr/>
          <p:nvPr/>
        </p:nvSpPr>
        <p:spPr>
          <a:xfrm>
            <a:off x="5706857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0" name="Shape 1470"/>
          <p:cNvSpPr/>
          <p:nvPr/>
        </p:nvSpPr>
        <p:spPr>
          <a:xfrm>
            <a:off x="5706857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71" name="Shape 1471"/>
          <p:cNvCxnSpPr>
            <a:stCxn id="1469" idx="0"/>
            <a:endCxn id="1470" idx="2"/>
          </p:cNvCxnSpPr>
          <p:nvPr/>
        </p:nvCxnSpPr>
        <p:spPr>
          <a:xfrm rot="10800000">
            <a:off x="5816807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72" name="Shape 1472"/>
          <p:cNvCxnSpPr>
            <a:endCxn id="1470" idx="1"/>
          </p:cNvCxnSpPr>
          <p:nvPr/>
        </p:nvCxnSpPr>
        <p:spPr>
          <a:xfrm>
            <a:off x="5478557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73" name="Shape 1473"/>
          <p:cNvCxnSpPr/>
          <p:nvPr/>
        </p:nvCxnSpPr>
        <p:spPr>
          <a:xfrm>
            <a:off x="5926632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74" name="Shape 1474"/>
          <p:cNvSpPr/>
          <p:nvPr/>
        </p:nvSpPr>
        <p:spPr>
          <a:xfrm>
            <a:off x="3466453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5" name="Shape 1475"/>
          <p:cNvSpPr/>
          <p:nvPr/>
        </p:nvSpPr>
        <p:spPr>
          <a:xfrm>
            <a:off x="3914529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6" name="Shape 1476"/>
          <p:cNvSpPr/>
          <p:nvPr/>
        </p:nvSpPr>
        <p:spPr>
          <a:xfrm>
            <a:off x="4362632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7" name="Shape 1477"/>
          <p:cNvSpPr/>
          <p:nvPr/>
        </p:nvSpPr>
        <p:spPr>
          <a:xfrm>
            <a:off x="4810708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8" name="Shape 1478"/>
          <p:cNvSpPr/>
          <p:nvPr/>
        </p:nvSpPr>
        <p:spPr>
          <a:xfrm>
            <a:off x="5258784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9" name="Shape 1479"/>
          <p:cNvSpPr/>
          <p:nvPr/>
        </p:nvSpPr>
        <p:spPr>
          <a:xfrm>
            <a:off x="5706860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80" name="Shape 1480"/>
          <p:cNvCxnSpPr/>
          <p:nvPr/>
        </p:nvCxnSpPr>
        <p:spPr>
          <a:xfrm rot="10800000">
            <a:off x="3576419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81" name="Shape 1481"/>
          <p:cNvCxnSpPr/>
          <p:nvPr/>
        </p:nvCxnSpPr>
        <p:spPr>
          <a:xfrm rot="10800000">
            <a:off x="4024495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82" name="Shape 1482"/>
          <p:cNvCxnSpPr/>
          <p:nvPr/>
        </p:nvCxnSpPr>
        <p:spPr>
          <a:xfrm rot="10800000">
            <a:off x="4472598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83" name="Shape 1483"/>
          <p:cNvCxnSpPr/>
          <p:nvPr/>
        </p:nvCxnSpPr>
        <p:spPr>
          <a:xfrm rot="10800000">
            <a:off x="4920674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84" name="Shape 1484"/>
          <p:cNvCxnSpPr/>
          <p:nvPr/>
        </p:nvCxnSpPr>
        <p:spPr>
          <a:xfrm rot="10800000">
            <a:off x="5368750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85" name="Shape 1485"/>
          <p:cNvCxnSpPr/>
          <p:nvPr/>
        </p:nvCxnSpPr>
        <p:spPr>
          <a:xfrm rot="10800000">
            <a:off x="5816826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86" name="Shape 1486"/>
          <p:cNvCxnSpPr/>
          <p:nvPr/>
        </p:nvCxnSpPr>
        <p:spPr>
          <a:xfrm>
            <a:off x="3262657" y="3898223"/>
            <a:ext cx="2037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87" name="Shape 1487"/>
          <p:cNvCxnSpPr/>
          <p:nvPr/>
        </p:nvCxnSpPr>
        <p:spPr>
          <a:xfrm>
            <a:off x="3364350" y="5204600"/>
            <a:ext cx="25677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88" name="Shape 1488"/>
          <p:cNvSpPr/>
          <p:nvPr/>
        </p:nvSpPr>
        <p:spPr>
          <a:xfrm>
            <a:off x="6154932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9" name="Shape 1489"/>
          <p:cNvSpPr/>
          <p:nvPr/>
        </p:nvSpPr>
        <p:spPr>
          <a:xfrm>
            <a:off x="6154932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90" name="Shape 1490"/>
          <p:cNvCxnSpPr>
            <a:stCxn id="1488" idx="0"/>
            <a:endCxn id="1489" idx="2"/>
          </p:cNvCxnSpPr>
          <p:nvPr/>
        </p:nvCxnSpPr>
        <p:spPr>
          <a:xfrm rot="10800000">
            <a:off x="6264882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91" name="Shape 1491"/>
          <p:cNvCxnSpPr>
            <a:endCxn id="1489" idx="1"/>
          </p:cNvCxnSpPr>
          <p:nvPr/>
        </p:nvCxnSpPr>
        <p:spPr>
          <a:xfrm>
            <a:off x="5926632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92" name="Shape 1492"/>
          <p:cNvSpPr/>
          <p:nvPr/>
        </p:nvSpPr>
        <p:spPr>
          <a:xfrm>
            <a:off x="6154936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93" name="Shape 1493"/>
          <p:cNvCxnSpPr/>
          <p:nvPr/>
        </p:nvCxnSpPr>
        <p:spPr>
          <a:xfrm rot="10800000">
            <a:off x="6264903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94" name="Shape 1494"/>
          <p:cNvSpPr/>
          <p:nvPr/>
        </p:nvSpPr>
        <p:spPr>
          <a:xfrm>
            <a:off x="6603003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5" name="Shape 1495"/>
          <p:cNvSpPr/>
          <p:nvPr/>
        </p:nvSpPr>
        <p:spPr>
          <a:xfrm>
            <a:off x="6603003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96" name="Shape 1496"/>
          <p:cNvCxnSpPr>
            <a:stCxn id="1494" idx="0"/>
            <a:endCxn id="1495" idx="2"/>
          </p:cNvCxnSpPr>
          <p:nvPr/>
        </p:nvCxnSpPr>
        <p:spPr>
          <a:xfrm rot="10800000">
            <a:off x="6712953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97" name="Shape 1497"/>
          <p:cNvCxnSpPr>
            <a:endCxn id="1495" idx="1"/>
          </p:cNvCxnSpPr>
          <p:nvPr/>
        </p:nvCxnSpPr>
        <p:spPr>
          <a:xfrm>
            <a:off x="6374703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98" name="Shape 1498"/>
          <p:cNvSpPr/>
          <p:nvPr/>
        </p:nvSpPr>
        <p:spPr>
          <a:xfrm>
            <a:off x="7051079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9" name="Shape 1499"/>
          <p:cNvSpPr/>
          <p:nvPr/>
        </p:nvSpPr>
        <p:spPr>
          <a:xfrm>
            <a:off x="7051079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00" name="Shape 1500"/>
          <p:cNvCxnSpPr>
            <a:stCxn id="1498" idx="0"/>
            <a:endCxn id="1499" idx="2"/>
          </p:cNvCxnSpPr>
          <p:nvPr/>
        </p:nvCxnSpPr>
        <p:spPr>
          <a:xfrm rot="10800000">
            <a:off x="7161029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01" name="Shape 1501"/>
          <p:cNvCxnSpPr>
            <a:endCxn id="1499" idx="1"/>
          </p:cNvCxnSpPr>
          <p:nvPr/>
        </p:nvCxnSpPr>
        <p:spPr>
          <a:xfrm>
            <a:off x="6822779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02" name="Shape 1502"/>
          <p:cNvSpPr/>
          <p:nvPr/>
        </p:nvSpPr>
        <p:spPr>
          <a:xfrm>
            <a:off x="7499155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3" name="Shape 1503"/>
          <p:cNvSpPr/>
          <p:nvPr/>
        </p:nvSpPr>
        <p:spPr>
          <a:xfrm>
            <a:off x="7499155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04" name="Shape 1504"/>
          <p:cNvCxnSpPr>
            <a:stCxn id="1502" idx="0"/>
            <a:endCxn id="1503" idx="2"/>
          </p:cNvCxnSpPr>
          <p:nvPr/>
        </p:nvCxnSpPr>
        <p:spPr>
          <a:xfrm rot="10800000">
            <a:off x="7609105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05" name="Shape 1505"/>
          <p:cNvCxnSpPr>
            <a:endCxn id="1503" idx="1"/>
          </p:cNvCxnSpPr>
          <p:nvPr/>
        </p:nvCxnSpPr>
        <p:spPr>
          <a:xfrm>
            <a:off x="7270855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06" name="Shape 1506"/>
          <p:cNvSpPr/>
          <p:nvPr/>
        </p:nvSpPr>
        <p:spPr>
          <a:xfrm>
            <a:off x="7947232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7" name="Shape 1507"/>
          <p:cNvSpPr/>
          <p:nvPr/>
        </p:nvSpPr>
        <p:spPr>
          <a:xfrm>
            <a:off x="7947232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08" name="Shape 1508"/>
          <p:cNvCxnSpPr>
            <a:stCxn id="1506" idx="0"/>
            <a:endCxn id="1507" idx="2"/>
          </p:cNvCxnSpPr>
          <p:nvPr/>
        </p:nvCxnSpPr>
        <p:spPr>
          <a:xfrm rot="10800000">
            <a:off x="8057182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09" name="Shape 1509"/>
          <p:cNvCxnSpPr>
            <a:endCxn id="1507" idx="1"/>
          </p:cNvCxnSpPr>
          <p:nvPr/>
        </p:nvCxnSpPr>
        <p:spPr>
          <a:xfrm>
            <a:off x="7718932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10" name="Shape 1510"/>
          <p:cNvSpPr/>
          <p:nvPr/>
        </p:nvSpPr>
        <p:spPr>
          <a:xfrm>
            <a:off x="8395307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1" name="Shape 1511"/>
          <p:cNvSpPr/>
          <p:nvPr/>
        </p:nvSpPr>
        <p:spPr>
          <a:xfrm>
            <a:off x="8395307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12" name="Shape 1512"/>
          <p:cNvCxnSpPr>
            <a:stCxn id="1510" idx="0"/>
            <a:endCxn id="1511" idx="2"/>
          </p:cNvCxnSpPr>
          <p:nvPr/>
        </p:nvCxnSpPr>
        <p:spPr>
          <a:xfrm rot="10800000">
            <a:off x="8505257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13" name="Shape 1513"/>
          <p:cNvCxnSpPr>
            <a:endCxn id="1511" idx="1"/>
          </p:cNvCxnSpPr>
          <p:nvPr/>
        </p:nvCxnSpPr>
        <p:spPr>
          <a:xfrm>
            <a:off x="8167007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14" name="Shape 1514"/>
          <p:cNvSpPr/>
          <p:nvPr/>
        </p:nvSpPr>
        <p:spPr>
          <a:xfrm>
            <a:off x="6603007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5" name="Shape 1515"/>
          <p:cNvSpPr/>
          <p:nvPr/>
        </p:nvSpPr>
        <p:spPr>
          <a:xfrm>
            <a:off x="7051083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6" name="Shape 1516"/>
          <p:cNvSpPr/>
          <p:nvPr/>
        </p:nvSpPr>
        <p:spPr>
          <a:xfrm>
            <a:off x="7499159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7" name="Shape 1517"/>
          <p:cNvSpPr/>
          <p:nvPr/>
        </p:nvSpPr>
        <p:spPr>
          <a:xfrm>
            <a:off x="7947235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8" name="Shape 1518"/>
          <p:cNvSpPr/>
          <p:nvPr/>
        </p:nvSpPr>
        <p:spPr>
          <a:xfrm>
            <a:off x="8395311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19" name="Shape 1519"/>
          <p:cNvCxnSpPr/>
          <p:nvPr/>
        </p:nvCxnSpPr>
        <p:spPr>
          <a:xfrm rot="10800000">
            <a:off x="6712973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20" name="Shape 1520"/>
          <p:cNvCxnSpPr/>
          <p:nvPr/>
        </p:nvCxnSpPr>
        <p:spPr>
          <a:xfrm rot="10800000">
            <a:off x="7161049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21" name="Shape 1521"/>
          <p:cNvCxnSpPr/>
          <p:nvPr/>
        </p:nvCxnSpPr>
        <p:spPr>
          <a:xfrm rot="10800000">
            <a:off x="7609125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22" name="Shape 1522"/>
          <p:cNvCxnSpPr/>
          <p:nvPr/>
        </p:nvCxnSpPr>
        <p:spPr>
          <a:xfrm rot="10800000">
            <a:off x="8057201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23" name="Shape 1523"/>
          <p:cNvCxnSpPr/>
          <p:nvPr/>
        </p:nvCxnSpPr>
        <p:spPr>
          <a:xfrm rot="10800000">
            <a:off x="8505278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24" name="Shape 1524"/>
          <p:cNvCxnSpPr/>
          <p:nvPr/>
        </p:nvCxnSpPr>
        <p:spPr>
          <a:xfrm>
            <a:off x="5832500" y="5381275"/>
            <a:ext cx="28779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triangle" w="lg" len="lg"/>
            <a:tailEnd type="none" w="lg" len="lg"/>
          </a:ln>
        </p:spPr>
      </p:cxnSp>
      <p:cxnSp>
        <p:nvCxnSpPr>
          <p:cNvPr id="1525" name="Shape 1525"/>
          <p:cNvCxnSpPr/>
          <p:nvPr/>
        </p:nvCxnSpPr>
        <p:spPr>
          <a:xfrm>
            <a:off x="6031350" y="5204600"/>
            <a:ext cx="27135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26" name="Shape 1526"/>
          <p:cNvSpPr/>
          <p:nvPr/>
        </p:nvSpPr>
        <p:spPr>
          <a:xfrm>
            <a:off x="6036800" y="2557325"/>
            <a:ext cx="2635200" cy="2574300"/>
          </a:xfrm>
          <a:prstGeom prst="rect">
            <a:avLst/>
          </a:prstGeom>
          <a:noFill/>
          <a:ln w="2857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8276597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Shape 1532"/>
          <p:cNvSpPr txBox="1"/>
          <p:nvPr/>
        </p:nvSpPr>
        <p:spPr>
          <a:xfrm>
            <a:off x="-41275" y="981650"/>
            <a:ext cx="9238500" cy="48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ct val="61111"/>
            </a:pPr>
            <a:r>
              <a:rPr lang="en" sz="1800" b="1" kern="0">
                <a:solidFill>
                  <a:srgbClr val="4078C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3"/>
              </a:rPr>
              <a:t>min-char-rnn.py</a:t>
            </a:r>
            <a:r>
              <a:rPr lang="en" sz="1800" kern="0">
                <a:solidFill>
                  <a:srgbClr val="4078C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3"/>
              </a:rPr>
              <a:t> </a:t>
            </a:r>
            <a:r>
              <a:rPr lang="en" sz="1800" kern="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3"/>
              </a:rPr>
              <a:t>gist: 112 lines of Python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3" name="Shape 15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40433" y="1415126"/>
            <a:ext cx="2828351" cy="3952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4" name="Shape 15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7525" y="1463868"/>
            <a:ext cx="2828349" cy="3283339"/>
          </a:xfrm>
          <a:prstGeom prst="rect">
            <a:avLst/>
          </a:prstGeom>
          <a:noFill/>
          <a:ln>
            <a:noFill/>
          </a:ln>
        </p:spPr>
      </p:pic>
      <p:sp>
        <p:nvSpPr>
          <p:cNvPr id="1535" name="Shape 1535"/>
          <p:cNvSpPr txBox="1"/>
          <p:nvPr/>
        </p:nvSpPr>
        <p:spPr>
          <a:xfrm>
            <a:off x="5730425" y="4834125"/>
            <a:ext cx="3312000" cy="21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1400" u="sng" kern="0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https://gist.github.com/karpathy/d4dee566867f8291f086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460345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Topic: RNNs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087470"/>
            <a:ext cx="7237076" cy="22653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3371936"/>
            <a:ext cx="2984500" cy="34992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77944" y="6578469"/>
            <a:ext cx="22461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Andrej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Karpathy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880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1" name="Shape 1541"/>
          <p:cNvGrpSpPr/>
          <p:nvPr/>
        </p:nvGrpSpPr>
        <p:grpSpPr>
          <a:xfrm>
            <a:off x="6115225" y="1522250"/>
            <a:ext cx="1477686" cy="3037100"/>
            <a:chOff x="3548350" y="2044700"/>
            <a:chExt cx="1477686" cy="3037100"/>
          </a:xfrm>
        </p:grpSpPr>
        <p:sp>
          <p:nvSpPr>
            <p:cNvPr id="1542" name="Shape 1542"/>
            <p:cNvSpPr/>
            <p:nvPr/>
          </p:nvSpPr>
          <p:spPr>
            <a:xfrm>
              <a:off x="3839200" y="4213600"/>
              <a:ext cx="398100" cy="868200"/>
            </a:xfrm>
            <a:prstGeom prst="rect">
              <a:avLst/>
            </a:prstGeom>
            <a:solidFill>
              <a:srgbClr val="F4CC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x</a:t>
              </a:r>
            </a:p>
          </p:txBody>
        </p:sp>
        <p:sp>
          <p:nvSpPr>
            <p:cNvPr id="1543" name="Shape 1543"/>
            <p:cNvSpPr/>
            <p:nvPr/>
          </p:nvSpPr>
          <p:spPr>
            <a:xfrm>
              <a:off x="3548350" y="3243450"/>
              <a:ext cx="979800" cy="623100"/>
            </a:xfrm>
            <a:prstGeom prst="rect">
              <a:avLst/>
            </a:prstGeom>
            <a:solidFill>
              <a:srgbClr val="38761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RNN</a:t>
              </a:r>
            </a:p>
          </p:txBody>
        </p:sp>
        <p:sp>
          <p:nvSpPr>
            <p:cNvPr id="1544" name="Shape 1544"/>
            <p:cNvSpPr/>
            <p:nvPr/>
          </p:nvSpPr>
          <p:spPr>
            <a:xfrm>
              <a:off x="3839200" y="2044700"/>
              <a:ext cx="398100" cy="868200"/>
            </a:xfrm>
            <a:prstGeom prst="rect">
              <a:avLst/>
            </a:prstGeom>
            <a:solidFill>
              <a:srgbClr val="C9DAF8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y</a:t>
              </a:r>
            </a:p>
          </p:txBody>
        </p:sp>
        <p:cxnSp>
          <p:nvCxnSpPr>
            <p:cNvPr id="1545" name="Shape 1545"/>
            <p:cNvCxnSpPr>
              <a:stCxn id="1543" idx="0"/>
              <a:endCxn id="1544" idx="2"/>
            </p:cNvCxnSpPr>
            <p:nvPr/>
          </p:nvCxnSpPr>
          <p:spPr>
            <a:xfrm rot="10800000">
              <a:off x="4038250" y="2912850"/>
              <a:ext cx="0" cy="3306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1546" name="Shape 1546"/>
            <p:cNvCxnSpPr>
              <a:stCxn id="1542" idx="0"/>
              <a:endCxn id="1543" idx="2"/>
            </p:cNvCxnSpPr>
            <p:nvPr/>
          </p:nvCxnSpPr>
          <p:spPr>
            <a:xfrm rot="10800000">
              <a:off x="4038250" y="3866500"/>
              <a:ext cx="0" cy="3471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1547" name="Shape 1547"/>
            <p:cNvSpPr/>
            <p:nvPr/>
          </p:nvSpPr>
          <p:spPr>
            <a:xfrm>
              <a:off x="4508273" y="3401125"/>
              <a:ext cx="517763" cy="278767"/>
            </a:xfrm>
            <a:custGeom>
              <a:avLst/>
              <a:gdLst/>
              <a:ahLst/>
              <a:cxnLst/>
              <a:rect l="0" t="0" r="0" b="0"/>
              <a:pathLst>
                <a:path w="14987" h="14019" extrusionOk="0">
                  <a:moveTo>
                    <a:pt x="637" y="0"/>
                  </a:moveTo>
                  <a:cubicBezTo>
                    <a:pt x="3026" y="1327"/>
                    <a:pt x="15080" y="5629"/>
                    <a:pt x="14974" y="7966"/>
                  </a:cubicBezTo>
                  <a:cubicBezTo>
                    <a:pt x="14867" y="10302"/>
                    <a:pt x="2495" y="13010"/>
                    <a:pt x="0" y="14019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sp>
      </p:grpSp>
      <p:cxnSp>
        <p:nvCxnSpPr>
          <p:cNvPr id="1548" name="Shape 1548"/>
          <p:cNvCxnSpPr/>
          <p:nvPr/>
        </p:nvCxnSpPr>
        <p:spPr>
          <a:xfrm>
            <a:off x="4595600" y="3040800"/>
            <a:ext cx="5724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549" name="Shape 15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575" y="1063726"/>
            <a:ext cx="2802074" cy="110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0" name="Shape 15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7588" y="2171051"/>
            <a:ext cx="1896053" cy="303709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6439288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" name="Shape 15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9849" y="992301"/>
            <a:ext cx="7076541" cy="64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7" name="Shape 15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5122" y="1915043"/>
            <a:ext cx="7067826" cy="103707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8" name="Shape 1558"/>
          <p:cNvCxnSpPr/>
          <p:nvPr/>
        </p:nvCxnSpPr>
        <p:spPr>
          <a:xfrm>
            <a:off x="4787828" y="1618427"/>
            <a:ext cx="0" cy="323699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59" name="Shape 1559"/>
          <p:cNvCxnSpPr/>
          <p:nvPr/>
        </p:nvCxnSpPr>
        <p:spPr>
          <a:xfrm>
            <a:off x="4787828" y="2976195"/>
            <a:ext cx="0" cy="3237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60" name="Shape 1560"/>
          <p:cNvSpPr txBox="1"/>
          <p:nvPr/>
        </p:nvSpPr>
        <p:spPr>
          <a:xfrm>
            <a:off x="5038000" y="1533994"/>
            <a:ext cx="1928099" cy="41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 more</a:t>
            </a:r>
          </a:p>
        </p:txBody>
      </p:sp>
      <p:sp>
        <p:nvSpPr>
          <p:cNvPr id="1561" name="Shape 1561"/>
          <p:cNvSpPr txBox="1"/>
          <p:nvPr/>
        </p:nvSpPr>
        <p:spPr>
          <a:xfrm>
            <a:off x="5041500" y="2947329"/>
            <a:ext cx="1928099" cy="41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 more</a:t>
            </a:r>
          </a:p>
        </p:txBody>
      </p:sp>
      <p:pic>
        <p:nvPicPr>
          <p:cNvPr id="1562" name="Shape 15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8207" y="3357812"/>
            <a:ext cx="7041681" cy="7930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63" name="Shape 1563"/>
          <p:cNvCxnSpPr/>
          <p:nvPr/>
        </p:nvCxnSpPr>
        <p:spPr>
          <a:xfrm>
            <a:off x="4758023" y="4215867"/>
            <a:ext cx="0" cy="3237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564" name="Shape 15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38553" y="4604461"/>
            <a:ext cx="7059111" cy="810489"/>
          </a:xfrm>
          <a:prstGeom prst="rect">
            <a:avLst/>
          </a:prstGeom>
          <a:noFill/>
          <a:ln>
            <a:noFill/>
          </a:ln>
        </p:spPr>
      </p:pic>
      <p:sp>
        <p:nvSpPr>
          <p:cNvPr id="1565" name="Shape 1565"/>
          <p:cNvSpPr txBox="1"/>
          <p:nvPr/>
        </p:nvSpPr>
        <p:spPr>
          <a:xfrm>
            <a:off x="5077914" y="4170028"/>
            <a:ext cx="1928100" cy="41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 more</a:t>
            </a:r>
          </a:p>
        </p:txBody>
      </p:sp>
      <p:sp>
        <p:nvSpPr>
          <p:cNvPr id="1566" name="Shape 1566"/>
          <p:cNvSpPr txBox="1"/>
          <p:nvPr/>
        </p:nvSpPr>
        <p:spPr>
          <a:xfrm>
            <a:off x="209100" y="1092350"/>
            <a:ext cx="1080600" cy="50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 first:</a:t>
            </a:r>
          </a:p>
        </p:txBody>
      </p:sp>
      <p:sp>
        <p:nvSpPr>
          <p:cNvPr id="1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6546093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2" name="Shape 1572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73876"/>
            <a:ext cx="4541017" cy="4960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3" name="Shape 15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8315" y="973874"/>
            <a:ext cx="4535685" cy="38267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7789407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9" name="Shape 15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4263" y="1483376"/>
            <a:ext cx="7438175" cy="30243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580" name="Shape 1580"/>
          <p:cNvSpPr txBox="1"/>
          <p:nvPr/>
        </p:nvSpPr>
        <p:spPr>
          <a:xfrm>
            <a:off x="200375" y="857250"/>
            <a:ext cx="8791800" cy="56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Stacks Project: open source algebraic geometry textbook</a:t>
            </a:r>
          </a:p>
        </p:txBody>
      </p:sp>
      <p:sp>
        <p:nvSpPr>
          <p:cNvPr id="1581" name="Shape 1581"/>
          <p:cNvSpPr txBox="1"/>
          <p:nvPr/>
        </p:nvSpPr>
        <p:spPr>
          <a:xfrm>
            <a:off x="1999575" y="4842037"/>
            <a:ext cx="2945400" cy="66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Latex source</a:t>
            </a:r>
          </a:p>
        </p:txBody>
      </p:sp>
      <p:cxnSp>
        <p:nvCxnSpPr>
          <p:cNvPr id="1582" name="Shape 1582"/>
          <p:cNvCxnSpPr/>
          <p:nvPr/>
        </p:nvCxnSpPr>
        <p:spPr>
          <a:xfrm rot="10800000" flipH="1">
            <a:off x="4095425" y="4615312"/>
            <a:ext cx="809100" cy="4452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83" name="Shape 1583"/>
          <p:cNvSpPr txBox="1"/>
          <p:nvPr/>
        </p:nvSpPr>
        <p:spPr>
          <a:xfrm>
            <a:off x="5543500" y="5034625"/>
            <a:ext cx="3497400" cy="40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700" u="sng" kern="0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http://stacks.math.columbia.edu/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7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stacks project is licensed under the </a:t>
            </a:r>
            <a:r>
              <a:rPr lang="en" sz="700" u="sng" kern="0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GNU Free Documentation License</a:t>
            </a: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0766520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9" name="Shape 1589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617586"/>
            <a:ext cx="9143998" cy="51405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8012261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5" name="Shape 1595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606300"/>
            <a:ext cx="8947102" cy="505850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1040210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1" name="Shape 1601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521550"/>
            <a:ext cx="8683850" cy="52052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3421402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" name="Shape 1607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6214" y="967774"/>
            <a:ext cx="5887413" cy="5213026"/>
          </a:xfrm>
          <a:prstGeom prst="rect">
            <a:avLst/>
          </a:prstGeom>
          <a:noFill/>
          <a:ln>
            <a:noFill/>
          </a:ln>
        </p:spPr>
      </p:pic>
      <p:sp>
        <p:nvSpPr>
          <p:cNvPr id="1608" name="Shape 1608"/>
          <p:cNvSpPr txBox="1"/>
          <p:nvPr/>
        </p:nvSpPr>
        <p:spPr>
          <a:xfrm>
            <a:off x="5831200" y="1172450"/>
            <a:ext cx="2754600" cy="352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Generated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 code</a:t>
            </a:r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0966550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4" name="Shape 1614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6206" y="298011"/>
            <a:ext cx="7499594" cy="617898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0904404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0" name="Shape 1620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511322"/>
            <a:ext cx="8126147" cy="588947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906473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Words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Recurrent Neural Networks (RNNs)</a:t>
            </a:r>
          </a:p>
          <a:p>
            <a:endParaRPr lang="en-US" dirty="0"/>
          </a:p>
          <a:p>
            <a:r>
              <a:rPr lang="en-US" dirty="0"/>
              <a:t>Recursive Neural Networks</a:t>
            </a:r>
          </a:p>
          <a:p>
            <a:pPr lvl="1"/>
            <a:r>
              <a:rPr lang="en-US" dirty="0"/>
              <a:t>General family; think graphs instead of chains</a:t>
            </a:r>
          </a:p>
          <a:p>
            <a:endParaRPr lang="en-US" dirty="0"/>
          </a:p>
          <a:p>
            <a:r>
              <a:rPr lang="en-US" dirty="0"/>
              <a:t>Types:</a:t>
            </a:r>
          </a:p>
          <a:p>
            <a:pPr lvl="1"/>
            <a:r>
              <a:rPr lang="en-US" dirty="0"/>
              <a:t>“Vanilla” RNNs (Elman Networks)</a:t>
            </a:r>
          </a:p>
          <a:p>
            <a:pPr lvl="1"/>
            <a:r>
              <a:rPr lang="en-US" dirty="0"/>
              <a:t>Long Short Term Memory (LSTMs)</a:t>
            </a:r>
          </a:p>
          <a:p>
            <a:pPr lvl="1"/>
            <a:r>
              <a:rPr lang="en-US" dirty="0"/>
              <a:t>Gated Recurrent Units (GRUs)</a:t>
            </a:r>
          </a:p>
          <a:p>
            <a:pPr lvl="1"/>
            <a:r>
              <a:rPr lang="mr-IN" dirty="0"/>
              <a:t>…</a:t>
            </a:r>
            <a:endParaRPr lang="en-US" dirty="0"/>
          </a:p>
          <a:p>
            <a:endParaRPr lang="en-US" dirty="0"/>
          </a:p>
          <a:p>
            <a:r>
              <a:rPr lang="en-US" dirty="0"/>
              <a:t>Algorithms</a:t>
            </a:r>
          </a:p>
          <a:p>
            <a:pPr lvl="1"/>
            <a:r>
              <a:rPr lang="en-US" dirty="0" err="1"/>
              <a:t>BackProp</a:t>
            </a:r>
            <a:r>
              <a:rPr lang="en-US" dirty="0"/>
              <a:t> Through Time (BPTT)</a:t>
            </a:r>
          </a:p>
          <a:p>
            <a:pPr lvl="1"/>
            <a:r>
              <a:rPr lang="en-US" dirty="0" err="1"/>
              <a:t>BackProp</a:t>
            </a:r>
            <a:r>
              <a:rPr lang="en-US" dirty="0"/>
              <a:t> Through Structure (BPTS)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7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Shape 1626"/>
          <p:cNvSpPr txBox="1"/>
          <p:nvPr/>
        </p:nvSpPr>
        <p:spPr>
          <a:xfrm>
            <a:off x="1093750" y="1107200"/>
            <a:ext cx="7583700" cy="60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Searching for  interpretable cells</a:t>
            </a:r>
          </a:p>
        </p:txBody>
      </p:sp>
      <p:sp>
        <p:nvSpPr>
          <p:cNvPr id="1627" name="Shape 1627"/>
          <p:cNvSpPr/>
          <p:nvPr/>
        </p:nvSpPr>
        <p:spPr>
          <a:xfrm>
            <a:off x="354274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8" name="Shape 1628"/>
          <p:cNvSpPr/>
          <p:nvPr/>
        </p:nvSpPr>
        <p:spPr>
          <a:xfrm>
            <a:off x="354274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29" name="Shape 1629"/>
          <p:cNvCxnSpPr>
            <a:stCxn id="1627" idx="0"/>
            <a:endCxn id="1628" idx="2"/>
          </p:cNvCxnSpPr>
          <p:nvPr/>
        </p:nvCxnSpPr>
        <p:spPr>
          <a:xfrm rot="10800000">
            <a:off x="464224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30" name="Shape 1630"/>
          <p:cNvSpPr/>
          <p:nvPr/>
        </p:nvSpPr>
        <p:spPr>
          <a:xfrm>
            <a:off x="802350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1" name="Shape 1631"/>
          <p:cNvSpPr/>
          <p:nvPr/>
        </p:nvSpPr>
        <p:spPr>
          <a:xfrm>
            <a:off x="802350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32" name="Shape 1632"/>
          <p:cNvCxnSpPr>
            <a:stCxn id="1630" idx="0"/>
            <a:endCxn id="1631" idx="2"/>
          </p:cNvCxnSpPr>
          <p:nvPr/>
        </p:nvCxnSpPr>
        <p:spPr>
          <a:xfrm rot="10800000">
            <a:off x="912300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33" name="Shape 1633"/>
          <p:cNvCxnSpPr>
            <a:stCxn id="1628" idx="3"/>
            <a:endCxn id="1631" idx="1"/>
          </p:cNvCxnSpPr>
          <p:nvPr/>
        </p:nvCxnSpPr>
        <p:spPr>
          <a:xfrm>
            <a:off x="574174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34" name="Shape 1634"/>
          <p:cNvSpPr/>
          <p:nvPr/>
        </p:nvSpPr>
        <p:spPr>
          <a:xfrm>
            <a:off x="1250453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5" name="Shape 1635"/>
          <p:cNvSpPr/>
          <p:nvPr/>
        </p:nvSpPr>
        <p:spPr>
          <a:xfrm>
            <a:off x="1250453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36" name="Shape 1636"/>
          <p:cNvCxnSpPr>
            <a:stCxn id="1634" idx="0"/>
            <a:endCxn id="1635" idx="2"/>
          </p:cNvCxnSpPr>
          <p:nvPr/>
        </p:nvCxnSpPr>
        <p:spPr>
          <a:xfrm rot="10800000">
            <a:off x="1360403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37" name="Shape 1637"/>
          <p:cNvCxnSpPr>
            <a:endCxn id="1635" idx="1"/>
          </p:cNvCxnSpPr>
          <p:nvPr/>
        </p:nvCxnSpPr>
        <p:spPr>
          <a:xfrm>
            <a:off x="1022153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38" name="Shape 1638"/>
          <p:cNvSpPr/>
          <p:nvPr/>
        </p:nvSpPr>
        <p:spPr>
          <a:xfrm>
            <a:off x="1698529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9" name="Shape 1639"/>
          <p:cNvSpPr/>
          <p:nvPr/>
        </p:nvSpPr>
        <p:spPr>
          <a:xfrm>
            <a:off x="1698529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40" name="Shape 1640"/>
          <p:cNvCxnSpPr>
            <a:stCxn id="1638" idx="0"/>
            <a:endCxn id="1639" idx="2"/>
          </p:cNvCxnSpPr>
          <p:nvPr/>
        </p:nvCxnSpPr>
        <p:spPr>
          <a:xfrm rot="10800000">
            <a:off x="1808479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41" name="Shape 1641"/>
          <p:cNvCxnSpPr>
            <a:endCxn id="1639" idx="1"/>
          </p:cNvCxnSpPr>
          <p:nvPr/>
        </p:nvCxnSpPr>
        <p:spPr>
          <a:xfrm>
            <a:off x="1470229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42" name="Shape 1642"/>
          <p:cNvSpPr/>
          <p:nvPr/>
        </p:nvSpPr>
        <p:spPr>
          <a:xfrm>
            <a:off x="2146605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3" name="Shape 1643"/>
          <p:cNvSpPr/>
          <p:nvPr/>
        </p:nvSpPr>
        <p:spPr>
          <a:xfrm>
            <a:off x="2146605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44" name="Shape 1644"/>
          <p:cNvCxnSpPr>
            <a:stCxn id="1642" idx="0"/>
            <a:endCxn id="1643" idx="2"/>
          </p:cNvCxnSpPr>
          <p:nvPr/>
        </p:nvCxnSpPr>
        <p:spPr>
          <a:xfrm rot="10800000">
            <a:off x="2256555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45" name="Shape 1645"/>
          <p:cNvCxnSpPr>
            <a:endCxn id="1643" idx="1"/>
          </p:cNvCxnSpPr>
          <p:nvPr/>
        </p:nvCxnSpPr>
        <p:spPr>
          <a:xfrm>
            <a:off x="1918305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46" name="Shape 1646"/>
          <p:cNvSpPr/>
          <p:nvPr/>
        </p:nvSpPr>
        <p:spPr>
          <a:xfrm>
            <a:off x="2594682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7" name="Shape 1647"/>
          <p:cNvSpPr/>
          <p:nvPr/>
        </p:nvSpPr>
        <p:spPr>
          <a:xfrm>
            <a:off x="2594682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48" name="Shape 1648"/>
          <p:cNvCxnSpPr>
            <a:stCxn id="1646" idx="0"/>
            <a:endCxn id="1647" idx="2"/>
          </p:cNvCxnSpPr>
          <p:nvPr/>
        </p:nvCxnSpPr>
        <p:spPr>
          <a:xfrm rot="10800000">
            <a:off x="2704632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49" name="Shape 1649"/>
          <p:cNvCxnSpPr>
            <a:endCxn id="1647" idx="1"/>
          </p:cNvCxnSpPr>
          <p:nvPr/>
        </p:nvCxnSpPr>
        <p:spPr>
          <a:xfrm>
            <a:off x="2366382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50" name="Shape 1650"/>
          <p:cNvSpPr/>
          <p:nvPr/>
        </p:nvSpPr>
        <p:spPr>
          <a:xfrm>
            <a:off x="3042757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1" name="Shape 1651"/>
          <p:cNvSpPr/>
          <p:nvPr/>
        </p:nvSpPr>
        <p:spPr>
          <a:xfrm>
            <a:off x="3042757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52" name="Shape 1652"/>
          <p:cNvCxnSpPr>
            <a:stCxn id="1650" idx="0"/>
            <a:endCxn id="1651" idx="2"/>
          </p:cNvCxnSpPr>
          <p:nvPr/>
        </p:nvCxnSpPr>
        <p:spPr>
          <a:xfrm rot="10800000">
            <a:off x="3152707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53" name="Shape 1653"/>
          <p:cNvCxnSpPr>
            <a:endCxn id="1651" idx="1"/>
          </p:cNvCxnSpPr>
          <p:nvPr/>
        </p:nvCxnSpPr>
        <p:spPr>
          <a:xfrm>
            <a:off x="2814457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54" name="Shape 1654"/>
          <p:cNvSpPr/>
          <p:nvPr/>
        </p:nvSpPr>
        <p:spPr>
          <a:xfrm>
            <a:off x="354279" y="2253537"/>
            <a:ext cx="219899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5" name="Shape 1655"/>
          <p:cNvSpPr/>
          <p:nvPr/>
        </p:nvSpPr>
        <p:spPr>
          <a:xfrm>
            <a:off x="802354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6" name="Shape 1656"/>
          <p:cNvSpPr/>
          <p:nvPr/>
        </p:nvSpPr>
        <p:spPr>
          <a:xfrm>
            <a:off x="1250457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7" name="Shape 1657"/>
          <p:cNvSpPr/>
          <p:nvPr/>
        </p:nvSpPr>
        <p:spPr>
          <a:xfrm>
            <a:off x="1698533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8" name="Shape 1658"/>
          <p:cNvSpPr/>
          <p:nvPr/>
        </p:nvSpPr>
        <p:spPr>
          <a:xfrm>
            <a:off x="2146609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9" name="Shape 1659"/>
          <p:cNvSpPr/>
          <p:nvPr/>
        </p:nvSpPr>
        <p:spPr>
          <a:xfrm>
            <a:off x="2594685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0" name="Shape 1660"/>
          <p:cNvSpPr/>
          <p:nvPr/>
        </p:nvSpPr>
        <p:spPr>
          <a:xfrm>
            <a:off x="3042761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61" name="Shape 1661"/>
          <p:cNvCxnSpPr/>
          <p:nvPr/>
        </p:nvCxnSpPr>
        <p:spPr>
          <a:xfrm rot="10800000">
            <a:off x="464244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62" name="Shape 1662"/>
          <p:cNvCxnSpPr/>
          <p:nvPr/>
        </p:nvCxnSpPr>
        <p:spPr>
          <a:xfrm rot="10800000">
            <a:off x="912320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63" name="Shape 1663"/>
          <p:cNvCxnSpPr/>
          <p:nvPr/>
        </p:nvCxnSpPr>
        <p:spPr>
          <a:xfrm rot="10800000">
            <a:off x="1360423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64" name="Shape 1664"/>
          <p:cNvCxnSpPr/>
          <p:nvPr/>
        </p:nvCxnSpPr>
        <p:spPr>
          <a:xfrm rot="10800000">
            <a:off x="1808499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65" name="Shape 1665"/>
          <p:cNvCxnSpPr/>
          <p:nvPr/>
        </p:nvCxnSpPr>
        <p:spPr>
          <a:xfrm rot="10800000">
            <a:off x="2256575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66" name="Shape 1666"/>
          <p:cNvCxnSpPr/>
          <p:nvPr/>
        </p:nvCxnSpPr>
        <p:spPr>
          <a:xfrm rot="10800000">
            <a:off x="2704651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67" name="Shape 1667"/>
          <p:cNvCxnSpPr/>
          <p:nvPr/>
        </p:nvCxnSpPr>
        <p:spPr>
          <a:xfrm rot="10800000">
            <a:off x="3152728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68" name="Shape 1668"/>
          <p:cNvSpPr/>
          <p:nvPr/>
        </p:nvSpPr>
        <p:spPr>
          <a:xfrm>
            <a:off x="3466449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9" name="Shape 1669"/>
          <p:cNvSpPr/>
          <p:nvPr/>
        </p:nvSpPr>
        <p:spPr>
          <a:xfrm>
            <a:off x="3466449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70" name="Shape 1670"/>
          <p:cNvCxnSpPr>
            <a:stCxn id="1668" idx="0"/>
            <a:endCxn id="1669" idx="2"/>
          </p:cNvCxnSpPr>
          <p:nvPr/>
        </p:nvCxnSpPr>
        <p:spPr>
          <a:xfrm rot="10800000">
            <a:off x="3576399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71" name="Shape 1671"/>
          <p:cNvSpPr/>
          <p:nvPr/>
        </p:nvSpPr>
        <p:spPr>
          <a:xfrm>
            <a:off x="3914525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2" name="Shape 1672"/>
          <p:cNvSpPr/>
          <p:nvPr/>
        </p:nvSpPr>
        <p:spPr>
          <a:xfrm>
            <a:off x="3914525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73" name="Shape 1673"/>
          <p:cNvCxnSpPr>
            <a:stCxn id="1671" idx="0"/>
            <a:endCxn id="1672" idx="2"/>
          </p:cNvCxnSpPr>
          <p:nvPr/>
        </p:nvCxnSpPr>
        <p:spPr>
          <a:xfrm rot="10800000">
            <a:off x="4024475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74" name="Shape 1674"/>
          <p:cNvCxnSpPr>
            <a:stCxn id="1669" idx="3"/>
            <a:endCxn id="1672" idx="1"/>
          </p:cNvCxnSpPr>
          <p:nvPr/>
        </p:nvCxnSpPr>
        <p:spPr>
          <a:xfrm>
            <a:off x="3686349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75" name="Shape 1675"/>
          <p:cNvSpPr/>
          <p:nvPr/>
        </p:nvSpPr>
        <p:spPr>
          <a:xfrm>
            <a:off x="4362628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6" name="Shape 1676"/>
          <p:cNvSpPr/>
          <p:nvPr/>
        </p:nvSpPr>
        <p:spPr>
          <a:xfrm>
            <a:off x="4362628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77" name="Shape 1677"/>
          <p:cNvCxnSpPr>
            <a:stCxn id="1675" idx="0"/>
            <a:endCxn id="1676" idx="2"/>
          </p:cNvCxnSpPr>
          <p:nvPr/>
        </p:nvCxnSpPr>
        <p:spPr>
          <a:xfrm rot="10800000">
            <a:off x="4472578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78" name="Shape 1678"/>
          <p:cNvCxnSpPr>
            <a:endCxn id="1676" idx="1"/>
          </p:cNvCxnSpPr>
          <p:nvPr/>
        </p:nvCxnSpPr>
        <p:spPr>
          <a:xfrm>
            <a:off x="4134328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79" name="Shape 1679"/>
          <p:cNvSpPr/>
          <p:nvPr/>
        </p:nvSpPr>
        <p:spPr>
          <a:xfrm>
            <a:off x="4810704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0" name="Shape 1680"/>
          <p:cNvSpPr/>
          <p:nvPr/>
        </p:nvSpPr>
        <p:spPr>
          <a:xfrm>
            <a:off x="4810704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81" name="Shape 1681"/>
          <p:cNvCxnSpPr>
            <a:stCxn id="1679" idx="0"/>
            <a:endCxn id="1680" idx="2"/>
          </p:cNvCxnSpPr>
          <p:nvPr/>
        </p:nvCxnSpPr>
        <p:spPr>
          <a:xfrm rot="10800000">
            <a:off x="4920654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82" name="Shape 1682"/>
          <p:cNvCxnSpPr>
            <a:endCxn id="1680" idx="1"/>
          </p:cNvCxnSpPr>
          <p:nvPr/>
        </p:nvCxnSpPr>
        <p:spPr>
          <a:xfrm>
            <a:off x="4582404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83" name="Shape 1683"/>
          <p:cNvSpPr/>
          <p:nvPr/>
        </p:nvSpPr>
        <p:spPr>
          <a:xfrm>
            <a:off x="5258780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4" name="Shape 1684"/>
          <p:cNvSpPr/>
          <p:nvPr/>
        </p:nvSpPr>
        <p:spPr>
          <a:xfrm>
            <a:off x="5258780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85" name="Shape 1685"/>
          <p:cNvCxnSpPr>
            <a:stCxn id="1683" idx="0"/>
            <a:endCxn id="1684" idx="2"/>
          </p:cNvCxnSpPr>
          <p:nvPr/>
        </p:nvCxnSpPr>
        <p:spPr>
          <a:xfrm rot="10800000">
            <a:off x="5368730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86" name="Shape 1686"/>
          <p:cNvCxnSpPr>
            <a:endCxn id="1684" idx="1"/>
          </p:cNvCxnSpPr>
          <p:nvPr/>
        </p:nvCxnSpPr>
        <p:spPr>
          <a:xfrm>
            <a:off x="5030480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87" name="Shape 1687"/>
          <p:cNvSpPr/>
          <p:nvPr/>
        </p:nvSpPr>
        <p:spPr>
          <a:xfrm>
            <a:off x="5706857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8" name="Shape 1688"/>
          <p:cNvSpPr/>
          <p:nvPr/>
        </p:nvSpPr>
        <p:spPr>
          <a:xfrm>
            <a:off x="5706857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89" name="Shape 1689"/>
          <p:cNvCxnSpPr>
            <a:stCxn id="1687" idx="0"/>
            <a:endCxn id="1688" idx="2"/>
          </p:cNvCxnSpPr>
          <p:nvPr/>
        </p:nvCxnSpPr>
        <p:spPr>
          <a:xfrm rot="10800000">
            <a:off x="5816807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90" name="Shape 1690"/>
          <p:cNvCxnSpPr>
            <a:endCxn id="1688" idx="1"/>
          </p:cNvCxnSpPr>
          <p:nvPr/>
        </p:nvCxnSpPr>
        <p:spPr>
          <a:xfrm>
            <a:off x="5478557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91" name="Shape 1691"/>
          <p:cNvCxnSpPr/>
          <p:nvPr/>
        </p:nvCxnSpPr>
        <p:spPr>
          <a:xfrm>
            <a:off x="5926632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92" name="Shape 1692"/>
          <p:cNvSpPr/>
          <p:nvPr/>
        </p:nvSpPr>
        <p:spPr>
          <a:xfrm>
            <a:off x="3466453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3" name="Shape 1693"/>
          <p:cNvSpPr/>
          <p:nvPr/>
        </p:nvSpPr>
        <p:spPr>
          <a:xfrm>
            <a:off x="3914529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4" name="Shape 1694"/>
          <p:cNvSpPr/>
          <p:nvPr/>
        </p:nvSpPr>
        <p:spPr>
          <a:xfrm>
            <a:off x="4362632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5" name="Shape 1695"/>
          <p:cNvSpPr/>
          <p:nvPr/>
        </p:nvSpPr>
        <p:spPr>
          <a:xfrm>
            <a:off x="4810708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6" name="Shape 1696"/>
          <p:cNvSpPr/>
          <p:nvPr/>
        </p:nvSpPr>
        <p:spPr>
          <a:xfrm>
            <a:off x="5258784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7" name="Shape 1697"/>
          <p:cNvSpPr/>
          <p:nvPr/>
        </p:nvSpPr>
        <p:spPr>
          <a:xfrm>
            <a:off x="5706860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98" name="Shape 1698"/>
          <p:cNvCxnSpPr/>
          <p:nvPr/>
        </p:nvCxnSpPr>
        <p:spPr>
          <a:xfrm rot="10800000">
            <a:off x="3576419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99" name="Shape 1699"/>
          <p:cNvCxnSpPr/>
          <p:nvPr/>
        </p:nvCxnSpPr>
        <p:spPr>
          <a:xfrm rot="10800000">
            <a:off x="4024495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00" name="Shape 1700"/>
          <p:cNvCxnSpPr/>
          <p:nvPr/>
        </p:nvCxnSpPr>
        <p:spPr>
          <a:xfrm rot="10800000">
            <a:off x="4472598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01" name="Shape 1701"/>
          <p:cNvCxnSpPr/>
          <p:nvPr/>
        </p:nvCxnSpPr>
        <p:spPr>
          <a:xfrm rot="10800000">
            <a:off x="4920674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02" name="Shape 1702"/>
          <p:cNvCxnSpPr/>
          <p:nvPr/>
        </p:nvCxnSpPr>
        <p:spPr>
          <a:xfrm rot="10800000">
            <a:off x="5368750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03" name="Shape 1703"/>
          <p:cNvCxnSpPr/>
          <p:nvPr/>
        </p:nvCxnSpPr>
        <p:spPr>
          <a:xfrm rot="10800000">
            <a:off x="5816826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04" name="Shape 1704"/>
          <p:cNvCxnSpPr/>
          <p:nvPr/>
        </p:nvCxnSpPr>
        <p:spPr>
          <a:xfrm>
            <a:off x="3262657" y="3441023"/>
            <a:ext cx="2037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05" name="Shape 1705"/>
          <p:cNvSpPr/>
          <p:nvPr/>
        </p:nvSpPr>
        <p:spPr>
          <a:xfrm>
            <a:off x="6154932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6" name="Shape 1706"/>
          <p:cNvSpPr/>
          <p:nvPr/>
        </p:nvSpPr>
        <p:spPr>
          <a:xfrm>
            <a:off x="6154932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07" name="Shape 1707"/>
          <p:cNvCxnSpPr>
            <a:stCxn id="1705" idx="0"/>
            <a:endCxn id="1706" idx="2"/>
          </p:cNvCxnSpPr>
          <p:nvPr/>
        </p:nvCxnSpPr>
        <p:spPr>
          <a:xfrm rot="10800000">
            <a:off x="6264882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08" name="Shape 1708"/>
          <p:cNvCxnSpPr>
            <a:endCxn id="1706" idx="1"/>
          </p:cNvCxnSpPr>
          <p:nvPr/>
        </p:nvCxnSpPr>
        <p:spPr>
          <a:xfrm>
            <a:off x="5926632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09" name="Shape 1709"/>
          <p:cNvSpPr/>
          <p:nvPr/>
        </p:nvSpPr>
        <p:spPr>
          <a:xfrm>
            <a:off x="6154936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10" name="Shape 1710"/>
          <p:cNvCxnSpPr/>
          <p:nvPr/>
        </p:nvCxnSpPr>
        <p:spPr>
          <a:xfrm rot="10800000">
            <a:off x="6264903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11" name="Shape 1711"/>
          <p:cNvSpPr/>
          <p:nvPr/>
        </p:nvSpPr>
        <p:spPr>
          <a:xfrm>
            <a:off x="6603003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2" name="Shape 1712"/>
          <p:cNvSpPr/>
          <p:nvPr/>
        </p:nvSpPr>
        <p:spPr>
          <a:xfrm>
            <a:off x="6603003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13" name="Shape 1713"/>
          <p:cNvCxnSpPr>
            <a:stCxn id="1711" idx="0"/>
            <a:endCxn id="1712" idx="2"/>
          </p:cNvCxnSpPr>
          <p:nvPr/>
        </p:nvCxnSpPr>
        <p:spPr>
          <a:xfrm rot="10800000">
            <a:off x="6712953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14" name="Shape 1714"/>
          <p:cNvCxnSpPr>
            <a:endCxn id="1712" idx="1"/>
          </p:cNvCxnSpPr>
          <p:nvPr/>
        </p:nvCxnSpPr>
        <p:spPr>
          <a:xfrm>
            <a:off x="6374703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15" name="Shape 1715"/>
          <p:cNvSpPr/>
          <p:nvPr/>
        </p:nvSpPr>
        <p:spPr>
          <a:xfrm>
            <a:off x="7051079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6" name="Shape 1716"/>
          <p:cNvSpPr/>
          <p:nvPr/>
        </p:nvSpPr>
        <p:spPr>
          <a:xfrm>
            <a:off x="7051079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17" name="Shape 1717"/>
          <p:cNvCxnSpPr>
            <a:stCxn id="1715" idx="0"/>
            <a:endCxn id="1716" idx="2"/>
          </p:cNvCxnSpPr>
          <p:nvPr/>
        </p:nvCxnSpPr>
        <p:spPr>
          <a:xfrm rot="10800000">
            <a:off x="7161029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18" name="Shape 1718"/>
          <p:cNvCxnSpPr>
            <a:endCxn id="1716" idx="1"/>
          </p:cNvCxnSpPr>
          <p:nvPr/>
        </p:nvCxnSpPr>
        <p:spPr>
          <a:xfrm>
            <a:off x="6822779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19" name="Shape 1719"/>
          <p:cNvSpPr/>
          <p:nvPr/>
        </p:nvSpPr>
        <p:spPr>
          <a:xfrm>
            <a:off x="7499155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0" name="Shape 1720"/>
          <p:cNvSpPr/>
          <p:nvPr/>
        </p:nvSpPr>
        <p:spPr>
          <a:xfrm>
            <a:off x="7499155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21" name="Shape 1721"/>
          <p:cNvCxnSpPr>
            <a:stCxn id="1719" idx="0"/>
            <a:endCxn id="1720" idx="2"/>
          </p:cNvCxnSpPr>
          <p:nvPr/>
        </p:nvCxnSpPr>
        <p:spPr>
          <a:xfrm rot="10800000">
            <a:off x="7609105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22" name="Shape 1722"/>
          <p:cNvCxnSpPr>
            <a:endCxn id="1720" idx="1"/>
          </p:cNvCxnSpPr>
          <p:nvPr/>
        </p:nvCxnSpPr>
        <p:spPr>
          <a:xfrm>
            <a:off x="7270855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23" name="Shape 1723"/>
          <p:cNvSpPr/>
          <p:nvPr/>
        </p:nvSpPr>
        <p:spPr>
          <a:xfrm>
            <a:off x="7947232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4" name="Shape 1724"/>
          <p:cNvSpPr/>
          <p:nvPr/>
        </p:nvSpPr>
        <p:spPr>
          <a:xfrm>
            <a:off x="7947232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25" name="Shape 1725"/>
          <p:cNvCxnSpPr>
            <a:stCxn id="1723" idx="0"/>
            <a:endCxn id="1724" idx="2"/>
          </p:cNvCxnSpPr>
          <p:nvPr/>
        </p:nvCxnSpPr>
        <p:spPr>
          <a:xfrm rot="10800000">
            <a:off x="8057182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26" name="Shape 1726"/>
          <p:cNvCxnSpPr>
            <a:endCxn id="1724" idx="1"/>
          </p:cNvCxnSpPr>
          <p:nvPr/>
        </p:nvCxnSpPr>
        <p:spPr>
          <a:xfrm>
            <a:off x="7718932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27" name="Shape 1727"/>
          <p:cNvSpPr/>
          <p:nvPr/>
        </p:nvSpPr>
        <p:spPr>
          <a:xfrm>
            <a:off x="8395307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8" name="Shape 1728"/>
          <p:cNvSpPr/>
          <p:nvPr/>
        </p:nvSpPr>
        <p:spPr>
          <a:xfrm>
            <a:off x="8395307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29" name="Shape 1729"/>
          <p:cNvCxnSpPr>
            <a:stCxn id="1727" idx="0"/>
            <a:endCxn id="1728" idx="2"/>
          </p:cNvCxnSpPr>
          <p:nvPr/>
        </p:nvCxnSpPr>
        <p:spPr>
          <a:xfrm rot="10800000">
            <a:off x="8505257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30" name="Shape 1730"/>
          <p:cNvCxnSpPr>
            <a:endCxn id="1728" idx="1"/>
          </p:cNvCxnSpPr>
          <p:nvPr/>
        </p:nvCxnSpPr>
        <p:spPr>
          <a:xfrm>
            <a:off x="8167007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31" name="Shape 1731"/>
          <p:cNvSpPr/>
          <p:nvPr/>
        </p:nvSpPr>
        <p:spPr>
          <a:xfrm>
            <a:off x="6603007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2" name="Shape 1732"/>
          <p:cNvSpPr/>
          <p:nvPr/>
        </p:nvSpPr>
        <p:spPr>
          <a:xfrm>
            <a:off x="7051083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3" name="Shape 1733"/>
          <p:cNvSpPr/>
          <p:nvPr/>
        </p:nvSpPr>
        <p:spPr>
          <a:xfrm>
            <a:off x="7499159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4" name="Shape 1734"/>
          <p:cNvSpPr/>
          <p:nvPr/>
        </p:nvSpPr>
        <p:spPr>
          <a:xfrm>
            <a:off x="7947235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5" name="Shape 1735"/>
          <p:cNvSpPr/>
          <p:nvPr/>
        </p:nvSpPr>
        <p:spPr>
          <a:xfrm>
            <a:off x="8395311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36" name="Shape 1736"/>
          <p:cNvCxnSpPr/>
          <p:nvPr/>
        </p:nvCxnSpPr>
        <p:spPr>
          <a:xfrm rot="10800000">
            <a:off x="6712973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37" name="Shape 1737"/>
          <p:cNvCxnSpPr/>
          <p:nvPr/>
        </p:nvCxnSpPr>
        <p:spPr>
          <a:xfrm rot="10800000">
            <a:off x="7161049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38" name="Shape 1738"/>
          <p:cNvCxnSpPr/>
          <p:nvPr/>
        </p:nvCxnSpPr>
        <p:spPr>
          <a:xfrm rot="10800000">
            <a:off x="7609125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39" name="Shape 1739"/>
          <p:cNvCxnSpPr/>
          <p:nvPr/>
        </p:nvCxnSpPr>
        <p:spPr>
          <a:xfrm rot="10800000">
            <a:off x="8057201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40" name="Shape 1740"/>
          <p:cNvCxnSpPr/>
          <p:nvPr/>
        </p:nvCxnSpPr>
        <p:spPr>
          <a:xfrm rot="10800000">
            <a:off x="8505278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41" name="Shape 1741"/>
          <p:cNvSpPr/>
          <p:nvPr/>
        </p:nvSpPr>
        <p:spPr>
          <a:xfrm>
            <a:off x="409526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2" name="Shape 1742"/>
          <p:cNvSpPr/>
          <p:nvPr/>
        </p:nvSpPr>
        <p:spPr>
          <a:xfrm>
            <a:off x="859064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3" name="Shape 1743"/>
          <p:cNvSpPr/>
          <p:nvPr/>
        </p:nvSpPr>
        <p:spPr>
          <a:xfrm>
            <a:off x="1312500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4" name="Shape 1744"/>
          <p:cNvSpPr/>
          <p:nvPr/>
        </p:nvSpPr>
        <p:spPr>
          <a:xfrm>
            <a:off x="1755226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5" name="Shape 1745"/>
          <p:cNvSpPr/>
          <p:nvPr/>
        </p:nvSpPr>
        <p:spPr>
          <a:xfrm>
            <a:off x="2203301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6" name="Shape 1746"/>
          <p:cNvSpPr/>
          <p:nvPr/>
        </p:nvSpPr>
        <p:spPr>
          <a:xfrm>
            <a:off x="2651376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7" name="Shape 1747"/>
          <p:cNvSpPr/>
          <p:nvPr/>
        </p:nvSpPr>
        <p:spPr>
          <a:xfrm>
            <a:off x="3099451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8" name="Shape 1748"/>
          <p:cNvSpPr/>
          <p:nvPr/>
        </p:nvSpPr>
        <p:spPr>
          <a:xfrm>
            <a:off x="3517124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9" name="Shape 1749"/>
          <p:cNvSpPr/>
          <p:nvPr/>
        </p:nvSpPr>
        <p:spPr>
          <a:xfrm>
            <a:off x="3971239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0" name="Shape 1750"/>
          <p:cNvSpPr/>
          <p:nvPr/>
        </p:nvSpPr>
        <p:spPr>
          <a:xfrm>
            <a:off x="4419314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1" name="Shape 1751"/>
          <p:cNvSpPr/>
          <p:nvPr/>
        </p:nvSpPr>
        <p:spPr>
          <a:xfrm>
            <a:off x="4867401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2" name="Shape 1752"/>
          <p:cNvSpPr/>
          <p:nvPr/>
        </p:nvSpPr>
        <p:spPr>
          <a:xfrm>
            <a:off x="5315476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3" name="Shape 1753"/>
          <p:cNvSpPr/>
          <p:nvPr/>
        </p:nvSpPr>
        <p:spPr>
          <a:xfrm>
            <a:off x="5763551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4" name="Shape 1754"/>
          <p:cNvSpPr/>
          <p:nvPr/>
        </p:nvSpPr>
        <p:spPr>
          <a:xfrm>
            <a:off x="6211626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5" name="Shape 1755"/>
          <p:cNvSpPr/>
          <p:nvPr/>
        </p:nvSpPr>
        <p:spPr>
          <a:xfrm>
            <a:off x="6659701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6" name="Shape 1756"/>
          <p:cNvSpPr/>
          <p:nvPr/>
        </p:nvSpPr>
        <p:spPr>
          <a:xfrm>
            <a:off x="7107776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7" name="Shape 1757"/>
          <p:cNvSpPr/>
          <p:nvPr/>
        </p:nvSpPr>
        <p:spPr>
          <a:xfrm>
            <a:off x="7555851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8" name="Shape 1758"/>
          <p:cNvSpPr/>
          <p:nvPr/>
        </p:nvSpPr>
        <p:spPr>
          <a:xfrm>
            <a:off x="8003926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9" name="Shape 1759"/>
          <p:cNvSpPr/>
          <p:nvPr/>
        </p:nvSpPr>
        <p:spPr>
          <a:xfrm>
            <a:off x="8452001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0" name="Shape 1760"/>
          <p:cNvSpPr txBox="1"/>
          <p:nvPr/>
        </p:nvSpPr>
        <p:spPr>
          <a:xfrm>
            <a:off x="81275" y="5087200"/>
            <a:ext cx="8424000" cy="3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0000"/>
            </a:pPr>
            <a:r>
              <a:rPr lang="en" sz="1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Karpathy, Johnson, and Fei-Fei: Visualizing and Understanding Recurrent Networks, ICLR Workshop 2016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6082599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Shape 1766"/>
          <p:cNvSpPr txBox="1"/>
          <p:nvPr/>
        </p:nvSpPr>
        <p:spPr>
          <a:xfrm>
            <a:off x="1093750" y="1107200"/>
            <a:ext cx="7583700" cy="60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Searching for  interpretable cells</a:t>
            </a:r>
          </a:p>
        </p:txBody>
      </p:sp>
      <p:sp>
        <p:nvSpPr>
          <p:cNvPr id="1767" name="Shape 1767"/>
          <p:cNvSpPr txBox="1"/>
          <p:nvPr/>
        </p:nvSpPr>
        <p:spPr>
          <a:xfrm>
            <a:off x="81275" y="5087200"/>
            <a:ext cx="8424000" cy="3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0000"/>
            </a:pPr>
            <a:r>
              <a:rPr lang="en" sz="10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Karpathy</a:t>
            </a:r>
            <a:r>
              <a:rPr lang="en" sz="1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Johnson, and </a:t>
            </a:r>
            <a:r>
              <a:rPr lang="en" sz="10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Fei-Fei</a:t>
            </a:r>
            <a:r>
              <a:rPr lang="en" sz="1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Visualizing and Understanding Recurrent Networks, ICLR Workshop 2016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83333"/>
            </a:pPr>
            <a:r>
              <a:rPr lang="en" sz="600" kern="0" dirty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Figures copyright </a:t>
            </a:r>
            <a:r>
              <a:rPr lang="en" sz="600" kern="0" dirty="0" err="1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Karpathy</a:t>
            </a:r>
            <a:r>
              <a:rPr lang="en" sz="600" kern="0" dirty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, Johnson, and </a:t>
            </a:r>
            <a:r>
              <a:rPr lang="en" sz="600" kern="0" dirty="0" err="1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Fei-Fei</a:t>
            </a:r>
            <a:r>
              <a:rPr lang="en" sz="600" kern="0" dirty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, 2015; reproduced with permission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8" name="Shape 17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812" y="2623826"/>
            <a:ext cx="8954374" cy="16103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8555889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4" name="Shape 1774"/>
          <p:cNvSpPr txBox="1"/>
          <p:nvPr/>
        </p:nvSpPr>
        <p:spPr>
          <a:xfrm>
            <a:off x="1093750" y="1107200"/>
            <a:ext cx="7583700" cy="60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Searching for  interpretable cells</a:t>
            </a:r>
          </a:p>
        </p:txBody>
      </p:sp>
      <p:sp>
        <p:nvSpPr>
          <p:cNvPr id="1775" name="Shape 1775"/>
          <p:cNvSpPr txBox="1"/>
          <p:nvPr/>
        </p:nvSpPr>
        <p:spPr>
          <a:xfrm>
            <a:off x="81275" y="5087200"/>
            <a:ext cx="8424000" cy="3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0000"/>
            </a:pPr>
            <a:r>
              <a:rPr lang="en" sz="1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Karpathy, Johnson, and Fei-Fei: Visualizing and Understanding Recurrent Networks, ICLR Workshop 2016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83333"/>
            </a:pP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Figures copyright Karpathy, Johnson, and Fei-Fei, 2015; reproduced with permission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6" name="Shape 17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863" y="2667150"/>
            <a:ext cx="8932275" cy="1255150"/>
          </a:xfrm>
          <a:prstGeom prst="rect">
            <a:avLst/>
          </a:prstGeom>
          <a:noFill/>
          <a:ln>
            <a:noFill/>
          </a:ln>
        </p:spPr>
      </p:pic>
      <p:sp>
        <p:nvSpPr>
          <p:cNvPr id="1777" name="Shape 1777"/>
          <p:cNvSpPr txBox="1"/>
          <p:nvPr/>
        </p:nvSpPr>
        <p:spPr>
          <a:xfrm>
            <a:off x="2973375" y="4337400"/>
            <a:ext cx="5411100" cy="60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quote detection cell</a:t>
            </a: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6554035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Shape 1783"/>
          <p:cNvSpPr txBox="1"/>
          <p:nvPr/>
        </p:nvSpPr>
        <p:spPr>
          <a:xfrm>
            <a:off x="1093750" y="1107200"/>
            <a:ext cx="7583700" cy="60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Searching for  interpretable cells</a:t>
            </a:r>
          </a:p>
        </p:txBody>
      </p:sp>
      <p:sp>
        <p:nvSpPr>
          <p:cNvPr id="1784" name="Shape 1784"/>
          <p:cNvSpPr txBox="1"/>
          <p:nvPr/>
        </p:nvSpPr>
        <p:spPr>
          <a:xfrm>
            <a:off x="81275" y="5087200"/>
            <a:ext cx="8424000" cy="3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0000"/>
            </a:pPr>
            <a:r>
              <a:rPr lang="en" sz="1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Karpathy, Johnson, and Fei-Fei: Visualizing and Understanding Recurrent Networks, ICLR Workshop 2016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83333"/>
            </a:pP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Figures copyright Karpathy, Johnson, and Fei-Fei, 2015; reproduced with permission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5" name="Shape 17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125" y="2259325"/>
            <a:ext cx="8660200" cy="204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786" name="Shape 1786"/>
          <p:cNvSpPr txBox="1"/>
          <p:nvPr/>
        </p:nvSpPr>
        <p:spPr>
          <a:xfrm>
            <a:off x="2973375" y="4489800"/>
            <a:ext cx="5411100" cy="60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line length tracking cell</a:t>
            </a: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5789708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" name="Shape 1792"/>
          <p:cNvSpPr txBox="1"/>
          <p:nvPr/>
        </p:nvSpPr>
        <p:spPr>
          <a:xfrm>
            <a:off x="1093750" y="1107200"/>
            <a:ext cx="7583700" cy="60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Searching for  interpretable cells</a:t>
            </a:r>
          </a:p>
        </p:txBody>
      </p:sp>
      <p:sp>
        <p:nvSpPr>
          <p:cNvPr id="1793" name="Shape 1793"/>
          <p:cNvSpPr txBox="1"/>
          <p:nvPr/>
        </p:nvSpPr>
        <p:spPr>
          <a:xfrm>
            <a:off x="81275" y="5087200"/>
            <a:ext cx="8424000" cy="3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0000"/>
            </a:pPr>
            <a:r>
              <a:rPr lang="en" sz="1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Karpathy, Johnson, and Fei-Fei: Visualizing and Understanding Recurrent Networks, ICLR Workshop 2016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83333"/>
            </a:pP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Figures copyright Karpathy, Johnson, and Fei-Fei, 2015; reproduced with permission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4" name="Shape 17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475" y="2140951"/>
            <a:ext cx="8899524" cy="2473437"/>
          </a:xfrm>
          <a:prstGeom prst="rect">
            <a:avLst/>
          </a:prstGeom>
          <a:noFill/>
          <a:ln>
            <a:noFill/>
          </a:ln>
        </p:spPr>
      </p:pic>
      <p:sp>
        <p:nvSpPr>
          <p:cNvPr id="1795" name="Shape 1795"/>
          <p:cNvSpPr txBox="1"/>
          <p:nvPr/>
        </p:nvSpPr>
        <p:spPr>
          <a:xfrm>
            <a:off x="2626450" y="4506500"/>
            <a:ext cx="5411100" cy="60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statement cell</a:t>
            </a: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5683589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" name="Shape 1801"/>
          <p:cNvSpPr txBox="1"/>
          <p:nvPr/>
        </p:nvSpPr>
        <p:spPr>
          <a:xfrm>
            <a:off x="1093750" y="1107200"/>
            <a:ext cx="7583700" cy="60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Searching for  interpretable cells</a:t>
            </a:r>
          </a:p>
        </p:txBody>
      </p:sp>
      <p:sp>
        <p:nvSpPr>
          <p:cNvPr id="1802" name="Shape 1802"/>
          <p:cNvSpPr txBox="1"/>
          <p:nvPr/>
        </p:nvSpPr>
        <p:spPr>
          <a:xfrm>
            <a:off x="81275" y="5087200"/>
            <a:ext cx="8424000" cy="3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0000"/>
            </a:pPr>
            <a:r>
              <a:rPr lang="en" sz="1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Karpathy, Johnson, and Fei-Fei: Visualizing and Understanding Recurrent Networks, ICLR Workshop 2016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83333"/>
            </a:pP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Figures copyright Karpathy, Johnson, and Fei-Fei, 2015; reproduced with permission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3" name="Shape 18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718" y="1751639"/>
            <a:ext cx="7503372" cy="3446635"/>
          </a:xfrm>
          <a:prstGeom prst="rect">
            <a:avLst/>
          </a:prstGeom>
          <a:noFill/>
          <a:ln>
            <a:noFill/>
          </a:ln>
        </p:spPr>
      </p:pic>
      <p:sp>
        <p:nvSpPr>
          <p:cNvPr id="1804" name="Shape 1804"/>
          <p:cNvSpPr txBox="1"/>
          <p:nvPr/>
        </p:nvSpPr>
        <p:spPr>
          <a:xfrm>
            <a:off x="3743252" y="4614350"/>
            <a:ext cx="3018600" cy="54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quote/comment cell</a:t>
            </a: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0643815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0" name="Shape 1810"/>
          <p:cNvSpPr txBox="1"/>
          <p:nvPr/>
        </p:nvSpPr>
        <p:spPr>
          <a:xfrm>
            <a:off x="1093750" y="1107200"/>
            <a:ext cx="7583700" cy="60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Searching for  interpretable cells</a:t>
            </a:r>
          </a:p>
        </p:txBody>
      </p:sp>
      <p:sp>
        <p:nvSpPr>
          <p:cNvPr id="1811" name="Shape 1811"/>
          <p:cNvSpPr txBox="1"/>
          <p:nvPr/>
        </p:nvSpPr>
        <p:spPr>
          <a:xfrm>
            <a:off x="81275" y="5087200"/>
            <a:ext cx="8424000" cy="3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0000"/>
            </a:pPr>
            <a:r>
              <a:rPr lang="en" sz="1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Karpathy, Johnson, and Fei-Fei: Visualizing and Understanding Recurrent Networks, ICLR Workshop 2016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83333"/>
            </a:pP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Figures copyright Karpathy, Johnson, and Fei-Fei, 2015; reproduced with permission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12" name="Shape 18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100" y="2430375"/>
            <a:ext cx="8805350" cy="184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3" name="Shape 1813"/>
          <p:cNvSpPr txBox="1"/>
          <p:nvPr/>
        </p:nvSpPr>
        <p:spPr>
          <a:xfrm>
            <a:off x="2472225" y="4190500"/>
            <a:ext cx="2342700" cy="60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code depth cell</a:t>
            </a: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7941367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Recurrent Neural Networks (RNNs)</a:t>
            </a:r>
          </a:p>
          <a:p>
            <a:pPr lvl="1"/>
            <a:r>
              <a:rPr lang="en-US" dirty="0"/>
              <a:t>Example Problem: (Character-level) Language modeling </a:t>
            </a:r>
          </a:p>
          <a:p>
            <a:pPr lvl="1"/>
            <a:r>
              <a:rPr lang="en-US" dirty="0"/>
              <a:t>Learning: (Truncated) </a:t>
            </a:r>
            <a:r>
              <a:rPr lang="en-US" dirty="0" err="1"/>
              <a:t>BackProp</a:t>
            </a:r>
            <a:r>
              <a:rPr lang="en-US" dirty="0"/>
              <a:t> Through Time (BPTT)</a:t>
            </a:r>
          </a:p>
          <a:p>
            <a:pPr lvl="1"/>
            <a:r>
              <a:rPr lang="en-US" dirty="0"/>
              <a:t>Visualizing RNNs</a:t>
            </a:r>
          </a:p>
          <a:p>
            <a:pPr lvl="1"/>
            <a:r>
              <a:rPr lang="en-US" dirty="0"/>
              <a:t>Example: Image Captioning</a:t>
            </a:r>
          </a:p>
          <a:p>
            <a:pPr lvl="1"/>
            <a:r>
              <a:rPr lang="en-US" dirty="0"/>
              <a:t>Inference: Beam Search</a:t>
            </a:r>
          </a:p>
          <a:p>
            <a:pPr lvl="1"/>
            <a:r>
              <a:rPr lang="en-US" dirty="0"/>
              <a:t>Multilayer RNNs</a:t>
            </a:r>
          </a:p>
          <a:p>
            <a:pPr lvl="1"/>
            <a:r>
              <a:rPr lang="en-US" dirty="0"/>
              <a:t>Problems with gradients in “vanilla” RNNs</a:t>
            </a:r>
          </a:p>
          <a:p>
            <a:pPr lvl="1"/>
            <a:r>
              <a:rPr lang="en-US" dirty="0"/>
              <a:t>LSTMs (and other RNN variants)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7231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47" name="Shape 2347"/>
          <p:cNvCxnSpPr/>
          <p:nvPr/>
        </p:nvCxnSpPr>
        <p:spPr>
          <a:xfrm>
            <a:off x="5216628" y="5167737"/>
            <a:ext cx="26886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348" name="Shape 2348"/>
          <p:cNvSpPr txBox="1"/>
          <p:nvPr/>
        </p:nvSpPr>
        <p:spPr>
          <a:xfrm>
            <a:off x="6112900" y="5132650"/>
            <a:ext cx="786300" cy="32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time</a:t>
            </a:r>
          </a:p>
        </p:txBody>
      </p:sp>
      <p:cxnSp>
        <p:nvCxnSpPr>
          <p:cNvPr id="2349" name="Shape 2349"/>
          <p:cNvCxnSpPr/>
          <p:nvPr/>
        </p:nvCxnSpPr>
        <p:spPr>
          <a:xfrm rot="10800000">
            <a:off x="4768602" y="955882"/>
            <a:ext cx="0" cy="4119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350" name="Shape 2350"/>
          <p:cNvSpPr txBox="1"/>
          <p:nvPr/>
        </p:nvSpPr>
        <p:spPr>
          <a:xfrm>
            <a:off x="4178803" y="4424875"/>
            <a:ext cx="659400" cy="74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depth</a:t>
            </a:r>
          </a:p>
        </p:txBody>
      </p:sp>
      <p:pic>
        <p:nvPicPr>
          <p:cNvPr id="2351" name="Shape 23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877" y="1523045"/>
            <a:ext cx="2226530" cy="650831"/>
          </a:xfrm>
          <a:prstGeom prst="rect">
            <a:avLst/>
          </a:prstGeom>
          <a:noFill/>
          <a:ln>
            <a:noFill/>
          </a:ln>
        </p:spPr>
      </p:pic>
      <p:sp>
        <p:nvSpPr>
          <p:cNvPr id="2352" name="Shape 2352"/>
          <p:cNvSpPr txBox="1"/>
          <p:nvPr/>
        </p:nvSpPr>
        <p:spPr>
          <a:xfrm>
            <a:off x="125575" y="857250"/>
            <a:ext cx="3847800" cy="49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Multilayer RNNs</a:t>
            </a:r>
          </a:p>
        </p:txBody>
      </p:sp>
      <p:pic>
        <p:nvPicPr>
          <p:cNvPr id="2353" name="Shape 23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867" y="2258579"/>
            <a:ext cx="659395" cy="256907"/>
          </a:xfrm>
          <a:prstGeom prst="rect">
            <a:avLst/>
          </a:prstGeom>
          <a:noFill/>
          <a:ln>
            <a:noFill/>
          </a:ln>
        </p:spPr>
      </p:pic>
      <p:sp>
        <p:nvSpPr>
          <p:cNvPr id="2354" name="Shape 2354"/>
          <p:cNvSpPr/>
          <p:nvPr/>
        </p:nvSpPr>
        <p:spPr>
          <a:xfrm>
            <a:off x="876507" y="1523044"/>
            <a:ext cx="2007900" cy="7311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5" name="Shape 23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69085" y="2275705"/>
            <a:ext cx="325415" cy="222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6" name="Shape 23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22663" y="2258579"/>
            <a:ext cx="753594" cy="256907"/>
          </a:xfrm>
          <a:prstGeom prst="rect">
            <a:avLst/>
          </a:prstGeom>
          <a:noFill/>
          <a:ln>
            <a:noFill/>
          </a:ln>
        </p:spPr>
      </p:pic>
      <p:sp>
        <p:nvSpPr>
          <p:cNvPr id="2364" name="Shape 2364"/>
          <p:cNvSpPr/>
          <p:nvPr/>
        </p:nvSpPr>
        <p:spPr>
          <a:xfrm>
            <a:off x="5073255" y="3586639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5" name="Shape 2365"/>
          <p:cNvSpPr/>
          <p:nvPr/>
        </p:nvSpPr>
        <p:spPr>
          <a:xfrm>
            <a:off x="5073255" y="2714897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6" name="Shape 2366"/>
          <p:cNvSpPr/>
          <p:nvPr/>
        </p:nvSpPr>
        <p:spPr>
          <a:xfrm>
            <a:off x="5073255" y="1843155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7" name="Shape 2367"/>
          <p:cNvSpPr/>
          <p:nvPr/>
        </p:nvSpPr>
        <p:spPr>
          <a:xfrm>
            <a:off x="5521331" y="3586639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8" name="Shape 2368"/>
          <p:cNvSpPr/>
          <p:nvPr/>
        </p:nvSpPr>
        <p:spPr>
          <a:xfrm>
            <a:off x="5521331" y="2714897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9" name="Shape 2369"/>
          <p:cNvSpPr/>
          <p:nvPr/>
        </p:nvSpPr>
        <p:spPr>
          <a:xfrm>
            <a:off x="5521331" y="1843155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0" name="Shape 2370"/>
          <p:cNvSpPr/>
          <p:nvPr/>
        </p:nvSpPr>
        <p:spPr>
          <a:xfrm>
            <a:off x="5969433" y="3586639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1" name="Shape 2371"/>
          <p:cNvSpPr/>
          <p:nvPr/>
        </p:nvSpPr>
        <p:spPr>
          <a:xfrm>
            <a:off x="5969433" y="2714897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2" name="Shape 2372"/>
          <p:cNvSpPr/>
          <p:nvPr/>
        </p:nvSpPr>
        <p:spPr>
          <a:xfrm>
            <a:off x="5969433" y="1843155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3" name="Shape 2373"/>
          <p:cNvSpPr/>
          <p:nvPr/>
        </p:nvSpPr>
        <p:spPr>
          <a:xfrm>
            <a:off x="6417510" y="3586639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4" name="Shape 2374"/>
          <p:cNvSpPr/>
          <p:nvPr/>
        </p:nvSpPr>
        <p:spPr>
          <a:xfrm>
            <a:off x="6417510" y="2714897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5" name="Shape 2375"/>
          <p:cNvSpPr/>
          <p:nvPr/>
        </p:nvSpPr>
        <p:spPr>
          <a:xfrm>
            <a:off x="6417510" y="1843155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6" name="Shape 2376"/>
          <p:cNvSpPr/>
          <p:nvPr/>
        </p:nvSpPr>
        <p:spPr>
          <a:xfrm>
            <a:off x="6865586" y="3586639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7" name="Shape 2377"/>
          <p:cNvSpPr/>
          <p:nvPr/>
        </p:nvSpPr>
        <p:spPr>
          <a:xfrm>
            <a:off x="6865586" y="2714897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8" name="Shape 2378"/>
          <p:cNvSpPr/>
          <p:nvPr/>
        </p:nvSpPr>
        <p:spPr>
          <a:xfrm>
            <a:off x="6865586" y="1843155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9" name="Shape 2379"/>
          <p:cNvSpPr/>
          <p:nvPr/>
        </p:nvSpPr>
        <p:spPr>
          <a:xfrm>
            <a:off x="7313662" y="3586639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0" name="Shape 2380"/>
          <p:cNvSpPr/>
          <p:nvPr/>
        </p:nvSpPr>
        <p:spPr>
          <a:xfrm>
            <a:off x="7313662" y="2714897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1" name="Shape 2381"/>
          <p:cNvSpPr/>
          <p:nvPr/>
        </p:nvSpPr>
        <p:spPr>
          <a:xfrm>
            <a:off x="7313662" y="1843155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2" name="Shape 2382"/>
          <p:cNvSpPr/>
          <p:nvPr/>
        </p:nvSpPr>
        <p:spPr>
          <a:xfrm>
            <a:off x="7761738" y="3586639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3" name="Shape 2383"/>
          <p:cNvSpPr/>
          <p:nvPr/>
        </p:nvSpPr>
        <p:spPr>
          <a:xfrm>
            <a:off x="7761738" y="2714897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4" name="Shape 2384"/>
          <p:cNvSpPr/>
          <p:nvPr/>
        </p:nvSpPr>
        <p:spPr>
          <a:xfrm>
            <a:off x="7761738" y="1843155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5" name="Shape 2385"/>
          <p:cNvSpPr/>
          <p:nvPr/>
        </p:nvSpPr>
        <p:spPr>
          <a:xfrm>
            <a:off x="5106749" y="3553145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6" name="Shape 2386"/>
          <p:cNvSpPr/>
          <p:nvPr/>
        </p:nvSpPr>
        <p:spPr>
          <a:xfrm>
            <a:off x="5106749" y="268140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7" name="Shape 2387"/>
          <p:cNvSpPr/>
          <p:nvPr/>
        </p:nvSpPr>
        <p:spPr>
          <a:xfrm>
            <a:off x="5106749" y="1809661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88" name="Shape 2388"/>
          <p:cNvCxnSpPr>
            <a:stCxn id="2385" idx="0"/>
            <a:endCxn id="2386" idx="2"/>
          </p:cNvCxnSpPr>
          <p:nvPr/>
        </p:nvCxnSpPr>
        <p:spPr>
          <a:xfrm rot="10800000">
            <a:off x="5216699" y="331284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389" name="Shape 2389"/>
          <p:cNvCxnSpPr>
            <a:stCxn id="2386" idx="0"/>
            <a:endCxn id="2387" idx="2"/>
          </p:cNvCxnSpPr>
          <p:nvPr/>
        </p:nvCxnSpPr>
        <p:spPr>
          <a:xfrm rot="10800000">
            <a:off x="5216699" y="2441103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390" name="Shape 2390"/>
          <p:cNvSpPr/>
          <p:nvPr/>
        </p:nvSpPr>
        <p:spPr>
          <a:xfrm>
            <a:off x="5554825" y="3553145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1" name="Shape 2391"/>
          <p:cNvSpPr/>
          <p:nvPr/>
        </p:nvSpPr>
        <p:spPr>
          <a:xfrm>
            <a:off x="5554825" y="268140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2" name="Shape 2392"/>
          <p:cNvSpPr/>
          <p:nvPr/>
        </p:nvSpPr>
        <p:spPr>
          <a:xfrm>
            <a:off x="5554825" y="1809661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93" name="Shape 2393"/>
          <p:cNvCxnSpPr>
            <a:stCxn id="2390" idx="0"/>
            <a:endCxn id="2391" idx="2"/>
          </p:cNvCxnSpPr>
          <p:nvPr/>
        </p:nvCxnSpPr>
        <p:spPr>
          <a:xfrm rot="10800000">
            <a:off x="5664775" y="331284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394" name="Shape 2394"/>
          <p:cNvCxnSpPr>
            <a:stCxn id="2391" idx="0"/>
            <a:endCxn id="2392" idx="2"/>
          </p:cNvCxnSpPr>
          <p:nvPr/>
        </p:nvCxnSpPr>
        <p:spPr>
          <a:xfrm rot="10800000">
            <a:off x="5664775" y="2441103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395" name="Shape 2395"/>
          <p:cNvCxnSpPr>
            <a:stCxn id="2387" idx="3"/>
            <a:endCxn id="2392" idx="1"/>
          </p:cNvCxnSpPr>
          <p:nvPr/>
        </p:nvCxnSpPr>
        <p:spPr>
          <a:xfrm>
            <a:off x="5326649" y="2125411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396" name="Shape 2396"/>
          <p:cNvCxnSpPr>
            <a:stCxn id="2386" idx="3"/>
            <a:endCxn id="2391" idx="1"/>
          </p:cNvCxnSpPr>
          <p:nvPr/>
        </p:nvCxnSpPr>
        <p:spPr>
          <a:xfrm>
            <a:off x="5326649" y="299715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397" name="Shape 2397"/>
          <p:cNvCxnSpPr>
            <a:stCxn id="2385" idx="3"/>
            <a:endCxn id="2390" idx="1"/>
          </p:cNvCxnSpPr>
          <p:nvPr/>
        </p:nvCxnSpPr>
        <p:spPr>
          <a:xfrm>
            <a:off x="5326649" y="3868895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398" name="Shape 2398"/>
          <p:cNvSpPr/>
          <p:nvPr/>
        </p:nvSpPr>
        <p:spPr>
          <a:xfrm>
            <a:off x="6002928" y="3553145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9" name="Shape 2399"/>
          <p:cNvSpPr/>
          <p:nvPr/>
        </p:nvSpPr>
        <p:spPr>
          <a:xfrm>
            <a:off x="6002928" y="268140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0" name="Shape 2400"/>
          <p:cNvSpPr/>
          <p:nvPr/>
        </p:nvSpPr>
        <p:spPr>
          <a:xfrm>
            <a:off x="6002928" y="1809661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01" name="Shape 2401"/>
          <p:cNvCxnSpPr>
            <a:stCxn id="2398" idx="0"/>
            <a:endCxn id="2399" idx="2"/>
          </p:cNvCxnSpPr>
          <p:nvPr/>
        </p:nvCxnSpPr>
        <p:spPr>
          <a:xfrm rot="10800000">
            <a:off x="6112878" y="331284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02" name="Shape 2402"/>
          <p:cNvCxnSpPr>
            <a:stCxn id="2399" idx="0"/>
            <a:endCxn id="2400" idx="2"/>
          </p:cNvCxnSpPr>
          <p:nvPr/>
        </p:nvCxnSpPr>
        <p:spPr>
          <a:xfrm rot="10800000">
            <a:off x="6112878" y="2441103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03" name="Shape 2403"/>
          <p:cNvCxnSpPr>
            <a:endCxn id="2400" idx="1"/>
          </p:cNvCxnSpPr>
          <p:nvPr/>
        </p:nvCxnSpPr>
        <p:spPr>
          <a:xfrm>
            <a:off x="5774628" y="2125411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04" name="Shape 2404"/>
          <p:cNvCxnSpPr>
            <a:endCxn id="2399" idx="1"/>
          </p:cNvCxnSpPr>
          <p:nvPr/>
        </p:nvCxnSpPr>
        <p:spPr>
          <a:xfrm>
            <a:off x="5774628" y="299715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05" name="Shape 2405"/>
          <p:cNvCxnSpPr>
            <a:endCxn id="2398" idx="1"/>
          </p:cNvCxnSpPr>
          <p:nvPr/>
        </p:nvCxnSpPr>
        <p:spPr>
          <a:xfrm>
            <a:off x="5774628" y="3868895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06" name="Shape 2406"/>
          <p:cNvSpPr/>
          <p:nvPr/>
        </p:nvSpPr>
        <p:spPr>
          <a:xfrm>
            <a:off x="6451004" y="3553145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7" name="Shape 2407"/>
          <p:cNvSpPr/>
          <p:nvPr/>
        </p:nvSpPr>
        <p:spPr>
          <a:xfrm>
            <a:off x="6451004" y="268140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8" name="Shape 2408"/>
          <p:cNvSpPr/>
          <p:nvPr/>
        </p:nvSpPr>
        <p:spPr>
          <a:xfrm>
            <a:off x="6451004" y="1809661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09" name="Shape 2409"/>
          <p:cNvCxnSpPr>
            <a:stCxn id="2406" idx="0"/>
            <a:endCxn id="2407" idx="2"/>
          </p:cNvCxnSpPr>
          <p:nvPr/>
        </p:nvCxnSpPr>
        <p:spPr>
          <a:xfrm rot="10800000">
            <a:off x="6560954" y="331284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10" name="Shape 2410"/>
          <p:cNvCxnSpPr>
            <a:stCxn id="2407" idx="0"/>
            <a:endCxn id="2408" idx="2"/>
          </p:cNvCxnSpPr>
          <p:nvPr/>
        </p:nvCxnSpPr>
        <p:spPr>
          <a:xfrm rot="10800000">
            <a:off x="6560954" y="2441103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11" name="Shape 2411"/>
          <p:cNvCxnSpPr>
            <a:endCxn id="2408" idx="1"/>
          </p:cNvCxnSpPr>
          <p:nvPr/>
        </p:nvCxnSpPr>
        <p:spPr>
          <a:xfrm>
            <a:off x="6222704" y="2125411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12" name="Shape 2412"/>
          <p:cNvCxnSpPr>
            <a:endCxn id="2407" idx="1"/>
          </p:cNvCxnSpPr>
          <p:nvPr/>
        </p:nvCxnSpPr>
        <p:spPr>
          <a:xfrm>
            <a:off x="6222704" y="299715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13" name="Shape 2413"/>
          <p:cNvCxnSpPr>
            <a:endCxn id="2406" idx="1"/>
          </p:cNvCxnSpPr>
          <p:nvPr/>
        </p:nvCxnSpPr>
        <p:spPr>
          <a:xfrm>
            <a:off x="6222704" y="3868895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14" name="Shape 2414"/>
          <p:cNvSpPr/>
          <p:nvPr/>
        </p:nvSpPr>
        <p:spPr>
          <a:xfrm>
            <a:off x="6899080" y="3553145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5" name="Shape 2415"/>
          <p:cNvSpPr/>
          <p:nvPr/>
        </p:nvSpPr>
        <p:spPr>
          <a:xfrm>
            <a:off x="6899080" y="268140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6" name="Shape 2416"/>
          <p:cNvSpPr/>
          <p:nvPr/>
        </p:nvSpPr>
        <p:spPr>
          <a:xfrm>
            <a:off x="6899080" y="1809661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17" name="Shape 2417"/>
          <p:cNvCxnSpPr>
            <a:stCxn id="2414" idx="0"/>
            <a:endCxn id="2415" idx="2"/>
          </p:cNvCxnSpPr>
          <p:nvPr/>
        </p:nvCxnSpPr>
        <p:spPr>
          <a:xfrm rot="10800000">
            <a:off x="7009030" y="331284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18" name="Shape 2418"/>
          <p:cNvCxnSpPr>
            <a:stCxn id="2415" idx="0"/>
            <a:endCxn id="2416" idx="2"/>
          </p:cNvCxnSpPr>
          <p:nvPr/>
        </p:nvCxnSpPr>
        <p:spPr>
          <a:xfrm rot="10800000">
            <a:off x="7009030" y="2441103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19" name="Shape 2419"/>
          <p:cNvCxnSpPr>
            <a:endCxn id="2416" idx="1"/>
          </p:cNvCxnSpPr>
          <p:nvPr/>
        </p:nvCxnSpPr>
        <p:spPr>
          <a:xfrm>
            <a:off x="6670780" y="2125411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20" name="Shape 2420"/>
          <p:cNvCxnSpPr>
            <a:endCxn id="2415" idx="1"/>
          </p:cNvCxnSpPr>
          <p:nvPr/>
        </p:nvCxnSpPr>
        <p:spPr>
          <a:xfrm>
            <a:off x="6670780" y="299715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21" name="Shape 2421"/>
          <p:cNvCxnSpPr>
            <a:endCxn id="2414" idx="1"/>
          </p:cNvCxnSpPr>
          <p:nvPr/>
        </p:nvCxnSpPr>
        <p:spPr>
          <a:xfrm>
            <a:off x="6670780" y="3868895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22" name="Shape 2422"/>
          <p:cNvSpPr/>
          <p:nvPr/>
        </p:nvSpPr>
        <p:spPr>
          <a:xfrm>
            <a:off x="7347157" y="3553145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3" name="Shape 2423"/>
          <p:cNvSpPr/>
          <p:nvPr/>
        </p:nvSpPr>
        <p:spPr>
          <a:xfrm>
            <a:off x="7347157" y="268140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4" name="Shape 2424"/>
          <p:cNvSpPr/>
          <p:nvPr/>
        </p:nvSpPr>
        <p:spPr>
          <a:xfrm>
            <a:off x="7347157" y="1809661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25" name="Shape 2425"/>
          <p:cNvCxnSpPr>
            <a:stCxn id="2422" idx="0"/>
            <a:endCxn id="2423" idx="2"/>
          </p:cNvCxnSpPr>
          <p:nvPr/>
        </p:nvCxnSpPr>
        <p:spPr>
          <a:xfrm rot="10800000">
            <a:off x="7457107" y="331284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26" name="Shape 2426"/>
          <p:cNvCxnSpPr>
            <a:stCxn id="2423" idx="0"/>
            <a:endCxn id="2424" idx="2"/>
          </p:cNvCxnSpPr>
          <p:nvPr/>
        </p:nvCxnSpPr>
        <p:spPr>
          <a:xfrm rot="10800000">
            <a:off x="7457107" y="2441103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27" name="Shape 2427"/>
          <p:cNvCxnSpPr>
            <a:endCxn id="2424" idx="1"/>
          </p:cNvCxnSpPr>
          <p:nvPr/>
        </p:nvCxnSpPr>
        <p:spPr>
          <a:xfrm>
            <a:off x="7118857" y="2125411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28" name="Shape 2428"/>
          <p:cNvCxnSpPr>
            <a:endCxn id="2423" idx="1"/>
          </p:cNvCxnSpPr>
          <p:nvPr/>
        </p:nvCxnSpPr>
        <p:spPr>
          <a:xfrm>
            <a:off x="7118857" y="299715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29" name="Shape 2429"/>
          <p:cNvCxnSpPr>
            <a:endCxn id="2422" idx="1"/>
          </p:cNvCxnSpPr>
          <p:nvPr/>
        </p:nvCxnSpPr>
        <p:spPr>
          <a:xfrm>
            <a:off x="7118857" y="3868895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30" name="Shape 2430"/>
          <p:cNvSpPr/>
          <p:nvPr/>
        </p:nvSpPr>
        <p:spPr>
          <a:xfrm>
            <a:off x="7795232" y="3553145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1" name="Shape 2431"/>
          <p:cNvSpPr/>
          <p:nvPr/>
        </p:nvSpPr>
        <p:spPr>
          <a:xfrm>
            <a:off x="7795232" y="268140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2" name="Shape 2432"/>
          <p:cNvSpPr/>
          <p:nvPr/>
        </p:nvSpPr>
        <p:spPr>
          <a:xfrm>
            <a:off x="7795232" y="1809661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33" name="Shape 2433"/>
          <p:cNvCxnSpPr>
            <a:stCxn id="2430" idx="0"/>
            <a:endCxn id="2431" idx="2"/>
          </p:cNvCxnSpPr>
          <p:nvPr/>
        </p:nvCxnSpPr>
        <p:spPr>
          <a:xfrm rot="10800000">
            <a:off x="7905182" y="331284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34" name="Shape 2434"/>
          <p:cNvCxnSpPr>
            <a:stCxn id="2431" idx="0"/>
            <a:endCxn id="2432" idx="2"/>
          </p:cNvCxnSpPr>
          <p:nvPr/>
        </p:nvCxnSpPr>
        <p:spPr>
          <a:xfrm rot="10800000">
            <a:off x="7905182" y="2441103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35" name="Shape 2435"/>
          <p:cNvCxnSpPr>
            <a:endCxn id="2432" idx="1"/>
          </p:cNvCxnSpPr>
          <p:nvPr/>
        </p:nvCxnSpPr>
        <p:spPr>
          <a:xfrm>
            <a:off x="7566932" y="2125411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36" name="Shape 2436"/>
          <p:cNvCxnSpPr>
            <a:endCxn id="2431" idx="1"/>
          </p:cNvCxnSpPr>
          <p:nvPr/>
        </p:nvCxnSpPr>
        <p:spPr>
          <a:xfrm>
            <a:off x="7566932" y="299715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37" name="Shape 2437"/>
          <p:cNvCxnSpPr>
            <a:endCxn id="2430" idx="1"/>
          </p:cNvCxnSpPr>
          <p:nvPr/>
        </p:nvCxnSpPr>
        <p:spPr>
          <a:xfrm>
            <a:off x="7566932" y="3868895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38" name="Shape 2438"/>
          <p:cNvSpPr/>
          <p:nvPr/>
        </p:nvSpPr>
        <p:spPr>
          <a:xfrm>
            <a:off x="5106762" y="4424887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39" name="Shape 2439"/>
          <p:cNvCxnSpPr>
            <a:stCxn id="2438" idx="0"/>
          </p:cNvCxnSpPr>
          <p:nvPr/>
        </p:nvCxnSpPr>
        <p:spPr>
          <a:xfrm rot="10800000">
            <a:off x="5216712" y="418428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40" name="Shape 2440"/>
          <p:cNvSpPr/>
          <p:nvPr/>
        </p:nvSpPr>
        <p:spPr>
          <a:xfrm>
            <a:off x="5554838" y="4424887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41" name="Shape 2441"/>
          <p:cNvCxnSpPr>
            <a:stCxn id="2440" idx="0"/>
          </p:cNvCxnSpPr>
          <p:nvPr/>
        </p:nvCxnSpPr>
        <p:spPr>
          <a:xfrm rot="10800000">
            <a:off x="5664788" y="418428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42" name="Shape 2442"/>
          <p:cNvSpPr/>
          <p:nvPr/>
        </p:nvSpPr>
        <p:spPr>
          <a:xfrm>
            <a:off x="6002941" y="4424887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43" name="Shape 2443"/>
          <p:cNvCxnSpPr>
            <a:stCxn id="2442" idx="0"/>
          </p:cNvCxnSpPr>
          <p:nvPr/>
        </p:nvCxnSpPr>
        <p:spPr>
          <a:xfrm rot="10800000">
            <a:off x="6112891" y="418428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44" name="Shape 2444"/>
          <p:cNvSpPr/>
          <p:nvPr/>
        </p:nvSpPr>
        <p:spPr>
          <a:xfrm>
            <a:off x="6451017" y="4424887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45" name="Shape 2445"/>
          <p:cNvCxnSpPr>
            <a:stCxn id="2444" idx="0"/>
          </p:cNvCxnSpPr>
          <p:nvPr/>
        </p:nvCxnSpPr>
        <p:spPr>
          <a:xfrm rot="10800000">
            <a:off x="6560967" y="418428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46" name="Shape 2446"/>
          <p:cNvSpPr/>
          <p:nvPr/>
        </p:nvSpPr>
        <p:spPr>
          <a:xfrm>
            <a:off x="6899093" y="4424887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47" name="Shape 2447"/>
          <p:cNvCxnSpPr>
            <a:stCxn id="2446" idx="0"/>
          </p:cNvCxnSpPr>
          <p:nvPr/>
        </p:nvCxnSpPr>
        <p:spPr>
          <a:xfrm rot="10800000">
            <a:off x="7009043" y="418428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48" name="Shape 2448"/>
          <p:cNvSpPr/>
          <p:nvPr/>
        </p:nvSpPr>
        <p:spPr>
          <a:xfrm>
            <a:off x="7347169" y="4424887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49" name="Shape 2449"/>
          <p:cNvCxnSpPr>
            <a:stCxn id="2448" idx="0"/>
          </p:cNvCxnSpPr>
          <p:nvPr/>
        </p:nvCxnSpPr>
        <p:spPr>
          <a:xfrm rot="10800000">
            <a:off x="7457119" y="418428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50" name="Shape 2450"/>
          <p:cNvSpPr/>
          <p:nvPr/>
        </p:nvSpPr>
        <p:spPr>
          <a:xfrm>
            <a:off x="7795246" y="4424887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51" name="Shape 2451"/>
          <p:cNvCxnSpPr>
            <a:stCxn id="2450" idx="0"/>
          </p:cNvCxnSpPr>
          <p:nvPr/>
        </p:nvCxnSpPr>
        <p:spPr>
          <a:xfrm rot="10800000">
            <a:off x="7905196" y="418428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52" name="Shape 2452"/>
          <p:cNvSpPr/>
          <p:nvPr/>
        </p:nvSpPr>
        <p:spPr>
          <a:xfrm>
            <a:off x="5106753" y="937924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3" name="Shape 2453"/>
          <p:cNvSpPr/>
          <p:nvPr/>
        </p:nvSpPr>
        <p:spPr>
          <a:xfrm>
            <a:off x="5554829" y="937924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4" name="Shape 2454"/>
          <p:cNvSpPr/>
          <p:nvPr/>
        </p:nvSpPr>
        <p:spPr>
          <a:xfrm>
            <a:off x="6002932" y="937924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5" name="Shape 2455"/>
          <p:cNvSpPr/>
          <p:nvPr/>
        </p:nvSpPr>
        <p:spPr>
          <a:xfrm>
            <a:off x="6451008" y="937924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6" name="Shape 2456"/>
          <p:cNvSpPr/>
          <p:nvPr/>
        </p:nvSpPr>
        <p:spPr>
          <a:xfrm>
            <a:off x="6899084" y="937924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7" name="Shape 2457"/>
          <p:cNvSpPr/>
          <p:nvPr/>
        </p:nvSpPr>
        <p:spPr>
          <a:xfrm>
            <a:off x="7347160" y="937924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8" name="Shape 2458"/>
          <p:cNvSpPr/>
          <p:nvPr/>
        </p:nvSpPr>
        <p:spPr>
          <a:xfrm>
            <a:off x="7795236" y="937924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59" name="Shape 2459"/>
          <p:cNvCxnSpPr/>
          <p:nvPr/>
        </p:nvCxnSpPr>
        <p:spPr>
          <a:xfrm rot="10800000">
            <a:off x="5216719" y="156905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60" name="Shape 2460"/>
          <p:cNvCxnSpPr/>
          <p:nvPr/>
        </p:nvCxnSpPr>
        <p:spPr>
          <a:xfrm rot="10800000">
            <a:off x="5664795" y="156905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61" name="Shape 2461"/>
          <p:cNvCxnSpPr/>
          <p:nvPr/>
        </p:nvCxnSpPr>
        <p:spPr>
          <a:xfrm rot="10800000">
            <a:off x="6112898" y="156905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62" name="Shape 2462"/>
          <p:cNvCxnSpPr/>
          <p:nvPr/>
        </p:nvCxnSpPr>
        <p:spPr>
          <a:xfrm rot="10800000">
            <a:off x="6560974" y="156905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63" name="Shape 2463"/>
          <p:cNvCxnSpPr/>
          <p:nvPr/>
        </p:nvCxnSpPr>
        <p:spPr>
          <a:xfrm rot="10800000">
            <a:off x="7009050" y="156905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64" name="Shape 2464"/>
          <p:cNvCxnSpPr/>
          <p:nvPr/>
        </p:nvCxnSpPr>
        <p:spPr>
          <a:xfrm rot="10800000">
            <a:off x="7457126" y="156905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65" name="Shape 2465"/>
          <p:cNvCxnSpPr/>
          <p:nvPr/>
        </p:nvCxnSpPr>
        <p:spPr>
          <a:xfrm rot="10800000">
            <a:off x="7905203" y="156905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0436371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0" name="Shape 2470"/>
          <p:cNvSpPr/>
          <p:nvPr/>
        </p:nvSpPr>
        <p:spPr>
          <a:xfrm>
            <a:off x="1054675" y="2560537"/>
            <a:ext cx="2102700" cy="1484400"/>
          </a:xfrm>
          <a:prstGeom prst="roundRect">
            <a:avLst>
              <a:gd name="adj" fmla="val 10091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2" name="Shape 2472"/>
          <p:cNvSpPr txBox="1"/>
          <p:nvPr/>
        </p:nvSpPr>
        <p:spPr>
          <a:xfrm>
            <a:off x="234775" y="3230012"/>
            <a:ext cx="667500" cy="70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t-1</a:t>
            </a:r>
          </a:p>
        </p:txBody>
      </p:sp>
      <p:sp>
        <p:nvSpPr>
          <p:cNvPr id="2473" name="Shape 2473"/>
          <p:cNvSpPr txBox="1"/>
          <p:nvPr/>
        </p:nvSpPr>
        <p:spPr>
          <a:xfrm>
            <a:off x="1743425" y="4044862"/>
            <a:ext cx="667500" cy="70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</a:p>
        </p:txBody>
      </p:sp>
      <p:sp>
        <p:nvSpPr>
          <p:cNvPr id="2474" name="Shape 2474"/>
          <p:cNvSpPr txBox="1"/>
          <p:nvPr/>
        </p:nvSpPr>
        <p:spPr>
          <a:xfrm>
            <a:off x="1054675" y="2601612"/>
            <a:ext cx="667500" cy="70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2475" name="Shape 2475"/>
          <p:cNvSpPr/>
          <p:nvPr/>
        </p:nvSpPr>
        <p:spPr>
          <a:xfrm>
            <a:off x="1923575" y="2802912"/>
            <a:ext cx="307200" cy="307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6" name="Shape 2476"/>
          <p:cNvSpPr txBox="1"/>
          <p:nvPr/>
        </p:nvSpPr>
        <p:spPr>
          <a:xfrm>
            <a:off x="1743266" y="3380268"/>
            <a:ext cx="667500" cy="35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stack</a:t>
            </a:r>
          </a:p>
        </p:txBody>
      </p:sp>
      <p:cxnSp>
        <p:nvCxnSpPr>
          <p:cNvPr id="2477" name="Shape 2477"/>
          <p:cNvCxnSpPr/>
          <p:nvPr/>
        </p:nvCxnSpPr>
        <p:spPr>
          <a:xfrm rot="10800000">
            <a:off x="2077175" y="3689962"/>
            <a:ext cx="0" cy="562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78" name="Shape 2478"/>
          <p:cNvCxnSpPr>
            <a:endCxn id="2476" idx="1"/>
          </p:cNvCxnSpPr>
          <p:nvPr/>
        </p:nvCxnSpPr>
        <p:spPr>
          <a:xfrm>
            <a:off x="693566" y="3558318"/>
            <a:ext cx="10497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79" name="Shape 2479"/>
          <p:cNvCxnSpPr/>
          <p:nvPr/>
        </p:nvCxnSpPr>
        <p:spPr>
          <a:xfrm rot="10800000" flipH="1">
            <a:off x="2084225" y="3110112"/>
            <a:ext cx="2100" cy="352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80" name="Shape 2480"/>
          <p:cNvCxnSpPr/>
          <p:nvPr/>
        </p:nvCxnSpPr>
        <p:spPr>
          <a:xfrm>
            <a:off x="1553919" y="2956512"/>
            <a:ext cx="3431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81" name="Shape 2481"/>
          <p:cNvSpPr txBox="1"/>
          <p:nvPr/>
        </p:nvSpPr>
        <p:spPr>
          <a:xfrm>
            <a:off x="2608775" y="2778462"/>
            <a:ext cx="548700" cy="35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tanh</a:t>
            </a:r>
          </a:p>
        </p:txBody>
      </p:sp>
      <p:sp>
        <p:nvSpPr>
          <p:cNvPr id="2482" name="Shape 2482"/>
          <p:cNvSpPr txBox="1"/>
          <p:nvPr/>
        </p:nvSpPr>
        <p:spPr>
          <a:xfrm>
            <a:off x="3476025" y="3230012"/>
            <a:ext cx="548700" cy="70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</a:p>
        </p:txBody>
      </p:sp>
      <p:cxnSp>
        <p:nvCxnSpPr>
          <p:cNvPr id="2483" name="Shape 2483"/>
          <p:cNvCxnSpPr/>
          <p:nvPr/>
        </p:nvCxnSpPr>
        <p:spPr>
          <a:xfrm>
            <a:off x="2265568" y="2956512"/>
            <a:ext cx="343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84" name="Shape 2484"/>
          <p:cNvCxnSpPr>
            <a:stCxn id="2481" idx="2"/>
            <a:endCxn id="2482" idx="1"/>
          </p:cNvCxnSpPr>
          <p:nvPr/>
        </p:nvCxnSpPr>
        <p:spPr>
          <a:xfrm rot="-5400000" flipH="1">
            <a:off x="2954375" y="3063312"/>
            <a:ext cx="450300" cy="592800"/>
          </a:xfrm>
          <a:prstGeom prst="bentConnector2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2485" name="Shape 24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7951" y="2590523"/>
            <a:ext cx="4061900" cy="193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6" name="Shape 2486"/>
          <p:cNvSpPr txBox="1"/>
          <p:nvPr/>
        </p:nvSpPr>
        <p:spPr>
          <a:xfrm>
            <a:off x="226100" y="953525"/>
            <a:ext cx="8698800" cy="5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Vanilla RNN Gradient Flow</a:t>
            </a:r>
          </a:p>
        </p:txBody>
      </p:sp>
      <p:sp>
        <p:nvSpPr>
          <p:cNvPr id="2487" name="Shape 2487"/>
          <p:cNvSpPr txBox="1"/>
          <p:nvPr/>
        </p:nvSpPr>
        <p:spPr>
          <a:xfrm>
            <a:off x="5696175" y="1031100"/>
            <a:ext cx="3337800" cy="68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Bengio et al, “Learning long-term dependencies with gradient descent is difficult”, IEEE Transactions on Neural Networks, 1994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Pascanu et al, “On the difficulty of training recurrent neural networks”, ICML 2013</a:t>
            </a:r>
          </a:p>
        </p:txBody>
      </p:sp>
      <p:sp>
        <p:nvSpPr>
          <p:cNvPr id="2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845881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wrong with MLPs?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 1: Can’t model sequences</a:t>
            </a:r>
          </a:p>
          <a:p>
            <a:pPr lvl="1"/>
            <a:r>
              <a:rPr lang="en-US" dirty="0"/>
              <a:t>Fixed-sized Inputs &amp; Outputs</a:t>
            </a:r>
          </a:p>
          <a:p>
            <a:pPr lvl="1"/>
            <a:r>
              <a:rPr lang="en-US" dirty="0"/>
              <a:t>No temporal structure</a:t>
            </a:r>
          </a:p>
          <a:p>
            <a:endParaRPr lang="en-US" dirty="0"/>
          </a:p>
          <a:p>
            <a:r>
              <a:rPr lang="en-US" dirty="0"/>
              <a:t>Problem 2: Pure feed-forward processing</a:t>
            </a:r>
          </a:p>
          <a:p>
            <a:pPr lvl="1"/>
            <a:r>
              <a:rPr lang="en-US" dirty="0"/>
              <a:t>No “memory”, no feedback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133600" y="3810000"/>
            <a:ext cx="3657600" cy="27058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11341" y="6578469"/>
            <a:ext cx="2403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Alex Graves, book</a:t>
            </a:r>
          </a:p>
        </p:txBody>
      </p:sp>
      <p:sp>
        <p:nvSpPr>
          <p:cNvPr id="7" name="SMARTInkShape-1927"/>
          <p:cNvSpPr/>
          <p:nvPr>
            <p:custDataLst>
              <p:tags r:id="rId1"/>
            </p:custDataLst>
          </p:nvPr>
        </p:nvSpPr>
        <p:spPr bwMode="auto">
          <a:xfrm>
            <a:off x="3741539" y="839391"/>
            <a:ext cx="2794993" cy="35719"/>
          </a:xfrm>
          <a:custGeom>
            <a:avLst/>
            <a:gdLst/>
            <a:ahLst/>
            <a:cxnLst/>
            <a:rect l="0" t="0" r="0" b="0"/>
            <a:pathLst>
              <a:path w="2794993" h="35719">
                <a:moveTo>
                  <a:pt x="0" y="0"/>
                </a:moveTo>
                <a:lnTo>
                  <a:pt x="0" y="0"/>
                </a:lnTo>
                <a:lnTo>
                  <a:pt x="30177" y="0"/>
                </a:lnTo>
                <a:lnTo>
                  <a:pt x="35901" y="2645"/>
                </a:lnTo>
                <a:lnTo>
                  <a:pt x="41753" y="6136"/>
                </a:lnTo>
                <a:lnTo>
                  <a:pt x="51618" y="8102"/>
                </a:lnTo>
                <a:lnTo>
                  <a:pt x="77557" y="9849"/>
                </a:lnTo>
                <a:lnTo>
                  <a:pt x="104594" y="16608"/>
                </a:lnTo>
                <a:lnTo>
                  <a:pt x="144675" y="22490"/>
                </a:lnTo>
                <a:lnTo>
                  <a:pt x="188923" y="26411"/>
                </a:lnTo>
                <a:lnTo>
                  <a:pt x="232356" y="29385"/>
                </a:lnTo>
                <a:lnTo>
                  <a:pt x="267927" y="34467"/>
                </a:lnTo>
                <a:lnTo>
                  <a:pt x="310745" y="35471"/>
                </a:lnTo>
                <a:lnTo>
                  <a:pt x="345632" y="35645"/>
                </a:lnTo>
                <a:lnTo>
                  <a:pt x="381104" y="35697"/>
                </a:lnTo>
                <a:lnTo>
                  <a:pt x="417742" y="35712"/>
                </a:lnTo>
                <a:lnTo>
                  <a:pt x="458584" y="34724"/>
                </a:lnTo>
                <a:lnTo>
                  <a:pt x="497253" y="29581"/>
                </a:lnTo>
                <a:lnTo>
                  <a:pt x="539689" y="27616"/>
                </a:lnTo>
                <a:lnTo>
                  <a:pt x="583682" y="27034"/>
                </a:lnTo>
                <a:lnTo>
                  <a:pt x="628137" y="26861"/>
                </a:lnTo>
                <a:lnTo>
                  <a:pt x="672728" y="26810"/>
                </a:lnTo>
                <a:lnTo>
                  <a:pt x="717359" y="26795"/>
                </a:lnTo>
                <a:lnTo>
                  <a:pt x="762002" y="26791"/>
                </a:lnTo>
                <a:lnTo>
                  <a:pt x="806649" y="26789"/>
                </a:lnTo>
                <a:lnTo>
                  <a:pt x="851297" y="26789"/>
                </a:lnTo>
                <a:lnTo>
                  <a:pt x="895945" y="26789"/>
                </a:lnTo>
                <a:lnTo>
                  <a:pt x="925711" y="26789"/>
                </a:lnTo>
                <a:lnTo>
                  <a:pt x="958122" y="26789"/>
                </a:lnTo>
                <a:lnTo>
                  <a:pt x="991379" y="26789"/>
                </a:lnTo>
                <a:lnTo>
                  <a:pt x="1022697" y="26789"/>
                </a:lnTo>
                <a:lnTo>
                  <a:pt x="1055798" y="26789"/>
                </a:lnTo>
                <a:lnTo>
                  <a:pt x="1089361" y="26789"/>
                </a:lnTo>
                <a:lnTo>
                  <a:pt x="1120814" y="26789"/>
                </a:lnTo>
                <a:lnTo>
                  <a:pt x="1153975" y="26789"/>
                </a:lnTo>
                <a:lnTo>
                  <a:pt x="1188558" y="26789"/>
                </a:lnTo>
                <a:lnTo>
                  <a:pt x="1223771" y="26789"/>
                </a:lnTo>
                <a:lnTo>
                  <a:pt x="1259266" y="24143"/>
                </a:lnTo>
                <a:lnTo>
                  <a:pt x="1294885" y="20652"/>
                </a:lnTo>
                <a:lnTo>
                  <a:pt x="1330559" y="19100"/>
                </a:lnTo>
                <a:lnTo>
                  <a:pt x="1366258" y="18411"/>
                </a:lnTo>
                <a:lnTo>
                  <a:pt x="1401968" y="18104"/>
                </a:lnTo>
                <a:lnTo>
                  <a:pt x="1437683" y="17968"/>
                </a:lnTo>
                <a:lnTo>
                  <a:pt x="1473400" y="17907"/>
                </a:lnTo>
                <a:lnTo>
                  <a:pt x="1509118" y="16888"/>
                </a:lnTo>
                <a:lnTo>
                  <a:pt x="1544837" y="13128"/>
                </a:lnTo>
                <a:lnTo>
                  <a:pt x="1583201" y="10795"/>
                </a:lnTo>
                <a:lnTo>
                  <a:pt x="1622410" y="9759"/>
                </a:lnTo>
                <a:lnTo>
                  <a:pt x="1659681" y="9298"/>
                </a:lnTo>
                <a:lnTo>
                  <a:pt x="1698735" y="6447"/>
                </a:lnTo>
                <a:lnTo>
                  <a:pt x="1738251" y="2865"/>
                </a:lnTo>
                <a:lnTo>
                  <a:pt x="1775658" y="1273"/>
                </a:lnTo>
                <a:lnTo>
                  <a:pt x="1812126" y="566"/>
                </a:lnTo>
                <a:lnTo>
                  <a:pt x="1849171" y="251"/>
                </a:lnTo>
                <a:lnTo>
                  <a:pt x="1888786" y="111"/>
                </a:lnTo>
                <a:lnTo>
                  <a:pt x="1926898" y="49"/>
                </a:lnTo>
                <a:lnTo>
                  <a:pt x="1963680" y="22"/>
                </a:lnTo>
                <a:lnTo>
                  <a:pt x="1999872" y="9"/>
                </a:lnTo>
                <a:lnTo>
                  <a:pt x="2035801" y="4"/>
                </a:lnTo>
                <a:lnTo>
                  <a:pt x="2071612" y="2"/>
                </a:lnTo>
                <a:lnTo>
                  <a:pt x="2107373" y="0"/>
                </a:lnTo>
                <a:lnTo>
                  <a:pt x="2145756" y="0"/>
                </a:lnTo>
                <a:lnTo>
                  <a:pt x="2183982" y="0"/>
                </a:lnTo>
                <a:lnTo>
                  <a:pt x="2217508" y="0"/>
                </a:lnTo>
                <a:lnTo>
                  <a:pt x="2251591" y="0"/>
                </a:lnTo>
                <a:lnTo>
                  <a:pt x="2286582" y="0"/>
                </a:lnTo>
                <a:lnTo>
                  <a:pt x="2321978" y="0"/>
                </a:lnTo>
                <a:lnTo>
                  <a:pt x="2354907" y="0"/>
                </a:lnTo>
                <a:lnTo>
                  <a:pt x="2386078" y="0"/>
                </a:lnTo>
                <a:lnTo>
                  <a:pt x="2416469" y="0"/>
                </a:lnTo>
                <a:lnTo>
                  <a:pt x="2446512" y="0"/>
                </a:lnTo>
                <a:lnTo>
                  <a:pt x="2476401" y="992"/>
                </a:lnTo>
                <a:lnTo>
                  <a:pt x="2520127" y="6136"/>
                </a:lnTo>
                <a:lnTo>
                  <a:pt x="2558659" y="9094"/>
                </a:lnTo>
                <a:lnTo>
                  <a:pt x="2595211" y="14821"/>
                </a:lnTo>
                <a:lnTo>
                  <a:pt x="2631177" y="16959"/>
                </a:lnTo>
                <a:lnTo>
                  <a:pt x="2665977" y="18584"/>
                </a:lnTo>
                <a:lnTo>
                  <a:pt x="2704906" y="24874"/>
                </a:lnTo>
                <a:lnTo>
                  <a:pt x="2749247" y="27529"/>
                </a:lnTo>
                <a:lnTo>
                  <a:pt x="2794992" y="35718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SMARTInkShape-1928"/>
          <p:cNvSpPr/>
          <p:nvPr>
            <p:custDataLst>
              <p:tags r:id="rId2"/>
            </p:custDataLst>
          </p:nvPr>
        </p:nvSpPr>
        <p:spPr bwMode="auto">
          <a:xfrm>
            <a:off x="2759273" y="1509117"/>
            <a:ext cx="1401962" cy="89188"/>
          </a:xfrm>
          <a:custGeom>
            <a:avLst/>
            <a:gdLst/>
            <a:ahLst/>
            <a:cxnLst/>
            <a:rect l="0" t="0" r="0" b="0"/>
            <a:pathLst>
              <a:path w="1401962" h="89188">
                <a:moveTo>
                  <a:pt x="0" y="44649"/>
                </a:moveTo>
                <a:lnTo>
                  <a:pt x="0" y="44649"/>
                </a:lnTo>
                <a:lnTo>
                  <a:pt x="8562" y="53211"/>
                </a:lnTo>
                <a:lnTo>
                  <a:pt x="13562" y="53469"/>
                </a:lnTo>
                <a:lnTo>
                  <a:pt x="18595" y="56176"/>
                </a:lnTo>
                <a:lnTo>
                  <a:pt x="33599" y="68398"/>
                </a:lnTo>
                <a:lnTo>
                  <a:pt x="41926" y="70537"/>
                </a:lnTo>
                <a:lnTo>
                  <a:pt x="83345" y="71435"/>
                </a:lnTo>
                <a:lnTo>
                  <a:pt x="108892" y="71437"/>
                </a:lnTo>
                <a:lnTo>
                  <a:pt x="115535" y="74083"/>
                </a:lnTo>
                <a:lnTo>
                  <a:pt x="118695" y="76178"/>
                </a:lnTo>
                <a:lnTo>
                  <a:pt x="132624" y="79126"/>
                </a:lnTo>
                <a:lnTo>
                  <a:pt x="165609" y="81287"/>
                </a:lnTo>
                <a:lnTo>
                  <a:pt x="176290" y="86483"/>
                </a:lnTo>
                <a:lnTo>
                  <a:pt x="220408" y="89187"/>
                </a:lnTo>
                <a:lnTo>
                  <a:pt x="244107" y="88283"/>
                </a:lnTo>
                <a:lnTo>
                  <a:pt x="280792" y="81193"/>
                </a:lnTo>
                <a:lnTo>
                  <a:pt x="321992" y="80476"/>
                </a:lnTo>
                <a:lnTo>
                  <a:pt x="359119" y="80382"/>
                </a:lnTo>
                <a:lnTo>
                  <a:pt x="384549" y="77726"/>
                </a:lnTo>
                <a:lnTo>
                  <a:pt x="428701" y="72266"/>
                </a:lnTo>
                <a:lnTo>
                  <a:pt x="467005" y="68955"/>
                </a:lnTo>
                <a:lnTo>
                  <a:pt x="507754" y="63781"/>
                </a:lnTo>
                <a:lnTo>
                  <a:pt x="545459" y="61767"/>
                </a:lnTo>
                <a:lnTo>
                  <a:pt x="587449" y="55490"/>
                </a:lnTo>
                <a:lnTo>
                  <a:pt x="629442" y="53956"/>
                </a:lnTo>
                <a:lnTo>
                  <a:pt x="669817" y="47516"/>
                </a:lnTo>
                <a:lnTo>
                  <a:pt x="712335" y="45215"/>
                </a:lnTo>
                <a:lnTo>
                  <a:pt x="754432" y="44760"/>
                </a:lnTo>
                <a:lnTo>
                  <a:pt x="789193" y="44682"/>
                </a:lnTo>
                <a:lnTo>
                  <a:pt x="830358" y="44655"/>
                </a:lnTo>
                <a:lnTo>
                  <a:pt x="864055" y="44651"/>
                </a:lnTo>
                <a:lnTo>
                  <a:pt x="899175" y="44649"/>
                </a:lnTo>
                <a:lnTo>
                  <a:pt x="934716" y="43657"/>
                </a:lnTo>
                <a:lnTo>
                  <a:pt x="969390" y="38512"/>
                </a:lnTo>
                <a:lnTo>
                  <a:pt x="1010921" y="36271"/>
                </a:lnTo>
                <a:lnTo>
                  <a:pt x="1045327" y="35882"/>
                </a:lnTo>
                <a:lnTo>
                  <a:pt x="1087768" y="35751"/>
                </a:lnTo>
                <a:lnTo>
                  <a:pt x="1130951" y="34733"/>
                </a:lnTo>
                <a:lnTo>
                  <a:pt x="1171819" y="28652"/>
                </a:lnTo>
                <a:lnTo>
                  <a:pt x="1211401" y="27341"/>
                </a:lnTo>
                <a:lnTo>
                  <a:pt x="1252895" y="24307"/>
                </a:lnTo>
                <a:lnTo>
                  <a:pt x="1296783" y="18709"/>
                </a:lnTo>
                <a:lnTo>
                  <a:pt x="1328269" y="15381"/>
                </a:lnTo>
                <a:lnTo>
                  <a:pt x="1372064" y="4567"/>
                </a:lnTo>
                <a:lnTo>
                  <a:pt x="1401961" y="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2" name="SMARTInkShape-Group678"/>
          <p:cNvGrpSpPr/>
          <p:nvPr/>
        </p:nvGrpSpPr>
        <p:grpSpPr>
          <a:xfrm>
            <a:off x="2330648" y="5715403"/>
            <a:ext cx="3116452" cy="928286"/>
            <a:chOff x="2330648" y="5715403"/>
            <a:chExt cx="3116452" cy="928286"/>
          </a:xfrm>
        </p:grpSpPr>
        <p:sp>
          <p:nvSpPr>
            <p:cNvPr id="10" name="SMARTInkShape-1929"/>
            <p:cNvSpPr/>
            <p:nvPr>
              <p:custDataLst>
                <p:tags r:id="rId24"/>
              </p:custDataLst>
            </p:nvPr>
          </p:nvSpPr>
          <p:spPr bwMode="auto">
            <a:xfrm>
              <a:off x="2348508" y="5715403"/>
              <a:ext cx="3098592" cy="928286"/>
            </a:xfrm>
            <a:custGeom>
              <a:avLst/>
              <a:gdLst/>
              <a:ahLst/>
              <a:cxnLst/>
              <a:rect l="0" t="0" r="0" b="0"/>
              <a:pathLst>
                <a:path w="3098592" h="928286">
                  <a:moveTo>
                    <a:pt x="53578" y="267488"/>
                  </a:moveTo>
                  <a:lnTo>
                    <a:pt x="53578" y="267488"/>
                  </a:lnTo>
                  <a:lnTo>
                    <a:pt x="53578" y="259799"/>
                  </a:lnTo>
                  <a:lnTo>
                    <a:pt x="54570" y="259385"/>
                  </a:lnTo>
                  <a:lnTo>
                    <a:pt x="58319" y="258925"/>
                  </a:lnTo>
                  <a:lnTo>
                    <a:pt x="59715" y="257811"/>
                  </a:lnTo>
                  <a:lnTo>
                    <a:pt x="62399" y="250006"/>
                  </a:lnTo>
                  <a:lnTo>
                    <a:pt x="104210" y="249628"/>
                  </a:lnTo>
                  <a:lnTo>
                    <a:pt x="110146" y="249628"/>
                  </a:lnTo>
                  <a:lnTo>
                    <a:pt x="116092" y="246983"/>
                  </a:lnTo>
                  <a:lnTo>
                    <a:pt x="119066" y="244888"/>
                  </a:lnTo>
                  <a:lnTo>
                    <a:pt x="132734" y="241940"/>
                  </a:lnTo>
                  <a:lnTo>
                    <a:pt x="160967" y="238216"/>
                  </a:lnTo>
                  <a:lnTo>
                    <a:pt x="199119" y="225267"/>
                  </a:lnTo>
                  <a:lnTo>
                    <a:pt x="221386" y="220913"/>
                  </a:lnTo>
                  <a:lnTo>
                    <a:pt x="259892" y="208695"/>
                  </a:lnTo>
                  <a:lnTo>
                    <a:pt x="303732" y="200728"/>
                  </a:lnTo>
                  <a:lnTo>
                    <a:pt x="345489" y="189845"/>
                  </a:lnTo>
                  <a:lnTo>
                    <a:pt x="386075" y="178141"/>
                  </a:lnTo>
                  <a:lnTo>
                    <a:pt x="427276" y="166274"/>
                  </a:lnTo>
                  <a:lnTo>
                    <a:pt x="471206" y="160513"/>
                  </a:lnTo>
                  <a:lnTo>
                    <a:pt x="506285" y="153550"/>
                  </a:lnTo>
                  <a:lnTo>
                    <a:pt x="541814" y="145203"/>
                  </a:lnTo>
                  <a:lnTo>
                    <a:pt x="578469" y="136446"/>
                  </a:lnTo>
                  <a:lnTo>
                    <a:pt x="619315" y="127567"/>
                  </a:lnTo>
                  <a:lnTo>
                    <a:pt x="656995" y="118653"/>
                  </a:lnTo>
                  <a:lnTo>
                    <a:pt x="694287" y="110720"/>
                  </a:lnTo>
                  <a:lnTo>
                    <a:pt x="735322" y="107929"/>
                  </a:lnTo>
                  <a:lnTo>
                    <a:pt x="773057" y="106109"/>
                  </a:lnTo>
                  <a:lnTo>
                    <a:pt x="810365" y="100720"/>
                  </a:lnTo>
                  <a:lnTo>
                    <a:pt x="851406" y="98682"/>
                  </a:lnTo>
                  <a:lnTo>
                    <a:pt x="889142" y="98078"/>
                  </a:lnTo>
                  <a:lnTo>
                    <a:pt x="925459" y="98891"/>
                  </a:lnTo>
                  <a:lnTo>
                    <a:pt x="961355" y="103982"/>
                  </a:lnTo>
                  <a:lnTo>
                    <a:pt x="998119" y="105932"/>
                  </a:lnTo>
                  <a:lnTo>
                    <a:pt x="1038998" y="107502"/>
                  </a:lnTo>
                  <a:lnTo>
                    <a:pt x="1076686" y="112818"/>
                  </a:lnTo>
                  <a:lnTo>
                    <a:pt x="1113981" y="114834"/>
                  </a:lnTo>
                  <a:lnTo>
                    <a:pt x="1155017" y="116424"/>
                  </a:lnTo>
                  <a:lnTo>
                    <a:pt x="1193744" y="121745"/>
                  </a:lnTo>
                  <a:lnTo>
                    <a:pt x="1236198" y="123763"/>
                  </a:lnTo>
                  <a:lnTo>
                    <a:pt x="1279204" y="124361"/>
                  </a:lnTo>
                  <a:lnTo>
                    <a:pt x="1318514" y="124538"/>
                  </a:lnTo>
                  <a:lnTo>
                    <a:pt x="1360148" y="124591"/>
                  </a:lnTo>
                  <a:lnTo>
                    <a:pt x="1398061" y="124606"/>
                  </a:lnTo>
                  <a:lnTo>
                    <a:pt x="1435421" y="124610"/>
                  </a:lnTo>
                  <a:lnTo>
                    <a:pt x="1477469" y="124612"/>
                  </a:lnTo>
                  <a:lnTo>
                    <a:pt x="1520355" y="124612"/>
                  </a:lnTo>
                  <a:lnTo>
                    <a:pt x="1559631" y="124613"/>
                  </a:lnTo>
                  <a:lnTo>
                    <a:pt x="1601254" y="123620"/>
                  </a:lnTo>
                  <a:lnTo>
                    <a:pt x="1640156" y="118476"/>
                  </a:lnTo>
                  <a:lnTo>
                    <a:pt x="1682660" y="116510"/>
                  </a:lnTo>
                  <a:lnTo>
                    <a:pt x="1726673" y="114936"/>
                  </a:lnTo>
                  <a:lnTo>
                    <a:pt x="1771134" y="109619"/>
                  </a:lnTo>
                  <a:lnTo>
                    <a:pt x="1815727" y="106610"/>
                  </a:lnTo>
                  <a:lnTo>
                    <a:pt x="1860358" y="100868"/>
                  </a:lnTo>
                  <a:lnTo>
                    <a:pt x="1905002" y="97734"/>
                  </a:lnTo>
                  <a:lnTo>
                    <a:pt x="1949649" y="90962"/>
                  </a:lnTo>
                  <a:lnTo>
                    <a:pt x="1994297" y="82672"/>
                  </a:lnTo>
                  <a:lnTo>
                    <a:pt x="2038945" y="74923"/>
                  </a:lnTo>
                  <a:lnTo>
                    <a:pt x="2083594" y="71194"/>
                  </a:lnTo>
                  <a:lnTo>
                    <a:pt x="2128242" y="64247"/>
                  </a:lnTo>
                  <a:lnTo>
                    <a:pt x="2172890" y="55904"/>
                  </a:lnTo>
                  <a:lnTo>
                    <a:pt x="2217539" y="47149"/>
                  </a:lnTo>
                  <a:lnTo>
                    <a:pt x="2247305" y="41236"/>
                  </a:lnTo>
                  <a:lnTo>
                    <a:pt x="2291953" y="32329"/>
                  </a:lnTo>
                  <a:lnTo>
                    <a:pt x="2336601" y="28147"/>
                  </a:lnTo>
                  <a:lnTo>
                    <a:pt x="2381250" y="22167"/>
                  </a:lnTo>
                  <a:lnTo>
                    <a:pt x="2425898" y="18852"/>
                  </a:lnTo>
                  <a:lnTo>
                    <a:pt x="2470547" y="13130"/>
                  </a:lnTo>
                  <a:lnTo>
                    <a:pt x="2515195" y="9891"/>
                  </a:lnTo>
                  <a:lnTo>
                    <a:pt x="2559844" y="4191"/>
                  </a:lnTo>
                  <a:lnTo>
                    <a:pt x="2599752" y="958"/>
                  </a:lnTo>
                  <a:lnTo>
                    <a:pt x="2636712" y="0"/>
                  </a:lnTo>
                  <a:lnTo>
                    <a:pt x="2677539" y="4456"/>
                  </a:lnTo>
                  <a:lnTo>
                    <a:pt x="2711574" y="7321"/>
                  </a:lnTo>
                  <a:lnTo>
                    <a:pt x="2745250" y="12909"/>
                  </a:lnTo>
                  <a:lnTo>
                    <a:pt x="2780364" y="16109"/>
                  </a:lnTo>
                  <a:lnTo>
                    <a:pt x="2820656" y="23327"/>
                  </a:lnTo>
                  <a:lnTo>
                    <a:pt x="2857277" y="28427"/>
                  </a:lnTo>
                  <a:lnTo>
                    <a:pt x="2901127" y="40546"/>
                  </a:lnTo>
                  <a:lnTo>
                    <a:pt x="2934364" y="48499"/>
                  </a:lnTo>
                  <a:lnTo>
                    <a:pt x="2972462" y="70873"/>
                  </a:lnTo>
                  <a:lnTo>
                    <a:pt x="2985736" y="83311"/>
                  </a:lnTo>
                  <a:lnTo>
                    <a:pt x="2988908" y="89058"/>
                  </a:lnTo>
                  <a:lnTo>
                    <a:pt x="2990944" y="96092"/>
                  </a:lnTo>
                  <a:lnTo>
                    <a:pt x="2999090" y="105360"/>
                  </a:lnTo>
                  <a:lnTo>
                    <a:pt x="2999994" y="111081"/>
                  </a:lnTo>
                  <a:lnTo>
                    <a:pt x="3000262" y="119059"/>
                  </a:lnTo>
                  <a:lnTo>
                    <a:pt x="3001292" y="120911"/>
                  </a:lnTo>
                  <a:lnTo>
                    <a:pt x="3002971" y="122145"/>
                  </a:lnTo>
                  <a:lnTo>
                    <a:pt x="3005082" y="122967"/>
                  </a:lnTo>
                  <a:lnTo>
                    <a:pt x="3006490" y="124508"/>
                  </a:lnTo>
                  <a:lnTo>
                    <a:pt x="3011394" y="134110"/>
                  </a:lnTo>
                  <a:lnTo>
                    <a:pt x="3023470" y="148500"/>
                  </a:lnTo>
                  <a:lnTo>
                    <a:pt x="3038124" y="189216"/>
                  </a:lnTo>
                  <a:lnTo>
                    <a:pt x="3051486" y="223023"/>
                  </a:lnTo>
                  <a:lnTo>
                    <a:pt x="3059765" y="259758"/>
                  </a:lnTo>
                  <a:lnTo>
                    <a:pt x="3067213" y="303364"/>
                  </a:lnTo>
                  <a:lnTo>
                    <a:pt x="3071207" y="340808"/>
                  </a:lnTo>
                  <a:lnTo>
                    <a:pt x="3072725" y="383821"/>
                  </a:lnTo>
                  <a:lnTo>
                    <a:pt x="3079490" y="423514"/>
                  </a:lnTo>
                  <a:lnTo>
                    <a:pt x="3083222" y="461851"/>
                  </a:lnTo>
                  <a:lnTo>
                    <a:pt x="3088398" y="487340"/>
                  </a:lnTo>
                  <a:lnTo>
                    <a:pt x="3090412" y="510492"/>
                  </a:lnTo>
                  <a:lnTo>
                    <a:pt x="3096690" y="528294"/>
                  </a:lnTo>
                  <a:lnTo>
                    <a:pt x="3098586" y="571042"/>
                  </a:lnTo>
                  <a:lnTo>
                    <a:pt x="3098591" y="574037"/>
                  </a:lnTo>
                  <a:lnTo>
                    <a:pt x="3095951" y="580010"/>
                  </a:lnTo>
                  <a:lnTo>
                    <a:pt x="3092462" y="585972"/>
                  </a:lnTo>
                  <a:lnTo>
                    <a:pt x="3090039" y="596121"/>
                  </a:lnTo>
                  <a:lnTo>
                    <a:pt x="3085040" y="602103"/>
                  </a:lnTo>
                  <a:lnTo>
                    <a:pt x="3080006" y="604721"/>
                  </a:lnTo>
                  <a:lnTo>
                    <a:pt x="3062818" y="606631"/>
                  </a:lnTo>
                  <a:lnTo>
                    <a:pt x="3059863" y="606693"/>
                  </a:lnTo>
                  <a:lnTo>
                    <a:pt x="3053934" y="609407"/>
                  </a:lnTo>
                  <a:lnTo>
                    <a:pt x="3050964" y="611519"/>
                  </a:lnTo>
                  <a:lnTo>
                    <a:pt x="3037302" y="614493"/>
                  </a:lnTo>
                  <a:lnTo>
                    <a:pt x="2996302" y="616664"/>
                  </a:lnTo>
                  <a:lnTo>
                    <a:pt x="2955190" y="623424"/>
                  </a:lnTo>
                  <a:lnTo>
                    <a:pt x="2911007" y="631578"/>
                  </a:lnTo>
                  <a:lnTo>
                    <a:pt x="2870605" y="637945"/>
                  </a:lnTo>
                  <a:lnTo>
                    <a:pt x="2831397" y="645915"/>
                  </a:lnTo>
                  <a:lnTo>
                    <a:pt x="2793101" y="654561"/>
                  </a:lnTo>
                  <a:lnTo>
                    <a:pt x="2751878" y="663406"/>
                  </a:lnTo>
                  <a:lnTo>
                    <a:pt x="2708245" y="677051"/>
                  </a:lnTo>
                  <a:lnTo>
                    <a:pt x="2663897" y="688921"/>
                  </a:lnTo>
                  <a:lnTo>
                    <a:pt x="2631555" y="695562"/>
                  </a:lnTo>
                  <a:lnTo>
                    <a:pt x="2598330" y="701821"/>
                  </a:lnTo>
                  <a:lnTo>
                    <a:pt x="2567027" y="707910"/>
                  </a:lnTo>
                  <a:lnTo>
                    <a:pt x="2533932" y="713923"/>
                  </a:lnTo>
                  <a:lnTo>
                    <a:pt x="2499379" y="719903"/>
                  </a:lnTo>
                  <a:lnTo>
                    <a:pt x="2464179" y="725868"/>
                  </a:lnTo>
                  <a:lnTo>
                    <a:pt x="2431336" y="731827"/>
                  </a:lnTo>
                  <a:lnTo>
                    <a:pt x="2399211" y="737782"/>
                  </a:lnTo>
                  <a:lnTo>
                    <a:pt x="2365089" y="743736"/>
                  </a:lnTo>
                  <a:lnTo>
                    <a:pt x="2330080" y="749690"/>
                  </a:lnTo>
                  <a:lnTo>
                    <a:pt x="2294677" y="755643"/>
                  </a:lnTo>
                  <a:lnTo>
                    <a:pt x="2259098" y="761597"/>
                  </a:lnTo>
                  <a:lnTo>
                    <a:pt x="2220796" y="767550"/>
                  </a:lnTo>
                  <a:lnTo>
                    <a:pt x="2181614" y="773503"/>
                  </a:lnTo>
                  <a:lnTo>
                    <a:pt x="2144357" y="779456"/>
                  </a:lnTo>
                  <a:lnTo>
                    <a:pt x="2105307" y="788054"/>
                  </a:lnTo>
                  <a:lnTo>
                    <a:pt x="2064801" y="797499"/>
                  </a:lnTo>
                  <a:lnTo>
                    <a:pt x="2023648" y="805004"/>
                  </a:lnTo>
                  <a:lnTo>
                    <a:pt x="1982206" y="811647"/>
                  </a:lnTo>
                  <a:lnTo>
                    <a:pt x="1940637" y="817907"/>
                  </a:lnTo>
                  <a:lnTo>
                    <a:pt x="1899010" y="823996"/>
                  </a:lnTo>
                  <a:lnTo>
                    <a:pt x="1854713" y="830009"/>
                  </a:lnTo>
                  <a:lnTo>
                    <a:pt x="1831787" y="833002"/>
                  </a:lnTo>
                  <a:lnTo>
                    <a:pt x="1787794" y="838973"/>
                  </a:lnTo>
                  <a:lnTo>
                    <a:pt x="1745091" y="844935"/>
                  </a:lnTo>
                  <a:lnTo>
                    <a:pt x="1702960" y="850891"/>
                  </a:lnTo>
                  <a:lnTo>
                    <a:pt x="1661085" y="854199"/>
                  </a:lnTo>
                  <a:lnTo>
                    <a:pt x="1619322" y="856663"/>
                  </a:lnTo>
                  <a:lnTo>
                    <a:pt x="1577610" y="861064"/>
                  </a:lnTo>
                  <a:lnTo>
                    <a:pt x="1535920" y="863682"/>
                  </a:lnTo>
                  <a:lnTo>
                    <a:pt x="1494240" y="864846"/>
                  </a:lnTo>
                  <a:lnTo>
                    <a:pt x="1452565" y="865363"/>
                  </a:lnTo>
                  <a:lnTo>
                    <a:pt x="1410892" y="868239"/>
                  </a:lnTo>
                  <a:lnTo>
                    <a:pt x="1368227" y="871831"/>
                  </a:lnTo>
                  <a:lnTo>
                    <a:pt x="1345737" y="872789"/>
                  </a:lnTo>
                  <a:lnTo>
                    <a:pt x="1322807" y="873429"/>
                  </a:lnTo>
                  <a:lnTo>
                    <a:pt x="1278807" y="874138"/>
                  </a:lnTo>
                  <a:lnTo>
                    <a:pt x="1236101" y="875446"/>
                  </a:lnTo>
                  <a:lnTo>
                    <a:pt x="1193970" y="879335"/>
                  </a:lnTo>
                  <a:lnTo>
                    <a:pt x="1152093" y="881724"/>
                  </a:lnTo>
                  <a:lnTo>
                    <a:pt x="1109338" y="883779"/>
                  </a:lnTo>
                  <a:lnTo>
                    <a:pt x="1086824" y="885715"/>
                  </a:lnTo>
                  <a:lnTo>
                    <a:pt x="1063878" y="887999"/>
                  </a:lnTo>
                  <a:lnTo>
                    <a:pt x="1019860" y="893182"/>
                  </a:lnTo>
                  <a:lnTo>
                    <a:pt x="977146" y="897800"/>
                  </a:lnTo>
                  <a:lnTo>
                    <a:pt x="935011" y="899853"/>
                  </a:lnTo>
                  <a:lnTo>
                    <a:pt x="890487" y="903411"/>
                  </a:lnTo>
                  <a:lnTo>
                    <a:pt x="867502" y="905749"/>
                  </a:lnTo>
                  <a:lnTo>
                    <a:pt x="823442" y="908347"/>
                  </a:lnTo>
                  <a:lnTo>
                    <a:pt x="780709" y="910493"/>
                  </a:lnTo>
                  <a:lnTo>
                    <a:pt x="738565" y="914755"/>
                  </a:lnTo>
                  <a:lnTo>
                    <a:pt x="696683" y="917310"/>
                  </a:lnTo>
                  <a:lnTo>
                    <a:pt x="655910" y="918446"/>
                  </a:lnTo>
                  <a:lnTo>
                    <a:pt x="617945" y="918951"/>
                  </a:lnTo>
                  <a:lnTo>
                    <a:pt x="581228" y="921821"/>
                  </a:lnTo>
                  <a:lnTo>
                    <a:pt x="545066" y="925412"/>
                  </a:lnTo>
                  <a:lnTo>
                    <a:pt x="509150" y="927008"/>
                  </a:lnTo>
                  <a:lnTo>
                    <a:pt x="473343" y="927717"/>
                  </a:lnTo>
                  <a:lnTo>
                    <a:pt x="438578" y="928032"/>
                  </a:lnTo>
                  <a:lnTo>
                    <a:pt x="406590" y="928172"/>
                  </a:lnTo>
                  <a:lnTo>
                    <a:pt x="375837" y="928235"/>
                  </a:lnTo>
                  <a:lnTo>
                    <a:pt x="345632" y="927270"/>
                  </a:lnTo>
                  <a:lnTo>
                    <a:pt x="315672" y="923534"/>
                  </a:lnTo>
                  <a:lnTo>
                    <a:pt x="285819" y="921212"/>
                  </a:lnTo>
                  <a:lnTo>
                    <a:pt x="243768" y="919905"/>
                  </a:lnTo>
                  <a:lnTo>
                    <a:pt x="206173" y="919518"/>
                  </a:lnTo>
                  <a:lnTo>
                    <a:pt x="169898" y="919403"/>
                  </a:lnTo>
                  <a:lnTo>
                    <a:pt x="126825" y="919364"/>
                  </a:lnTo>
                  <a:lnTo>
                    <a:pt x="89654" y="919356"/>
                  </a:lnTo>
                  <a:lnTo>
                    <a:pt x="49436" y="919355"/>
                  </a:lnTo>
                  <a:lnTo>
                    <a:pt x="6523" y="927916"/>
                  </a:lnTo>
                  <a:lnTo>
                    <a:pt x="0" y="92828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" name="SMARTInkShape-1930"/>
            <p:cNvSpPr/>
            <p:nvPr>
              <p:custDataLst>
                <p:tags r:id="rId25"/>
              </p:custDataLst>
            </p:nvPr>
          </p:nvSpPr>
          <p:spPr bwMode="auto">
            <a:xfrm>
              <a:off x="2330648" y="5938242"/>
              <a:ext cx="80369" cy="560648"/>
            </a:xfrm>
            <a:custGeom>
              <a:avLst/>
              <a:gdLst/>
              <a:ahLst/>
              <a:cxnLst/>
              <a:rect l="0" t="0" r="0" b="0"/>
              <a:pathLst>
                <a:path w="80369" h="560648">
                  <a:moveTo>
                    <a:pt x="80368" y="0"/>
                  </a:moveTo>
                  <a:lnTo>
                    <a:pt x="80368" y="0"/>
                  </a:lnTo>
                  <a:lnTo>
                    <a:pt x="72679" y="0"/>
                  </a:lnTo>
                  <a:lnTo>
                    <a:pt x="67065" y="4741"/>
                  </a:lnTo>
                  <a:lnTo>
                    <a:pt x="64534" y="9714"/>
                  </a:lnTo>
                  <a:lnTo>
                    <a:pt x="61783" y="23916"/>
                  </a:lnTo>
                  <a:lnTo>
                    <a:pt x="57886" y="29812"/>
                  </a:lnTo>
                  <a:lnTo>
                    <a:pt x="54855" y="48189"/>
                  </a:lnTo>
                  <a:lnTo>
                    <a:pt x="51101" y="87117"/>
                  </a:lnTo>
                  <a:lnTo>
                    <a:pt x="46561" y="111802"/>
                  </a:lnTo>
                  <a:lnTo>
                    <a:pt x="45026" y="150958"/>
                  </a:lnTo>
                  <a:lnTo>
                    <a:pt x="38587" y="188348"/>
                  </a:lnTo>
                  <a:lnTo>
                    <a:pt x="36286" y="230278"/>
                  </a:lnTo>
                  <a:lnTo>
                    <a:pt x="35831" y="272257"/>
                  </a:lnTo>
                  <a:lnTo>
                    <a:pt x="29605" y="312630"/>
                  </a:lnTo>
                  <a:lnTo>
                    <a:pt x="24700" y="355148"/>
                  </a:lnTo>
                  <a:lnTo>
                    <a:pt x="19211" y="392503"/>
                  </a:lnTo>
                  <a:lnTo>
                    <a:pt x="11990" y="428545"/>
                  </a:lnTo>
                  <a:lnTo>
                    <a:pt x="9535" y="464328"/>
                  </a:lnTo>
                  <a:lnTo>
                    <a:pt x="8983" y="508207"/>
                  </a:lnTo>
                  <a:lnTo>
                    <a:pt x="7962" y="520549"/>
                  </a:lnTo>
                  <a:lnTo>
                    <a:pt x="3792" y="537662"/>
                  </a:lnTo>
                  <a:lnTo>
                    <a:pt x="5975" y="549457"/>
                  </a:lnTo>
                  <a:lnTo>
                    <a:pt x="983" y="560647"/>
                  </a:lnTo>
                  <a:lnTo>
                    <a:pt x="656" y="560296"/>
                  </a:lnTo>
                  <a:lnTo>
                    <a:pt x="0" y="55364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7" name="SMARTInkShape-Group679"/>
          <p:cNvGrpSpPr/>
          <p:nvPr/>
        </p:nvGrpSpPr>
        <p:grpSpPr>
          <a:xfrm>
            <a:off x="5741789" y="5915238"/>
            <a:ext cx="258962" cy="352870"/>
            <a:chOff x="5741789" y="5915238"/>
            <a:chExt cx="258962" cy="352870"/>
          </a:xfrm>
        </p:grpSpPr>
        <p:sp>
          <p:nvSpPr>
            <p:cNvPr id="13" name="SMARTInkShape-1931"/>
            <p:cNvSpPr/>
            <p:nvPr>
              <p:custDataLst>
                <p:tags r:id="rId20"/>
              </p:custDataLst>
            </p:nvPr>
          </p:nvSpPr>
          <p:spPr bwMode="auto">
            <a:xfrm>
              <a:off x="5884664" y="5915238"/>
              <a:ext cx="80368" cy="49794"/>
            </a:xfrm>
            <a:custGeom>
              <a:avLst/>
              <a:gdLst/>
              <a:ahLst/>
              <a:cxnLst/>
              <a:rect l="0" t="0" r="0" b="0"/>
              <a:pathLst>
                <a:path w="80368" h="49794">
                  <a:moveTo>
                    <a:pt x="0" y="5145"/>
                  </a:moveTo>
                  <a:lnTo>
                    <a:pt x="0" y="5145"/>
                  </a:lnTo>
                  <a:lnTo>
                    <a:pt x="29811" y="5145"/>
                  </a:lnTo>
                  <a:lnTo>
                    <a:pt x="35739" y="2499"/>
                  </a:lnTo>
                  <a:lnTo>
                    <a:pt x="38709" y="404"/>
                  </a:lnTo>
                  <a:lnTo>
                    <a:pt x="41680" y="0"/>
                  </a:lnTo>
                  <a:lnTo>
                    <a:pt x="65484" y="4886"/>
                  </a:lnTo>
                  <a:lnTo>
                    <a:pt x="67469" y="5965"/>
                  </a:lnTo>
                  <a:lnTo>
                    <a:pt x="68792" y="7676"/>
                  </a:lnTo>
                  <a:lnTo>
                    <a:pt x="71254" y="12223"/>
                  </a:lnTo>
                  <a:lnTo>
                    <a:pt x="77226" y="20361"/>
                  </a:lnTo>
                  <a:lnTo>
                    <a:pt x="79436" y="29056"/>
                  </a:lnTo>
                  <a:lnTo>
                    <a:pt x="80367" y="49793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4" name="SMARTInkShape-1932"/>
            <p:cNvSpPr/>
            <p:nvPr>
              <p:custDataLst>
                <p:tags r:id="rId21"/>
              </p:custDataLst>
            </p:nvPr>
          </p:nvSpPr>
          <p:spPr bwMode="auto">
            <a:xfrm>
              <a:off x="5795476" y="5947172"/>
              <a:ext cx="151697" cy="80368"/>
            </a:xfrm>
            <a:custGeom>
              <a:avLst/>
              <a:gdLst/>
              <a:ahLst/>
              <a:cxnLst/>
              <a:rect l="0" t="0" r="0" b="0"/>
              <a:pathLst>
                <a:path w="151697" h="80368">
                  <a:moveTo>
                    <a:pt x="8821" y="80367"/>
                  </a:moveTo>
                  <a:lnTo>
                    <a:pt x="8821" y="80367"/>
                  </a:lnTo>
                  <a:lnTo>
                    <a:pt x="1132" y="72678"/>
                  </a:lnTo>
                  <a:lnTo>
                    <a:pt x="0" y="63858"/>
                  </a:lnTo>
                  <a:lnTo>
                    <a:pt x="955" y="63408"/>
                  </a:lnTo>
                  <a:lnTo>
                    <a:pt x="4664" y="62908"/>
                  </a:lnTo>
                  <a:lnTo>
                    <a:pt x="6050" y="61782"/>
                  </a:lnTo>
                  <a:lnTo>
                    <a:pt x="9570" y="53437"/>
                  </a:lnTo>
                  <a:lnTo>
                    <a:pt x="22114" y="40308"/>
                  </a:lnTo>
                  <a:lnTo>
                    <a:pt x="27296" y="37759"/>
                  </a:lnTo>
                  <a:lnTo>
                    <a:pt x="30068" y="37078"/>
                  </a:lnTo>
                  <a:lnTo>
                    <a:pt x="44594" y="28830"/>
                  </a:lnTo>
                  <a:lnTo>
                    <a:pt x="85385" y="25820"/>
                  </a:lnTo>
                  <a:lnTo>
                    <a:pt x="95888" y="20659"/>
                  </a:lnTo>
                  <a:lnTo>
                    <a:pt x="117680" y="18228"/>
                  </a:lnTo>
                  <a:lnTo>
                    <a:pt x="120089" y="17113"/>
                  </a:lnTo>
                  <a:lnTo>
                    <a:pt x="121695" y="15377"/>
                  </a:lnTo>
                  <a:lnTo>
                    <a:pt x="122766" y="13228"/>
                  </a:lnTo>
                  <a:lnTo>
                    <a:pt x="124471" y="11795"/>
                  </a:lnTo>
                  <a:lnTo>
                    <a:pt x="134338" y="6849"/>
                  </a:lnTo>
                  <a:lnTo>
                    <a:pt x="140013" y="3044"/>
                  </a:lnTo>
                  <a:lnTo>
                    <a:pt x="151696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5" name="SMARTInkShape-1933"/>
            <p:cNvSpPr/>
            <p:nvPr>
              <p:custDataLst>
                <p:tags r:id="rId22"/>
              </p:custDataLst>
            </p:nvPr>
          </p:nvSpPr>
          <p:spPr bwMode="auto">
            <a:xfrm>
              <a:off x="5893971" y="6045398"/>
              <a:ext cx="106780" cy="151770"/>
            </a:xfrm>
            <a:custGeom>
              <a:avLst/>
              <a:gdLst/>
              <a:ahLst/>
              <a:cxnLst/>
              <a:rect l="0" t="0" r="0" b="0"/>
              <a:pathLst>
                <a:path w="106780" h="151770">
                  <a:moveTo>
                    <a:pt x="35342" y="0"/>
                  </a:moveTo>
                  <a:lnTo>
                    <a:pt x="35342" y="0"/>
                  </a:lnTo>
                  <a:lnTo>
                    <a:pt x="26780" y="0"/>
                  </a:lnTo>
                  <a:lnTo>
                    <a:pt x="26415" y="8821"/>
                  </a:lnTo>
                  <a:lnTo>
                    <a:pt x="18723" y="16609"/>
                  </a:lnTo>
                  <a:lnTo>
                    <a:pt x="17850" y="22229"/>
                  </a:lnTo>
                  <a:lnTo>
                    <a:pt x="16511" y="42746"/>
                  </a:lnTo>
                  <a:lnTo>
                    <a:pt x="9797" y="64254"/>
                  </a:lnTo>
                  <a:lnTo>
                    <a:pt x="7806" y="78140"/>
                  </a:lnTo>
                  <a:lnTo>
                    <a:pt x="896" y="99930"/>
                  </a:lnTo>
                  <a:lnTo>
                    <a:pt x="0" y="109756"/>
                  </a:lnTo>
                  <a:lnTo>
                    <a:pt x="2436" y="115918"/>
                  </a:lnTo>
                  <a:lnTo>
                    <a:pt x="5834" y="121965"/>
                  </a:lnTo>
                  <a:lnTo>
                    <a:pt x="8016" y="133931"/>
                  </a:lnTo>
                  <a:lnTo>
                    <a:pt x="8194" y="136912"/>
                  </a:lnTo>
                  <a:lnTo>
                    <a:pt x="9306" y="138900"/>
                  </a:lnTo>
                  <a:lnTo>
                    <a:pt x="11039" y="140225"/>
                  </a:lnTo>
                  <a:lnTo>
                    <a:pt x="15611" y="142689"/>
                  </a:lnTo>
                  <a:lnTo>
                    <a:pt x="23762" y="148663"/>
                  </a:lnTo>
                  <a:lnTo>
                    <a:pt x="33621" y="151391"/>
                  </a:lnTo>
                  <a:lnTo>
                    <a:pt x="55308" y="151769"/>
                  </a:lnTo>
                  <a:lnTo>
                    <a:pt x="61744" y="149143"/>
                  </a:lnTo>
                  <a:lnTo>
                    <a:pt x="64850" y="147053"/>
                  </a:lnTo>
                  <a:lnTo>
                    <a:pt x="87024" y="140779"/>
                  </a:lnTo>
                  <a:lnTo>
                    <a:pt x="106779" y="125016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" name="SMARTInkShape-1934"/>
            <p:cNvSpPr/>
            <p:nvPr>
              <p:custDataLst>
                <p:tags r:id="rId23"/>
              </p:custDataLst>
            </p:nvPr>
          </p:nvSpPr>
          <p:spPr bwMode="auto">
            <a:xfrm>
              <a:off x="5741789" y="6081126"/>
              <a:ext cx="105793" cy="186982"/>
            </a:xfrm>
            <a:custGeom>
              <a:avLst/>
              <a:gdLst/>
              <a:ahLst/>
              <a:cxnLst/>
              <a:rect l="0" t="0" r="0" b="0"/>
              <a:pathLst>
                <a:path w="105793" h="186982">
                  <a:moveTo>
                    <a:pt x="0" y="8921"/>
                  </a:moveTo>
                  <a:lnTo>
                    <a:pt x="0" y="8921"/>
                  </a:lnTo>
                  <a:lnTo>
                    <a:pt x="7689" y="1232"/>
                  </a:lnTo>
                  <a:lnTo>
                    <a:pt x="13303" y="359"/>
                  </a:lnTo>
                  <a:lnTo>
                    <a:pt x="38732" y="0"/>
                  </a:lnTo>
                  <a:lnTo>
                    <a:pt x="44664" y="2641"/>
                  </a:lnTo>
                  <a:lnTo>
                    <a:pt x="65670" y="14231"/>
                  </a:lnTo>
                  <a:lnTo>
                    <a:pt x="76564" y="17770"/>
                  </a:lnTo>
                  <a:lnTo>
                    <a:pt x="82976" y="22114"/>
                  </a:lnTo>
                  <a:lnTo>
                    <a:pt x="85083" y="25654"/>
                  </a:lnTo>
                  <a:lnTo>
                    <a:pt x="91110" y="42947"/>
                  </a:lnTo>
                  <a:lnTo>
                    <a:pt x="93482" y="46488"/>
                  </a:lnTo>
                  <a:lnTo>
                    <a:pt x="105792" y="87678"/>
                  </a:lnTo>
                  <a:lnTo>
                    <a:pt x="102011" y="104576"/>
                  </a:lnTo>
                  <a:lnTo>
                    <a:pt x="87351" y="144744"/>
                  </a:lnTo>
                  <a:lnTo>
                    <a:pt x="79790" y="158636"/>
                  </a:lnTo>
                  <a:lnTo>
                    <a:pt x="75150" y="165750"/>
                  </a:lnTo>
                  <a:lnTo>
                    <a:pt x="69525" y="178401"/>
                  </a:lnTo>
                  <a:lnTo>
                    <a:pt x="63894" y="185714"/>
                  </a:lnTo>
                  <a:lnTo>
                    <a:pt x="60478" y="186714"/>
                  </a:lnTo>
                  <a:lnTo>
                    <a:pt x="58178" y="186981"/>
                  </a:lnTo>
                  <a:lnTo>
                    <a:pt x="56645" y="186167"/>
                  </a:lnTo>
                  <a:lnTo>
                    <a:pt x="55623" y="184632"/>
                  </a:lnTo>
                  <a:lnTo>
                    <a:pt x="54941" y="182616"/>
                  </a:lnTo>
                  <a:lnTo>
                    <a:pt x="53494" y="181272"/>
                  </a:lnTo>
                  <a:lnTo>
                    <a:pt x="49241" y="179779"/>
                  </a:lnTo>
                  <a:lnTo>
                    <a:pt x="47710" y="178389"/>
                  </a:lnTo>
                  <a:lnTo>
                    <a:pt x="46010" y="174198"/>
                  </a:lnTo>
                  <a:lnTo>
                    <a:pt x="44649" y="142866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25" name="SMARTInkShape-Group680"/>
          <p:cNvGrpSpPr/>
          <p:nvPr/>
        </p:nvGrpSpPr>
        <p:grpSpPr>
          <a:xfrm>
            <a:off x="6215063" y="5598968"/>
            <a:ext cx="731867" cy="669674"/>
            <a:chOff x="6215063" y="5598968"/>
            <a:chExt cx="731867" cy="669674"/>
          </a:xfrm>
        </p:grpSpPr>
        <p:sp>
          <p:nvSpPr>
            <p:cNvPr id="18" name="SMARTInkShape-1935"/>
            <p:cNvSpPr/>
            <p:nvPr>
              <p:custDataLst>
                <p:tags r:id="rId13"/>
              </p:custDataLst>
            </p:nvPr>
          </p:nvSpPr>
          <p:spPr bwMode="auto">
            <a:xfrm>
              <a:off x="6528853" y="6009680"/>
              <a:ext cx="25539" cy="258962"/>
            </a:xfrm>
            <a:custGeom>
              <a:avLst/>
              <a:gdLst/>
              <a:ahLst/>
              <a:cxnLst/>
              <a:rect l="0" t="0" r="0" b="0"/>
              <a:pathLst>
                <a:path w="25539" h="258962">
                  <a:moveTo>
                    <a:pt x="25538" y="0"/>
                  </a:moveTo>
                  <a:lnTo>
                    <a:pt x="25538" y="0"/>
                  </a:lnTo>
                  <a:lnTo>
                    <a:pt x="25538" y="42806"/>
                  </a:lnTo>
                  <a:lnTo>
                    <a:pt x="25538" y="83619"/>
                  </a:lnTo>
                  <a:lnTo>
                    <a:pt x="24545" y="125223"/>
                  </a:lnTo>
                  <a:lnTo>
                    <a:pt x="14513" y="169502"/>
                  </a:lnTo>
                  <a:lnTo>
                    <a:pt x="9703" y="187475"/>
                  </a:lnTo>
                  <a:lnTo>
                    <a:pt x="6765" y="228017"/>
                  </a:lnTo>
                  <a:lnTo>
                    <a:pt x="626" y="240869"/>
                  </a:lnTo>
                  <a:lnTo>
                    <a:pt x="0" y="243923"/>
                  </a:lnTo>
                  <a:lnTo>
                    <a:pt x="575" y="246951"/>
                  </a:lnTo>
                  <a:lnTo>
                    <a:pt x="7678" y="25896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" name="SMARTInkShape-1936"/>
            <p:cNvSpPr/>
            <p:nvPr>
              <p:custDataLst>
                <p:tags r:id="rId14"/>
              </p:custDataLst>
            </p:nvPr>
          </p:nvSpPr>
          <p:spPr bwMode="auto">
            <a:xfrm>
              <a:off x="6215063" y="6081117"/>
              <a:ext cx="116086" cy="80368"/>
            </a:xfrm>
            <a:custGeom>
              <a:avLst/>
              <a:gdLst/>
              <a:ahLst/>
              <a:cxnLst/>
              <a:rect l="0" t="0" r="0" b="0"/>
              <a:pathLst>
                <a:path w="116086" h="80368">
                  <a:moveTo>
                    <a:pt x="0" y="80367"/>
                  </a:moveTo>
                  <a:lnTo>
                    <a:pt x="0" y="80367"/>
                  </a:lnTo>
                  <a:lnTo>
                    <a:pt x="15230" y="66128"/>
                  </a:lnTo>
                  <a:lnTo>
                    <a:pt x="26857" y="60577"/>
                  </a:lnTo>
                  <a:lnTo>
                    <a:pt x="69575" y="26774"/>
                  </a:lnTo>
                  <a:lnTo>
                    <a:pt x="87716" y="14880"/>
                  </a:lnTo>
                  <a:lnTo>
                    <a:pt x="116085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" name="SMARTInkShape-1937"/>
            <p:cNvSpPr/>
            <p:nvPr>
              <p:custDataLst>
                <p:tags r:id="rId15"/>
              </p:custDataLst>
            </p:nvPr>
          </p:nvSpPr>
          <p:spPr bwMode="auto">
            <a:xfrm>
              <a:off x="6715247" y="5598968"/>
              <a:ext cx="151684" cy="321416"/>
            </a:xfrm>
            <a:custGeom>
              <a:avLst/>
              <a:gdLst/>
              <a:ahLst/>
              <a:cxnLst/>
              <a:rect l="0" t="0" r="0" b="0"/>
              <a:pathLst>
                <a:path w="151684" h="321416">
                  <a:moveTo>
                    <a:pt x="124894" y="223188"/>
                  </a:moveTo>
                  <a:lnTo>
                    <a:pt x="124894" y="223188"/>
                  </a:lnTo>
                  <a:lnTo>
                    <a:pt x="124894" y="202198"/>
                  </a:lnTo>
                  <a:lnTo>
                    <a:pt x="123901" y="200265"/>
                  </a:lnTo>
                  <a:lnTo>
                    <a:pt x="122248" y="198976"/>
                  </a:lnTo>
                  <a:lnTo>
                    <a:pt x="120153" y="198117"/>
                  </a:lnTo>
                  <a:lnTo>
                    <a:pt x="118757" y="196552"/>
                  </a:lnTo>
                  <a:lnTo>
                    <a:pt x="117205" y="192168"/>
                  </a:lnTo>
                  <a:lnTo>
                    <a:pt x="116072" y="175453"/>
                  </a:lnTo>
                  <a:lnTo>
                    <a:pt x="115045" y="173505"/>
                  </a:lnTo>
                  <a:lnTo>
                    <a:pt x="113366" y="172206"/>
                  </a:lnTo>
                  <a:lnTo>
                    <a:pt x="111256" y="171341"/>
                  </a:lnTo>
                  <a:lnTo>
                    <a:pt x="109849" y="169772"/>
                  </a:lnTo>
                  <a:lnTo>
                    <a:pt x="108285" y="165382"/>
                  </a:lnTo>
                  <a:lnTo>
                    <a:pt x="106876" y="163815"/>
                  </a:lnTo>
                  <a:lnTo>
                    <a:pt x="102664" y="162073"/>
                  </a:lnTo>
                  <a:lnTo>
                    <a:pt x="101145" y="160617"/>
                  </a:lnTo>
                  <a:lnTo>
                    <a:pt x="99456" y="156353"/>
                  </a:lnTo>
                  <a:lnTo>
                    <a:pt x="98013" y="154819"/>
                  </a:lnTo>
                  <a:lnTo>
                    <a:pt x="80065" y="144862"/>
                  </a:lnTo>
                  <a:lnTo>
                    <a:pt x="77149" y="144182"/>
                  </a:lnTo>
                  <a:lnTo>
                    <a:pt x="75204" y="142736"/>
                  </a:lnTo>
                  <a:lnTo>
                    <a:pt x="73908" y="140780"/>
                  </a:lnTo>
                  <a:lnTo>
                    <a:pt x="73044" y="138483"/>
                  </a:lnTo>
                  <a:lnTo>
                    <a:pt x="71475" y="136953"/>
                  </a:lnTo>
                  <a:lnTo>
                    <a:pt x="67087" y="135252"/>
                  </a:lnTo>
                  <a:lnTo>
                    <a:pt x="41517" y="133927"/>
                  </a:lnTo>
                  <a:lnTo>
                    <a:pt x="39544" y="134907"/>
                  </a:lnTo>
                  <a:lnTo>
                    <a:pt x="38228" y="136553"/>
                  </a:lnTo>
                  <a:lnTo>
                    <a:pt x="35774" y="141027"/>
                  </a:lnTo>
                  <a:lnTo>
                    <a:pt x="12704" y="167656"/>
                  </a:lnTo>
                  <a:lnTo>
                    <a:pt x="1272" y="211438"/>
                  </a:lnTo>
                  <a:lnTo>
                    <a:pt x="0" y="247014"/>
                  </a:lnTo>
                  <a:lnTo>
                    <a:pt x="8979" y="281544"/>
                  </a:lnTo>
                  <a:lnTo>
                    <a:pt x="21129" y="297448"/>
                  </a:lnTo>
                  <a:lnTo>
                    <a:pt x="32702" y="308485"/>
                  </a:lnTo>
                  <a:lnTo>
                    <a:pt x="42773" y="311958"/>
                  </a:lnTo>
                  <a:lnTo>
                    <a:pt x="46393" y="309605"/>
                  </a:lnTo>
                  <a:lnTo>
                    <a:pt x="48747" y="307589"/>
                  </a:lnTo>
                  <a:lnTo>
                    <a:pt x="51363" y="302702"/>
                  </a:lnTo>
                  <a:lnTo>
                    <a:pt x="52061" y="300010"/>
                  </a:lnTo>
                  <a:lnTo>
                    <a:pt x="67613" y="272581"/>
                  </a:lnTo>
                  <a:lnTo>
                    <a:pt x="78167" y="229401"/>
                  </a:lnTo>
                  <a:lnTo>
                    <a:pt x="86108" y="186120"/>
                  </a:lnTo>
                  <a:lnTo>
                    <a:pt x="91215" y="141966"/>
                  </a:lnTo>
                  <a:lnTo>
                    <a:pt x="96063" y="106849"/>
                  </a:lnTo>
                  <a:lnTo>
                    <a:pt x="97701" y="64167"/>
                  </a:lnTo>
                  <a:lnTo>
                    <a:pt x="98051" y="23323"/>
                  </a:lnTo>
                  <a:lnTo>
                    <a:pt x="98104" y="129"/>
                  </a:lnTo>
                  <a:lnTo>
                    <a:pt x="93364" y="0"/>
                  </a:lnTo>
                  <a:lnTo>
                    <a:pt x="91968" y="975"/>
                  </a:lnTo>
                  <a:lnTo>
                    <a:pt x="91037" y="2616"/>
                  </a:lnTo>
                  <a:lnTo>
                    <a:pt x="81518" y="42187"/>
                  </a:lnTo>
                  <a:lnTo>
                    <a:pt x="72668" y="82127"/>
                  </a:lnTo>
                  <a:lnTo>
                    <a:pt x="68847" y="125200"/>
                  </a:lnTo>
                  <a:lnTo>
                    <a:pt x="66250" y="143919"/>
                  </a:lnTo>
                  <a:lnTo>
                    <a:pt x="70021" y="182983"/>
                  </a:lnTo>
                  <a:lnTo>
                    <a:pt x="78275" y="223773"/>
                  </a:lnTo>
                  <a:lnTo>
                    <a:pt x="89373" y="253731"/>
                  </a:lnTo>
                  <a:lnTo>
                    <a:pt x="105075" y="279245"/>
                  </a:lnTo>
                  <a:lnTo>
                    <a:pt x="151683" y="32141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1" name="SMARTInkShape-1938"/>
            <p:cNvSpPr/>
            <p:nvPr>
              <p:custDataLst>
                <p:tags r:id="rId16"/>
              </p:custDataLst>
            </p:nvPr>
          </p:nvSpPr>
          <p:spPr bwMode="auto">
            <a:xfrm>
              <a:off x="6581301" y="5902569"/>
              <a:ext cx="205263" cy="312491"/>
            </a:xfrm>
            <a:custGeom>
              <a:avLst/>
              <a:gdLst/>
              <a:ahLst/>
              <a:cxnLst/>
              <a:rect l="0" t="0" r="0" b="0"/>
              <a:pathLst>
                <a:path w="205263" h="312491">
                  <a:moveTo>
                    <a:pt x="26668" y="71392"/>
                  </a:moveTo>
                  <a:lnTo>
                    <a:pt x="26668" y="71392"/>
                  </a:lnTo>
                  <a:lnTo>
                    <a:pt x="10418" y="71392"/>
                  </a:lnTo>
                  <a:lnTo>
                    <a:pt x="1262" y="63703"/>
                  </a:lnTo>
                  <a:lnTo>
                    <a:pt x="493" y="60368"/>
                  </a:lnTo>
                  <a:lnTo>
                    <a:pt x="0" y="54882"/>
                  </a:lnTo>
                  <a:lnTo>
                    <a:pt x="29691" y="23731"/>
                  </a:lnTo>
                  <a:lnTo>
                    <a:pt x="59577" y="3921"/>
                  </a:lnTo>
                  <a:lnTo>
                    <a:pt x="86613" y="476"/>
                  </a:lnTo>
                  <a:lnTo>
                    <a:pt x="109525" y="0"/>
                  </a:lnTo>
                  <a:lnTo>
                    <a:pt x="115748" y="2621"/>
                  </a:lnTo>
                  <a:lnTo>
                    <a:pt x="127828" y="12387"/>
                  </a:lnTo>
                  <a:lnTo>
                    <a:pt x="131160" y="18048"/>
                  </a:lnTo>
                  <a:lnTo>
                    <a:pt x="141357" y="46352"/>
                  </a:lnTo>
                  <a:lnTo>
                    <a:pt x="139487" y="55632"/>
                  </a:lnTo>
                  <a:lnTo>
                    <a:pt x="135501" y="72014"/>
                  </a:lnTo>
                  <a:lnTo>
                    <a:pt x="131675" y="89435"/>
                  </a:lnTo>
                  <a:lnTo>
                    <a:pt x="124258" y="104519"/>
                  </a:lnTo>
                  <a:lnTo>
                    <a:pt x="110920" y="127789"/>
                  </a:lnTo>
                  <a:lnTo>
                    <a:pt x="107194" y="138924"/>
                  </a:lnTo>
                  <a:lnTo>
                    <a:pt x="94758" y="154613"/>
                  </a:lnTo>
                  <a:lnTo>
                    <a:pt x="89011" y="157988"/>
                  </a:lnTo>
                  <a:lnTo>
                    <a:pt x="83150" y="160481"/>
                  </a:lnTo>
                  <a:lnTo>
                    <a:pt x="74271" y="166470"/>
                  </a:lnTo>
                  <a:lnTo>
                    <a:pt x="64148" y="169203"/>
                  </a:lnTo>
                  <a:lnTo>
                    <a:pt x="44646" y="169618"/>
                  </a:lnTo>
                  <a:lnTo>
                    <a:pt x="52226" y="169619"/>
                  </a:lnTo>
                  <a:lnTo>
                    <a:pt x="52636" y="170610"/>
                  </a:lnTo>
                  <a:lnTo>
                    <a:pt x="53092" y="174359"/>
                  </a:lnTo>
                  <a:lnTo>
                    <a:pt x="54206" y="175755"/>
                  </a:lnTo>
                  <a:lnTo>
                    <a:pt x="65854" y="182921"/>
                  </a:lnTo>
                  <a:lnTo>
                    <a:pt x="108774" y="224942"/>
                  </a:lnTo>
                  <a:lnTo>
                    <a:pt x="151118" y="267279"/>
                  </a:lnTo>
                  <a:lnTo>
                    <a:pt x="183427" y="300580"/>
                  </a:lnTo>
                  <a:lnTo>
                    <a:pt x="186878" y="310728"/>
                  </a:lnTo>
                  <a:lnTo>
                    <a:pt x="188045" y="311317"/>
                  </a:lnTo>
                  <a:lnTo>
                    <a:pt x="196298" y="312490"/>
                  </a:lnTo>
                  <a:lnTo>
                    <a:pt x="196322" y="307752"/>
                  </a:lnTo>
                  <a:lnTo>
                    <a:pt x="205262" y="28570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" name="SMARTInkShape-1939"/>
            <p:cNvSpPr/>
            <p:nvPr>
              <p:custDataLst>
                <p:tags r:id="rId17"/>
              </p:custDataLst>
            </p:nvPr>
          </p:nvSpPr>
          <p:spPr bwMode="auto">
            <a:xfrm>
              <a:off x="6616898" y="6000859"/>
              <a:ext cx="35720" cy="249767"/>
            </a:xfrm>
            <a:custGeom>
              <a:avLst/>
              <a:gdLst/>
              <a:ahLst/>
              <a:cxnLst/>
              <a:rect l="0" t="0" r="0" b="0"/>
              <a:pathLst>
                <a:path w="35720" h="249767">
                  <a:moveTo>
                    <a:pt x="0" y="8821"/>
                  </a:moveTo>
                  <a:lnTo>
                    <a:pt x="0" y="8821"/>
                  </a:lnTo>
                  <a:lnTo>
                    <a:pt x="8822" y="0"/>
                  </a:lnTo>
                  <a:lnTo>
                    <a:pt x="8898" y="4664"/>
                  </a:lnTo>
                  <a:lnTo>
                    <a:pt x="7916" y="6050"/>
                  </a:lnTo>
                  <a:lnTo>
                    <a:pt x="6270" y="6973"/>
                  </a:lnTo>
                  <a:lnTo>
                    <a:pt x="1239" y="8456"/>
                  </a:lnTo>
                  <a:lnTo>
                    <a:pt x="3196" y="11304"/>
                  </a:lnTo>
                  <a:lnTo>
                    <a:pt x="5108" y="13453"/>
                  </a:lnTo>
                  <a:lnTo>
                    <a:pt x="7231" y="18486"/>
                  </a:lnTo>
                  <a:lnTo>
                    <a:pt x="8594" y="34542"/>
                  </a:lnTo>
                  <a:lnTo>
                    <a:pt x="3720" y="55831"/>
                  </a:lnTo>
                  <a:lnTo>
                    <a:pt x="8668" y="95523"/>
                  </a:lnTo>
                  <a:lnTo>
                    <a:pt x="8915" y="136835"/>
                  </a:lnTo>
                  <a:lnTo>
                    <a:pt x="9918" y="154678"/>
                  </a:lnTo>
                  <a:lnTo>
                    <a:pt x="17032" y="190392"/>
                  </a:lnTo>
                  <a:lnTo>
                    <a:pt x="17751" y="215416"/>
                  </a:lnTo>
                  <a:lnTo>
                    <a:pt x="20457" y="222349"/>
                  </a:lnTo>
                  <a:lnTo>
                    <a:pt x="23975" y="228737"/>
                  </a:lnTo>
                  <a:lnTo>
                    <a:pt x="26233" y="240924"/>
                  </a:lnTo>
                  <a:lnTo>
                    <a:pt x="26779" y="249766"/>
                  </a:lnTo>
                  <a:lnTo>
                    <a:pt x="31527" y="245135"/>
                  </a:lnTo>
                  <a:lnTo>
                    <a:pt x="33856" y="240188"/>
                  </a:lnTo>
                  <a:lnTo>
                    <a:pt x="35719" y="21420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3" name="SMARTInkShape-1940"/>
            <p:cNvSpPr/>
            <p:nvPr>
              <p:custDataLst>
                <p:tags r:id="rId18"/>
              </p:custDataLst>
            </p:nvPr>
          </p:nvSpPr>
          <p:spPr bwMode="auto">
            <a:xfrm>
              <a:off x="6215477" y="6000760"/>
              <a:ext cx="151391" cy="232159"/>
            </a:xfrm>
            <a:custGeom>
              <a:avLst/>
              <a:gdLst/>
              <a:ahLst/>
              <a:cxnLst/>
              <a:rect l="0" t="0" r="0" b="0"/>
              <a:pathLst>
                <a:path w="151391" h="232159">
                  <a:moveTo>
                    <a:pt x="151390" y="26779"/>
                  </a:moveTo>
                  <a:lnTo>
                    <a:pt x="151390" y="26779"/>
                  </a:lnTo>
                  <a:lnTo>
                    <a:pt x="151390" y="22039"/>
                  </a:lnTo>
                  <a:lnTo>
                    <a:pt x="150398" y="20642"/>
                  </a:lnTo>
                  <a:lnTo>
                    <a:pt x="148745" y="19711"/>
                  </a:lnTo>
                  <a:lnTo>
                    <a:pt x="143702" y="18217"/>
                  </a:lnTo>
                  <a:lnTo>
                    <a:pt x="143012" y="15367"/>
                  </a:lnTo>
                  <a:lnTo>
                    <a:pt x="142829" y="13218"/>
                  </a:lnTo>
                  <a:lnTo>
                    <a:pt x="141713" y="11785"/>
                  </a:lnTo>
                  <a:lnTo>
                    <a:pt x="137829" y="10193"/>
                  </a:lnTo>
                  <a:lnTo>
                    <a:pt x="136397" y="8776"/>
                  </a:lnTo>
                  <a:lnTo>
                    <a:pt x="134804" y="4556"/>
                  </a:lnTo>
                  <a:lnTo>
                    <a:pt x="133388" y="3034"/>
                  </a:lnTo>
                  <a:lnTo>
                    <a:pt x="129168" y="1343"/>
                  </a:lnTo>
                  <a:lnTo>
                    <a:pt x="94825" y="0"/>
                  </a:lnTo>
                  <a:lnTo>
                    <a:pt x="88878" y="2640"/>
                  </a:lnTo>
                  <a:lnTo>
                    <a:pt x="45814" y="29801"/>
                  </a:lnTo>
                  <a:lnTo>
                    <a:pt x="33678" y="38698"/>
                  </a:lnTo>
                  <a:lnTo>
                    <a:pt x="14587" y="68975"/>
                  </a:lnTo>
                  <a:lnTo>
                    <a:pt x="2733" y="110154"/>
                  </a:lnTo>
                  <a:lnTo>
                    <a:pt x="0" y="139892"/>
                  </a:lnTo>
                  <a:lnTo>
                    <a:pt x="2416" y="149150"/>
                  </a:lnTo>
                  <a:lnTo>
                    <a:pt x="5805" y="157565"/>
                  </a:lnTo>
                  <a:lnTo>
                    <a:pt x="8704" y="172466"/>
                  </a:lnTo>
                  <a:lnTo>
                    <a:pt x="15406" y="183606"/>
                  </a:lnTo>
                  <a:lnTo>
                    <a:pt x="47221" y="217268"/>
                  </a:lnTo>
                  <a:lnTo>
                    <a:pt x="53168" y="220582"/>
                  </a:lnTo>
                  <a:lnTo>
                    <a:pt x="59119" y="223046"/>
                  </a:lnTo>
                  <a:lnTo>
                    <a:pt x="68047" y="229019"/>
                  </a:lnTo>
                  <a:lnTo>
                    <a:pt x="76976" y="231231"/>
                  </a:lnTo>
                  <a:lnTo>
                    <a:pt x="97398" y="232158"/>
                  </a:lnTo>
                  <a:lnTo>
                    <a:pt x="102430" y="227420"/>
                  </a:lnTo>
                  <a:lnTo>
                    <a:pt x="104825" y="222448"/>
                  </a:lnTo>
                  <a:lnTo>
                    <a:pt x="105464" y="219732"/>
                  </a:lnTo>
                  <a:lnTo>
                    <a:pt x="115671" y="205373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4" name="SMARTInkShape-1941"/>
            <p:cNvSpPr/>
            <p:nvPr>
              <p:custDataLst>
                <p:tags r:id="rId19"/>
              </p:custDataLst>
            </p:nvPr>
          </p:nvSpPr>
          <p:spPr bwMode="auto">
            <a:xfrm>
              <a:off x="6920508" y="5769819"/>
              <a:ext cx="26422" cy="150565"/>
            </a:xfrm>
            <a:custGeom>
              <a:avLst/>
              <a:gdLst/>
              <a:ahLst/>
              <a:cxnLst/>
              <a:rect l="0" t="0" r="0" b="0"/>
              <a:pathLst>
                <a:path w="26422" h="150565">
                  <a:moveTo>
                    <a:pt x="17859" y="7689"/>
                  </a:moveTo>
                  <a:lnTo>
                    <a:pt x="17859" y="7689"/>
                  </a:lnTo>
                  <a:lnTo>
                    <a:pt x="17859" y="0"/>
                  </a:lnTo>
                  <a:lnTo>
                    <a:pt x="25548" y="6556"/>
                  </a:lnTo>
                  <a:lnTo>
                    <a:pt x="26421" y="12094"/>
                  </a:lnTo>
                  <a:lnTo>
                    <a:pt x="23979" y="17253"/>
                  </a:lnTo>
                  <a:lnTo>
                    <a:pt x="20579" y="22854"/>
                  </a:lnTo>
                  <a:lnTo>
                    <a:pt x="18665" y="32577"/>
                  </a:lnTo>
                  <a:lnTo>
                    <a:pt x="17106" y="47585"/>
                  </a:lnTo>
                  <a:lnTo>
                    <a:pt x="6849" y="88127"/>
                  </a:lnTo>
                  <a:lnTo>
                    <a:pt x="3044" y="100985"/>
                  </a:lnTo>
                  <a:lnTo>
                    <a:pt x="0" y="15056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28" name="SMARTInkShape-Group681"/>
          <p:cNvGrpSpPr/>
          <p:nvPr/>
        </p:nvGrpSpPr>
        <p:grpSpPr>
          <a:xfrm>
            <a:off x="2536031" y="3723834"/>
            <a:ext cx="3071814" cy="669573"/>
            <a:chOff x="2536031" y="3723834"/>
            <a:chExt cx="3071814" cy="669573"/>
          </a:xfrm>
        </p:grpSpPr>
        <p:sp>
          <p:nvSpPr>
            <p:cNvPr id="26" name="SMARTInkShape-1942"/>
            <p:cNvSpPr/>
            <p:nvPr>
              <p:custDataLst>
                <p:tags r:id="rId11"/>
              </p:custDataLst>
            </p:nvPr>
          </p:nvSpPr>
          <p:spPr bwMode="auto">
            <a:xfrm>
              <a:off x="2634258" y="3875638"/>
              <a:ext cx="89298" cy="517769"/>
            </a:xfrm>
            <a:custGeom>
              <a:avLst/>
              <a:gdLst/>
              <a:ahLst/>
              <a:cxnLst/>
              <a:rect l="0" t="0" r="0" b="0"/>
              <a:pathLst>
                <a:path w="89298" h="517769">
                  <a:moveTo>
                    <a:pt x="89297" y="35565"/>
                  </a:moveTo>
                  <a:lnTo>
                    <a:pt x="89297" y="35565"/>
                  </a:lnTo>
                  <a:lnTo>
                    <a:pt x="84556" y="35565"/>
                  </a:lnTo>
                  <a:lnTo>
                    <a:pt x="83160" y="34573"/>
                  </a:lnTo>
                  <a:lnTo>
                    <a:pt x="82229" y="32919"/>
                  </a:lnTo>
                  <a:lnTo>
                    <a:pt x="79620" y="20334"/>
                  </a:lnTo>
                  <a:lnTo>
                    <a:pt x="64127" y="1597"/>
                  </a:lnTo>
                  <a:lnTo>
                    <a:pt x="60581" y="624"/>
                  </a:lnTo>
                  <a:lnTo>
                    <a:pt x="54961" y="0"/>
                  </a:lnTo>
                  <a:lnTo>
                    <a:pt x="54500" y="941"/>
                  </a:lnTo>
                  <a:lnTo>
                    <a:pt x="46526" y="39065"/>
                  </a:lnTo>
                  <a:lnTo>
                    <a:pt x="45019" y="76715"/>
                  </a:lnTo>
                  <a:lnTo>
                    <a:pt x="40018" y="115447"/>
                  </a:lnTo>
                  <a:lnTo>
                    <a:pt x="36992" y="158342"/>
                  </a:lnTo>
                  <a:lnTo>
                    <a:pt x="33639" y="190344"/>
                  </a:lnTo>
                  <a:lnTo>
                    <a:pt x="28841" y="223418"/>
                  </a:lnTo>
                  <a:lnTo>
                    <a:pt x="23401" y="254654"/>
                  </a:lnTo>
                  <a:lnTo>
                    <a:pt x="20322" y="287719"/>
                  </a:lnTo>
                  <a:lnTo>
                    <a:pt x="17962" y="326227"/>
                  </a:lnTo>
                  <a:lnTo>
                    <a:pt x="15943" y="350387"/>
                  </a:lnTo>
                  <a:lnTo>
                    <a:pt x="13605" y="376415"/>
                  </a:lnTo>
                  <a:lnTo>
                    <a:pt x="8362" y="415918"/>
                  </a:lnTo>
                  <a:lnTo>
                    <a:pt x="2478" y="457825"/>
                  </a:lnTo>
                  <a:lnTo>
                    <a:pt x="326" y="499879"/>
                  </a:lnTo>
                  <a:lnTo>
                    <a:pt x="0" y="517768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7" name="SMARTInkShape-1943"/>
            <p:cNvSpPr/>
            <p:nvPr>
              <p:custDataLst>
                <p:tags r:id="rId12"/>
              </p:custDataLst>
            </p:nvPr>
          </p:nvSpPr>
          <p:spPr bwMode="auto">
            <a:xfrm>
              <a:off x="2536031" y="3723834"/>
              <a:ext cx="3071814" cy="642783"/>
            </a:xfrm>
            <a:custGeom>
              <a:avLst/>
              <a:gdLst/>
              <a:ahLst/>
              <a:cxnLst/>
              <a:rect l="0" t="0" r="0" b="0"/>
              <a:pathLst>
                <a:path w="3071814" h="642783">
                  <a:moveTo>
                    <a:pt x="116086" y="160580"/>
                  </a:moveTo>
                  <a:lnTo>
                    <a:pt x="116086" y="160580"/>
                  </a:lnTo>
                  <a:lnTo>
                    <a:pt x="120827" y="160580"/>
                  </a:lnTo>
                  <a:lnTo>
                    <a:pt x="122223" y="159588"/>
                  </a:lnTo>
                  <a:lnTo>
                    <a:pt x="123154" y="157934"/>
                  </a:lnTo>
                  <a:lnTo>
                    <a:pt x="123775" y="155839"/>
                  </a:lnTo>
                  <a:lnTo>
                    <a:pt x="126173" y="154443"/>
                  </a:lnTo>
                  <a:lnTo>
                    <a:pt x="170339" y="141985"/>
                  </a:lnTo>
                  <a:lnTo>
                    <a:pt x="182863" y="137433"/>
                  </a:lnTo>
                  <a:lnTo>
                    <a:pt x="223805" y="134271"/>
                  </a:lnTo>
                  <a:lnTo>
                    <a:pt x="265209" y="127749"/>
                  </a:lnTo>
                  <a:lnTo>
                    <a:pt x="305726" y="122786"/>
                  </a:lnTo>
                  <a:lnTo>
                    <a:pt x="342601" y="117963"/>
                  </a:lnTo>
                  <a:lnTo>
                    <a:pt x="382301" y="116533"/>
                  </a:lnTo>
                  <a:lnTo>
                    <a:pt x="421845" y="116110"/>
                  </a:lnTo>
                  <a:lnTo>
                    <a:pt x="464981" y="113338"/>
                  </a:lnTo>
                  <a:lnTo>
                    <a:pt x="495385" y="109818"/>
                  </a:lnTo>
                  <a:lnTo>
                    <a:pt x="528742" y="108254"/>
                  </a:lnTo>
                  <a:lnTo>
                    <a:pt x="560765" y="107558"/>
                  </a:lnTo>
                  <a:lnTo>
                    <a:pt x="592526" y="108241"/>
                  </a:lnTo>
                  <a:lnTo>
                    <a:pt x="626486" y="111852"/>
                  </a:lnTo>
                  <a:lnTo>
                    <a:pt x="661423" y="114119"/>
                  </a:lnTo>
                  <a:lnTo>
                    <a:pt x="697786" y="115125"/>
                  </a:lnTo>
                  <a:lnTo>
                    <a:pt x="737099" y="115573"/>
                  </a:lnTo>
                  <a:lnTo>
                    <a:pt x="777722" y="115772"/>
                  </a:lnTo>
                  <a:lnTo>
                    <a:pt x="818928" y="115861"/>
                  </a:lnTo>
                  <a:lnTo>
                    <a:pt x="860393" y="115900"/>
                  </a:lnTo>
                  <a:lnTo>
                    <a:pt x="901972" y="113272"/>
                  </a:lnTo>
                  <a:lnTo>
                    <a:pt x="943604" y="109789"/>
                  </a:lnTo>
                  <a:lnTo>
                    <a:pt x="985257" y="108240"/>
                  </a:lnTo>
                  <a:lnTo>
                    <a:pt x="1029566" y="107552"/>
                  </a:lnTo>
                  <a:lnTo>
                    <a:pt x="1052495" y="107369"/>
                  </a:lnTo>
                  <a:lnTo>
                    <a:pt x="1075718" y="106254"/>
                  </a:lnTo>
                  <a:lnTo>
                    <a:pt x="1099137" y="104519"/>
                  </a:lnTo>
                  <a:lnTo>
                    <a:pt x="1122688" y="102370"/>
                  </a:lnTo>
                  <a:lnTo>
                    <a:pt x="1146326" y="100938"/>
                  </a:lnTo>
                  <a:lnTo>
                    <a:pt x="1170022" y="99982"/>
                  </a:lnTo>
                  <a:lnTo>
                    <a:pt x="1193757" y="99346"/>
                  </a:lnTo>
                  <a:lnTo>
                    <a:pt x="1218510" y="97929"/>
                  </a:lnTo>
                  <a:lnTo>
                    <a:pt x="1243941" y="95993"/>
                  </a:lnTo>
                  <a:lnTo>
                    <a:pt x="1269826" y="93709"/>
                  </a:lnTo>
                  <a:lnTo>
                    <a:pt x="1296011" y="91195"/>
                  </a:lnTo>
                  <a:lnTo>
                    <a:pt x="1322399" y="88526"/>
                  </a:lnTo>
                  <a:lnTo>
                    <a:pt x="1348919" y="85755"/>
                  </a:lnTo>
                  <a:lnTo>
                    <a:pt x="1374538" y="82915"/>
                  </a:lnTo>
                  <a:lnTo>
                    <a:pt x="1399554" y="80030"/>
                  </a:lnTo>
                  <a:lnTo>
                    <a:pt x="1424168" y="77115"/>
                  </a:lnTo>
                  <a:lnTo>
                    <a:pt x="1449508" y="75171"/>
                  </a:lnTo>
                  <a:lnTo>
                    <a:pt x="1475331" y="73875"/>
                  </a:lnTo>
                  <a:lnTo>
                    <a:pt x="1501476" y="73011"/>
                  </a:lnTo>
                  <a:lnTo>
                    <a:pt x="1528828" y="71443"/>
                  </a:lnTo>
                  <a:lnTo>
                    <a:pt x="1556984" y="69405"/>
                  </a:lnTo>
                  <a:lnTo>
                    <a:pt x="1585677" y="67054"/>
                  </a:lnTo>
                  <a:lnTo>
                    <a:pt x="1613735" y="64495"/>
                  </a:lnTo>
                  <a:lnTo>
                    <a:pt x="1641371" y="61797"/>
                  </a:lnTo>
                  <a:lnTo>
                    <a:pt x="1668724" y="59006"/>
                  </a:lnTo>
                  <a:lnTo>
                    <a:pt x="1695889" y="56153"/>
                  </a:lnTo>
                  <a:lnTo>
                    <a:pt x="1722928" y="53259"/>
                  </a:lnTo>
                  <a:lnTo>
                    <a:pt x="1749885" y="50337"/>
                  </a:lnTo>
                  <a:lnTo>
                    <a:pt x="1777777" y="47397"/>
                  </a:lnTo>
                  <a:lnTo>
                    <a:pt x="1806295" y="44445"/>
                  </a:lnTo>
                  <a:lnTo>
                    <a:pt x="1835228" y="41485"/>
                  </a:lnTo>
                  <a:lnTo>
                    <a:pt x="1863446" y="38519"/>
                  </a:lnTo>
                  <a:lnTo>
                    <a:pt x="1891188" y="35550"/>
                  </a:lnTo>
                  <a:lnTo>
                    <a:pt x="1918613" y="32578"/>
                  </a:lnTo>
                  <a:lnTo>
                    <a:pt x="1946817" y="29605"/>
                  </a:lnTo>
                  <a:lnTo>
                    <a:pt x="1975542" y="26630"/>
                  </a:lnTo>
                  <a:lnTo>
                    <a:pt x="2004614" y="23655"/>
                  </a:lnTo>
                  <a:lnTo>
                    <a:pt x="2032925" y="20680"/>
                  </a:lnTo>
                  <a:lnTo>
                    <a:pt x="2060729" y="17704"/>
                  </a:lnTo>
                  <a:lnTo>
                    <a:pt x="2088194" y="14728"/>
                  </a:lnTo>
                  <a:lnTo>
                    <a:pt x="2115435" y="11751"/>
                  </a:lnTo>
                  <a:lnTo>
                    <a:pt x="2142524" y="8775"/>
                  </a:lnTo>
                  <a:lnTo>
                    <a:pt x="2169514" y="5798"/>
                  </a:lnTo>
                  <a:lnTo>
                    <a:pt x="2196436" y="3814"/>
                  </a:lnTo>
                  <a:lnTo>
                    <a:pt x="2223314" y="2491"/>
                  </a:lnTo>
                  <a:lnTo>
                    <a:pt x="2250163" y="1609"/>
                  </a:lnTo>
                  <a:lnTo>
                    <a:pt x="2276991" y="1022"/>
                  </a:lnTo>
                  <a:lnTo>
                    <a:pt x="2303807" y="629"/>
                  </a:lnTo>
                  <a:lnTo>
                    <a:pt x="2330613" y="368"/>
                  </a:lnTo>
                  <a:lnTo>
                    <a:pt x="2356422" y="194"/>
                  </a:lnTo>
                  <a:lnTo>
                    <a:pt x="2381565" y="78"/>
                  </a:lnTo>
                  <a:lnTo>
                    <a:pt x="2406265" y="0"/>
                  </a:lnTo>
                  <a:lnTo>
                    <a:pt x="2430669" y="941"/>
                  </a:lnTo>
                  <a:lnTo>
                    <a:pt x="2454875" y="2560"/>
                  </a:lnTo>
                  <a:lnTo>
                    <a:pt x="2478951" y="4632"/>
                  </a:lnTo>
                  <a:lnTo>
                    <a:pt x="2501946" y="6013"/>
                  </a:lnTo>
                  <a:lnTo>
                    <a:pt x="2546018" y="7548"/>
                  </a:lnTo>
                  <a:lnTo>
                    <a:pt x="2588756" y="10876"/>
                  </a:lnTo>
                  <a:lnTo>
                    <a:pt x="2630902" y="14670"/>
                  </a:lnTo>
                  <a:lnTo>
                    <a:pt x="2672785" y="16356"/>
                  </a:lnTo>
                  <a:lnTo>
                    <a:pt x="2711904" y="19751"/>
                  </a:lnTo>
                  <a:lnTo>
                    <a:pt x="2748143" y="24567"/>
                  </a:lnTo>
                  <a:lnTo>
                    <a:pt x="2780785" y="30015"/>
                  </a:lnTo>
                  <a:lnTo>
                    <a:pt x="2811829" y="38390"/>
                  </a:lnTo>
                  <a:lnTo>
                    <a:pt x="2854551" y="51615"/>
                  </a:lnTo>
                  <a:lnTo>
                    <a:pt x="2892345" y="64463"/>
                  </a:lnTo>
                  <a:lnTo>
                    <a:pt x="2935931" y="86583"/>
                  </a:lnTo>
                  <a:lnTo>
                    <a:pt x="2979615" y="115987"/>
                  </a:lnTo>
                  <a:lnTo>
                    <a:pt x="3024018" y="157607"/>
                  </a:lnTo>
                  <a:lnTo>
                    <a:pt x="3040838" y="188545"/>
                  </a:lnTo>
                  <a:lnTo>
                    <a:pt x="3056771" y="227432"/>
                  </a:lnTo>
                  <a:lnTo>
                    <a:pt x="3064724" y="270954"/>
                  </a:lnTo>
                  <a:lnTo>
                    <a:pt x="3070413" y="311256"/>
                  </a:lnTo>
                  <a:lnTo>
                    <a:pt x="3065399" y="354017"/>
                  </a:lnTo>
                  <a:lnTo>
                    <a:pt x="3064621" y="382929"/>
                  </a:lnTo>
                  <a:lnTo>
                    <a:pt x="3070670" y="423612"/>
                  </a:lnTo>
                  <a:lnTo>
                    <a:pt x="3071662" y="462079"/>
                  </a:lnTo>
                  <a:lnTo>
                    <a:pt x="3071804" y="505738"/>
                  </a:lnTo>
                  <a:lnTo>
                    <a:pt x="3071812" y="546413"/>
                  </a:lnTo>
                  <a:lnTo>
                    <a:pt x="3071813" y="569168"/>
                  </a:lnTo>
                  <a:lnTo>
                    <a:pt x="3064124" y="578843"/>
                  </a:lnTo>
                  <a:lnTo>
                    <a:pt x="3060789" y="579639"/>
                  </a:lnTo>
                  <a:lnTo>
                    <a:pt x="3055007" y="580985"/>
                  </a:lnTo>
                  <a:lnTo>
                    <a:pt x="3045822" y="584890"/>
                  </a:lnTo>
                  <a:lnTo>
                    <a:pt x="3035126" y="584641"/>
                  </a:lnTo>
                  <a:lnTo>
                    <a:pt x="3005209" y="580850"/>
                  </a:lnTo>
                  <a:lnTo>
                    <a:pt x="2964117" y="580351"/>
                  </a:lnTo>
                  <a:lnTo>
                    <a:pt x="2921702" y="580290"/>
                  </a:lnTo>
                  <a:lnTo>
                    <a:pt x="2885894" y="580279"/>
                  </a:lnTo>
                  <a:lnTo>
                    <a:pt x="2843314" y="580277"/>
                  </a:lnTo>
                  <a:lnTo>
                    <a:pt x="2810516" y="580276"/>
                  </a:lnTo>
                  <a:lnTo>
                    <a:pt x="2776095" y="580276"/>
                  </a:lnTo>
                  <a:lnTo>
                    <a:pt x="2739961" y="581268"/>
                  </a:lnTo>
                  <a:lnTo>
                    <a:pt x="2700750" y="585016"/>
                  </a:lnTo>
                  <a:lnTo>
                    <a:pt x="2660172" y="589989"/>
                  </a:lnTo>
                  <a:lnTo>
                    <a:pt x="2618986" y="595506"/>
                  </a:lnTo>
                  <a:lnTo>
                    <a:pt x="2577531" y="601266"/>
                  </a:lnTo>
                  <a:lnTo>
                    <a:pt x="2535954" y="607133"/>
                  </a:lnTo>
                  <a:lnTo>
                    <a:pt x="2493333" y="612056"/>
                  </a:lnTo>
                  <a:lnTo>
                    <a:pt x="2470855" y="613369"/>
                  </a:lnTo>
                  <a:lnTo>
                    <a:pt x="2447932" y="614244"/>
                  </a:lnTo>
                  <a:lnTo>
                    <a:pt x="2424713" y="615819"/>
                  </a:lnTo>
                  <a:lnTo>
                    <a:pt x="2401296" y="617862"/>
                  </a:lnTo>
                  <a:lnTo>
                    <a:pt x="2377747" y="620216"/>
                  </a:lnTo>
                  <a:lnTo>
                    <a:pt x="2354110" y="622777"/>
                  </a:lnTo>
                  <a:lnTo>
                    <a:pt x="2330414" y="625478"/>
                  </a:lnTo>
                  <a:lnTo>
                    <a:pt x="2306680" y="628269"/>
                  </a:lnTo>
                  <a:lnTo>
                    <a:pt x="2282919" y="631123"/>
                  </a:lnTo>
                  <a:lnTo>
                    <a:pt x="2259142" y="634018"/>
                  </a:lnTo>
                  <a:lnTo>
                    <a:pt x="2235353" y="636939"/>
                  </a:lnTo>
                  <a:lnTo>
                    <a:pt x="2211555" y="638887"/>
                  </a:lnTo>
                  <a:lnTo>
                    <a:pt x="2187754" y="640186"/>
                  </a:lnTo>
                  <a:lnTo>
                    <a:pt x="2163948" y="641052"/>
                  </a:lnTo>
                  <a:lnTo>
                    <a:pt x="2140140" y="641629"/>
                  </a:lnTo>
                  <a:lnTo>
                    <a:pt x="2116330" y="642014"/>
                  </a:lnTo>
                  <a:lnTo>
                    <a:pt x="2092520" y="642270"/>
                  </a:lnTo>
                  <a:lnTo>
                    <a:pt x="2068708" y="642441"/>
                  </a:lnTo>
                  <a:lnTo>
                    <a:pt x="2044897" y="642555"/>
                  </a:lnTo>
                  <a:lnTo>
                    <a:pt x="2021085" y="642631"/>
                  </a:lnTo>
                  <a:lnTo>
                    <a:pt x="1997273" y="642682"/>
                  </a:lnTo>
                  <a:lnTo>
                    <a:pt x="1973460" y="642715"/>
                  </a:lnTo>
                  <a:lnTo>
                    <a:pt x="1949648" y="642738"/>
                  </a:lnTo>
                  <a:lnTo>
                    <a:pt x="1925836" y="642753"/>
                  </a:lnTo>
                  <a:lnTo>
                    <a:pt x="1902024" y="642763"/>
                  </a:lnTo>
                  <a:lnTo>
                    <a:pt x="1878211" y="642770"/>
                  </a:lnTo>
                  <a:lnTo>
                    <a:pt x="1854399" y="642774"/>
                  </a:lnTo>
                  <a:lnTo>
                    <a:pt x="1830586" y="642777"/>
                  </a:lnTo>
                  <a:lnTo>
                    <a:pt x="1806774" y="642779"/>
                  </a:lnTo>
                  <a:lnTo>
                    <a:pt x="1781969" y="642780"/>
                  </a:lnTo>
                  <a:lnTo>
                    <a:pt x="1756503" y="642781"/>
                  </a:lnTo>
                  <a:lnTo>
                    <a:pt x="1730596" y="642782"/>
                  </a:lnTo>
                  <a:lnTo>
                    <a:pt x="1705387" y="641790"/>
                  </a:lnTo>
                  <a:lnTo>
                    <a:pt x="1680643" y="640136"/>
                  </a:lnTo>
                  <a:lnTo>
                    <a:pt x="1656210" y="638042"/>
                  </a:lnTo>
                  <a:lnTo>
                    <a:pt x="1630992" y="636646"/>
                  </a:lnTo>
                  <a:lnTo>
                    <a:pt x="1605250" y="635715"/>
                  </a:lnTo>
                  <a:lnTo>
                    <a:pt x="1579159" y="635095"/>
                  </a:lnTo>
                  <a:lnTo>
                    <a:pt x="1552835" y="634681"/>
                  </a:lnTo>
                  <a:lnTo>
                    <a:pt x="1526356" y="634405"/>
                  </a:lnTo>
                  <a:lnTo>
                    <a:pt x="1499774" y="634221"/>
                  </a:lnTo>
                  <a:lnTo>
                    <a:pt x="1473123" y="634098"/>
                  </a:lnTo>
                  <a:lnTo>
                    <a:pt x="1446426" y="634017"/>
                  </a:lnTo>
                  <a:lnTo>
                    <a:pt x="1419698" y="633962"/>
                  </a:lnTo>
                  <a:lnTo>
                    <a:pt x="1392950" y="633926"/>
                  </a:lnTo>
                  <a:lnTo>
                    <a:pt x="1366188" y="633902"/>
                  </a:lnTo>
                  <a:lnTo>
                    <a:pt x="1339417" y="633886"/>
                  </a:lnTo>
                  <a:lnTo>
                    <a:pt x="1312640" y="633875"/>
                  </a:lnTo>
                  <a:lnTo>
                    <a:pt x="1285859" y="633868"/>
                  </a:lnTo>
                  <a:lnTo>
                    <a:pt x="1259075" y="633863"/>
                  </a:lnTo>
                  <a:lnTo>
                    <a:pt x="1233282" y="633860"/>
                  </a:lnTo>
                  <a:lnTo>
                    <a:pt x="1208149" y="633858"/>
                  </a:lnTo>
                  <a:lnTo>
                    <a:pt x="1183456" y="633857"/>
                  </a:lnTo>
                  <a:lnTo>
                    <a:pt x="1158065" y="634848"/>
                  </a:lnTo>
                  <a:lnTo>
                    <a:pt x="1132207" y="636501"/>
                  </a:lnTo>
                  <a:lnTo>
                    <a:pt x="1106039" y="638595"/>
                  </a:lnTo>
                  <a:lnTo>
                    <a:pt x="1079664" y="639991"/>
                  </a:lnTo>
                  <a:lnTo>
                    <a:pt x="1053151" y="640922"/>
                  </a:lnTo>
                  <a:lnTo>
                    <a:pt x="1026546" y="641542"/>
                  </a:lnTo>
                  <a:lnTo>
                    <a:pt x="999880" y="640964"/>
                  </a:lnTo>
                  <a:lnTo>
                    <a:pt x="973173" y="639586"/>
                  </a:lnTo>
                  <a:lnTo>
                    <a:pt x="946438" y="637675"/>
                  </a:lnTo>
                  <a:lnTo>
                    <a:pt x="920677" y="636401"/>
                  </a:lnTo>
                  <a:lnTo>
                    <a:pt x="895567" y="635552"/>
                  </a:lnTo>
                  <a:lnTo>
                    <a:pt x="870888" y="634986"/>
                  </a:lnTo>
                  <a:lnTo>
                    <a:pt x="845506" y="633616"/>
                  </a:lnTo>
                  <a:lnTo>
                    <a:pt x="819656" y="631711"/>
                  </a:lnTo>
                  <a:lnTo>
                    <a:pt x="793492" y="629448"/>
                  </a:lnTo>
                  <a:lnTo>
                    <a:pt x="769104" y="627940"/>
                  </a:lnTo>
                  <a:lnTo>
                    <a:pt x="745900" y="626935"/>
                  </a:lnTo>
                  <a:lnTo>
                    <a:pt x="701597" y="624825"/>
                  </a:lnTo>
                  <a:lnTo>
                    <a:pt x="658756" y="620581"/>
                  </a:lnTo>
                  <a:lnTo>
                    <a:pt x="616564" y="615386"/>
                  </a:lnTo>
                  <a:lnTo>
                    <a:pt x="574662" y="609771"/>
                  </a:lnTo>
                  <a:lnTo>
                    <a:pt x="532887" y="603968"/>
                  </a:lnTo>
                  <a:lnTo>
                    <a:pt x="493815" y="598081"/>
                  </a:lnTo>
                  <a:lnTo>
                    <a:pt x="450653" y="590173"/>
                  </a:lnTo>
                  <a:lnTo>
                    <a:pt x="422475" y="583898"/>
                  </a:lnTo>
                  <a:lnTo>
                    <a:pt x="391783" y="576737"/>
                  </a:lnTo>
                  <a:lnTo>
                    <a:pt x="366360" y="570971"/>
                  </a:lnTo>
                  <a:lnTo>
                    <a:pt x="324884" y="561919"/>
                  </a:lnTo>
                  <a:lnTo>
                    <a:pt x="289914" y="551942"/>
                  </a:lnTo>
                  <a:lnTo>
                    <a:pt x="258827" y="541886"/>
                  </a:lnTo>
                  <a:lnTo>
                    <a:pt x="218021" y="530646"/>
                  </a:lnTo>
                  <a:lnTo>
                    <a:pt x="176937" y="521032"/>
                  </a:lnTo>
                  <a:lnTo>
                    <a:pt x="132736" y="508894"/>
                  </a:lnTo>
                  <a:lnTo>
                    <a:pt x="90822" y="496942"/>
                  </a:lnTo>
                  <a:lnTo>
                    <a:pt x="48282" y="479073"/>
                  </a:lnTo>
                  <a:lnTo>
                    <a:pt x="4329" y="456436"/>
                  </a:lnTo>
                  <a:lnTo>
                    <a:pt x="0" y="45526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36" name="SMARTInkShape-Group682"/>
          <p:cNvGrpSpPr/>
          <p:nvPr/>
        </p:nvGrpSpPr>
        <p:grpSpPr>
          <a:xfrm>
            <a:off x="5973962" y="3643313"/>
            <a:ext cx="1026914" cy="749935"/>
            <a:chOff x="5973962" y="3643313"/>
            <a:chExt cx="1026914" cy="749935"/>
          </a:xfrm>
        </p:grpSpPr>
        <p:sp>
          <p:nvSpPr>
            <p:cNvPr id="29" name="SMARTInkShape-1944"/>
            <p:cNvSpPr/>
            <p:nvPr>
              <p:custDataLst>
                <p:tags r:id="rId4"/>
              </p:custDataLst>
            </p:nvPr>
          </p:nvSpPr>
          <p:spPr bwMode="auto">
            <a:xfrm>
              <a:off x="5973962" y="3991570"/>
              <a:ext cx="142875" cy="401678"/>
            </a:xfrm>
            <a:custGeom>
              <a:avLst/>
              <a:gdLst/>
              <a:ahLst/>
              <a:cxnLst/>
              <a:rect l="0" t="0" r="0" b="0"/>
              <a:pathLst>
                <a:path w="142875" h="401678">
                  <a:moveTo>
                    <a:pt x="8929" y="0"/>
                  </a:moveTo>
                  <a:lnTo>
                    <a:pt x="8929" y="0"/>
                  </a:lnTo>
                  <a:lnTo>
                    <a:pt x="4188" y="0"/>
                  </a:lnTo>
                  <a:lnTo>
                    <a:pt x="2792" y="993"/>
                  </a:lnTo>
                  <a:lnTo>
                    <a:pt x="1860" y="2646"/>
                  </a:lnTo>
                  <a:lnTo>
                    <a:pt x="367" y="12429"/>
                  </a:lnTo>
                  <a:lnTo>
                    <a:pt x="14" y="56477"/>
                  </a:lnTo>
                  <a:lnTo>
                    <a:pt x="0" y="99087"/>
                  </a:lnTo>
                  <a:lnTo>
                    <a:pt x="4739" y="114246"/>
                  </a:lnTo>
                  <a:lnTo>
                    <a:pt x="15230" y="130017"/>
                  </a:lnTo>
                  <a:lnTo>
                    <a:pt x="20990" y="136499"/>
                  </a:lnTo>
                  <a:lnTo>
                    <a:pt x="26857" y="140041"/>
                  </a:lnTo>
                  <a:lnTo>
                    <a:pt x="38707" y="142316"/>
                  </a:lnTo>
                  <a:lnTo>
                    <a:pt x="64243" y="142826"/>
                  </a:lnTo>
                  <a:lnTo>
                    <a:pt x="70885" y="140208"/>
                  </a:lnTo>
                  <a:lnTo>
                    <a:pt x="92240" y="121883"/>
                  </a:lnTo>
                  <a:lnTo>
                    <a:pt x="103180" y="103965"/>
                  </a:lnTo>
                  <a:lnTo>
                    <a:pt x="105977" y="92100"/>
                  </a:lnTo>
                  <a:lnTo>
                    <a:pt x="108044" y="60247"/>
                  </a:lnTo>
                  <a:lnTo>
                    <a:pt x="111849" y="52243"/>
                  </a:lnTo>
                  <a:lnTo>
                    <a:pt x="112270" y="47727"/>
                  </a:lnTo>
                  <a:lnTo>
                    <a:pt x="107178" y="18050"/>
                  </a:lnTo>
                  <a:lnTo>
                    <a:pt x="102421" y="22656"/>
                  </a:lnTo>
                  <a:lnTo>
                    <a:pt x="100090" y="27598"/>
                  </a:lnTo>
                  <a:lnTo>
                    <a:pt x="98274" y="71691"/>
                  </a:lnTo>
                  <a:lnTo>
                    <a:pt x="98229" y="109825"/>
                  </a:lnTo>
                  <a:lnTo>
                    <a:pt x="98226" y="153901"/>
                  </a:lnTo>
                  <a:lnTo>
                    <a:pt x="100872" y="179215"/>
                  </a:lnTo>
                  <a:lnTo>
                    <a:pt x="106328" y="223324"/>
                  </a:lnTo>
                  <a:lnTo>
                    <a:pt x="109638" y="256332"/>
                  </a:lnTo>
                  <a:lnTo>
                    <a:pt x="114175" y="278687"/>
                  </a:lnTo>
                  <a:lnTo>
                    <a:pt x="115917" y="320849"/>
                  </a:lnTo>
                  <a:lnTo>
                    <a:pt x="116075" y="363105"/>
                  </a:lnTo>
                  <a:lnTo>
                    <a:pt x="113435" y="372385"/>
                  </a:lnTo>
                  <a:lnTo>
                    <a:pt x="109946" y="379817"/>
                  </a:lnTo>
                  <a:lnTo>
                    <a:pt x="106989" y="389580"/>
                  </a:lnTo>
                  <a:lnTo>
                    <a:pt x="102782" y="395727"/>
                  </a:lnTo>
                  <a:lnTo>
                    <a:pt x="97605" y="399121"/>
                  </a:lnTo>
                  <a:lnTo>
                    <a:pt x="89111" y="401032"/>
                  </a:lnTo>
                  <a:lnTo>
                    <a:pt x="77353" y="401677"/>
                  </a:lnTo>
                  <a:lnTo>
                    <a:pt x="71420" y="399120"/>
                  </a:lnTo>
                  <a:lnTo>
                    <a:pt x="50599" y="380841"/>
                  </a:lnTo>
                  <a:lnTo>
                    <a:pt x="23811" y="340905"/>
                  </a:lnTo>
                  <a:lnTo>
                    <a:pt x="19622" y="324031"/>
                  </a:lnTo>
                  <a:lnTo>
                    <a:pt x="17904" y="296588"/>
                  </a:lnTo>
                  <a:lnTo>
                    <a:pt x="22612" y="290505"/>
                  </a:lnTo>
                  <a:lnTo>
                    <a:pt x="27578" y="287863"/>
                  </a:lnTo>
                  <a:lnTo>
                    <a:pt x="30291" y="287159"/>
                  </a:lnTo>
                  <a:lnTo>
                    <a:pt x="74770" y="261859"/>
                  </a:lnTo>
                  <a:lnTo>
                    <a:pt x="116300" y="244071"/>
                  </a:lnTo>
                  <a:lnTo>
                    <a:pt x="142874" y="232172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0" name="SMARTInkShape-1945"/>
            <p:cNvSpPr/>
            <p:nvPr>
              <p:custDataLst>
                <p:tags r:id="rId5"/>
              </p:custDataLst>
            </p:nvPr>
          </p:nvSpPr>
          <p:spPr bwMode="auto">
            <a:xfrm>
              <a:off x="6314721" y="3973791"/>
              <a:ext cx="177130" cy="249389"/>
            </a:xfrm>
            <a:custGeom>
              <a:avLst/>
              <a:gdLst/>
              <a:ahLst/>
              <a:cxnLst/>
              <a:rect l="0" t="0" r="0" b="0"/>
              <a:pathLst>
                <a:path w="177130" h="249389">
                  <a:moveTo>
                    <a:pt x="168232" y="44568"/>
                  </a:moveTo>
                  <a:lnTo>
                    <a:pt x="168232" y="44568"/>
                  </a:lnTo>
                  <a:lnTo>
                    <a:pt x="172973" y="39828"/>
                  </a:lnTo>
                  <a:lnTo>
                    <a:pt x="175300" y="34855"/>
                  </a:lnTo>
                  <a:lnTo>
                    <a:pt x="177129" y="13548"/>
                  </a:lnTo>
                  <a:lnTo>
                    <a:pt x="176148" y="11982"/>
                  </a:lnTo>
                  <a:lnTo>
                    <a:pt x="174502" y="10937"/>
                  </a:lnTo>
                  <a:lnTo>
                    <a:pt x="172412" y="10241"/>
                  </a:lnTo>
                  <a:lnTo>
                    <a:pt x="159069" y="1965"/>
                  </a:lnTo>
                  <a:lnTo>
                    <a:pt x="126387" y="0"/>
                  </a:lnTo>
                  <a:lnTo>
                    <a:pt x="110744" y="935"/>
                  </a:lnTo>
                  <a:lnTo>
                    <a:pt x="94534" y="7056"/>
                  </a:lnTo>
                  <a:lnTo>
                    <a:pt x="49910" y="33685"/>
                  </a:lnTo>
                  <a:lnTo>
                    <a:pt x="22523" y="66748"/>
                  </a:lnTo>
                  <a:lnTo>
                    <a:pt x="12390" y="90497"/>
                  </a:lnTo>
                  <a:lnTo>
                    <a:pt x="3401" y="134034"/>
                  </a:lnTo>
                  <a:lnTo>
                    <a:pt x="0" y="160704"/>
                  </a:lnTo>
                  <a:lnTo>
                    <a:pt x="6382" y="204755"/>
                  </a:lnTo>
                  <a:lnTo>
                    <a:pt x="11908" y="220905"/>
                  </a:lnTo>
                  <a:lnTo>
                    <a:pt x="19828" y="233518"/>
                  </a:lnTo>
                  <a:lnTo>
                    <a:pt x="33200" y="243538"/>
                  </a:lnTo>
                  <a:lnTo>
                    <a:pt x="44989" y="248051"/>
                  </a:lnTo>
                  <a:lnTo>
                    <a:pt x="54766" y="249388"/>
                  </a:lnTo>
                  <a:lnTo>
                    <a:pt x="60917" y="247055"/>
                  </a:lnTo>
                  <a:lnTo>
                    <a:pt x="66958" y="243703"/>
                  </a:lnTo>
                  <a:lnTo>
                    <a:pt x="75938" y="240824"/>
                  </a:lnTo>
                  <a:lnTo>
                    <a:pt x="90838" y="228697"/>
                  </a:lnTo>
                  <a:lnTo>
                    <a:pt x="114654" y="187443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1" name="SMARTInkShape-1946"/>
            <p:cNvSpPr/>
            <p:nvPr>
              <p:custDataLst>
                <p:tags r:id="rId6"/>
              </p:custDataLst>
            </p:nvPr>
          </p:nvSpPr>
          <p:spPr bwMode="auto">
            <a:xfrm>
              <a:off x="6322251" y="4071938"/>
              <a:ext cx="160703" cy="26790"/>
            </a:xfrm>
            <a:custGeom>
              <a:avLst/>
              <a:gdLst/>
              <a:ahLst/>
              <a:cxnLst/>
              <a:rect l="0" t="0" r="0" b="0"/>
              <a:pathLst>
                <a:path w="160703" h="26790">
                  <a:moveTo>
                    <a:pt x="8897" y="0"/>
                  </a:moveTo>
                  <a:lnTo>
                    <a:pt x="8897" y="0"/>
                  </a:lnTo>
                  <a:lnTo>
                    <a:pt x="1209" y="7688"/>
                  </a:lnTo>
                  <a:lnTo>
                    <a:pt x="0" y="17459"/>
                  </a:lnTo>
                  <a:lnTo>
                    <a:pt x="7659" y="25512"/>
                  </a:lnTo>
                  <a:lnTo>
                    <a:pt x="13271" y="26410"/>
                  </a:lnTo>
                  <a:lnTo>
                    <a:pt x="56485" y="26782"/>
                  </a:lnTo>
                  <a:lnTo>
                    <a:pt x="100236" y="26789"/>
                  </a:lnTo>
                  <a:lnTo>
                    <a:pt x="110016" y="25796"/>
                  </a:lnTo>
                  <a:lnTo>
                    <a:pt x="127024" y="19721"/>
                  </a:lnTo>
                  <a:lnTo>
                    <a:pt x="147889" y="17112"/>
                  </a:lnTo>
                  <a:lnTo>
                    <a:pt x="160702" y="892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2" name="SMARTInkShape-1947"/>
            <p:cNvSpPr/>
            <p:nvPr>
              <p:custDataLst>
                <p:tags r:id="rId7"/>
              </p:custDataLst>
            </p:nvPr>
          </p:nvSpPr>
          <p:spPr bwMode="auto">
            <a:xfrm>
              <a:off x="6545461" y="3902273"/>
              <a:ext cx="53579" cy="330400"/>
            </a:xfrm>
            <a:custGeom>
              <a:avLst/>
              <a:gdLst/>
              <a:ahLst/>
              <a:cxnLst/>
              <a:rect l="0" t="0" r="0" b="0"/>
              <a:pathLst>
                <a:path w="53579" h="330400">
                  <a:moveTo>
                    <a:pt x="53578" y="0"/>
                  </a:moveTo>
                  <a:lnTo>
                    <a:pt x="53578" y="0"/>
                  </a:lnTo>
                  <a:lnTo>
                    <a:pt x="48837" y="0"/>
                  </a:lnTo>
                  <a:lnTo>
                    <a:pt x="47441" y="1985"/>
                  </a:lnTo>
                  <a:lnTo>
                    <a:pt x="32328" y="41982"/>
                  </a:lnTo>
                  <a:lnTo>
                    <a:pt x="22535" y="82159"/>
                  </a:lnTo>
                  <a:lnTo>
                    <a:pt x="15828" y="122606"/>
                  </a:lnTo>
                  <a:lnTo>
                    <a:pt x="10974" y="144807"/>
                  </a:lnTo>
                  <a:lnTo>
                    <a:pt x="8206" y="186786"/>
                  </a:lnTo>
                  <a:lnTo>
                    <a:pt x="1277" y="224517"/>
                  </a:lnTo>
                  <a:lnTo>
                    <a:pt x="168" y="265413"/>
                  </a:lnTo>
                  <a:lnTo>
                    <a:pt x="6" y="308290"/>
                  </a:lnTo>
                  <a:lnTo>
                    <a:pt x="0" y="33039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3" name="SMARTInkShape-1948"/>
            <p:cNvSpPr/>
            <p:nvPr>
              <p:custDataLst>
                <p:tags r:id="rId8"/>
              </p:custDataLst>
            </p:nvPr>
          </p:nvSpPr>
          <p:spPr bwMode="auto">
            <a:xfrm>
              <a:off x="6652985" y="3964781"/>
              <a:ext cx="16510" cy="205384"/>
            </a:xfrm>
            <a:custGeom>
              <a:avLst/>
              <a:gdLst/>
              <a:ahLst/>
              <a:cxnLst/>
              <a:rect l="0" t="0" r="0" b="0"/>
              <a:pathLst>
                <a:path w="16510" h="205384">
                  <a:moveTo>
                    <a:pt x="8562" y="0"/>
                  </a:moveTo>
                  <a:lnTo>
                    <a:pt x="8562" y="0"/>
                  </a:lnTo>
                  <a:lnTo>
                    <a:pt x="13303" y="4741"/>
                  </a:lnTo>
                  <a:lnTo>
                    <a:pt x="13707" y="6137"/>
                  </a:lnTo>
                  <a:lnTo>
                    <a:pt x="12983" y="7068"/>
                  </a:lnTo>
                  <a:lnTo>
                    <a:pt x="11509" y="7689"/>
                  </a:lnTo>
                  <a:lnTo>
                    <a:pt x="11519" y="9094"/>
                  </a:lnTo>
                  <a:lnTo>
                    <a:pt x="16018" y="18480"/>
                  </a:lnTo>
                  <a:lnTo>
                    <a:pt x="16509" y="21249"/>
                  </a:lnTo>
                  <a:lnTo>
                    <a:pt x="8904" y="60938"/>
                  </a:lnTo>
                  <a:lnTo>
                    <a:pt x="8582" y="101286"/>
                  </a:lnTo>
                  <a:lnTo>
                    <a:pt x="7571" y="136929"/>
                  </a:lnTo>
                  <a:lnTo>
                    <a:pt x="0" y="179807"/>
                  </a:lnTo>
                  <a:lnTo>
                    <a:pt x="2441" y="186740"/>
                  </a:lnTo>
                  <a:lnTo>
                    <a:pt x="5842" y="193128"/>
                  </a:lnTo>
                  <a:lnTo>
                    <a:pt x="8562" y="205383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4" name="SMARTInkShape-1949"/>
            <p:cNvSpPr/>
            <p:nvPr>
              <p:custDataLst>
                <p:tags r:id="rId9"/>
              </p:custDataLst>
            </p:nvPr>
          </p:nvSpPr>
          <p:spPr bwMode="auto">
            <a:xfrm>
              <a:off x="6634768" y="3823190"/>
              <a:ext cx="223233" cy="400149"/>
            </a:xfrm>
            <a:custGeom>
              <a:avLst/>
              <a:gdLst/>
              <a:ahLst/>
              <a:cxnLst/>
              <a:rect l="0" t="0" r="0" b="0"/>
              <a:pathLst>
                <a:path w="223233" h="400149">
                  <a:moveTo>
                    <a:pt x="8920" y="43365"/>
                  </a:moveTo>
                  <a:lnTo>
                    <a:pt x="8920" y="43365"/>
                  </a:lnTo>
                  <a:lnTo>
                    <a:pt x="358" y="34803"/>
                  </a:lnTo>
                  <a:lnTo>
                    <a:pt x="0" y="21142"/>
                  </a:lnTo>
                  <a:lnTo>
                    <a:pt x="2639" y="15959"/>
                  </a:lnTo>
                  <a:lnTo>
                    <a:pt x="4733" y="13188"/>
                  </a:lnTo>
                  <a:lnTo>
                    <a:pt x="9705" y="10109"/>
                  </a:lnTo>
                  <a:lnTo>
                    <a:pt x="20728" y="8375"/>
                  </a:lnTo>
                  <a:lnTo>
                    <a:pt x="30042" y="6978"/>
                  </a:lnTo>
                  <a:lnTo>
                    <a:pt x="41857" y="1605"/>
                  </a:lnTo>
                  <a:lnTo>
                    <a:pt x="52001" y="0"/>
                  </a:lnTo>
                  <a:lnTo>
                    <a:pt x="68868" y="3837"/>
                  </a:lnTo>
                  <a:lnTo>
                    <a:pt x="95625" y="16858"/>
                  </a:lnTo>
                  <a:lnTo>
                    <a:pt x="122916" y="37105"/>
                  </a:lnTo>
                  <a:lnTo>
                    <a:pt x="142681" y="65966"/>
                  </a:lnTo>
                  <a:lnTo>
                    <a:pt x="158062" y="105505"/>
                  </a:lnTo>
                  <a:lnTo>
                    <a:pt x="160198" y="129612"/>
                  </a:lnTo>
                  <a:lnTo>
                    <a:pt x="155828" y="147523"/>
                  </a:lnTo>
                  <a:lnTo>
                    <a:pt x="136799" y="189215"/>
                  </a:lnTo>
                  <a:lnTo>
                    <a:pt x="118050" y="223943"/>
                  </a:lnTo>
                  <a:lnTo>
                    <a:pt x="81937" y="251569"/>
                  </a:lnTo>
                  <a:lnTo>
                    <a:pt x="45368" y="272884"/>
                  </a:lnTo>
                  <a:lnTo>
                    <a:pt x="28135" y="275013"/>
                  </a:lnTo>
                  <a:lnTo>
                    <a:pt x="16156" y="275381"/>
                  </a:lnTo>
                  <a:lnTo>
                    <a:pt x="13744" y="274441"/>
                  </a:lnTo>
                  <a:lnTo>
                    <a:pt x="12136" y="272822"/>
                  </a:lnTo>
                  <a:lnTo>
                    <a:pt x="8975" y="266715"/>
                  </a:lnTo>
                  <a:lnTo>
                    <a:pt x="13677" y="266639"/>
                  </a:lnTo>
                  <a:lnTo>
                    <a:pt x="18641" y="269267"/>
                  </a:lnTo>
                  <a:lnTo>
                    <a:pt x="42685" y="289531"/>
                  </a:lnTo>
                  <a:lnTo>
                    <a:pt x="60641" y="295278"/>
                  </a:lnTo>
                  <a:lnTo>
                    <a:pt x="64237" y="297627"/>
                  </a:lnTo>
                  <a:lnTo>
                    <a:pt x="106580" y="337895"/>
                  </a:lnTo>
                  <a:lnTo>
                    <a:pt x="118553" y="346930"/>
                  </a:lnTo>
                  <a:lnTo>
                    <a:pt x="142299" y="362184"/>
                  </a:lnTo>
                  <a:lnTo>
                    <a:pt x="159400" y="369050"/>
                  </a:lnTo>
                  <a:lnTo>
                    <a:pt x="162818" y="371614"/>
                  </a:lnTo>
                  <a:lnTo>
                    <a:pt x="168620" y="378969"/>
                  </a:lnTo>
                  <a:lnTo>
                    <a:pt x="187627" y="389543"/>
                  </a:lnTo>
                  <a:lnTo>
                    <a:pt x="190566" y="390236"/>
                  </a:lnTo>
                  <a:lnTo>
                    <a:pt x="205383" y="398507"/>
                  </a:lnTo>
                  <a:lnTo>
                    <a:pt x="212540" y="400148"/>
                  </a:lnTo>
                  <a:lnTo>
                    <a:pt x="223232" y="391623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5" name="SMARTInkShape-1950"/>
            <p:cNvSpPr/>
            <p:nvPr>
              <p:custDataLst>
                <p:tags r:id="rId10"/>
              </p:custDataLst>
            </p:nvPr>
          </p:nvSpPr>
          <p:spPr bwMode="auto">
            <a:xfrm>
              <a:off x="6804845" y="3643313"/>
              <a:ext cx="196031" cy="169426"/>
            </a:xfrm>
            <a:custGeom>
              <a:avLst/>
              <a:gdLst/>
              <a:ahLst/>
              <a:cxnLst/>
              <a:rect l="0" t="0" r="0" b="0"/>
              <a:pathLst>
                <a:path w="196031" h="169426">
                  <a:moveTo>
                    <a:pt x="124593" y="8929"/>
                  </a:moveTo>
                  <a:lnTo>
                    <a:pt x="124593" y="8929"/>
                  </a:lnTo>
                  <a:lnTo>
                    <a:pt x="116904" y="8929"/>
                  </a:lnTo>
                  <a:lnTo>
                    <a:pt x="116490" y="7937"/>
                  </a:lnTo>
                  <a:lnTo>
                    <a:pt x="116031" y="4188"/>
                  </a:lnTo>
                  <a:lnTo>
                    <a:pt x="114916" y="2792"/>
                  </a:lnTo>
                  <a:lnTo>
                    <a:pt x="108006" y="367"/>
                  </a:lnTo>
                  <a:lnTo>
                    <a:pt x="76848" y="0"/>
                  </a:lnTo>
                  <a:lnTo>
                    <a:pt x="70961" y="2645"/>
                  </a:lnTo>
                  <a:lnTo>
                    <a:pt x="27578" y="43449"/>
                  </a:lnTo>
                  <a:lnTo>
                    <a:pt x="15701" y="60057"/>
                  </a:lnTo>
                  <a:lnTo>
                    <a:pt x="2791" y="101234"/>
                  </a:lnTo>
                  <a:lnTo>
                    <a:pt x="0" y="130972"/>
                  </a:lnTo>
                  <a:lnTo>
                    <a:pt x="2411" y="140230"/>
                  </a:lnTo>
                  <a:lnTo>
                    <a:pt x="12043" y="154258"/>
                  </a:lnTo>
                  <a:lnTo>
                    <a:pt x="25319" y="163555"/>
                  </a:lnTo>
                  <a:lnTo>
                    <a:pt x="41820" y="167854"/>
                  </a:lnTo>
                  <a:lnTo>
                    <a:pt x="80803" y="169425"/>
                  </a:lnTo>
                  <a:lnTo>
                    <a:pt x="106987" y="166947"/>
                  </a:lnTo>
                  <a:lnTo>
                    <a:pt x="142502" y="157221"/>
                  </a:lnTo>
                  <a:lnTo>
                    <a:pt x="196030" y="14287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37" name="SMARTInkShape-1951"/>
          <p:cNvSpPr/>
          <p:nvPr>
            <p:custDataLst>
              <p:tags r:id="rId3"/>
            </p:custDataLst>
          </p:nvPr>
        </p:nvSpPr>
        <p:spPr bwMode="auto">
          <a:xfrm>
            <a:off x="2080617" y="2339578"/>
            <a:ext cx="1705572" cy="62508"/>
          </a:xfrm>
          <a:custGeom>
            <a:avLst/>
            <a:gdLst/>
            <a:ahLst/>
            <a:cxnLst/>
            <a:rect l="0" t="0" r="0" b="0"/>
            <a:pathLst>
              <a:path w="1705572" h="62508">
                <a:moveTo>
                  <a:pt x="0" y="0"/>
                </a:moveTo>
                <a:lnTo>
                  <a:pt x="0" y="0"/>
                </a:lnTo>
                <a:lnTo>
                  <a:pt x="20738" y="18092"/>
                </a:lnTo>
                <a:lnTo>
                  <a:pt x="33926" y="24212"/>
                </a:lnTo>
                <a:lnTo>
                  <a:pt x="77669" y="41920"/>
                </a:lnTo>
                <a:lnTo>
                  <a:pt x="119485" y="50981"/>
                </a:lnTo>
                <a:lnTo>
                  <a:pt x="160190" y="59373"/>
                </a:lnTo>
                <a:lnTo>
                  <a:pt x="197754" y="62095"/>
                </a:lnTo>
                <a:lnTo>
                  <a:pt x="241273" y="62454"/>
                </a:lnTo>
                <a:lnTo>
                  <a:pt x="276854" y="62497"/>
                </a:lnTo>
                <a:lnTo>
                  <a:pt x="319675" y="56369"/>
                </a:lnTo>
                <a:lnTo>
                  <a:pt x="363705" y="54130"/>
                </a:lnTo>
                <a:lnTo>
                  <a:pt x="406100" y="48947"/>
                </a:lnTo>
                <a:lnTo>
                  <a:pt x="440913" y="41182"/>
                </a:lnTo>
                <a:lnTo>
                  <a:pt x="476363" y="37337"/>
                </a:lnTo>
                <a:lnTo>
                  <a:pt x="512002" y="31458"/>
                </a:lnTo>
                <a:lnTo>
                  <a:pt x="547698" y="28172"/>
                </a:lnTo>
                <a:lnTo>
                  <a:pt x="588150" y="27199"/>
                </a:lnTo>
                <a:lnTo>
                  <a:pt x="626815" y="22170"/>
                </a:lnTo>
                <a:lnTo>
                  <a:pt x="663406" y="19137"/>
                </a:lnTo>
                <a:lnTo>
                  <a:pt x="704124" y="18238"/>
                </a:lnTo>
                <a:lnTo>
                  <a:pt x="742867" y="17972"/>
                </a:lnTo>
                <a:lnTo>
                  <a:pt x="784223" y="22633"/>
                </a:lnTo>
                <a:lnTo>
                  <a:pt x="823155" y="25558"/>
                </a:lnTo>
                <a:lnTo>
                  <a:pt x="859826" y="31165"/>
                </a:lnTo>
                <a:lnTo>
                  <a:pt x="900567" y="34369"/>
                </a:lnTo>
                <a:lnTo>
                  <a:pt x="939318" y="40060"/>
                </a:lnTo>
                <a:lnTo>
                  <a:pt x="980675" y="48029"/>
                </a:lnTo>
                <a:lnTo>
                  <a:pt x="1024349" y="51934"/>
                </a:lnTo>
                <a:lnTo>
                  <a:pt x="1068708" y="57831"/>
                </a:lnTo>
                <a:lnTo>
                  <a:pt x="1113271" y="61122"/>
                </a:lnTo>
                <a:lnTo>
                  <a:pt x="1157894" y="62097"/>
                </a:lnTo>
                <a:lnTo>
                  <a:pt x="1202535" y="62386"/>
                </a:lnTo>
                <a:lnTo>
                  <a:pt x="1247181" y="62472"/>
                </a:lnTo>
                <a:lnTo>
                  <a:pt x="1291829" y="62497"/>
                </a:lnTo>
                <a:lnTo>
                  <a:pt x="1324240" y="62503"/>
                </a:lnTo>
                <a:lnTo>
                  <a:pt x="1357496" y="62506"/>
                </a:lnTo>
                <a:lnTo>
                  <a:pt x="1388814" y="62507"/>
                </a:lnTo>
                <a:lnTo>
                  <a:pt x="1429595" y="57767"/>
                </a:lnTo>
                <a:lnTo>
                  <a:pt x="1471555" y="54819"/>
                </a:lnTo>
                <a:lnTo>
                  <a:pt x="1510665" y="53946"/>
                </a:lnTo>
                <a:lnTo>
                  <a:pt x="1552130" y="53687"/>
                </a:lnTo>
                <a:lnTo>
                  <a:pt x="1586354" y="53610"/>
                </a:lnTo>
                <a:lnTo>
                  <a:pt x="1630722" y="53584"/>
                </a:lnTo>
                <a:lnTo>
                  <a:pt x="1673592" y="53579"/>
                </a:lnTo>
                <a:lnTo>
                  <a:pt x="1705571" y="53578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52468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2" name="Shape 2492"/>
          <p:cNvSpPr/>
          <p:nvPr/>
        </p:nvSpPr>
        <p:spPr>
          <a:xfrm>
            <a:off x="1054675" y="2560537"/>
            <a:ext cx="2102700" cy="1484400"/>
          </a:xfrm>
          <a:prstGeom prst="roundRect">
            <a:avLst>
              <a:gd name="adj" fmla="val 10091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4" name="Shape 2494"/>
          <p:cNvSpPr txBox="1"/>
          <p:nvPr/>
        </p:nvSpPr>
        <p:spPr>
          <a:xfrm>
            <a:off x="234775" y="3230012"/>
            <a:ext cx="667500" cy="70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t-1</a:t>
            </a:r>
          </a:p>
        </p:txBody>
      </p:sp>
      <p:sp>
        <p:nvSpPr>
          <p:cNvPr id="2495" name="Shape 2495"/>
          <p:cNvSpPr txBox="1"/>
          <p:nvPr/>
        </p:nvSpPr>
        <p:spPr>
          <a:xfrm>
            <a:off x="1743425" y="4044862"/>
            <a:ext cx="667500" cy="70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</a:p>
        </p:txBody>
      </p:sp>
      <p:sp>
        <p:nvSpPr>
          <p:cNvPr id="2496" name="Shape 2496"/>
          <p:cNvSpPr txBox="1"/>
          <p:nvPr/>
        </p:nvSpPr>
        <p:spPr>
          <a:xfrm>
            <a:off x="1054675" y="2601612"/>
            <a:ext cx="667500" cy="70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2497" name="Shape 2497"/>
          <p:cNvSpPr/>
          <p:nvPr/>
        </p:nvSpPr>
        <p:spPr>
          <a:xfrm>
            <a:off x="1923575" y="2802912"/>
            <a:ext cx="307200" cy="307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8" name="Shape 2498"/>
          <p:cNvSpPr txBox="1"/>
          <p:nvPr/>
        </p:nvSpPr>
        <p:spPr>
          <a:xfrm>
            <a:off x="1743266" y="3380268"/>
            <a:ext cx="667500" cy="35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stack</a:t>
            </a:r>
          </a:p>
        </p:txBody>
      </p:sp>
      <p:cxnSp>
        <p:nvCxnSpPr>
          <p:cNvPr id="2499" name="Shape 2499"/>
          <p:cNvCxnSpPr/>
          <p:nvPr/>
        </p:nvCxnSpPr>
        <p:spPr>
          <a:xfrm rot="10800000">
            <a:off x="2077175" y="3689962"/>
            <a:ext cx="0" cy="562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500" name="Shape 2500"/>
          <p:cNvCxnSpPr>
            <a:endCxn id="2498" idx="1"/>
          </p:cNvCxnSpPr>
          <p:nvPr/>
        </p:nvCxnSpPr>
        <p:spPr>
          <a:xfrm>
            <a:off x="693566" y="3558318"/>
            <a:ext cx="10497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501" name="Shape 2501"/>
          <p:cNvCxnSpPr/>
          <p:nvPr/>
        </p:nvCxnSpPr>
        <p:spPr>
          <a:xfrm rot="10800000" flipH="1">
            <a:off x="2084225" y="3110112"/>
            <a:ext cx="2100" cy="352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502" name="Shape 2502"/>
          <p:cNvCxnSpPr/>
          <p:nvPr/>
        </p:nvCxnSpPr>
        <p:spPr>
          <a:xfrm>
            <a:off x="1553919" y="2956512"/>
            <a:ext cx="3431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503" name="Shape 2503"/>
          <p:cNvSpPr txBox="1"/>
          <p:nvPr/>
        </p:nvSpPr>
        <p:spPr>
          <a:xfrm>
            <a:off x="2608775" y="2778462"/>
            <a:ext cx="548700" cy="35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tanh</a:t>
            </a:r>
          </a:p>
        </p:txBody>
      </p:sp>
      <p:sp>
        <p:nvSpPr>
          <p:cNvPr id="2504" name="Shape 2504"/>
          <p:cNvSpPr txBox="1"/>
          <p:nvPr/>
        </p:nvSpPr>
        <p:spPr>
          <a:xfrm>
            <a:off x="3476025" y="3230012"/>
            <a:ext cx="548700" cy="70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</a:p>
        </p:txBody>
      </p:sp>
      <p:cxnSp>
        <p:nvCxnSpPr>
          <p:cNvPr id="2505" name="Shape 2505"/>
          <p:cNvCxnSpPr/>
          <p:nvPr/>
        </p:nvCxnSpPr>
        <p:spPr>
          <a:xfrm>
            <a:off x="2265568" y="2956512"/>
            <a:ext cx="343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506" name="Shape 2506"/>
          <p:cNvCxnSpPr>
            <a:stCxn id="2503" idx="2"/>
            <a:endCxn id="2504" idx="1"/>
          </p:cNvCxnSpPr>
          <p:nvPr/>
        </p:nvCxnSpPr>
        <p:spPr>
          <a:xfrm rot="-5400000" flipH="1">
            <a:off x="2954375" y="3063312"/>
            <a:ext cx="450300" cy="592800"/>
          </a:xfrm>
          <a:prstGeom prst="bentConnector2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2507" name="Shape 25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7951" y="2590523"/>
            <a:ext cx="4061900" cy="193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8" name="Shape 2508"/>
          <p:cNvSpPr txBox="1"/>
          <p:nvPr/>
        </p:nvSpPr>
        <p:spPr>
          <a:xfrm>
            <a:off x="226100" y="953525"/>
            <a:ext cx="8698800" cy="5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Vanilla RNN Gradient Flow</a:t>
            </a:r>
          </a:p>
        </p:txBody>
      </p:sp>
      <p:cxnSp>
        <p:nvCxnSpPr>
          <p:cNvPr id="2509" name="Shape 2509"/>
          <p:cNvCxnSpPr>
            <a:endCxn id="2510" idx="4"/>
          </p:cNvCxnSpPr>
          <p:nvPr/>
        </p:nvCxnSpPr>
        <p:spPr>
          <a:xfrm rot="10800000">
            <a:off x="2750100" y="3110125"/>
            <a:ext cx="739800" cy="579600"/>
          </a:xfrm>
          <a:prstGeom prst="bentConnector2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510" name="Shape 2510"/>
          <p:cNvSpPr/>
          <p:nvPr/>
        </p:nvSpPr>
        <p:spPr>
          <a:xfrm>
            <a:off x="2686350" y="29826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11" name="Shape 2511"/>
          <p:cNvCxnSpPr/>
          <p:nvPr/>
        </p:nvCxnSpPr>
        <p:spPr>
          <a:xfrm rot="10800000">
            <a:off x="2242370" y="3063746"/>
            <a:ext cx="3633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512" name="Shape 2512"/>
          <p:cNvCxnSpPr/>
          <p:nvPr/>
        </p:nvCxnSpPr>
        <p:spPr>
          <a:xfrm>
            <a:off x="1923575" y="3132625"/>
            <a:ext cx="0" cy="3072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513" name="Shape 2513"/>
          <p:cNvCxnSpPr/>
          <p:nvPr/>
        </p:nvCxnSpPr>
        <p:spPr>
          <a:xfrm rot="10800000">
            <a:off x="828700" y="3689975"/>
            <a:ext cx="9207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514" name="Shape 2514"/>
          <p:cNvSpPr txBox="1"/>
          <p:nvPr/>
        </p:nvSpPr>
        <p:spPr>
          <a:xfrm>
            <a:off x="995575" y="1637637"/>
            <a:ext cx="2220900" cy="83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Backpropagation from </a:t>
            </a:r>
            <a:r>
              <a:rPr lang="en" sz="14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" sz="14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to h</a:t>
            </a:r>
            <a:r>
              <a:rPr lang="en" sz="1400" kern="0" baseline="-25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t-1</a:t>
            </a:r>
            <a:r>
              <a:rPr lang="en" sz="14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multiplies by W (actually </a:t>
            </a:r>
            <a:r>
              <a:rPr lang="en" sz="14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lang="en" sz="1400" kern="0" baseline="-250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hh</a:t>
            </a:r>
            <a:r>
              <a:rPr lang="en" sz="14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sp>
        <p:nvSpPr>
          <p:cNvPr id="2515" name="Shape 2515"/>
          <p:cNvSpPr txBox="1"/>
          <p:nvPr/>
        </p:nvSpPr>
        <p:spPr>
          <a:xfrm>
            <a:off x="5696175" y="1031100"/>
            <a:ext cx="3337800" cy="68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Bengio et al, “Learning long-term dependencies with gradient descent is difficult”, IEEE Transactions on Neural Networks, 1994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Pascanu et al, “On the difficulty of training recurrent neural networks”, ICML 2013</a:t>
            </a:r>
          </a:p>
        </p:txBody>
      </p:sp>
      <p:sp>
        <p:nvSpPr>
          <p:cNvPr id="2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96762619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1" name="Shape 2521"/>
          <p:cNvSpPr txBox="1"/>
          <p:nvPr/>
        </p:nvSpPr>
        <p:spPr>
          <a:xfrm>
            <a:off x="226100" y="953525"/>
            <a:ext cx="8698800" cy="5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Vanilla RNN Gradient Flow</a:t>
            </a:r>
          </a:p>
        </p:txBody>
      </p:sp>
      <p:pic>
        <p:nvPicPr>
          <p:cNvPr id="2522" name="Shape 25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775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3" name="Shape 25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1150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4" name="Shape 25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0525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5" name="Shape 25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9900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sp>
        <p:nvSpPr>
          <p:cNvPr id="2526" name="Shape 2526"/>
          <p:cNvSpPr txBox="1"/>
          <p:nvPr/>
        </p:nvSpPr>
        <p:spPr>
          <a:xfrm>
            <a:off x="179650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2527" name="Shape 2527"/>
          <p:cNvSpPr txBox="1"/>
          <p:nvPr/>
        </p:nvSpPr>
        <p:spPr>
          <a:xfrm>
            <a:off x="2274125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2528" name="Shape 2528"/>
          <p:cNvSpPr txBox="1"/>
          <p:nvPr/>
        </p:nvSpPr>
        <p:spPr>
          <a:xfrm>
            <a:off x="4345425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2529" name="Shape 2529"/>
          <p:cNvSpPr txBox="1"/>
          <p:nvPr/>
        </p:nvSpPr>
        <p:spPr>
          <a:xfrm>
            <a:off x="6445698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2530" name="Shape 2530"/>
          <p:cNvSpPr txBox="1"/>
          <p:nvPr/>
        </p:nvSpPr>
        <p:spPr>
          <a:xfrm>
            <a:off x="8545973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</a:p>
        </p:txBody>
      </p:sp>
      <p:sp>
        <p:nvSpPr>
          <p:cNvPr id="2531" name="Shape 2531"/>
          <p:cNvSpPr txBox="1"/>
          <p:nvPr/>
        </p:nvSpPr>
        <p:spPr>
          <a:xfrm>
            <a:off x="1151612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2532" name="Shape 2532"/>
          <p:cNvSpPr txBox="1"/>
          <p:nvPr/>
        </p:nvSpPr>
        <p:spPr>
          <a:xfrm>
            <a:off x="3256828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2533" name="Shape 2533"/>
          <p:cNvSpPr txBox="1"/>
          <p:nvPr/>
        </p:nvSpPr>
        <p:spPr>
          <a:xfrm>
            <a:off x="5350350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2534" name="Shape 2534"/>
          <p:cNvSpPr txBox="1"/>
          <p:nvPr/>
        </p:nvSpPr>
        <p:spPr>
          <a:xfrm>
            <a:off x="7467130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</a:p>
        </p:txBody>
      </p:sp>
      <p:sp>
        <p:nvSpPr>
          <p:cNvPr id="2535" name="Shape 2535"/>
          <p:cNvSpPr txBox="1"/>
          <p:nvPr/>
        </p:nvSpPr>
        <p:spPr>
          <a:xfrm>
            <a:off x="183975" y="4083575"/>
            <a:ext cx="2387400" cy="119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Computing gradient of 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involves many factors of W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(and repeated tanh)</a:t>
            </a:r>
          </a:p>
        </p:txBody>
      </p:sp>
      <p:sp>
        <p:nvSpPr>
          <p:cNvPr id="2536" name="Shape 2536"/>
          <p:cNvSpPr txBox="1"/>
          <p:nvPr/>
        </p:nvSpPr>
        <p:spPr>
          <a:xfrm>
            <a:off x="5696175" y="1031100"/>
            <a:ext cx="3337800" cy="68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Bengio et al, “Learning long-term dependencies with gradient descent is difficult”, IEEE Transactions on Neural Networks, 1994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Pascanu et al, “On the difficulty of training recurrent neural networks”, ICML 2013</a:t>
            </a:r>
          </a:p>
        </p:txBody>
      </p:sp>
      <p:sp>
        <p:nvSpPr>
          <p:cNvPr id="19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00293438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2" name="Shape 2542"/>
          <p:cNvSpPr txBox="1"/>
          <p:nvPr/>
        </p:nvSpPr>
        <p:spPr>
          <a:xfrm>
            <a:off x="226100" y="953525"/>
            <a:ext cx="8698800" cy="5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Vanilla RNN Gradient Flow</a:t>
            </a:r>
          </a:p>
        </p:txBody>
      </p:sp>
      <p:pic>
        <p:nvPicPr>
          <p:cNvPr id="2543" name="Shape 25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775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4" name="Shape 25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1150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5" name="Shape 25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0525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6" name="Shape 25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9900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sp>
        <p:nvSpPr>
          <p:cNvPr id="2547" name="Shape 2547"/>
          <p:cNvSpPr txBox="1"/>
          <p:nvPr/>
        </p:nvSpPr>
        <p:spPr>
          <a:xfrm>
            <a:off x="179650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2548" name="Shape 2548"/>
          <p:cNvSpPr txBox="1"/>
          <p:nvPr/>
        </p:nvSpPr>
        <p:spPr>
          <a:xfrm>
            <a:off x="2274125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2549" name="Shape 2549"/>
          <p:cNvSpPr txBox="1"/>
          <p:nvPr/>
        </p:nvSpPr>
        <p:spPr>
          <a:xfrm>
            <a:off x="4345425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2550" name="Shape 2550"/>
          <p:cNvSpPr txBox="1"/>
          <p:nvPr/>
        </p:nvSpPr>
        <p:spPr>
          <a:xfrm>
            <a:off x="6445698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2551" name="Shape 2551"/>
          <p:cNvSpPr txBox="1"/>
          <p:nvPr/>
        </p:nvSpPr>
        <p:spPr>
          <a:xfrm>
            <a:off x="8545973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</a:p>
        </p:txBody>
      </p:sp>
      <p:sp>
        <p:nvSpPr>
          <p:cNvPr id="2552" name="Shape 2552"/>
          <p:cNvSpPr txBox="1"/>
          <p:nvPr/>
        </p:nvSpPr>
        <p:spPr>
          <a:xfrm>
            <a:off x="1151612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2553" name="Shape 2553"/>
          <p:cNvSpPr txBox="1"/>
          <p:nvPr/>
        </p:nvSpPr>
        <p:spPr>
          <a:xfrm>
            <a:off x="3256828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2554" name="Shape 2554"/>
          <p:cNvSpPr txBox="1"/>
          <p:nvPr/>
        </p:nvSpPr>
        <p:spPr>
          <a:xfrm>
            <a:off x="5350350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2555" name="Shape 2555"/>
          <p:cNvSpPr txBox="1"/>
          <p:nvPr/>
        </p:nvSpPr>
        <p:spPr>
          <a:xfrm>
            <a:off x="7467130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</a:p>
        </p:txBody>
      </p:sp>
      <p:sp>
        <p:nvSpPr>
          <p:cNvPr id="2556" name="Shape 2556"/>
          <p:cNvSpPr txBox="1"/>
          <p:nvPr/>
        </p:nvSpPr>
        <p:spPr>
          <a:xfrm>
            <a:off x="2658325" y="3861800"/>
            <a:ext cx="2922000" cy="148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Largest singular value &gt; 1: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Exploding gradients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Largest singular value &lt; 1: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Vanishing gradients</a:t>
            </a:r>
          </a:p>
        </p:txBody>
      </p:sp>
      <p:sp>
        <p:nvSpPr>
          <p:cNvPr id="2557" name="Shape 2557"/>
          <p:cNvSpPr txBox="1"/>
          <p:nvPr/>
        </p:nvSpPr>
        <p:spPr>
          <a:xfrm>
            <a:off x="183975" y="4083575"/>
            <a:ext cx="2387400" cy="119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Computing gradient of 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involves many factors of W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(and repeated tanh)</a:t>
            </a:r>
          </a:p>
        </p:txBody>
      </p:sp>
      <p:sp>
        <p:nvSpPr>
          <p:cNvPr id="2558" name="Shape 2558"/>
          <p:cNvSpPr txBox="1"/>
          <p:nvPr/>
        </p:nvSpPr>
        <p:spPr>
          <a:xfrm>
            <a:off x="5696175" y="1031100"/>
            <a:ext cx="3337800" cy="68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Bengio et al, “Learning long-term dependencies with gradient descent is difficult”, IEEE Transactions on Neural Networks, 1994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Pascanu et al, “On the difficulty of training recurrent neural networks”, ICML 2013</a:t>
            </a:r>
          </a:p>
        </p:txBody>
      </p:sp>
      <p:sp>
        <p:nvSpPr>
          <p:cNvPr id="2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53504038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4" name="Shape 2564"/>
          <p:cNvSpPr txBox="1"/>
          <p:nvPr/>
        </p:nvSpPr>
        <p:spPr>
          <a:xfrm>
            <a:off x="226100" y="953525"/>
            <a:ext cx="8698800" cy="5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Vanilla RNN Gradient Flow</a:t>
            </a:r>
          </a:p>
        </p:txBody>
      </p:sp>
      <p:pic>
        <p:nvPicPr>
          <p:cNvPr id="2565" name="Shape 25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775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6" name="Shape 25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1150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7" name="Shape 25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0525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8" name="Shape 25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9900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sp>
        <p:nvSpPr>
          <p:cNvPr id="2569" name="Shape 2569"/>
          <p:cNvSpPr txBox="1"/>
          <p:nvPr/>
        </p:nvSpPr>
        <p:spPr>
          <a:xfrm>
            <a:off x="179650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2570" name="Shape 2570"/>
          <p:cNvSpPr txBox="1"/>
          <p:nvPr/>
        </p:nvSpPr>
        <p:spPr>
          <a:xfrm>
            <a:off x="2274125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2571" name="Shape 2571"/>
          <p:cNvSpPr txBox="1"/>
          <p:nvPr/>
        </p:nvSpPr>
        <p:spPr>
          <a:xfrm>
            <a:off x="4345425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2572" name="Shape 2572"/>
          <p:cNvSpPr txBox="1"/>
          <p:nvPr/>
        </p:nvSpPr>
        <p:spPr>
          <a:xfrm>
            <a:off x="6445698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2573" name="Shape 2573"/>
          <p:cNvSpPr txBox="1"/>
          <p:nvPr/>
        </p:nvSpPr>
        <p:spPr>
          <a:xfrm>
            <a:off x="8545973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</a:p>
        </p:txBody>
      </p:sp>
      <p:sp>
        <p:nvSpPr>
          <p:cNvPr id="2574" name="Shape 2574"/>
          <p:cNvSpPr txBox="1"/>
          <p:nvPr/>
        </p:nvSpPr>
        <p:spPr>
          <a:xfrm>
            <a:off x="1151612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2575" name="Shape 2575"/>
          <p:cNvSpPr txBox="1"/>
          <p:nvPr/>
        </p:nvSpPr>
        <p:spPr>
          <a:xfrm>
            <a:off x="3256828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2576" name="Shape 2576"/>
          <p:cNvSpPr txBox="1"/>
          <p:nvPr/>
        </p:nvSpPr>
        <p:spPr>
          <a:xfrm>
            <a:off x="5350350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2577" name="Shape 2577"/>
          <p:cNvSpPr txBox="1"/>
          <p:nvPr/>
        </p:nvSpPr>
        <p:spPr>
          <a:xfrm>
            <a:off x="7467130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</a:p>
        </p:txBody>
      </p:sp>
      <p:sp>
        <p:nvSpPr>
          <p:cNvPr id="2578" name="Shape 2578"/>
          <p:cNvSpPr txBox="1"/>
          <p:nvPr/>
        </p:nvSpPr>
        <p:spPr>
          <a:xfrm>
            <a:off x="2658325" y="3861800"/>
            <a:ext cx="2922000" cy="148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Largest singular value &gt; 1: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Exploding gradients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Largest singular value &lt; 1: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Vanishing gradients</a:t>
            </a:r>
          </a:p>
        </p:txBody>
      </p:sp>
      <p:sp>
        <p:nvSpPr>
          <p:cNvPr id="2579" name="Shape 2579"/>
          <p:cNvSpPr txBox="1"/>
          <p:nvPr/>
        </p:nvSpPr>
        <p:spPr>
          <a:xfrm>
            <a:off x="5835550" y="3881800"/>
            <a:ext cx="3162600" cy="148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Gradient clipping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Scale gradient if its norm is too big</a:t>
            </a:r>
          </a:p>
        </p:txBody>
      </p:sp>
      <p:sp>
        <p:nvSpPr>
          <p:cNvPr id="2580" name="Shape 2580"/>
          <p:cNvSpPr/>
          <p:nvPr/>
        </p:nvSpPr>
        <p:spPr>
          <a:xfrm>
            <a:off x="2648175" y="3870475"/>
            <a:ext cx="2874000" cy="7185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81" name="Shape 2581"/>
          <p:cNvCxnSpPr/>
          <p:nvPr/>
        </p:nvCxnSpPr>
        <p:spPr>
          <a:xfrm>
            <a:off x="5580316" y="4229718"/>
            <a:ext cx="27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582" name="Shape 2582"/>
          <p:cNvSpPr txBox="1"/>
          <p:nvPr/>
        </p:nvSpPr>
        <p:spPr>
          <a:xfrm>
            <a:off x="183975" y="4083575"/>
            <a:ext cx="2387400" cy="119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Computing gradient of 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involves many factors of W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(and repeated tanh)</a:t>
            </a:r>
          </a:p>
        </p:txBody>
      </p:sp>
      <p:pic>
        <p:nvPicPr>
          <p:cNvPr id="2583" name="Shape 25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2301" y="4588972"/>
            <a:ext cx="3095849" cy="755274"/>
          </a:xfrm>
          <a:prstGeom prst="rect">
            <a:avLst/>
          </a:prstGeom>
          <a:noFill/>
          <a:ln>
            <a:noFill/>
          </a:ln>
        </p:spPr>
      </p:pic>
      <p:sp>
        <p:nvSpPr>
          <p:cNvPr id="2584" name="Shape 2584"/>
          <p:cNvSpPr txBox="1"/>
          <p:nvPr/>
        </p:nvSpPr>
        <p:spPr>
          <a:xfrm>
            <a:off x="5696175" y="1031100"/>
            <a:ext cx="3337800" cy="68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Bengio et al, “Learning long-term dependencies with gradient descent is difficult”, IEEE Transactions on Neural Networks, 1994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Pascanu et al, “On the difficulty of training recurrent neural networks”, ICML 2013</a:t>
            </a:r>
          </a:p>
        </p:txBody>
      </p:sp>
      <p:sp>
        <p:nvSpPr>
          <p:cNvPr id="2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4164052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" name="Shape 2590"/>
          <p:cNvSpPr txBox="1"/>
          <p:nvPr/>
        </p:nvSpPr>
        <p:spPr>
          <a:xfrm>
            <a:off x="226100" y="953525"/>
            <a:ext cx="8698800" cy="5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Vanilla RNN Gradient Flow</a:t>
            </a:r>
          </a:p>
        </p:txBody>
      </p:sp>
      <p:pic>
        <p:nvPicPr>
          <p:cNvPr id="2591" name="Shape 25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775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2" name="Shape 25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1150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3" name="Shape 25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0525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4" name="Shape 25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9900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sp>
        <p:nvSpPr>
          <p:cNvPr id="2595" name="Shape 2595"/>
          <p:cNvSpPr txBox="1"/>
          <p:nvPr/>
        </p:nvSpPr>
        <p:spPr>
          <a:xfrm>
            <a:off x="179650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2596" name="Shape 2596"/>
          <p:cNvSpPr txBox="1"/>
          <p:nvPr/>
        </p:nvSpPr>
        <p:spPr>
          <a:xfrm>
            <a:off x="2274125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2597" name="Shape 2597"/>
          <p:cNvSpPr txBox="1"/>
          <p:nvPr/>
        </p:nvSpPr>
        <p:spPr>
          <a:xfrm>
            <a:off x="4345425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2598" name="Shape 2598"/>
          <p:cNvSpPr txBox="1"/>
          <p:nvPr/>
        </p:nvSpPr>
        <p:spPr>
          <a:xfrm>
            <a:off x="6445698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2599" name="Shape 2599"/>
          <p:cNvSpPr txBox="1"/>
          <p:nvPr/>
        </p:nvSpPr>
        <p:spPr>
          <a:xfrm>
            <a:off x="8545973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</a:p>
        </p:txBody>
      </p:sp>
      <p:sp>
        <p:nvSpPr>
          <p:cNvPr id="2600" name="Shape 2600"/>
          <p:cNvSpPr txBox="1"/>
          <p:nvPr/>
        </p:nvSpPr>
        <p:spPr>
          <a:xfrm>
            <a:off x="1151612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2601" name="Shape 2601"/>
          <p:cNvSpPr txBox="1"/>
          <p:nvPr/>
        </p:nvSpPr>
        <p:spPr>
          <a:xfrm>
            <a:off x="3256828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2602" name="Shape 2602"/>
          <p:cNvSpPr txBox="1"/>
          <p:nvPr/>
        </p:nvSpPr>
        <p:spPr>
          <a:xfrm>
            <a:off x="5350350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2603" name="Shape 2603"/>
          <p:cNvSpPr txBox="1"/>
          <p:nvPr/>
        </p:nvSpPr>
        <p:spPr>
          <a:xfrm>
            <a:off x="7467130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</a:p>
        </p:txBody>
      </p:sp>
      <p:sp>
        <p:nvSpPr>
          <p:cNvPr id="2604" name="Shape 2604"/>
          <p:cNvSpPr txBox="1"/>
          <p:nvPr/>
        </p:nvSpPr>
        <p:spPr>
          <a:xfrm>
            <a:off x="183975" y="4083575"/>
            <a:ext cx="2387400" cy="119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Computing gradient of 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involves many factors of W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(and repeated tanh)</a:t>
            </a:r>
          </a:p>
        </p:txBody>
      </p:sp>
      <p:sp>
        <p:nvSpPr>
          <p:cNvPr id="2605" name="Shape 2605"/>
          <p:cNvSpPr txBox="1"/>
          <p:nvPr/>
        </p:nvSpPr>
        <p:spPr>
          <a:xfrm>
            <a:off x="2658325" y="3861800"/>
            <a:ext cx="2922000" cy="148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Largest singular value &gt; 1: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Exploding gradients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Largest singular value &lt; 1: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Vanishing gradients</a:t>
            </a:r>
          </a:p>
        </p:txBody>
      </p:sp>
      <p:sp>
        <p:nvSpPr>
          <p:cNvPr id="2606" name="Shape 2606"/>
          <p:cNvSpPr txBox="1"/>
          <p:nvPr/>
        </p:nvSpPr>
        <p:spPr>
          <a:xfrm>
            <a:off x="5835550" y="4818575"/>
            <a:ext cx="3162600" cy="47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Change RNN architecture</a:t>
            </a:r>
          </a:p>
        </p:txBody>
      </p:sp>
      <p:sp>
        <p:nvSpPr>
          <p:cNvPr id="2607" name="Shape 2607"/>
          <p:cNvSpPr/>
          <p:nvPr/>
        </p:nvSpPr>
        <p:spPr>
          <a:xfrm>
            <a:off x="2648175" y="4708675"/>
            <a:ext cx="2874000" cy="7185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08" name="Shape 2608"/>
          <p:cNvCxnSpPr/>
          <p:nvPr/>
        </p:nvCxnSpPr>
        <p:spPr>
          <a:xfrm>
            <a:off x="5580316" y="5067918"/>
            <a:ext cx="27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609" name="Shape 2609"/>
          <p:cNvSpPr txBox="1"/>
          <p:nvPr/>
        </p:nvSpPr>
        <p:spPr>
          <a:xfrm>
            <a:off x="5696175" y="1031100"/>
            <a:ext cx="3337800" cy="68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Bengio et al, “Learning long-term dependencies with gradient descent is difficult”, IEEE Transactions on Neural Networks, 1994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Pascanu et al, “On the difficulty of training recurrent neural networks”, ICML 2013</a:t>
            </a:r>
          </a:p>
        </p:txBody>
      </p:sp>
      <p:sp>
        <p:nvSpPr>
          <p:cNvPr id="23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23543399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Shape 2615"/>
          <p:cNvSpPr txBox="1"/>
          <p:nvPr/>
        </p:nvSpPr>
        <p:spPr>
          <a:xfrm>
            <a:off x="226100" y="953525"/>
            <a:ext cx="8698800" cy="5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Long Short Term Memory (LSTM)</a:t>
            </a:r>
          </a:p>
        </p:txBody>
      </p:sp>
      <p:sp>
        <p:nvSpPr>
          <p:cNvPr id="2616" name="Shape 2616"/>
          <p:cNvSpPr txBox="1"/>
          <p:nvPr/>
        </p:nvSpPr>
        <p:spPr>
          <a:xfrm>
            <a:off x="0" y="5145325"/>
            <a:ext cx="4844400" cy="32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Hochreiter and Schmidhuber, “Long Short Term Memory”, Neural Computation 1997</a:t>
            </a:r>
          </a:p>
        </p:txBody>
      </p:sp>
      <p:pic>
        <p:nvPicPr>
          <p:cNvPr id="2617" name="Shape 26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6175" y="3209138"/>
            <a:ext cx="2669600" cy="76422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618" name="Shape 26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9324" y="2531312"/>
            <a:ext cx="3055650" cy="2119924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619" name="Shape 2619"/>
          <p:cNvSpPr txBox="1"/>
          <p:nvPr/>
        </p:nvSpPr>
        <p:spPr>
          <a:xfrm>
            <a:off x="1191625" y="1853950"/>
            <a:ext cx="1958700" cy="48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Vanilla RNN</a:t>
            </a:r>
          </a:p>
        </p:txBody>
      </p:sp>
      <p:sp>
        <p:nvSpPr>
          <p:cNvPr id="2620" name="Shape 2620"/>
          <p:cNvSpPr txBox="1"/>
          <p:nvPr/>
        </p:nvSpPr>
        <p:spPr>
          <a:xfrm>
            <a:off x="5191700" y="1853950"/>
            <a:ext cx="1958700" cy="48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LSTM</a:t>
            </a:r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22247411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LSTMs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1800"/>
            <a:ext cx="9144000" cy="34356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5943600"/>
            <a:ext cx="2895600" cy="5394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</p:spTree>
    <p:extLst>
      <p:ext uri="{BB962C8B-B14F-4D97-AF65-F5344CB8AC3E}">
        <p14:creationId xmlns:p14="http://schemas.microsoft.com/office/powerpoint/2010/main" val="116984244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LSTMs Intuition: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Cell State / Memory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6600"/>
            <a:ext cx="9144000" cy="28243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</p:spTree>
    <p:extLst>
      <p:ext uri="{BB962C8B-B14F-4D97-AF65-F5344CB8AC3E}">
        <p14:creationId xmlns:p14="http://schemas.microsoft.com/office/powerpoint/2010/main" val="29838723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LSTMs Intuition: Forget Gate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Should we continue to remember this “bit” of information or not?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6600"/>
            <a:ext cx="9144000" cy="28243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</p:spTree>
    <p:extLst>
      <p:ext uri="{BB962C8B-B14F-4D97-AF65-F5344CB8AC3E}">
        <p14:creationId xmlns:p14="http://schemas.microsoft.com/office/powerpoint/2010/main" val="92190768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LSTMs Intuition: Input Gate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Should we update this “bit” of information or not?</a:t>
            </a:r>
          </a:p>
          <a:p>
            <a:pPr lvl="1"/>
            <a:r>
              <a:rPr lang="en-US" dirty="0"/>
              <a:t>If so, with what?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6600"/>
            <a:ext cx="9144000" cy="28243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</p:spTree>
    <p:extLst>
      <p:ext uri="{BB962C8B-B14F-4D97-AF65-F5344CB8AC3E}">
        <p14:creationId xmlns:p14="http://schemas.microsoft.com/office/powerpoint/2010/main" val="2097091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model sequences?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8D718F-682B-7343-BB3C-8AD70332433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700" y="2260600"/>
            <a:ext cx="4279900" cy="2324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22577" y="6578469"/>
            <a:ext cx="19807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Alex Graves</a:t>
            </a:r>
          </a:p>
        </p:txBody>
      </p:sp>
    </p:spTree>
    <p:extLst>
      <p:ext uri="{BB962C8B-B14F-4D97-AF65-F5344CB8AC3E}">
        <p14:creationId xmlns:p14="http://schemas.microsoft.com/office/powerpoint/2010/main" val="46643632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LSTMs Intuition: Memory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Forget that + memorize this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6600"/>
            <a:ext cx="9144000" cy="28243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</p:spTree>
    <p:extLst>
      <p:ext uri="{BB962C8B-B14F-4D97-AF65-F5344CB8AC3E}">
        <p14:creationId xmlns:p14="http://schemas.microsoft.com/office/powerpoint/2010/main" val="291683684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LSTMs Intuition: Output Gate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Should we output this “bit” of information to “deeper” layers?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6600"/>
            <a:ext cx="9144000" cy="28243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</p:spTree>
    <p:extLst>
      <p:ext uri="{BB962C8B-B14F-4D97-AF65-F5344CB8AC3E}">
        <p14:creationId xmlns:p14="http://schemas.microsoft.com/office/powerpoint/2010/main" val="25424627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LSTMs Intuition: </a:t>
            </a:r>
            <a:r>
              <a:rPr lang="en-US"/>
              <a:t>Additive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6600"/>
            <a:ext cx="9144000" cy="28243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  <p:cxnSp>
        <p:nvCxnSpPr>
          <p:cNvPr id="8" name="Shape 2748"/>
          <p:cNvCxnSpPr/>
          <p:nvPr/>
        </p:nvCxnSpPr>
        <p:spPr>
          <a:xfrm rot="10800000">
            <a:off x="5240201" y="2568250"/>
            <a:ext cx="12042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9" name="Shape 2749"/>
          <p:cNvCxnSpPr/>
          <p:nvPr/>
        </p:nvCxnSpPr>
        <p:spPr>
          <a:xfrm rot="10800000">
            <a:off x="4418826" y="2598250"/>
            <a:ext cx="3567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" name="Shape 2750"/>
          <p:cNvCxnSpPr/>
          <p:nvPr/>
        </p:nvCxnSpPr>
        <p:spPr>
          <a:xfrm rot="10800000">
            <a:off x="3675051" y="2612250"/>
            <a:ext cx="3567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" name="Shape 2751"/>
          <p:cNvCxnSpPr/>
          <p:nvPr/>
        </p:nvCxnSpPr>
        <p:spPr>
          <a:xfrm rot="10800000">
            <a:off x="1600201" y="2602400"/>
            <a:ext cx="16452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" name="Shape 2752"/>
          <p:cNvSpPr txBox="1"/>
          <p:nvPr/>
        </p:nvSpPr>
        <p:spPr>
          <a:xfrm>
            <a:off x="6629400" y="1524000"/>
            <a:ext cx="2514600" cy="90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 dirty="0"/>
              <a:t>Backpropagation from </a:t>
            </a:r>
            <a:r>
              <a:rPr lang="en" sz="1800" dirty="0" err="1"/>
              <a:t>c</a:t>
            </a:r>
            <a:r>
              <a:rPr lang="en" sz="1800" baseline="-25000" dirty="0" err="1"/>
              <a:t>t</a:t>
            </a:r>
            <a:r>
              <a:rPr lang="en-US" sz="1800" dirty="0"/>
              <a:t> </a:t>
            </a:r>
            <a:r>
              <a:rPr lang="en" sz="1800" dirty="0"/>
              <a:t>to c</a:t>
            </a:r>
            <a:r>
              <a:rPr lang="en" sz="1800" baseline="-25000" dirty="0"/>
              <a:t>t-1</a:t>
            </a:r>
            <a:r>
              <a:rPr lang="en" sz="1800" dirty="0"/>
              <a:t> only elementwise multiplication by f, no matrix multiply by W</a:t>
            </a:r>
          </a:p>
        </p:txBody>
      </p:sp>
    </p:spTree>
    <p:extLst>
      <p:ext uri="{BB962C8B-B14F-4D97-AF65-F5344CB8AC3E}">
        <p14:creationId xmlns:p14="http://schemas.microsoft.com/office/powerpoint/2010/main" val="72533666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LSTMs Intuition: </a:t>
            </a:r>
            <a:r>
              <a:rPr lang="en-US"/>
              <a:t>Additive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1800"/>
            <a:ext cx="9144000" cy="3435654"/>
          </a:xfrm>
          <a:prstGeom prst="rect">
            <a:avLst/>
          </a:prstGeom>
        </p:spPr>
      </p:pic>
      <p:cxnSp>
        <p:nvCxnSpPr>
          <p:cNvPr id="14" name="Shape 2781"/>
          <p:cNvCxnSpPr/>
          <p:nvPr/>
        </p:nvCxnSpPr>
        <p:spPr>
          <a:xfrm rot="10800000">
            <a:off x="318575" y="2763250"/>
            <a:ext cx="83097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" name="Shape 2782"/>
          <p:cNvSpPr txBox="1"/>
          <p:nvPr/>
        </p:nvSpPr>
        <p:spPr>
          <a:xfrm>
            <a:off x="2300475" y="2133600"/>
            <a:ext cx="5342700" cy="53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rgbClr val="FF0000"/>
                </a:solidFill>
              </a:rPr>
              <a:t>Uninterrupted gradient flow!</a:t>
            </a:r>
          </a:p>
        </p:txBody>
      </p:sp>
    </p:spTree>
    <p:extLst>
      <p:ext uri="{BB962C8B-B14F-4D97-AF65-F5344CB8AC3E}">
        <p14:creationId xmlns:p14="http://schemas.microsoft.com/office/powerpoint/2010/main" val="161002258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LSTMs Intuition: </a:t>
            </a:r>
            <a:r>
              <a:rPr lang="en-US"/>
              <a:t>Additive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1800"/>
            <a:ext cx="9144000" cy="3435654"/>
          </a:xfrm>
          <a:prstGeom prst="rect">
            <a:avLst/>
          </a:prstGeom>
        </p:spPr>
      </p:pic>
      <p:cxnSp>
        <p:nvCxnSpPr>
          <p:cNvPr id="14" name="Shape 2781"/>
          <p:cNvCxnSpPr/>
          <p:nvPr/>
        </p:nvCxnSpPr>
        <p:spPr>
          <a:xfrm rot="10800000">
            <a:off x="318575" y="2763250"/>
            <a:ext cx="83097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" name="Shape 2782"/>
          <p:cNvSpPr txBox="1"/>
          <p:nvPr/>
        </p:nvSpPr>
        <p:spPr>
          <a:xfrm>
            <a:off x="2300475" y="2133600"/>
            <a:ext cx="5342700" cy="53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rgbClr val="FF0000"/>
                </a:solidFill>
              </a:rPr>
              <a:t>Uninterrupted gradient flow!</a:t>
            </a:r>
          </a:p>
        </p:txBody>
      </p:sp>
      <p:sp>
        <p:nvSpPr>
          <p:cNvPr id="10" name="Shape 2879"/>
          <p:cNvSpPr/>
          <p:nvPr/>
        </p:nvSpPr>
        <p:spPr>
          <a:xfrm rot="5400000">
            <a:off x="1392300" y="6008533"/>
            <a:ext cx="1001400" cy="80700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4343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Input</a:t>
            </a:r>
          </a:p>
        </p:txBody>
      </p:sp>
      <p:sp>
        <p:nvSpPr>
          <p:cNvPr id="11" name="Shape 2880"/>
          <p:cNvSpPr/>
          <p:nvPr/>
        </p:nvSpPr>
        <p:spPr>
          <a:xfrm rot="5400000">
            <a:off x="5053100" y="6012150"/>
            <a:ext cx="1001400" cy="807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FF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Softmax</a:t>
            </a:r>
          </a:p>
        </p:txBody>
      </p:sp>
      <p:sp>
        <p:nvSpPr>
          <p:cNvPr id="12" name="Shape 2881"/>
          <p:cNvSpPr/>
          <p:nvPr/>
        </p:nvSpPr>
        <p:spPr>
          <a:xfrm rot="5400000">
            <a:off x="1932458" y="6008518"/>
            <a:ext cx="1001400" cy="80700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sp>
        <p:nvSpPr>
          <p:cNvPr id="16" name="Shape 2882"/>
          <p:cNvSpPr/>
          <p:nvPr/>
        </p:nvSpPr>
        <p:spPr>
          <a:xfrm rot="5400000">
            <a:off x="1510219" y="6006454"/>
            <a:ext cx="1001400" cy="8070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7x7 conv, 64 / 2</a:t>
            </a:r>
          </a:p>
        </p:txBody>
      </p:sp>
      <p:sp>
        <p:nvSpPr>
          <p:cNvPr id="17" name="Shape 2883"/>
          <p:cNvSpPr/>
          <p:nvPr/>
        </p:nvSpPr>
        <p:spPr>
          <a:xfrm rot="5400000">
            <a:off x="4935173" y="6007027"/>
            <a:ext cx="1001400" cy="807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FC 1000</a:t>
            </a:r>
          </a:p>
        </p:txBody>
      </p:sp>
      <p:sp>
        <p:nvSpPr>
          <p:cNvPr id="18" name="Shape 2884"/>
          <p:cNvSpPr/>
          <p:nvPr/>
        </p:nvSpPr>
        <p:spPr>
          <a:xfrm rot="5400000">
            <a:off x="1627803" y="6008518"/>
            <a:ext cx="1001400" cy="80700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Pool</a:t>
            </a:r>
          </a:p>
        </p:txBody>
      </p:sp>
      <p:sp>
        <p:nvSpPr>
          <p:cNvPr id="19" name="Shape 2885"/>
          <p:cNvSpPr/>
          <p:nvPr/>
        </p:nvSpPr>
        <p:spPr>
          <a:xfrm rot="5400000">
            <a:off x="1818577" y="6008518"/>
            <a:ext cx="1001400" cy="80700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cxnSp>
        <p:nvCxnSpPr>
          <p:cNvPr id="20" name="Shape 2886"/>
          <p:cNvCxnSpPr/>
          <p:nvPr/>
        </p:nvCxnSpPr>
        <p:spPr>
          <a:xfrm>
            <a:off x="2359627" y="6048868"/>
            <a:ext cx="333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1" name="Shape 2887"/>
          <p:cNvSpPr/>
          <p:nvPr/>
        </p:nvSpPr>
        <p:spPr>
          <a:xfrm rot="5400000">
            <a:off x="2200500" y="6030522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22" name="Shape 2888"/>
          <p:cNvCxnSpPr/>
          <p:nvPr/>
        </p:nvCxnSpPr>
        <p:spPr>
          <a:xfrm>
            <a:off x="2168853" y="6048868"/>
            <a:ext cx="366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3" name="Shape 2889"/>
          <p:cNvCxnSpPr/>
          <p:nvPr/>
        </p:nvCxnSpPr>
        <p:spPr>
          <a:xfrm>
            <a:off x="2242350" y="6048972"/>
            <a:ext cx="366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4" name="Shape 2890"/>
          <p:cNvSpPr/>
          <p:nvPr/>
        </p:nvSpPr>
        <p:spPr>
          <a:xfrm rot="5400000">
            <a:off x="2499664" y="6030510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25" name="Shape 2891"/>
          <p:cNvCxnSpPr/>
          <p:nvPr/>
        </p:nvCxnSpPr>
        <p:spPr>
          <a:xfrm>
            <a:off x="2473508" y="6048868"/>
            <a:ext cx="312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6" name="Shape 2892"/>
          <p:cNvCxnSpPr/>
          <p:nvPr/>
        </p:nvCxnSpPr>
        <p:spPr>
          <a:xfrm rot="5400000">
            <a:off x="2373214" y="5923110"/>
            <a:ext cx="600" cy="299100"/>
          </a:xfrm>
          <a:prstGeom prst="curvedConnector3">
            <a:avLst>
              <a:gd name="adj1" fmla="val -120043457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7" name="Shape 2893"/>
          <p:cNvSpPr/>
          <p:nvPr/>
        </p:nvSpPr>
        <p:spPr>
          <a:xfrm rot="5400000">
            <a:off x="2228788" y="6006439"/>
            <a:ext cx="1001400" cy="80700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sp>
        <p:nvSpPr>
          <p:cNvPr id="28" name="Shape 2894"/>
          <p:cNvSpPr/>
          <p:nvPr/>
        </p:nvSpPr>
        <p:spPr>
          <a:xfrm rot="5400000">
            <a:off x="2114907" y="6006439"/>
            <a:ext cx="1001400" cy="80700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cxnSp>
        <p:nvCxnSpPr>
          <p:cNvPr id="29" name="Shape 2895"/>
          <p:cNvCxnSpPr/>
          <p:nvPr/>
        </p:nvCxnSpPr>
        <p:spPr>
          <a:xfrm>
            <a:off x="2655957" y="6046789"/>
            <a:ext cx="333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0" name="Shape 2896"/>
          <p:cNvCxnSpPr/>
          <p:nvPr/>
        </p:nvCxnSpPr>
        <p:spPr>
          <a:xfrm rot="10800000" flipH="1">
            <a:off x="2541514" y="6046860"/>
            <a:ext cx="33600" cy="21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1" name="Shape 2897"/>
          <p:cNvSpPr/>
          <p:nvPr/>
        </p:nvSpPr>
        <p:spPr>
          <a:xfrm rot="5400000">
            <a:off x="2800273" y="6028893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32" name="Shape 2898"/>
          <p:cNvCxnSpPr/>
          <p:nvPr/>
        </p:nvCxnSpPr>
        <p:spPr>
          <a:xfrm>
            <a:off x="2769838" y="6046789"/>
            <a:ext cx="35400" cy="6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3" name="Shape 2899"/>
          <p:cNvCxnSpPr/>
          <p:nvPr/>
        </p:nvCxnSpPr>
        <p:spPr>
          <a:xfrm>
            <a:off x="2842123" y="6047343"/>
            <a:ext cx="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4" name="Shape 2900"/>
          <p:cNvCxnSpPr/>
          <p:nvPr/>
        </p:nvCxnSpPr>
        <p:spPr>
          <a:xfrm rot="-5400000">
            <a:off x="2672614" y="5921310"/>
            <a:ext cx="1500" cy="300600"/>
          </a:xfrm>
          <a:prstGeom prst="curvedConnector3">
            <a:avLst>
              <a:gd name="adj1" fmla="val 50334050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5" name="Shape 2901"/>
          <p:cNvSpPr/>
          <p:nvPr/>
        </p:nvSpPr>
        <p:spPr>
          <a:xfrm rot="5400000">
            <a:off x="2529452" y="6006439"/>
            <a:ext cx="1001400" cy="80700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sp>
        <p:nvSpPr>
          <p:cNvPr id="36" name="Shape 2902"/>
          <p:cNvSpPr/>
          <p:nvPr/>
        </p:nvSpPr>
        <p:spPr>
          <a:xfrm rot="5400000">
            <a:off x="2415571" y="6006439"/>
            <a:ext cx="1001400" cy="80700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cxnSp>
        <p:nvCxnSpPr>
          <p:cNvPr id="37" name="Shape 2903"/>
          <p:cNvCxnSpPr/>
          <p:nvPr/>
        </p:nvCxnSpPr>
        <p:spPr>
          <a:xfrm>
            <a:off x="2956621" y="6046789"/>
            <a:ext cx="333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8" name="Shape 2904"/>
          <p:cNvCxnSpPr/>
          <p:nvPr/>
        </p:nvCxnSpPr>
        <p:spPr>
          <a:xfrm rot="10800000" flipH="1">
            <a:off x="2842123" y="6046743"/>
            <a:ext cx="33900" cy="6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9" name="Shape 2905"/>
          <p:cNvSpPr/>
          <p:nvPr/>
        </p:nvSpPr>
        <p:spPr>
          <a:xfrm rot="5400000">
            <a:off x="3096770" y="6028893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0" name="Shape 2906"/>
          <p:cNvCxnSpPr/>
          <p:nvPr/>
        </p:nvCxnSpPr>
        <p:spPr>
          <a:xfrm>
            <a:off x="3070502" y="6046789"/>
            <a:ext cx="31200" cy="6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1" name="Shape 2907"/>
          <p:cNvCxnSpPr/>
          <p:nvPr/>
        </p:nvCxnSpPr>
        <p:spPr>
          <a:xfrm rot="-5400000" flipH="1">
            <a:off x="2971573" y="5922843"/>
            <a:ext cx="600" cy="296400"/>
          </a:xfrm>
          <a:prstGeom prst="curvedConnector3">
            <a:avLst>
              <a:gd name="adj1" fmla="val -123636455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2" name="Shape 2908"/>
          <p:cNvSpPr/>
          <p:nvPr/>
        </p:nvSpPr>
        <p:spPr>
          <a:xfrm rot="5400000">
            <a:off x="2828948" y="6007479"/>
            <a:ext cx="1001400" cy="80700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rgbClr val="8B81D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8B81D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</a:p>
        </p:txBody>
      </p:sp>
      <p:sp>
        <p:nvSpPr>
          <p:cNvPr id="43" name="Shape 2909"/>
          <p:cNvSpPr/>
          <p:nvPr/>
        </p:nvSpPr>
        <p:spPr>
          <a:xfrm rot="5400000">
            <a:off x="2715067" y="6007479"/>
            <a:ext cx="1001400" cy="80700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rgbClr val="8B81D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8B81D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 / 2</a:t>
            </a:r>
          </a:p>
        </p:txBody>
      </p:sp>
      <p:cxnSp>
        <p:nvCxnSpPr>
          <p:cNvPr id="44" name="Shape 2910"/>
          <p:cNvCxnSpPr/>
          <p:nvPr/>
        </p:nvCxnSpPr>
        <p:spPr>
          <a:xfrm>
            <a:off x="3256117" y="6047829"/>
            <a:ext cx="333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5" name="Shape 2911"/>
          <p:cNvCxnSpPr/>
          <p:nvPr/>
        </p:nvCxnSpPr>
        <p:spPr>
          <a:xfrm>
            <a:off x="3138620" y="6047343"/>
            <a:ext cx="36900" cy="6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6" name="Shape 2912"/>
          <p:cNvSpPr/>
          <p:nvPr/>
        </p:nvSpPr>
        <p:spPr>
          <a:xfrm rot="5400000">
            <a:off x="3396156" y="6029702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7" name="Shape 2913"/>
          <p:cNvCxnSpPr/>
          <p:nvPr/>
        </p:nvCxnSpPr>
        <p:spPr>
          <a:xfrm>
            <a:off x="3369998" y="6047829"/>
            <a:ext cx="31200" cy="3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8" name="Shape 2914"/>
          <p:cNvCxnSpPr/>
          <p:nvPr/>
        </p:nvCxnSpPr>
        <p:spPr>
          <a:xfrm rot="5400000" flipH="1">
            <a:off x="3269406" y="5921402"/>
            <a:ext cx="900" cy="299400"/>
          </a:xfrm>
          <a:prstGeom prst="curvedConnector3">
            <a:avLst>
              <a:gd name="adj1" fmla="val 82514138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9" name="Shape 2915"/>
          <p:cNvSpPr/>
          <p:nvPr/>
        </p:nvSpPr>
        <p:spPr>
          <a:xfrm rot="5400000">
            <a:off x="3125278" y="6005399"/>
            <a:ext cx="1001400" cy="80700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rgbClr val="8B81D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8B81D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</a:p>
        </p:txBody>
      </p:sp>
      <p:sp>
        <p:nvSpPr>
          <p:cNvPr id="50" name="Shape 2916"/>
          <p:cNvSpPr/>
          <p:nvPr/>
        </p:nvSpPr>
        <p:spPr>
          <a:xfrm rot="5400000">
            <a:off x="3011397" y="6005399"/>
            <a:ext cx="1001400" cy="80700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rgbClr val="8B81D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8B81D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</a:p>
        </p:txBody>
      </p:sp>
      <p:cxnSp>
        <p:nvCxnSpPr>
          <p:cNvPr id="51" name="Shape 2917"/>
          <p:cNvCxnSpPr/>
          <p:nvPr/>
        </p:nvCxnSpPr>
        <p:spPr>
          <a:xfrm>
            <a:off x="3552447" y="6045749"/>
            <a:ext cx="333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2" name="Shape 2918"/>
          <p:cNvCxnSpPr/>
          <p:nvPr/>
        </p:nvCxnSpPr>
        <p:spPr>
          <a:xfrm rot="10800000" flipH="1">
            <a:off x="3438006" y="6045752"/>
            <a:ext cx="33600" cy="24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3" name="Shape 2919"/>
          <p:cNvSpPr/>
          <p:nvPr/>
        </p:nvSpPr>
        <p:spPr>
          <a:xfrm rot="5400000">
            <a:off x="3696765" y="6028085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54" name="Shape 2920"/>
          <p:cNvCxnSpPr/>
          <p:nvPr/>
        </p:nvCxnSpPr>
        <p:spPr>
          <a:xfrm>
            <a:off x="3666328" y="6045749"/>
            <a:ext cx="35400" cy="9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5" name="Shape 2921"/>
          <p:cNvCxnSpPr/>
          <p:nvPr/>
        </p:nvCxnSpPr>
        <p:spPr>
          <a:xfrm>
            <a:off x="3738615" y="6046535"/>
            <a:ext cx="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6" name="Shape 2922"/>
          <p:cNvCxnSpPr/>
          <p:nvPr/>
        </p:nvCxnSpPr>
        <p:spPr>
          <a:xfrm rot="-5400000">
            <a:off x="3569106" y="5920502"/>
            <a:ext cx="1500" cy="300600"/>
          </a:xfrm>
          <a:prstGeom prst="curvedConnector3">
            <a:avLst>
              <a:gd name="adj1" fmla="val 47190149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7" name="Shape 2923"/>
          <p:cNvSpPr/>
          <p:nvPr/>
        </p:nvSpPr>
        <p:spPr>
          <a:xfrm rot="5400000">
            <a:off x="3425942" y="6005399"/>
            <a:ext cx="1001400" cy="80700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rgbClr val="8B81D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8B81D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</a:p>
        </p:txBody>
      </p:sp>
      <p:sp>
        <p:nvSpPr>
          <p:cNvPr id="58" name="Shape 2924"/>
          <p:cNvSpPr/>
          <p:nvPr/>
        </p:nvSpPr>
        <p:spPr>
          <a:xfrm rot="5400000">
            <a:off x="3312061" y="6005399"/>
            <a:ext cx="1001400" cy="80700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rgbClr val="8B81D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8B81D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</a:p>
        </p:txBody>
      </p:sp>
      <p:cxnSp>
        <p:nvCxnSpPr>
          <p:cNvPr id="59" name="Shape 2925"/>
          <p:cNvCxnSpPr/>
          <p:nvPr/>
        </p:nvCxnSpPr>
        <p:spPr>
          <a:xfrm>
            <a:off x="3853111" y="6045749"/>
            <a:ext cx="333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0" name="Shape 2926"/>
          <p:cNvCxnSpPr/>
          <p:nvPr/>
        </p:nvCxnSpPr>
        <p:spPr>
          <a:xfrm rot="10800000" flipH="1">
            <a:off x="3738615" y="6045635"/>
            <a:ext cx="33900" cy="9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61" name="Shape 2927"/>
          <p:cNvSpPr/>
          <p:nvPr/>
        </p:nvSpPr>
        <p:spPr>
          <a:xfrm rot="5400000">
            <a:off x="3993261" y="6028085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62" name="Shape 2928"/>
          <p:cNvCxnSpPr/>
          <p:nvPr/>
        </p:nvCxnSpPr>
        <p:spPr>
          <a:xfrm>
            <a:off x="3966992" y="6045749"/>
            <a:ext cx="31200" cy="9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3" name="Shape 2929"/>
          <p:cNvCxnSpPr/>
          <p:nvPr/>
        </p:nvCxnSpPr>
        <p:spPr>
          <a:xfrm rot="-5400000" flipH="1">
            <a:off x="3868065" y="5922035"/>
            <a:ext cx="600" cy="296400"/>
          </a:xfrm>
          <a:prstGeom prst="curvedConnector3">
            <a:avLst>
              <a:gd name="adj1" fmla="val -116305872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4" name="Shape 2930"/>
          <p:cNvCxnSpPr/>
          <p:nvPr/>
        </p:nvCxnSpPr>
        <p:spPr>
          <a:xfrm rot="-5400000" flipH="1">
            <a:off x="4082811" y="5997163"/>
            <a:ext cx="300" cy="1023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5" name="Shape 2931"/>
          <p:cNvSpPr txBox="1"/>
          <p:nvPr/>
        </p:nvSpPr>
        <p:spPr>
          <a:xfrm rot="5400000">
            <a:off x="4100354" y="5996814"/>
            <a:ext cx="297900" cy="12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/>
              <a:t>...</a:t>
            </a:r>
          </a:p>
        </p:txBody>
      </p:sp>
      <p:cxnSp>
        <p:nvCxnSpPr>
          <p:cNvPr id="66" name="Shape 2932"/>
          <p:cNvCxnSpPr/>
          <p:nvPr/>
        </p:nvCxnSpPr>
        <p:spPr>
          <a:xfrm>
            <a:off x="4180015" y="6048880"/>
            <a:ext cx="113100" cy="9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7" name="Shape 2934"/>
          <p:cNvSpPr/>
          <p:nvPr/>
        </p:nvSpPr>
        <p:spPr>
          <a:xfrm rot="5400000">
            <a:off x="4020119" y="6009558"/>
            <a:ext cx="1001400" cy="80700"/>
          </a:xfrm>
          <a:prstGeom prst="rect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sp>
        <p:nvSpPr>
          <p:cNvPr id="68" name="Shape 2935"/>
          <p:cNvSpPr/>
          <p:nvPr/>
        </p:nvSpPr>
        <p:spPr>
          <a:xfrm rot="5400000">
            <a:off x="3906238" y="6009558"/>
            <a:ext cx="1001400" cy="80700"/>
          </a:xfrm>
          <a:prstGeom prst="rect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cxnSp>
        <p:nvCxnSpPr>
          <p:cNvPr id="69" name="Shape 2936"/>
          <p:cNvCxnSpPr/>
          <p:nvPr/>
        </p:nvCxnSpPr>
        <p:spPr>
          <a:xfrm>
            <a:off x="4447288" y="6049908"/>
            <a:ext cx="333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0" name="Shape 2933"/>
          <p:cNvSpPr/>
          <p:nvPr/>
        </p:nvSpPr>
        <p:spPr>
          <a:xfrm rot="5400000">
            <a:off x="4288165" y="6031330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71" name="Shape 2937"/>
          <p:cNvCxnSpPr/>
          <p:nvPr/>
        </p:nvCxnSpPr>
        <p:spPr>
          <a:xfrm>
            <a:off x="4330015" y="6049780"/>
            <a:ext cx="366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2" name="Shape 2938"/>
          <p:cNvSpPr/>
          <p:nvPr/>
        </p:nvSpPr>
        <p:spPr>
          <a:xfrm rot="5400000">
            <a:off x="4587329" y="6031319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73" name="Shape 2939"/>
          <p:cNvCxnSpPr/>
          <p:nvPr/>
        </p:nvCxnSpPr>
        <p:spPr>
          <a:xfrm>
            <a:off x="4561169" y="6049908"/>
            <a:ext cx="312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4" name="Shape 2940"/>
          <p:cNvCxnSpPr/>
          <p:nvPr/>
        </p:nvCxnSpPr>
        <p:spPr>
          <a:xfrm rot="5400000">
            <a:off x="4460879" y="5923919"/>
            <a:ext cx="600" cy="299100"/>
          </a:xfrm>
          <a:prstGeom prst="curvedConnector3">
            <a:avLst>
              <a:gd name="adj1" fmla="val -118778207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5" name="Shape 2941"/>
          <p:cNvSpPr/>
          <p:nvPr/>
        </p:nvSpPr>
        <p:spPr>
          <a:xfrm rot="5400000">
            <a:off x="4316449" y="6007479"/>
            <a:ext cx="1001400" cy="80700"/>
          </a:xfrm>
          <a:prstGeom prst="rect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sp>
        <p:nvSpPr>
          <p:cNvPr id="76" name="Shape 2942"/>
          <p:cNvSpPr/>
          <p:nvPr/>
        </p:nvSpPr>
        <p:spPr>
          <a:xfrm rot="5400000">
            <a:off x="4202568" y="6007479"/>
            <a:ext cx="1001400" cy="80700"/>
          </a:xfrm>
          <a:prstGeom prst="rect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cxnSp>
        <p:nvCxnSpPr>
          <p:cNvPr id="77" name="Shape 2943"/>
          <p:cNvCxnSpPr/>
          <p:nvPr/>
        </p:nvCxnSpPr>
        <p:spPr>
          <a:xfrm>
            <a:off x="4743618" y="6047829"/>
            <a:ext cx="333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8" name="Shape 2944"/>
          <p:cNvCxnSpPr/>
          <p:nvPr/>
        </p:nvCxnSpPr>
        <p:spPr>
          <a:xfrm rot="10800000" flipH="1">
            <a:off x="4629179" y="6047969"/>
            <a:ext cx="336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9" name="Shape 2945"/>
          <p:cNvSpPr/>
          <p:nvPr/>
        </p:nvSpPr>
        <p:spPr>
          <a:xfrm rot="5400000">
            <a:off x="4887938" y="6029702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80" name="Shape 2946"/>
          <p:cNvCxnSpPr/>
          <p:nvPr/>
        </p:nvCxnSpPr>
        <p:spPr>
          <a:xfrm>
            <a:off x="4857499" y="6047829"/>
            <a:ext cx="35400" cy="3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1" name="Shape 2947"/>
          <p:cNvCxnSpPr/>
          <p:nvPr/>
        </p:nvCxnSpPr>
        <p:spPr>
          <a:xfrm>
            <a:off x="4929788" y="6048152"/>
            <a:ext cx="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2" name="Shape 2948"/>
          <p:cNvCxnSpPr/>
          <p:nvPr/>
        </p:nvCxnSpPr>
        <p:spPr>
          <a:xfrm rot="-5400000">
            <a:off x="4760279" y="5922119"/>
            <a:ext cx="1500" cy="300600"/>
          </a:xfrm>
          <a:prstGeom prst="curvedConnector3">
            <a:avLst>
              <a:gd name="adj1" fmla="val 49056283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83" name="Shape 2949"/>
          <p:cNvSpPr/>
          <p:nvPr/>
        </p:nvSpPr>
        <p:spPr>
          <a:xfrm rot="5400000">
            <a:off x="4617113" y="6007479"/>
            <a:ext cx="1001400" cy="80700"/>
          </a:xfrm>
          <a:prstGeom prst="rect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sp>
        <p:nvSpPr>
          <p:cNvPr id="84" name="Shape 2950"/>
          <p:cNvSpPr/>
          <p:nvPr/>
        </p:nvSpPr>
        <p:spPr>
          <a:xfrm rot="5400000">
            <a:off x="4503232" y="6007479"/>
            <a:ext cx="1001400" cy="80700"/>
          </a:xfrm>
          <a:prstGeom prst="rect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cxnSp>
        <p:nvCxnSpPr>
          <p:cNvPr id="85" name="Shape 2951"/>
          <p:cNvCxnSpPr/>
          <p:nvPr/>
        </p:nvCxnSpPr>
        <p:spPr>
          <a:xfrm>
            <a:off x="5044282" y="6047829"/>
            <a:ext cx="333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6" name="Shape 2952"/>
          <p:cNvCxnSpPr/>
          <p:nvPr/>
        </p:nvCxnSpPr>
        <p:spPr>
          <a:xfrm rot="10800000" flipH="1">
            <a:off x="4929788" y="6047852"/>
            <a:ext cx="33900" cy="3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7" name="Shape 2953"/>
          <p:cNvCxnSpPr/>
          <p:nvPr/>
        </p:nvCxnSpPr>
        <p:spPr>
          <a:xfrm rot="-5400000" flipH="1">
            <a:off x="5063888" y="5919002"/>
            <a:ext cx="1500" cy="306600"/>
          </a:xfrm>
          <a:prstGeom prst="curvedConnector3">
            <a:avLst>
              <a:gd name="adj1" fmla="val -47403482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88" name="Shape 2954"/>
          <p:cNvSpPr/>
          <p:nvPr/>
        </p:nvSpPr>
        <p:spPr>
          <a:xfrm rot="5400000">
            <a:off x="5194641" y="6031342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89" name="Shape 2955"/>
          <p:cNvCxnSpPr/>
          <p:nvPr/>
        </p:nvCxnSpPr>
        <p:spPr>
          <a:xfrm>
            <a:off x="5158163" y="6047829"/>
            <a:ext cx="41400" cy="21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90" name="Shape 2956"/>
          <p:cNvCxnSpPr/>
          <p:nvPr/>
        </p:nvCxnSpPr>
        <p:spPr>
          <a:xfrm>
            <a:off x="5236491" y="6049792"/>
            <a:ext cx="414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91" name="Shape 2957"/>
          <p:cNvSpPr/>
          <p:nvPr/>
        </p:nvSpPr>
        <p:spPr>
          <a:xfrm rot="5400000">
            <a:off x="4817527" y="6009588"/>
            <a:ext cx="1001400" cy="80700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Pool</a:t>
            </a:r>
          </a:p>
        </p:txBody>
      </p:sp>
      <p:cxnSp>
        <p:nvCxnSpPr>
          <p:cNvPr id="92" name="Shape 2958"/>
          <p:cNvCxnSpPr/>
          <p:nvPr/>
        </p:nvCxnSpPr>
        <p:spPr>
          <a:xfrm rot="10800000">
            <a:off x="1818587" y="5226350"/>
            <a:ext cx="37542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3" name="Shape 2959"/>
          <p:cNvSpPr txBox="1"/>
          <p:nvPr/>
        </p:nvSpPr>
        <p:spPr>
          <a:xfrm>
            <a:off x="86300" y="5660500"/>
            <a:ext cx="16932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Similar to ResNet!</a:t>
            </a:r>
          </a:p>
        </p:txBody>
      </p:sp>
    </p:spTree>
    <p:extLst>
      <p:ext uri="{BB962C8B-B14F-4D97-AF65-F5344CB8AC3E}">
        <p14:creationId xmlns:p14="http://schemas.microsoft.com/office/powerpoint/2010/main" val="279517375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LSTMs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pretty sophisticated cell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1800"/>
            <a:ext cx="9144000" cy="34356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5943600"/>
            <a:ext cx="2895600" cy="5394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</p:spTree>
    <p:extLst>
      <p:ext uri="{BB962C8B-B14F-4D97-AF65-F5344CB8AC3E}">
        <p14:creationId xmlns:p14="http://schemas.microsoft.com/office/powerpoint/2010/main" val="284672827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LSTM Variants #1: Peephole Connections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 gates see the cell state / memory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6600"/>
            <a:ext cx="9144000" cy="28243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</p:spTree>
    <p:extLst>
      <p:ext uri="{BB962C8B-B14F-4D97-AF65-F5344CB8AC3E}">
        <p14:creationId xmlns:p14="http://schemas.microsoft.com/office/powerpoint/2010/main" val="270260200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LSTM Variants #2: Coupled Gates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Only memorize new if forgetting old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6600"/>
            <a:ext cx="9144000" cy="28243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</p:spTree>
    <p:extLst>
      <p:ext uri="{BB962C8B-B14F-4D97-AF65-F5344CB8AC3E}">
        <p14:creationId xmlns:p14="http://schemas.microsoft.com/office/powerpoint/2010/main" val="355189020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LSTM Variants #3: Gated Recurrent Units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Changes: </a:t>
            </a:r>
          </a:p>
          <a:p>
            <a:pPr lvl="1"/>
            <a:r>
              <a:rPr lang="en-US" dirty="0"/>
              <a:t>No explicit memory; memory = hidden output</a:t>
            </a:r>
          </a:p>
          <a:p>
            <a:pPr lvl="1"/>
            <a:r>
              <a:rPr lang="en-US" dirty="0"/>
              <a:t>Z = memorize new and forget old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19276"/>
            <a:ext cx="9144000" cy="28243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</p:spTree>
    <p:extLst>
      <p:ext uri="{BB962C8B-B14F-4D97-AF65-F5344CB8AC3E}">
        <p14:creationId xmlns:p14="http://schemas.microsoft.com/office/powerpoint/2010/main" val="124588437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" name="Shape 2990"/>
          <p:cNvSpPr txBox="1"/>
          <p:nvPr/>
        </p:nvSpPr>
        <p:spPr>
          <a:xfrm>
            <a:off x="168175" y="907850"/>
            <a:ext cx="5416200" cy="9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Other RNN Variants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92" name="Shape 2992"/>
          <p:cNvSpPr txBox="1"/>
          <p:nvPr/>
        </p:nvSpPr>
        <p:spPr>
          <a:xfrm>
            <a:off x="2514600" y="1821350"/>
            <a:ext cx="28671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</a:t>
            </a:r>
            <a:r>
              <a:rPr lang="en" sz="14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An Empirical Exploration of </a:t>
            </a:r>
            <a:endParaRPr sz="1400" i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Recurrent Network Architectures,</a:t>
            </a:r>
            <a:r>
              <a:rPr lang="e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Jozefowicz</a:t>
            </a:r>
            <a:r>
              <a:rPr lang="e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et al., 2015]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993" name="Shape 29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5164" y="2716775"/>
            <a:ext cx="2867025" cy="3409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0681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Sequences are everywhere…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33332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93875" y="6578469"/>
            <a:ext cx="3238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Alex Graves and Kevin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Gimpel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4191000"/>
            <a:ext cx="7213600" cy="2184400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 bwMode="auto">
          <a:xfrm rot="2907571">
            <a:off x="1452890" y="5844024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008063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Recurrent Neural Networks (RNNs)</a:t>
            </a:r>
          </a:p>
          <a:p>
            <a:pPr lvl="1"/>
            <a:r>
              <a:rPr lang="en-US" dirty="0"/>
              <a:t>Example Problem: (Character-level) Language modeling </a:t>
            </a:r>
          </a:p>
          <a:p>
            <a:pPr lvl="1"/>
            <a:r>
              <a:rPr lang="en-US" dirty="0"/>
              <a:t>Learning: (Truncated) </a:t>
            </a:r>
            <a:r>
              <a:rPr lang="en-US" dirty="0" err="1"/>
              <a:t>BackProp</a:t>
            </a:r>
            <a:r>
              <a:rPr lang="en-US" dirty="0"/>
              <a:t> Through Time (BPTT)</a:t>
            </a:r>
          </a:p>
          <a:p>
            <a:pPr lvl="1"/>
            <a:r>
              <a:rPr lang="en-US" dirty="0"/>
              <a:t>Visualizing RNNs</a:t>
            </a:r>
          </a:p>
          <a:p>
            <a:pPr lvl="1"/>
            <a:r>
              <a:rPr lang="en-US" dirty="0"/>
              <a:t>Example: Image Captioning</a:t>
            </a:r>
          </a:p>
          <a:p>
            <a:pPr lvl="1"/>
            <a:r>
              <a:rPr lang="en-US" dirty="0"/>
              <a:t>Inference: Beam Search</a:t>
            </a:r>
          </a:p>
          <a:p>
            <a:pPr lvl="1"/>
            <a:r>
              <a:rPr lang="en-US" dirty="0"/>
              <a:t>Multilayer RNNs</a:t>
            </a:r>
          </a:p>
          <a:p>
            <a:pPr lvl="1"/>
            <a:r>
              <a:rPr lang="en-US" dirty="0"/>
              <a:t>Problems with gradients in “vanilla” RNNs</a:t>
            </a:r>
          </a:p>
          <a:p>
            <a:pPr lvl="1"/>
            <a:r>
              <a:rPr lang="en-US" dirty="0"/>
              <a:t>LSTMs (and other RNN variants)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6922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Image Captioning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  <p:pic>
        <p:nvPicPr>
          <p:cNvPr id="91" name="Picture 90" descr="2007_0049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0" y="1933044"/>
            <a:ext cx="1689810" cy="12673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92" name="Group 91"/>
          <p:cNvGrpSpPr/>
          <p:nvPr/>
        </p:nvGrpSpPr>
        <p:grpSpPr>
          <a:xfrm>
            <a:off x="838200" y="2119003"/>
            <a:ext cx="5652023" cy="1629441"/>
            <a:chOff x="838200" y="2119003"/>
            <a:chExt cx="5652023" cy="1629441"/>
          </a:xfrm>
        </p:grpSpPr>
        <p:grpSp>
          <p:nvGrpSpPr>
            <p:cNvPr id="93" name="Group 92"/>
            <p:cNvGrpSpPr/>
            <p:nvPr/>
          </p:nvGrpSpPr>
          <p:grpSpPr>
            <a:xfrm>
              <a:off x="3310521" y="2510342"/>
              <a:ext cx="1277574" cy="436917"/>
              <a:chOff x="3310521" y="2510342"/>
              <a:chExt cx="1277574" cy="436917"/>
            </a:xfrm>
          </p:grpSpPr>
          <p:sp>
            <p:nvSpPr>
              <p:cNvPr id="160" name="Rectangle 159"/>
              <p:cNvSpPr>
                <a:spLocks noChangeAspect="1"/>
              </p:cNvSpPr>
              <p:nvPr/>
            </p:nvSpPr>
            <p:spPr>
              <a:xfrm>
                <a:off x="4504871" y="2864035"/>
                <a:ext cx="83224" cy="8322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160"/>
              <p:cNvSpPr>
                <a:spLocks noChangeAspect="1"/>
              </p:cNvSpPr>
              <p:nvPr/>
            </p:nvSpPr>
            <p:spPr>
              <a:xfrm>
                <a:off x="3310521" y="2510342"/>
                <a:ext cx="124836" cy="1248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2" name="Straight Connector 161"/>
              <p:cNvCxnSpPr>
                <a:stCxn id="161" idx="0"/>
                <a:endCxn id="160" idx="0"/>
              </p:cNvCxnSpPr>
              <p:nvPr/>
            </p:nvCxnSpPr>
            <p:spPr>
              <a:xfrm>
                <a:off x="3372939" y="2510342"/>
                <a:ext cx="1173544" cy="35369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>
                <a:stCxn id="167" idx="0"/>
                <a:endCxn id="160" idx="0"/>
              </p:cNvCxnSpPr>
              <p:nvPr/>
            </p:nvCxnSpPr>
            <p:spPr>
              <a:xfrm>
                <a:off x="3580999" y="2718402"/>
                <a:ext cx="965484" cy="14563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>
                <a:stCxn id="167" idx="2"/>
                <a:endCxn id="160" idx="2"/>
              </p:cNvCxnSpPr>
              <p:nvPr/>
            </p:nvCxnSpPr>
            <p:spPr>
              <a:xfrm>
                <a:off x="3580999" y="2843238"/>
                <a:ext cx="965484" cy="104021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Rectangle 164"/>
              <p:cNvSpPr>
                <a:spLocks noChangeAspect="1"/>
              </p:cNvSpPr>
              <p:nvPr/>
            </p:nvSpPr>
            <p:spPr>
              <a:xfrm>
                <a:off x="3379874" y="2579695"/>
                <a:ext cx="124836" cy="1248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Rectangle 165"/>
              <p:cNvSpPr>
                <a:spLocks noChangeAspect="1"/>
              </p:cNvSpPr>
              <p:nvPr/>
            </p:nvSpPr>
            <p:spPr>
              <a:xfrm>
                <a:off x="3449227" y="2649048"/>
                <a:ext cx="124836" cy="1248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Rectangle 166"/>
              <p:cNvSpPr>
                <a:spLocks noChangeAspect="1"/>
              </p:cNvSpPr>
              <p:nvPr/>
            </p:nvSpPr>
            <p:spPr>
              <a:xfrm>
                <a:off x="3518581" y="2718402"/>
                <a:ext cx="124836" cy="12483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  <a:effectLst>
                <a:glow>
                  <a:schemeClr val="tx1">
                    <a:alpha val="75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  <a:softEdge rad="127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8" name="Straight Connector 167"/>
              <p:cNvCxnSpPr>
                <a:stCxn id="166" idx="0"/>
                <a:endCxn id="160" idx="0"/>
              </p:cNvCxnSpPr>
              <p:nvPr/>
            </p:nvCxnSpPr>
            <p:spPr>
              <a:xfrm>
                <a:off x="3511645" y="2649048"/>
                <a:ext cx="1034838" cy="214987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>
                <a:stCxn id="165" idx="0"/>
                <a:endCxn id="160" idx="0"/>
              </p:cNvCxnSpPr>
              <p:nvPr/>
            </p:nvCxnSpPr>
            <p:spPr>
              <a:xfrm>
                <a:off x="3442292" y="2579695"/>
                <a:ext cx="1104191" cy="28434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>
                <a:off x="3433912" y="2510342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3312033" y="2634958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3314922" y="2512006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oup 206"/>
            <p:cNvGrpSpPr/>
            <p:nvPr/>
          </p:nvGrpSpPr>
          <p:grpSpPr>
            <a:xfrm>
              <a:off x="4021151" y="2265098"/>
              <a:ext cx="749014" cy="749014"/>
              <a:chOff x="8773045" y="1214694"/>
              <a:chExt cx="1645920" cy="1645920"/>
            </a:xfrm>
          </p:grpSpPr>
          <p:sp>
            <p:nvSpPr>
              <p:cNvPr id="153" name="Rectangle 152"/>
              <p:cNvSpPr>
                <a:spLocks noChangeAspect="1"/>
              </p:cNvSpPr>
              <p:nvPr/>
            </p:nvSpPr>
            <p:spPr>
              <a:xfrm>
                <a:off x="8773045" y="12146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ectangle 153"/>
              <p:cNvSpPr>
                <a:spLocks noChangeAspect="1"/>
              </p:cNvSpPr>
              <p:nvPr/>
            </p:nvSpPr>
            <p:spPr>
              <a:xfrm>
                <a:off x="8925445" y="13670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Rectangle 154"/>
              <p:cNvSpPr>
                <a:spLocks noChangeAspect="1"/>
              </p:cNvSpPr>
              <p:nvPr/>
            </p:nvSpPr>
            <p:spPr>
              <a:xfrm>
                <a:off x="9077845" y="15194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ectangle 155"/>
              <p:cNvSpPr>
                <a:spLocks noChangeAspect="1"/>
              </p:cNvSpPr>
              <p:nvPr/>
            </p:nvSpPr>
            <p:spPr>
              <a:xfrm>
                <a:off x="9230245" y="16718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 156"/>
              <p:cNvSpPr>
                <a:spLocks noChangeAspect="1"/>
              </p:cNvSpPr>
              <p:nvPr/>
            </p:nvSpPr>
            <p:spPr>
              <a:xfrm>
                <a:off x="9382645" y="18242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Rectangle 157"/>
              <p:cNvSpPr>
                <a:spLocks noChangeAspect="1"/>
              </p:cNvSpPr>
              <p:nvPr/>
            </p:nvSpPr>
            <p:spPr>
              <a:xfrm>
                <a:off x="9535045" y="19766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ectangle 158"/>
              <p:cNvSpPr>
                <a:spLocks noChangeAspect="1"/>
              </p:cNvSpPr>
              <p:nvPr/>
            </p:nvSpPr>
            <p:spPr>
              <a:xfrm>
                <a:off x="9687445" y="21290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5" name="Rectangle 94"/>
            <p:cNvSpPr>
              <a:spLocks noChangeAspect="1"/>
            </p:cNvSpPr>
            <p:nvPr/>
          </p:nvSpPr>
          <p:spPr>
            <a:xfrm>
              <a:off x="3276600" y="2327063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>
              <a:spLocks noChangeAspect="1"/>
            </p:cNvSpPr>
            <p:nvPr/>
          </p:nvSpPr>
          <p:spPr>
            <a:xfrm>
              <a:off x="3345953" y="2396416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>
              <a:spLocks noChangeAspect="1"/>
            </p:cNvSpPr>
            <p:nvPr/>
          </p:nvSpPr>
          <p:spPr>
            <a:xfrm>
              <a:off x="3415306" y="2465769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>
              <a:spLocks noChangeAspect="1"/>
            </p:cNvSpPr>
            <p:nvPr/>
          </p:nvSpPr>
          <p:spPr>
            <a:xfrm>
              <a:off x="3484659" y="2535122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9" name="Group 211"/>
            <p:cNvGrpSpPr/>
            <p:nvPr/>
          </p:nvGrpSpPr>
          <p:grpSpPr>
            <a:xfrm>
              <a:off x="2133600" y="2119003"/>
              <a:ext cx="1040298" cy="1040298"/>
              <a:chOff x="5572662" y="2317477"/>
              <a:chExt cx="2286000" cy="2286000"/>
            </a:xfrm>
          </p:grpSpPr>
          <p:sp>
            <p:nvSpPr>
              <p:cNvPr id="149" name="Rectangle 148"/>
              <p:cNvSpPr>
                <a:spLocks noChangeAspect="1"/>
              </p:cNvSpPr>
              <p:nvPr/>
            </p:nvSpPr>
            <p:spPr>
              <a:xfrm>
                <a:off x="5572662" y="23174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Rectangle 149"/>
              <p:cNvSpPr>
                <a:spLocks noChangeAspect="1"/>
              </p:cNvSpPr>
              <p:nvPr/>
            </p:nvSpPr>
            <p:spPr>
              <a:xfrm>
                <a:off x="5725062" y="24698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ectangle 150"/>
              <p:cNvSpPr>
                <a:spLocks noChangeAspect="1"/>
              </p:cNvSpPr>
              <p:nvPr/>
            </p:nvSpPr>
            <p:spPr>
              <a:xfrm>
                <a:off x="5877462" y="26222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Rectangle 151"/>
              <p:cNvSpPr>
                <a:spLocks noChangeAspect="1"/>
              </p:cNvSpPr>
              <p:nvPr/>
            </p:nvSpPr>
            <p:spPr>
              <a:xfrm>
                <a:off x="6029862" y="2774677"/>
                <a:ext cx="1828800" cy="182880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0" name="Straight Connector 99"/>
            <p:cNvCxnSpPr>
              <a:stCxn id="142" idx="0"/>
              <a:endCxn id="115" idx="2"/>
            </p:cNvCxnSpPr>
            <p:nvPr/>
          </p:nvCxnSpPr>
          <p:spPr>
            <a:xfrm>
              <a:off x="4843481" y="2346326"/>
              <a:ext cx="536371" cy="7463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>
              <a:stCxn id="148" idx="2"/>
              <a:endCxn id="119" idx="3"/>
            </p:cNvCxnSpPr>
            <p:nvPr/>
          </p:nvCxnSpPr>
          <p:spPr>
            <a:xfrm flipV="1">
              <a:off x="5259600" y="2821189"/>
              <a:ext cx="500945" cy="10770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Rectangle 101"/>
            <p:cNvSpPr>
              <a:spLocks noChangeAspect="1"/>
            </p:cNvSpPr>
            <p:nvPr/>
          </p:nvSpPr>
          <p:spPr>
            <a:xfrm>
              <a:off x="1464485" y="2398342"/>
              <a:ext cx="208059" cy="208059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" name="Straight Connector 102"/>
            <p:cNvCxnSpPr>
              <a:stCxn id="102" idx="0"/>
              <a:endCxn id="105" idx="0"/>
            </p:cNvCxnSpPr>
            <p:nvPr/>
          </p:nvCxnSpPr>
          <p:spPr>
            <a:xfrm>
              <a:off x="1568515" y="2398342"/>
              <a:ext cx="1406337" cy="6241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>
              <a:stCxn id="102" idx="2"/>
              <a:endCxn id="105" idx="2"/>
            </p:cNvCxnSpPr>
            <p:nvPr/>
          </p:nvCxnSpPr>
          <p:spPr>
            <a:xfrm flipV="1">
              <a:off x="1568515" y="2543984"/>
              <a:ext cx="1406337" cy="62417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Rectangle 104"/>
            <p:cNvSpPr>
              <a:spLocks noChangeAspect="1"/>
            </p:cNvSpPr>
            <p:nvPr/>
          </p:nvSpPr>
          <p:spPr>
            <a:xfrm>
              <a:off x="2933240" y="2460761"/>
              <a:ext cx="83223" cy="83223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/>
            <p:cNvSpPr>
              <a:spLocks noChangeAspect="1"/>
            </p:cNvSpPr>
            <p:nvPr/>
          </p:nvSpPr>
          <p:spPr>
            <a:xfrm>
              <a:off x="2464403" y="2874952"/>
              <a:ext cx="166448" cy="166448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/>
            <p:cNvSpPr>
              <a:spLocks noChangeAspect="1"/>
            </p:cNvSpPr>
            <p:nvPr/>
          </p:nvSpPr>
          <p:spPr>
            <a:xfrm>
              <a:off x="3552220" y="2801748"/>
              <a:ext cx="83223" cy="83223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8" name="Straight Connector 107"/>
            <p:cNvCxnSpPr>
              <a:stCxn id="106" idx="0"/>
              <a:endCxn id="107" idx="0"/>
            </p:cNvCxnSpPr>
            <p:nvPr/>
          </p:nvCxnSpPr>
          <p:spPr>
            <a:xfrm flipV="1">
              <a:off x="2547627" y="2801748"/>
              <a:ext cx="1046205" cy="73204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>
              <a:stCxn id="106" idx="2"/>
              <a:endCxn id="107" idx="2"/>
            </p:cNvCxnSpPr>
            <p:nvPr/>
          </p:nvCxnSpPr>
          <p:spPr>
            <a:xfrm flipV="1">
              <a:off x="2547627" y="2884971"/>
              <a:ext cx="1046205" cy="15642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0" name="Group 226"/>
            <p:cNvGrpSpPr/>
            <p:nvPr/>
          </p:nvGrpSpPr>
          <p:grpSpPr>
            <a:xfrm>
              <a:off x="4760257" y="2346326"/>
              <a:ext cx="582566" cy="582567"/>
              <a:chOff x="11541722" y="1891905"/>
              <a:chExt cx="1280160" cy="1280160"/>
            </a:xfrm>
          </p:grpSpPr>
          <p:sp>
            <p:nvSpPr>
              <p:cNvPr id="142" name="Rectangle 141"/>
              <p:cNvSpPr>
                <a:spLocks noChangeAspect="1"/>
              </p:cNvSpPr>
              <p:nvPr/>
            </p:nvSpPr>
            <p:spPr>
              <a:xfrm>
                <a:off x="11541722" y="18919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ectangle 142"/>
              <p:cNvSpPr>
                <a:spLocks noChangeAspect="1"/>
              </p:cNvSpPr>
              <p:nvPr/>
            </p:nvSpPr>
            <p:spPr>
              <a:xfrm>
                <a:off x="11694122" y="20443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/>
              <p:cNvSpPr>
                <a:spLocks noChangeAspect="1"/>
              </p:cNvSpPr>
              <p:nvPr/>
            </p:nvSpPr>
            <p:spPr>
              <a:xfrm>
                <a:off x="11846522" y="21967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/>
              <p:cNvSpPr>
                <a:spLocks noChangeAspect="1"/>
              </p:cNvSpPr>
              <p:nvPr/>
            </p:nvSpPr>
            <p:spPr>
              <a:xfrm>
                <a:off x="11998922" y="23491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/>
              <p:cNvSpPr>
                <a:spLocks noChangeAspect="1"/>
              </p:cNvSpPr>
              <p:nvPr/>
            </p:nvSpPr>
            <p:spPr>
              <a:xfrm>
                <a:off x="12151322" y="25015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/>
              <p:cNvSpPr>
                <a:spLocks noChangeAspect="1"/>
              </p:cNvSpPr>
              <p:nvPr/>
            </p:nvSpPr>
            <p:spPr>
              <a:xfrm>
                <a:off x="12303722" y="26539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147"/>
              <p:cNvSpPr>
                <a:spLocks noChangeAspect="1"/>
              </p:cNvSpPr>
              <p:nvPr/>
            </p:nvSpPr>
            <p:spPr>
              <a:xfrm>
                <a:off x="12456122" y="28063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1" name="Rectangle 110"/>
            <p:cNvSpPr>
              <a:spLocks noChangeAspect="1"/>
            </p:cNvSpPr>
            <p:nvPr/>
          </p:nvSpPr>
          <p:spPr>
            <a:xfrm>
              <a:off x="4613736" y="2711975"/>
              <a:ext cx="124836" cy="124836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/>
            <p:cNvSpPr>
              <a:spLocks noChangeAspect="1"/>
            </p:cNvSpPr>
            <p:nvPr/>
          </p:nvSpPr>
          <p:spPr>
            <a:xfrm>
              <a:off x="5263730" y="2779017"/>
              <a:ext cx="62418" cy="62418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3" name="Straight Connector 112"/>
            <p:cNvCxnSpPr>
              <a:stCxn id="111" idx="2"/>
              <a:endCxn id="112" idx="2"/>
            </p:cNvCxnSpPr>
            <p:nvPr/>
          </p:nvCxnSpPr>
          <p:spPr>
            <a:xfrm>
              <a:off x="4676154" y="2836811"/>
              <a:ext cx="618785" cy="462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>
              <a:stCxn id="111" idx="0"/>
              <a:endCxn id="112" idx="0"/>
            </p:cNvCxnSpPr>
            <p:nvPr/>
          </p:nvCxnSpPr>
          <p:spPr>
            <a:xfrm>
              <a:off x="4676154" y="2711975"/>
              <a:ext cx="618785" cy="670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Oval 114"/>
            <p:cNvSpPr>
              <a:spLocks noChangeAspect="1"/>
            </p:cNvSpPr>
            <p:nvPr/>
          </p:nvSpPr>
          <p:spPr bwMode="auto">
            <a:xfrm>
              <a:off x="5379852" y="2373788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6" name="Oval 115"/>
            <p:cNvSpPr>
              <a:spLocks noChangeAspect="1"/>
            </p:cNvSpPr>
            <p:nvPr/>
          </p:nvSpPr>
          <p:spPr bwMode="auto">
            <a:xfrm>
              <a:off x="5477011" y="246733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7" name="Oval 116"/>
            <p:cNvSpPr>
              <a:spLocks noChangeAspect="1"/>
            </p:cNvSpPr>
            <p:nvPr/>
          </p:nvSpPr>
          <p:spPr bwMode="auto">
            <a:xfrm>
              <a:off x="5566507" y="2554008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 bwMode="auto">
            <a:xfrm>
              <a:off x="5657233" y="2643505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 bwMode="auto">
            <a:xfrm>
              <a:off x="5746729" y="2740665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120" name="Straight Connector 119"/>
            <p:cNvCxnSpPr>
              <a:stCxn id="148" idx="2"/>
              <a:endCxn id="115" idx="3"/>
            </p:cNvCxnSpPr>
            <p:nvPr/>
          </p:nvCxnSpPr>
          <p:spPr>
            <a:xfrm flipV="1">
              <a:off x="5259600" y="2454312"/>
              <a:ext cx="134068" cy="474581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>
              <a:stCxn id="142" idx="0"/>
              <a:endCxn id="119" idx="2"/>
            </p:cNvCxnSpPr>
            <p:nvPr/>
          </p:nvCxnSpPr>
          <p:spPr>
            <a:xfrm>
              <a:off x="4843481" y="2346326"/>
              <a:ext cx="903248" cy="441509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Oval 121"/>
            <p:cNvSpPr>
              <a:spLocks noChangeAspect="1"/>
            </p:cNvSpPr>
            <p:nvPr/>
          </p:nvSpPr>
          <p:spPr bwMode="auto">
            <a:xfrm>
              <a:off x="5867400" y="237863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3" name="Oval 122"/>
            <p:cNvSpPr>
              <a:spLocks noChangeAspect="1"/>
            </p:cNvSpPr>
            <p:nvPr/>
          </p:nvSpPr>
          <p:spPr bwMode="auto">
            <a:xfrm>
              <a:off x="5964559" y="2472172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4" name="Oval 123"/>
            <p:cNvSpPr>
              <a:spLocks noChangeAspect="1"/>
            </p:cNvSpPr>
            <p:nvPr/>
          </p:nvSpPr>
          <p:spPr bwMode="auto">
            <a:xfrm>
              <a:off x="6054055" y="255885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 bwMode="auto">
            <a:xfrm>
              <a:off x="6144781" y="2648347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6" name="Oval 125"/>
            <p:cNvSpPr>
              <a:spLocks noChangeAspect="1"/>
            </p:cNvSpPr>
            <p:nvPr/>
          </p:nvSpPr>
          <p:spPr bwMode="auto">
            <a:xfrm>
              <a:off x="6234277" y="2745507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127" name="Straight Connector 126"/>
            <p:cNvCxnSpPr>
              <a:stCxn id="119" idx="6"/>
              <a:endCxn id="126" idx="2"/>
            </p:cNvCxnSpPr>
            <p:nvPr/>
          </p:nvCxnSpPr>
          <p:spPr>
            <a:xfrm>
              <a:off x="5841069" y="2787835"/>
              <a:ext cx="393208" cy="48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>
              <a:stCxn id="115" idx="6"/>
              <a:endCxn id="122" idx="2"/>
            </p:cNvCxnSpPr>
            <p:nvPr/>
          </p:nvCxnSpPr>
          <p:spPr>
            <a:xfrm>
              <a:off x="5474192" y="2420958"/>
              <a:ext cx="393208" cy="48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>
              <a:stCxn id="115" idx="6"/>
              <a:endCxn id="126" idx="2"/>
            </p:cNvCxnSpPr>
            <p:nvPr/>
          </p:nvCxnSpPr>
          <p:spPr>
            <a:xfrm>
              <a:off x="5474192" y="2420958"/>
              <a:ext cx="760085" cy="371719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>
              <a:stCxn id="119" idx="6"/>
              <a:endCxn id="122" idx="2"/>
            </p:cNvCxnSpPr>
            <p:nvPr/>
          </p:nvCxnSpPr>
          <p:spPr>
            <a:xfrm flipV="1">
              <a:off x="5841069" y="2425800"/>
              <a:ext cx="26331" cy="362035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Left Brace 130"/>
            <p:cNvSpPr/>
            <p:nvPr/>
          </p:nvSpPr>
          <p:spPr bwMode="auto">
            <a:xfrm rot="16200000">
              <a:off x="1585889" y="2521928"/>
              <a:ext cx="104822" cy="16002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1073126" y="3409410"/>
              <a:ext cx="1018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Convolution Layer</a:t>
              </a:r>
              <a:br>
                <a:rPr lang="en-US" sz="800" dirty="0"/>
              </a:br>
              <a:r>
                <a:rPr lang="en-US" sz="800" dirty="0"/>
                <a:t>+ Non-Linearity</a:t>
              </a:r>
            </a:p>
          </p:txBody>
        </p:sp>
        <p:sp>
          <p:nvSpPr>
            <p:cNvPr id="133" name="Left Brace 132"/>
            <p:cNvSpPr/>
            <p:nvPr/>
          </p:nvSpPr>
          <p:spPr bwMode="auto">
            <a:xfrm rot="16200000">
              <a:off x="3135043" y="2864828"/>
              <a:ext cx="104822" cy="9144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2819400" y="3409890"/>
              <a:ext cx="8130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Pooling Layer</a:t>
              </a:r>
            </a:p>
          </p:txBody>
        </p:sp>
        <p:sp>
          <p:nvSpPr>
            <p:cNvPr id="135" name="Left Brace 134"/>
            <p:cNvSpPr/>
            <p:nvPr/>
          </p:nvSpPr>
          <p:spPr bwMode="auto">
            <a:xfrm rot="16200000">
              <a:off x="4082055" y="2956268"/>
              <a:ext cx="104822" cy="73152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3657600" y="3409890"/>
              <a:ext cx="1018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Convolution Layer</a:t>
              </a:r>
              <a:br>
                <a:rPr lang="en-US" sz="800" dirty="0"/>
              </a:br>
              <a:r>
                <a:rPr lang="en-US" sz="800" dirty="0"/>
                <a:t>+ Non-Linearity</a:t>
              </a:r>
            </a:p>
          </p:txBody>
        </p:sp>
        <p:sp>
          <p:nvSpPr>
            <p:cNvPr id="137" name="Left Brace 136"/>
            <p:cNvSpPr/>
            <p:nvPr/>
          </p:nvSpPr>
          <p:spPr bwMode="auto">
            <a:xfrm rot="16200000">
              <a:off x="4867188" y="3001988"/>
              <a:ext cx="104822" cy="64008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4597157" y="3409890"/>
              <a:ext cx="8130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Pooling Layer</a:t>
              </a:r>
            </a:p>
          </p:txBody>
        </p:sp>
        <p:sp>
          <p:nvSpPr>
            <p:cNvPr id="139" name="Left Brace 138"/>
            <p:cNvSpPr/>
            <p:nvPr/>
          </p:nvSpPr>
          <p:spPr bwMode="auto">
            <a:xfrm rot="16200000">
              <a:off x="5844950" y="2819108"/>
              <a:ext cx="104822" cy="100584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5318107" y="3410522"/>
              <a:ext cx="117211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Fully-Connected MLP</a:t>
              </a:r>
            </a:p>
          </p:txBody>
        </p:sp>
      </p:grpSp>
      <p:sp>
        <p:nvSpPr>
          <p:cNvPr id="173" name="TextBox 172"/>
          <p:cNvSpPr txBox="1"/>
          <p:nvPr/>
        </p:nvSpPr>
        <p:spPr>
          <a:xfrm>
            <a:off x="207382" y="1371600"/>
            <a:ext cx="4136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Image Embedding (</a:t>
            </a:r>
            <a:r>
              <a:rPr lang="en-US" sz="2400" dirty="0" err="1">
                <a:solidFill>
                  <a:schemeClr val="accent1"/>
                </a:solidFill>
              </a:rPr>
              <a:t>VGGNet</a:t>
            </a:r>
            <a:r>
              <a:rPr lang="en-US" sz="2400" dirty="0">
                <a:solidFill>
                  <a:schemeClr val="accent1"/>
                </a:solidFill>
              </a:rPr>
              <a:t>)</a:t>
            </a:r>
          </a:p>
        </p:txBody>
      </p:sp>
      <p:pic>
        <p:nvPicPr>
          <p:cNvPr id="179" name="Picture 178" descr="2007_0049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494" y="1163848"/>
            <a:ext cx="1772684" cy="127101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82" name="Group 181"/>
          <p:cNvGrpSpPr/>
          <p:nvPr/>
        </p:nvGrpSpPr>
        <p:grpSpPr>
          <a:xfrm>
            <a:off x="5486840" y="1902023"/>
            <a:ext cx="1218760" cy="1222177"/>
            <a:chOff x="5486840" y="1902023"/>
            <a:chExt cx="1218760" cy="1222177"/>
          </a:xfrm>
        </p:grpSpPr>
        <p:sp>
          <p:nvSpPr>
            <p:cNvPr id="174" name="Rectangle 173"/>
            <p:cNvSpPr/>
            <p:nvPr/>
          </p:nvSpPr>
          <p:spPr bwMode="auto">
            <a:xfrm>
              <a:off x="5867400" y="2209800"/>
              <a:ext cx="533400" cy="914400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5486840" y="1902023"/>
              <a:ext cx="12187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4096-dim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742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0474E-6 -1.43452E-7 L -0.19176 0.11106 " pathEditMode="relative" ptsTypes="AA">
                                      <p:cBhvr>
                                        <p:cTn id="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Image Captioning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  <p:grpSp>
        <p:nvGrpSpPr>
          <p:cNvPr id="91" name="Group 90"/>
          <p:cNvGrpSpPr/>
          <p:nvPr/>
        </p:nvGrpSpPr>
        <p:grpSpPr>
          <a:xfrm>
            <a:off x="207382" y="1371600"/>
            <a:ext cx="6498218" cy="2376844"/>
            <a:chOff x="207382" y="1371600"/>
            <a:chExt cx="6498218" cy="2376844"/>
          </a:xfrm>
        </p:grpSpPr>
        <p:pic>
          <p:nvPicPr>
            <p:cNvPr id="6" name="Picture 5" descr="2007_00490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390" y="1933044"/>
              <a:ext cx="1689810" cy="126735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grpSp>
          <p:nvGrpSpPr>
            <p:cNvPr id="7" name="Group 6"/>
            <p:cNvGrpSpPr/>
            <p:nvPr/>
          </p:nvGrpSpPr>
          <p:grpSpPr>
            <a:xfrm>
              <a:off x="838200" y="2119003"/>
              <a:ext cx="5652023" cy="1629441"/>
              <a:chOff x="838200" y="2119003"/>
              <a:chExt cx="5652023" cy="1629441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3310521" y="2510342"/>
                <a:ext cx="1277574" cy="436917"/>
                <a:chOff x="3310521" y="2510342"/>
                <a:chExt cx="1277574" cy="436917"/>
              </a:xfrm>
            </p:grpSpPr>
            <p:sp>
              <p:nvSpPr>
                <p:cNvPr id="74" name="Rectangle 73"/>
                <p:cNvSpPr>
                  <a:spLocks noChangeAspect="1"/>
                </p:cNvSpPr>
                <p:nvPr/>
              </p:nvSpPr>
              <p:spPr>
                <a:xfrm>
                  <a:off x="4504871" y="2864035"/>
                  <a:ext cx="83224" cy="83224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ectangle 74"/>
                <p:cNvSpPr>
                  <a:spLocks noChangeAspect="1"/>
                </p:cNvSpPr>
                <p:nvPr/>
              </p:nvSpPr>
              <p:spPr>
                <a:xfrm>
                  <a:off x="3310521" y="2510342"/>
                  <a:ext cx="124836" cy="12483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6" name="Straight Connector 75"/>
                <p:cNvCxnSpPr>
                  <a:stCxn id="75" idx="0"/>
                  <a:endCxn id="74" idx="0"/>
                </p:cNvCxnSpPr>
                <p:nvPr/>
              </p:nvCxnSpPr>
              <p:spPr>
                <a:xfrm>
                  <a:off x="3372939" y="2510342"/>
                  <a:ext cx="1173544" cy="353693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>
                  <a:stCxn id="81" idx="0"/>
                  <a:endCxn id="74" idx="0"/>
                </p:cNvCxnSpPr>
                <p:nvPr/>
              </p:nvCxnSpPr>
              <p:spPr>
                <a:xfrm>
                  <a:off x="3580999" y="2718402"/>
                  <a:ext cx="965484" cy="145633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>
                  <a:stCxn id="81" idx="2"/>
                  <a:endCxn id="74" idx="2"/>
                </p:cNvCxnSpPr>
                <p:nvPr/>
              </p:nvCxnSpPr>
              <p:spPr>
                <a:xfrm>
                  <a:off x="3580999" y="2843238"/>
                  <a:ext cx="965484" cy="104021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9" name="Rectangle 78"/>
                <p:cNvSpPr>
                  <a:spLocks noChangeAspect="1"/>
                </p:cNvSpPr>
                <p:nvPr/>
              </p:nvSpPr>
              <p:spPr>
                <a:xfrm>
                  <a:off x="3379874" y="2579695"/>
                  <a:ext cx="124836" cy="12483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>
                  <a:spLocks noChangeAspect="1"/>
                </p:cNvSpPr>
                <p:nvPr/>
              </p:nvSpPr>
              <p:spPr>
                <a:xfrm>
                  <a:off x="3449227" y="2649048"/>
                  <a:ext cx="124836" cy="12483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>
                  <a:spLocks noChangeAspect="1"/>
                </p:cNvSpPr>
                <p:nvPr/>
              </p:nvSpPr>
              <p:spPr>
                <a:xfrm>
                  <a:off x="3518581" y="2718402"/>
                  <a:ext cx="124836" cy="124836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9525">
                  <a:solidFill>
                    <a:schemeClr val="tx1"/>
                  </a:solidFill>
                </a:ln>
                <a:effectLst>
                  <a:glow>
                    <a:schemeClr val="tx1">
                      <a:alpha val="75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1270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2" name="Straight Connector 81"/>
                <p:cNvCxnSpPr>
                  <a:stCxn id="80" idx="0"/>
                  <a:endCxn id="74" idx="0"/>
                </p:cNvCxnSpPr>
                <p:nvPr/>
              </p:nvCxnSpPr>
              <p:spPr>
                <a:xfrm>
                  <a:off x="3511645" y="2649048"/>
                  <a:ext cx="1034838" cy="214987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>
                  <a:stCxn id="79" idx="0"/>
                  <a:endCxn id="74" idx="0"/>
                </p:cNvCxnSpPr>
                <p:nvPr/>
              </p:nvCxnSpPr>
              <p:spPr>
                <a:xfrm>
                  <a:off x="3442292" y="2579695"/>
                  <a:ext cx="1104191" cy="28434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>
                  <a:off x="3433912" y="2510342"/>
                  <a:ext cx="208060" cy="20972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>
                  <a:off x="3312033" y="2634958"/>
                  <a:ext cx="208060" cy="20972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>
                  <a:off x="3314922" y="2512006"/>
                  <a:ext cx="208060" cy="20972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206"/>
              <p:cNvGrpSpPr/>
              <p:nvPr/>
            </p:nvGrpSpPr>
            <p:grpSpPr>
              <a:xfrm>
                <a:off x="4021151" y="2265098"/>
                <a:ext cx="749014" cy="749014"/>
                <a:chOff x="8773045" y="1214694"/>
                <a:chExt cx="1645920" cy="1645920"/>
              </a:xfrm>
            </p:grpSpPr>
            <p:sp>
              <p:nvSpPr>
                <p:cNvPr id="67" name="Rectangle 66"/>
                <p:cNvSpPr>
                  <a:spLocks noChangeAspect="1"/>
                </p:cNvSpPr>
                <p:nvPr/>
              </p:nvSpPr>
              <p:spPr>
                <a:xfrm>
                  <a:off x="8773045" y="1214694"/>
                  <a:ext cx="731520" cy="73152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/>
                <p:cNvSpPr>
                  <a:spLocks noChangeAspect="1"/>
                </p:cNvSpPr>
                <p:nvPr/>
              </p:nvSpPr>
              <p:spPr>
                <a:xfrm>
                  <a:off x="8925445" y="1367094"/>
                  <a:ext cx="731520" cy="73152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/>
                <p:cNvSpPr>
                  <a:spLocks noChangeAspect="1"/>
                </p:cNvSpPr>
                <p:nvPr/>
              </p:nvSpPr>
              <p:spPr>
                <a:xfrm>
                  <a:off x="9077845" y="1519494"/>
                  <a:ext cx="731520" cy="73152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ectangle 69"/>
                <p:cNvSpPr>
                  <a:spLocks noChangeAspect="1"/>
                </p:cNvSpPr>
                <p:nvPr/>
              </p:nvSpPr>
              <p:spPr>
                <a:xfrm>
                  <a:off x="9230245" y="1671894"/>
                  <a:ext cx="731520" cy="73152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/>
                <p:cNvSpPr>
                  <a:spLocks noChangeAspect="1"/>
                </p:cNvSpPr>
                <p:nvPr/>
              </p:nvSpPr>
              <p:spPr>
                <a:xfrm>
                  <a:off x="9382645" y="1824294"/>
                  <a:ext cx="731520" cy="73152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Rectangle 71"/>
                <p:cNvSpPr>
                  <a:spLocks noChangeAspect="1"/>
                </p:cNvSpPr>
                <p:nvPr/>
              </p:nvSpPr>
              <p:spPr>
                <a:xfrm>
                  <a:off x="9535045" y="1976694"/>
                  <a:ext cx="731520" cy="73152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/>
                <p:cNvSpPr>
                  <a:spLocks noChangeAspect="1"/>
                </p:cNvSpPr>
                <p:nvPr/>
              </p:nvSpPr>
              <p:spPr>
                <a:xfrm>
                  <a:off x="9687445" y="2129094"/>
                  <a:ext cx="731520" cy="73152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Rectangle 9"/>
              <p:cNvSpPr>
                <a:spLocks noChangeAspect="1"/>
              </p:cNvSpPr>
              <p:nvPr/>
            </p:nvSpPr>
            <p:spPr>
              <a:xfrm>
                <a:off x="3276600" y="2327063"/>
                <a:ext cx="416119" cy="41611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>
                <a:spLocks noChangeAspect="1"/>
              </p:cNvSpPr>
              <p:nvPr/>
            </p:nvSpPr>
            <p:spPr>
              <a:xfrm>
                <a:off x="3345953" y="2396416"/>
                <a:ext cx="416119" cy="41611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>
                <a:spLocks noChangeAspect="1"/>
              </p:cNvSpPr>
              <p:nvPr/>
            </p:nvSpPr>
            <p:spPr>
              <a:xfrm>
                <a:off x="3415306" y="2465769"/>
                <a:ext cx="416119" cy="41611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>
                <a:spLocks noChangeAspect="1"/>
              </p:cNvSpPr>
              <p:nvPr/>
            </p:nvSpPr>
            <p:spPr>
              <a:xfrm>
                <a:off x="3484659" y="2535122"/>
                <a:ext cx="416119" cy="41611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" name="Group 211"/>
              <p:cNvGrpSpPr/>
              <p:nvPr/>
            </p:nvGrpSpPr>
            <p:grpSpPr>
              <a:xfrm>
                <a:off x="2133600" y="2119003"/>
                <a:ext cx="1040298" cy="1040298"/>
                <a:chOff x="5572662" y="2317477"/>
                <a:chExt cx="2286000" cy="2286000"/>
              </a:xfrm>
            </p:grpSpPr>
            <p:sp>
              <p:nvSpPr>
                <p:cNvPr id="63" name="Rectangle 62"/>
                <p:cNvSpPr>
                  <a:spLocks noChangeAspect="1"/>
                </p:cNvSpPr>
                <p:nvPr/>
              </p:nvSpPr>
              <p:spPr>
                <a:xfrm>
                  <a:off x="5572662" y="2317477"/>
                  <a:ext cx="1828800" cy="182880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/>
                <p:cNvSpPr>
                  <a:spLocks noChangeAspect="1"/>
                </p:cNvSpPr>
                <p:nvPr/>
              </p:nvSpPr>
              <p:spPr>
                <a:xfrm>
                  <a:off x="5725062" y="2469877"/>
                  <a:ext cx="1828800" cy="182880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/>
                <p:cNvSpPr>
                  <a:spLocks noChangeAspect="1"/>
                </p:cNvSpPr>
                <p:nvPr/>
              </p:nvSpPr>
              <p:spPr>
                <a:xfrm>
                  <a:off x="5877462" y="2622277"/>
                  <a:ext cx="1828800" cy="182880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/>
                <p:cNvSpPr>
                  <a:spLocks noChangeAspect="1"/>
                </p:cNvSpPr>
                <p:nvPr/>
              </p:nvSpPr>
              <p:spPr>
                <a:xfrm>
                  <a:off x="6029862" y="2774677"/>
                  <a:ext cx="1828800" cy="1828800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5" name="Straight Connector 14"/>
              <p:cNvCxnSpPr>
                <a:stCxn id="56" idx="0"/>
                <a:endCxn id="30" idx="2"/>
              </p:cNvCxnSpPr>
              <p:nvPr/>
            </p:nvCxnSpPr>
            <p:spPr>
              <a:xfrm>
                <a:off x="4843481" y="2346326"/>
                <a:ext cx="536371" cy="74632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stCxn id="62" idx="2"/>
                <a:endCxn id="34" idx="3"/>
              </p:cNvCxnSpPr>
              <p:nvPr/>
            </p:nvCxnSpPr>
            <p:spPr>
              <a:xfrm flipV="1">
                <a:off x="5259600" y="2821189"/>
                <a:ext cx="500945" cy="10770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ctangle 16"/>
              <p:cNvSpPr>
                <a:spLocks noChangeAspect="1"/>
              </p:cNvSpPr>
              <p:nvPr/>
            </p:nvSpPr>
            <p:spPr>
              <a:xfrm>
                <a:off x="1464485" y="2398342"/>
                <a:ext cx="208059" cy="208059"/>
              </a:xfrm>
              <a:prstGeom prst="rect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Connector 17"/>
              <p:cNvCxnSpPr>
                <a:stCxn id="17" idx="0"/>
                <a:endCxn id="20" idx="0"/>
              </p:cNvCxnSpPr>
              <p:nvPr/>
            </p:nvCxnSpPr>
            <p:spPr>
              <a:xfrm>
                <a:off x="1568515" y="2398342"/>
                <a:ext cx="1406337" cy="62419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>
                <a:stCxn id="17" idx="2"/>
                <a:endCxn id="20" idx="2"/>
              </p:cNvCxnSpPr>
              <p:nvPr/>
            </p:nvCxnSpPr>
            <p:spPr>
              <a:xfrm flipV="1">
                <a:off x="1568515" y="2543984"/>
                <a:ext cx="1406337" cy="62417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ctangle 19"/>
              <p:cNvSpPr>
                <a:spLocks noChangeAspect="1"/>
              </p:cNvSpPr>
              <p:nvPr/>
            </p:nvSpPr>
            <p:spPr>
              <a:xfrm>
                <a:off x="2933240" y="2460761"/>
                <a:ext cx="83223" cy="83223"/>
              </a:xfrm>
              <a:prstGeom prst="rect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>
                <a:spLocks noChangeAspect="1"/>
              </p:cNvSpPr>
              <p:nvPr/>
            </p:nvSpPr>
            <p:spPr>
              <a:xfrm>
                <a:off x="2464403" y="2874952"/>
                <a:ext cx="166448" cy="166448"/>
              </a:xfrm>
              <a:prstGeom prst="rect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>
                <a:spLocks noChangeAspect="1"/>
              </p:cNvSpPr>
              <p:nvPr/>
            </p:nvSpPr>
            <p:spPr>
              <a:xfrm>
                <a:off x="3552220" y="2801748"/>
                <a:ext cx="83223" cy="8322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Connector 22"/>
              <p:cNvCxnSpPr>
                <a:stCxn id="21" idx="0"/>
                <a:endCxn id="22" idx="0"/>
              </p:cNvCxnSpPr>
              <p:nvPr/>
            </p:nvCxnSpPr>
            <p:spPr>
              <a:xfrm flipV="1">
                <a:off x="2547627" y="2801748"/>
                <a:ext cx="1046205" cy="73204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>
                <a:stCxn id="21" idx="2"/>
                <a:endCxn id="22" idx="2"/>
              </p:cNvCxnSpPr>
              <p:nvPr/>
            </p:nvCxnSpPr>
            <p:spPr>
              <a:xfrm flipV="1">
                <a:off x="2547627" y="2884971"/>
                <a:ext cx="1046205" cy="156429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" name="Group 226"/>
              <p:cNvGrpSpPr/>
              <p:nvPr/>
            </p:nvGrpSpPr>
            <p:grpSpPr>
              <a:xfrm>
                <a:off x="4760257" y="2346326"/>
                <a:ext cx="582566" cy="582567"/>
                <a:chOff x="11541722" y="1891905"/>
                <a:chExt cx="1280160" cy="1280160"/>
              </a:xfrm>
            </p:grpSpPr>
            <p:sp>
              <p:nvSpPr>
                <p:cNvPr id="56" name="Rectangle 55"/>
                <p:cNvSpPr>
                  <a:spLocks noChangeAspect="1"/>
                </p:cNvSpPr>
                <p:nvPr/>
              </p:nvSpPr>
              <p:spPr>
                <a:xfrm>
                  <a:off x="11541722" y="1891905"/>
                  <a:ext cx="365760" cy="3657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/>
                <p:cNvSpPr>
                  <a:spLocks noChangeAspect="1"/>
                </p:cNvSpPr>
                <p:nvPr/>
              </p:nvSpPr>
              <p:spPr>
                <a:xfrm>
                  <a:off x="11694122" y="2044305"/>
                  <a:ext cx="365760" cy="3657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/>
                <p:cNvSpPr>
                  <a:spLocks noChangeAspect="1"/>
                </p:cNvSpPr>
                <p:nvPr/>
              </p:nvSpPr>
              <p:spPr>
                <a:xfrm>
                  <a:off x="11846522" y="2196705"/>
                  <a:ext cx="365760" cy="3657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/>
                <p:cNvSpPr>
                  <a:spLocks noChangeAspect="1"/>
                </p:cNvSpPr>
                <p:nvPr/>
              </p:nvSpPr>
              <p:spPr>
                <a:xfrm>
                  <a:off x="11998922" y="2349105"/>
                  <a:ext cx="365760" cy="3657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/>
                <p:cNvSpPr>
                  <a:spLocks noChangeAspect="1"/>
                </p:cNvSpPr>
                <p:nvPr/>
              </p:nvSpPr>
              <p:spPr>
                <a:xfrm>
                  <a:off x="12151322" y="2501505"/>
                  <a:ext cx="365760" cy="3657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/>
                <p:cNvSpPr>
                  <a:spLocks noChangeAspect="1"/>
                </p:cNvSpPr>
                <p:nvPr/>
              </p:nvSpPr>
              <p:spPr>
                <a:xfrm>
                  <a:off x="12303722" y="2653905"/>
                  <a:ext cx="365760" cy="3657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/>
                <p:cNvSpPr>
                  <a:spLocks noChangeAspect="1"/>
                </p:cNvSpPr>
                <p:nvPr/>
              </p:nvSpPr>
              <p:spPr>
                <a:xfrm>
                  <a:off x="12456122" y="2806305"/>
                  <a:ext cx="365760" cy="3657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6" name="Rectangle 25"/>
              <p:cNvSpPr>
                <a:spLocks noChangeAspect="1"/>
              </p:cNvSpPr>
              <p:nvPr/>
            </p:nvSpPr>
            <p:spPr>
              <a:xfrm>
                <a:off x="4613736" y="2711975"/>
                <a:ext cx="124836" cy="1248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>
                <a:spLocks noChangeAspect="1"/>
              </p:cNvSpPr>
              <p:nvPr/>
            </p:nvSpPr>
            <p:spPr>
              <a:xfrm>
                <a:off x="5263730" y="2779017"/>
                <a:ext cx="62418" cy="6241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Straight Connector 27"/>
              <p:cNvCxnSpPr>
                <a:stCxn id="26" idx="2"/>
                <a:endCxn id="27" idx="2"/>
              </p:cNvCxnSpPr>
              <p:nvPr/>
            </p:nvCxnSpPr>
            <p:spPr>
              <a:xfrm>
                <a:off x="4676154" y="2836811"/>
                <a:ext cx="618785" cy="46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>
                <a:stCxn id="26" idx="0"/>
                <a:endCxn id="27" idx="0"/>
              </p:cNvCxnSpPr>
              <p:nvPr/>
            </p:nvCxnSpPr>
            <p:spPr>
              <a:xfrm>
                <a:off x="4676154" y="2711975"/>
                <a:ext cx="618785" cy="67042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Oval 29"/>
              <p:cNvSpPr>
                <a:spLocks noChangeAspect="1"/>
              </p:cNvSpPr>
              <p:nvPr/>
            </p:nvSpPr>
            <p:spPr bwMode="auto">
              <a:xfrm>
                <a:off x="5379852" y="2373788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1" name="Oval 30"/>
              <p:cNvSpPr>
                <a:spLocks noChangeAspect="1"/>
              </p:cNvSpPr>
              <p:nvPr/>
            </p:nvSpPr>
            <p:spPr bwMode="auto">
              <a:xfrm>
                <a:off x="5477011" y="2467330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2" name="Oval 31"/>
              <p:cNvSpPr>
                <a:spLocks noChangeAspect="1"/>
              </p:cNvSpPr>
              <p:nvPr/>
            </p:nvSpPr>
            <p:spPr bwMode="auto">
              <a:xfrm>
                <a:off x="5566507" y="2554008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3" name="Oval 32"/>
              <p:cNvSpPr>
                <a:spLocks noChangeAspect="1"/>
              </p:cNvSpPr>
              <p:nvPr/>
            </p:nvSpPr>
            <p:spPr bwMode="auto">
              <a:xfrm>
                <a:off x="5657233" y="2643505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4" name="Oval 33"/>
              <p:cNvSpPr>
                <a:spLocks noChangeAspect="1"/>
              </p:cNvSpPr>
              <p:nvPr/>
            </p:nvSpPr>
            <p:spPr bwMode="auto">
              <a:xfrm>
                <a:off x="5746729" y="2740665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cxnSp>
            <p:nvCxnSpPr>
              <p:cNvPr id="35" name="Straight Connector 34"/>
              <p:cNvCxnSpPr>
                <a:stCxn id="62" idx="2"/>
                <a:endCxn id="30" idx="3"/>
              </p:cNvCxnSpPr>
              <p:nvPr/>
            </p:nvCxnSpPr>
            <p:spPr>
              <a:xfrm flipV="1">
                <a:off x="5259600" y="2454312"/>
                <a:ext cx="134068" cy="474581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>
                <a:stCxn id="56" idx="0"/>
                <a:endCxn id="34" idx="2"/>
              </p:cNvCxnSpPr>
              <p:nvPr/>
            </p:nvCxnSpPr>
            <p:spPr>
              <a:xfrm>
                <a:off x="4843481" y="2346326"/>
                <a:ext cx="903248" cy="441509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Oval 36"/>
              <p:cNvSpPr>
                <a:spLocks noChangeAspect="1"/>
              </p:cNvSpPr>
              <p:nvPr/>
            </p:nvSpPr>
            <p:spPr bwMode="auto">
              <a:xfrm>
                <a:off x="5867400" y="2378630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8" name="Oval 37"/>
              <p:cNvSpPr>
                <a:spLocks noChangeAspect="1"/>
              </p:cNvSpPr>
              <p:nvPr/>
            </p:nvSpPr>
            <p:spPr bwMode="auto">
              <a:xfrm>
                <a:off x="5964559" y="2472172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9" name="Oval 38"/>
              <p:cNvSpPr>
                <a:spLocks noChangeAspect="1"/>
              </p:cNvSpPr>
              <p:nvPr/>
            </p:nvSpPr>
            <p:spPr bwMode="auto">
              <a:xfrm>
                <a:off x="6054055" y="2558850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0" name="Oval 39"/>
              <p:cNvSpPr>
                <a:spLocks noChangeAspect="1"/>
              </p:cNvSpPr>
              <p:nvPr/>
            </p:nvSpPr>
            <p:spPr bwMode="auto">
              <a:xfrm>
                <a:off x="6144781" y="2648347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1" name="Oval 40"/>
              <p:cNvSpPr>
                <a:spLocks noChangeAspect="1"/>
              </p:cNvSpPr>
              <p:nvPr/>
            </p:nvSpPr>
            <p:spPr bwMode="auto">
              <a:xfrm>
                <a:off x="6234277" y="2745507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cxnSp>
            <p:nvCxnSpPr>
              <p:cNvPr id="42" name="Straight Connector 41"/>
              <p:cNvCxnSpPr>
                <a:stCxn id="34" idx="6"/>
                <a:endCxn id="41" idx="2"/>
              </p:cNvCxnSpPr>
              <p:nvPr/>
            </p:nvCxnSpPr>
            <p:spPr>
              <a:xfrm>
                <a:off x="5841069" y="2787835"/>
                <a:ext cx="393208" cy="4842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>
                <a:stCxn id="30" idx="6"/>
                <a:endCxn id="37" idx="2"/>
              </p:cNvCxnSpPr>
              <p:nvPr/>
            </p:nvCxnSpPr>
            <p:spPr>
              <a:xfrm>
                <a:off x="5474192" y="2420958"/>
                <a:ext cx="393208" cy="4842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>
                <a:stCxn id="30" idx="6"/>
                <a:endCxn id="41" idx="2"/>
              </p:cNvCxnSpPr>
              <p:nvPr/>
            </p:nvCxnSpPr>
            <p:spPr>
              <a:xfrm>
                <a:off x="5474192" y="2420958"/>
                <a:ext cx="760085" cy="371719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>
                <a:stCxn id="34" idx="6"/>
                <a:endCxn id="37" idx="2"/>
              </p:cNvCxnSpPr>
              <p:nvPr/>
            </p:nvCxnSpPr>
            <p:spPr>
              <a:xfrm flipV="1">
                <a:off x="5841069" y="2425800"/>
                <a:ext cx="26331" cy="362035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Left Brace 45"/>
              <p:cNvSpPr/>
              <p:nvPr/>
            </p:nvSpPr>
            <p:spPr bwMode="auto">
              <a:xfrm rot="16200000">
                <a:off x="1585889" y="2521928"/>
                <a:ext cx="104822" cy="1600200"/>
              </a:xfrm>
              <a:prstGeom prst="leftBrac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073126" y="3409410"/>
                <a:ext cx="10182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Convolution Layer</a:t>
                </a:r>
                <a:br>
                  <a:rPr lang="en-US" sz="800" dirty="0"/>
                </a:br>
                <a:r>
                  <a:rPr lang="en-US" sz="800" dirty="0"/>
                  <a:t>+ Non-Linearity</a:t>
                </a:r>
              </a:p>
            </p:txBody>
          </p:sp>
          <p:sp>
            <p:nvSpPr>
              <p:cNvPr id="48" name="Left Brace 47"/>
              <p:cNvSpPr/>
              <p:nvPr/>
            </p:nvSpPr>
            <p:spPr bwMode="auto">
              <a:xfrm rot="16200000">
                <a:off x="3135043" y="2864828"/>
                <a:ext cx="104822" cy="914400"/>
              </a:xfrm>
              <a:prstGeom prst="leftBrac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2819400" y="3409890"/>
                <a:ext cx="81304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Pooling Layer</a:t>
                </a:r>
              </a:p>
            </p:txBody>
          </p:sp>
          <p:sp>
            <p:nvSpPr>
              <p:cNvPr id="50" name="Left Brace 49"/>
              <p:cNvSpPr/>
              <p:nvPr/>
            </p:nvSpPr>
            <p:spPr bwMode="auto">
              <a:xfrm rot="16200000">
                <a:off x="4082055" y="2956268"/>
                <a:ext cx="104822" cy="731520"/>
              </a:xfrm>
              <a:prstGeom prst="leftBrac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3657600" y="3409890"/>
                <a:ext cx="10182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Convolution Layer</a:t>
                </a:r>
                <a:br>
                  <a:rPr lang="en-US" sz="800" dirty="0"/>
                </a:br>
                <a:r>
                  <a:rPr lang="en-US" sz="800" dirty="0"/>
                  <a:t>+ Non-Linearity</a:t>
                </a:r>
              </a:p>
            </p:txBody>
          </p:sp>
          <p:sp>
            <p:nvSpPr>
              <p:cNvPr id="52" name="Left Brace 51"/>
              <p:cNvSpPr/>
              <p:nvPr/>
            </p:nvSpPr>
            <p:spPr bwMode="auto">
              <a:xfrm rot="16200000">
                <a:off x="4867188" y="3001988"/>
                <a:ext cx="104822" cy="640080"/>
              </a:xfrm>
              <a:prstGeom prst="leftBrac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4597157" y="3409890"/>
                <a:ext cx="81304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Pooling Layer</a:t>
                </a:r>
              </a:p>
            </p:txBody>
          </p:sp>
          <p:sp>
            <p:nvSpPr>
              <p:cNvPr id="54" name="Left Brace 53"/>
              <p:cNvSpPr/>
              <p:nvPr/>
            </p:nvSpPr>
            <p:spPr bwMode="auto">
              <a:xfrm rot="16200000">
                <a:off x="5844950" y="2819108"/>
                <a:ext cx="104822" cy="1005840"/>
              </a:xfrm>
              <a:prstGeom prst="leftBrac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5318107" y="3410522"/>
                <a:ext cx="117211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Fully-Connected MLP</a:t>
                </a:r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5486840" y="1902023"/>
              <a:ext cx="1218760" cy="1222177"/>
              <a:chOff x="5486840" y="1902023"/>
              <a:chExt cx="1218760" cy="1222177"/>
            </a:xfrm>
          </p:grpSpPr>
          <p:sp>
            <p:nvSpPr>
              <p:cNvPr id="88" name="Rectangle 87"/>
              <p:cNvSpPr/>
              <p:nvPr/>
            </p:nvSpPr>
            <p:spPr bwMode="auto">
              <a:xfrm>
                <a:off x="5867400" y="2209800"/>
                <a:ext cx="533400" cy="914400"/>
              </a:xfrm>
              <a:prstGeom prst="rect">
                <a:avLst/>
              </a:prstGeom>
              <a:noFill/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5486840" y="1902023"/>
                <a:ext cx="121876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4096-dim</a:t>
                </a:r>
              </a:p>
            </p:txBody>
          </p:sp>
        </p:grpSp>
        <p:sp>
          <p:nvSpPr>
            <p:cNvPr id="90" name="TextBox 89"/>
            <p:cNvSpPr txBox="1"/>
            <p:nvPr/>
          </p:nvSpPr>
          <p:spPr>
            <a:xfrm>
              <a:off x="207382" y="1371600"/>
              <a:ext cx="41361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1"/>
                  </a:solidFill>
                </a:rPr>
                <a:t>Image Embedding (</a:t>
              </a:r>
              <a:r>
                <a:rPr lang="en-US" sz="2400" dirty="0" err="1">
                  <a:solidFill>
                    <a:schemeClr val="accent1"/>
                  </a:solidFill>
                </a:rPr>
                <a:t>VGGNet</a:t>
              </a:r>
              <a:r>
                <a:rPr lang="en-US" sz="2400" dirty="0">
                  <a:solidFill>
                    <a:schemeClr val="accent1"/>
                  </a:solidFill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53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5885E-6 4.52568E-6 L -0.16971 0.37112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4" y="18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Image Captioning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  <p:pic>
        <p:nvPicPr>
          <p:cNvPr id="108" name="Picture 107" descr="cn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557" y="4503413"/>
            <a:ext cx="3237365" cy="1188720"/>
          </a:xfrm>
          <a:prstGeom prst="rect">
            <a:avLst/>
          </a:prstGeom>
        </p:spPr>
      </p:pic>
      <p:sp>
        <p:nvSpPr>
          <p:cNvPr id="110" name="Rectangle 109"/>
          <p:cNvSpPr/>
          <p:nvPr/>
        </p:nvSpPr>
        <p:spPr bwMode="auto">
          <a:xfrm>
            <a:off x="1819712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1" name="Rectangle 110"/>
          <p:cNvSpPr/>
          <p:nvPr/>
        </p:nvSpPr>
        <p:spPr bwMode="auto">
          <a:xfrm>
            <a:off x="28194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2" name="Rectangle 111"/>
          <p:cNvSpPr/>
          <p:nvPr/>
        </p:nvSpPr>
        <p:spPr bwMode="auto">
          <a:xfrm>
            <a:off x="38100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3" name="Rectangle 112"/>
          <p:cNvSpPr/>
          <p:nvPr/>
        </p:nvSpPr>
        <p:spPr bwMode="auto">
          <a:xfrm>
            <a:off x="48006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57912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77724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6" name="Rectangle 115"/>
          <p:cNvSpPr/>
          <p:nvPr/>
        </p:nvSpPr>
        <p:spPr bwMode="auto">
          <a:xfrm>
            <a:off x="67818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17" name="Straight Arrow Connector 116"/>
          <p:cNvCxnSpPr>
            <a:stCxn id="110" idx="3"/>
            <a:endCxn id="111" idx="1"/>
          </p:cNvCxnSpPr>
          <p:nvPr/>
        </p:nvCxnSpPr>
        <p:spPr bwMode="auto">
          <a:xfrm>
            <a:off x="2200712" y="2633365"/>
            <a:ext cx="618688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111" idx="3"/>
            <a:endCxn id="112" idx="1"/>
          </p:cNvCxnSpPr>
          <p:nvPr/>
        </p:nvCxnSpPr>
        <p:spPr bwMode="auto">
          <a:xfrm>
            <a:off x="3200400" y="2633365"/>
            <a:ext cx="609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stCxn id="112" idx="3"/>
            <a:endCxn id="113" idx="1"/>
          </p:cNvCxnSpPr>
          <p:nvPr/>
        </p:nvCxnSpPr>
        <p:spPr bwMode="auto">
          <a:xfrm>
            <a:off x="4191000" y="2633365"/>
            <a:ext cx="609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113" idx="3"/>
            <a:endCxn id="114" idx="1"/>
          </p:cNvCxnSpPr>
          <p:nvPr/>
        </p:nvCxnSpPr>
        <p:spPr bwMode="auto">
          <a:xfrm>
            <a:off x="5181600" y="2633365"/>
            <a:ext cx="609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>
            <a:stCxn id="114" idx="3"/>
            <a:endCxn id="116" idx="1"/>
          </p:cNvCxnSpPr>
          <p:nvPr/>
        </p:nvCxnSpPr>
        <p:spPr bwMode="auto">
          <a:xfrm>
            <a:off x="6172200" y="2633365"/>
            <a:ext cx="609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>
            <a:stCxn id="116" idx="3"/>
            <a:endCxn id="115" idx="1"/>
          </p:cNvCxnSpPr>
          <p:nvPr/>
        </p:nvCxnSpPr>
        <p:spPr bwMode="auto">
          <a:xfrm>
            <a:off x="7162800" y="2633365"/>
            <a:ext cx="609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 rot="16200000">
            <a:off x="1498365" y="2420908"/>
            <a:ext cx="9701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Linear</a:t>
            </a:r>
          </a:p>
        </p:txBody>
      </p:sp>
      <p:cxnSp>
        <p:nvCxnSpPr>
          <p:cNvPr id="124" name="Straight Arrow Connector 123"/>
          <p:cNvCxnSpPr>
            <a:endCxn id="110" idx="2"/>
          </p:cNvCxnSpPr>
          <p:nvPr/>
        </p:nvCxnSpPr>
        <p:spPr bwMode="auto">
          <a:xfrm flipH="1" flipV="1">
            <a:off x="2010212" y="3128665"/>
            <a:ext cx="8822" cy="47538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77" name="Group 176"/>
          <p:cNvGrpSpPr/>
          <p:nvPr/>
        </p:nvGrpSpPr>
        <p:grpSpPr>
          <a:xfrm>
            <a:off x="2528062" y="3128665"/>
            <a:ext cx="957604" cy="822067"/>
            <a:chOff x="2528062" y="3128665"/>
            <a:chExt cx="957604" cy="822067"/>
          </a:xfrm>
        </p:grpSpPr>
        <p:sp>
          <p:nvSpPr>
            <p:cNvPr id="129" name="TextBox 128"/>
            <p:cNvSpPr txBox="1"/>
            <p:nvPr/>
          </p:nvSpPr>
          <p:spPr>
            <a:xfrm>
              <a:off x="2528062" y="3581400"/>
              <a:ext cx="957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&lt;start&gt;</a:t>
              </a:r>
            </a:p>
          </p:txBody>
        </p:sp>
        <p:cxnSp>
          <p:nvCxnSpPr>
            <p:cNvPr id="130" name="Straight Arrow Connector 129"/>
            <p:cNvCxnSpPr>
              <a:stCxn id="129" idx="0"/>
              <a:endCxn id="111" idx="2"/>
            </p:cNvCxnSpPr>
            <p:nvPr/>
          </p:nvCxnSpPr>
          <p:spPr bwMode="auto">
            <a:xfrm flipV="1">
              <a:off x="3006864" y="3128665"/>
              <a:ext cx="3036" cy="452735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2" name="Group 181"/>
          <p:cNvGrpSpPr/>
          <p:nvPr/>
        </p:nvGrpSpPr>
        <p:grpSpPr>
          <a:xfrm>
            <a:off x="3677987" y="3128665"/>
            <a:ext cx="658018" cy="822067"/>
            <a:chOff x="3677987" y="3128665"/>
            <a:chExt cx="658018" cy="822067"/>
          </a:xfrm>
        </p:grpSpPr>
        <p:sp>
          <p:nvSpPr>
            <p:cNvPr id="133" name="TextBox 132"/>
            <p:cNvSpPr txBox="1"/>
            <p:nvPr/>
          </p:nvSpPr>
          <p:spPr>
            <a:xfrm>
              <a:off x="3677987" y="3581400"/>
              <a:ext cx="6580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Two</a:t>
              </a:r>
            </a:p>
          </p:txBody>
        </p:sp>
        <p:cxnSp>
          <p:nvCxnSpPr>
            <p:cNvPr id="134" name="Straight Arrow Connector 133"/>
            <p:cNvCxnSpPr>
              <a:stCxn id="133" idx="0"/>
              <a:endCxn id="112" idx="2"/>
            </p:cNvCxnSpPr>
            <p:nvPr/>
          </p:nvCxnSpPr>
          <p:spPr bwMode="auto">
            <a:xfrm flipH="1" flipV="1">
              <a:off x="4000500" y="3128665"/>
              <a:ext cx="6496" cy="452735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1" name="Group 180"/>
          <p:cNvGrpSpPr/>
          <p:nvPr/>
        </p:nvGrpSpPr>
        <p:grpSpPr>
          <a:xfrm>
            <a:off x="4530503" y="3128665"/>
            <a:ext cx="934187" cy="817602"/>
            <a:chOff x="4530503" y="3128665"/>
            <a:chExt cx="934187" cy="817602"/>
          </a:xfrm>
        </p:grpSpPr>
        <p:sp>
          <p:nvSpPr>
            <p:cNvPr id="139" name="TextBox 138"/>
            <p:cNvSpPr txBox="1"/>
            <p:nvPr/>
          </p:nvSpPr>
          <p:spPr>
            <a:xfrm>
              <a:off x="4530503" y="3576935"/>
              <a:ext cx="9341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people</a:t>
              </a:r>
            </a:p>
          </p:txBody>
        </p:sp>
        <p:cxnSp>
          <p:nvCxnSpPr>
            <p:cNvPr id="140" name="Straight Arrow Connector 139"/>
            <p:cNvCxnSpPr>
              <a:stCxn id="139" idx="0"/>
              <a:endCxn id="113" idx="2"/>
            </p:cNvCxnSpPr>
            <p:nvPr/>
          </p:nvCxnSpPr>
          <p:spPr bwMode="auto">
            <a:xfrm flipH="1" flipV="1">
              <a:off x="4991100" y="3128665"/>
              <a:ext cx="6497" cy="44827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/>
        </p:nvGrpSpPr>
        <p:grpSpPr>
          <a:xfrm>
            <a:off x="5671365" y="3128665"/>
            <a:ext cx="624205" cy="813137"/>
            <a:chOff x="5671365" y="3128665"/>
            <a:chExt cx="624205" cy="813137"/>
          </a:xfrm>
        </p:grpSpPr>
        <p:sp>
          <p:nvSpPr>
            <p:cNvPr id="142" name="TextBox 141"/>
            <p:cNvSpPr txBox="1"/>
            <p:nvPr/>
          </p:nvSpPr>
          <p:spPr>
            <a:xfrm>
              <a:off x="5671365" y="3572470"/>
              <a:ext cx="624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and</a:t>
              </a:r>
            </a:p>
          </p:txBody>
        </p:sp>
        <p:cxnSp>
          <p:nvCxnSpPr>
            <p:cNvPr id="143" name="Straight Arrow Connector 142"/>
            <p:cNvCxnSpPr>
              <a:stCxn id="142" idx="0"/>
              <a:endCxn id="114" idx="2"/>
            </p:cNvCxnSpPr>
            <p:nvPr/>
          </p:nvCxnSpPr>
          <p:spPr bwMode="auto">
            <a:xfrm flipH="1" flipV="1">
              <a:off x="5981700" y="3128665"/>
              <a:ext cx="1768" cy="443805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79" name="Group 178"/>
          <p:cNvGrpSpPr/>
          <p:nvPr/>
        </p:nvGrpSpPr>
        <p:grpSpPr>
          <a:xfrm>
            <a:off x="6671392" y="3128665"/>
            <a:ext cx="598281" cy="808672"/>
            <a:chOff x="6671392" y="3128665"/>
            <a:chExt cx="598281" cy="808672"/>
          </a:xfrm>
        </p:grpSpPr>
        <p:sp>
          <p:nvSpPr>
            <p:cNvPr id="147" name="TextBox 146"/>
            <p:cNvSpPr txBox="1"/>
            <p:nvPr/>
          </p:nvSpPr>
          <p:spPr>
            <a:xfrm>
              <a:off x="6671392" y="3568005"/>
              <a:ext cx="5982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two</a:t>
              </a:r>
            </a:p>
          </p:txBody>
        </p:sp>
        <p:cxnSp>
          <p:nvCxnSpPr>
            <p:cNvPr id="148" name="Straight Arrow Connector 147"/>
            <p:cNvCxnSpPr>
              <a:stCxn id="147" idx="0"/>
              <a:endCxn id="116" idx="2"/>
            </p:cNvCxnSpPr>
            <p:nvPr/>
          </p:nvCxnSpPr>
          <p:spPr bwMode="auto">
            <a:xfrm flipV="1">
              <a:off x="6970533" y="3128665"/>
              <a:ext cx="1767" cy="43934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78" name="Group 177"/>
          <p:cNvGrpSpPr/>
          <p:nvPr/>
        </p:nvGrpSpPr>
        <p:grpSpPr>
          <a:xfrm>
            <a:off x="7465006" y="3128665"/>
            <a:ext cx="996039" cy="804207"/>
            <a:chOff x="7465006" y="3128665"/>
            <a:chExt cx="996039" cy="804207"/>
          </a:xfrm>
        </p:grpSpPr>
        <p:sp>
          <p:nvSpPr>
            <p:cNvPr id="150" name="TextBox 149"/>
            <p:cNvSpPr txBox="1"/>
            <p:nvPr/>
          </p:nvSpPr>
          <p:spPr>
            <a:xfrm>
              <a:off x="7465006" y="3563540"/>
              <a:ext cx="996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horses.</a:t>
              </a:r>
            </a:p>
          </p:txBody>
        </p:sp>
        <p:cxnSp>
          <p:nvCxnSpPr>
            <p:cNvPr id="151" name="Straight Arrow Connector 150"/>
            <p:cNvCxnSpPr>
              <a:stCxn id="150" idx="0"/>
              <a:endCxn id="115" idx="2"/>
            </p:cNvCxnSpPr>
            <p:nvPr/>
          </p:nvCxnSpPr>
          <p:spPr bwMode="auto">
            <a:xfrm flipH="1" flipV="1">
              <a:off x="7962900" y="3128665"/>
              <a:ext cx="126" cy="434875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53" name="TextBox 152"/>
          <p:cNvSpPr txBox="1"/>
          <p:nvPr/>
        </p:nvSpPr>
        <p:spPr>
          <a:xfrm rot="16200000">
            <a:off x="2587007" y="2418494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sp>
        <p:nvSpPr>
          <p:cNvPr id="154" name="TextBox 153"/>
          <p:cNvSpPr txBox="1"/>
          <p:nvPr/>
        </p:nvSpPr>
        <p:spPr>
          <a:xfrm rot="16200000">
            <a:off x="3577607" y="2418494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sp>
        <p:nvSpPr>
          <p:cNvPr id="155" name="TextBox 154"/>
          <p:cNvSpPr txBox="1"/>
          <p:nvPr/>
        </p:nvSpPr>
        <p:spPr>
          <a:xfrm rot="16200000">
            <a:off x="4568207" y="2418494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sp>
        <p:nvSpPr>
          <p:cNvPr id="156" name="TextBox 155"/>
          <p:cNvSpPr txBox="1"/>
          <p:nvPr/>
        </p:nvSpPr>
        <p:spPr>
          <a:xfrm rot="16200000">
            <a:off x="5558807" y="2418494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sp>
        <p:nvSpPr>
          <p:cNvPr id="157" name="TextBox 156"/>
          <p:cNvSpPr txBox="1"/>
          <p:nvPr/>
        </p:nvSpPr>
        <p:spPr>
          <a:xfrm rot="16200000">
            <a:off x="6549407" y="2418494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sp>
        <p:nvSpPr>
          <p:cNvPr id="158" name="TextBox 157"/>
          <p:cNvSpPr txBox="1"/>
          <p:nvPr/>
        </p:nvSpPr>
        <p:spPr>
          <a:xfrm rot="16200000">
            <a:off x="7540007" y="2419275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grpSp>
        <p:nvGrpSpPr>
          <p:cNvPr id="183" name="Group 182"/>
          <p:cNvGrpSpPr/>
          <p:nvPr/>
        </p:nvGrpSpPr>
        <p:grpSpPr>
          <a:xfrm>
            <a:off x="3533131" y="1367135"/>
            <a:ext cx="928672" cy="770930"/>
            <a:chOff x="3533131" y="1367135"/>
            <a:chExt cx="928672" cy="770930"/>
          </a:xfrm>
        </p:grpSpPr>
        <p:sp>
          <p:nvSpPr>
            <p:cNvPr id="159" name="TextBox 158"/>
            <p:cNvSpPr txBox="1"/>
            <p:nvPr/>
          </p:nvSpPr>
          <p:spPr>
            <a:xfrm>
              <a:off x="3533131" y="1367135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160" name="Straight Arrow Connector 159"/>
            <p:cNvCxnSpPr>
              <a:stCxn id="112" idx="0"/>
              <a:endCxn id="159" idx="2"/>
            </p:cNvCxnSpPr>
            <p:nvPr/>
          </p:nvCxnSpPr>
          <p:spPr bwMode="auto">
            <a:xfrm flipH="1" flipV="1">
              <a:off x="3997467" y="1736467"/>
              <a:ext cx="3033" cy="40159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7" name="Group 186"/>
          <p:cNvGrpSpPr/>
          <p:nvPr/>
        </p:nvGrpSpPr>
        <p:grpSpPr>
          <a:xfrm>
            <a:off x="4517510" y="1371600"/>
            <a:ext cx="928672" cy="766465"/>
            <a:chOff x="4517510" y="1371600"/>
            <a:chExt cx="928672" cy="766465"/>
          </a:xfrm>
        </p:grpSpPr>
        <p:sp>
          <p:nvSpPr>
            <p:cNvPr id="164" name="TextBox 163"/>
            <p:cNvSpPr txBox="1"/>
            <p:nvPr/>
          </p:nvSpPr>
          <p:spPr>
            <a:xfrm>
              <a:off x="4517510" y="1371600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165" name="Straight Arrow Connector 164"/>
            <p:cNvCxnSpPr>
              <a:stCxn id="113" idx="0"/>
              <a:endCxn id="164" idx="2"/>
            </p:cNvCxnSpPr>
            <p:nvPr/>
          </p:nvCxnSpPr>
          <p:spPr bwMode="auto">
            <a:xfrm flipH="1" flipV="1">
              <a:off x="4981846" y="1740932"/>
              <a:ext cx="9254" cy="397133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6" name="Group 185"/>
          <p:cNvGrpSpPr/>
          <p:nvPr/>
        </p:nvGrpSpPr>
        <p:grpSpPr>
          <a:xfrm>
            <a:off x="5515763" y="1367135"/>
            <a:ext cx="928672" cy="770930"/>
            <a:chOff x="5515763" y="1367135"/>
            <a:chExt cx="928672" cy="770930"/>
          </a:xfrm>
        </p:grpSpPr>
        <p:sp>
          <p:nvSpPr>
            <p:cNvPr id="167" name="TextBox 166"/>
            <p:cNvSpPr txBox="1"/>
            <p:nvPr/>
          </p:nvSpPr>
          <p:spPr>
            <a:xfrm>
              <a:off x="5515763" y="1367135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168" name="Straight Arrow Connector 167"/>
            <p:cNvCxnSpPr>
              <a:stCxn id="114" idx="0"/>
              <a:endCxn id="167" idx="2"/>
            </p:cNvCxnSpPr>
            <p:nvPr/>
          </p:nvCxnSpPr>
          <p:spPr bwMode="auto">
            <a:xfrm flipH="1" flipV="1">
              <a:off x="5980099" y="1736467"/>
              <a:ext cx="1601" cy="40159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5" name="Group 184"/>
          <p:cNvGrpSpPr/>
          <p:nvPr/>
        </p:nvGrpSpPr>
        <p:grpSpPr>
          <a:xfrm>
            <a:off x="6506363" y="1371600"/>
            <a:ext cx="928672" cy="766465"/>
            <a:chOff x="6506363" y="1371600"/>
            <a:chExt cx="928672" cy="766465"/>
          </a:xfrm>
        </p:grpSpPr>
        <p:sp>
          <p:nvSpPr>
            <p:cNvPr id="170" name="TextBox 169"/>
            <p:cNvSpPr txBox="1"/>
            <p:nvPr/>
          </p:nvSpPr>
          <p:spPr>
            <a:xfrm>
              <a:off x="6506363" y="1371600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171" name="Straight Arrow Connector 170"/>
            <p:cNvCxnSpPr>
              <a:stCxn id="116" idx="0"/>
              <a:endCxn id="170" idx="2"/>
            </p:cNvCxnSpPr>
            <p:nvPr/>
          </p:nvCxnSpPr>
          <p:spPr bwMode="auto">
            <a:xfrm flipH="1" flipV="1">
              <a:off x="6970699" y="1740932"/>
              <a:ext cx="1601" cy="397133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4" name="Group 183"/>
          <p:cNvGrpSpPr/>
          <p:nvPr/>
        </p:nvGrpSpPr>
        <p:grpSpPr>
          <a:xfrm>
            <a:off x="7500165" y="1367135"/>
            <a:ext cx="928672" cy="770930"/>
            <a:chOff x="7500165" y="1367135"/>
            <a:chExt cx="928672" cy="770930"/>
          </a:xfrm>
        </p:grpSpPr>
        <p:sp>
          <p:nvSpPr>
            <p:cNvPr id="173" name="TextBox 172"/>
            <p:cNvSpPr txBox="1"/>
            <p:nvPr/>
          </p:nvSpPr>
          <p:spPr>
            <a:xfrm>
              <a:off x="7500165" y="1367135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174" name="Straight Arrow Connector 173"/>
            <p:cNvCxnSpPr>
              <a:stCxn id="115" idx="0"/>
              <a:endCxn id="173" idx="2"/>
            </p:cNvCxnSpPr>
            <p:nvPr/>
          </p:nvCxnSpPr>
          <p:spPr bwMode="auto">
            <a:xfrm flipV="1">
              <a:off x="7962900" y="1736467"/>
              <a:ext cx="1601" cy="40159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2548858" y="1361314"/>
            <a:ext cx="928459" cy="770930"/>
            <a:chOff x="3533237" y="1367135"/>
            <a:chExt cx="928459" cy="770930"/>
          </a:xfrm>
        </p:grpSpPr>
        <p:sp>
          <p:nvSpPr>
            <p:cNvPr id="61" name="TextBox 60"/>
            <p:cNvSpPr txBox="1"/>
            <p:nvPr/>
          </p:nvSpPr>
          <p:spPr>
            <a:xfrm>
              <a:off x="3533237" y="1367135"/>
              <a:ext cx="928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62" name="Straight Arrow Connector 61"/>
            <p:cNvCxnSpPr/>
            <p:nvPr/>
          </p:nvCxnSpPr>
          <p:spPr bwMode="auto">
            <a:xfrm flipH="1" flipV="1">
              <a:off x="3997467" y="1736467"/>
              <a:ext cx="3033" cy="40159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8141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Image Captioning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  <p:pic>
        <p:nvPicPr>
          <p:cNvPr id="108" name="Picture 107" descr="cn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557" y="4503413"/>
            <a:ext cx="3237365" cy="1188720"/>
          </a:xfrm>
          <a:prstGeom prst="rect">
            <a:avLst/>
          </a:prstGeom>
        </p:spPr>
      </p:pic>
      <p:sp>
        <p:nvSpPr>
          <p:cNvPr id="110" name="Rectangle 109"/>
          <p:cNvSpPr/>
          <p:nvPr/>
        </p:nvSpPr>
        <p:spPr bwMode="auto">
          <a:xfrm>
            <a:off x="1819712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1" name="Rectangle 110"/>
          <p:cNvSpPr/>
          <p:nvPr/>
        </p:nvSpPr>
        <p:spPr bwMode="auto">
          <a:xfrm>
            <a:off x="28194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2" name="Rectangle 111"/>
          <p:cNvSpPr/>
          <p:nvPr/>
        </p:nvSpPr>
        <p:spPr bwMode="auto">
          <a:xfrm>
            <a:off x="38100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3" name="Rectangle 112"/>
          <p:cNvSpPr/>
          <p:nvPr/>
        </p:nvSpPr>
        <p:spPr bwMode="auto">
          <a:xfrm>
            <a:off x="48006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57912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77724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6" name="Rectangle 115"/>
          <p:cNvSpPr/>
          <p:nvPr/>
        </p:nvSpPr>
        <p:spPr bwMode="auto">
          <a:xfrm>
            <a:off x="67818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17" name="Straight Arrow Connector 116"/>
          <p:cNvCxnSpPr>
            <a:stCxn id="110" idx="3"/>
            <a:endCxn id="111" idx="1"/>
          </p:cNvCxnSpPr>
          <p:nvPr/>
        </p:nvCxnSpPr>
        <p:spPr bwMode="auto">
          <a:xfrm>
            <a:off x="2200712" y="2633365"/>
            <a:ext cx="618688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111" idx="3"/>
            <a:endCxn id="112" idx="1"/>
          </p:cNvCxnSpPr>
          <p:nvPr/>
        </p:nvCxnSpPr>
        <p:spPr bwMode="auto">
          <a:xfrm>
            <a:off x="3200400" y="2633365"/>
            <a:ext cx="609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stCxn id="112" idx="3"/>
            <a:endCxn id="113" idx="1"/>
          </p:cNvCxnSpPr>
          <p:nvPr/>
        </p:nvCxnSpPr>
        <p:spPr bwMode="auto">
          <a:xfrm>
            <a:off x="4191000" y="2633365"/>
            <a:ext cx="609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113" idx="3"/>
            <a:endCxn id="114" idx="1"/>
          </p:cNvCxnSpPr>
          <p:nvPr/>
        </p:nvCxnSpPr>
        <p:spPr bwMode="auto">
          <a:xfrm>
            <a:off x="5181600" y="2633365"/>
            <a:ext cx="609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>
            <a:stCxn id="114" idx="3"/>
            <a:endCxn id="116" idx="1"/>
          </p:cNvCxnSpPr>
          <p:nvPr/>
        </p:nvCxnSpPr>
        <p:spPr bwMode="auto">
          <a:xfrm>
            <a:off x="6172200" y="2633365"/>
            <a:ext cx="609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>
            <a:stCxn id="116" idx="3"/>
            <a:endCxn id="115" idx="1"/>
          </p:cNvCxnSpPr>
          <p:nvPr/>
        </p:nvCxnSpPr>
        <p:spPr bwMode="auto">
          <a:xfrm>
            <a:off x="7162800" y="2633365"/>
            <a:ext cx="609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 rot="16200000">
            <a:off x="1498365" y="2420908"/>
            <a:ext cx="9701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Linear</a:t>
            </a:r>
          </a:p>
        </p:txBody>
      </p:sp>
      <p:cxnSp>
        <p:nvCxnSpPr>
          <p:cNvPr id="124" name="Straight Arrow Connector 123"/>
          <p:cNvCxnSpPr>
            <a:endCxn id="110" idx="2"/>
          </p:cNvCxnSpPr>
          <p:nvPr/>
        </p:nvCxnSpPr>
        <p:spPr bwMode="auto">
          <a:xfrm flipH="1" flipV="1">
            <a:off x="2010212" y="3128665"/>
            <a:ext cx="8822" cy="47538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77" name="Group 176"/>
          <p:cNvGrpSpPr/>
          <p:nvPr/>
        </p:nvGrpSpPr>
        <p:grpSpPr>
          <a:xfrm>
            <a:off x="2528062" y="3128665"/>
            <a:ext cx="957604" cy="822067"/>
            <a:chOff x="2528062" y="3128665"/>
            <a:chExt cx="957604" cy="822067"/>
          </a:xfrm>
        </p:grpSpPr>
        <p:sp>
          <p:nvSpPr>
            <p:cNvPr id="129" name="TextBox 128"/>
            <p:cNvSpPr txBox="1"/>
            <p:nvPr/>
          </p:nvSpPr>
          <p:spPr>
            <a:xfrm>
              <a:off x="2528062" y="3581400"/>
              <a:ext cx="957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&lt;start&gt;</a:t>
              </a:r>
            </a:p>
          </p:txBody>
        </p:sp>
        <p:cxnSp>
          <p:nvCxnSpPr>
            <p:cNvPr id="130" name="Straight Arrow Connector 129"/>
            <p:cNvCxnSpPr>
              <a:stCxn id="129" idx="0"/>
              <a:endCxn id="111" idx="2"/>
            </p:cNvCxnSpPr>
            <p:nvPr/>
          </p:nvCxnSpPr>
          <p:spPr bwMode="auto">
            <a:xfrm flipV="1">
              <a:off x="3006864" y="3128665"/>
              <a:ext cx="3036" cy="452735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2" name="Group 181"/>
          <p:cNvGrpSpPr/>
          <p:nvPr/>
        </p:nvGrpSpPr>
        <p:grpSpPr>
          <a:xfrm>
            <a:off x="3677987" y="3128665"/>
            <a:ext cx="658018" cy="822067"/>
            <a:chOff x="3677987" y="3128665"/>
            <a:chExt cx="658018" cy="822067"/>
          </a:xfrm>
        </p:grpSpPr>
        <p:sp>
          <p:nvSpPr>
            <p:cNvPr id="133" name="TextBox 132"/>
            <p:cNvSpPr txBox="1"/>
            <p:nvPr/>
          </p:nvSpPr>
          <p:spPr>
            <a:xfrm>
              <a:off x="3677987" y="3581400"/>
              <a:ext cx="6580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Two</a:t>
              </a:r>
            </a:p>
          </p:txBody>
        </p:sp>
        <p:cxnSp>
          <p:nvCxnSpPr>
            <p:cNvPr id="134" name="Straight Arrow Connector 133"/>
            <p:cNvCxnSpPr>
              <a:stCxn id="133" idx="0"/>
              <a:endCxn id="112" idx="2"/>
            </p:cNvCxnSpPr>
            <p:nvPr/>
          </p:nvCxnSpPr>
          <p:spPr bwMode="auto">
            <a:xfrm flipH="1" flipV="1">
              <a:off x="4000500" y="3128665"/>
              <a:ext cx="6496" cy="452735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1" name="Group 180"/>
          <p:cNvGrpSpPr/>
          <p:nvPr/>
        </p:nvGrpSpPr>
        <p:grpSpPr>
          <a:xfrm>
            <a:off x="4530503" y="3128665"/>
            <a:ext cx="934187" cy="817602"/>
            <a:chOff x="4530503" y="3128665"/>
            <a:chExt cx="934187" cy="817602"/>
          </a:xfrm>
        </p:grpSpPr>
        <p:sp>
          <p:nvSpPr>
            <p:cNvPr id="139" name="TextBox 138"/>
            <p:cNvSpPr txBox="1"/>
            <p:nvPr/>
          </p:nvSpPr>
          <p:spPr>
            <a:xfrm>
              <a:off x="4530503" y="3576935"/>
              <a:ext cx="9341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people</a:t>
              </a:r>
            </a:p>
          </p:txBody>
        </p:sp>
        <p:cxnSp>
          <p:nvCxnSpPr>
            <p:cNvPr id="140" name="Straight Arrow Connector 139"/>
            <p:cNvCxnSpPr>
              <a:stCxn id="139" idx="0"/>
              <a:endCxn id="113" idx="2"/>
            </p:cNvCxnSpPr>
            <p:nvPr/>
          </p:nvCxnSpPr>
          <p:spPr bwMode="auto">
            <a:xfrm flipH="1" flipV="1">
              <a:off x="4991100" y="3128665"/>
              <a:ext cx="6497" cy="44827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/>
        </p:nvGrpSpPr>
        <p:grpSpPr>
          <a:xfrm>
            <a:off x="5671365" y="3128665"/>
            <a:ext cx="624205" cy="813137"/>
            <a:chOff x="5671365" y="3128665"/>
            <a:chExt cx="624205" cy="813137"/>
          </a:xfrm>
        </p:grpSpPr>
        <p:sp>
          <p:nvSpPr>
            <p:cNvPr id="142" name="TextBox 141"/>
            <p:cNvSpPr txBox="1"/>
            <p:nvPr/>
          </p:nvSpPr>
          <p:spPr>
            <a:xfrm>
              <a:off x="5671365" y="3572470"/>
              <a:ext cx="624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and</a:t>
              </a:r>
            </a:p>
          </p:txBody>
        </p:sp>
        <p:cxnSp>
          <p:nvCxnSpPr>
            <p:cNvPr id="143" name="Straight Arrow Connector 142"/>
            <p:cNvCxnSpPr>
              <a:stCxn id="142" idx="0"/>
              <a:endCxn id="114" idx="2"/>
            </p:cNvCxnSpPr>
            <p:nvPr/>
          </p:nvCxnSpPr>
          <p:spPr bwMode="auto">
            <a:xfrm flipH="1" flipV="1">
              <a:off x="5981700" y="3128665"/>
              <a:ext cx="1768" cy="443805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79" name="Group 178"/>
          <p:cNvGrpSpPr/>
          <p:nvPr/>
        </p:nvGrpSpPr>
        <p:grpSpPr>
          <a:xfrm>
            <a:off x="6671392" y="3128665"/>
            <a:ext cx="598281" cy="808672"/>
            <a:chOff x="6671392" y="3128665"/>
            <a:chExt cx="598281" cy="808672"/>
          </a:xfrm>
        </p:grpSpPr>
        <p:sp>
          <p:nvSpPr>
            <p:cNvPr id="147" name="TextBox 146"/>
            <p:cNvSpPr txBox="1"/>
            <p:nvPr/>
          </p:nvSpPr>
          <p:spPr>
            <a:xfrm>
              <a:off x="6671392" y="3568005"/>
              <a:ext cx="5982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two</a:t>
              </a:r>
            </a:p>
          </p:txBody>
        </p:sp>
        <p:cxnSp>
          <p:nvCxnSpPr>
            <p:cNvPr id="148" name="Straight Arrow Connector 147"/>
            <p:cNvCxnSpPr>
              <a:stCxn id="147" idx="0"/>
              <a:endCxn id="116" idx="2"/>
            </p:cNvCxnSpPr>
            <p:nvPr/>
          </p:nvCxnSpPr>
          <p:spPr bwMode="auto">
            <a:xfrm flipV="1">
              <a:off x="6970533" y="3128665"/>
              <a:ext cx="1767" cy="43934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78" name="Group 177"/>
          <p:cNvGrpSpPr/>
          <p:nvPr/>
        </p:nvGrpSpPr>
        <p:grpSpPr>
          <a:xfrm>
            <a:off x="7465006" y="3128665"/>
            <a:ext cx="996039" cy="804207"/>
            <a:chOff x="7465006" y="3128665"/>
            <a:chExt cx="996039" cy="804207"/>
          </a:xfrm>
        </p:grpSpPr>
        <p:sp>
          <p:nvSpPr>
            <p:cNvPr id="150" name="TextBox 149"/>
            <p:cNvSpPr txBox="1"/>
            <p:nvPr/>
          </p:nvSpPr>
          <p:spPr>
            <a:xfrm>
              <a:off x="7465006" y="3563540"/>
              <a:ext cx="996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horses.</a:t>
              </a:r>
            </a:p>
          </p:txBody>
        </p:sp>
        <p:cxnSp>
          <p:nvCxnSpPr>
            <p:cNvPr id="151" name="Straight Arrow Connector 150"/>
            <p:cNvCxnSpPr>
              <a:stCxn id="150" idx="0"/>
              <a:endCxn id="115" idx="2"/>
            </p:cNvCxnSpPr>
            <p:nvPr/>
          </p:nvCxnSpPr>
          <p:spPr bwMode="auto">
            <a:xfrm flipH="1" flipV="1">
              <a:off x="7962900" y="3128665"/>
              <a:ext cx="126" cy="434875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53" name="TextBox 152"/>
          <p:cNvSpPr txBox="1"/>
          <p:nvPr/>
        </p:nvSpPr>
        <p:spPr>
          <a:xfrm rot="16200000">
            <a:off x="2587007" y="2418494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sp>
        <p:nvSpPr>
          <p:cNvPr id="154" name="TextBox 153"/>
          <p:cNvSpPr txBox="1"/>
          <p:nvPr/>
        </p:nvSpPr>
        <p:spPr>
          <a:xfrm rot="16200000">
            <a:off x="3577607" y="2418494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sp>
        <p:nvSpPr>
          <p:cNvPr id="155" name="TextBox 154"/>
          <p:cNvSpPr txBox="1"/>
          <p:nvPr/>
        </p:nvSpPr>
        <p:spPr>
          <a:xfrm rot="16200000">
            <a:off x="4568207" y="2418494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sp>
        <p:nvSpPr>
          <p:cNvPr id="156" name="TextBox 155"/>
          <p:cNvSpPr txBox="1"/>
          <p:nvPr/>
        </p:nvSpPr>
        <p:spPr>
          <a:xfrm rot="16200000">
            <a:off x="5558807" y="2418494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sp>
        <p:nvSpPr>
          <p:cNvPr id="157" name="TextBox 156"/>
          <p:cNvSpPr txBox="1"/>
          <p:nvPr/>
        </p:nvSpPr>
        <p:spPr>
          <a:xfrm rot="16200000">
            <a:off x="6549407" y="2418494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sp>
        <p:nvSpPr>
          <p:cNvPr id="158" name="TextBox 157"/>
          <p:cNvSpPr txBox="1"/>
          <p:nvPr/>
        </p:nvSpPr>
        <p:spPr>
          <a:xfrm rot="16200000">
            <a:off x="7540007" y="2419275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grpSp>
        <p:nvGrpSpPr>
          <p:cNvPr id="183" name="Group 182"/>
          <p:cNvGrpSpPr/>
          <p:nvPr/>
        </p:nvGrpSpPr>
        <p:grpSpPr>
          <a:xfrm>
            <a:off x="3533131" y="1367135"/>
            <a:ext cx="928672" cy="770930"/>
            <a:chOff x="3533131" y="1367135"/>
            <a:chExt cx="928672" cy="770930"/>
          </a:xfrm>
        </p:grpSpPr>
        <p:sp>
          <p:nvSpPr>
            <p:cNvPr id="159" name="TextBox 158"/>
            <p:cNvSpPr txBox="1"/>
            <p:nvPr/>
          </p:nvSpPr>
          <p:spPr>
            <a:xfrm>
              <a:off x="3533131" y="1367135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160" name="Straight Arrow Connector 159"/>
            <p:cNvCxnSpPr>
              <a:stCxn id="112" idx="0"/>
              <a:endCxn id="159" idx="2"/>
            </p:cNvCxnSpPr>
            <p:nvPr/>
          </p:nvCxnSpPr>
          <p:spPr bwMode="auto">
            <a:xfrm flipH="1" flipV="1">
              <a:off x="3997467" y="1736467"/>
              <a:ext cx="3033" cy="40159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7" name="Group 186"/>
          <p:cNvGrpSpPr/>
          <p:nvPr/>
        </p:nvGrpSpPr>
        <p:grpSpPr>
          <a:xfrm>
            <a:off x="4517510" y="1371600"/>
            <a:ext cx="928672" cy="766465"/>
            <a:chOff x="4517510" y="1371600"/>
            <a:chExt cx="928672" cy="766465"/>
          </a:xfrm>
        </p:grpSpPr>
        <p:sp>
          <p:nvSpPr>
            <p:cNvPr id="164" name="TextBox 163"/>
            <p:cNvSpPr txBox="1"/>
            <p:nvPr/>
          </p:nvSpPr>
          <p:spPr>
            <a:xfrm>
              <a:off x="4517510" y="1371600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165" name="Straight Arrow Connector 164"/>
            <p:cNvCxnSpPr>
              <a:stCxn id="113" idx="0"/>
              <a:endCxn id="164" idx="2"/>
            </p:cNvCxnSpPr>
            <p:nvPr/>
          </p:nvCxnSpPr>
          <p:spPr bwMode="auto">
            <a:xfrm flipH="1" flipV="1">
              <a:off x="4981846" y="1740932"/>
              <a:ext cx="9254" cy="397133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6" name="Group 185"/>
          <p:cNvGrpSpPr/>
          <p:nvPr/>
        </p:nvGrpSpPr>
        <p:grpSpPr>
          <a:xfrm>
            <a:off x="5515763" y="1367135"/>
            <a:ext cx="928672" cy="770930"/>
            <a:chOff x="5515763" y="1367135"/>
            <a:chExt cx="928672" cy="770930"/>
          </a:xfrm>
        </p:grpSpPr>
        <p:sp>
          <p:nvSpPr>
            <p:cNvPr id="167" name="TextBox 166"/>
            <p:cNvSpPr txBox="1"/>
            <p:nvPr/>
          </p:nvSpPr>
          <p:spPr>
            <a:xfrm>
              <a:off x="5515763" y="1367135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168" name="Straight Arrow Connector 167"/>
            <p:cNvCxnSpPr>
              <a:stCxn id="114" idx="0"/>
              <a:endCxn id="167" idx="2"/>
            </p:cNvCxnSpPr>
            <p:nvPr/>
          </p:nvCxnSpPr>
          <p:spPr bwMode="auto">
            <a:xfrm flipH="1" flipV="1">
              <a:off x="5980099" y="1736467"/>
              <a:ext cx="1601" cy="40159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5" name="Group 184"/>
          <p:cNvGrpSpPr/>
          <p:nvPr/>
        </p:nvGrpSpPr>
        <p:grpSpPr>
          <a:xfrm>
            <a:off x="6506363" y="1371600"/>
            <a:ext cx="928672" cy="766465"/>
            <a:chOff x="6506363" y="1371600"/>
            <a:chExt cx="928672" cy="766465"/>
          </a:xfrm>
        </p:grpSpPr>
        <p:sp>
          <p:nvSpPr>
            <p:cNvPr id="170" name="TextBox 169"/>
            <p:cNvSpPr txBox="1"/>
            <p:nvPr/>
          </p:nvSpPr>
          <p:spPr>
            <a:xfrm>
              <a:off x="6506363" y="1371600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171" name="Straight Arrow Connector 170"/>
            <p:cNvCxnSpPr>
              <a:stCxn id="116" idx="0"/>
              <a:endCxn id="170" idx="2"/>
            </p:cNvCxnSpPr>
            <p:nvPr/>
          </p:nvCxnSpPr>
          <p:spPr bwMode="auto">
            <a:xfrm flipH="1" flipV="1">
              <a:off x="6970699" y="1740932"/>
              <a:ext cx="1601" cy="397133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4" name="Group 183"/>
          <p:cNvGrpSpPr/>
          <p:nvPr/>
        </p:nvGrpSpPr>
        <p:grpSpPr>
          <a:xfrm>
            <a:off x="7500165" y="1367135"/>
            <a:ext cx="928672" cy="770930"/>
            <a:chOff x="7500165" y="1367135"/>
            <a:chExt cx="928672" cy="770930"/>
          </a:xfrm>
        </p:grpSpPr>
        <p:sp>
          <p:nvSpPr>
            <p:cNvPr id="173" name="TextBox 172"/>
            <p:cNvSpPr txBox="1"/>
            <p:nvPr/>
          </p:nvSpPr>
          <p:spPr>
            <a:xfrm>
              <a:off x="7500165" y="1367135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174" name="Straight Arrow Connector 173"/>
            <p:cNvCxnSpPr>
              <a:stCxn id="115" idx="0"/>
              <a:endCxn id="173" idx="2"/>
            </p:cNvCxnSpPr>
            <p:nvPr/>
          </p:nvCxnSpPr>
          <p:spPr bwMode="auto">
            <a:xfrm flipV="1">
              <a:off x="7962900" y="1736467"/>
              <a:ext cx="1601" cy="40159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86" name="Group 85"/>
          <p:cNvGrpSpPr/>
          <p:nvPr/>
        </p:nvGrpSpPr>
        <p:grpSpPr>
          <a:xfrm>
            <a:off x="3825240" y="2453640"/>
            <a:ext cx="365760" cy="365760"/>
            <a:chOff x="3581400" y="2286000"/>
            <a:chExt cx="365760" cy="365760"/>
          </a:xfrm>
        </p:grpSpPr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3581400" y="2286000"/>
              <a:ext cx="365760" cy="36576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pic>
          <p:nvPicPr>
            <p:cNvPr id="88" name="Picture 87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2362200"/>
              <a:ext cx="254000" cy="203200"/>
            </a:xfrm>
            <a:prstGeom prst="rect">
              <a:avLst/>
            </a:prstGeom>
          </p:spPr>
        </p:pic>
      </p:grpSp>
      <p:sp>
        <p:nvSpPr>
          <p:cNvPr id="89" name="Oval 88"/>
          <p:cNvSpPr>
            <a:spLocks noChangeAspect="1"/>
          </p:cNvSpPr>
          <p:nvPr/>
        </p:nvSpPr>
        <p:spPr>
          <a:xfrm>
            <a:off x="4815840" y="2453640"/>
            <a:ext cx="365760" cy="36576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 baseline="30000"/>
          </a:p>
        </p:txBody>
      </p:sp>
      <p:sp>
        <p:nvSpPr>
          <p:cNvPr id="90" name="Oval 89"/>
          <p:cNvSpPr>
            <a:spLocks noChangeAspect="1"/>
          </p:cNvSpPr>
          <p:nvPr/>
        </p:nvSpPr>
        <p:spPr>
          <a:xfrm>
            <a:off x="5806440" y="2453640"/>
            <a:ext cx="365760" cy="36576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 baseline="30000"/>
          </a:p>
        </p:txBody>
      </p:sp>
      <p:sp>
        <p:nvSpPr>
          <p:cNvPr id="91" name="Oval 90"/>
          <p:cNvSpPr>
            <a:spLocks noChangeAspect="1"/>
          </p:cNvSpPr>
          <p:nvPr/>
        </p:nvSpPr>
        <p:spPr>
          <a:xfrm>
            <a:off x="6781800" y="2453640"/>
            <a:ext cx="365760" cy="36576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 baseline="30000"/>
          </a:p>
        </p:txBody>
      </p:sp>
      <p:sp>
        <p:nvSpPr>
          <p:cNvPr id="92" name="Oval 91"/>
          <p:cNvSpPr>
            <a:spLocks noChangeAspect="1"/>
          </p:cNvSpPr>
          <p:nvPr/>
        </p:nvSpPr>
        <p:spPr>
          <a:xfrm>
            <a:off x="7787640" y="2438400"/>
            <a:ext cx="365760" cy="36576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 baseline="30000"/>
          </a:p>
        </p:txBody>
      </p:sp>
      <p:pic>
        <p:nvPicPr>
          <p:cNvPr id="93" name="Picture 9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514600"/>
            <a:ext cx="254000" cy="203200"/>
          </a:xfrm>
          <a:prstGeom prst="rect">
            <a:avLst/>
          </a:prstGeom>
        </p:spPr>
      </p:pic>
      <p:pic>
        <p:nvPicPr>
          <p:cNvPr id="94" name="Picture 9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514600"/>
            <a:ext cx="266700" cy="203200"/>
          </a:xfrm>
          <a:prstGeom prst="rect">
            <a:avLst/>
          </a:prstGeom>
        </p:spPr>
      </p:pic>
      <p:pic>
        <p:nvPicPr>
          <p:cNvPr id="95" name="Picture 9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514600"/>
            <a:ext cx="266700" cy="203200"/>
          </a:xfrm>
          <a:prstGeom prst="rect">
            <a:avLst/>
          </a:prstGeom>
        </p:spPr>
      </p:pic>
      <p:pic>
        <p:nvPicPr>
          <p:cNvPr id="96" name="Picture 9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2514600"/>
            <a:ext cx="254000" cy="203200"/>
          </a:xfrm>
          <a:prstGeom prst="rect">
            <a:avLst/>
          </a:prstGeom>
        </p:spPr>
      </p:pic>
      <p:grpSp>
        <p:nvGrpSpPr>
          <p:cNvPr id="77" name="Group 76"/>
          <p:cNvGrpSpPr/>
          <p:nvPr/>
        </p:nvGrpSpPr>
        <p:grpSpPr>
          <a:xfrm>
            <a:off x="2548752" y="1367135"/>
            <a:ext cx="928672" cy="770930"/>
            <a:chOff x="3533131" y="1367135"/>
            <a:chExt cx="928672" cy="770930"/>
          </a:xfrm>
        </p:grpSpPr>
        <p:sp>
          <p:nvSpPr>
            <p:cNvPr id="78" name="TextBox 77"/>
            <p:cNvSpPr txBox="1"/>
            <p:nvPr/>
          </p:nvSpPr>
          <p:spPr>
            <a:xfrm>
              <a:off x="3533131" y="1367135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79" name="Straight Arrow Connector 78"/>
            <p:cNvCxnSpPr/>
            <p:nvPr/>
          </p:nvCxnSpPr>
          <p:spPr bwMode="auto">
            <a:xfrm flipH="1" flipV="1">
              <a:off x="3997467" y="1736467"/>
              <a:ext cx="3033" cy="40159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7666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23" grpId="0"/>
      <p:bldP spid="153" grpId="0"/>
      <p:bldP spid="154" grpId="0"/>
      <p:bldP spid="155" grpId="0"/>
      <p:bldP spid="156" grpId="0"/>
      <p:bldP spid="157" grpId="0"/>
      <p:bldP spid="158" grpId="0"/>
      <p:bldP spid="89" grpId="0" animBg="1"/>
      <p:bldP spid="90" grpId="0" animBg="1"/>
      <p:bldP spid="91" grpId="0" animBg="1"/>
      <p:bldP spid="92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 Model Factor Graph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3825240" y="2453640"/>
            <a:ext cx="365760" cy="365760"/>
            <a:chOff x="3581400" y="2286000"/>
            <a:chExt cx="365760" cy="365760"/>
          </a:xfrm>
        </p:grpSpPr>
        <p:sp>
          <p:nvSpPr>
            <p:cNvPr id="21" name="Oval 20"/>
            <p:cNvSpPr>
              <a:spLocks noChangeAspect="1"/>
            </p:cNvSpPr>
            <p:nvPr/>
          </p:nvSpPr>
          <p:spPr>
            <a:xfrm>
              <a:off x="3581400" y="2286000"/>
              <a:ext cx="365760" cy="36576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pic>
          <p:nvPicPr>
            <p:cNvPr id="23" name="Picture 22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2362200"/>
              <a:ext cx="254000" cy="203200"/>
            </a:xfrm>
            <a:prstGeom prst="rect">
              <a:avLst/>
            </a:prstGeom>
          </p:spPr>
        </p:pic>
      </p:grpSp>
      <p:sp>
        <p:nvSpPr>
          <p:cNvPr id="29" name="Oval 28"/>
          <p:cNvSpPr>
            <a:spLocks noChangeAspect="1"/>
          </p:cNvSpPr>
          <p:nvPr/>
        </p:nvSpPr>
        <p:spPr>
          <a:xfrm>
            <a:off x="4815840" y="2453640"/>
            <a:ext cx="365760" cy="36576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 baseline="30000"/>
          </a:p>
        </p:txBody>
      </p:sp>
      <p:sp>
        <p:nvSpPr>
          <p:cNvPr id="37" name="Oval 36"/>
          <p:cNvSpPr>
            <a:spLocks noChangeAspect="1"/>
          </p:cNvSpPr>
          <p:nvPr/>
        </p:nvSpPr>
        <p:spPr>
          <a:xfrm>
            <a:off x="5806440" y="2453640"/>
            <a:ext cx="365760" cy="36576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 baseline="30000"/>
          </a:p>
        </p:txBody>
      </p:sp>
      <p:sp>
        <p:nvSpPr>
          <p:cNvPr id="40" name="Oval 39"/>
          <p:cNvSpPr>
            <a:spLocks noChangeAspect="1"/>
          </p:cNvSpPr>
          <p:nvPr/>
        </p:nvSpPr>
        <p:spPr>
          <a:xfrm>
            <a:off x="6781800" y="2453640"/>
            <a:ext cx="365760" cy="36576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 baseline="30000"/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7787640" y="2438400"/>
            <a:ext cx="365760" cy="36576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 baseline="30000"/>
          </a:p>
        </p:txBody>
      </p:sp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514600"/>
            <a:ext cx="254000" cy="203200"/>
          </a:xfrm>
          <a:prstGeom prst="rect">
            <a:avLst/>
          </a:prstGeom>
        </p:spPr>
      </p:pic>
      <p:pic>
        <p:nvPicPr>
          <p:cNvPr id="45" name="Picture 4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514600"/>
            <a:ext cx="266700" cy="203200"/>
          </a:xfrm>
          <a:prstGeom prst="rect">
            <a:avLst/>
          </a:prstGeom>
        </p:spPr>
      </p:pic>
      <p:pic>
        <p:nvPicPr>
          <p:cNvPr id="46" name="Picture 4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514600"/>
            <a:ext cx="266700" cy="203200"/>
          </a:xfrm>
          <a:prstGeom prst="rect">
            <a:avLst/>
          </a:prstGeom>
        </p:spPr>
      </p:pic>
      <p:pic>
        <p:nvPicPr>
          <p:cNvPr id="47" name="Picture 4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2514600"/>
            <a:ext cx="254000" cy="203200"/>
          </a:xfrm>
          <a:prstGeom prst="rect">
            <a:avLst/>
          </a:prstGeom>
        </p:spPr>
      </p:pic>
      <p:grpSp>
        <p:nvGrpSpPr>
          <p:cNvPr id="81" name="Group 80"/>
          <p:cNvGrpSpPr/>
          <p:nvPr/>
        </p:nvGrpSpPr>
        <p:grpSpPr>
          <a:xfrm>
            <a:off x="3886200" y="2819400"/>
            <a:ext cx="274320" cy="1057024"/>
            <a:chOff x="3886200" y="2819400"/>
            <a:chExt cx="274320" cy="1057024"/>
          </a:xfrm>
        </p:grpSpPr>
        <p:cxnSp>
          <p:nvCxnSpPr>
            <p:cNvPr id="66" name="Straight Connector 65"/>
            <p:cNvCxnSpPr>
              <a:stCxn id="21" idx="4"/>
              <a:endCxn id="68" idx="0"/>
            </p:cNvCxnSpPr>
            <p:nvPr/>
          </p:nvCxnSpPr>
          <p:spPr>
            <a:xfrm>
              <a:off x="4008120" y="2819400"/>
              <a:ext cx="15240" cy="7827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ounded Rectangle 67"/>
            <p:cNvSpPr/>
            <p:nvPr/>
          </p:nvSpPr>
          <p:spPr>
            <a:xfrm>
              <a:off x="3886200" y="3602104"/>
              <a:ext cx="274320" cy="27432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008120" y="2819400"/>
            <a:ext cx="1143000" cy="1057024"/>
            <a:chOff x="4008120" y="2819400"/>
            <a:chExt cx="1143000" cy="1057024"/>
          </a:xfrm>
        </p:grpSpPr>
        <p:cxnSp>
          <p:nvCxnSpPr>
            <p:cNvPr id="73" name="Straight Connector 72"/>
            <p:cNvCxnSpPr>
              <a:stCxn id="29" idx="4"/>
              <a:endCxn id="74" idx="0"/>
            </p:cNvCxnSpPr>
            <p:nvPr/>
          </p:nvCxnSpPr>
          <p:spPr>
            <a:xfrm>
              <a:off x="4998720" y="2819400"/>
              <a:ext cx="15240" cy="7827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ounded Rectangle 73"/>
            <p:cNvSpPr/>
            <p:nvPr/>
          </p:nvSpPr>
          <p:spPr>
            <a:xfrm>
              <a:off x="4876800" y="3602104"/>
              <a:ext cx="274320" cy="27432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76" name="Straight Connector 75"/>
            <p:cNvCxnSpPr>
              <a:stCxn id="21" idx="4"/>
              <a:endCxn id="74" idx="0"/>
            </p:cNvCxnSpPr>
            <p:nvPr/>
          </p:nvCxnSpPr>
          <p:spPr>
            <a:xfrm>
              <a:off x="4008120" y="2819400"/>
              <a:ext cx="1005840" cy="7827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3" name="Picture 8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34670" y="3567014"/>
            <a:ext cx="56716" cy="276855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4008120" y="2804160"/>
            <a:ext cx="4602480" cy="1399540"/>
            <a:chOff x="4008120" y="2804160"/>
            <a:chExt cx="4602480" cy="1399540"/>
          </a:xfrm>
        </p:grpSpPr>
        <p:pic>
          <p:nvPicPr>
            <p:cNvPr id="26" name="Picture 25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7600" y="3886200"/>
              <a:ext cx="2413000" cy="317500"/>
            </a:xfrm>
            <a:prstGeom prst="rect">
              <a:avLst/>
            </a:prstGeom>
          </p:spPr>
        </p:pic>
        <p:cxnSp>
          <p:nvCxnSpPr>
            <p:cNvPr id="53" name="Straight Connector 52"/>
            <p:cNvCxnSpPr>
              <a:stCxn id="56" idx="0"/>
              <a:endCxn id="29" idx="4"/>
            </p:cNvCxnSpPr>
            <p:nvPr/>
          </p:nvCxnSpPr>
          <p:spPr>
            <a:xfrm flipH="1" flipV="1">
              <a:off x="4998720" y="2819400"/>
              <a:ext cx="2987040" cy="7827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>
              <a:stCxn id="37" idx="4"/>
              <a:endCxn id="56" idx="0"/>
            </p:cNvCxnSpPr>
            <p:nvPr/>
          </p:nvCxnSpPr>
          <p:spPr>
            <a:xfrm>
              <a:off x="5989320" y="2819400"/>
              <a:ext cx="1996440" cy="7827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56" idx="0"/>
              <a:endCxn id="21" idx="4"/>
            </p:cNvCxnSpPr>
            <p:nvPr/>
          </p:nvCxnSpPr>
          <p:spPr>
            <a:xfrm flipH="1" flipV="1">
              <a:off x="4008120" y="2819400"/>
              <a:ext cx="3977640" cy="7827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ounded Rectangle 55"/>
            <p:cNvSpPr/>
            <p:nvPr/>
          </p:nvSpPr>
          <p:spPr>
            <a:xfrm>
              <a:off x="7848600" y="3602104"/>
              <a:ext cx="274320" cy="27432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70" name="Straight Connector 69"/>
            <p:cNvCxnSpPr>
              <a:stCxn id="40" idx="4"/>
              <a:endCxn id="56" idx="0"/>
            </p:cNvCxnSpPr>
            <p:nvPr/>
          </p:nvCxnSpPr>
          <p:spPr>
            <a:xfrm>
              <a:off x="6964680" y="2819400"/>
              <a:ext cx="1021080" cy="7827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43" idx="4"/>
              <a:endCxn id="56" idx="0"/>
            </p:cNvCxnSpPr>
            <p:nvPr/>
          </p:nvCxnSpPr>
          <p:spPr>
            <a:xfrm>
              <a:off x="7970520" y="2804160"/>
              <a:ext cx="15240" cy="79794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3398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Search Demo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http://dbs.cloudcv.org/captioning&amp;mode=interactive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591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6" name="Shape 20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933" y="1556513"/>
            <a:ext cx="1861795" cy="13672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7" name="Shape 2047"/>
          <p:cNvSpPr txBox="1"/>
          <p:nvPr/>
        </p:nvSpPr>
        <p:spPr>
          <a:xfrm>
            <a:off x="268932" y="2923787"/>
            <a:ext cx="18618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cat sitting on a suitcase on the floor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48" name="Shape 20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20632" y="1556512"/>
            <a:ext cx="2051718" cy="1367276"/>
          </a:xfrm>
          <a:prstGeom prst="rect">
            <a:avLst/>
          </a:prstGeom>
          <a:noFill/>
          <a:ln>
            <a:noFill/>
          </a:ln>
        </p:spPr>
      </p:pic>
      <p:sp>
        <p:nvSpPr>
          <p:cNvPr id="2049" name="Shape 2049"/>
          <p:cNvSpPr txBox="1"/>
          <p:nvPr/>
        </p:nvSpPr>
        <p:spPr>
          <a:xfrm>
            <a:off x="2320644" y="2923787"/>
            <a:ext cx="20517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cat is sitting on a tree branch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50" name="Shape 20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14383" y="1556513"/>
            <a:ext cx="2051725" cy="1368885"/>
          </a:xfrm>
          <a:prstGeom prst="rect">
            <a:avLst/>
          </a:prstGeom>
          <a:noFill/>
          <a:ln>
            <a:noFill/>
          </a:ln>
        </p:spPr>
      </p:pic>
      <p:sp>
        <p:nvSpPr>
          <p:cNvPr id="2051" name="Shape 2051"/>
          <p:cNvSpPr txBox="1"/>
          <p:nvPr/>
        </p:nvSpPr>
        <p:spPr>
          <a:xfrm>
            <a:off x="4614394" y="2923787"/>
            <a:ext cx="20517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dog is running in the grass with a frisbee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52" name="Shape 20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358" y="1557309"/>
            <a:ext cx="2051699" cy="1367267"/>
          </a:xfrm>
          <a:prstGeom prst="rect">
            <a:avLst/>
          </a:prstGeom>
          <a:noFill/>
          <a:ln>
            <a:noFill/>
          </a:ln>
        </p:spPr>
      </p:pic>
      <p:sp>
        <p:nvSpPr>
          <p:cNvPr id="2053" name="Shape 2053"/>
          <p:cNvSpPr txBox="1"/>
          <p:nvPr/>
        </p:nvSpPr>
        <p:spPr>
          <a:xfrm>
            <a:off x="6808344" y="2923787"/>
            <a:ext cx="20517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white teddy bear sitting in the grass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54" name="Shape 20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8932" y="3550197"/>
            <a:ext cx="1861798" cy="1240716"/>
          </a:xfrm>
          <a:prstGeom prst="rect">
            <a:avLst/>
          </a:prstGeom>
          <a:noFill/>
          <a:ln>
            <a:noFill/>
          </a:ln>
        </p:spPr>
      </p:pic>
      <p:sp>
        <p:nvSpPr>
          <p:cNvPr id="2055" name="Shape 2055"/>
          <p:cNvSpPr txBox="1"/>
          <p:nvPr/>
        </p:nvSpPr>
        <p:spPr>
          <a:xfrm>
            <a:off x="218682" y="4790912"/>
            <a:ext cx="19623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Two people walking on the beach with surfboards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56" name="Shape 2056"/>
          <p:cNvSpPr txBox="1"/>
          <p:nvPr/>
        </p:nvSpPr>
        <p:spPr>
          <a:xfrm>
            <a:off x="4780644" y="4790912"/>
            <a:ext cx="19623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Two giraffes standing in a grassy field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57" name="Shape 205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83633" y="3550190"/>
            <a:ext cx="1861802" cy="1240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8" name="Shape 205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43558" y="3550188"/>
            <a:ext cx="1861798" cy="1240720"/>
          </a:xfrm>
          <a:prstGeom prst="rect">
            <a:avLst/>
          </a:prstGeom>
          <a:noFill/>
          <a:ln>
            <a:noFill/>
          </a:ln>
        </p:spPr>
      </p:pic>
      <p:sp>
        <p:nvSpPr>
          <p:cNvPr id="2059" name="Shape 2059"/>
          <p:cNvSpPr txBox="1"/>
          <p:nvPr/>
        </p:nvSpPr>
        <p:spPr>
          <a:xfrm>
            <a:off x="6993294" y="4790912"/>
            <a:ext cx="19623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man riding a dirt bike on a dirt track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60" name="Shape 2060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Captioning: Example Results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61" name="Shape 206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04623" y="3553990"/>
            <a:ext cx="1861802" cy="1237811"/>
          </a:xfrm>
          <a:prstGeom prst="rect">
            <a:avLst/>
          </a:prstGeom>
          <a:noFill/>
          <a:ln>
            <a:noFill/>
          </a:ln>
        </p:spPr>
      </p:pic>
      <p:sp>
        <p:nvSpPr>
          <p:cNvPr id="2062" name="Shape 2062"/>
          <p:cNvSpPr txBox="1"/>
          <p:nvPr/>
        </p:nvSpPr>
        <p:spPr>
          <a:xfrm>
            <a:off x="2594063" y="4825150"/>
            <a:ext cx="18618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tennis player in action on the court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63" name="Shape 2063"/>
          <p:cNvSpPr txBox="1"/>
          <p:nvPr/>
        </p:nvSpPr>
        <p:spPr>
          <a:xfrm>
            <a:off x="7566825" y="920850"/>
            <a:ext cx="1449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Captions generated using </a:t>
            </a:r>
            <a:r>
              <a:rPr lang="en" sz="600" u="sng" kern="0">
                <a:solidFill>
                  <a:srgbClr val="B7B7B7"/>
                </a:solidFill>
                <a:latin typeface="Arial"/>
                <a:cs typeface="Arial"/>
                <a:sym typeface="Arial"/>
                <a:hlinkClick r:id="rId11"/>
              </a:rPr>
              <a:t>neuraltalk2</a:t>
            </a:r>
            <a:endParaRPr sz="600" kern="0">
              <a:solidFill>
                <a:srgbClr val="B7B7B7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All images are</a:t>
            </a:r>
            <a:r>
              <a:rPr lang="en" sz="600" u="sng" kern="0">
                <a:solidFill>
                  <a:srgbClr val="B7B7B7"/>
                </a:solidFill>
                <a:latin typeface="Arial"/>
                <a:cs typeface="Arial"/>
                <a:sym typeface="Arial"/>
                <a:hlinkClick r:id="rId12"/>
              </a:rPr>
              <a:t> CC0 Public domain</a:t>
            </a: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: </a:t>
            </a:r>
            <a:r>
              <a:rPr lang="en" sz="600" u="sng" kern="0">
                <a:solidFill>
                  <a:srgbClr val="B7B7B7"/>
                </a:solidFill>
                <a:latin typeface="Arial"/>
                <a:cs typeface="Arial"/>
                <a:sym typeface="Arial"/>
                <a:hlinkClick r:id="rId13"/>
              </a:rPr>
              <a:t>cat suitcase</a:t>
            </a: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600" u="sng" kern="0">
                <a:solidFill>
                  <a:srgbClr val="B7B7B7"/>
                </a:solidFill>
                <a:latin typeface="Arial"/>
                <a:cs typeface="Arial"/>
                <a:sym typeface="Arial"/>
                <a:hlinkClick r:id="rId14"/>
              </a:rPr>
              <a:t>cat tree</a:t>
            </a: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600" u="sng" kern="0">
                <a:solidFill>
                  <a:srgbClr val="B7B7B7"/>
                </a:solidFill>
                <a:latin typeface="Arial"/>
                <a:cs typeface="Arial"/>
                <a:sym typeface="Arial"/>
                <a:hlinkClick r:id="rId15"/>
              </a:rPr>
              <a:t>dog</a:t>
            </a: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600" u="sng" kern="0">
                <a:solidFill>
                  <a:srgbClr val="B7B7B7"/>
                </a:solidFill>
                <a:latin typeface="Arial"/>
                <a:cs typeface="Arial"/>
                <a:sym typeface="Arial"/>
                <a:hlinkClick r:id="rId16"/>
              </a:rPr>
              <a:t>bear</a:t>
            </a: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600" u="sng" kern="0">
                <a:solidFill>
                  <a:srgbClr val="B7B7B7"/>
                </a:solidFill>
                <a:latin typeface="Arial"/>
                <a:cs typeface="Arial"/>
                <a:sym typeface="Arial"/>
                <a:hlinkClick r:id="rId17"/>
              </a:rPr>
              <a:t>surfers</a:t>
            </a: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600" u="sng" kern="0">
                <a:solidFill>
                  <a:srgbClr val="B7B7B7"/>
                </a:solidFill>
                <a:latin typeface="Arial"/>
                <a:cs typeface="Arial"/>
                <a:sym typeface="Arial"/>
                <a:hlinkClick r:id="rId18"/>
              </a:rPr>
              <a:t>tennis</a:t>
            </a: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600" u="sng" kern="0">
                <a:solidFill>
                  <a:srgbClr val="B7B7B7"/>
                </a:solidFill>
                <a:latin typeface="Arial"/>
                <a:cs typeface="Arial"/>
                <a:sym typeface="Arial"/>
                <a:hlinkClick r:id="rId19"/>
              </a:rPr>
              <a:t>giraffe</a:t>
            </a: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600" u="sng" kern="0">
                <a:solidFill>
                  <a:srgbClr val="B7B7B7"/>
                </a:solidFill>
                <a:latin typeface="Arial"/>
                <a:cs typeface="Arial"/>
                <a:sym typeface="Arial"/>
                <a:hlinkClick r:id="rId20"/>
              </a:rPr>
              <a:t>motorcycle</a:t>
            </a:r>
            <a:endParaRPr sz="600" kern="0">
              <a:solidFill>
                <a:srgbClr val="B7B7B7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CF31F794-686E-0546-97E0-B00FA51EA9DA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8166205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" name="Shape 2069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Captioning: Failure Cases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70" name="Shape 20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475" y="1657400"/>
            <a:ext cx="2211600" cy="1473824"/>
          </a:xfrm>
          <a:prstGeom prst="rect">
            <a:avLst/>
          </a:prstGeom>
          <a:noFill/>
          <a:ln>
            <a:noFill/>
          </a:ln>
        </p:spPr>
      </p:pic>
      <p:sp>
        <p:nvSpPr>
          <p:cNvPr id="2071" name="Shape 2071"/>
          <p:cNvSpPr txBox="1"/>
          <p:nvPr/>
        </p:nvSpPr>
        <p:spPr>
          <a:xfrm>
            <a:off x="281075" y="3039150"/>
            <a:ext cx="18618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woman is holding a cat in her hand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72" name="Shape 20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08076" y="1951400"/>
            <a:ext cx="1803375" cy="2715696"/>
          </a:xfrm>
          <a:prstGeom prst="rect">
            <a:avLst/>
          </a:prstGeom>
          <a:noFill/>
          <a:ln>
            <a:noFill/>
          </a:ln>
        </p:spPr>
      </p:pic>
      <p:sp>
        <p:nvSpPr>
          <p:cNvPr id="2073" name="Shape 2073"/>
          <p:cNvSpPr txBox="1"/>
          <p:nvPr/>
        </p:nvSpPr>
        <p:spPr>
          <a:xfrm>
            <a:off x="2667527" y="4611475"/>
            <a:ext cx="21288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woman standing on a beach holding a surfboard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74" name="Shape 20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4175" y="3620976"/>
            <a:ext cx="2128800" cy="1413665"/>
          </a:xfrm>
          <a:prstGeom prst="rect">
            <a:avLst/>
          </a:prstGeom>
          <a:noFill/>
          <a:ln>
            <a:noFill/>
          </a:ln>
        </p:spPr>
      </p:pic>
      <p:sp>
        <p:nvSpPr>
          <p:cNvPr id="2075" name="Shape 2075"/>
          <p:cNvSpPr txBox="1"/>
          <p:nvPr/>
        </p:nvSpPr>
        <p:spPr>
          <a:xfrm>
            <a:off x="269825" y="4996325"/>
            <a:ext cx="20367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person holding a computer mouse on a desk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76" name="Shape 20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13350" y="1823551"/>
            <a:ext cx="2098144" cy="1573601"/>
          </a:xfrm>
          <a:prstGeom prst="rect">
            <a:avLst/>
          </a:prstGeom>
          <a:noFill/>
          <a:ln>
            <a:noFill/>
          </a:ln>
        </p:spPr>
      </p:pic>
      <p:sp>
        <p:nvSpPr>
          <p:cNvPr id="2077" name="Shape 2077"/>
          <p:cNvSpPr txBox="1"/>
          <p:nvPr/>
        </p:nvSpPr>
        <p:spPr>
          <a:xfrm>
            <a:off x="7111500" y="1712175"/>
            <a:ext cx="15687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bird is perched on a tree branch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78" name="Shape 207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13357" y="3573926"/>
            <a:ext cx="2361299" cy="1573589"/>
          </a:xfrm>
          <a:prstGeom prst="rect">
            <a:avLst/>
          </a:prstGeom>
          <a:noFill/>
          <a:ln>
            <a:noFill/>
          </a:ln>
        </p:spPr>
      </p:pic>
      <p:sp>
        <p:nvSpPr>
          <p:cNvPr id="2079" name="Shape 2079"/>
          <p:cNvSpPr txBox="1"/>
          <p:nvPr/>
        </p:nvSpPr>
        <p:spPr>
          <a:xfrm>
            <a:off x="7374650" y="3603350"/>
            <a:ext cx="13623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man in a baseball uniform throwing a ball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0" name="Shape 2080"/>
          <p:cNvSpPr txBox="1"/>
          <p:nvPr/>
        </p:nvSpPr>
        <p:spPr>
          <a:xfrm>
            <a:off x="7474275" y="915400"/>
            <a:ext cx="1609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Captions generated using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8"/>
              </a:rPr>
              <a:t>neuraltalk2</a:t>
            </a: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All images are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9"/>
              </a:rPr>
              <a:t> CC0 Public domain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: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10"/>
              </a:rPr>
              <a:t>fur coat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11"/>
              </a:rPr>
              <a:t>handstand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12"/>
              </a:rPr>
              <a:t>spider web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13"/>
              </a:rPr>
              <a:t>baseball</a:t>
            </a: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06528E31-A486-BA40-9B07-C74AB114CD0A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05538304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5" name="Shape 2095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 with Attention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96" name="Shape 20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573" y="3008025"/>
            <a:ext cx="1106200" cy="11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7" name="Shape 2097"/>
          <p:cNvSpPr/>
          <p:nvPr/>
        </p:nvSpPr>
        <p:spPr>
          <a:xfrm rot="-5400000">
            <a:off x="1584025" y="3151476"/>
            <a:ext cx="1030400" cy="830775"/>
          </a:xfrm>
          <a:prstGeom prst="flowChartManualOperation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98" name="Shape 2098"/>
          <p:cNvSpPr txBox="1"/>
          <p:nvPr/>
        </p:nvSpPr>
        <p:spPr>
          <a:xfrm>
            <a:off x="1677438" y="3337525"/>
            <a:ext cx="8436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CNN</a:t>
            </a: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99" name="Shape 2099"/>
          <p:cNvSpPr txBox="1"/>
          <p:nvPr/>
        </p:nvSpPr>
        <p:spPr>
          <a:xfrm>
            <a:off x="406025" y="40829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 x W x 3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0" name="Shape 2100"/>
          <p:cNvSpPr txBox="1"/>
          <p:nvPr/>
        </p:nvSpPr>
        <p:spPr>
          <a:xfrm>
            <a:off x="2352250" y="39056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Features: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 x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1" name="Shape 2101"/>
          <p:cNvSpPr/>
          <p:nvPr/>
        </p:nvSpPr>
        <p:spPr>
          <a:xfrm>
            <a:off x="382768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h0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02" name="Shape 2102"/>
          <p:cNvCxnSpPr/>
          <p:nvPr/>
        </p:nvCxnSpPr>
        <p:spPr>
          <a:xfrm>
            <a:off x="3188936" y="3577175"/>
            <a:ext cx="517800" cy="0"/>
          </a:xfrm>
          <a:prstGeom prst="straightConnector1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03" name="Shape 2103"/>
          <p:cNvSpPr/>
          <p:nvPr/>
        </p:nvSpPr>
        <p:spPr>
          <a:xfrm>
            <a:off x="2654200" y="3380375"/>
            <a:ext cx="383400" cy="393600"/>
          </a:xfrm>
          <a:prstGeom prst="rect">
            <a:avLst/>
          </a:prstGeom>
          <a:solidFill>
            <a:srgbClr val="B4A7D6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04" name="Shape 2104"/>
          <p:cNvCxnSpPr/>
          <p:nvPr/>
        </p:nvCxnSpPr>
        <p:spPr>
          <a:xfrm>
            <a:off x="2775750" y="3379925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5" name="Shape 2105"/>
          <p:cNvCxnSpPr/>
          <p:nvPr/>
        </p:nvCxnSpPr>
        <p:spPr>
          <a:xfrm>
            <a:off x="2913823" y="3379936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6" name="Shape 2106"/>
          <p:cNvCxnSpPr/>
          <p:nvPr/>
        </p:nvCxnSpPr>
        <p:spPr>
          <a:xfrm rot="10800000">
            <a:off x="2652598" y="3511275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7" name="Shape 2107"/>
          <p:cNvCxnSpPr/>
          <p:nvPr/>
        </p:nvCxnSpPr>
        <p:spPr>
          <a:xfrm rot="10800000">
            <a:off x="2652598" y="3642096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08" name="Shape 2108"/>
          <p:cNvSpPr txBox="1"/>
          <p:nvPr/>
        </p:nvSpPr>
        <p:spPr>
          <a:xfrm>
            <a:off x="0" y="4859425"/>
            <a:ext cx="1974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Xu et al, “Show, Attend and Tell: Neural Image Caption Generation with Visual Attention”, ICML 2015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0E19A446-A3CE-A641-B2F6-A1480114FC0C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4814819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heme/theme1.xml><?xml version="1.0" encoding="utf-8"?>
<a:theme xmlns:a="http://schemas.openxmlformats.org/drawingml/2006/main" name="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49738</TotalTime>
  <Words>4994</Words>
  <Application>Microsoft Macintosh PowerPoint</Application>
  <PresentationFormat>On-screen Show (4:3)</PresentationFormat>
  <Paragraphs>1041</Paragraphs>
  <Slides>110</Slides>
  <Notes>68</Notes>
  <HiddenSlides>11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110</vt:i4>
      </vt:variant>
    </vt:vector>
  </HeadingPairs>
  <TitlesOfParts>
    <vt:vector size="114" baseType="lpstr">
      <vt:lpstr>Arial</vt:lpstr>
      <vt:lpstr>Arial Narrow</vt:lpstr>
      <vt:lpstr>Helvetica Neue Light</vt:lpstr>
      <vt:lpstr>Blank Presentation</vt:lpstr>
      <vt:lpstr>CS 4803 / 7643: Deep Learning</vt:lpstr>
      <vt:lpstr>Administrativia</vt:lpstr>
      <vt:lpstr>Administrativia</vt:lpstr>
      <vt:lpstr>PowerPoint Presentation</vt:lpstr>
      <vt:lpstr>New Topic: RNNs</vt:lpstr>
      <vt:lpstr>New Words</vt:lpstr>
      <vt:lpstr>What’s wrong with MLPs?</vt:lpstr>
      <vt:lpstr>Why model sequences?</vt:lpstr>
      <vt:lpstr>Sequences are everywhere…</vt:lpstr>
      <vt:lpstr>Sequences in Input or Output?</vt:lpstr>
      <vt:lpstr>2 Key Ideas</vt:lpstr>
      <vt:lpstr>PowerPoint Presentation</vt:lpstr>
      <vt:lpstr>2 Key Ideas</vt:lpstr>
      <vt:lpstr>How do we model sequences?</vt:lpstr>
      <vt:lpstr>How do we model sequences?</vt:lpstr>
      <vt:lpstr>2 Key Ideas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 for Today</vt:lpstr>
      <vt:lpstr>Language Modeling</vt:lpstr>
      <vt:lpstr>PowerPoint Presentation</vt:lpstr>
      <vt:lpstr>PowerPoint Presentation</vt:lpstr>
      <vt:lpstr>PowerPoint Presentation</vt:lpstr>
      <vt:lpstr>PowerPoint Presentation</vt:lpstr>
      <vt:lpstr>Distributed Representations Toy Example</vt:lpstr>
      <vt:lpstr>Distributed Representations Toy Example</vt:lpstr>
      <vt:lpstr>Power of distributed representations!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 for Today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Meet LSTMs</vt:lpstr>
      <vt:lpstr>LSTMs Intuition: Memory</vt:lpstr>
      <vt:lpstr>LSTMs Intuition: Forget Gate</vt:lpstr>
      <vt:lpstr>LSTMs Intuition: Input Gate</vt:lpstr>
      <vt:lpstr>LSTMs Intuition: Memory Update</vt:lpstr>
      <vt:lpstr>LSTMs Intuition: Output Gate</vt:lpstr>
      <vt:lpstr>LSTMs Intuition: Additive Updates</vt:lpstr>
      <vt:lpstr>LSTMs Intuition: Additive Updates</vt:lpstr>
      <vt:lpstr>LSTMs Intuition: Additive Updates</vt:lpstr>
      <vt:lpstr>LSTMs</vt:lpstr>
      <vt:lpstr>LSTM Variants #1: Peephole Connections</vt:lpstr>
      <vt:lpstr>LSTM Variants #2: Coupled Gates</vt:lpstr>
      <vt:lpstr>LSTM Variants #3: Gated Recurrent Units</vt:lpstr>
      <vt:lpstr>PowerPoint Presentation</vt:lpstr>
      <vt:lpstr>Plan for Today</vt:lpstr>
      <vt:lpstr>Neural Image Captioning</vt:lpstr>
      <vt:lpstr>Neural Image Captioning</vt:lpstr>
      <vt:lpstr>Neural Image Captioning</vt:lpstr>
      <vt:lpstr>Neural Image Captioning</vt:lpstr>
      <vt:lpstr>Sequence Model Factor Graph</vt:lpstr>
      <vt:lpstr>Beam Search 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Typical VQA Models</vt:lpstr>
      <vt:lpstr>PowerPoint Presentation</vt:lpstr>
      <vt:lpstr>PowerPoint Presentation</vt:lpstr>
    </vt:vector>
  </TitlesOfParts>
  <Manager/>
  <Company>Virginia Tech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 5984: Introduction to Machine Learning</dc:title>
  <dc:subject>Machine Learning</dc:subject>
  <dc:creator>Dhruv Batra</dc:creator>
  <cp:keywords/>
  <dc:description/>
  <cp:lastModifiedBy>Dhruv Batra</cp:lastModifiedBy>
  <cp:revision>2829</cp:revision>
  <cp:lastPrinted>2015-04-01T17:45:43Z</cp:lastPrinted>
  <dcterms:created xsi:type="dcterms:W3CDTF">2013-03-06T19:31:42Z</dcterms:created>
  <dcterms:modified xsi:type="dcterms:W3CDTF">2020-10-06T16:10:39Z</dcterms:modified>
  <cp:category/>
</cp:coreProperties>
</file>