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  <p:sldMasterId id="2147483729" r:id="rId2"/>
  </p:sldMasterIdLst>
  <p:notesMasterIdLst>
    <p:notesMasterId r:id="rId65"/>
  </p:notesMasterIdLst>
  <p:handoutMasterIdLst>
    <p:handoutMasterId r:id="rId66"/>
  </p:handoutMasterIdLst>
  <p:sldIdLst>
    <p:sldId id="399" r:id="rId3"/>
    <p:sldId id="2343" r:id="rId4"/>
    <p:sldId id="366" r:id="rId5"/>
    <p:sldId id="650" r:id="rId6"/>
    <p:sldId id="1008" r:id="rId7"/>
    <p:sldId id="367" r:id="rId8"/>
    <p:sldId id="368" r:id="rId9"/>
    <p:sldId id="369" r:id="rId10"/>
    <p:sldId id="1015" r:id="rId11"/>
    <p:sldId id="1009" r:id="rId12"/>
    <p:sldId id="1010" r:id="rId13"/>
    <p:sldId id="2478" r:id="rId14"/>
    <p:sldId id="1011" r:id="rId15"/>
    <p:sldId id="2475" r:id="rId16"/>
    <p:sldId id="2476" r:id="rId17"/>
    <p:sldId id="370" r:id="rId18"/>
    <p:sldId id="371" r:id="rId19"/>
    <p:sldId id="1016" r:id="rId20"/>
    <p:sldId id="2369" r:id="rId21"/>
    <p:sldId id="2370" r:id="rId22"/>
    <p:sldId id="2371" r:id="rId23"/>
    <p:sldId id="375" r:id="rId24"/>
    <p:sldId id="376" r:id="rId25"/>
    <p:sldId id="377" r:id="rId26"/>
    <p:sldId id="2480" r:id="rId27"/>
    <p:sldId id="378" r:id="rId28"/>
    <p:sldId id="379" r:id="rId29"/>
    <p:sldId id="380" r:id="rId30"/>
    <p:sldId id="2398" r:id="rId31"/>
    <p:sldId id="2399" r:id="rId32"/>
    <p:sldId id="2400" r:id="rId33"/>
    <p:sldId id="2404" r:id="rId34"/>
    <p:sldId id="2401" r:id="rId35"/>
    <p:sldId id="372" r:id="rId36"/>
    <p:sldId id="373" r:id="rId37"/>
    <p:sldId id="374" r:id="rId38"/>
    <p:sldId id="2402" r:id="rId39"/>
    <p:sldId id="2403" r:id="rId40"/>
    <p:sldId id="2477" r:id="rId41"/>
    <p:sldId id="2407" r:id="rId42"/>
    <p:sldId id="2408" r:id="rId43"/>
    <p:sldId id="2481" r:id="rId44"/>
    <p:sldId id="382" r:id="rId45"/>
    <p:sldId id="383" r:id="rId46"/>
    <p:sldId id="386" r:id="rId47"/>
    <p:sldId id="2446" r:id="rId48"/>
    <p:sldId id="1279" r:id="rId49"/>
    <p:sldId id="1374" r:id="rId50"/>
    <p:sldId id="1554" r:id="rId51"/>
    <p:sldId id="1292" r:id="rId52"/>
    <p:sldId id="1301" r:id="rId53"/>
    <p:sldId id="2473" r:id="rId54"/>
    <p:sldId id="1541" r:id="rId55"/>
    <p:sldId id="2474" r:id="rId56"/>
    <p:sldId id="1309" r:id="rId57"/>
    <p:sldId id="1310" r:id="rId58"/>
    <p:sldId id="1558" r:id="rId59"/>
    <p:sldId id="2203" r:id="rId60"/>
    <p:sldId id="1018" r:id="rId61"/>
    <p:sldId id="1468" r:id="rId62"/>
    <p:sldId id="1020" r:id="rId63"/>
    <p:sldId id="1021" r:id="rId6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93605" autoAdjust="0"/>
  </p:normalViewPr>
  <p:slideViewPr>
    <p:cSldViewPr>
      <p:cViewPr varScale="1">
        <p:scale>
          <a:sx n="120" d="100"/>
          <a:sy n="120" d="100"/>
        </p:scale>
        <p:origin x="9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Shape 18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Shape 18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147546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Shape 18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Shape 18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30834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Shape 18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Shape 18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350679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Shape 19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Shape 19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78453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Shape 19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Shape 1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22301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Shape 19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Shape 1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407573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Shape 19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Shape 19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48492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Shape 19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Shape 19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441095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Shape 19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1036247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Shape 19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 discriminator for a bit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train generator for a bit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5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Shape 17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Shape 17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191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Shape 20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z to data manifold?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**No clear rule. Sometimes train 1 step discriminator, 1 step gen. Some train disc. More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660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Shape 20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Shape 20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z to data manifold?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7355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Shape 20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Shape 20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samples, never directly memorizes training set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9483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Shape 20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Shape 20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work from 2014, not such great quality yet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212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Shape 20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Shape 2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this time, a lot of work on improving GANs.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work ICLR2016 on adding convolutional architectures to GANs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727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Shape 20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Shape 20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176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Shape 2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Shape 2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235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Shape 2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Shape 2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2 points of z (2 random vectors), and interpolate between these points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7019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Shape 2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Shape 2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193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Shape 2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1" name="Shape 2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49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 to goodfellow tutorial which has a good overview of this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Today discuss 3 most popular types of 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3447458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Shape 2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Shape 2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93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49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9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2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Shape 17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Shape 17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49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Shape 18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Shape 18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62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Shape 18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Shape 18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6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Shape 18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Hard to sample from high dimensional distribution.  Take random noise, transform to real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1614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Shape 18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Hard to sample from high dimensional distribution.  Take random noise, transform to real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7165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Shape 18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22320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3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180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556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63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42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1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5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41" r:id="rId12"/>
    <p:sldLayoutId id="214748374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2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tvault-my.sharepoint.com/:x:/g/personal/jtruong33_gatech_edu/Ef2F6TxSCpxKsHmbeJNQngoBYYYhFe05Mp5EDluMaNuRDA?e=IRw4MQ" TargetMode="External"/><Relationship Id="rId2" Type="http://schemas.openxmlformats.org/officeDocument/2006/relationships/hyperlink" Target="https://piazza.com/class/krzddkapwf186?cid=31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oloclub.github.io/ganlab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hisxdoesnotexist.com/" TargetMode="External"/><Relationship Id="rId2" Type="http://schemas.openxmlformats.org/officeDocument/2006/relationships/hyperlink" Target="https://thispersondoesnotexist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aperswithcode.com/task/image-generation/latest" TargetMode="Externa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ithub.com/soumith/ganhacks" TargetMode="Externa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b.gatech.edu/cios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Generative Adversarial Networks (GANs)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Closing time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6443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Interview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give you </a:t>
                </a:r>
                <a:r>
                  <a:rPr lang="en-US" i="1" dirty="0"/>
                  <a:t>u</a:t>
                </a:r>
                <a:r>
                  <a:rPr lang="en-US" dirty="0"/>
                  <a:t> ~ U(0,1)</a:t>
                </a:r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i="1" dirty="0"/>
                  <a:t>u</a:t>
                </a:r>
                <a:r>
                  <a:rPr lang="en-US" dirty="0"/>
                  <a:t> to produce a sample </a:t>
                </a:r>
                <a:r>
                  <a:rPr lang="en-US" i="1" dirty="0"/>
                  <a:t>x</a:t>
                </a:r>
                <a:r>
                  <a:rPr lang="en-US" dirty="0"/>
                  <a:t> ~ Bern(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Slightly Harder </a:t>
            </a:r>
            <a:r>
              <a:rPr lang="en-US" dirty="0"/>
              <a:t>Interview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give you </a:t>
                </a:r>
                <a:r>
                  <a:rPr lang="en-US" i="1" dirty="0"/>
                  <a:t>u</a:t>
                </a:r>
                <a:r>
                  <a:rPr lang="en-US" dirty="0"/>
                  <a:t> ~ U(0,1)</a:t>
                </a:r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i="1" dirty="0"/>
                  <a:t>u</a:t>
                </a:r>
                <a:r>
                  <a:rPr lang="en-US" dirty="0"/>
                  <a:t> to produce a sample </a:t>
                </a:r>
                <a:r>
                  <a:rPr lang="en-US" i="1" dirty="0"/>
                  <a:t>x</a:t>
                </a:r>
                <a:r>
                  <a:rPr lang="en-US" dirty="0"/>
                  <a:t> ~ Cat(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Slightly Harder </a:t>
            </a:r>
            <a:r>
              <a:rPr lang="en-US" dirty="0"/>
              <a:t>Interview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give you </a:t>
                </a:r>
                <a:r>
                  <a:rPr lang="en-US" i="1" dirty="0"/>
                  <a:t>u</a:t>
                </a:r>
                <a:r>
                  <a:rPr lang="en-US" dirty="0"/>
                  <a:t> ~ U(0,1)</a:t>
                </a:r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i="1" dirty="0"/>
                  <a:t>u</a:t>
                </a:r>
                <a:r>
                  <a:rPr lang="en-US" dirty="0"/>
                  <a:t> to produce a sample </a:t>
                </a:r>
                <a:r>
                  <a:rPr lang="en-US" i="1" dirty="0"/>
                  <a:t>x</a:t>
                </a:r>
                <a:r>
                  <a:rPr lang="en-US" dirty="0"/>
                  <a:t> ~ Cat(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Harder Interview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give you </a:t>
            </a:r>
            <a:r>
              <a:rPr lang="en-US" i="1" dirty="0"/>
              <a:t>u</a:t>
            </a:r>
            <a:r>
              <a:rPr lang="en-US" dirty="0"/>
              <a:t> ~ U(0,1)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i="1" dirty="0"/>
              <a:t>u</a:t>
            </a:r>
            <a:r>
              <a:rPr lang="en-US" dirty="0"/>
              <a:t> to produce a sample </a:t>
            </a:r>
            <a:r>
              <a:rPr lang="en-US" i="1" dirty="0"/>
              <a:t>x</a:t>
            </a:r>
            <a:r>
              <a:rPr lang="en-US" dirty="0"/>
              <a:t> ~ F</a:t>
            </a:r>
            <a:r>
              <a:rPr lang="en-US" baseline="-25000" dirty="0"/>
              <a:t>X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Inverse Transform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 descr="https://upload.wikimedia.org/wikipedia/commons/6/68/Inverse_transform_samp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03" y="914400"/>
            <a:ext cx="5947797" cy="58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6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Harder Interview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give you </a:t>
            </a:r>
            <a:r>
              <a:rPr lang="en-US" i="1" dirty="0"/>
              <a:t>u</a:t>
            </a:r>
            <a:r>
              <a:rPr lang="en-US" dirty="0"/>
              <a:t> ~ U(0,1)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i="1" dirty="0"/>
              <a:t>u</a:t>
            </a:r>
            <a:r>
              <a:rPr lang="en-US" dirty="0"/>
              <a:t> to produce a sample </a:t>
            </a:r>
            <a:r>
              <a:rPr lang="en-US" i="1" dirty="0"/>
              <a:t>x</a:t>
            </a:r>
            <a:r>
              <a:rPr lang="en-US" dirty="0"/>
              <a:t> ~ F</a:t>
            </a:r>
            <a:r>
              <a:rPr lang="en-US" baseline="-25000" dirty="0"/>
              <a:t>X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Shape 182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Generative Adversarial Networks</a:t>
            </a:r>
          </a:p>
        </p:txBody>
      </p:sp>
      <p:sp>
        <p:nvSpPr>
          <p:cNvPr id="1826" name="Shape 1826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827" name="Shape 1827"/>
          <p:cNvSpPr txBox="1"/>
          <p:nvPr/>
        </p:nvSpPr>
        <p:spPr>
          <a:xfrm>
            <a:off x="201100" y="2064600"/>
            <a:ext cx="8457000" cy="10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Problem: Want to sample from complex, high-dimensional training distribution.  No direct way to do this!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Sample from a simple distribution, e.g. random noise.  Learn transformation to training distribution.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1828" name="Shape 1828"/>
          <p:cNvSpPr txBox="1"/>
          <p:nvPr/>
        </p:nvSpPr>
        <p:spPr>
          <a:xfrm>
            <a:off x="222650" y="3270900"/>
            <a:ext cx="28287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can we use to represent this complex transformation?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6DCEBC4-2DEF-A54B-83CD-C891027B87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5357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 txBox="1"/>
          <p:nvPr/>
        </p:nvSpPr>
        <p:spPr>
          <a:xfrm>
            <a:off x="201100" y="2064600"/>
            <a:ext cx="8457000" cy="10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Problem: Want to sample from complex, high-dimensional training distribution.  No direct way to do this!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Sample from a simple distribution, e.g. random noise.  Learn transformation to training distribution.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1834" name="Shape 183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Generative Adversarial Networks</a:t>
            </a:r>
          </a:p>
        </p:txBody>
      </p:sp>
      <p:sp>
        <p:nvSpPr>
          <p:cNvPr id="1836" name="Shape 1836"/>
          <p:cNvSpPr/>
          <p:nvPr/>
        </p:nvSpPr>
        <p:spPr>
          <a:xfrm>
            <a:off x="6058950" y="4877900"/>
            <a:ext cx="1532700" cy="276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837" name="Shape 1837"/>
          <p:cNvSpPr txBox="1"/>
          <p:nvPr/>
        </p:nvSpPr>
        <p:spPr>
          <a:xfrm>
            <a:off x="3630100" y="4954100"/>
            <a:ext cx="2558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Random noise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Shape 1838"/>
          <p:cNvSpPr/>
          <p:nvPr/>
        </p:nvSpPr>
        <p:spPr>
          <a:xfrm>
            <a:off x="6058950" y="4086150"/>
            <a:ext cx="1532700" cy="550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</a:p>
        </p:txBody>
      </p:sp>
      <p:pic>
        <p:nvPicPr>
          <p:cNvPr id="1839" name="Shape 18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452" y="3117524"/>
            <a:ext cx="699699" cy="72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0" name="Shape 1840"/>
          <p:cNvCxnSpPr>
            <a:stCxn id="1836" idx="0"/>
            <a:endCxn id="1838" idx="2"/>
          </p:cNvCxnSpPr>
          <p:nvPr/>
        </p:nvCxnSpPr>
        <p:spPr>
          <a:xfrm rot="10800000">
            <a:off x="6825300" y="463700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41" name="Shape 1841"/>
          <p:cNvCxnSpPr/>
          <p:nvPr/>
        </p:nvCxnSpPr>
        <p:spPr>
          <a:xfrm rot="10800000">
            <a:off x="6825300" y="384525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42" name="Shape 1842"/>
          <p:cNvSpPr txBox="1"/>
          <p:nvPr/>
        </p:nvSpPr>
        <p:spPr>
          <a:xfrm>
            <a:off x="3858700" y="3229325"/>
            <a:ext cx="2069100" cy="6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Sample from training distribution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Shape 1843"/>
          <p:cNvSpPr txBox="1"/>
          <p:nvPr/>
        </p:nvSpPr>
        <p:spPr>
          <a:xfrm>
            <a:off x="222650" y="3270900"/>
            <a:ext cx="28287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can we use to represent this complex transformation?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Shape 1844"/>
          <p:cNvSpPr txBox="1"/>
          <p:nvPr/>
        </p:nvSpPr>
        <p:spPr>
          <a:xfrm>
            <a:off x="222650" y="3956700"/>
            <a:ext cx="28287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A: A neural network!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Shape 1845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A6D56E8-4A0B-9540-B8CB-9E0781AEA1F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7634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3800" dirty="0"/>
              <a:t>Generative </a:t>
            </a:r>
            <a:r>
              <a:rPr lang="en-US" sz="3800"/>
              <a:t>Adversarial Networks (GANs)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GANs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Learning to Sample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/>
              <a:t>Connection to Inverse Transform Sampling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Adversarial Training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52" name="Shape 1852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 </a:t>
            </a:r>
          </a:p>
        </p:txBody>
      </p:sp>
      <p:sp>
        <p:nvSpPr>
          <p:cNvPr id="1853" name="Shape 1853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26DCB-9F4F-CA4F-B5A5-04890A2EA50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66469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class today</a:t>
            </a:r>
          </a:p>
          <a:p>
            <a:endParaRPr lang="en-US" dirty="0"/>
          </a:p>
          <a:p>
            <a:r>
              <a:rPr lang="en-US" dirty="0"/>
              <a:t>Project </a:t>
            </a:r>
          </a:p>
          <a:p>
            <a:pPr lvl="1"/>
            <a:r>
              <a:rPr lang="en-US" dirty="0"/>
              <a:t>Due: 12/09, 11:59pm</a:t>
            </a:r>
          </a:p>
          <a:p>
            <a:pPr lvl="1"/>
            <a:r>
              <a:rPr lang="en-US" dirty="0"/>
              <a:t>Last deliverable in the class</a:t>
            </a:r>
          </a:p>
          <a:p>
            <a:pPr lvl="1"/>
            <a:r>
              <a:rPr lang="en-US" dirty="0"/>
              <a:t>Details: </a:t>
            </a:r>
            <a:r>
              <a:rPr lang="en-US" dirty="0">
                <a:hlinkClick r:id="rId2"/>
              </a:rPr>
              <a:t>https://piazza.com/class/krzddkapwf186?cid=315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TODO: Register project on info sheet (Need it for grading)</a:t>
            </a:r>
            <a:br>
              <a:rPr lang="en-US" dirty="0"/>
            </a:br>
            <a:r>
              <a:rPr lang="en-US" dirty="0">
                <a:hlinkClick r:id="rId3"/>
              </a:rPr>
              <a:t>https://gtvault-my.sharepoint.com/:x:/g/personal/jtruong33_gatech_edu/Ef2F6TxSCpxKsHmbeJNQngoBYYYhFe05Mp5EDluMaNuRDA?e=IRw4MQ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Shape 185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60" name="Shape 1860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 </a:t>
            </a:r>
          </a:p>
        </p:txBody>
      </p:sp>
      <p:sp>
        <p:nvSpPr>
          <p:cNvPr id="1861" name="Shape 1861"/>
          <p:cNvSpPr/>
          <p:nvPr/>
        </p:nvSpPr>
        <p:spPr>
          <a:xfrm>
            <a:off x="2381950" y="4821875"/>
            <a:ext cx="1532700" cy="240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862" name="Shape 1862"/>
          <p:cNvSpPr txBox="1"/>
          <p:nvPr/>
        </p:nvSpPr>
        <p:spPr>
          <a:xfrm>
            <a:off x="433600" y="4763525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 noise</a:t>
            </a:r>
          </a:p>
        </p:txBody>
      </p:sp>
      <p:sp>
        <p:nvSpPr>
          <p:cNvPr id="1863" name="Shape 1863"/>
          <p:cNvSpPr/>
          <p:nvPr/>
        </p:nvSpPr>
        <p:spPr>
          <a:xfrm>
            <a:off x="2122425" y="4256100"/>
            <a:ext cx="2097000" cy="32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</a:p>
        </p:txBody>
      </p:sp>
      <p:pic>
        <p:nvPicPr>
          <p:cNvPr id="1864" name="Shape 18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325" y="3504963"/>
            <a:ext cx="493150" cy="51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5" name="Shape 18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900" y="3504388"/>
            <a:ext cx="465232" cy="49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6" name="Shape 1866"/>
          <p:cNvCxnSpPr/>
          <p:nvPr/>
        </p:nvCxnSpPr>
        <p:spPr>
          <a:xfrm rot="10800000">
            <a:off x="3148300" y="4017825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67" name="Shape 1867"/>
          <p:cNvSpPr/>
          <p:nvPr/>
        </p:nvSpPr>
        <p:spPr>
          <a:xfrm>
            <a:off x="3012700" y="2934650"/>
            <a:ext cx="2208900" cy="330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</a:p>
        </p:txBody>
      </p:sp>
      <p:cxnSp>
        <p:nvCxnSpPr>
          <p:cNvPr id="1868" name="Shape 1868"/>
          <p:cNvCxnSpPr>
            <a:endCxn id="1867" idx="2"/>
          </p:cNvCxnSpPr>
          <p:nvPr/>
        </p:nvCxnSpPr>
        <p:spPr>
          <a:xfrm rot="10800000" flipH="1">
            <a:off x="3175750" y="3264950"/>
            <a:ext cx="9414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9" name="Shape 1869"/>
          <p:cNvCxnSpPr>
            <a:endCxn id="1867" idx="2"/>
          </p:cNvCxnSpPr>
          <p:nvPr/>
        </p:nvCxnSpPr>
        <p:spPr>
          <a:xfrm rot="10800000">
            <a:off x="4117150" y="3264950"/>
            <a:ext cx="10209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0" name="Shape 1870"/>
          <p:cNvCxnSpPr/>
          <p:nvPr/>
        </p:nvCxnSpPr>
        <p:spPr>
          <a:xfrm rot="10800000">
            <a:off x="4117150" y="269375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1" name="Shape 1871"/>
          <p:cNvSpPr txBox="1"/>
          <p:nvPr/>
        </p:nvSpPr>
        <p:spPr>
          <a:xfrm>
            <a:off x="376800" y="3508975"/>
            <a:ext cx="2097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Fake Images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generator)</a:t>
            </a:r>
          </a:p>
        </p:txBody>
      </p:sp>
      <p:sp>
        <p:nvSpPr>
          <p:cNvPr id="1872" name="Shape 1872"/>
          <p:cNvSpPr txBox="1"/>
          <p:nvPr/>
        </p:nvSpPr>
        <p:spPr>
          <a:xfrm>
            <a:off x="5732299" y="3508962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Images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training set)</a:t>
            </a:r>
          </a:p>
        </p:txBody>
      </p:sp>
      <p:sp>
        <p:nvSpPr>
          <p:cNvPr id="1873" name="Shape 1873"/>
          <p:cNvSpPr txBox="1"/>
          <p:nvPr/>
        </p:nvSpPr>
        <p:spPr>
          <a:xfrm>
            <a:off x="2995599" y="2385850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or Fake</a:t>
            </a:r>
          </a:p>
        </p:txBody>
      </p:sp>
      <p:pic>
        <p:nvPicPr>
          <p:cNvPr id="1874" name="Shape 18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876" y="3504962"/>
            <a:ext cx="493149" cy="49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Shape 18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776" y="3508138"/>
            <a:ext cx="493149" cy="5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Shape 18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6701" y="3508974"/>
            <a:ext cx="465225" cy="49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7" name="Shape 18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72501" y="3508971"/>
            <a:ext cx="465225" cy="488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8" name="Shape 1878"/>
          <p:cNvCxnSpPr/>
          <p:nvPr/>
        </p:nvCxnSpPr>
        <p:spPr>
          <a:xfrm rot="10800000">
            <a:off x="3148300" y="4586362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9" name="Shape 1879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880" name="Shape 1880"/>
          <p:cNvSpPr txBox="1"/>
          <p:nvPr/>
        </p:nvSpPr>
        <p:spPr>
          <a:xfrm>
            <a:off x="4997653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Fake and real images copyright Emily Denton et al. 2015. Reproduced with permission.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36BF54D6-BF90-2147-8ACF-E7DCAA24722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6494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Shape 188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87" name="Shape 1887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88" name="Shape 1888"/>
          <p:cNvSpPr txBox="1"/>
          <p:nvPr/>
        </p:nvSpPr>
        <p:spPr>
          <a:xfrm>
            <a:off x="187975" y="2304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jointly in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minimax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889" name="Shape 18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50" y="3180426"/>
            <a:ext cx="6911124" cy="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0" name="Shape 1890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C781E7C-7A97-5249-B8A4-6A733B17B6D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79053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Shape 189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97" name="Shape 1897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98" name="Shape 1898"/>
          <p:cNvSpPr txBox="1"/>
          <p:nvPr/>
        </p:nvSpPr>
        <p:spPr>
          <a:xfrm>
            <a:off x="187975" y="2304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jointly in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899" name="Shape 18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50" y="3180426"/>
            <a:ext cx="6911124" cy="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0" name="Shape 1900"/>
          <p:cNvSpPr/>
          <p:nvPr/>
        </p:nvSpPr>
        <p:spPr>
          <a:xfrm rot="-5400000">
            <a:off x="3756900" y="3250075"/>
            <a:ext cx="154200" cy="7929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Shape 1901"/>
          <p:cNvSpPr txBox="1"/>
          <p:nvPr/>
        </p:nvSpPr>
        <p:spPr>
          <a:xfrm>
            <a:off x="2944475" y="3604950"/>
            <a:ext cx="17838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real data x</a:t>
            </a:r>
          </a:p>
        </p:txBody>
      </p:sp>
      <p:sp>
        <p:nvSpPr>
          <p:cNvPr id="1902" name="Shape 1902"/>
          <p:cNvSpPr/>
          <p:nvPr/>
        </p:nvSpPr>
        <p:spPr>
          <a:xfrm rot="-5400000">
            <a:off x="6905850" y="2920525"/>
            <a:ext cx="154200" cy="14520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Shape 1903"/>
          <p:cNvSpPr txBox="1"/>
          <p:nvPr/>
        </p:nvSpPr>
        <p:spPr>
          <a:xfrm>
            <a:off x="5935725" y="3604950"/>
            <a:ext cx="22977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generated fake data G(z) </a:t>
            </a:r>
          </a:p>
        </p:txBody>
      </p:sp>
      <p:sp>
        <p:nvSpPr>
          <p:cNvPr id="1904" name="Shape 1904"/>
          <p:cNvSpPr txBox="1"/>
          <p:nvPr/>
        </p:nvSpPr>
        <p:spPr>
          <a:xfrm>
            <a:off x="3291125" y="2618137"/>
            <a:ext cx="43473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outputs likelihood in (0,1) of real image </a:t>
            </a:r>
          </a:p>
        </p:txBody>
      </p:sp>
      <p:sp>
        <p:nvSpPr>
          <p:cNvPr id="1905" name="Shape 1905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CE5F23-A6E6-ED4C-938C-38E2B3F3F84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208594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Shape 1910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12" name="Shape 1912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13" name="Shape 1913"/>
          <p:cNvSpPr txBox="1"/>
          <p:nvPr/>
        </p:nvSpPr>
        <p:spPr>
          <a:xfrm>
            <a:off x="187975" y="2304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jointly in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14" name="Shape 19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50" y="3180426"/>
            <a:ext cx="6911124" cy="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5" name="Shape 1915"/>
          <p:cNvSpPr/>
          <p:nvPr/>
        </p:nvSpPr>
        <p:spPr>
          <a:xfrm rot="-5400000">
            <a:off x="3756900" y="3250075"/>
            <a:ext cx="154200" cy="7929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Shape 1916"/>
          <p:cNvSpPr txBox="1"/>
          <p:nvPr/>
        </p:nvSpPr>
        <p:spPr>
          <a:xfrm>
            <a:off x="2944475" y="3604950"/>
            <a:ext cx="17838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real data x</a:t>
            </a:r>
          </a:p>
        </p:txBody>
      </p:sp>
      <p:sp>
        <p:nvSpPr>
          <p:cNvPr id="1917" name="Shape 1917"/>
          <p:cNvSpPr/>
          <p:nvPr/>
        </p:nvSpPr>
        <p:spPr>
          <a:xfrm rot="-5400000">
            <a:off x="6905850" y="2920525"/>
            <a:ext cx="154200" cy="14520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Shape 1918"/>
          <p:cNvSpPr txBox="1"/>
          <p:nvPr/>
        </p:nvSpPr>
        <p:spPr>
          <a:xfrm>
            <a:off x="5935725" y="3604950"/>
            <a:ext cx="22977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generated fake data G(z) </a:t>
            </a:r>
          </a:p>
        </p:txBody>
      </p:sp>
      <p:sp>
        <p:nvSpPr>
          <p:cNvPr id="1919" name="Shape 1919"/>
          <p:cNvSpPr txBox="1"/>
          <p:nvPr/>
        </p:nvSpPr>
        <p:spPr>
          <a:xfrm>
            <a:off x="3291125" y="2618137"/>
            <a:ext cx="43473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outputs likelihood in (0,1) of real image </a:t>
            </a:r>
          </a:p>
        </p:txBody>
      </p:sp>
      <p:sp>
        <p:nvSpPr>
          <p:cNvPr id="1920" name="Shape 1920"/>
          <p:cNvSpPr txBox="1"/>
          <p:nvPr/>
        </p:nvSpPr>
        <p:spPr>
          <a:xfrm>
            <a:off x="35575" y="4709500"/>
            <a:ext cx="8508600" cy="9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(θ</a:t>
            </a:r>
            <a:r>
              <a:rPr lang="en" sz="16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wants to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maximize objective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such that D(x) is close to 1 (real) and D(G(z)) is close to 0 (fake)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(θ</a:t>
            </a:r>
            <a:r>
              <a:rPr lang="en" sz="16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wants to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minimize objective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such that D(G(z)) is close to 1 (discriminator is fooled into thinking generated G(z) is real)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Shape 1921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F83F0DD-4614-9A4D-BF1D-8639B95C760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4705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Shape 192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28" name="Shape 1928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29" name="Shape 19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Shape 1930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Shape 1931"/>
          <p:cNvSpPr txBox="1"/>
          <p:nvPr/>
        </p:nvSpPr>
        <p:spPr>
          <a:xfrm>
            <a:off x="269550" y="3579350"/>
            <a:ext cx="5444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Gradient descent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</a:t>
            </a:r>
          </a:p>
        </p:txBody>
      </p:sp>
      <p:pic>
        <p:nvPicPr>
          <p:cNvPr id="1932" name="Shape 19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3" name="Shape 19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000" y="4006026"/>
            <a:ext cx="3112674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Shape 1934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029F8A1-C6D8-0540-ACA1-80577E2D5BE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85657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Shape 192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28" name="Shape 1928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29" name="Shape 19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Shape 1930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Shape 1931"/>
          <p:cNvSpPr txBox="1"/>
          <p:nvPr/>
        </p:nvSpPr>
        <p:spPr>
          <a:xfrm>
            <a:off x="269550" y="3579350"/>
            <a:ext cx="5444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Gradient descent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</a:t>
            </a:r>
          </a:p>
        </p:txBody>
      </p:sp>
      <p:pic>
        <p:nvPicPr>
          <p:cNvPr id="1932" name="Shape 19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3" name="Shape 19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000" y="4006026"/>
            <a:ext cx="3112674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Shape 1934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029F8A1-C6D8-0540-ACA1-80577E2D5BE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1" name="Shape 1994">
            <a:extLst>
              <a:ext uri="{FF2B5EF4-FFF2-40B4-BE49-F238E27FC236}">
                <a16:creationId xmlns:a16="http://schemas.microsoft.com/office/drawing/2014/main" id="{A9DCCA14-2B38-204B-BC97-D1AE6077B8E4}"/>
              </a:ext>
            </a:extLst>
          </p:cNvPr>
          <p:cNvSpPr txBox="1"/>
          <p:nvPr/>
        </p:nvSpPr>
        <p:spPr>
          <a:xfrm>
            <a:off x="1905000" y="4626500"/>
            <a:ext cx="548496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Jointly training two networks is challenging &amp; can be unstable. 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" sz="1500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Choosing objectives with better loss landscapes helps training, is an active area of research.</a:t>
            </a:r>
          </a:p>
        </p:txBody>
      </p:sp>
    </p:spTree>
    <p:extLst>
      <p:ext uri="{BB962C8B-B14F-4D97-AF65-F5344CB8AC3E}">
        <p14:creationId xmlns:p14="http://schemas.microsoft.com/office/powerpoint/2010/main" val="2612818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Shape 193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41" name="Shape 1941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42" name="Shape 19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Shape 1943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Shape 1944"/>
          <p:cNvSpPr txBox="1"/>
          <p:nvPr/>
        </p:nvSpPr>
        <p:spPr>
          <a:xfrm>
            <a:off x="269550" y="3579350"/>
            <a:ext cx="5444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Gradient descent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</a:t>
            </a:r>
          </a:p>
        </p:txBody>
      </p:sp>
      <p:pic>
        <p:nvPicPr>
          <p:cNvPr id="1945" name="Shape 19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" name="Shape 19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000" y="4006026"/>
            <a:ext cx="3112674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Shape 1947"/>
          <p:cNvSpPr txBox="1"/>
          <p:nvPr/>
        </p:nvSpPr>
        <p:spPr>
          <a:xfrm>
            <a:off x="693300" y="4484700"/>
            <a:ext cx="38859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practice, optimizing this generator objective does not work well!</a:t>
            </a:r>
          </a:p>
        </p:txBody>
      </p:sp>
      <p:sp>
        <p:nvSpPr>
          <p:cNvPr id="1948" name="Shape 1948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pic>
        <p:nvPicPr>
          <p:cNvPr id="1949" name="Shape 19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6525" y="3855100"/>
            <a:ext cx="2198725" cy="160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Shape 1950"/>
          <p:cNvSpPr txBox="1"/>
          <p:nvPr/>
        </p:nvSpPr>
        <p:spPr>
          <a:xfrm>
            <a:off x="4783600" y="403205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When sample is likely fake, want to learn from it to improve generator. But gradient in this region is relatively flat!</a:t>
            </a:r>
          </a:p>
        </p:txBody>
      </p:sp>
      <p:sp>
        <p:nvSpPr>
          <p:cNvPr id="1951" name="Shape 1951"/>
          <p:cNvSpPr txBox="1"/>
          <p:nvPr/>
        </p:nvSpPr>
        <p:spPr>
          <a:xfrm>
            <a:off x="7204400" y="2916712"/>
            <a:ext cx="1840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Gradient signal dominated by region where sample is already good</a:t>
            </a:r>
          </a:p>
        </p:txBody>
      </p:sp>
      <p:cxnSp>
        <p:nvCxnSpPr>
          <p:cNvPr id="1952" name="Shape 1952"/>
          <p:cNvCxnSpPr/>
          <p:nvPr/>
        </p:nvCxnSpPr>
        <p:spPr>
          <a:xfrm rot="10800000" flipH="1">
            <a:off x="6421925" y="4623350"/>
            <a:ext cx="410400" cy="229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3" name="Shape 1953"/>
          <p:cNvCxnSpPr/>
          <p:nvPr/>
        </p:nvCxnSpPr>
        <p:spPr>
          <a:xfrm>
            <a:off x="8113425" y="3855100"/>
            <a:ext cx="348600" cy="10401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62449B3-E029-7046-B477-38335054C55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25668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Shape 195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60" name="Shape 1960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61" name="Shape 19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2" name="Shape 1962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Shape 1963"/>
          <p:cNvSpPr txBox="1"/>
          <p:nvPr/>
        </p:nvSpPr>
        <p:spPr>
          <a:xfrm>
            <a:off x="269550" y="3579350"/>
            <a:ext cx="6015474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Instead: Gradient </a:t>
            </a:r>
            <a:r>
              <a:rPr lang="en" sz="1600" b="1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ascent</a:t>
            </a: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generator, </a:t>
            </a:r>
            <a:r>
              <a:rPr lang="en" sz="16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 objective</a:t>
            </a:r>
          </a:p>
        </p:txBody>
      </p:sp>
      <p:pic>
        <p:nvPicPr>
          <p:cNvPr id="1964" name="Shape 19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5" name="Shape 1965"/>
          <p:cNvSpPr txBox="1"/>
          <p:nvPr/>
        </p:nvSpPr>
        <p:spPr>
          <a:xfrm>
            <a:off x="7184750" y="5069950"/>
            <a:ext cx="1840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6" name="Shape 19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4900" y="3984001"/>
            <a:ext cx="2777736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7" name="Shape 1967"/>
          <p:cNvSpPr txBox="1"/>
          <p:nvPr/>
        </p:nvSpPr>
        <p:spPr>
          <a:xfrm>
            <a:off x="159900" y="4408500"/>
            <a:ext cx="55926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Instead of minimizing likelihood of discriminator being correct, now maximize likelihood of discriminator being wrong.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Same objective of fooling discriminator, but now higher gradient signal for bad samples =&gt; works much better! Standard in practice.</a:t>
            </a:r>
          </a:p>
        </p:txBody>
      </p:sp>
      <p:sp>
        <p:nvSpPr>
          <p:cNvPr id="1968" name="Shape 1968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pic>
        <p:nvPicPr>
          <p:cNvPr id="1969" name="Shape 19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4675" y="3642962"/>
            <a:ext cx="2380624" cy="17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0" name="Shape 1970"/>
          <p:cNvSpPr txBox="1"/>
          <p:nvPr/>
        </p:nvSpPr>
        <p:spPr>
          <a:xfrm>
            <a:off x="5660100" y="44696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High gradient signal </a:t>
            </a:r>
          </a:p>
        </p:txBody>
      </p:sp>
      <p:sp>
        <p:nvSpPr>
          <p:cNvPr id="1971" name="Shape 1971"/>
          <p:cNvSpPr txBox="1"/>
          <p:nvPr/>
        </p:nvSpPr>
        <p:spPr>
          <a:xfrm>
            <a:off x="7336500" y="50792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Low gradient signal </a:t>
            </a:r>
          </a:p>
        </p:txBody>
      </p:sp>
      <p:cxnSp>
        <p:nvCxnSpPr>
          <p:cNvPr id="1972" name="Shape 1972"/>
          <p:cNvCxnSpPr/>
          <p:nvPr/>
        </p:nvCxnSpPr>
        <p:spPr>
          <a:xfrm rot="10800000" flipH="1">
            <a:off x="6552375" y="4037937"/>
            <a:ext cx="219600" cy="49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3" name="Shape 1973"/>
          <p:cNvCxnSpPr/>
          <p:nvPr/>
        </p:nvCxnSpPr>
        <p:spPr>
          <a:xfrm rot="10800000" flipH="1">
            <a:off x="8243875" y="4430262"/>
            <a:ext cx="73200" cy="750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15761DF-7F0B-8540-A451-BE691BBF661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18634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Shape 197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/>
              <a:t>Training GANs: Two-player game</a:t>
            </a:r>
          </a:p>
        </p:txBody>
      </p:sp>
      <p:sp>
        <p:nvSpPr>
          <p:cNvPr id="1980" name="Shape 1980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81" name="Shape 19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2" name="Shape 1982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Shape 1983"/>
          <p:cNvSpPr txBox="1"/>
          <p:nvPr/>
        </p:nvSpPr>
        <p:spPr>
          <a:xfrm>
            <a:off x="269550" y="3579350"/>
            <a:ext cx="6015474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Instead: Gradient </a:t>
            </a:r>
            <a:r>
              <a:rPr lang="en" sz="1600" b="1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ascent</a:t>
            </a: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generator, </a:t>
            </a:r>
            <a:r>
              <a:rPr lang="en" sz="16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 objective</a:t>
            </a:r>
          </a:p>
        </p:txBody>
      </p:sp>
      <p:pic>
        <p:nvPicPr>
          <p:cNvPr id="1984" name="Shape 19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5" name="Shape 1985"/>
          <p:cNvSpPr txBox="1"/>
          <p:nvPr/>
        </p:nvSpPr>
        <p:spPr>
          <a:xfrm>
            <a:off x="159900" y="4408500"/>
            <a:ext cx="55926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Instead of minimizing likelihood of discriminator being correct, now maximize likelihood of discriminator being wrong.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Same objective of fooling discriminator, but now higher gradient signal for bad samples =&gt; works much better! Standard in practice.</a:t>
            </a:r>
          </a:p>
        </p:txBody>
      </p:sp>
      <p:sp>
        <p:nvSpPr>
          <p:cNvPr id="1986" name="Shape 1986"/>
          <p:cNvSpPr txBox="1"/>
          <p:nvPr/>
        </p:nvSpPr>
        <p:spPr>
          <a:xfrm>
            <a:off x="7184750" y="5069950"/>
            <a:ext cx="1840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Shape 1988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pic>
        <p:nvPicPr>
          <p:cNvPr id="1989" name="Shape 19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4675" y="3642962"/>
            <a:ext cx="2380624" cy="17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0" name="Shape 1990"/>
          <p:cNvSpPr txBox="1"/>
          <p:nvPr/>
        </p:nvSpPr>
        <p:spPr>
          <a:xfrm>
            <a:off x="5660100" y="44696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High gradient signal </a:t>
            </a:r>
          </a:p>
        </p:txBody>
      </p:sp>
      <p:sp>
        <p:nvSpPr>
          <p:cNvPr id="1991" name="Shape 1991"/>
          <p:cNvSpPr txBox="1"/>
          <p:nvPr/>
        </p:nvSpPr>
        <p:spPr>
          <a:xfrm>
            <a:off x="7336500" y="50792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Low gradient signal </a:t>
            </a:r>
          </a:p>
        </p:txBody>
      </p:sp>
      <p:cxnSp>
        <p:nvCxnSpPr>
          <p:cNvPr id="1992" name="Shape 1992"/>
          <p:cNvCxnSpPr/>
          <p:nvPr/>
        </p:nvCxnSpPr>
        <p:spPr>
          <a:xfrm rot="10800000" flipH="1">
            <a:off x="6552375" y="4037937"/>
            <a:ext cx="219600" cy="49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93" name="Shape 1993"/>
          <p:cNvCxnSpPr/>
          <p:nvPr/>
        </p:nvCxnSpPr>
        <p:spPr>
          <a:xfrm rot="10800000" flipH="1">
            <a:off x="8243875" y="4430262"/>
            <a:ext cx="73200" cy="750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4" name="Shape 1994"/>
          <p:cNvSpPr txBox="1"/>
          <p:nvPr/>
        </p:nvSpPr>
        <p:spPr>
          <a:xfrm>
            <a:off x="6938500" y="2200725"/>
            <a:ext cx="21849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3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Aside: Jointly training two networks is challenging, can be unstable.  Choosing objectives with better loss landscapes helps training, is an active area of research.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AEA11C0-7D7A-C242-A27E-80A91F4571D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pic>
        <p:nvPicPr>
          <p:cNvPr id="19" name="Shape 1966">
            <a:extLst>
              <a:ext uri="{FF2B5EF4-FFF2-40B4-BE49-F238E27FC236}">
                <a16:creationId xmlns:a16="http://schemas.microsoft.com/office/drawing/2014/main" id="{E2E66B01-B985-694B-BD56-3C911E018C8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4900" y="3984001"/>
            <a:ext cx="2777736" cy="35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732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Shape 2001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Putting it together: GAN training algorithm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2" name="Shape 2002"/>
          <p:cNvSpPr txBox="1"/>
          <p:nvPr/>
        </p:nvSpPr>
        <p:spPr>
          <a:xfrm>
            <a:off x="419875" y="2099500"/>
            <a:ext cx="3881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3" name="Shape 20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28" y="2017863"/>
            <a:ext cx="6253098" cy="3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Shape 2004"/>
          <p:cNvSpPr/>
          <p:nvPr/>
        </p:nvSpPr>
        <p:spPr>
          <a:xfrm>
            <a:off x="1897675" y="4161450"/>
            <a:ext cx="3881400" cy="18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5" name="Shape 20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475" y="4171601"/>
            <a:ext cx="5339952" cy="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6" name="Shape 2006"/>
          <p:cNvSpPr/>
          <p:nvPr/>
        </p:nvSpPr>
        <p:spPr>
          <a:xfrm>
            <a:off x="2915175" y="3211325"/>
            <a:ext cx="3834000" cy="50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7" name="Shape 20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8426" y="3169625"/>
            <a:ext cx="3715049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8" name="Shape 2008"/>
          <p:cNvSpPr/>
          <p:nvPr/>
        </p:nvSpPr>
        <p:spPr>
          <a:xfrm>
            <a:off x="3454225" y="4430975"/>
            <a:ext cx="2607900" cy="559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9" name="Shape 20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8975" y="4430975"/>
            <a:ext cx="2185300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28E3EDE-437C-6149-8C82-A91A5B71208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8" name="Shape 1978">
            <a:extLst>
              <a:ext uri="{FF2B5EF4-FFF2-40B4-BE49-F238E27FC236}">
                <a16:creationId xmlns:a16="http://schemas.microsoft.com/office/drawing/2014/main" id="{9B756E26-62CF-5F4D-AF07-0B028FFFA8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/>
              <a:t>Training GANs: Two-player game</a:t>
            </a:r>
          </a:p>
        </p:txBody>
      </p:sp>
      <p:sp>
        <p:nvSpPr>
          <p:cNvPr id="19" name="Shape 1988">
            <a:extLst>
              <a:ext uri="{FF2B5EF4-FFF2-40B4-BE49-F238E27FC236}">
                <a16:creationId xmlns:a16="http://schemas.microsoft.com/office/drawing/2014/main" id="{08843A69-9547-8F47-BE2B-EF27FA8730CE}"/>
              </a:ext>
            </a:extLst>
          </p:cNvPr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</p:spTree>
    <p:extLst>
      <p:ext uri="{BB962C8B-B14F-4D97-AF65-F5344CB8AC3E}">
        <p14:creationId xmlns:p14="http://schemas.microsoft.com/office/powerpoint/2010/main" val="303119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Shape 1790"/>
          <p:cNvSpPr txBox="1"/>
          <p:nvPr/>
        </p:nvSpPr>
        <p:spPr>
          <a:xfrm>
            <a:off x="1303650" y="2037850"/>
            <a:ext cx="65367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Generative Adversarial Networks (GAN)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1522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Shape 2017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Putting it together: GAN training algorithm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8" name="Shape 2018"/>
          <p:cNvSpPr txBox="1"/>
          <p:nvPr/>
        </p:nvSpPr>
        <p:spPr>
          <a:xfrm>
            <a:off x="419875" y="2099500"/>
            <a:ext cx="3881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19" name="Shape 20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28" y="2017863"/>
            <a:ext cx="6253098" cy="3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Shape 2020"/>
          <p:cNvSpPr/>
          <p:nvPr/>
        </p:nvSpPr>
        <p:spPr>
          <a:xfrm>
            <a:off x="1897675" y="4161450"/>
            <a:ext cx="3881400" cy="18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1" name="Shape 20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475" y="4171601"/>
            <a:ext cx="5339952" cy="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2" name="Shape 2022"/>
          <p:cNvSpPr/>
          <p:nvPr/>
        </p:nvSpPr>
        <p:spPr>
          <a:xfrm>
            <a:off x="2915175" y="3211325"/>
            <a:ext cx="3834000" cy="50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3" name="Shape 20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8426" y="3169625"/>
            <a:ext cx="3715049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4" name="Shape 2024"/>
          <p:cNvSpPr/>
          <p:nvPr/>
        </p:nvSpPr>
        <p:spPr>
          <a:xfrm>
            <a:off x="3454225" y="4430975"/>
            <a:ext cx="2607900" cy="559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5" name="Shape 20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8975" y="4430975"/>
            <a:ext cx="2185300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Shape 2026"/>
          <p:cNvSpPr txBox="1"/>
          <p:nvPr/>
        </p:nvSpPr>
        <p:spPr>
          <a:xfrm>
            <a:off x="2012225" y="2187100"/>
            <a:ext cx="515100" cy="188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27" name="Shape 2027"/>
          <p:cNvCxnSpPr/>
          <p:nvPr/>
        </p:nvCxnSpPr>
        <p:spPr>
          <a:xfrm rot="10800000" flipH="1">
            <a:off x="1170050" y="2342125"/>
            <a:ext cx="795000" cy="289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8" name="Shape 2028"/>
          <p:cNvSpPr txBox="1"/>
          <p:nvPr/>
        </p:nvSpPr>
        <p:spPr>
          <a:xfrm>
            <a:off x="74150" y="2533150"/>
            <a:ext cx="1671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Some find k=1 more stable, others use k &gt; 1, no best rule.</a:t>
            </a: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Recent work (e.g. Wasserstein GAN) alleviates this problem, better stability!</a:t>
            </a: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06DC6BC-5424-B949-9816-DB4E1E3E09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1" name="Shape 1978">
            <a:extLst>
              <a:ext uri="{FF2B5EF4-FFF2-40B4-BE49-F238E27FC236}">
                <a16:creationId xmlns:a16="http://schemas.microsoft.com/office/drawing/2014/main" id="{D583A0B5-1817-334F-BA03-1AD280097B6C}"/>
              </a:ext>
            </a:extLst>
          </p:cNvPr>
          <p:cNvSpPr txBox="1">
            <a:spLocks/>
          </p:cNvSpPr>
          <p:nvPr/>
        </p:nvSpPr>
        <p:spPr bwMode="auto">
          <a:xfrm>
            <a:off x="152400" y="228600"/>
            <a:ext cx="8229600" cy="8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/>
              <a:t>Training GANs: Two-player game</a:t>
            </a:r>
            <a:endParaRPr lang="en" kern="0" dirty="0"/>
          </a:p>
        </p:txBody>
      </p:sp>
      <p:sp>
        <p:nvSpPr>
          <p:cNvPr id="22" name="Shape 1988">
            <a:extLst>
              <a:ext uri="{FF2B5EF4-FFF2-40B4-BE49-F238E27FC236}">
                <a16:creationId xmlns:a16="http://schemas.microsoft.com/office/drawing/2014/main" id="{616B5D7A-1B3B-314F-89BC-2AD37009A7E3}"/>
              </a:ext>
            </a:extLst>
          </p:cNvPr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</p:spTree>
    <p:extLst>
      <p:ext uri="{BB962C8B-B14F-4D97-AF65-F5344CB8AC3E}">
        <p14:creationId xmlns:p14="http://schemas.microsoft.com/office/powerpoint/2010/main" val="3641660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Shape 2036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try to fool the discriminator by generating real-looking images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try to distinguish between real and fake images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7" name="Shape 2037"/>
          <p:cNvSpPr/>
          <p:nvPr/>
        </p:nvSpPr>
        <p:spPr>
          <a:xfrm>
            <a:off x="2381950" y="4821875"/>
            <a:ext cx="1532700" cy="240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8" name="Shape 2038"/>
          <p:cNvSpPr txBox="1"/>
          <p:nvPr/>
        </p:nvSpPr>
        <p:spPr>
          <a:xfrm>
            <a:off x="433600" y="4763525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Random noise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9" name="Shape 2039"/>
          <p:cNvSpPr/>
          <p:nvPr/>
        </p:nvSpPr>
        <p:spPr>
          <a:xfrm>
            <a:off x="2122425" y="4256100"/>
            <a:ext cx="2097000" cy="32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 Network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40" name="Shape 20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325" y="3504962"/>
            <a:ext cx="493150" cy="51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1" name="Shape 20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901" y="3504388"/>
            <a:ext cx="465233" cy="49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2" name="Shape 2042"/>
          <p:cNvCxnSpPr/>
          <p:nvPr/>
        </p:nvCxnSpPr>
        <p:spPr>
          <a:xfrm rot="10800000">
            <a:off x="3148300" y="4017825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3" name="Shape 2043"/>
          <p:cNvSpPr/>
          <p:nvPr/>
        </p:nvSpPr>
        <p:spPr>
          <a:xfrm>
            <a:off x="3012700" y="2934650"/>
            <a:ext cx="2208900" cy="330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 Network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44" name="Shape 2044"/>
          <p:cNvCxnSpPr>
            <a:endCxn id="2043" idx="2"/>
          </p:cNvCxnSpPr>
          <p:nvPr/>
        </p:nvCxnSpPr>
        <p:spPr>
          <a:xfrm rot="10800000" flipH="1">
            <a:off x="3175750" y="3264950"/>
            <a:ext cx="9414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5" name="Shape 2045"/>
          <p:cNvCxnSpPr>
            <a:endCxn id="2043" idx="2"/>
          </p:cNvCxnSpPr>
          <p:nvPr/>
        </p:nvCxnSpPr>
        <p:spPr>
          <a:xfrm rot="10800000">
            <a:off x="4117150" y="3264950"/>
            <a:ext cx="10209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6" name="Shape 2046"/>
          <p:cNvCxnSpPr/>
          <p:nvPr/>
        </p:nvCxnSpPr>
        <p:spPr>
          <a:xfrm rot="10800000">
            <a:off x="4117150" y="269375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7" name="Shape 2047"/>
          <p:cNvSpPr txBox="1"/>
          <p:nvPr/>
        </p:nvSpPr>
        <p:spPr>
          <a:xfrm>
            <a:off x="376800" y="3508975"/>
            <a:ext cx="209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Fake Images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(from generator)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8" name="Shape 2048"/>
          <p:cNvSpPr txBox="1"/>
          <p:nvPr/>
        </p:nvSpPr>
        <p:spPr>
          <a:xfrm>
            <a:off x="5732300" y="3508963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 Images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(from training set)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9" name="Shape 2049"/>
          <p:cNvSpPr txBox="1"/>
          <p:nvPr/>
        </p:nvSpPr>
        <p:spPr>
          <a:xfrm>
            <a:off x="2995600" y="2385850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 or Fake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0" name="Shape 20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875" y="3504963"/>
            <a:ext cx="493150" cy="49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Shape 20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775" y="3508138"/>
            <a:ext cx="493150" cy="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Shape 20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6701" y="3508974"/>
            <a:ext cx="465225" cy="49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Shape 20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72501" y="3508972"/>
            <a:ext cx="465225" cy="488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4" name="Shape 2054"/>
          <p:cNvCxnSpPr/>
          <p:nvPr/>
        </p:nvCxnSpPr>
        <p:spPr>
          <a:xfrm rot="10800000">
            <a:off x="3148300" y="4586363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55" name="Shape 2055"/>
          <p:cNvSpPr txBox="1"/>
          <p:nvPr/>
        </p:nvSpPr>
        <p:spPr>
          <a:xfrm>
            <a:off x="4964150" y="4409775"/>
            <a:ext cx="3879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After training, use generator network to generate new images 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6" name="Shape 2056"/>
          <p:cNvSpPr/>
          <p:nvPr/>
        </p:nvSpPr>
        <p:spPr>
          <a:xfrm>
            <a:off x="626700" y="3420150"/>
            <a:ext cx="3679200" cy="176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8" name="Shape 2058"/>
          <p:cNvSpPr txBox="1"/>
          <p:nvPr/>
        </p:nvSpPr>
        <p:spPr>
          <a:xfrm>
            <a:off x="4997654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Fake and real images copyright Emily Denton et al. 2015. Reproduced with permission.</a:t>
            </a: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1F7807C4-C4FF-D740-92E4-A1DB97DB62C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31" name="Shape 1978">
            <a:extLst>
              <a:ext uri="{FF2B5EF4-FFF2-40B4-BE49-F238E27FC236}">
                <a16:creationId xmlns:a16="http://schemas.microsoft.com/office/drawing/2014/main" id="{77C6ED08-C1EC-7247-80A0-5A9E42452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/>
              <a:t>Training GANs: Two-player game</a:t>
            </a:r>
          </a:p>
        </p:txBody>
      </p:sp>
      <p:sp>
        <p:nvSpPr>
          <p:cNvPr id="32" name="Shape 1988">
            <a:extLst>
              <a:ext uri="{FF2B5EF4-FFF2-40B4-BE49-F238E27FC236}">
                <a16:creationId xmlns:a16="http://schemas.microsoft.com/office/drawing/2014/main" id="{B8401C68-31D9-7749-BDFC-D9D4DE15EF12}"/>
              </a:ext>
            </a:extLst>
          </p:cNvPr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</p:spTree>
    <p:extLst>
      <p:ext uri="{BB962C8B-B14F-4D97-AF65-F5344CB8AC3E}">
        <p14:creationId xmlns:p14="http://schemas.microsoft.com/office/powerpoint/2010/main" val="2822659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16F8AB-863B-ED44-8914-7EC6E3C4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FB3D-804E-C542-B32C-68C008F33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pPr lvl="1"/>
            <a:r>
              <a:rPr lang="en-US" dirty="0">
                <a:hlinkClick r:id="rId2"/>
              </a:rPr>
              <a:t>https://poloclub.github.io/ganlab/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F74F9-4DD3-204E-8F53-14EF627E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32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9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Shape 2063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Generative Adversarial Nets</a:t>
            </a:r>
            <a:endParaRPr/>
          </a:p>
        </p:txBody>
      </p:sp>
      <p:pic>
        <p:nvPicPr>
          <p:cNvPr id="2065" name="Shape 20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25" y="2243175"/>
            <a:ext cx="3570100" cy="244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Shape 20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751" y="2257710"/>
            <a:ext cx="3570099" cy="243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Shape 2067"/>
          <p:cNvSpPr txBox="1"/>
          <p:nvPr/>
        </p:nvSpPr>
        <p:spPr>
          <a:xfrm>
            <a:off x="72025" y="4966800"/>
            <a:ext cx="52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Nearest neighbor from training set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8" name="Shape 2068"/>
          <p:cNvSpPr txBox="1"/>
          <p:nvPr/>
        </p:nvSpPr>
        <p:spPr>
          <a:xfrm>
            <a:off x="3193650" y="1737100"/>
            <a:ext cx="2756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Generated samples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69" name="Shape 2069"/>
          <p:cNvCxnSpPr/>
          <p:nvPr/>
        </p:nvCxnSpPr>
        <p:spPr>
          <a:xfrm rot="10800000" flipH="1">
            <a:off x="2941725" y="4738000"/>
            <a:ext cx="1049400" cy="33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0" name="Shape 2070"/>
          <p:cNvCxnSpPr/>
          <p:nvPr/>
        </p:nvCxnSpPr>
        <p:spPr>
          <a:xfrm rot="10800000" flipH="1">
            <a:off x="4443450" y="4717625"/>
            <a:ext cx="3404400" cy="401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2" name="Shape 2072"/>
          <p:cNvSpPr txBox="1"/>
          <p:nvPr/>
        </p:nvSpPr>
        <p:spPr>
          <a:xfrm>
            <a:off x="5531054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Figures copyright Ian Goodfellow et al., 2014. Reproduced with permission.</a:t>
            </a: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F74B8EE-6716-DD49-912F-90F9F0FFCB1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3" name="Shape 2085">
            <a:extLst>
              <a:ext uri="{FF2B5EF4-FFF2-40B4-BE49-F238E27FC236}">
                <a16:creationId xmlns:a16="http://schemas.microsoft.com/office/drawing/2014/main" id="{EC110E59-CA1A-CF49-A047-077F8457EA51}"/>
              </a:ext>
            </a:extLst>
          </p:cNvPr>
          <p:cNvSpPr txBox="1"/>
          <p:nvPr/>
        </p:nvSpPr>
        <p:spPr>
          <a:xfrm>
            <a:off x="6655700" y="24090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Ian </a:t>
            </a:r>
            <a:r>
              <a:rPr lang="en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Goodfellow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et al., “Generative Adversarial Nets”, NIPS 2014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92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Shape 2077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Generative Adversarial Nets</a:t>
            </a:r>
            <a:endParaRPr/>
          </a:p>
        </p:txBody>
      </p:sp>
      <p:sp>
        <p:nvSpPr>
          <p:cNvPr id="2079" name="Shape 2079"/>
          <p:cNvSpPr txBox="1"/>
          <p:nvPr/>
        </p:nvSpPr>
        <p:spPr>
          <a:xfrm>
            <a:off x="72025" y="4966800"/>
            <a:ext cx="52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Nearest neighbor from training set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0" name="Shape 2080"/>
          <p:cNvSpPr txBox="1"/>
          <p:nvPr/>
        </p:nvSpPr>
        <p:spPr>
          <a:xfrm>
            <a:off x="2507850" y="1813300"/>
            <a:ext cx="453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Generated samples (CIFAR-10)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81" name="Shape 2081"/>
          <p:cNvCxnSpPr/>
          <p:nvPr/>
        </p:nvCxnSpPr>
        <p:spPr>
          <a:xfrm rot="10800000" flipH="1">
            <a:off x="2941725" y="4738000"/>
            <a:ext cx="1049400" cy="33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2" name="Shape 2082"/>
          <p:cNvCxnSpPr/>
          <p:nvPr/>
        </p:nvCxnSpPr>
        <p:spPr>
          <a:xfrm rot="10800000" flipH="1">
            <a:off x="4443450" y="4686725"/>
            <a:ext cx="3178200" cy="43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83" name="Shape 20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425" y="2281974"/>
            <a:ext cx="3454305" cy="23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4" name="Shape 20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2275" y="2291826"/>
            <a:ext cx="3404400" cy="2303771"/>
          </a:xfrm>
          <a:prstGeom prst="rect">
            <a:avLst/>
          </a:prstGeom>
          <a:noFill/>
          <a:ln>
            <a:noFill/>
          </a:ln>
        </p:spPr>
      </p:pic>
      <p:sp>
        <p:nvSpPr>
          <p:cNvPr id="2085" name="Shape 2085"/>
          <p:cNvSpPr txBox="1"/>
          <p:nvPr/>
        </p:nvSpPr>
        <p:spPr>
          <a:xfrm>
            <a:off x="6655700" y="24090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Ian </a:t>
            </a:r>
            <a:r>
              <a:rPr lang="en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Goodfellow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et al., “Generative Adversarial Nets”, NIPS 2014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6" name="Shape 2086"/>
          <p:cNvSpPr txBox="1"/>
          <p:nvPr/>
        </p:nvSpPr>
        <p:spPr>
          <a:xfrm>
            <a:off x="5531054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Figures copyright Ian Goodfellow et al., 2014. Reproduced with permission.</a:t>
            </a: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276DF2-F180-714F-ABBF-40D508C209A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66311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Shape 2091"/>
          <p:cNvSpPr txBox="1">
            <a:spLocks noGrp="1"/>
          </p:cNvSpPr>
          <p:nvPr>
            <p:ph type="title"/>
          </p:nvPr>
        </p:nvSpPr>
        <p:spPr>
          <a:xfrm>
            <a:off x="259100" y="10413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093" name="Shape 2093"/>
          <p:cNvSpPr txBox="1"/>
          <p:nvPr/>
        </p:nvSpPr>
        <p:spPr>
          <a:xfrm>
            <a:off x="93225" y="5130000"/>
            <a:ext cx="8875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 “Unsupervised Representation Learning with Deep Convolutional Generative Adversarial Networks”,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94" name="Shape 20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805067"/>
            <a:ext cx="8537002" cy="22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5" name="Shape 2095"/>
          <p:cNvSpPr txBox="1"/>
          <p:nvPr/>
        </p:nvSpPr>
        <p:spPr>
          <a:xfrm>
            <a:off x="427825" y="1961025"/>
            <a:ext cx="85371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 is an upsampling network with fractionally-strided convolutions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 is a convolutional network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4F27E8B-A026-A843-A0D5-7D784A37AC6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28919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Shape 2104"/>
          <p:cNvSpPr txBox="1">
            <a:spLocks noGrp="1"/>
          </p:cNvSpPr>
          <p:nvPr>
            <p:ph type="title"/>
          </p:nvPr>
        </p:nvSpPr>
        <p:spPr>
          <a:xfrm>
            <a:off x="259100" y="10413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101" name="Shape 2101"/>
          <p:cNvSpPr txBox="1"/>
          <p:nvPr/>
        </p:nvSpPr>
        <p:spPr>
          <a:xfrm>
            <a:off x="93225" y="5130000"/>
            <a:ext cx="8875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 “Unsupervised Representation Learning with Deep Convolutional Generative Adversarial Networks”,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02" name="Shape 2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26" y="1806737"/>
            <a:ext cx="7907751" cy="324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3" name="Shape 2103"/>
          <p:cNvSpPr txBox="1"/>
          <p:nvPr/>
        </p:nvSpPr>
        <p:spPr>
          <a:xfrm>
            <a:off x="2458275" y="4510050"/>
            <a:ext cx="185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8C8FA9A-15F6-844E-983B-C1C5B0BB046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36154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Shape 2113"/>
          <p:cNvSpPr txBox="1">
            <a:spLocks noGrp="1"/>
          </p:cNvSpPr>
          <p:nvPr>
            <p:ph type="title"/>
          </p:nvPr>
        </p:nvSpPr>
        <p:spPr>
          <a:xfrm>
            <a:off x="259100" y="10413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110" name="Shape 2110"/>
          <p:cNvSpPr txBox="1"/>
          <p:nvPr/>
        </p:nvSpPr>
        <p:spPr>
          <a:xfrm>
            <a:off x="17025" y="4977600"/>
            <a:ext cx="11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</a:t>
            </a:r>
            <a:b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11" name="Shape 2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751" y="1768226"/>
            <a:ext cx="7359249" cy="3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2" name="Shape 2112"/>
          <p:cNvSpPr txBox="1"/>
          <p:nvPr/>
        </p:nvSpPr>
        <p:spPr>
          <a:xfrm>
            <a:off x="102925" y="2682625"/>
            <a:ext cx="15528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Samples from the model look much better!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BF45B5-85A8-CB49-96EA-479EB742815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04545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Shape 2122"/>
          <p:cNvSpPr txBox="1">
            <a:spLocks noGrp="1"/>
          </p:cNvSpPr>
          <p:nvPr>
            <p:ph type="title"/>
          </p:nvPr>
        </p:nvSpPr>
        <p:spPr>
          <a:xfrm>
            <a:off x="259100" y="9651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119" name="Shape 2119"/>
          <p:cNvSpPr txBox="1"/>
          <p:nvPr/>
        </p:nvSpPr>
        <p:spPr>
          <a:xfrm>
            <a:off x="17025" y="4977600"/>
            <a:ext cx="11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</a:t>
            </a:r>
            <a:b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0" name="Shape 2120"/>
          <p:cNvSpPr txBox="1"/>
          <p:nvPr/>
        </p:nvSpPr>
        <p:spPr>
          <a:xfrm>
            <a:off x="22825" y="2571375"/>
            <a:ext cx="1814100" cy="1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Interpolating between random </a:t>
            </a:r>
            <a:b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points in latent space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21" name="Shape 2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825" y="1732001"/>
            <a:ext cx="7339776" cy="37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73559F5-E890-5F43-BDF3-C5AF19A4110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95779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7F7D2F-568F-1B4A-AE23-966A3378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over the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CFE1-C3F2-FB49-A567-4C1324A1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39</a:t>
            </a:fld>
            <a:endParaRPr lang="en" sz="2000">
              <a:solidFill>
                <a:srgbClr val="FFFFFF"/>
              </a:solidFill>
            </a:endParaRPr>
          </a:p>
        </p:txBody>
      </p:sp>
      <p:pic>
        <p:nvPicPr>
          <p:cNvPr id="1026" name="Picture 2" descr="Example of the Progression in the Capabilities of GANs from 2014 to 2017">
            <a:extLst>
              <a:ext uri="{FF2B5EF4-FFF2-40B4-BE49-F238E27FC236}">
                <a16:creationId xmlns:a16="http://schemas.microsoft.com/office/drawing/2014/main" id="{D079D86A-DD5D-F045-86F6-1614CD9A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675"/>
            <a:ext cx="91440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D3A2BB-39A9-034E-9341-06ED70A6A3B4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The Malicious Use of Artificial Intelligence: Forecasting, Prevention, and Mitigation, 2018.</a:t>
            </a:r>
            <a:br>
              <a:rPr lang="en-US" sz="1200" dirty="0"/>
            </a:br>
            <a:r>
              <a:rPr lang="en-US" sz="1200" dirty="0"/>
              <a:t>https://</a:t>
            </a:r>
            <a:r>
              <a:rPr lang="en-US" sz="1200" dirty="0" err="1"/>
              <a:t>arxiv.org</a:t>
            </a:r>
            <a:r>
              <a:rPr lang="en-US" sz="1200" dirty="0"/>
              <a:t>/abs/1802.07228</a:t>
            </a:r>
          </a:p>
        </p:txBody>
      </p:sp>
    </p:spTree>
    <p:extLst>
      <p:ext uri="{BB962C8B-B14F-4D97-AF65-F5344CB8AC3E}">
        <p14:creationId xmlns:p14="http://schemas.microsoft.com/office/powerpoint/2010/main" val="179623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Learning from a “teacher”</a:t>
            </a:r>
          </a:p>
          <a:p>
            <a:pPr lvl="1"/>
            <a:r>
              <a:rPr lang="en-US" dirty="0"/>
              <a:t>Training data includes desired outputs</a:t>
            </a:r>
          </a:p>
          <a:p>
            <a:endParaRPr lang="en-US" dirty="0"/>
          </a:p>
          <a:p>
            <a:r>
              <a:rPr lang="en-US" dirty="0"/>
              <a:t>Reinforcement learning</a:t>
            </a:r>
          </a:p>
          <a:p>
            <a:pPr lvl="1"/>
            <a:r>
              <a:rPr lang="en-US" dirty="0"/>
              <a:t>Learning to act under evaluative feedback (rewards)</a:t>
            </a:r>
          </a:p>
          <a:p>
            <a:endParaRPr lang="en-US" dirty="0"/>
          </a:p>
          <a:p>
            <a:r>
              <a:rPr lang="en-US" dirty="0"/>
              <a:t>Unsupervised learning</a:t>
            </a:r>
          </a:p>
          <a:p>
            <a:pPr lvl="1"/>
            <a:r>
              <a:rPr lang="en-US" dirty="0"/>
              <a:t>Discover structure in data</a:t>
            </a:r>
          </a:p>
          <a:p>
            <a:pPr lvl="1"/>
            <a:r>
              <a:rPr lang="en-US" dirty="0"/>
              <a:t>Training data does not include desired outputs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0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E8C2D-8756-EA45-B962-504EEE7D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BigGAN</a:t>
            </a:r>
            <a:r>
              <a:rPr lang="en-US" dirty="0"/>
              <a:t>, 2019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674B9-C17C-3D41-AC3E-4F289560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A9190-7117-3647-AA05-811299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40</a:t>
            </a:fld>
            <a:endParaRPr lang="en" sz="2000">
              <a:solidFill>
                <a:srgbClr val="FFFFFF"/>
              </a:solidFill>
            </a:endParaRPr>
          </a:p>
        </p:txBody>
      </p:sp>
      <p:pic>
        <p:nvPicPr>
          <p:cNvPr id="1026" name="Picture 2" descr="https://cdn-images-1.medium.com/max/2000/1*Yw2KxjmIkj8yqS-ykLCQCQ.png">
            <a:extLst>
              <a:ext uri="{FF2B5EF4-FFF2-40B4-BE49-F238E27FC236}">
                <a16:creationId xmlns:a16="http://schemas.microsoft.com/office/drawing/2014/main" id="{8F40C497-E57F-CB42-96BE-628349363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91440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BD974DA-40B8-E24E-808E-08A5B34AFF03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Large Scale GAN Training for High Fidelity Natural Image Synthesis</a:t>
            </a:r>
          </a:p>
          <a:p>
            <a:pPr algn="ctr">
              <a:defRPr/>
            </a:pPr>
            <a:r>
              <a:rPr lang="en-US" sz="1200" dirty="0"/>
              <a:t>Andrew Brock, Jeff Donahue, Karen </a:t>
            </a:r>
            <a:r>
              <a:rPr lang="en-US" sz="1200" dirty="0" err="1"/>
              <a:t>Simonyan</a:t>
            </a:r>
            <a:r>
              <a:rPr lang="en-US" sz="1200" dirty="0"/>
              <a:t>  https://</a:t>
            </a:r>
            <a:r>
              <a:rPr lang="en-US" sz="1200" dirty="0" err="1"/>
              <a:t>arxiv.org</a:t>
            </a:r>
            <a:r>
              <a:rPr lang="en-US" sz="1200" dirty="0"/>
              <a:t>/abs/1809.11096</a:t>
            </a:r>
          </a:p>
        </p:txBody>
      </p:sp>
    </p:spTree>
    <p:extLst>
      <p:ext uri="{BB962C8B-B14F-4D97-AF65-F5344CB8AC3E}">
        <p14:creationId xmlns:p14="http://schemas.microsoft.com/office/powerpoint/2010/main" val="3233629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E8C2D-8756-EA45-B962-504EEE7D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StyleGAN2,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A9190-7117-3647-AA05-811299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41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4B9686A-7212-394E-9BB4-B8CC540F753E}"/>
              </a:ext>
            </a:extLst>
          </p:cNvPr>
          <p:cNvSpPr txBox="1">
            <a:spLocks/>
          </p:cNvSpPr>
          <p:nvPr/>
        </p:nvSpPr>
        <p:spPr bwMode="auto">
          <a:xfrm>
            <a:off x="457200" y="640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Analyzing and Improving the Image Quality of {</a:t>
            </a:r>
            <a:r>
              <a:rPr lang="en-US" sz="1200" dirty="0" err="1"/>
              <a:t>StyleGAN</a:t>
            </a:r>
            <a:r>
              <a:rPr lang="en-US" sz="1200" dirty="0"/>
              <a:t>}</a:t>
            </a:r>
          </a:p>
          <a:p>
            <a:pPr algn="ctr">
              <a:defRPr/>
            </a:pPr>
            <a:r>
              <a:rPr lang="en-US" sz="1200" dirty="0" err="1"/>
              <a:t>Tero</a:t>
            </a:r>
            <a:r>
              <a:rPr lang="en-US" sz="1200" dirty="0"/>
              <a:t> </a:t>
            </a:r>
            <a:r>
              <a:rPr lang="en-US" sz="1200" dirty="0" err="1"/>
              <a:t>Karras</a:t>
            </a:r>
            <a:r>
              <a:rPr lang="en-US" sz="1200" dirty="0"/>
              <a:t> and </a:t>
            </a:r>
            <a:r>
              <a:rPr lang="en-US" sz="1200" dirty="0" err="1"/>
              <a:t>Samuli</a:t>
            </a:r>
            <a:r>
              <a:rPr lang="en-US" sz="1200" dirty="0"/>
              <a:t> Laine and </a:t>
            </a:r>
            <a:r>
              <a:rPr lang="en-US" sz="1200" dirty="0" err="1"/>
              <a:t>Miika</a:t>
            </a:r>
            <a:r>
              <a:rPr lang="en-US" sz="1200" dirty="0"/>
              <a:t> </a:t>
            </a:r>
            <a:r>
              <a:rPr lang="en-US" sz="1200" dirty="0" err="1"/>
              <a:t>Aittala</a:t>
            </a:r>
            <a:r>
              <a:rPr lang="en-US" sz="1200" dirty="0"/>
              <a:t> and </a:t>
            </a:r>
            <a:r>
              <a:rPr lang="en-US" sz="1200" dirty="0" err="1"/>
              <a:t>Janne</a:t>
            </a:r>
            <a:r>
              <a:rPr lang="en-US" sz="1200" dirty="0"/>
              <a:t> </a:t>
            </a:r>
            <a:r>
              <a:rPr lang="en-US" sz="1200" dirty="0" err="1"/>
              <a:t>Hellsten</a:t>
            </a:r>
            <a:r>
              <a:rPr lang="en-US" sz="1200" dirty="0"/>
              <a:t> and Jaakko </a:t>
            </a:r>
            <a:r>
              <a:rPr lang="en-US" sz="1200" dirty="0" err="1"/>
              <a:t>Lehtinen</a:t>
            </a:r>
            <a:r>
              <a:rPr lang="en-US" sz="1200" dirty="0"/>
              <a:t> and Timo Aila  CVPR 2020</a:t>
            </a:r>
          </a:p>
        </p:txBody>
      </p:sp>
      <p:pic>
        <p:nvPicPr>
          <p:cNvPr id="9" name="Picture 8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5BE05118-1A16-0949-B336-AA5F4D9F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59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E8C2D-8756-EA45-B962-504EEE7D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StyleGAN2, 2020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649B3-866E-2345-92C9-D0E77AA7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https://thispersondoesnotexist.com/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https://thisxdoesnotexist.com/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A9190-7117-3647-AA05-811299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42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4B9686A-7212-394E-9BB4-B8CC540F753E}"/>
              </a:ext>
            </a:extLst>
          </p:cNvPr>
          <p:cNvSpPr txBox="1">
            <a:spLocks/>
          </p:cNvSpPr>
          <p:nvPr/>
        </p:nvSpPr>
        <p:spPr bwMode="auto">
          <a:xfrm>
            <a:off x="457200" y="640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Analyzing and Improving the Image Quality of {</a:t>
            </a:r>
            <a:r>
              <a:rPr lang="en-US" sz="1200" dirty="0" err="1"/>
              <a:t>StyleGAN</a:t>
            </a:r>
            <a:r>
              <a:rPr lang="en-US" sz="1200" dirty="0"/>
              <a:t>}</a:t>
            </a:r>
          </a:p>
          <a:p>
            <a:pPr algn="ctr">
              <a:defRPr/>
            </a:pPr>
            <a:r>
              <a:rPr lang="en-US" sz="1200" dirty="0" err="1"/>
              <a:t>Tero</a:t>
            </a:r>
            <a:r>
              <a:rPr lang="en-US" sz="1200" dirty="0"/>
              <a:t> </a:t>
            </a:r>
            <a:r>
              <a:rPr lang="en-US" sz="1200" dirty="0" err="1"/>
              <a:t>Karras</a:t>
            </a:r>
            <a:r>
              <a:rPr lang="en-US" sz="1200" dirty="0"/>
              <a:t> and </a:t>
            </a:r>
            <a:r>
              <a:rPr lang="en-US" sz="1200" dirty="0" err="1"/>
              <a:t>Samuli</a:t>
            </a:r>
            <a:r>
              <a:rPr lang="en-US" sz="1200" dirty="0"/>
              <a:t> Laine and </a:t>
            </a:r>
            <a:r>
              <a:rPr lang="en-US" sz="1200" dirty="0" err="1"/>
              <a:t>Miika</a:t>
            </a:r>
            <a:r>
              <a:rPr lang="en-US" sz="1200" dirty="0"/>
              <a:t> </a:t>
            </a:r>
            <a:r>
              <a:rPr lang="en-US" sz="1200" dirty="0" err="1"/>
              <a:t>Aittala</a:t>
            </a:r>
            <a:r>
              <a:rPr lang="en-US" sz="1200" dirty="0"/>
              <a:t> and </a:t>
            </a:r>
            <a:r>
              <a:rPr lang="en-US" sz="1200" dirty="0" err="1"/>
              <a:t>Janne</a:t>
            </a:r>
            <a:r>
              <a:rPr lang="en-US" sz="1200" dirty="0"/>
              <a:t> </a:t>
            </a:r>
            <a:r>
              <a:rPr lang="en-US" sz="1200" dirty="0" err="1"/>
              <a:t>Hellsten</a:t>
            </a:r>
            <a:r>
              <a:rPr lang="en-US" sz="1200" dirty="0"/>
              <a:t> and Jaakko </a:t>
            </a:r>
            <a:r>
              <a:rPr lang="en-US" sz="1200" dirty="0" err="1"/>
              <a:t>Lehtinen</a:t>
            </a:r>
            <a:r>
              <a:rPr lang="en-US" sz="1200" dirty="0"/>
              <a:t> and Timo Aila  CVPR 2020</a:t>
            </a:r>
          </a:p>
        </p:txBody>
      </p:sp>
    </p:spTree>
    <p:extLst>
      <p:ext uri="{BB962C8B-B14F-4D97-AF65-F5344CB8AC3E}">
        <p14:creationId xmlns:p14="http://schemas.microsoft.com/office/powerpoint/2010/main" val="1380683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Shape 2192"/>
          <p:cNvSpPr txBox="1">
            <a:spLocks noGrp="1"/>
          </p:cNvSpPr>
          <p:nvPr>
            <p:ph type="title"/>
          </p:nvPr>
        </p:nvSpPr>
        <p:spPr>
          <a:xfrm>
            <a:off x="640150" y="1681853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“The GAN Zoo”</a:t>
            </a:r>
            <a:endParaRPr/>
          </a:p>
        </p:txBody>
      </p:sp>
      <p:sp>
        <p:nvSpPr>
          <p:cNvPr id="2197" name="Shape 2197"/>
          <p:cNvSpPr txBox="1">
            <a:spLocks noGrp="1"/>
          </p:cNvSpPr>
          <p:nvPr>
            <p:ph type="title" idx="4294967295"/>
          </p:nvPr>
        </p:nvSpPr>
        <p:spPr>
          <a:xfrm>
            <a:off x="161925" y="228600"/>
            <a:ext cx="8982075" cy="857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800" dirty="0"/>
              <a:t>Explosion of GANs</a:t>
            </a:r>
            <a:endParaRPr sz="2800" dirty="0"/>
          </a:p>
        </p:txBody>
      </p:sp>
      <p:sp>
        <p:nvSpPr>
          <p:cNvPr id="2198" name="Shape 2198"/>
          <p:cNvSpPr txBox="1">
            <a:spLocks noGrp="1"/>
          </p:cNvSpPr>
          <p:nvPr>
            <p:ph type="title" idx="4294967295"/>
          </p:nvPr>
        </p:nvSpPr>
        <p:spPr>
          <a:xfrm>
            <a:off x="0" y="1279525"/>
            <a:ext cx="4538663" cy="547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>
                <a:solidFill>
                  <a:srgbClr val="0000FF"/>
                </a:solidFill>
              </a:rPr>
              <a:t>“The GAN Zoo”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2194" name="Shape 2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75" y="1758063"/>
            <a:ext cx="4751126" cy="34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5" name="Shape 2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816" y="1727026"/>
            <a:ext cx="4156985" cy="3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6" name="Shape 2196"/>
          <p:cNvSpPr txBox="1"/>
          <p:nvPr/>
        </p:nvSpPr>
        <p:spPr>
          <a:xfrm>
            <a:off x="4973650" y="5178975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https://github.com/hindupuravinash/the-gan-zoo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39D4878-A5B0-7A40-8CD0-5E74960AF15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A03E1-ACA6-7E43-ACF1-BB2D8959B89E}"/>
              </a:ext>
            </a:extLst>
          </p:cNvPr>
          <p:cNvSpPr txBox="1"/>
          <p:nvPr/>
        </p:nvSpPr>
        <p:spPr>
          <a:xfrm>
            <a:off x="1953541" y="6123801"/>
            <a:ext cx="4655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see </a:t>
            </a:r>
            <a:r>
              <a:rPr lang="en-US" dirty="0">
                <a:hlinkClick r:id="rId5"/>
              </a:rPr>
              <a:t>https://paperswithcode.com/task/image-generation/latest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10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Shape 2209"/>
          <p:cNvSpPr txBox="1">
            <a:spLocks noGrp="1"/>
          </p:cNvSpPr>
          <p:nvPr>
            <p:ph type="title" idx="4294967295"/>
          </p:nvPr>
        </p:nvSpPr>
        <p:spPr>
          <a:xfrm>
            <a:off x="0" y="1279525"/>
            <a:ext cx="4538663" cy="547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>
                <a:solidFill>
                  <a:srgbClr val="0000FF"/>
                </a:solidFill>
              </a:rPr>
              <a:t>“The GAN Zoo”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2204" name="Shape 2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75" y="1758063"/>
            <a:ext cx="4751126" cy="34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5" name="Shape 2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816" y="1727026"/>
            <a:ext cx="4156985" cy="3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6" name="Shape 2206"/>
          <p:cNvSpPr txBox="1"/>
          <p:nvPr/>
        </p:nvSpPr>
        <p:spPr>
          <a:xfrm>
            <a:off x="4973650" y="5178975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https://github.com/hindupuravinash/the-gan-zoo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07" name="Shape 2207"/>
          <p:cNvSpPr txBox="1"/>
          <p:nvPr/>
        </p:nvSpPr>
        <p:spPr>
          <a:xfrm>
            <a:off x="4146475" y="940250"/>
            <a:ext cx="46173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See also: </a:t>
            </a:r>
            <a:r>
              <a:rPr lang="en" sz="1400" u="sng" kern="0">
                <a:solidFill>
                  <a:srgbClr val="1155CC"/>
                </a:solidFill>
                <a:latin typeface="Arial"/>
                <a:cs typeface="Arial"/>
                <a:sym typeface="Arial"/>
                <a:hlinkClick r:id="rId5"/>
              </a:rPr>
              <a:t>https://github.com/soumith/ganhacks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for tips and tricks for trainings GANs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B372F50-3AE5-664B-86C9-F641B8B9C1B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2" name="Shape 2197">
            <a:extLst>
              <a:ext uri="{FF2B5EF4-FFF2-40B4-BE49-F238E27FC236}">
                <a16:creationId xmlns:a16="http://schemas.microsoft.com/office/drawing/2014/main" id="{EE835D43-2222-BA45-AE4D-BFBE939FFB31}"/>
              </a:ext>
            </a:extLst>
          </p:cNvPr>
          <p:cNvSpPr txBox="1">
            <a:spLocks/>
          </p:cNvSpPr>
          <p:nvPr/>
        </p:nvSpPr>
        <p:spPr bwMode="auto">
          <a:xfrm>
            <a:off x="161925" y="228600"/>
            <a:ext cx="8982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2800" kern="0" dirty="0"/>
              <a:t>Explosion of GANs</a:t>
            </a:r>
          </a:p>
        </p:txBody>
      </p:sp>
    </p:spTree>
    <p:extLst>
      <p:ext uri="{BB962C8B-B14F-4D97-AF65-F5344CB8AC3E}">
        <p14:creationId xmlns:p14="http://schemas.microsoft.com/office/powerpoint/2010/main" val="1480777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Shape 2246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GANs</a:t>
            </a:r>
          </a:p>
        </p:txBody>
      </p:sp>
      <p:sp>
        <p:nvSpPr>
          <p:cNvPr id="2248" name="Shape 2248"/>
          <p:cNvSpPr txBox="1"/>
          <p:nvPr/>
        </p:nvSpPr>
        <p:spPr>
          <a:xfrm>
            <a:off x="532800" y="1707250"/>
            <a:ext cx="81033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Don’t work with an explicit density function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Take game-theoretic approach: learn to generate from training distribution through 2-player game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Pros: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Beautiful, state-of-the-art samples!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Cons: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Trickier / more unstable to train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Can’t solve inference queries such as p(x), p(z|x)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Active areas of research: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Better loss functions, more stable training (Wasserstein GAN, LSGAN, many others)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Conditional GANs, GANs for all kinds of applications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14B40AC-8630-E14F-A009-4B39446BD2F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64820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Adversarial Networks (GANs)</a:t>
            </a:r>
          </a:p>
          <a:p>
            <a:pPr lvl="1"/>
            <a:endParaRPr lang="en-US" dirty="0"/>
          </a:p>
          <a:p>
            <a:r>
              <a:rPr lang="en-US" dirty="0"/>
              <a:t>Closing the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9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0524" y="1917918"/>
            <a:ext cx="3198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Idea 2: Compositions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Deep Learning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Grammar models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Scattering transforms…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49439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4419600"/>
            <a:ext cx="5461000" cy="46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89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</a:t>
            </a:r>
            <a:r>
              <a:rPr lang="en-US" sz="2200" b="1" dirty="0" err="1">
                <a:solidFill>
                  <a:srgbClr val="FF0000"/>
                </a:solidFill>
                <a:latin typeface="FreeSans" charset="0"/>
              </a:rPr>
              <a:t>differentialble</a:t>
            </a: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Differentiable Computation Graph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2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178925" y="3817575"/>
            <a:ext cx="2775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Visible Belief Nets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NADE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PixelRNN/CNN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of variables models (nonlinear ICA)</a:t>
            </a:r>
          </a:p>
        </p:txBody>
      </p:sp>
      <p:sp>
        <p:nvSpPr>
          <p:cNvPr id="263" name="Shape 263"/>
          <p:cNvSpPr/>
          <p:nvPr/>
        </p:nvSpPr>
        <p:spPr>
          <a:xfrm>
            <a:off x="668050" y="4567275"/>
            <a:ext cx="1413000" cy="273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Taxonomy of Generative Models</a:t>
            </a:r>
          </a:p>
        </p:txBody>
      </p:sp>
      <p:sp>
        <p:nvSpPr>
          <p:cNvPr id="266" name="Shape 266"/>
          <p:cNvSpPr/>
          <p:nvPr/>
        </p:nvSpPr>
        <p:spPr>
          <a:xfrm>
            <a:off x="3283775" y="1977050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Generative models</a:t>
            </a:r>
          </a:p>
        </p:txBody>
      </p:sp>
      <p:sp>
        <p:nvSpPr>
          <p:cNvPr id="267" name="Shape 267"/>
          <p:cNvSpPr/>
          <p:nvPr/>
        </p:nvSpPr>
        <p:spPr>
          <a:xfrm>
            <a:off x="1246775" y="2677525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Explicit density</a:t>
            </a:r>
          </a:p>
        </p:txBody>
      </p:sp>
      <p:sp>
        <p:nvSpPr>
          <p:cNvPr id="268" name="Shape 268"/>
          <p:cNvSpPr/>
          <p:nvPr/>
        </p:nvSpPr>
        <p:spPr>
          <a:xfrm>
            <a:off x="4737675" y="2677525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Implicit density</a:t>
            </a:r>
          </a:p>
        </p:txBody>
      </p:sp>
      <p:sp>
        <p:nvSpPr>
          <p:cNvPr id="269" name="Shape 269"/>
          <p:cNvSpPr/>
          <p:nvPr/>
        </p:nvSpPr>
        <p:spPr>
          <a:xfrm>
            <a:off x="6844650" y="1399125"/>
            <a:ext cx="1478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</a:t>
            </a:r>
          </a:p>
        </p:txBody>
      </p:sp>
      <p:sp>
        <p:nvSpPr>
          <p:cNvPr id="270" name="Shape 270"/>
          <p:cNvSpPr/>
          <p:nvPr/>
        </p:nvSpPr>
        <p:spPr>
          <a:xfrm>
            <a:off x="228600" y="3460375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Tractable density</a:t>
            </a:r>
          </a:p>
        </p:txBody>
      </p:sp>
      <p:sp>
        <p:nvSpPr>
          <p:cNvPr id="271" name="Shape 271"/>
          <p:cNvSpPr/>
          <p:nvPr/>
        </p:nvSpPr>
        <p:spPr>
          <a:xfrm>
            <a:off x="3030925" y="3460375"/>
            <a:ext cx="27144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 density</a:t>
            </a:r>
          </a:p>
        </p:txBody>
      </p:sp>
      <p:sp>
        <p:nvSpPr>
          <p:cNvPr id="272" name="Shape 272"/>
          <p:cNvSpPr/>
          <p:nvPr/>
        </p:nvSpPr>
        <p:spPr>
          <a:xfrm>
            <a:off x="6442225" y="3344125"/>
            <a:ext cx="2111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Markov Chain</a:t>
            </a:r>
          </a:p>
        </p:txBody>
      </p:sp>
      <p:sp>
        <p:nvSpPr>
          <p:cNvPr id="273" name="Shape 273"/>
          <p:cNvSpPr/>
          <p:nvPr/>
        </p:nvSpPr>
        <p:spPr>
          <a:xfrm>
            <a:off x="2954725" y="4222375"/>
            <a:ext cx="1733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Variational</a:t>
            </a:r>
          </a:p>
        </p:txBody>
      </p:sp>
      <p:sp>
        <p:nvSpPr>
          <p:cNvPr id="274" name="Shape 274"/>
          <p:cNvSpPr/>
          <p:nvPr/>
        </p:nvSpPr>
        <p:spPr>
          <a:xfrm>
            <a:off x="5164525" y="4222375"/>
            <a:ext cx="2111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Markov Chain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669675" y="4602675"/>
            <a:ext cx="29232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Variational Autoencoder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260475" y="4602675"/>
            <a:ext cx="2067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Boltzmann Machine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7249975" y="3693975"/>
            <a:ext cx="648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GSN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7326175" y="1712775"/>
            <a:ext cx="648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</a:t>
            </a:r>
          </a:p>
        </p:txBody>
      </p:sp>
      <p:cxnSp>
        <p:nvCxnSpPr>
          <p:cNvPr id="279" name="Shape 279"/>
          <p:cNvCxnSpPr>
            <a:stCxn id="267" idx="2"/>
            <a:endCxn id="270" idx="0"/>
          </p:cNvCxnSpPr>
          <p:nvPr/>
        </p:nvCxnSpPr>
        <p:spPr>
          <a:xfrm flipH="1">
            <a:off x="1413575" y="3071125"/>
            <a:ext cx="1018200" cy="38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0" name="Shape 280"/>
          <p:cNvCxnSpPr>
            <a:endCxn id="271" idx="0"/>
          </p:cNvCxnSpPr>
          <p:nvPr/>
        </p:nvCxnSpPr>
        <p:spPr>
          <a:xfrm>
            <a:off x="2431825" y="3070975"/>
            <a:ext cx="1956300" cy="38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1" name="Shape 281"/>
          <p:cNvCxnSpPr>
            <a:endCxn id="267" idx="0"/>
          </p:cNvCxnSpPr>
          <p:nvPr/>
        </p:nvCxnSpPr>
        <p:spPr>
          <a:xfrm flipH="1">
            <a:off x="2431775" y="2370625"/>
            <a:ext cx="2054100" cy="30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2" name="Shape 282"/>
          <p:cNvCxnSpPr>
            <a:stCxn id="266" idx="2"/>
            <a:endCxn id="268" idx="0"/>
          </p:cNvCxnSpPr>
          <p:nvPr/>
        </p:nvCxnSpPr>
        <p:spPr>
          <a:xfrm>
            <a:off x="4468775" y="2370650"/>
            <a:ext cx="1453800" cy="30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3" name="Shape 283"/>
          <p:cNvCxnSpPr>
            <a:stCxn id="268" idx="2"/>
            <a:endCxn id="272" idx="0"/>
          </p:cNvCxnSpPr>
          <p:nvPr/>
        </p:nvCxnSpPr>
        <p:spPr>
          <a:xfrm>
            <a:off x="5922675" y="3071125"/>
            <a:ext cx="1575300" cy="27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4" name="Shape 284"/>
          <p:cNvCxnSpPr/>
          <p:nvPr/>
        </p:nvCxnSpPr>
        <p:spPr>
          <a:xfrm rot="10800000" flipH="1">
            <a:off x="6421700" y="1752325"/>
            <a:ext cx="416700" cy="9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5" name="Shape 285"/>
          <p:cNvCxnSpPr>
            <a:endCxn id="274" idx="0"/>
          </p:cNvCxnSpPr>
          <p:nvPr/>
        </p:nvCxnSpPr>
        <p:spPr>
          <a:xfrm>
            <a:off x="4769275" y="3865675"/>
            <a:ext cx="1451100" cy="35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6" name="Shape 286"/>
          <p:cNvCxnSpPr>
            <a:endCxn id="273" idx="0"/>
          </p:cNvCxnSpPr>
          <p:nvPr/>
        </p:nvCxnSpPr>
        <p:spPr>
          <a:xfrm flipH="1">
            <a:off x="3821575" y="3865675"/>
            <a:ext cx="419400" cy="35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7" name="Shape 287"/>
          <p:cNvSpPr txBox="1"/>
          <p:nvPr/>
        </p:nvSpPr>
        <p:spPr>
          <a:xfrm>
            <a:off x="3107125" y="5136075"/>
            <a:ext cx="60114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copyright and adapted from Ian Goodfellow, Tutorial on Generative Adversarial Networks, 2017.</a:t>
            </a:r>
          </a:p>
        </p:txBody>
      </p:sp>
      <p:sp>
        <p:nvSpPr>
          <p:cNvPr id="288" name="Shape 288"/>
          <p:cNvSpPr/>
          <p:nvPr/>
        </p:nvSpPr>
        <p:spPr>
          <a:xfrm>
            <a:off x="2716325" y="4667975"/>
            <a:ext cx="2243700" cy="273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7379850" y="1822875"/>
            <a:ext cx="548700" cy="273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06489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981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en-US" dirty="0"/>
              <a:t>“Shallow”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Deep models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889280" y="5089398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45376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756961" y="5106680"/>
            <a:ext cx="1339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4471200" y="5103800"/>
            <a:ext cx="627840" cy="1042669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099041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402241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76512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8068320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6467041" y="5180128"/>
            <a:ext cx="145440" cy="982183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66721" y="6186794"/>
            <a:ext cx="356112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iresias PCfont" charset="0"/>
              </a:rPr>
              <a:t>Learned Internal Representations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1" y="45824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“Shallow” </a:t>
            </a:r>
            <a:r>
              <a:rPr lang="en-US" dirty="0" err="1"/>
              <a:t>vs</a:t>
            </a:r>
            <a:r>
              <a:rPr lang="en-US" dirty="0"/>
              <a:t> Deep Learning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802312" y="2133600"/>
            <a:ext cx="2908300" cy="1016000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“Simple” Trainable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8715375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847850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436812" y="2133600"/>
            <a:ext cx="2862263" cy="101123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hand-crafted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Feature Extractor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5303838" y="2632075"/>
            <a:ext cx="549708" cy="289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78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048000" y="3139529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400800" y="3139529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09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Forward-Prop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0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5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Back-Prop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255"/>
            <a:ext cx="9144000" cy="330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18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3505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5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Representations Toy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interpret each dimension?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468763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515136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dirty="0"/>
              <a:t>Power of distributed representations!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425700"/>
            <a:ext cx="6565900" cy="199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500" y="2743200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805" y="3657600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Distributed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1894039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1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After finishing this class, you should be ready to get started on your first DL research project.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Background &amp; Basics</a:t>
            </a:r>
          </a:p>
          <a:p>
            <a:pPr lvl="2"/>
            <a:r>
              <a:rPr lang="en-US" dirty="0"/>
              <a:t>Neural Networks, </a:t>
            </a:r>
            <a:r>
              <a:rPr lang="en-US" dirty="0" err="1"/>
              <a:t>Backprop</a:t>
            </a:r>
            <a:r>
              <a:rPr lang="en-US" dirty="0"/>
              <a:t>, Optimization (SGD)</a:t>
            </a:r>
          </a:p>
          <a:p>
            <a:pPr lvl="2"/>
            <a:endParaRPr lang="en-US" dirty="0"/>
          </a:p>
          <a:p>
            <a:r>
              <a:rPr lang="en-US" dirty="0"/>
              <a:t>Module 1: Convolutional Neural Networks (CNNs)</a:t>
            </a:r>
          </a:p>
          <a:p>
            <a:pPr lvl="2"/>
            <a:r>
              <a:rPr lang="en-US" dirty="0"/>
              <a:t>Architectures, Pre-training, Fine-tuning</a:t>
            </a:r>
          </a:p>
          <a:p>
            <a:pPr lvl="2"/>
            <a:r>
              <a:rPr lang="en-US" dirty="0"/>
              <a:t>Visualizations, Fooling CNNs, Adversarial examples </a:t>
            </a:r>
          </a:p>
          <a:p>
            <a:pPr lvl="2"/>
            <a:r>
              <a:rPr lang="en-US" dirty="0"/>
              <a:t>Different tasks: segmentation CNNs</a:t>
            </a:r>
          </a:p>
          <a:p>
            <a:pPr lvl="2"/>
            <a:endParaRPr lang="en-US" dirty="0"/>
          </a:p>
          <a:p>
            <a:r>
              <a:rPr lang="en-US" dirty="0"/>
              <a:t>Module 2: Recurrent Neural Networks (RNNs)</a:t>
            </a:r>
          </a:p>
          <a:p>
            <a:pPr lvl="2"/>
            <a:r>
              <a:rPr lang="en-US" dirty="0"/>
              <a:t>Difficulty of learning; “Vanilla” RNNs, LSTMs, GRU</a:t>
            </a:r>
          </a:p>
          <a:p>
            <a:pPr lvl="2"/>
            <a:r>
              <a:rPr lang="en-US" dirty="0"/>
              <a:t>RNNs for Sequence-to-Sequence (machine translation &amp; image captioning, VQA)</a:t>
            </a:r>
          </a:p>
          <a:p>
            <a:pPr lvl="2"/>
            <a:r>
              <a:rPr lang="en-US" dirty="0"/>
              <a:t>Attention, Self-Attention, and Transformers</a:t>
            </a:r>
          </a:p>
          <a:p>
            <a:pPr lvl="2"/>
            <a:endParaRPr lang="en-US" dirty="0"/>
          </a:p>
          <a:p>
            <a:r>
              <a:rPr lang="en-US" dirty="0"/>
              <a:t>Module 3: Deep Reinforcement Learning</a:t>
            </a:r>
          </a:p>
          <a:p>
            <a:pPr lvl="2"/>
            <a:r>
              <a:rPr lang="en-US" dirty="0"/>
              <a:t>Overview, policy gradients </a:t>
            </a:r>
          </a:p>
          <a:p>
            <a:pPr lvl="2"/>
            <a:r>
              <a:rPr lang="en-US" dirty="0"/>
              <a:t>Optimizing Neural Sequence Models for goal-driven rewards</a:t>
            </a:r>
          </a:p>
          <a:p>
            <a:endParaRPr lang="en-US" dirty="0"/>
          </a:p>
          <a:p>
            <a:r>
              <a:rPr lang="en-US" dirty="0"/>
              <a:t>Module 4: Deep Unsupervised Learning</a:t>
            </a:r>
          </a:p>
          <a:p>
            <a:pPr lvl="2"/>
            <a:r>
              <a:rPr lang="en-US" dirty="0"/>
              <a:t>Self-supervised learning</a:t>
            </a:r>
          </a:p>
          <a:p>
            <a:pPr lvl="2"/>
            <a:r>
              <a:rPr lang="en-US" dirty="0"/>
              <a:t>Variational Inference / Variational Auto Encoders (VAEs)</a:t>
            </a:r>
          </a:p>
          <a:p>
            <a:pPr lvl="2"/>
            <a:r>
              <a:rPr lang="en-US" dirty="0"/>
              <a:t>GANs, Adversarial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 txBox="1">
            <a:spLocks noGrp="1"/>
          </p:cNvSpPr>
          <p:nvPr>
            <p:ph type="title"/>
          </p:nvPr>
        </p:nvSpPr>
        <p:spPr>
          <a:xfrm>
            <a:off x="228600" y="834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1799" name="Shape 1799"/>
          <p:cNvSpPr txBox="1">
            <a:spLocks noGrp="1"/>
          </p:cNvSpPr>
          <p:nvPr>
            <p:ph type="body" idx="1"/>
          </p:nvPr>
        </p:nvSpPr>
        <p:spPr>
          <a:xfrm>
            <a:off x="266300" y="1909150"/>
            <a:ext cx="8229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PixelCNNs define tractable density function, optimize likelihood of training data: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VAEs define intractable density function with latent </a:t>
            </a:r>
            <a:r>
              <a:rPr lang="en" b="1"/>
              <a:t>z</a:t>
            </a:r>
            <a:r>
              <a:rPr lang="en"/>
              <a:t>: 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Cannot optimize directly, derive and optimize lower bound on likelihood instead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1797" name="Shape 17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022625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Shape 17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885251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9BAC6D-4005-5A44-9E7A-FA3795CFEF1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03846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Arxiv</a:t>
            </a:r>
            <a:r>
              <a:rPr lang="en-US" dirty="0"/>
              <a:t> Fire Hose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48130" name="Picture 2" descr="ttps://outlivinglife.files.wordpress.com/2013/02/information_h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32" y="2239537"/>
            <a:ext cx="474499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1264" y="1371600"/>
            <a:ext cx="1930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PhD Student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>
            <a:off x="5762733" y="1602433"/>
            <a:ext cx="1298531" cy="10181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132" name="Picture 4" descr="mage result for arx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8" y="4658887"/>
            <a:ext cx="1854232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4951" y="2199489"/>
            <a:ext cx="193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Deep Learning papers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>
            <a:off x="2345287" y="2799654"/>
            <a:ext cx="1131443" cy="14076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42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3486-769D-A143-AC47-85D902E4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622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5200" dirty="0">
                <a:hlinkClick r:id="rId2"/>
              </a:rPr>
              <a:t>http://b.gatech.edu/cios</a:t>
            </a:r>
            <a:endParaRPr lang="en-US" sz="5200" dirty="0"/>
          </a:p>
          <a:p>
            <a:pPr marL="0" indent="0">
              <a:buNone/>
            </a:pP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043063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048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Thanks! </a:t>
            </a:r>
            <a:br>
              <a:rPr lang="en-US" kern="0" dirty="0"/>
            </a:br>
            <a:r>
              <a:rPr lang="en-US" sz="2400" kern="0" dirty="0"/>
              <a:t>(We hope your future learnings are deep)</a:t>
            </a:r>
          </a:p>
        </p:txBody>
      </p:sp>
    </p:spTree>
    <p:extLst>
      <p:ext uri="{BB962C8B-B14F-4D97-AF65-F5344CB8AC3E}">
        <p14:creationId xmlns:p14="http://schemas.microsoft.com/office/powerpoint/2010/main" val="20351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hape 1804"/>
          <p:cNvSpPr txBox="1">
            <a:spLocks noGrp="1"/>
          </p:cNvSpPr>
          <p:nvPr>
            <p:ph type="title"/>
          </p:nvPr>
        </p:nvSpPr>
        <p:spPr>
          <a:xfrm>
            <a:off x="228600" y="834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1805" name="Shape 1805"/>
          <p:cNvSpPr txBox="1">
            <a:spLocks noGrp="1"/>
          </p:cNvSpPr>
          <p:nvPr>
            <p:ph type="body" idx="1"/>
          </p:nvPr>
        </p:nvSpPr>
        <p:spPr>
          <a:xfrm>
            <a:off x="266300" y="1909150"/>
            <a:ext cx="8229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PixelCNNs define tractable density function, optimize likelihood of training data: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VAEs define intractable density function with latent </a:t>
            </a:r>
            <a:r>
              <a:rPr lang="en" b="1"/>
              <a:t>z</a:t>
            </a:r>
            <a:r>
              <a:rPr lang="en"/>
              <a:t>: 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Cannot optimize directly, derive and optimize lower bound on likelihood instead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1807" name="Shape 18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022625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Shape 18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885251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9" name="Shape 1809"/>
          <p:cNvSpPr txBox="1"/>
          <p:nvPr/>
        </p:nvSpPr>
        <p:spPr>
          <a:xfrm>
            <a:off x="266300" y="3881650"/>
            <a:ext cx="8809500" cy="11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if we give up on explicitly modeling density, and just want ability to sample?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3CEBB98-0AC7-4A4E-A821-917196DE87C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7856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Shape 1814"/>
          <p:cNvSpPr txBox="1">
            <a:spLocks noGrp="1"/>
          </p:cNvSpPr>
          <p:nvPr>
            <p:ph type="title"/>
          </p:nvPr>
        </p:nvSpPr>
        <p:spPr>
          <a:xfrm>
            <a:off x="228600" y="834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1815" name="Shape 1815"/>
          <p:cNvSpPr txBox="1">
            <a:spLocks noGrp="1"/>
          </p:cNvSpPr>
          <p:nvPr>
            <p:ph type="body" idx="1"/>
          </p:nvPr>
        </p:nvSpPr>
        <p:spPr>
          <a:xfrm>
            <a:off x="266300" y="1909150"/>
            <a:ext cx="8229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PixelCNNs define tractable density function, optimize likelihood of training data: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VAEs define intractable density function with latent </a:t>
            </a:r>
            <a:r>
              <a:rPr lang="en" b="1"/>
              <a:t>z</a:t>
            </a:r>
            <a:r>
              <a:rPr lang="en"/>
              <a:t>: 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Cannot optimize directly, derive and optimize lower bound on likelihood instead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1817" name="Shape 18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022625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8" name="Shape 18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885251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9" name="Shape 1819"/>
          <p:cNvSpPr txBox="1"/>
          <p:nvPr/>
        </p:nvSpPr>
        <p:spPr>
          <a:xfrm>
            <a:off x="266300" y="3881650"/>
            <a:ext cx="8809500" cy="11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if we give up on explicitly modeling density, and just want ability to sample?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GANs: don’t work with any explicit density function!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FD2FBF-1B64-5249-84FE-6A6F05C7D10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24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3800" dirty="0"/>
              <a:t>Generative </a:t>
            </a:r>
            <a:r>
              <a:rPr lang="en-US" sz="3800"/>
              <a:t>Adversarial Networks (GANs)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GANs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Learning to Sample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/>
              <a:t>(High-level) Connection to Inverse Transform Sampling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Adversarial Training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76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57648</TotalTime>
  <Words>3374</Words>
  <Application>Microsoft Macintosh PowerPoint</Application>
  <PresentationFormat>On-screen Show (4:3)</PresentationFormat>
  <Paragraphs>602</Paragraphs>
  <Slides>62</Slides>
  <Notes>32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Arial Narrow</vt:lpstr>
      <vt:lpstr>Cambria Math</vt:lpstr>
      <vt:lpstr>FreeSans</vt:lpstr>
      <vt:lpstr>Helvetica Neue</vt:lpstr>
      <vt:lpstr>Tiresias PCfont</vt:lpstr>
      <vt:lpstr>Blank Presentation</vt:lpstr>
      <vt:lpstr>1_Blank Presentation</vt:lpstr>
      <vt:lpstr>CS 4803 / 7643: Deep Learning</vt:lpstr>
      <vt:lpstr>Administrativia</vt:lpstr>
      <vt:lpstr>PowerPoint Presentation</vt:lpstr>
      <vt:lpstr>Types of Learning</vt:lpstr>
      <vt:lpstr>Taxonomy of Generative Models</vt:lpstr>
      <vt:lpstr>So far...</vt:lpstr>
      <vt:lpstr>So far...</vt:lpstr>
      <vt:lpstr>So far...</vt:lpstr>
      <vt:lpstr>Generative Adversarial Networks (GANs)</vt:lpstr>
      <vt:lpstr>Easy Interview Question</vt:lpstr>
      <vt:lpstr>Slightly Harder Interview Question</vt:lpstr>
      <vt:lpstr>Slightly Harder Interview Question</vt:lpstr>
      <vt:lpstr>Harder Interview Question</vt:lpstr>
      <vt:lpstr>Inverse Transform Sampling</vt:lpstr>
      <vt:lpstr>Harder Interview Question</vt:lpstr>
      <vt:lpstr>Generative Adversarial Networks</vt:lpstr>
      <vt:lpstr>Generative Adversarial Networks</vt:lpstr>
      <vt:lpstr>Generative Adversarial Networks (GANs)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PowerPoint Presentation</vt:lpstr>
      <vt:lpstr>Training GANs: Two-player game</vt:lpstr>
      <vt:lpstr>GANs</vt:lpstr>
      <vt:lpstr>Generative Adversarial Nets</vt:lpstr>
      <vt:lpstr>Generative Adversarial Nets</vt:lpstr>
      <vt:lpstr>Generative Adversarial Nets: Convolutional Architectures</vt:lpstr>
      <vt:lpstr>Generative Adversarial Nets: Convolutional Architectures</vt:lpstr>
      <vt:lpstr>Generative Adversarial Nets: Convolutional Architectures</vt:lpstr>
      <vt:lpstr>Generative Adversarial Nets: Convolutional Architectures</vt:lpstr>
      <vt:lpstr>Results over the years</vt:lpstr>
      <vt:lpstr>BigGAN, 2019</vt:lpstr>
      <vt:lpstr>StyleGAN2, 2020</vt:lpstr>
      <vt:lpstr>StyleGAN2, 2020</vt:lpstr>
      <vt:lpstr>“The GAN Zoo”</vt:lpstr>
      <vt:lpstr>“The GAN Zoo”</vt:lpstr>
      <vt:lpstr>GANs</vt:lpstr>
      <vt:lpstr>Plan for Today</vt:lpstr>
      <vt:lpstr>So what is Deep (Machine) Learning?</vt:lpstr>
      <vt:lpstr>PowerPoint Presentation</vt:lpstr>
      <vt:lpstr>PowerPoint Presentation</vt:lpstr>
      <vt:lpstr>So what is Deep (Machine) Learning?</vt:lpstr>
      <vt:lpstr>PowerPoint Presentation</vt:lpstr>
      <vt:lpstr>Key Computation: Forward-Prop</vt:lpstr>
      <vt:lpstr>Key Computation: Back-Prop</vt:lpstr>
      <vt:lpstr>So what is Deep (Machine) Learning?</vt:lpstr>
      <vt:lpstr>Distributed Representations Toy Example</vt:lpstr>
      <vt:lpstr>Power of distributed representations!</vt:lpstr>
      <vt:lpstr>What is this class about?</vt:lpstr>
      <vt:lpstr>What is this class about?</vt:lpstr>
      <vt:lpstr>What did we learn?</vt:lpstr>
      <vt:lpstr>Arxiv Fire Hose</vt:lpstr>
      <vt:lpstr>Feedback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3363</cp:revision>
  <cp:lastPrinted>2015-04-01T17:45:43Z</cp:lastPrinted>
  <dcterms:created xsi:type="dcterms:W3CDTF">2013-03-06T19:31:42Z</dcterms:created>
  <dcterms:modified xsi:type="dcterms:W3CDTF">2021-12-02T06:11:28Z</dcterms:modified>
  <cp:category/>
</cp:coreProperties>
</file>