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87" r:id="rId1"/>
    <p:sldMasterId id="2147483729" r:id="rId2"/>
  </p:sldMasterIdLst>
  <p:notesMasterIdLst>
    <p:notesMasterId r:id="rId63"/>
  </p:notesMasterIdLst>
  <p:handoutMasterIdLst>
    <p:handoutMasterId r:id="rId64"/>
  </p:handoutMasterIdLst>
  <p:sldIdLst>
    <p:sldId id="399" r:id="rId3"/>
    <p:sldId id="2312" r:id="rId4"/>
    <p:sldId id="366" r:id="rId5"/>
    <p:sldId id="650" r:id="rId6"/>
    <p:sldId id="1008" r:id="rId7"/>
    <p:sldId id="367" r:id="rId8"/>
    <p:sldId id="368" r:id="rId9"/>
    <p:sldId id="369" r:id="rId10"/>
    <p:sldId id="1015" r:id="rId11"/>
    <p:sldId id="1009" r:id="rId12"/>
    <p:sldId id="1010" r:id="rId13"/>
    <p:sldId id="1011" r:id="rId14"/>
    <p:sldId id="2475" r:id="rId15"/>
    <p:sldId id="2476" r:id="rId16"/>
    <p:sldId id="370" r:id="rId17"/>
    <p:sldId id="371" r:id="rId18"/>
    <p:sldId id="1016" r:id="rId19"/>
    <p:sldId id="2369" r:id="rId20"/>
    <p:sldId id="2370" r:id="rId21"/>
    <p:sldId id="2371" r:id="rId22"/>
    <p:sldId id="375" r:id="rId23"/>
    <p:sldId id="376" r:id="rId24"/>
    <p:sldId id="377" r:id="rId25"/>
    <p:sldId id="378" r:id="rId26"/>
    <p:sldId id="379" r:id="rId27"/>
    <p:sldId id="380" r:id="rId28"/>
    <p:sldId id="2398" r:id="rId29"/>
    <p:sldId id="2399" r:id="rId30"/>
    <p:sldId id="2400" r:id="rId31"/>
    <p:sldId id="2404" r:id="rId32"/>
    <p:sldId id="2401" r:id="rId33"/>
    <p:sldId id="372" r:id="rId34"/>
    <p:sldId id="373" r:id="rId35"/>
    <p:sldId id="374" r:id="rId36"/>
    <p:sldId id="2402" r:id="rId37"/>
    <p:sldId id="2403" r:id="rId38"/>
    <p:sldId id="2477" r:id="rId39"/>
    <p:sldId id="2407" r:id="rId40"/>
    <p:sldId id="2408" r:id="rId41"/>
    <p:sldId id="2445" r:id="rId42"/>
    <p:sldId id="382" r:id="rId43"/>
    <p:sldId id="383" r:id="rId44"/>
    <p:sldId id="386" r:id="rId45"/>
    <p:sldId id="2446" r:id="rId46"/>
    <p:sldId id="1279" r:id="rId47"/>
    <p:sldId id="1374" r:id="rId48"/>
    <p:sldId id="1554" r:id="rId49"/>
    <p:sldId id="1292" r:id="rId50"/>
    <p:sldId id="1301" r:id="rId51"/>
    <p:sldId id="2473" r:id="rId52"/>
    <p:sldId id="1541" r:id="rId53"/>
    <p:sldId id="2474" r:id="rId54"/>
    <p:sldId id="1309" r:id="rId55"/>
    <p:sldId id="1310" r:id="rId56"/>
    <p:sldId id="1558" r:id="rId57"/>
    <p:sldId id="2203" r:id="rId58"/>
    <p:sldId id="1018" r:id="rId59"/>
    <p:sldId id="1468" r:id="rId60"/>
    <p:sldId id="1020" r:id="rId61"/>
    <p:sldId id="1021" r:id="rId62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9E8FF"/>
    <a:srgbClr val="5B5B6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68" autoAdjust="0"/>
    <p:restoredTop sz="93605" autoAdjust="0"/>
  </p:normalViewPr>
  <p:slideViewPr>
    <p:cSldViewPr>
      <p:cViewPr varScale="1">
        <p:scale>
          <a:sx n="101" d="100"/>
          <a:sy n="101" d="100"/>
        </p:scale>
        <p:origin x="200" y="4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>
      <p:cViewPr varScale="1">
        <p:scale>
          <a:sx n="88" d="100"/>
          <a:sy n="88" d="100"/>
        </p:scale>
        <p:origin x="-20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4735-A5D0-044D-BE7E-3A4B3C0A561F}" type="datetimeFigureOut">
              <a:rPr lang="en-US" smtClean="0"/>
              <a:pPr/>
              <a:t>11/24/20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C03F-7434-D740-BBB1-1637C88A1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7DD8A4E-80D5-E442-8CCA-D5A1F77B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8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Shape 18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6" name="Shape 18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Mapping z to data manifold?</a:t>
            </a:r>
          </a:p>
        </p:txBody>
      </p:sp>
    </p:spTree>
    <p:extLst>
      <p:ext uri="{BB962C8B-B14F-4D97-AF65-F5344CB8AC3E}">
        <p14:creationId xmlns:p14="http://schemas.microsoft.com/office/powerpoint/2010/main" val="1475467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Shape 18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3" name="Shape 18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Mapping z to data manifold?</a:t>
            </a:r>
          </a:p>
        </p:txBody>
      </p:sp>
    </p:spTree>
    <p:extLst>
      <p:ext uri="{BB962C8B-B14F-4D97-AF65-F5344CB8AC3E}">
        <p14:creationId xmlns:p14="http://schemas.microsoft.com/office/powerpoint/2010/main" val="2308344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" name="Shape 18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3" name="Shape 18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Mapping z to data manifold?</a:t>
            </a:r>
          </a:p>
        </p:txBody>
      </p:sp>
    </p:spTree>
    <p:extLst>
      <p:ext uri="{BB962C8B-B14F-4D97-AF65-F5344CB8AC3E}">
        <p14:creationId xmlns:p14="http://schemas.microsoft.com/office/powerpoint/2010/main" val="2350679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" name="Shape 19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8" name="Shape 19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Mapping z to data manifold?</a:t>
            </a:r>
          </a:p>
        </p:txBody>
      </p:sp>
    </p:spTree>
    <p:extLst>
      <p:ext uri="{BB962C8B-B14F-4D97-AF65-F5344CB8AC3E}">
        <p14:creationId xmlns:p14="http://schemas.microsoft.com/office/powerpoint/2010/main" val="2784535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Shape 19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4" name="Shape 19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Mapping z to data manifold?</a:t>
            </a:r>
          </a:p>
        </p:txBody>
      </p:sp>
    </p:spTree>
    <p:extLst>
      <p:ext uri="{BB962C8B-B14F-4D97-AF65-F5344CB8AC3E}">
        <p14:creationId xmlns:p14="http://schemas.microsoft.com/office/powerpoint/2010/main" val="2223011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" name="Shape 19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7" name="Shape 19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Mapping z to data manifold?</a:t>
            </a:r>
          </a:p>
        </p:txBody>
      </p:sp>
    </p:spTree>
    <p:extLst>
      <p:ext uri="{BB962C8B-B14F-4D97-AF65-F5344CB8AC3E}">
        <p14:creationId xmlns:p14="http://schemas.microsoft.com/office/powerpoint/2010/main" val="4849232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Shape 19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6" name="Shape 19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Mapping z to data manifold?</a:t>
            </a:r>
          </a:p>
        </p:txBody>
      </p:sp>
    </p:spTree>
    <p:extLst>
      <p:ext uri="{BB962C8B-B14F-4D97-AF65-F5344CB8AC3E}">
        <p14:creationId xmlns:p14="http://schemas.microsoft.com/office/powerpoint/2010/main" val="4410955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Shape 19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6" name="Shape 19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Mapping z to data manifold?</a:t>
            </a:r>
          </a:p>
        </p:txBody>
      </p:sp>
    </p:spTree>
    <p:extLst>
      <p:ext uri="{BB962C8B-B14F-4D97-AF65-F5344CB8AC3E}">
        <p14:creationId xmlns:p14="http://schemas.microsoft.com/office/powerpoint/2010/main" val="1036247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" name="Shape 19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7" name="Shape 19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 discriminator for a bit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Then train generator for a bit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88589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Shape 20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3" name="Shape 20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Mapping z to data manifold?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**No clear rule. Sometimes train 1 step discriminator, 1 step gen. Some train disc. More</a:t>
            </a:r>
            <a:endParaRPr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9660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Shape 17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7" name="Shape 17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31911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" name="Shape 20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2" name="Shape 20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Mapping z to data manifold?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973551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Shape 20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1" name="Shape 20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Realistic samples, never directly memorizes training set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194839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Shape 20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5" name="Shape 20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Original work from 2014, not such great quality yet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572124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Shape 20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9" name="Shape 20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Since this time, a lot of work on improving GANs.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work ICLR2016 on adding convolutional architectures to GANs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367272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Shape 20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8" name="Shape 20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51767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6" name="Shape 2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7" name="Shape 2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32356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5" name="Shape 2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6" name="Shape 2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2 points of z (2 random vectors), and interpolate between these points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170191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Shape 2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0" name="Shape 2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11935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0" name="Shape 2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1" name="Shape 2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94908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Shape 22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4" name="Shape 2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5993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Refer to goodfellow tutorial which has a good overview of this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Today discuss 3 most popular types of generative models</a:t>
            </a:r>
          </a:p>
        </p:txBody>
      </p:sp>
    </p:spTree>
    <p:extLst>
      <p:ext uri="{BB962C8B-B14F-4D97-AF65-F5344CB8AC3E}">
        <p14:creationId xmlns:p14="http://schemas.microsoft.com/office/powerpoint/2010/main" val="34474589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A557F4-9B78-C140-AB19-BD396D2EE86C}" type="slidenum">
              <a:rPr lang="en-US"/>
              <a:pPr/>
              <a:t>47</a:t>
            </a:fld>
            <a:endParaRPr lang="en-US"/>
          </a:p>
        </p:txBody>
      </p:sp>
      <p:sp>
        <p:nvSpPr>
          <p:cNvPr id="2304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304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490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9850" y="914400"/>
            <a:ext cx="4176713" cy="3133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252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67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Shape 17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3" name="Shape 17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8498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Shape 18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2" name="Shape 18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8626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" name="Shape 18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2" name="Shape 18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360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Shape 18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2" name="Shape 18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Mapping z to data manifold?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Hard to sample from high dimensional distribution.  Take random noise, transform to real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1116145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Shape 18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Shape 18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Mapping z to data manifold?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Hard to sample from high dimensional distribution.  Take random noise, transform to real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3471659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Shape 18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8" name="Shape 18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Mapping z to data manifold?</a:t>
            </a:r>
          </a:p>
        </p:txBody>
      </p:sp>
    </p:spTree>
    <p:extLst>
      <p:ext uri="{BB962C8B-B14F-4D97-AF65-F5344CB8AC3E}">
        <p14:creationId xmlns:p14="http://schemas.microsoft.com/office/powerpoint/2010/main" val="2223202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03289" y="6223800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2000">
                <a:solidFill>
                  <a:srgbClr val="FFFFFF"/>
                </a:solidFill>
              </a:rPr>
              <a:pPr/>
              <a:t>‹#›</a:t>
            </a:fld>
            <a:endParaRPr lang="en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439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buChar char="●"/>
              <a:defRPr sz="1800"/>
            </a:lvl1pPr>
            <a:lvl2pPr lvl="1" rtl="0">
              <a:spcBef>
                <a:spcPts val="0"/>
              </a:spcBef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655689" y="6223800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2000">
                <a:solidFill>
                  <a:srgbClr val="FFFFFF"/>
                </a:solidFill>
              </a:rPr>
              <a:pPr/>
              <a:t>‹#›</a:t>
            </a:fld>
            <a:endParaRPr lang="en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963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64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Research at TTI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13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65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63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42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2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Research at TTI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81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10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20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530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17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41" r:id="rId12"/>
    <p:sldLayoutId id="2147483742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923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c.gatech.edu/classes/AY2021/cs7643_fall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poloclub.github.io/ganlab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paperswithcode.com/task/image-generation/latest" TargetMode="External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github.com/soumith/ganhacks" TargetMode="External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b.gatech.edu/cio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dirty="0"/>
              <a:t>CS 4803 / 7643: Deep Learning</a:t>
            </a:r>
            <a:endParaRPr lang="en-US" sz="3200" dirty="0"/>
          </a:p>
        </p:txBody>
      </p:sp>
      <p:sp>
        <p:nvSpPr>
          <p:cNvPr id="16" name="Subtitle 3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752600"/>
          </a:xfrm>
        </p:spPr>
        <p:txBody>
          <a:bodyPr/>
          <a:lstStyle/>
          <a:p>
            <a:endParaRPr lang="en-US" dirty="0"/>
          </a:p>
          <a:p>
            <a:r>
              <a:rPr lang="en-US" sz="2800" dirty="0"/>
              <a:t>Dhruv Batra </a:t>
            </a:r>
          </a:p>
          <a:p>
            <a:r>
              <a:rPr lang="en-US" sz="2800" dirty="0"/>
              <a:t>Georgia Tech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230761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en-US" sz="24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Topics: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Generative Adversarial Networks (GANs)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Closing time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2000" kern="0" dirty="0">
              <a:solidFill>
                <a:prstClr val="black"/>
              </a:solidFill>
              <a:latin typeface="Arial"/>
              <a:ea typeface="Osaka"/>
              <a:cs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2644325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Easy Interview 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give you </a:t>
                </a:r>
                <a:r>
                  <a:rPr lang="en-US" i="1" dirty="0"/>
                  <a:t>u</a:t>
                </a:r>
                <a:r>
                  <a:rPr lang="en-US" dirty="0"/>
                  <a:t> ~ U(0,1)</a:t>
                </a:r>
              </a:p>
              <a:p>
                <a:endParaRPr lang="en-US" dirty="0"/>
              </a:p>
              <a:p>
                <a:r>
                  <a:rPr lang="en-US" dirty="0"/>
                  <a:t>Use </a:t>
                </a:r>
                <a:r>
                  <a:rPr lang="en-US" i="1" dirty="0"/>
                  <a:t>u</a:t>
                </a:r>
                <a:r>
                  <a:rPr lang="en-US" dirty="0"/>
                  <a:t> to produce a sample </a:t>
                </a:r>
                <a:r>
                  <a:rPr lang="en-US" i="1" dirty="0"/>
                  <a:t>x</a:t>
                </a:r>
                <a:r>
                  <a:rPr lang="en-US" dirty="0"/>
                  <a:t> ~ Bern(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𝜃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9" t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8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/>
              <a:t>Slightly Harder </a:t>
            </a:r>
            <a:r>
              <a:rPr lang="en-US" dirty="0"/>
              <a:t>Interview 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give you </a:t>
                </a:r>
                <a:r>
                  <a:rPr lang="en-US" i="1" dirty="0"/>
                  <a:t>u</a:t>
                </a:r>
                <a:r>
                  <a:rPr lang="en-US" dirty="0"/>
                  <a:t> ~ U(0,1)</a:t>
                </a:r>
              </a:p>
              <a:p>
                <a:endParaRPr lang="en-US" dirty="0"/>
              </a:p>
              <a:p>
                <a:r>
                  <a:rPr lang="en-US" dirty="0"/>
                  <a:t>Use </a:t>
                </a:r>
                <a:r>
                  <a:rPr lang="en-US" i="1" dirty="0"/>
                  <a:t>u</a:t>
                </a:r>
                <a:r>
                  <a:rPr lang="en-US" dirty="0"/>
                  <a:t> to produce a sample </a:t>
                </a:r>
                <a:r>
                  <a:rPr lang="en-US" i="1" dirty="0"/>
                  <a:t>x</a:t>
                </a:r>
                <a:r>
                  <a:rPr lang="en-US" dirty="0"/>
                  <a:t> ~ Cat(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π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9" t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28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Harder Interview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give you </a:t>
            </a:r>
            <a:r>
              <a:rPr lang="en-US" i="1" dirty="0"/>
              <a:t>u</a:t>
            </a:r>
            <a:r>
              <a:rPr lang="en-US" dirty="0"/>
              <a:t> ~ U(0,1)</a:t>
            </a:r>
          </a:p>
          <a:p>
            <a:endParaRPr lang="en-US" dirty="0"/>
          </a:p>
          <a:p>
            <a:r>
              <a:rPr lang="en-US" dirty="0"/>
              <a:t>Use </a:t>
            </a:r>
            <a:r>
              <a:rPr lang="en-US" i="1" dirty="0"/>
              <a:t>u</a:t>
            </a:r>
            <a:r>
              <a:rPr lang="en-US" dirty="0"/>
              <a:t> to produce a sample </a:t>
            </a:r>
            <a:r>
              <a:rPr lang="en-US" i="1" dirty="0"/>
              <a:t>x</a:t>
            </a:r>
            <a:r>
              <a:rPr lang="en-US" dirty="0"/>
              <a:t> ~ F</a:t>
            </a:r>
            <a:r>
              <a:rPr lang="en-US" baseline="-25000" dirty="0"/>
              <a:t>X</a:t>
            </a:r>
            <a:r>
              <a:rPr lang="en-US" dirty="0"/>
              <a:t>(x)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66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Inverse Transform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4098" name="Picture 2" descr="https://upload.wikimedia.org/wikipedia/commons/6/68/Inverse_transform_sampl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403" y="914400"/>
            <a:ext cx="5947797" cy="588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468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Harder Interview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give you </a:t>
            </a:r>
            <a:r>
              <a:rPr lang="en-US" i="1" dirty="0"/>
              <a:t>u</a:t>
            </a:r>
            <a:r>
              <a:rPr lang="en-US" dirty="0"/>
              <a:t> ~ U(0,1)</a:t>
            </a:r>
          </a:p>
          <a:p>
            <a:endParaRPr lang="en-US" dirty="0"/>
          </a:p>
          <a:p>
            <a:r>
              <a:rPr lang="en-US" dirty="0"/>
              <a:t>Use </a:t>
            </a:r>
            <a:r>
              <a:rPr lang="en-US" i="1" dirty="0"/>
              <a:t>u</a:t>
            </a:r>
            <a:r>
              <a:rPr lang="en-US" dirty="0"/>
              <a:t> to produce a sample </a:t>
            </a:r>
            <a:r>
              <a:rPr lang="en-US" i="1" dirty="0"/>
              <a:t>x</a:t>
            </a:r>
            <a:r>
              <a:rPr lang="en-US" dirty="0"/>
              <a:t> ~ F</a:t>
            </a:r>
            <a:r>
              <a:rPr lang="en-US" baseline="-25000" dirty="0"/>
              <a:t>X</a:t>
            </a:r>
            <a:r>
              <a:rPr lang="en-US" dirty="0"/>
              <a:t>(x)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91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Shape 1824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Generative Adversarial Networks</a:t>
            </a:r>
          </a:p>
        </p:txBody>
      </p:sp>
      <p:sp>
        <p:nvSpPr>
          <p:cNvPr id="1826" name="Shape 1826"/>
          <p:cNvSpPr txBox="1"/>
          <p:nvPr/>
        </p:nvSpPr>
        <p:spPr>
          <a:xfrm>
            <a:off x="6655700" y="942150"/>
            <a:ext cx="2558400" cy="59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Ian Goodfellow et al., “Generative Adversarial Nets”, NIPS 2014</a:t>
            </a:r>
          </a:p>
        </p:txBody>
      </p:sp>
      <p:sp>
        <p:nvSpPr>
          <p:cNvPr id="1827" name="Shape 1827"/>
          <p:cNvSpPr txBox="1"/>
          <p:nvPr/>
        </p:nvSpPr>
        <p:spPr>
          <a:xfrm>
            <a:off x="201100" y="2064600"/>
            <a:ext cx="8457000" cy="10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Problem: Want to sample from complex, high-dimensional training distribution.  No direct way to do this!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Solution: Sample from a simple distribution, e.g. random noise.  Learn transformation to training distribution.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</a:p>
        </p:txBody>
      </p:sp>
      <p:sp>
        <p:nvSpPr>
          <p:cNvPr id="1828" name="Shape 1828"/>
          <p:cNvSpPr txBox="1"/>
          <p:nvPr/>
        </p:nvSpPr>
        <p:spPr>
          <a:xfrm>
            <a:off x="222650" y="3270900"/>
            <a:ext cx="2828700" cy="95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Q: What can we use to represent this complex transformation?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C6DCEBC4-2DEF-A54B-83CD-C891027B870C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453578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Shape 1833"/>
          <p:cNvSpPr txBox="1"/>
          <p:nvPr/>
        </p:nvSpPr>
        <p:spPr>
          <a:xfrm>
            <a:off x="201100" y="2064600"/>
            <a:ext cx="8457000" cy="10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Problem: Want to sample from complex, high-dimensional training distribution.  No direct way to do this!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Solution: Sample from a simple distribution, e.g. random noise.  Learn transformation to training distribution.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</a:p>
        </p:txBody>
      </p:sp>
      <p:sp>
        <p:nvSpPr>
          <p:cNvPr id="1834" name="Shape 1834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Generative Adversarial Networks</a:t>
            </a:r>
          </a:p>
        </p:txBody>
      </p:sp>
      <p:sp>
        <p:nvSpPr>
          <p:cNvPr id="1836" name="Shape 1836"/>
          <p:cNvSpPr/>
          <p:nvPr/>
        </p:nvSpPr>
        <p:spPr>
          <a:xfrm>
            <a:off x="6058950" y="4877900"/>
            <a:ext cx="1532700" cy="2769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</a:p>
        </p:txBody>
      </p:sp>
      <p:sp>
        <p:nvSpPr>
          <p:cNvPr id="1837" name="Shape 1837"/>
          <p:cNvSpPr txBox="1"/>
          <p:nvPr/>
        </p:nvSpPr>
        <p:spPr>
          <a:xfrm>
            <a:off x="3630100" y="4954100"/>
            <a:ext cx="25584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Input: Random noise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8" name="Shape 1838"/>
          <p:cNvSpPr/>
          <p:nvPr/>
        </p:nvSpPr>
        <p:spPr>
          <a:xfrm>
            <a:off x="6058950" y="4086150"/>
            <a:ext cx="1532700" cy="5508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Generator Network</a:t>
            </a:r>
          </a:p>
        </p:txBody>
      </p:sp>
      <p:pic>
        <p:nvPicPr>
          <p:cNvPr id="1839" name="Shape 18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5452" y="3117524"/>
            <a:ext cx="699699" cy="727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0" name="Shape 1840"/>
          <p:cNvCxnSpPr>
            <a:stCxn id="1836" idx="0"/>
            <a:endCxn id="1838" idx="2"/>
          </p:cNvCxnSpPr>
          <p:nvPr/>
        </p:nvCxnSpPr>
        <p:spPr>
          <a:xfrm rot="10800000">
            <a:off x="6825300" y="4637000"/>
            <a:ext cx="0" cy="2409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41" name="Shape 1841"/>
          <p:cNvCxnSpPr/>
          <p:nvPr/>
        </p:nvCxnSpPr>
        <p:spPr>
          <a:xfrm rot="10800000">
            <a:off x="6825300" y="3845250"/>
            <a:ext cx="0" cy="2409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842" name="Shape 1842"/>
          <p:cNvSpPr txBox="1"/>
          <p:nvPr/>
        </p:nvSpPr>
        <p:spPr>
          <a:xfrm>
            <a:off x="3858700" y="3229325"/>
            <a:ext cx="2069100" cy="67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Output: Sample from training distribution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3" name="Shape 1843"/>
          <p:cNvSpPr txBox="1"/>
          <p:nvPr/>
        </p:nvSpPr>
        <p:spPr>
          <a:xfrm>
            <a:off x="222650" y="3270900"/>
            <a:ext cx="2828700" cy="95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Q: What can we use to represent this complex transformation?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4" name="Shape 1844"/>
          <p:cNvSpPr txBox="1"/>
          <p:nvPr/>
        </p:nvSpPr>
        <p:spPr>
          <a:xfrm>
            <a:off x="222650" y="3956700"/>
            <a:ext cx="2828700" cy="95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A: A neural network!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5" name="Shape 1845"/>
          <p:cNvSpPr txBox="1"/>
          <p:nvPr/>
        </p:nvSpPr>
        <p:spPr>
          <a:xfrm>
            <a:off x="6655700" y="942150"/>
            <a:ext cx="2558400" cy="59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Ian Goodfellow et al., “Generative Adversarial Nets”, NIPS 2014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1A6D56E8-4A0B-9540-B8CB-9E0781AEA1F6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576344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sz="3800" dirty="0"/>
              <a:t>Generative </a:t>
            </a:r>
            <a:r>
              <a:rPr lang="en-US" sz="3800"/>
              <a:t>Adversarial Networks (GANs)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GANs are a combination of the following ideas: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Learning to Sample</a:t>
            </a:r>
          </a:p>
          <a:p>
            <a:pPr marL="857250" lvl="1" indent="-457200">
              <a:buFont typeface="Arial" charset="0"/>
              <a:buChar char="•"/>
            </a:pPr>
            <a:r>
              <a:rPr lang="en-US" dirty="0"/>
              <a:t>Connection to Inverse Transform Sampling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Adversarial Training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46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" name="Shape 1850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Training GANs: Two-player game</a:t>
            </a:r>
          </a:p>
        </p:txBody>
      </p:sp>
      <p:sp>
        <p:nvSpPr>
          <p:cNvPr id="1852" name="Shape 1852"/>
          <p:cNvSpPr txBox="1"/>
          <p:nvPr/>
        </p:nvSpPr>
        <p:spPr>
          <a:xfrm>
            <a:off x="156100" y="1639250"/>
            <a:ext cx="8229600" cy="45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Generator network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try to fool the discriminator by generating real-looking images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Discriminator network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try to distinguish between real and fake images </a:t>
            </a:r>
          </a:p>
        </p:txBody>
      </p:sp>
      <p:sp>
        <p:nvSpPr>
          <p:cNvPr id="1853" name="Shape 1853"/>
          <p:cNvSpPr txBox="1"/>
          <p:nvPr/>
        </p:nvSpPr>
        <p:spPr>
          <a:xfrm>
            <a:off x="6655700" y="942150"/>
            <a:ext cx="2558400" cy="59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Ian Goodfellow et al., “Generative Adversarial Nets”, NIPS 2014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426DCB-9F4F-CA4F-B5A5-04890A2EA501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664694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" name="Shape 1858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Training GANs: Two-player game</a:t>
            </a:r>
          </a:p>
        </p:txBody>
      </p:sp>
      <p:sp>
        <p:nvSpPr>
          <p:cNvPr id="1860" name="Shape 1860"/>
          <p:cNvSpPr txBox="1"/>
          <p:nvPr/>
        </p:nvSpPr>
        <p:spPr>
          <a:xfrm>
            <a:off x="156100" y="1639250"/>
            <a:ext cx="8229600" cy="45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Generator network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try to fool the discriminator by generating real-looking images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Discriminator network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try to distinguish between real and fake images </a:t>
            </a:r>
          </a:p>
        </p:txBody>
      </p:sp>
      <p:sp>
        <p:nvSpPr>
          <p:cNvPr id="1861" name="Shape 1861"/>
          <p:cNvSpPr/>
          <p:nvPr/>
        </p:nvSpPr>
        <p:spPr>
          <a:xfrm>
            <a:off x="2381950" y="4821875"/>
            <a:ext cx="1532700" cy="2409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</a:p>
        </p:txBody>
      </p:sp>
      <p:sp>
        <p:nvSpPr>
          <p:cNvPr id="1862" name="Shape 1862"/>
          <p:cNvSpPr txBox="1"/>
          <p:nvPr/>
        </p:nvSpPr>
        <p:spPr>
          <a:xfrm>
            <a:off x="433600" y="4763525"/>
            <a:ext cx="22431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Random noise</a:t>
            </a:r>
          </a:p>
        </p:txBody>
      </p:sp>
      <p:sp>
        <p:nvSpPr>
          <p:cNvPr id="1863" name="Shape 1863"/>
          <p:cNvSpPr/>
          <p:nvPr/>
        </p:nvSpPr>
        <p:spPr>
          <a:xfrm>
            <a:off x="2122425" y="4256100"/>
            <a:ext cx="2097000" cy="32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Generator Network</a:t>
            </a:r>
          </a:p>
        </p:txBody>
      </p:sp>
      <p:pic>
        <p:nvPicPr>
          <p:cNvPr id="1864" name="Shape 18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1325" y="3504963"/>
            <a:ext cx="493150" cy="512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5" name="Shape 18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0900" y="3504388"/>
            <a:ext cx="465232" cy="498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6" name="Shape 1866"/>
          <p:cNvCxnSpPr/>
          <p:nvPr/>
        </p:nvCxnSpPr>
        <p:spPr>
          <a:xfrm rot="10800000">
            <a:off x="3148300" y="4017825"/>
            <a:ext cx="0" cy="2409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867" name="Shape 1867"/>
          <p:cNvSpPr/>
          <p:nvPr/>
        </p:nvSpPr>
        <p:spPr>
          <a:xfrm>
            <a:off x="3012700" y="2934650"/>
            <a:ext cx="2208900" cy="3303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Discriminator Network</a:t>
            </a:r>
          </a:p>
        </p:txBody>
      </p:sp>
      <p:cxnSp>
        <p:nvCxnSpPr>
          <p:cNvPr id="1868" name="Shape 1868"/>
          <p:cNvCxnSpPr>
            <a:endCxn id="1867" idx="2"/>
          </p:cNvCxnSpPr>
          <p:nvPr/>
        </p:nvCxnSpPr>
        <p:spPr>
          <a:xfrm rot="10800000" flipH="1">
            <a:off x="3175750" y="3264950"/>
            <a:ext cx="941400" cy="2472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69" name="Shape 1869"/>
          <p:cNvCxnSpPr>
            <a:endCxn id="1867" idx="2"/>
          </p:cNvCxnSpPr>
          <p:nvPr/>
        </p:nvCxnSpPr>
        <p:spPr>
          <a:xfrm rot="10800000">
            <a:off x="4117150" y="3264950"/>
            <a:ext cx="1020900" cy="2472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70" name="Shape 1870"/>
          <p:cNvCxnSpPr/>
          <p:nvPr/>
        </p:nvCxnSpPr>
        <p:spPr>
          <a:xfrm rot="10800000">
            <a:off x="4117150" y="2693750"/>
            <a:ext cx="0" cy="2409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871" name="Shape 1871"/>
          <p:cNvSpPr txBox="1"/>
          <p:nvPr/>
        </p:nvSpPr>
        <p:spPr>
          <a:xfrm>
            <a:off x="376800" y="3508975"/>
            <a:ext cx="2097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Fake Images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(from generator)</a:t>
            </a:r>
          </a:p>
        </p:txBody>
      </p:sp>
      <p:sp>
        <p:nvSpPr>
          <p:cNvPr id="1872" name="Shape 1872"/>
          <p:cNvSpPr txBox="1"/>
          <p:nvPr/>
        </p:nvSpPr>
        <p:spPr>
          <a:xfrm>
            <a:off x="5732299" y="3508962"/>
            <a:ext cx="22431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 Images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(from training set)</a:t>
            </a:r>
          </a:p>
        </p:txBody>
      </p:sp>
      <p:sp>
        <p:nvSpPr>
          <p:cNvPr id="1873" name="Shape 1873"/>
          <p:cNvSpPr txBox="1"/>
          <p:nvPr/>
        </p:nvSpPr>
        <p:spPr>
          <a:xfrm>
            <a:off x="2995599" y="2385850"/>
            <a:ext cx="22431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 or Fake</a:t>
            </a:r>
          </a:p>
        </p:txBody>
      </p:sp>
      <p:pic>
        <p:nvPicPr>
          <p:cNvPr id="1874" name="Shape 18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47876" y="3504962"/>
            <a:ext cx="493149" cy="49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5" name="Shape 187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34776" y="3508138"/>
            <a:ext cx="493149" cy="50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6" name="Shape 187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56701" y="3508974"/>
            <a:ext cx="465225" cy="493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7" name="Shape 187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72501" y="3508971"/>
            <a:ext cx="465225" cy="4889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8" name="Shape 1878"/>
          <p:cNvCxnSpPr/>
          <p:nvPr/>
        </p:nvCxnSpPr>
        <p:spPr>
          <a:xfrm rot="10800000">
            <a:off x="3148300" y="4586362"/>
            <a:ext cx="0" cy="2409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879" name="Shape 1879"/>
          <p:cNvSpPr txBox="1"/>
          <p:nvPr/>
        </p:nvSpPr>
        <p:spPr>
          <a:xfrm>
            <a:off x="6655700" y="942150"/>
            <a:ext cx="2558400" cy="59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Ian Goodfellow et al., “Generative Adversarial Nets”, NIPS 2014</a:t>
            </a:r>
          </a:p>
        </p:txBody>
      </p:sp>
      <p:sp>
        <p:nvSpPr>
          <p:cNvPr id="1880" name="Shape 1880"/>
          <p:cNvSpPr txBox="1"/>
          <p:nvPr/>
        </p:nvSpPr>
        <p:spPr>
          <a:xfrm>
            <a:off x="4997653" y="5219100"/>
            <a:ext cx="44238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Fake and real images copyright Emily Denton et al. 2015. Reproduced with permission.</a:t>
            </a:r>
          </a:p>
        </p:txBody>
      </p:sp>
      <p:sp>
        <p:nvSpPr>
          <p:cNvPr id="24" name="Slide Number Placeholder 4">
            <a:extLst>
              <a:ext uri="{FF2B5EF4-FFF2-40B4-BE49-F238E27FC236}">
                <a16:creationId xmlns:a16="http://schemas.microsoft.com/office/drawing/2014/main" id="{36BF54D6-BF90-2147-8ACF-E7DCAA24722A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464947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Last class today</a:t>
            </a:r>
          </a:p>
          <a:p>
            <a:endParaRPr lang="en-US" dirty="0"/>
          </a:p>
          <a:p>
            <a:r>
              <a:rPr lang="en-US" dirty="0"/>
              <a:t>Project submission </a:t>
            </a:r>
          </a:p>
          <a:p>
            <a:pPr lvl="1"/>
            <a:r>
              <a:rPr lang="en-US" dirty="0"/>
              <a:t>Due: 11/24, 11:59pm</a:t>
            </a:r>
          </a:p>
          <a:p>
            <a:pPr lvl="1"/>
            <a:r>
              <a:rPr lang="en-US" dirty="0"/>
              <a:t>Last deliverable in the class</a:t>
            </a:r>
          </a:p>
          <a:p>
            <a:pPr lvl="1"/>
            <a:r>
              <a:rPr lang="en-US" strike="sngStrike" dirty="0"/>
              <a:t>Can’t use late days</a:t>
            </a:r>
            <a:r>
              <a:rPr lang="en-US" dirty="0"/>
              <a:t> 8 free late days</a:t>
            </a:r>
            <a:endParaRPr lang="en-US" strike="sngStrike" dirty="0"/>
          </a:p>
          <a:p>
            <a:pPr lvl="1"/>
            <a:r>
              <a:rPr lang="en-US" dirty="0">
                <a:hlinkClick r:id="rId2"/>
              </a:rPr>
              <a:t>https://www.cc.gatech.edu/classes/AY2021/cs7643_fall/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00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" name="Shape 1885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Training GANs: Two-player game</a:t>
            </a:r>
          </a:p>
        </p:txBody>
      </p:sp>
      <p:sp>
        <p:nvSpPr>
          <p:cNvPr id="1887" name="Shape 1887"/>
          <p:cNvSpPr txBox="1"/>
          <p:nvPr/>
        </p:nvSpPr>
        <p:spPr>
          <a:xfrm>
            <a:off x="156100" y="1639250"/>
            <a:ext cx="8229600" cy="45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Generator network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try to fool the discriminator by generating real-looking images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Discriminator network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try to distinguish between real and fake images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888" name="Shape 1888"/>
          <p:cNvSpPr txBox="1"/>
          <p:nvPr/>
        </p:nvSpPr>
        <p:spPr>
          <a:xfrm>
            <a:off x="187975" y="2304550"/>
            <a:ext cx="8424000" cy="43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Train jointly in </a:t>
            </a:r>
            <a:r>
              <a:rPr lang="en" sz="16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minimax game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Minimax objective function:</a:t>
            </a:r>
          </a:p>
        </p:txBody>
      </p:sp>
      <p:pic>
        <p:nvPicPr>
          <p:cNvPr id="1889" name="Shape 18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850" y="3180426"/>
            <a:ext cx="6911124" cy="53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0" name="Shape 1890"/>
          <p:cNvSpPr txBox="1"/>
          <p:nvPr/>
        </p:nvSpPr>
        <p:spPr>
          <a:xfrm>
            <a:off x="6655700" y="942150"/>
            <a:ext cx="2558400" cy="59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Ian Goodfellow et al., “Generative Adversarial Nets”, NIPS 2014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C781E7C-7A97-5249-B8A4-6A733B17B6D6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879053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Shape 1895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Training GANs: Two-player game</a:t>
            </a:r>
          </a:p>
        </p:txBody>
      </p:sp>
      <p:sp>
        <p:nvSpPr>
          <p:cNvPr id="1897" name="Shape 1897"/>
          <p:cNvSpPr txBox="1"/>
          <p:nvPr/>
        </p:nvSpPr>
        <p:spPr>
          <a:xfrm>
            <a:off x="156100" y="1639250"/>
            <a:ext cx="8229600" cy="45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Generator network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try to fool the discriminator by generating real-looking images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Discriminator network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try to distinguish between real and fake images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898" name="Shape 1898"/>
          <p:cNvSpPr txBox="1"/>
          <p:nvPr/>
        </p:nvSpPr>
        <p:spPr>
          <a:xfrm>
            <a:off x="187975" y="2304550"/>
            <a:ext cx="8424000" cy="43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Train jointly in </a:t>
            </a: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minimax game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Minimax objective function:</a:t>
            </a:r>
          </a:p>
        </p:txBody>
      </p:sp>
      <p:pic>
        <p:nvPicPr>
          <p:cNvPr id="1899" name="Shape 18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850" y="3180426"/>
            <a:ext cx="6911124" cy="53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00" name="Shape 1900"/>
          <p:cNvSpPr/>
          <p:nvPr/>
        </p:nvSpPr>
        <p:spPr>
          <a:xfrm rot="-5400000">
            <a:off x="3756900" y="3250075"/>
            <a:ext cx="154200" cy="792900"/>
          </a:xfrm>
          <a:prstGeom prst="leftBrace">
            <a:avLst>
              <a:gd name="adj1" fmla="val 0"/>
              <a:gd name="adj2" fmla="val 50000"/>
            </a:avLst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Shape 1901"/>
          <p:cNvSpPr txBox="1"/>
          <p:nvPr/>
        </p:nvSpPr>
        <p:spPr>
          <a:xfrm>
            <a:off x="2944475" y="3604950"/>
            <a:ext cx="1783800" cy="43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Discriminator output for real data x</a:t>
            </a:r>
          </a:p>
        </p:txBody>
      </p:sp>
      <p:sp>
        <p:nvSpPr>
          <p:cNvPr id="1902" name="Shape 1902"/>
          <p:cNvSpPr/>
          <p:nvPr/>
        </p:nvSpPr>
        <p:spPr>
          <a:xfrm rot="-5400000">
            <a:off x="6905850" y="2920525"/>
            <a:ext cx="154200" cy="1452000"/>
          </a:xfrm>
          <a:prstGeom prst="leftBrace">
            <a:avLst>
              <a:gd name="adj1" fmla="val 0"/>
              <a:gd name="adj2" fmla="val 50000"/>
            </a:avLst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Shape 1903"/>
          <p:cNvSpPr txBox="1"/>
          <p:nvPr/>
        </p:nvSpPr>
        <p:spPr>
          <a:xfrm>
            <a:off x="5935725" y="3604950"/>
            <a:ext cx="2297700" cy="43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Discriminator output for generated fake data G(z) </a:t>
            </a:r>
          </a:p>
        </p:txBody>
      </p:sp>
      <p:sp>
        <p:nvSpPr>
          <p:cNvPr id="1904" name="Shape 1904"/>
          <p:cNvSpPr txBox="1"/>
          <p:nvPr/>
        </p:nvSpPr>
        <p:spPr>
          <a:xfrm>
            <a:off x="3291125" y="2618137"/>
            <a:ext cx="4347300" cy="43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Discriminator outputs likelihood in (0,1) of real image </a:t>
            </a:r>
          </a:p>
        </p:txBody>
      </p:sp>
      <p:sp>
        <p:nvSpPr>
          <p:cNvPr id="1905" name="Shape 1905"/>
          <p:cNvSpPr txBox="1"/>
          <p:nvPr/>
        </p:nvSpPr>
        <p:spPr>
          <a:xfrm>
            <a:off x="6655700" y="942150"/>
            <a:ext cx="2558400" cy="59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Ian Goodfellow et al., “Generative Adversarial Nets”, NIPS 2014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6BCE5F23-A6E6-ED4C-938C-38E2B3F3F848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208594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" name="Shape 1910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Training GANs: Two-player game</a:t>
            </a:r>
          </a:p>
        </p:txBody>
      </p:sp>
      <p:sp>
        <p:nvSpPr>
          <p:cNvPr id="1912" name="Shape 1912"/>
          <p:cNvSpPr txBox="1"/>
          <p:nvPr/>
        </p:nvSpPr>
        <p:spPr>
          <a:xfrm>
            <a:off x="156100" y="1639250"/>
            <a:ext cx="8229600" cy="45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Generator network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try to fool the discriminator by generating real-looking images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Discriminator network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try to distinguish between real and fake images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913" name="Shape 1913"/>
          <p:cNvSpPr txBox="1"/>
          <p:nvPr/>
        </p:nvSpPr>
        <p:spPr>
          <a:xfrm>
            <a:off x="187975" y="2304550"/>
            <a:ext cx="8424000" cy="43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Train jointly in </a:t>
            </a: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minimax game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Minimax objective function:</a:t>
            </a:r>
          </a:p>
        </p:txBody>
      </p:sp>
      <p:pic>
        <p:nvPicPr>
          <p:cNvPr id="1914" name="Shape 19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850" y="3180426"/>
            <a:ext cx="6911124" cy="53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15" name="Shape 1915"/>
          <p:cNvSpPr/>
          <p:nvPr/>
        </p:nvSpPr>
        <p:spPr>
          <a:xfrm rot="-5400000">
            <a:off x="3756900" y="3250075"/>
            <a:ext cx="154200" cy="792900"/>
          </a:xfrm>
          <a:prstGeom prst="leftBrace">
            <a:avLst>
              <a:gd name="adj1" fmla="val 0"/>
              <a:gd name="adj2" fmla="val 50000"/>
            </a:avLst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6" name="Shape 1916"/>
          <p:cNvSpPr txBox="1"/>
          <p:nvPr/>
        </p:nvSpPr>
        <p:spPr>
          <a:xfrm>
            <a:off x="2944475" y="3604950"/>
            <a:ext cx="1783800" cy="43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Discriminator output for real data x</a:t>
            </a:r>
          </a:p>
        </p:txBody>
      </p:sp>
      <p:sp>
        <p:nvSpPr>
          <p:cNvPr id="1917" name="Shape 1917"/>
          <p:cNvSpPr/>
          <p:nvPr/>
        </p:nvSpPr>
        <p:spPr>
          <a:xfrm rot="-5400000">
            <a:off x="6905850" y="2920525"/>
            <a:ext cx="154200" cy="1452000"/>
          </a:xfrm>
          <a:prstGeom prst="leftBrace">
            <a:avLst>
              <a:gd name="adj1" fmla="val 0"/>
              <a:gd name="adj2" fmla="val 50000"/>
            </a:avLst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8" name="Shape 1918"/>
          <p:cNvSpPr txBox="1"/>
          <p:nvPr/>
        </p:nvSpPr>
        <p:spPr>
          <a:xfrm>
            <a:off x="5935725" y="3604950"/>
            <a:ext cx="2297700" cy="43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Discriminator output for generated fake data G(z) </a:t>
            </a:r>
          </a:p>
        </p:txBody>
      </p:sp>
      <p:sp>
        <p:nvSpPr>
          <p:cNvPr id="1919" name="Shape 1919"/>
          <p:cNvSpPr txBox="1"/>
          <p:nvPr/>
        </p:nvSpPr>
        <p:spPr>
          <a:xfrm>
            <a:off x="3291125" y="2618137"/>
            <a:ext cx="4347300" cy="43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Discriminator outputs likelihood in (0,1) of real image </a:t>
            </a:r>
          </a:p>
        </p:txBody>
      </p:sp>
      <p:sp>
        <p:nvSpPr>
          <p:cNvPr id="1920" name="Shape 1920"/>
          <p:cNvSpPr txBox="1"/>
          <p:nvPr/>
        </p:nvSpPr>
        <p:spPr>
          <a:xfrm>
            <a:off x="35575" y="4709500"/>
            <a:ext cx="8508600" cy="97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indent="-3302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Discriminator (θ</a:t>
            </a:r>
            <a:r>
              <a:rPr lang="en" sz="1600" kern="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wants to </a:t>
            </a: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maximize objective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such that D(x) is close to 1 (real) and D(G(z)) is close to 0 (fake)</a:t>
            </a:r>
          </a:p>
          <a:p>
            <a:pPr marL="457200" indent="-3302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Generator (θ</a:t>
            </a:r>
            <a:r>
              <a:rPr lang="en" sz="1600" kern="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wants to </a:t>
            </a: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minimize objective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such that D(G(z)) is close to 1 (discriminator is fooled into thinking generated G(z) is real)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1" name="Shape 1921"/>
          <p:cNvSpPr txBox="1"/>
          <p:nvPr/>
        </p:nvSpPr>
        <p:spPr>
          <a:xfrm>
            <a:off x="6655700" y="942150"/>
            <a:ext cx="2558400" cy="59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Ian Goodfellow et al., “Generative Adversarial Nets”, NIPS 2014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2F83F0DD-4614-9A4D-BF1D-8639B95C7605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547056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" name="Shape 1926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Training GANs: Two-player game</a:t>
            </a:r>
          </a:p>
        </p:txBody>
      </p:sp>
      <p:sp>
        <p:nvSpPr>
          <p:cNvPr id="1928" name="Shape 1928"/>
          <p:cNvSpPr txBox="1"/>
          <p:nvPr/>
        </p:nvSpPr>
        <p:spPr>
          <a:xfrm>
            <a:off x="187975" y="1542550"/>
            <a:ext cx="8424000" cy="43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Minimax objective function:</a:t>
            </a:r>
          </a:p>
        </p:txBody>
      </p:sp>
      <p:pic>
        <p:nvPicPr>
          <p:cNvPr id="1929" name="Shape 19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4327" y="1885026"/>
            <a:ext cx="5848248" cy="4526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0" name="Shape 1930"/>
          <p:cNvSpPr txBox="1"/>
          <p:nvPr/>
        </p:nvSpPr>
        <p:spPr>
          <a:xfrm>
            <a:off x="196650" y="3032575"/>
            <a:ext cx="8508600" cy="28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Alternate between:</a:t>
            </a:r>
          </a:p>
          <a:p>
            <a:pPr marL="457200" indent="-3302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AutoNum type="arabicPeriod"/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Gradient ascent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on discriminator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1" name="Shape 1931"/>
          <p:cNvSpPr txBox="1"/>
          <p:nvPr/>
        </p:nvSpPr>
        <p:spPr>
          <a:xfrm>
            <a:off x="269550" y="3579350"/>
            <a:ext cx="5444700" cy="4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   Gradient descent 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generator</a:t>
            </a:r>
          </a:p>
        </p:txBody>
      </p:sp>
      <p:pic>
        <p:nvPicPr>
          <p:cNvPr id="1932" name="Shape 19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7825" y="3067024"/>
            <a:ext cx="5484960" cy="43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3" name="Shape 19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6000" y="4006026"/>
            <a:ext cx="3112674" cy="3593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4" name="Shape 1934"/>
          <p:cNvSpPr txBox="1"/>
          <p:nvPr/>
        </p:nvSpPr>
        <p:spPr>
          <a:xfrm>
            <a:off x="6655700" y="942150"/>
            <a:ext cx="2558400" cy="59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Ian Goodfellow et al., “Generative Adversarial Nets”, NIPS 2014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7029F8A1-C6D8-0540-ACA1-80577E2D5BE4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085657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Shape 1939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Training GANs: Two-player game</a:t>
            </a:r>
          </a:p>
        </p:txBody>
      </p:sp>
      <p:sp>
        <p:nvSpPr>
          <p:cNvPr id="1941" name="Shape 1941"/>
          <p:cNvSpPr txBox="1"/>
          <p:nvPr/>
        </p:nvSpPr>
        <p:spPr>
          <a:xfrm>
            <a:off x="187975" y="1542550"/>
            <a:ext cx="8424000" cy="43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Minimax objective function:</a:t>
            </a:r>
          </a:p>
        </p:txBody>
      </p:sp>
      <p:pic>
        <p:nvPicPr>
          <p:cNvPr id="1942" name="Shape 19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4327" y="1885026"/>
            <a:ext cx="5848248" cy="452699"/>
          </a:xfrm>
          <a:prstGeom prst="rect">
            <a:avLst/>
          </a:prstGeom>
          <a:noFill/>
          <a:ln>
            <a:noFill/>
          </a:ln>
        </p:spPr>
      </p:pic>
      <p:sp>
        <p:nvSpPr>
          <p:cNvPr id="1943" name="Shape 1943"/>
          <p:cNvSpPr txBox="1"/>
          <p:nvPr/>
        </p:nvSpPr>
        <p:spPr>
          <a:xfrm>
            <a:off x="196650" y="3032575"/>
            <a:ext cx="8508600" cy="28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Alternate between:</a:t>
            </a:r>
          </a:p>
          <a:p>
            <a:pPr marL="457200" indent="-3302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AutoNum type="arabicPeriod"/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Gradient ascent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on discriminator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4" name="Shape 1944"/>
          <p:cNvSpPr txBox="1"/>
          <p:nvPr/>
        </p:nvSpPr>
        <p:spPr>
          <a:xfrm>
            <a:off x="269550" y="3579350"/>
            <a:ext cx="5444700" cy="4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   Gradient descent 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generator</a:t>
            </a:r>
          </a:p>
        </p:txBody>
      </p:sp>
      <p:pic>
        <p:nvPicPr>
          <p:cNvPr id="1945" name="Shape 19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7825" y="3067024"/>
            <a:ext cx="5484960" cy="43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6" name="Shape 19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6000" y="4006026"/>
            <a:ext cx="3112674" cy="359399"/>
          </a:xfrm>
          <a:prstGeom prst="rect">
            <a:avLst/>
          </a:prstGeom>
          <a:noFill/>
          <a:ln>
            <a:noFill/>
          </a:ln>
        </p:spPr>
      </p:pic>
      <p:sp>
        <p:nvSpPr>
          <p:cNvPr id="1947" name="Shape 1947"/>
          <p:cNvSpPr txBox="1"/>
          <p:nvPr/>
        </p:nvSpPr>
        <p:spPr>
          <a:xfrm>
            <a:off x="693300" y="4484700"/>
            <a:ext cx="3885900" cy="35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 practice, optimizing this generator objective does not work well!</a:t>
            </a:r>
          </a:p>
        </p:txBody>
      </p:sp>
      <p:sp>
        <p:nvSpPr>
          <p:cNvPr id="1948" name="Shape 1948"/>
          <p:cNvSpPr txBox="1"/>
          <p:nvPr/>
        </p:nvSpPr>
        <p:spPr>
          <a:xfrm>
            <a:off x="6655700" y="942150"/>
            <a:ext cx="2558400" cy="59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Ian Goodfellow et al., “Generative Adversarial Nets”, NIPS 2014</a:t>
            </a:r>
          </a:p>
        </p:txBody>
      </p:sp>
      <p:pic>
        <p:nvPicPr>
          <p:cNvPr id="1949" name="Shape 19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06525" y="3855100"/>
            <a:ext cx="2198725" cy="1604815"/>
          </a:xfrm>
          <a:prstGeom prst="rect">
            <a:avLst/>
          </a:prstGeom>
          <a:noFill/>
          <a:ln>
            <a:noFill/>
          </a:ln>
        </p:spPr>
      </p:pic>
      <p:sp>
        <p:nvSpPr>
          <p:cNvPr id="1950" name="Shape 1950"/>
          <p:cNvSpPr txBox="1"/>
          <p:nvPr/>
        </p:nvSpPr>
        <p:spPr>
          <a:xfrm>
            <a:off x="4783600" y="4032050"/>
            <a:ext cx="1906500" cy="35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When sample is likely fake, want to learn from it to improve generator. But gradient in this region is relatively flat!</a:t>
            </a:r>
          </a:p>
        </p:txBody>
      </p:sp>
      <p:sp>
        <p:nvSpPr>
          <p:cNvPr id="1951" name="Shape 1951"/>
          <p:cNvSpPr txBox="1"/>
          <p:nvPr/>
        </p:nvSpPr>
        <p:spPr>
          <a:xfrm>
            <a:off x="7204400" y="2916712"/>
            <a:ext cx="1840200" cy="35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Gradient signal dominated by region where sample is already good</a:t>
            </a:r>
          </a:p>
        </p:txBody>
      </p:sp>
      <p:cxnSp>
        <p:nvCxnSpPr>
          <p:cNvPr id="1952" name="Shape 1952"/>
          <p:cNvCxnSpPr/>
          <p:nvPr/>
        </p:nvCxnSpPr>
        <p:spPr>
          <a:xfrm rot="10800000" flipH="1">
            <a:off x="6421925" y="4623350"/>
            <a:ext cx="410400" cy="2295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53" name="Shape 1953"/>
          <p:cNvCxnSpPr/>
          <p:nvPr/>
        </p:nvCxnSpPr>
        <p:spPr>
          <a:xfrm>
            <a:off x="8113425" y="3855100"/>
            <a:ext cx="348600" cy="10401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A62449B3-E029-7046-B477-38335054C552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325668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" name="Shape 1958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Training GANs: Two-player game</a:t>
            </a:r>
          </a:p>
        </p:txBody>
      </p:sp>
      <p:sp>
        <p:nvSpPr>
          <p:cNvPr id="1960" name="Shape 1960"/>
          <p:cNvSpPr txBox="1"/>
          <p:nvPr/>
        </p:nvSpPr>
        <p:spPr>
          <a:xfrm>
            <a:off x="187975" y="1542550"/>
            <a:ext cx="8424000" cy="43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Minimax objective function:</a:t>
            </a:r>
          </a:p>
        </p:txBody>
      </p:sp>
      <p:pic>
        <p:nvPicPr>
          <p:cNvPr id="1961" name="Shape 19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4327" y="1885026"/>
            <a:ext cx="5848248" cy="452699"/>
          </a:xfrm>
          <a:prstGeom prst="rect">
            <a:avLst/>
          </a:prstGeom>
          <a:noFill/>
          <a:ln>
            <a:noFill/>
          </a:ln>
        </p:spPr>
      </p:pic>
      <p:sp>
        <p:nvSpPr>
          <p:cNvPr id="1962" name="Shape 1962"/>
          <p:cNvSpPr txBox="1"/>
          <p:nvPr/>
        </p:nvSpPr>
        <p:spPr>
          <a:xfrm>
            <a:off x="196650" y="3032575"/>
            <a:ext cx="8508600" cy="28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Alternate between:</a:t>
            </a:r>
          </a:p>
          <a:p>
            <a:pPr marL="457200" indent="-3302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AutoNum type="arabicPeriod"/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Gradient ascent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on discriminator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Shape 1963"/>
          <p:cNvSpPr txBox="1"/>
          <p:nvPr/>
        </p:nvSpPr>
        <p:spPr>
          <a:xfrm>
            <a:off x="269550" y="3579350"/>
            <a:ext cx="6015474" cy="4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   Instead: Gradient </a:t>
            </a:r>
            <a:r>
              <a:rPr lang="en" sz="1600" b="1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ascent</a:t>
            </a:r>
            <a:r>
              <a:rPr lang="en" sz="16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6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generator, </a:t>
            </a:r>
            <a:r>
              <a:rPr lang="en" sz="16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different objective</a:t>
            </a:r>
          </a:p>
        </p:txBody>
      </p:sp>
      <p:pic>
        <p:nvPicPr>
          <p:cNvPr id="1964" name="Shape 19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7825" y="3067024"/>
            <a:ext cx="5484960" cy="43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5" name="Shape 1965"/>
          <p:cNvSpPr txBox="1"/>
          <p:nvPr/>
        </p:nvSpPr>
        <p:spPr>
          <a:xfrm>
            <a:off x="7184750" y="5069950"/>
            <a:ext cx="1840200" cy="35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6" name="Shape 19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94900" y="3984001"/>
            <a:ext cx="2777736" cy="359399"/>
          </a:xfrm>
          <a:prstGeom prst="rect">
            <a:avLst/>
          </a:prstGeom>
          <a:noFill/>
          <a:ln>
            <a:noFill/>
          </a:ln>
        </p:spPr>
      </p:pic>
      <p:sp>
        <p:nvSpPr>
          <p:cNvPr id="1967" name="Shape 1967"/>
          <p:cNvSpPr txBox="1"/>
          <p:nvPr/>
        </p:nvSpPr>
        <p:spPr>
          <a:xfrm>
            <a:off x="159900" y="4408500"/>
            <a:ext cx="5592600" cy="35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Instead of minimizing likelihood of discriminator being correct, now maximize likelihood of discriminator being wrong.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Same objective of fooling discriminator, but now higher gradient signal for bad samples =&gt; works much better! Standard in practice.</a:t>
            </a:r>
          </a:p>
        </p:txBody>
      </p:sp>
      <p:sp>
        <p:nvSpPr>
          <p:cNvPr id="1968" name="Shape 1968"/>
          <p:cNvSpPr txBox="1"/>
          <p:nvPr/>
        </p:nvSpPr>
        <p:spPr>
          <a:xfrm>
            <a:off x="6655700" y="942150"/>
            <a:ext cx="2558400" cy="59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Ian Goodfellow et al., “Generative Adversarial Nets”, NIPS 2014</a:t>
            </a:r>
          </a:p>
        </p:txBody>
      </p:sp>
      <p:pic>
        <p:nvPicPr>
          <p:cNvPr id="1969" name="Shape 19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64675" y="3642962"/>
            <a:ext cx="2380624" cy="173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0" name="Shape 1970"/>
          <p:cNvSpPr txBox="1"/>
          <p:nvPr/>
        </p:nvSpPr>
        <p:spPr>
          <a:xfrm>
            <a:off x="5660100" y="4469600"/>
            <a:ext cx="1906500" cy="35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High gradient signal </a:t>
            </a:r>
          </a:p>
        </p:txBody>
      </p:sp>
      <p:sp>
        <p:nvSpPr>
          <p:cNvPr id="1971" name="Shape 1971"/>
          <p:cNvSpPr txBox="1"/>
          <p:nvPr/>
        </p:nvSpPr>
        <p:spPr>
          <a:xfrm>
            <a:off x="7336500" y="5079200"/>
            <a:ext cx="1906500" cy="35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Low gradient signal </a:t>
            </a:r>
          </a:p>
        </p:txBody>
      </p:sp>
      <p:cxnSp>
        <p:nvCxnSpPr>
          <p:cNvPr id="1972" name="Shape 1972"/>
          <p:cNvCxnSpPr/>
          <p:nvPr/>
        </p:nvCxnSpPr>
        <p:spPr>
          <a:xfrm rot="10800000" flipH="1">
            <a:off x="6552375" y="4037937"/>
            <a:ext cx="219600" cy="4959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73" name="Shape 1973"/>
          <p:cNvCxnSpPr/>
          <p:nvPr/>
        </p:nvCxnSpPr>
        <p:spPr>
          <a:xfrm rot="10800000" flipH="1">
            <a:off x="8243875" y="4430262"/>
            <a:ext cx="73200" cy="7509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215761DF-7F0B-8540-A451-BE691BBF6619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118634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Shape 1978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 dirty="0"/>
              <a:t>Training GANs: Two-player game</a:t>
            </a:r>
          </a:p>
        </p:txBody>
      </p:sp>
      <p:sp>
        <p:nvSpPr>
          <p:cNvPr id="1980" name="Shape 1980"/>
          <p:cNvSpPr txBox="1"/>
          <p:nvPr/>
        </p:nvSpPr>
        <p:spPr>
          <a:xfrm>
            <a:off x="187975" y="1542550"/>
            <a:ext cx="8424000" cy="43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Minimax objective function:</a:t>
            </a:r>
          </a:p>
        </p:txBody>
      </p:sp>
      <p:pic>
        <p:nvPicPr>
          <p:cNvPr id="1981" name="Shape 19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4327" y="1885026"/>
            <a:ext cx="5848248" cy="452699"/>
          </a:xfrm>
          <a:prstGeom prst="rect">
            <a:avLst/>
          </a:prstGeom>
          <a:noFill/>
          <a:ln>
            <a:noFill/>
          </a:ln>
        </p:spPr>
      </p:pic>
      <p:sp>
        <p:nvSpPr>
          <p:cNvPr id="1982" name="Shape 1982"/>
          <p:cNvSpPr txBox="1"/>
          <p:nvPr/>
        </p:nvSpPr>
        <p:spPr>
          <a:xfrm>
            <a:off x="196650" y="3032575"/>
            <a:ext cx="8508600" cy="28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Alternate between:</a:t>
            </a:r>
          </a:p>
          <a:p>
            <a:pPr marL="457200" indent="-3302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AutoNum type="arabicPeriod"/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Gradient ascent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on discriminator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Shape 1983"/>
          <p:cNvSpPr txBox="1"/>
          <p:nvPr/>
        </p:nvSpPr>
        <p:spPr>
          <a:xfrm>
            <a:off x="269550" y="3579350"/>
            <a:ext cx="6015474" cy="4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   Instead: Gradient </a:t>
            </a:r>
            <a:r>
              <a:rPr lang="en" sz="1600" b="1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ascent</a:t>
            </a:r>
            <a:r>
              <a:rPr lang="en" sz="16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6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generator, </a:t>
            </a:r>
            <a:r>
              <a:rPr lang="en" sz="16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different objective</a:t>
            </a:r>
          </a:p>
        </p:txBody>
      </p:sp>
      <p:pic>
        <p:nvPicPr>
          <p:cNvPr id="1984" name="Shape 19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7825" y="3067024"/>
            <a:ext cx="5484960" cy="43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5" name="Shape 1985"/>
          <p:cNvSpPr txBox="1"/>
          <p:nvPr/>
        </p:nvSpPr>
        <p:spPr>
          <a:xfrm>
            <a:off x="159900" y="4408500"/>
            <a:ext cx="5592600" cy="35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Instead of minimizing likelihood of discriminator being correct, now maximize likelihood of discriminator being wrong.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Same objective of fooling discriminator, but now higher gradient signal for bad samples =&gt; works much better! Standard in practice.</a:t>
            </a:r>
          </a:p>
        </p:txBody>
      </p:sp>
      <p:sp>
        <p:nvSpPr>
          <p:cNvPr id="1986" name="Shape 1986"/>
          <p:cNvSpPr txBox="1"/>
          <p:nvPr/>
        </p:nvSpPr>
        <p:spPr>
          <a:xfrm>
            <a:off x="7184750" y="5069950"/>
            <a:ext cx="1840200" cy="35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8" name="Shape 1988"/>
          <p:cNvSpPr txBox="1"/>
          <p:nvPr/>
        </p:nvSpPr>
        <p:spPr>
          <a:xfrm>
            <a:off x="6655700" y="942150"/>
            <a:ext cx="2558400" cy="59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Ian Goodfellow et al., “Generative Adversarial Nets”, NIPS 2014</a:t>
            </a:r>
          </a:p>
        </p:txBody>
      </p:sp>
      <p:pic>
        <p:nvPicPr>
          <p:cNvPr id="1989" name="Shape 19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64675" y="3642962"/>
            <a:ext cx="2380624" cy="173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0" name="Shape 1990"/>
          <p:cNvSpPr txBox="1"/>
          <p:nvPr/>
        </p:nvSpPr>
        <p:spPr>
          <a:xfrm>
            <a:off x="5660100" y="4469600"/>
            <a:ext cx="1906500" cy="35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High gradient signal </a:t>
            </a:r>
          </a:p>
        </p:txBody>
      </p:sp>
      <p:sp>
        <p:nvSpPr>
          <p:cNvPr id="1991" name="Shape 1991"/>
          <p:cNvSpPr txBox="1"/>
          <p:nvPr/>
        </p:nvSpPr>
        <p:spPr>
          <a:xfrm>
            <a:off x="7336500" y="5079200"/>
            <a:ext cx="1906500" cy="35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Low gradient signal </a:t>
            </a:r>
          </a:p>
        </p:txBody>
      </p:sp>
      <p:cxnSp>
        <p:nvCxnSpPr>
          <p:cNvPr id="1992" name="Shape 1992"/>
          <p:cNvCxnSpPr/>
          <p:nvPr/>
        </p:nvCxnSpPr>
        <p:spPr>
          <a:xfrm rot="10800000" flipH="1">
            <a:off x="6552375" y="4037937"/>
            <a:ext cx="219600" cy="4959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93" name="Shape 1993"/>
          <p:cNvCxnSpPr/>
          <p:nvPr/>
        </p:nvCxnSpPr>
        <p:spPr>
          <a:xfrm rot="10800000" flipH="1">
            <a:off x="8243875" y="4430262"/>
            <a:ext cx="73200" cy="7509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994" name="Shape 1994"/>
          <p:cNvSpPr txBox="1"/>
          <p:nvPr/>
        </p:nvSpPr>
        <p:spPr>
          <a:xfrm>
            <a:off x="6938500" y="2200725"/>
            <a:ext cx="2184900" cy="35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3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Aside: Jointly training two networks is challenging, can be unstable.  Choosing objectives with better loss landscapes helps training, is an active area of research.</a:t>
            </a:r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CAEA11C0-7D7A-C242-A27E-80A91F4571D0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pic>
        <p:nvPicPr>
          <p:cNvPr id="19" name="Shape 1966">
            <a:extLst>
              <a:ext uri="{FF2B5EF4-FFF2-40B4-BE49-F238E27FC236}">
                <a16:creationId xmlns:a16="http://schemas.microsoft.com/office/drawing/2014/main" id="{E2E66B01-B985-694B-BD56-3C911E018C8C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94900" y="3984001"/>
            <a:ext cx="2777736" cy="359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5732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1" name="Shape 2001"/>
          <p:cNvSpPr txBox="1"/>
          <p:nvPr/>
        </p:nvSpPr>
        <p:spPr>
          <a:xfrm>
            <a:off x="187975" y="1542550"/>
            <a:ext cx="84240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Putting it together: GAN training algorithm</a:t>
            </a:r>
            <a:endParaRPr sz="16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02" name="Shape 2002"/>
          <p:cNvSpPr txBox="1"/>
          <p:nvPr/>
        </p:nvSpPr>
        <p:spPr>
          <a:xfrm>
            <a:off x="419875" y="2099500"/>
            <a:ext cx="3881400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03" name="Shape 20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8228" y="2017863"/>
            <a:ext cx="6253098" cy="31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4" name="Shape 2004"/>
          <p:cNvSpPr/>
          <p:nvPr/>
        </p:nvSpPr>
        <p:spPr>
          <a:xfrm>
            <a:off x="1897675" y="4161450"/>
            <a:ext cx="3881400" cy="18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05" name="Shape 20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1475" y="4171601"/>
            <a:ext cx="5339952" cy="168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06" name="Shape 2006"/>
          <p:cNvSpPr/>
          <p:nvPr/>
        </p:nvSpPr>
        <p:spPr>
          <a:xfrm>
            <a:off x="2915175" y="3211325"/>
            <a:ext cx="3834000" cy="505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07" name="Shape 20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98426" y="3169625"/>
            <a:ext cx="3715049" cy="4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8" name="Shape 2008"/>
          <p:cNvSpPr/>
          <p:nvPr/>
        </p:nvSpPr>
        <p:spPr>
          <a:xfrm>
            <a:off x="3454225" y="4430975"/>
            <a:ext cx="2607900" cy="559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09" name="Shape 200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38975" y="4430975"/>
            <a:ext cx="2185300" cy="4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128E3EDE-437C-6149-8C82-A91A5B712088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18" name="Shape 1978">
            <a:extLst>
              <a:ext uri="{FF2B5EF4-FFF2-40B4-BE49-F238E27FC236}">
                <a16:creationId xmlns:a16="http://schemas.microsoft.com/office/drawing/2014/main" id="{9B756E26-62CF-5F4D-AF07-0B028FFFA8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 dirty="0"/>
              <a:t>Training GANs: Two-player game</a:t>
            </a:r>
          </a:p>
        </p:txBody>
      </p:sp>
      <p:sp>
        <p:nvSpPr>
          <p:cNvPr id="19" name="Shape 1988">
            <a:extLst>
              <a:ext uri="{FF2B5EF4-FFF2-40B4-BE49-F238E27FC236}">
                <a16:creationId xmlns:a16="http://schemas.microsoft.com/office/drawing/2014/main" id="{08843A69-9547-8F47-BE2B-EF27FA8730CE}"/>
              </a:ext>
            </a:extLst>
          </p:cNvPr>
          <p:cNvSpPr txBox="1"/>
          <p:nvPr/>
        </p:nvSpPr>
        <p:spPr>
          <a:xfrm>
            <a:off x="6655700" y="942150"/>
            <a:ext cx="2558400" cy="59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Ian Goodfellow et al., “Generative Adversarial Nets”, NIPS 2014</a:t>
            </a:r>
          </a:p>
        </p:txBody>
      </p:sp>
    </p:spTree>
    <p:extLst>
      <p:ext uri="{BB962C8B-B14F-4D97-AF65-F5344CB8AC3E}">
        <p14:creationId xmlns:p14="http://schemas.microsoft.com/office/powerpoint/2010/main" val="30311942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" name="Shape 2017"/>
          <p:cNvSpPr txBox="1"/>
          <p:nvPr/>
        </p:nvSpPr>
        <p:spPr>
          <a:xfrm>
            <a:off x="187975" y="1542550"/>
            <a:ext cx="84240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Putting it together: GAN training algorithm</a:t>
            </a:r>
            <a:endParaRPr sz="16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18" name="Shape 2018"/>
          <p:cNvSpPr txBox="1"/>
          <p:nvPr/>
        </p:nvSpPr>
        <p:spPr>
          <a:xfrm>
            <a:off x="419875" y="2099500"/>
            <a:ext cx="3881400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19" name="Shape 20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8228" y="2017863"/>
            <a:ext cx="6253098" cy="31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0" name="Shape 2020"/>
          <p:cNvSpPr/>
          <p:nvPr/>
        </p:nvSpPr>
        <p:spPr>
          <a:xfrm>
            <a:off x="1897675" y="4161450"/>
            <a:ext cx="3881400" cy="18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21" name="Shape 20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1475" y="4171601"/>
            <a:ext cx="5339952" cy="168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2" name="Shape 2022"/>
          <p:cNvSpPr/>
          <p:nvPr/>
        </p:nvSpPr>
        <p:spPr>
          <a:xfrm>
            <a:off x="2915175" y="3211325"/>
            <a:ext cx="3834000" cy="505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23" name="Shape 20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98426" y="3169625"/>
            <a:ext cx="3715049" cy="4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4" name="Shape 2024"/>
          <p:cNvSpPr/>
          <p:nvPr/>
        </p:nvSpPr>
        <p:spPr>
          <a:xfrm>
            <a:off x="3454225" y="4430975"/>
            <a:ext cx="2607900" cy="559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25" name="Shape 20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38975" y="4430975"/>
            <a:ext cx="2185300" cy="4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6" name="Shape 2026"/>
          <p:cNvSpPr txBox="1"/>
          <p:nvPr/>
        </p:nvSpPr>
        <p:spPr>
          <a:xfrm>
            <a:off x="2012225" y="2187100"/>
            <a:ext cx="515100" cy="1887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2027" name="Shape 2027"/>
          <p:cNvCxnSpPr/>
          <p:nvPr/>
        </p:nvCxnSpPr>
        <p:spPr>
          <a:xfrm rot="10800000" flipH="1">
            <a:off x="1170050" y="2342125"/>
            <a:ext cx="795000" cy="2898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28" name="Shape 2028"/>
          <p:cNvSpPr txBox="1"/>
          <p:nvPr/>
        </p:nvSpPr>
        <p:spPr>
          <a:xfrm>
            <a:off x="74150" y="2533150"/>
            <a:ext cx="16710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Some find k=1 more stable, others use k &gt; 1, no best rule.</a:t>
            </a:r>
            <a:endParaRPr sz="14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Recent work (e.g. Wasserstein GAN) alleviates this problem, better stability!</a:t>
            </a:r>
            <a:endParaRPr sz="14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D06DC6BC-5424-B949-9816-DB4E1E3E093B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21" name="Shape 1978">
            <a:extLst>
              <a:ext uri="{FF2B5EF4-FFF2-40B4-BE49-F238E27FC236}">
                <a16:creationId xmlns:a16="http://schemas.microsoft.com/office/drawing/2014/main" id="{D583A0B5-1817-334F-BA03-1AD280097B6C}"/>
              </a:ext>
            </a:extLst>
          </p:cNvPr>
          <p:cNvSpPr txBox="1">
            <a:spLocks/>
          </p:cNvSpPr>
          <p:nvPr/>
        </p:nvSpPr>
        <p:spPr bwMode="auto">
          <a:xfrm>
            <a:off x="152400" y="228600"/>
            <a:ext cx="8229600" cy="8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lvl1pPr lvl="0" algn="ctr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lvl="2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lvl="3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lvl="4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lvl="5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lvl="6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lvl="7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lvl="8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" kern="0"/>
              <a:t>Training GANs: Two-player game</a:t>
            </a:r>
            <a:endParaRPr lang="en" kern="0" dirty="0"/>
          </a:p>
        </p:txBody>
      </p:sp>
      <p:sp>
        <p:nvSpPr>
          <p:cNvPr id="22" name="Shape 1988">
            <a:extLst>
              <a:ext uri="{FF2B5EF4-FFF2-40B4-BE49-F238E27FC236}">
                <a16:creationId xmlns:a16="http://schemas.microsoft.com/office/drawing/2014/main" id="{616B5D7A-1B3B-314F-89BC-2AD37009A7E3}"/>
              </a:ext>
            </a:extLst>
          </p:cNvPr>
          <p:cNvSpPr txBox="1"/>
          <p:nvPr/>
        </p:nvSpPr>
        <p:spPr>
          <a:xfrm>
            <a:off x="6655700" y="942150"/>
            <a:ext cx="2558400" cy="59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Ian Goodfellow et al., “Generative Adversarial Nets”, NIPS 2014</a:t>
            </a:r>
          </a:p>
        </p:txBody>
      </p:sp>
    </p:spTree>
    <p:extLst>
      <p:ext uri="{BB962C8B-B14F-4D97-AF65-F5344CB8AC3E}">
        <p14:creationId xmlns:p14="http://schemas.microsoft.com/office/powerpoint/2010/main" val="3641660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Shape 2036"/>
          <p:cNvSpPr txBox="1"/>
          <p:nvPr/>
        </p:nvSpPr>
        <p:spPr>
          <a:xfrm>
            <a:off x="156100" y="1639250"/>
            <a:ext cx="82296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Generator network</a:t>
            </a: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try to fool the discriminator by generating real-looking images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Discriminator network</a:t>
            </a: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try to distinguish between real and fake images 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37" name="Shape 2037"/>
          <p:cNvSpPr/>
          <p:nvPr/>
        </p:nvSpPr>
        <p:spPr>
          <a:xfrm>
            <a:off x="2381950" y="4821875"/>
            <a:ext cx="1532700" cy="2409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z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38" name="Shape 2038"/>
          <p:cNvSpPr txBox="1"/>
          <p:nvPr/>
        </p:nvSpPr>
        <p:spPr>
          <a:xfrm>
            <a:off x="433600" y="4763525"/>
            <a:ext cx="2243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Random noise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39" name="Shape 2039"/>
          <p:cNvSpPr/>
          <p:nvPr/>
        </p:nvSpPr>
        <p:spPr>
          <a:xfrm>
            <a:off x="2122425" y="4256100"/>
            <a:ext cx="2097000" cy="32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Generator Network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40" name="Shape 20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1325" y="3504962"/>
            <a:ext cx="493150" cy="512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1" name="Shape 20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0901" y="3504388"/>
            <a:ext cx="465233" cy="498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2" name="Shape 2042"/>
          <p:cNvCxnSpPr/>
          <p:nvPr/>
        </p:nvCxnSpPr>
        <p:spPr>
          <a:xfrm rot="10800000">
            <a:off x="3148300" y="4017825"/>
            <a:ext cx="0" cy="2409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43" name="Shape 2043"/>
          <p:cNvSpPr/>
          <p:nvPr/>
        </p:nvSpPr>
        <p:spPr>
          <a:xfrm>
            <a:off x="3012700" y="2934650"/>
            <a:ext cx="2208900" cy="3303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Discriminator Network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2044" name="Shape 2044"/>
          <p:cNvCxnSpPr>
            <a:endCxn id="2043" idx="2"/>
          </p:cNvCxnSpPr>
          <p:nvPr/>
        </p:nvCxnSpPr>
        <p:spPr>
          <a:xfrm rot="10800000" flipH="1">
            <a:off x="3175750" y="3264950"/>
            <a:ext cx="941400" cy="2472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45" name="Shape 2045"/>
          <p:cNvCxnSpPr>
            <a:endCxn id="2043" idx="2"/>
          </p:cNvCxnSpPr>
          <p:nvPr/>
        </p:nvCxnSpPr>
        <p:spPr>
          <a:xfrm rot="10800000">
            <a:off x="4117150" y="3264950"/>
            <a:ext cx="1020900" cy="2472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46" name="Shape 2046"/>
          <p:cNvCxnSpPr/>
          <p:nvPr/>
        </p:nvCxnSpPr>
        <p:spPr>
          <a:xfrm rot="10800000">
            <a:off x="4117150" y="2693750"/>
            <a:ext cx="0" cy="2409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47" name="Shape 2047"/>
          <p:cNvSpPr txBox="1"/>
          <p:nvPr/>
        </p:nvSpPr>
        <p:spPr>
          <a:xfrm>
            <a:off x="376800" y="3508975"/>
            <a:ext cx="2097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Fake Images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(from generator)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48" name="Shape 2048"/>
          <p:cNvSpPr txBox="1"/>
          <p:nvPr/>
        </p:nvSpPr>
        <p:spPr>
          <a:xfrm>
            <a:off x="5732300" y="3508963"/>
            <a:ext cx="2243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Real Images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(from training set)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49" name="Shape 2049"/>
          <p:cNvSpPr txBox="1"/>
          <p:nvPr/>
        </p:nvSpPr>
        <p:spPr>
          <a:xfrm>
            <a:off x="2995600" y="2385850"/>
            <a:ext cx="2243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Real or Fake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50" name="Shape 20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47875" y="3504963"/>
            <a:ext cx="493150" cy="498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Shape 20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34775" y="3508138"/>
            <a:ext cx="493150" cy="50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Shape 20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56701" y="3508974"/>
            <a:ext cx="465225" cy="493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3" name="Shape 205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72501" y="3508972"/>
            <a:ext cx="465225" cy="4889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54" name="Shape 2054"/>
          <p:cNvCxnSpPr/>
          <p:nvPr/>
        </p:nvCxnSpPr>
        <p:spPr>
          <a:xfrm rot="10800000">
            <a:off x="3148300" y="4586363"/>
            <a:ext cx="0" cy="2409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55" name="Shape 2055"/>
          <p:cNvSpPr txBox="1"/>
          <p:nvPr/>
        </p:nvSpPr>
        <p:spPr>
          <a:xfrm>
            <a:off x="4964150" y="4409775"/>
            <a:ext cx="38790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After training, use generator network to generate new images </a:t>
            </a:r>
            <a:endParaRPr sz="16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56" name="Shape 2056"/>
          <p:cNvSpPr/>
          <p:nvPr/>
        </p:nvSpPr>
        <p:spPr>
          <a:xfrm>
            <a:off x="626700" y="3420150"/>
            <a:ext cx="3679200" cy="17655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58" name="Shape 2058"/>
          <p:cNvSpPr txBox="1"/>
          <p:nvPr/>
        </p:nvSpPr>
        <p:spPr>
          <a:xfrm>
            <a:off x="4997654" y="5219100"/>
            <a:ext cx="4423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Fake and real images copyright Emily Denton et al. 2015. Reproduced with permission.</a:t>
            </a:r>
            <a:endParaRPr sz="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" name="Slide Number Placeholder 4">
            <a:extLst>
              <a:ext uri="{FF2B5EF4-FFF2-40B4-BE49-F238E27FC236}">
                <a16:creationId xmlns:a16="http://schemas.microsoft.com/office/drawing/2014/main" id="{1F7807C4-C4FF-D740-92E4-A1DB97DB62C6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31" name="Shape 1978">
            <a:extLst>
              <a:ext uri="{FF2B5EF4-FFF2-40B4-BE49-F238E27FC236}">
                <a16:creationId xmlns:a16="http://schemas.microsoft.com/office/drawing/2014/main" id="{77C6ED08-C1EC-7247-80A0-5A9E42452A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 dirty="0"/>
              <a:t>Training GANs: Two-player game</a:t>
            </a:r>
          </a:p>
        </p:txBody>
      </p:sp>
      <p:sp>
        <p:nvSpPr>
          <p:cNvPr id="32" name="Shape 1988">
            <a:extLst>
              <a:ext uri="{FF2B5EF4-FFF2-40B4-BE49-F238E27FC236}">
                <a16:creationId xmlns:a16="http://schemas.microsoft.com/office/drawing/2014/main" id="{B8401C68-31D9-7749-BDFC-D9D4DE15EF12}"/>
              </a:ext>
            </a:extLst>
          </p:cNvPr>
          <p:cNvSpPr txBox="1"/>
          <p:nvPr/>
        </p:nvSpPr>
        <p:spPr>
          <a:xfrm>
            <a:off x="6655700" y="942150"/>
            <a:ext cx="2558400" cy="59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Ian Goodfellow et al., “Generative Adversarial Nets”, NIPS 2014</a:t>
            </a:r>
          </a:p>
        </p:txBody>
      </p:sp>
    </p:spTree>
    <p:extLst>
      <p:ext uri="{BB962C8B-B14F-4D97-AF65-F5344CB8AC3E}">
        <p14:creationId xmlns:p14="http://schemas.microsoft.com/office/powerpoint/2010/main" val="2822659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Shape 1790"/>
          <p:cNvSpPr txBox="1"/>
          <p:nvPr/>
        </p:nvSpPr>
        <p:spPr>
          <a:xfrm>
            <a:off x="1303650" y="2037850"/>
            <a:ext cx="6536700" cy="173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4800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Generative Adversarial Networks (GAN)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4800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4800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01522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16F8AB-863B-ED44-8914-7EC6E3C4D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08FB3D-804E-C542-B32C-68C008F33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  <a:p>
            <a:pPr lvl="1"/>
            <a:r>
              <a:rPr lang="en-US" dirty="0">
                <a:hlinkClick r:id="rId2"/>
              </a:rPr>
              <a:t>https://poloclub.github.io/ganlab/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F74F9-4DD3-204E-8F53-14EF627E3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2000" smtClean="0">
                <a:solidFill>
                  <a:srgbClr val="FFFFFF"/>
                </a:solidFill>
              </a:rPr>
              <a:pPr/>
              <a:t>30</a:t>
            </a:fld>
            <a:endParaRPr lang="en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996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Shape 2063"/>
          <p:cNvSpPr txBox="1">
            <a:spLocks noGrp="1"/>
          </p:cNvSpPr>
          <p:nvPr>
            <p:ph type="title"/>
          </p:nvPr>
        </p:nvSpPr>
        <p:spPr>
          <a:xfrm>
            <a:off x="457200" y="106322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Generative Adversarial Nets</a:t>
            </a:r>
            <a:endParaRPr/>
          </a:p>
        </p:txBody>
      </p:sp>
      <p:pic>
        <p:nvPicPr>
          <p:cNvPr id="2065" name="Shape 20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625" y="2243175"/>
            <a:ext cx="3570100" cy="244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6" name="Shape 20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6751" y="2257710"/>
            <a:ext cx="3570099" cy="2430840"/>
          </a:xfrm>
          <a:prstGeom prst="rect">
            <a:avLst/>
          </a:prstGeom>
          <a:noFill/>
          <a:ln>
            <a:noFill/>
          </a:ln>
        </p:spPr>
      </p:pic>
      <p:sp>
        <p:nvSpPr>
          <p:cNvPr id="2067" name="Shape 2067"/>
          <p:cNvSpPr txBox="1"/>
          <p:nvPr/>
        </p:nvSpPr>
        <p:spPr>
          <a:xfrm>
            <a:off x="72025" y="4966800"/>
            <a:ext cx="5283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Nearest neighbor from training set</a:t>
            </a:r>
            <a:endParaRPr sz="2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68" name="Shape 2068"/>
          <p:cNvSpPr txBox="1"/>
          <p:nvPr/>
        </p:nvSpPr>
        <p:spPr>
          <a:xfrm>
            <a:off x="3193650" y="1737100"/>
            <a:ext cx="2756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Generated samples</a:t>
            </a:r>
            <a:endParaRPr sz="2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2069" name="Shape 2069"/>
          <p:cNvCxnSpPr/>
          <p:nvPr/>
        </p:nvCxnSpPr>
        <p:spPr>
          <a:xfrm rot="10800000" flipH="1">
            <a:off x="2941725" y="4738000"/>
            <a:ext cx="1049400" cy="339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70" name="Shape 2070"/>
          <p:cNvCxnSpPr/>
          <p:nvPr/>
        </p:nvCxnSpPr>
        <p:spPr>
          <a:xfrm rot="10800000" flipH="1">
            <a:off x="4443450" y="4717625"/>
            <a:ext cx="3404400" cy="401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72" name="Shape 2072"/>
          <p:cNvSpPr txBox="1"/>
          <p:nvPr/>
        </p:nvSpPr>
        <p:spPr>
          <a:xfrm>
            <a:off x="5531054" y="5219100"/>
            <a:ext cx="4423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Figures copyright Ian Goodfellow et al., 2014. Reproduced with permission.</a:t>
            </a:r>
            <a:endParaRPr sz="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F74B8EE-6716-DD49-912F-90F9F0FFCB11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13" name="Shape 2085">
            <a:extLst>
              <a:ext uri="{FF2B5EF4-FFF2-40B4-BE49-F238E27FC236}">
                <a16:creationId xmlns:a16="http://schemas.microsoft.com/office/drawing/2014/main" id="{EC110E59-CA1A-CF49-A047-077F8457EA51}"/>
              </a:ext>
            </a:extLst>
          </p:cNvPr>
          <p:cNvSpPr txBox="1"/>
          <p:nvPr/>
        </p:nvSpPr>
        <p:spPr>
          <a:xfrm>
            <a:off x="6655700" y="240900"/>
            <a:ext cx="2558400" cy="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Ian </a:t>
            </a:r>
            <a:r>
              <a:rPr lang="en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Goodfellow</a:t>
            </a:r>
            <a:r>
              <a:rPr lang="en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et al., “Generative Adversarial Nets”, NIPS 2014</a:t>
            </a:r>
            <a:endParaRPr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1920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Shape 2077"/>
          <p:cNvSpPr txBox="1">
            <a:spLocks noGrp="1"/>
          </p:cNvSpPr>
          <p:nvPr>
            <p:ph type="title"/>
          </p:nvPr>
        </p:nvSpPr>
        <p:spPr>
          <a:xfrm>
            <a:off x="457200" y="106322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Generative Adversarial Nets</a:t>
            </a:r>
            <a:endParaRPr/>
          </a:p>
        </p:txBody>
      </p:sp>
      <p:sp>
        <p:nvSpPr>
          <p:cNvPr id="2079" name="Shape 2079"/>
          <p:cNvSpPr txBox="1"/>
          <p:nvPr/>
        </p:nvSpPr>
        <p:spPr>
          <a:xfrm>
            <a:off x="72025" y="4966800"/>
            <a:ext cx="5283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Nearest neighbor from training set</a:t>
            </a:r>
            <a:endParaRPr sz="2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80" name="Shape 2080"/>
          <p:cNvSpPr txBox="1"/>
          <p:nvPr/>
        </p:nvSpPr>
        <p:spPr>
          <a:xfrm>
            <a:off x="2507850" y="1813300"/>
            <a:ext cx="4530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Generated samples (CIFAR-10)</a:t>
            </a:r>
            <a:endParaRPr sz="2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2081" name="Shape 2081"/>
          <p:cNvCxnSpPr/>
          <p:nvPr/>
        </p:nvCxnSpPr>
        <p:spPr>
          <a:xfrm rot="10800000" flipH="1">
            <a:off x="2941725" y="4738000"/>
            <a:ext cx="1049400" cy="339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82" name="Shape 2082"/>
          <p:cNvCxnSpPr/>
          <p:nvPr/>
        </p:nvCxnSpPr>
        <p:spPr>
          <a:xfrm rot="10800000" flipH="1">
            <a:off x="4443450" y="4686725"/>
            <a:ext cx="3178200" cy="432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083" name="Shape 20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425" y="2281974"/>
            <a:ext cx="3454305" cy="235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4" name="Shape 20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2275" y="2291826"/>
            <a:ext cx="3404400" cy="2303771"/>
          </a:xfrm>
          <a:prstGeom prst="rect">
            <a:avLst/>
          </a:prstGeom>
          <a:noFill/>
          <a:ln>
            <a:noFill/>
          </a:ln>
        </p:spPr>
      </p:pic>
      <p:sp>
        <p:nvSpPr>
          <p:cNvPr id="2085" name="Shape 2085"/>
          <p:cNvSpPr txBox="1"/>
          <p:nvPr/>
        </p:nvSpPr>
        <p:spPr>
          <a:xfrm>
            <a:off x="6655700" y="240900"/>
            <a:ext cx="2558400" cy="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Ian </a:t>
            </a:r>
            <a:r>
              <a:rPr lang="en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Goodfellow</a:t>
            </a:r>
            <a:r>
              <a:rPr lang="en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et al., “Generative Adversarial Nets”, NIPS 2014</a:t>
            </a:r>
            <a:endParaRPr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86" name="Shape 2086"/>
          <p:cNvSpPr txBox="1"/>
          <p:nvPr/>
        </p:nvSpPr>
        <p:spPr>
          <a:xfrm>
            <a:off x="5531054" y="5219100"/>
            <a:ext cx="4423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Figures copyright Ian Goodfellow et al., 2014. Reproduced with permission.</a:t>
            </a:r>
            <a:endParaRPr sz="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DD276DF2-F180-714F-ABBF-40D508C209A0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8663118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Shape 2091"/>
          <p:cNvSpPr txBox="1">
            <a:spLocks noGrp="1"/>
          </p:cNvSpPr>
          <p:nvPr>
            <p:ph type="title"/>
          </p:nvPr>
        </p:nvSpPr>
        <p:spPr>
          <a:xfrm>
            <a:off x="259100" y="1041375"/>
            <a:ext cx="87099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sz="2600"/>
              <a:t>Generative Adversarial Nets: Convolutional Architectures</a:t>
            </a:r>
            <a:endParaRPr sz="2600"/>
          </a:p>
        </p:txBody>
      </p:sp>
      <p:sp>
        <p:nvSpPr>
          <p:cNvPr id="2093" name="Shape 2093"/>
          <p:cNvSpPr txBox="1"/>
          <p:nvPr/>
        </p:nvSpPr>
        <p:spPr>
          <a:xfrm>
            <a:off x="93225" y="5130000"/>
            <a:ext cx="8875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Radford et al, “Unsupervised Representation Learning with Deep Convolutional Generative Adversarial Networks”, ICLR 2016</a:t>
            </a: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94" name="Shape 20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500" y="2805067"/>
            <a:ext cx="8537002" cy="228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95" name="Shape 2095"/>
          <p:cNvSpPr txBox="1"/>
          <p:nvPr/>
        </p:nvSpPr>
        <p:spPr>
          <a:xfrm>
            <a:off x="427825" y="1961025"/>
            <a:ext cx="8537100" cy="7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Generator is an upsampling network with fractionally-strided convolutions</a:t>
            </a:r>
            <a:endParaRPr sz="2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Discriminator is a convolutional network</a:t>
            </a:r>
            <a:endParaRPr sz="2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4F27E8B-A026-A843-A0D5-7D784A37AC60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4289197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Shape 2104"/>
          <p:cNvSpPr txBox="1">
            <a:spLocks noGrp="1"/>
          </p:cNvSpPr>
          <p:nvPr>
            <p:ph type="title"/>
          </p:nvPr>
        </p:nvSpPr>
        <p:spPr>
          <a:xfrm>
            <a:off x="259100" y="1041375"/>
            <a:ext cx="87099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sz="2600"/>
              <a:t>Generative Adversarial Nets: Convolutional Architectures</a:t>
            </a:r>
            <a:endParaRPr sz="2600"/>
          </a:p>
        </p:txBody>
      </p:sp>
      <p:sp>
        <p:nvSpPr>
          <p:cNvPr id="2101" name="Shape 2101"/>
          <p:cNvSpPr txBox="1"/>
          <p:nvPr/>
        </p:nvSpPr>
        <p:spPr>
          <a:xfrm>
            <a:off x="93225" y="5130000"/>
            <a:ext cx="8875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Radford et al, “Unsupervised Representation Learning with Deep Convolutional Generative Adversarial Networks”, ICLR 2016</a:t>
            </a: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102" name="Shape 2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126" y="1806737"/>
            <a:ext cx="7907751" cy="3244524"/>
          </a:xfrm>
          <a:prstGeom prst="rect">
            <a:avLst/>
          </a:prstGeom>
          <a:noFill/>
          <a:ln>
            <a:noFill/>
          </a:ln>
        </p:spPr>
      </p:pic>
      <p:sp>
        <p:nvSpPr>
          <p:cNvPr id="2103" name="Shape 2103"/>
          <p:cNvSpPr txBox="1"/>
          <p:nvPr/>
        </p:nvSpPr>
        <p:spPr>
          <a:xfrm>
            <a:off x="2458275" y="4510050"/>
            <a:ext cx="1851300" cy="6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Generator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8C8FA9A-15F6-844E-983B-C1C5B0BB0460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4361542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3" name="Shape 2113"/>
          <p:cNvSpPr txBox="1">
            <a:spLocks noGrp="1"/>
          </p:cNvSpPr>
          <p:nvPr>
            <p:ph type="title"/>
          </p:nvPr>
        </p:nvSpPr>
        <p:spPr>
          <a:xfrm>
            <a:off x="259100" y="1041375"/>
            <a:ext cx="87099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sz="2600"/>
              <a:t>Generative Adversarial Nets: Convolutional Architectures</a:t>
            </a:r>
            <a:endParaRPr sz="2600"/>
          </a:p>
        </p:txBody>
      </p:sp>
      <p:sp>
        <p:nvSpPr>
          <p:cNvPr id="2110" name="Shape 2110"/>
          <p:cNvSpPr txBox="1"/>
          <p:nvPr/>
        </p:nvSpPr>
        <p:spPr>
          <a:xfrm>
            <a:off x="17025" y="4977600"/>
            <a:ext cx="1110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Radford et al,</a:t>
            </a:r>
            <a:br>
              <a:rPr lang="en" kern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r>
              <a:rPr lang="en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ICLR 2016</a:t>
            </a: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111" name="Shape 2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7751" y="1768226"/>
            <a:ext cx="7359249" cy="3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12" name="Shape 2112"/>
          <p:cNvSpPr txBox="1"/>
          <p:nvPr/>
        </p:nvSpPr>
        <p:spPr>
          <a:xfrm>
            <a:off x="102925" y="2682625"/>
            <a:ext cx="1552800" cy="13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Samples from the model look much better!</a:t>
            </a:r>
            <a:endParaRPr sz="2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ABF45B5-85A8-CB49-96EA-479EB7428156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9045458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Shape 2122"/>
          <p:cNvSpPr txBox="1">
            <a:spLocks noGrp="1"/>
          </p:cNvSpPr>
          <p:nvPr>
            <p:ph type="title"/>
          </p:nvPr>
        </p:nvSpPr>
        <p:spPr>
          <a:xfrm>
            <a:off x="259100" y="965175"/>
            <a:ext cx="87099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sz="2600"/>
              <a:t>Generative Adversarial Nets: Convolutional Architectures</a:t>
            </a:r>
            <a:endParaRPr sz="2600"/>
          </a:p>
        </p:txBody>
      </p:sp>
      <p:sp>
        <p:nvSpPr>
          <p:cNvPr id="2119" name="Shape 2119"/>
          <p:cNvSpPr txBox="1"/>
          <p:nvPr/>
        </p:nvSpPr>
        <p:spPr>
          <a:xfrm>
            <a:off x="17025" y="4977600"/>
            <a:ext cx="1110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Radford et al,</a:t>
            </a:r>
            <a:br>
              <a:rPr lang="en" kern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r>
              <a:rPr lang="en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ICLR 2016</a:t>
            </a: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20" name="Shape 2120"/>
          <p:cNvSpPr txBox="1"/>
          <p:nvPr/>
        </p:nvSpPr>
        <p:spPr>
          <a:xfrm>
            <a:off x="22825" y="2571375"/>
            <a:ext cx="1814100" cy="17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Interpolating between random </a:t>
            </a:r>
            <a:br>
              <a:rPr lang="en" sz="2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r>
              <a:rPr lang="en" sz="2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points in latent space</a:t>
            </a:r>
            <a:endParaRPr sz="2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121" name="Shape 2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1825" y="1732001"/>
            <a:ext cx="7339776" cy="37142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73559F5-E890-5F43-BDF3-C5AF19A41105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5957793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17F7D2F-568F-1B4A-AE23-966A33780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over the years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CFE1-C3F2-FB49-A567-4C1324A11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2000" smtClean="0">
                <a:solidFill>
                  <a:srgbClr val="FFFFFF"/>
                </a:solidFill>
              </a:rPr>
              <a:pPr/>
              <a:t>37</a:t>
            </a:fld>
            <a:endParaRPr lang="en" sz="2000">
              <a:solidFill>
                <a:srgbClr val="FFFFFF"/>
              </a:solidFill>
            </a:endParaRPr>
          </a:p>
        </p:txBody>
      </p:sp>
      <p:pic>
        <p:nvPicPr>
          <p:cNvPr id="1026" name="Picture 2" descr="Example of the Progression in the Capabilities of GANs from 2014 to 2017">
            <a:extLst>
              <a:ext uri="{FF2B5EF4-FFF2-40B4-BE49-F238E27FC236}">
                <a16:creationId xmlns:a16="http://schemas.microsoft.com/office/drawing/2014/main" id="{D079D86A-DD5D-F045-86F6-1614CD9A1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8675"/>
            <a:ext cx="9144000" cy="266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AD3A2BB-39A9-034E-9341-06ED70A6A3B4}"/>
              </a:ext>
            </a:extLst>
          </p:cNvPr>
          <p:cNvSpPr txBox="1">
            <a:spLocks/>
          </p:cNvSpPr>
          <p:nvPr/>
        </p:nvSpPr>
        <p:spPr bwMode="auto">
          <a:xfrm>
            <a:off x="990600" y="64008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The Malicious Use of Artificial Intelligence: Forecasting, Prevention, and Mitigation, 2018.</a:t>
            </a:r>
            <a:br>
              <a:rPr lang="en-US" sz="1200" dirty="0"/>
            </a:br>
            <a:r>
              <a:rPr lang="en-US" sz="1200" dirty="0"/>
              <a:t>https://</a:t>
            </a:r>
            <a:r>
              <a:rPr lang="en-US" sz="1200" dirty="0" err="1"/>
              <a:t>arxiv.org</a:t>
            </a:r>
            <a:r>
              <a:rPr lang="en-US" sz="1200" dirty="0"/>
              <a:t>/abs/1802.07228</a:t>
            </a:r>
          </a:p>
        </p:txBody>
      </p:sp>
    </p:spTree>
    <p:extLst>
      <p:ext uri="{BB962C8B-B14F-4D97-AF65-F5344CB8AC3E}">
        <p14:creationId xmlns:p14="http://schemas.microsoft.com/office/powerpoint/2010/main" val="17962337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AE8C2D-8756-EA45-B962-504EEE7D8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BigGAN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2674B9-C17C-3D41-AC3E-4F2895607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A9190-7117-3647-AA05-811299B7C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2000" smtClean="0">
                <a:solidFill>
                  <a:srgbClr val="FFFFFF"/>
                </a:solidFill>
              </a:rPr>
              <a:pPr/>
              <a:t>38</a:t>
            </a:fld>
            <a:endParaRPr lang="en" sz="2000">
              <a:solidFill>
                <a:srgbClr val="FFFFFF"/>
              </a:solidFill>
            </a:endParaRPr>
          </a:p>
        </p:txBody>
      </p:sp>
      <p:pic>
        <p:nvPicPr>
          <p:cNvPr id="1026" name="Picture 2" descr="https://cdn-images-1.medium.com/max/2000/1*Yw2KxjmIkj8yqS-ykLCQCQ.png">
            <a:extLst>
              <a:ext uri="{FF2B5EF4-FFF2-40B4-BE49-F238E27FC236}">
                <a16:creationId xmlns:a16="http://schemas.microsoft.com/office/drawing/2014/main" id="{8F40C497-E57F-CB42-96BE-628349363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125"/>
            <a:ext cx="9144000" cy="460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BD974DA-40B8-E24E-808E-08A5B34AFF03}"/>
              </a:ext>
            </a:extLst>
          </p:cNvPr>
          <p:cNvSpPr txBox="1">
            <a:spLocks/>
          </p:cNvSpPr>
          <p:nvPr/>
        </p:nvSpPr>
        <p:spPr bwMode="auto">
          <a:xfrm>
            <a:off x="990600" y="64008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Large Scale GAN Training for High Fidelity Natural Image Synthesis</a:t>
            </a:r>
          </a:p>
          <a:p>
            <a:pPr algn="ctr">
              <a:defRPr/>
            </a:pPr>
            <a:r>
              <a:rPr lang="en-US" sz="1200" dirty="0"/>
              <a:t>Andrew Brock, Jeff Donahue, Karen </a:t>
            </a:r>
            <a:r>
              <a:rPr lang="en-US" sz="1200" dirty="0" err="1"/>
              <a:t>Simonyan</a:t>
            </a:r>
            <a:r>
              <a:rPr lang="en-US" sz="1200" dirty="0"/>
              <a:t>  https://</a:t>
            </a:r>
            <a:r>
              <a:rPr lang="en-US" sz="1200" dirty="0" err="1"/>
              <a:t>arxiv.org</a:t>
            </a:r>
            <a:r>
              <a:rPr lang="en-US" sz="1200" dirty="0"/>
              <a:t>/abs/1809.11096</a:t>
            </a:r>
          </a:p>
        </p:txBody>
      </p:sp>
    </p:spTree>
    <p:extLst>
      <p:ext uri="{BB962C8B-B14F-4D97-AF65-F5344CB8AC3E}">
        <p14:creationId xmlns:p14="http://schemas.microsoft.com/office/powerpoint/2010/main" val="32336293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AE8C2D-8756-EA45-B962-504EEE7D8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BigGAN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2674B9-C17C-3D41-AC3E-4F2895607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A9190-7117-3647-AA05-811299B7C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2000" smtClean="0">
                <a:solidFill>
                  <a:srgbClr val="FFFFFF"/>
                </a:solidFill>
              </a:rPr>
              <a:pPr/>
              <a:t>39</a:t>
            </a:fld>
            <a:endParaRPr lang="en" sz="2000">
              <a:solidFill>
                <a:srgbClr val="FFFFFF"/>
              </a:solidFill>
            </a:endParaRPr>
          </a:p>
        </p:txBody>
      </p:sp>
      <p:pic>
        <p:nvPicPr>
          <p:cNvPr id="2050" name="Picture 2" descr="https://cdn-images-1.medium.com/max/1600/0*A6DL2guUnBueg10y">
            <a:extLst>
              <a:ext uri="{FF2B5EF4-FFF2-40B4-BE49-F238E27FC236}">
                <a16:creationId xmlns:a16="http://schemas.microsoft.com/office/drawing/2014/main" id="{2A3913D3-697F-B344-8AEF-6BC5BAD18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9575"/>
            <a:ext cx="9144000" cy="349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4B9686A-7212-394E-9BB4-B8CC540F753E}"/>
              </a:ext>
            </a:extLst>
          </p:cNvPr>
          <p:cNvSpPr txBox="1">
            <a:spLocks/>
          </p:cNvSpPr>
          <p:nvPr/>
        </p:nvSpPr>
        <p:spPr bwMode="auto">
          <a:xfrm>
            <a:off x="990600" y="64008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Large Scale GAN Training for High Fidelity Natural Image Synthesis</a:t>
            </a:r>
          </a:p>
          <a:p>
            <a:pPr algn="ctr">
              <a:defRPr/>
            </a:pPr>
            <a:r>
              <a:rPr lang="en-US" sz="1200" dirty="0"/>
              <a:t>Andrew Brock, Jeff Donahue, Karen </a:t>
            </a:r>
            <a:r>
              <a:rPr lang="en-US" sz="1200" dirty="0" err="1"/>
              <a:t>Simonyan</a:t>
            </a:r>
            <a:r>
              <a:rPr lang="en-US" sz="1200" dirty="0"/>
              <a:t>  https://</a:t>
            </a:r>
            <a:r>
              <a:rPr lang="en-US" sz="1200" dirty="0" err="1"/>
              <a:t>arxiv.org</a:t>
            </a:r>
            <a:r>
              <a:rPr lang="en-US" sz="1200"/>
              <a:t>/abs/1809.11096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37259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Supervised learning</a:t>
            </a:r>
          </a:p>
          <a:p>
            <a:pPr lvl="1"/>
            <a:r>
              <a:rPr lang="en-US" dirty="0"/>
              <a:t>Learning from a “teacher”</a:t>
            </a:r>
          </a:p>
          <a:p>
            <a:pPr lvl="1"/>
            <a:r>
              <a:rPr lang="en-US" dirty="0"/>
              <a:t>Training data includes desired outputs</a:t>
            </a:r>
          </a:p>
          <a:p>
            <a:endParaRPr lang="en-US" dirty="0"/>
          </a:p>
          <a:p>
            <a:r>
              <a:rPr lang="en-US" dirty="0"/>
              <a:t>Reinforcement learning</a:t>
            </a:r>
          </a:p>
          <a:p>
            <a:pPr lvl="1"/>
            <a:r>
              <a:rPr lang="en-US" dirty="0"/>
              <a:t>Learning to act under evaluative feedback (rewards)</a:t>
            </a:r>
          </a:p>
          <a:p>
            <a:endParaRPr lang="en-US" dirty="0"/>
          </a:p>
          <a:p>
            <a:r>
              <a:rPr lang="en-US" dirty="0"/>
              <a:t>Unsupervised learning</a:t>
            </a:r>
          </a:p>
          <a:p>
            <a:pPr lvl="1"/>
            <a:r>
              <a:rPr lang="en-US" dirty="0"/>
              <a:t>Discover structure in data</a:t>
            </a:r>
          </a:p>
          <a:p>
            <a:pPr lvl="1"/>
            <a:r>
              <a:rPr lang="en-US" dirty="0"/>
              <a:t>Training data does not include desired outputs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(C) Dhruv Batra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itchFamily="-11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34A590-6033-DE48-865B-A0558AEFCBD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901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BC68D-2576-2846-B48B-C99F8AF14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BigGAN</a:t>
            </a:r>
            <a:endParaRPr lang="en-US" dirty="0"/>
          </a:p>
        </p:txBody>
      </p:sp>
      <p:pic>
        <p:nvPicPr>
          <p:cNvPr id="7" name="VeZEyh8KYOl5n8Tp">
            <a:hlinkClick r:id="" action="ppaction://media"/>
            <a:extLst>
              <a:ext uri="{FF2B5EF4-FFF2-40B4-BE49-F238E27FC236}">
                <a16:creationId xmlns:a16="http://schemas.microsoft.com/office/drawing/2014/main" id="{81E95303-8F8B-E24E-A456-5A9F5BDDFB90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43100" y="1143000"/>
            <a:ext cx="5257800" cy="52578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8C0992-206E-BB49-A6D2-5694591C4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3DB753-BC20-B044-9430-5DD68BDA0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418CA6B-5568-FB40-B351-A3C638FA27EE}"/>
              </a:ext>
            </a:extLst>
          </p:cNvPr>
          <p:cNvSpPr txBox="1">
            <a:spLocks/>
          </p:cNvSpPr>
          <p:nvPr/>
        </p:nvSpPr>
        <p:spPr bwMode="auto">
          <a:xfrm>
            <a:off x="990600" y="64008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https://</a:t>
            </a:r>
            <a:r>
              <a:rPr lang="en-US" sz="1200" dirty="0" err="1"/>
              <a:t>gist.github.com</a:t>
            </a:r>
            <a:r>
              <a:rPr lang="en-US" sz="1200" dirty="0"/>
              <a:t>/</a:t>
            </a:r>
            <a:r>
              <a:rPr lang="en-US" sz="1200" dirty="0" err="1"/>
              <a:t>phillipi</a:t>
            </a:r>
            <a:r>
              <a:rPr lang="en-US" sz="1200" dirty="0"/>
              <a:t>/d2921f2d4726d7e3cdac7a4780c6050a</a:t>
            </a:r>
          </a:p>
        </p:txBody>
      </p:sp>
    </p:spTree>
    <p:extLst>
      <p:ext uri="{BB962C8B-B14F-4D97-AF65-F5344CB8AC3E}">
        <p14:creationId xmlns:p14="http://schemas.microsoft.com/office/powerpoint/2010/main" val="109559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Shape 2192"/>
          <p:cNvSpPr txBox="1">
            <a:spLocks noGrp="1"/>
          </p:cNvSpPr>
          <p:nvPr>
            <p:ph type="title"/>
          </p:nvPr>
        </p:nvSpPr>
        <p:spPr>
          <a:xfrm>
            <a:off x="640150" y="1681853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“The GAN Zoo”</a:t>
            </a:r>
            <a:endParaRPr/>
          </a:p>
        </p:txBody>
      </p:sp>
      <p:sp>
        <p:nvSpPr>
          <p:cNvPr id="2197" name="Shape 2197"/>
          <p:cNvSpPr txBox="1">
            <a:spLocks noGrp="1"/>
          </p:cNvSpPr>
          <p:nvPr>
            <p:ph type="title" idx="4294967295"/>
          </p:nvPr>
        </p:nvSpPr>
        <p:spPr>
          <a:xfrm>
            <a:off x="161925" y="228600"/>
            <a:ext cx="8982075" cy="8572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sz="2800" dirty="0"/>
              <a:t>Explosion of GANs</a:t>
            </a:r>
            <a:endParaRPr sz="2800" dirty="0"/>
          </a:p>
        </p:txBody>
      </p:sp>
      <p:sp>
        <p:nvSpPr>
          <p:cNvPr id="2198" name="Shape 2198"/>
          <p:cNvSpPr txBox="1">
            <a:spLocks noGrp="1"/>
          </p:cNvSpPr>
          <p:nvPr>
            <p:ph type="title" idx="4294967295"/>
          </p:nvPr>
        </p:nvSpPr>
        <p:spPr>
          <a:xfrm>
            <a:off x="0" y="1279525"/>
            <a:ext cx="4538663" cy="5476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sz="2000">
                <a:solidFill>
                  <a:srgbClr val="0000FF"/>
                </a:solidFill>
              </a:rPr>
              <a:t>“The GAN Zoo”</a:t>
            </a:r>
            <a:endParaRPr sz="2000">
              <a:solidFill>
                <a:srgbClr val="0000FF"/>
              </a:solidFill>
            </a:endParaRPr>
          </a:p>
        </p:txBody>
      </p:sp>
      <p:pic>
        <p:nvPicPr>
          <p:cNvPr id="2194" name="Shape 2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775" y="1758063"/>
            <a:ext cx="4751126" cy="349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5" name="Shape 21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0816" y="1727026"/>
            <a:ext cx="4156985" cy="3494275"/>
          </a:xfrm>
          <a:prstGeom prst="rect">
            <a:avLst/>
          </a:prstGeom>
          <a:noFill/>
          <a:ln>
            <a:noFill/>
          </a:ln>
        </p:spPr>
      </p:pic>
      <p:sp>
        <p:nvSpPr>
          <p:cNvPr id="2196" name="Shape 2196"/>
          <p:cNvSpPr txBox="1"/>
          <p:nvPr/>
        </p:nvSpPr>
        <p:spPr>
          <a:xfrm>
            <a:off x="4973650" y="5178975"/>
            <a:ext cx="42264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https://github.com/hindupuravinash/the-gan-zoo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39D4878-A5B0-7A40-8CD0-5E74960AF155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BA03E1-ACA6-7E43-ACF1-BB2D8959B89E}"/>
              </a:ext>
            </a:extLst>
          </p:cNvPr>
          <p:cNvSpPr txBox="1"/>
          <p:nvPr/>
        </p:nvSpPr>
        <p:spPr>
          <a:xfrm>
            <a:off x="1953541" y="6123801"/>
            <a:ext cx="46554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Also see </a:t>
            </a:r>
            <a:r>
              <a:rPr lang="en-US" dirty="0">
                <a:hlinkClick r:id="rId5"/>
              </a:rPr>
              <a:t>https://paperswithcode.com/task/image-generation/latest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8102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" name="Shape 2209"/>
          <p:cNvSpPr txBox="1">
            <a:spLocks noGrp="1"/>
          </p:cNvSpPr>
          <p:nvPr>
            <p:ph type="title" idx="4294967295"/>
          </p:nvPr>
        </p:nvSpPr>
        <p:spPr>
          <a:xfrm>
            <a:off x="0" y="1279525"/>
            <a:ext cx="4538663" cy="5476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sz="2000">
                <a:solidFill>
                  <a:srgbClr val="0000FF"/>
                </a:solidFill>
              </a:rPr>
              <a:t>“The GAN Zoo”</a:t>
            </a:r>
            <a:endParaRPr sz="2000">
              <a:solidFill>
                <a:srgbClr val="0000FF"/>
              </a:solidFill>
            </a:endParaRPr>
          </a:p>
        </p:txBody>
      </p:sp>
      <p:pic>
        <p:nvPicPr>
          <p:cNvPr id="2204" name="Shape 2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775" y="1758063"/>
            <a:ext cx="4751126" cy="349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5" name="Shape 22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0816" y="1727026"/>
            <a:ext cx="4156985" cy="3494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06" name="Shape 2206"/>
          <p:cNvSpPr txBox="1"/>
          <p:nvPr/>
        </p:nvSpPr>
        <p:spPr>
          <a:xfrm>
            <a:off x="4973650" y="5178975"/>
            <a:ext cx="42264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https://github.com/hindupuravinash/the-gan-zoo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07" name="Shape 2207"/>
          <p:cNvSpPr txBox="1"/>
          <p:nvPr/>
        </p:nvSpPr>
        <p:spPr>
          <a:xfrm>
            <a:off x="4146475" y="940250"/>
            <a:ext cx="46173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See also: </a:t>
            </a:r>
            <a:r>
              <a:rPr lang="en" sz="1400" u="sng" kern="0">
                <a:solidFill>
                  <a:srgbClr val="1155CC"/>
                </a:solidFill>
                <a:latin typeface="Arial"/>
                <a:cs typeface="Arial"/>
                <a:sym typeface="Arial"/>
                <a:hlinkClick r:id="rId5"/>
              </a:rPr>
              <a:t>https://github.com/soumith/ganhacks</a:t>
            </a: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for tips and tricks for trainings GANs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B372F50-3AE5-664B-86C9-F641B8B9C1B1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12" name="Shape 2197">
            <a:extLst>
              <a:ext uri="{FF2B5EF4-FFF2-40B4-BE49-F238E27FC236}">
                <a16:creationId xmlns:a16="http://schemas.microsoft.com/office/drawing/2014/main" id="{EE835D43-2222-BA45-AE4D-BFBE939FFB31}"/>
              </a:ext>
            </a:extLst>
          </p:cNvPr>
          <p:cNvSpPr txBox="1">
            <a:spLocks/>
          </p:cNvSpPr>
          <p:nvPr/>
        </p:nvSpPr>
        <p:spPr bwMode="auto">
          <a:xfrm>
            <a:off x="161925" y="228600"/>
            <a:ext cx="89820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sz="2800" kern="0" dirty="0"/>
              <a:t>Explosion of GANs</a:t>
            </a:r>
          </a:p>
        </p:txBody>
      </p:sp>
    </p:spTree>
    <p:extLst>
      <p:ext uri="{BB962C8B-B14F-4D97-AF65-F5344CB8AC3E}">
        <p14:creationId xmlns:p14="http://schemas.microsoft.com/office/powerpoint/2010/main" val="14807774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6" name="Shape 2246"/>
          <p:cNvSpPr txBox="1">
            <a:spLocks noGrp="1"/>
          </p:cNvSpPr>
          <p:nvPr>
            <p:ph type="title"/>
          </p:nvPr>
        </p:nvSpPr>
        <p:spPr>
          <a:xfrm>
            <a:off x="457200" y="106322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-US"/>
              <a:t>GANs</a:t>
            </a:r>
          </a:p>
        </p:txBody>
      </p:sp>
      <p:sp>
        <p:nvSpPr>
          <p:cNvPr id="2248" name="Shape 2248"/>
          <p:cNvSpPr txBox="1"/>
          <p:nvPr/>
        </p:nvSpPr>
        <p:spPr>
          <a:xfrm>
            <a:off x="532800" y="1707250"/>
            <a:ext cx="81033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5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Don’t work with an explicit density function</a:t>
            </a:r>
            <a:endParaRPr sz="15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5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Take game-theoretic approach: learn to generate from training distribution through 2-player game</a:t>
            </a:r>
            <a:endParaRPr sz="15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5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5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Pros:</a:t>
            </a:r>
            <a:endParaRPr sz="15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indent="-323850"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lang="en" sz="15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Beautiful, state-of-the-art samples!</a:t>
            </a:r>
            <a:endParaRPr sz="15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5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5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Cons:</a:t>
            </a:r>
            <a:endParaRPr sz="15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indent="-323850"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lang="en" sz="15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Trickier / more unstable to train</a:t>
            </a:r>
            <a:endParaRPr sz="15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indent="-323850"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lang="en" sz="15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Can’t solve inference queries such as p(x), p(z|x)</a:t>
            </a:r>
            <a:endParaRPr sz="15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5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5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Active areas of research:</a:t>
            </a:r>
            <a:endParaRPr sz="15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indent="-323850"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lang="en" sz="15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Better loss functions, more stable training (Wasserstein GAN, LSGAN, many others)</a:t>
            </a:r>
            <a:endParaRPr sz="15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indent="-323850"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lang="en" sz="15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Conditional GANs, GANs for all kinds of applications</a:t>
            </a:r>
            <a:endParaRPr sz="15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314B40AC-8630-E14F-A009-4B39446BD2F4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5648201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Generative Adversarial Networks (GANs)</a:t>
            </a:r>
          </a:p>
          <a:p>
            <a:pPr lvl="1"/>
            <a:endParaRPr lang="en-US" dirty="0"/>
          </a:p>
          <a:p>
            <a:r>
              <a:rPr lang="en-US" dirty="0"/>
              <a:t>Closing the loop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091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So what </a:t>
            </a:r>
            <a:r>
              <a:rPr lang="en-US" i="1" dirty="0"/>
              <a:t>is</a:t>
            </a:r>
            <a:r>
              <a:rPr lang="en-US" dirty="0"/>
              <a:t> Deep (Machine) Learning?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few different ideas:</a:t>
            </a:r>
          </a:p>
          <a:p>
            <a:endParaRPr lang="en-US" dirty="0"/>
          </a:p>
          <a:p>
            <a:r>
              <a:rPr lang="en-US" dirty="0"/>
              <a:t>(Hierarchical) Compositionality</a:t>
            </a:r>
          </a:p>
          <a:p>
            <a:pPr lvl="1"/>
            <a:r>
              <a:rPr lang="en-US" dirty="0"/>
              <a:t>Cascade of non-linear transformations</a:t>
            </a:r>
          </a:p>
          <a:p>
            <a:pPr lvl="1"/>
            <a:r>
              <a:rPr lang="en-US" dirty="0"/>
              <a:t>Multiple layers of representations</a:t>
            </a:r>
          </a:p>
          <a:p>
            <a:endParaRPr lang="en-US" dirty="0"/>
          </a:p>
          <a:p>
            <a:r>
              <a:rPr lang="en-US" dirty="0"/>
              <a:t>End-to-End Learning</a:t>
            </a:r>
          </a:p>
          <a:p>
            <a:pPr lvl="1"/>
            <a:r>
              <a:rPr lang="en-US" dirty="0"/>
              <a:t>Learning (goal-driven) representations</a:t>
            </a:r>
          </a:p>
          <a:p>
            <a:pPr lvl="1"/>
            <a:r>
              <a:rPr lang="en-US" dirty="0"/>
              <a:t>Learning to feature extraction</a:t>
            </a:r>
          </a:p>
          <a:p>
            <a:endParaRPr lang="en-US" dirty="0"/>
          </a:p>
          <a:p>
            <a:r>
              <a:rPr lang="en-US" dirty="0"/>
              <a:t>Distributed Representations</a:t>
            </a:r>
          </a:p>
          <a:p>
            <a:pPr lvl="1"/>
            <a:r>
              <a:rPr lang="en-US" dirty="0"/>
              <a:t>No single neuron “encodes” everything</a:t>
            </a:r>
          </a:p>
          <a:p>
            <a:pPr lvl="1"/>
            <a:r>
              <a:rPr lang="en-US" dirty="0"/>
              <a:t>Groups of neurons work together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3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Building A Complicated Function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02" y="1706418"/>
            <a:ext cx="2656156" cy="25826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" y="1371600"/>
            <a:ext cx="3725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Given a library of simple functions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3733800" y="2667000"/>
            <a:ext cx="1447800" cy="381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1127" y="2228671"/>
            <a:ext cx="21606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Compose into a</a:t>
            </a:r>
          </a:p>
          <a:p>
            <a:endParaRPr lang="en-US" sz="1800" dirty="0"/>
          </a:p>
          <a:p>
            <a:r>
              <a:rPr lang="en-US" sz="1800" dirty="0"/>
              <a:t>complicate function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30524" y="1917918"/>
            <a:ext cx="319831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200" dirty="0">
                <a:solidFill>
                  <a:srgbClr val="FF0000"/>
                </a:solidFill>
              </a:rPr>
              <a:t>Idea 2: Compositions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/>
              <a:t>Deep Learning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/>
              <a:t>Grammar models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/>
              <a:t>Scattering transforms…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05400"/>
            <a:ext cx="9144000" cy="1494391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4419600"/>
            <a:ext cx="5461000" cy="4699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83528" y="6578469"/>
            <a:ext cx="3458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Yann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LeCun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1897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1658880" y="3648287"/>
            <a:ext cx="1244160" cy="829527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3748320" y="3452426"/>
            <a:ext cx="1244160" cy="829527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2736000" y="4986187"/>
            <a:ext cx="1244160" cy="829527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2312640" y="2308946"/>
            <a:ext cx="1244160" cy="829527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3160800" y="1231713"/>
            <a:ext cx="1244160" cy="829527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8311" name="Line 7"/>
          <p:cNvSpPr>
            <a:spLocks noChangeShapeType="1"/>
          </p:cNvSpPr>
          <p:nvPr/>
        </p:nvSpPr>
        <p:spPr bwMode="auto">
          <a:xfrm flipV="1">
            <a:off x="3362401" y="5796993"/>
            <a:ext cx="1440" cy="832407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2" name="Line 8"/>
          <p:cNvSpPr>
            <a:spLocks noChangeShapeType="1"/>
          </p:cNvSpPr>
          <p:nvPr/>
        </p:nvSpPr>
        <p:spPr bwMode="auto">
          <a:xfrm flipH="1" flipV="1">
            <a:off x="2279521" y="4476374"/>
            <a:ext cx="1084320" cy="625026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3" name="Freeform 9"/>
          <p:cNvSpPr>
            <a:spLocks/>
          </p:cNvSpPr>
          <p:nvPr/>
        </p:nvSpPr>
        <p:spPr bwMode="auto">
          <a:xfrm>
            <a:off x="67681" y="3102469"/>
            <a:ext cx="3250080" cy="3318108"/>
          </a:xfrm>
          <a:custGeom>
            <a:avLst/>
            <a:gdLst>
              <a:gd name="T0" fmla="*/ 9953 w 9954"/>
              <a:gd name="T1" fmla="*/ 10161 h 10162"/>
              <a:gd name="T2" fmla="*/ 1698 w 9954"/>
              <a:gd name="T3" fmla="*/ 5715 h 10162"/>
              <a:gd name="T4" fmla="*/ 8683 w 9954"/>
              <a:gd name="T5" fmla="*/ 0 h 10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954" h="10162">
                <a:moveTo>
                  <a:pt x="9953" y="10161"/>
                </a:moveTo>
                <a:cubicBezTo>
                  <a:pt x="7715" y="9152"/>
                  <a:pt x="2264" y="6965"/>
                  <a:pt x="1698" y="5715"/>
                </a:cubicBezTo>
                <a:cubicBezTo>
                  <a:pt x="0" y="1965"/>
                  <a:pt x="8826" y="579"/>
                  <a:pt x="8683" y="0"/>
                </a:cubicBezTo>
              </a:path>
            </a:pathLst>
          </a:cu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4" name="Freeform 10"/>
          <p:cNvSpPr>
            <a:spLocks/>
          </p:cNvSpPr>
          <p:nvPr/>
        </p:nvSpPr>
        <p:spPr bwMode="auto">
          <a:xfrm>
            <a:off x="3661921" y="2065560"/>
            <a:ext cx="3250080" cy="2903345"/>
          </a:xfrm>
          <a:custGeom>
            <a:avLst/>
            <a:gdLst>
              <a:gd name="T0" fmla="*/ 0 w 9954"/>
              <a:gd name="T1" fmla="*/ 8890 h 8891"/>
              <a:gd name="T2" fmla="*/ 6350 w 9954"/>
              <a:gd name="T3" fmla="*/ 6667 h 8891"/>
              <a:gd name="T4" fmla="*/ 8255 w 9954"/>
              <a:gd name="T5" fmla="*/ 5001 h 8891"/>
              <a:gd name="T6" fmla="*/ 1270 w 9954"/>
              <a:gd name="T7" fmla="*/ 0 h 8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54" h="8891">
                <a:moveTo>
                  <a:pt x="0" y="8890"/>
                </a:moveTo>
                <a:cubicBezTo>
                  <a:pt x="1517" y="8295"/>
                  <a:pt x="4418" y="7572"/>
                  <a:pt x="6350" y="6667"/>
                </a:cubicBezTo>
                <a:cubicBezTo>
                  <a:pt x="7510" y="6125"/>
                  <a:pt x="8160" y="5368"/>
                  <a:pt x="8255" y="5001"/>
                </a:cubicBezTo>
                <a:cubicBezTo>
                  <a:pt x="9953" y="1719"/>
                  <a:pt x="1127" y="507"/>
                  <a:pt x="1270" y="0"/>
                </a:cubicBezTo>
              </a:path>
            </a:pathLst>
          </a:cu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5" name="Line 11"/>
          <p:cNvSpPr>
            <a:spLocks noChangeShapeType="1"/>
          </p:cNvSpPr>
          <p:nvPr/>
        </p:nvSpPr>
        <p:spPr bwMode="auto">
          <a:xfrm flipH="1" flipV="1">
            <a:off x="3938401" y="2064121"/>
            <a:ext cx="624960" cy="1454553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6" name="Line 12"/>
          <p:cNvSpPr>
            <a:spLocks noChangeShapeType="1"/>
          </p:cNvSpPr>
          <p:nvPr/>
        </p:nvSpPr>
        <p:spPr bwMode="auto">
          <a:xfrm flipV="1">
            <a:off x="2903040" y="2064121"/>
            <a:ext cx="829440" cy="417644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7" name="Line 13"/>
          <p:cNvSpPr>
            <a:spLocks noChangeShapeType="1"/>
          </p:cNvSpPr>
          <p:nvPr/>
        </p:nvSpPr>
        <p:spPr bwMode="auto">
          <a:xfrm flipV="1">
            <a:off x="3317760" y="4268992"/>
            <a:ext cx="1036800" cy="1039789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8" name="Text Box 14"/>
          <p:cNvSpPr txBox="1">
            <a:spLocks noChangeArrowheads="1"/>
          </p:cNvSpPr>
          <p:nvPr/>
        </p:nvSpPr>
        <p:spPr bwMode="auto">
          <a:xfrm>
            <a:off x="4354560" y="5025328"/>
            <a:ext cx="4789440" cy="79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b="1" dirty="0">
                <a:solidFill>
                  <a:srgbClr val="FF0000"/>
                </a:solidFill>
                <a:latin typeface="FreeSans" charset="0"/>
              </a:rPr>
              <a:t>Any DAG of </a:t>
            </a:r>
            <a:r>
              <a:rPr lang="en-US" sz="2200" b="1" dirty="0" err="1">
                <a:solidFill>
                  <a:srgbClr val="FF0000"/>
                </a:solidFill>
                <a:latin typeface="FreeSans" charset="0"/>
              </a:rPr>
              <a:t>differentialble</a:t>
            </a:r>
            <a:r>
              <a:rPr lang="en-US" sz="2200" b="1" dirty="0">
                <a:solidFill>
                  <a:srgbClr val="FF0000"/>
                </a:solidFill>
                <a:latin typeface="FreeSans" charset="0"/>
              </a:rPr>
              <a:t> modules is allowed!</a:t>
            </a:r>
          </a:p>
        </p:txBody>
      </p:sp>
      <p:sp>
        <p:nvSpPr>
          <p:cNvPr id="98319" name="Line 15"/>
          <p:cNvSpPr>
            <a:spLocks noChangeShapeType="1"/>
          </p:cNvSpPr>
          <p:nvPr/>
        </p:nvSpPr>
        <p:spPr bwMode="auto">
          <a:xfrm flipV="1">
            <a:off x="2073600" y="3101030"/>
            <a:ext cx="1036800" cy="832407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Differentiable Computation Graph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215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So what </a:t>
            </a:r>
            <a:r>
              <a:rPr lang="en-US" i="1" dirty="0"/>
              <a:t>is</a:t>
            </a:r>
            <a:r>
              <a:rPr lang="en-US" dirty="0"/>
              <a:t> Deep (Machine) Learning?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few different ideas:</a:t>
            </a:r>
          </a:p>
          <a:p>
            <a:endParaRPr lang="en-US" dirty="0"/>
          </a:p>
          <a:p>
            <a:r>
              <a:rPr lang="en-US" dirty="0"/>
              <a:t>(Hierarchical) Compositionality</a:t>
            </a:r>
          </a:p>
          <a:p>
            <a:pPr lvl="1"/>
            <a:r>
              <a:rPr lang="en-US" dirty="0"/>
              <a:t>Cascade of non-linear transformations</a:t>
            </a:r>
          </a:p>
          <a:p>
            <a:pPr lvl="1"/>
            <a:r>
              <a:rPr lang="en-US" dirty="0"/>
              <a:t>Multiple layers of representations</a:t>
            </a:r>
          </a:p>
          <a:p>
            <a:endParaRPr lang="en-US" dirty="0"/>
          </a:p>
          <a:p>
            <a:r>
              <a:rPr lang="en-US" dirty="0"/>
              <a:t>End-to-End Learning</a:t>
            </a:r>
          </a:p>
          <a:p>
            <a:pPr lvl="1"/>
            <a:r>
              <a:rPr lang="en-US" dirty="0"/>
              <a:t>Learning (goal-driven) representations</a:t>
            </a:r>
          </a:p>
          <a:p>
            <a:pPr lvl="1"/>
            <a:r>
              <a:rPr lang="en-US" dirty="0"/>
              <a:t>Learning to feature extraction</a:t>
            </a:r>
          </a:p>
          <a:p>
            <a:endParaRPr lang="en-US" dirty="0"/>
          </a:p>
          <a:p>
            <a:r>
              <a:rPr lang="en-US" dirty="0"/>
              <a:t>Distributed Representations</a:t>
            </a:r>
          </a:p>
          <a:p>
            <a:pPr lvl="1"/>
            <a:r>
              <a:rPr lang="en-US" dirty="0"/>
              <a:t>No single neuron “encodes” everything</a:t>
            </a:r>
          </a:p>
          <a:p>
            <a:pPr lvl="1"/>
            <a:r>
              <a:rPr lang="en-US" dirty="0"/>
              <a:t>Groups of neurons work together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533400" y="1981200"/>
            <a:ext cx="8153400" cy="1371600"/>
          </a:xfrm>
          <a:prstGeom prst="roundRect">
            <a:avLst/>
          </a:prstGeom>
          <a:noFill/>
          <a:ln w="635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07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278 0.2335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257800"/>
          </a:xfrm>
        </p:spPr>
        <p:txBody>
          <a:bodyPr/>
          <a:lstStyle/>
          <a:p>
            <a:r>
              <a:rPr lang="en-US" dirty="0"/>
              <a:t>“Shallow” models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Deep models</a:t>
            </a: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1889280" y="5089398"/>
            <a:ext cx="596160" cy="1440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2453760" y="4343400"/>
            <a:ext cx="1285920" cy="1473274"/>
          </a:xfrm>
          <a:prstGeom prst="roundRect">
            <a:avLst>
              <a:gd name="adj" fmla="val 111"/>
            </a:avLst>
          </a:prstGeom>
          <a:solidFill>
            <a:srgbClr val="FFFFFF"/>
          </a:solidFill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6328" tIns="16328" rIns="16328" bIns="16328" anchor="ctr" anchorCtr="1"/>
          <a:lstStyle/>
          <a:p>
            <a:pPr>
              <a:lnSpc>
                <a:spcPct val="104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Trainable</a:t>
            </a:r>
            <a:br>
              <a:rPr lang="en-US" sz="1800" dirty="0">
                <a:solidFill>
                  <a:srgbClr val="000000"/>
                </a:solidFill>
                <a:latin typeface="Tiresias PCfont" charset="0"/>
              </a:rPr>
            </a:b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Feature-Transform / </a:t>
            </a:r>
            <a:br>
              <a:rPr lang="en-US" sz="1800" dirty="0">
                <a:solidFill>
                  <a:srgbClr val="000000"/>
                </a:solidFill>
                <a:latin typeface="Tiresias PCfont" charset="0"/>
              </a:rPr>
            </a:b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Classifier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3756961" y="5106680"/>
            <a:ext cx="1339200" cy="1440"/>
          </a:xfrm>
          <a:prstGeom prst="line">
            <a:avLst/>
          </a:prstGeom>
          <a:noFill/>
          <a:ln w="36720" cap="flat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 flipV="1">
            <a:off x="4471200" y="5103800"/>
            <a:ext cx="627840" cy="1042669"/>
          </a:xfrm>
          <a:prstGeom prst="line">
            <a:avLst/>
          </a:prstGeom>
          <a:noFill/>
          <a:ln w="36720" cap="flat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5099041" y="4343400"/>
            <a:ext cx="1285920" cy="1473274"/>
          </a:xfrm>
          <a:prstGeom prst="roundRect">
            <a:avLst>
              <a:gd name="adj" fmla="val 111"/>
            </a:avLst>
          </a:prstGeom>
          <a:solidFill>
            <a:srgbClr val="FFFFFF"/>
          </a:solidFill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6328" tIns="16328" rIns="16328" bIns="16328" anchor="ctr" anchorCtr="1"/>
          <a:lstStyle/>
          <a:p>
            <a:pPr>
              <a:lnSpc>
                <a:spcPct val="104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Trainable</a:t>
            </a:r>
            <a:br>
              <a:rPr lang="en-US" sz="1800" dirty="0">
                <a:solidFill>
                  <a:srgbClr val="000000"/>
                </a:solidFill>
                <a:latin typeface="Tiresias PCfont" charset="0"/>
              </a:rPr>
            </a:b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Feature-Transform / </a:t>
            </a:r>
            <a:br>
              <a:rPr lang="en-US" sz="1800" dirty="0">
                <a:solidFill>
                  <a:srgbClr val="000000"/>
                </a:solidFill>
                <a:latin typeface="Tiresias PCfont" charset="0"/>
              </a:rPr>
            </a:b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Classifier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6402241" y="5106680"/>
            <a:ext cx="367200" cy="1440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6765120" y="4343400"/>
            <a:ext cx="1285920" cy="1473274"/>
          </a:xfrm>
          <a:prstGeom prst="roundRect">
            <a:avLst>
              <a:gd name="adj" fmla="val 111"/>
            </a:avLst>
          </a:prstGeom>
          <a:solidFill>
            <a:srgbClr val="FFFFFF"/>
          </a:solidFill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6328" tIns="16328" rIns="16328" bIns="16328" anchor="ctr" anchorCtr="1"/>
          <a:lstStyle/>
          <a:p>
            <a:pPr>
              <a:lnSpc>
                <a:spcPct val="104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Trainable</a:t>
            </a:r>
            <a:br>
              <a:rPr lang="en-US" sz="1800" dirty="0">
                <a:solidFill>
                  <a:srgbClr val="000000"/>
                </a:solidFill>
                <a:latin typeface="Tiresias PCfont" charset="0"/>
              </a:rPr>
            </a:b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Feature-Transform / </a:t>
            </a:r>
            <a:br>
              <a:rPr lang="en-US" sz="1800" dirty="0">
                <a:solidFill>
                  <a:srgbClr val="000000"/>
                </a:solidFill>
                <a:latin typeface="Tiresias PCfont" charset="0"/>
              </a:rPr>
            </a:b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Classifier</a:t>
            </a: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8068320" y="5106680"/>
            <a:ext cx="367200" cy="1440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V="1">
            <a:off x="6467041" y="5180128"/>
            <a:ext cx="145440" cy="982183"/>
          </a:xfrm>
          <a:prstGeom prst="line">
            <a:avLst/>
          </a:prstGeom>
          <a:noFill/>
          <a:ln w="36720" cap="flat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4266721" y="6186794"/>
            <a:ext cx="3561120" cy="28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>
              <a:lnSpc>
                <a:spcPct val="104000"/>
              </a:lnSpc>
              <a:buClr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Tiresias PCfont" charset="0"/>
              </a:rPr>
              <a:t>Learned Internal Representations</a:t>
            </a:r>
          </a:p>
        </p:txBody>
      </p:sp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41" y="4582465"/>
            <a:ext cx="1707840" cy="1104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“Shallow” </a:t>
            </a:r>
            <a:r>
              <a:rPr lang="en-US" dirty="0" err="1"/>
              <a:t>vs</a:t>
            </a:r>
            <a:r>
              <a:rPr lang="en-US" dirty="0"/>
              <a:t> Deep Learning</a:t>
            </a:r>
          </a:p>
        </p:txBody>
      </p:sp>
      <p:sp>
        <p:nvSpPr>
          <p:cNvPr id="28" name="AutoShape 3"/>
          <p:cNvSpPr>
            <a:spLocks noChangeArrowheads="1"/>
          </p:cNvSpPr>
          <p:nvPr/>
        </p:nvSpPr>
        <p:spPr bwMode="auto">
          <a:xfrm>
            <a:off x="5802312" y="2133600"/>
            <a:ext cx="2908300" cy="1016000"/>
          </a:xfrm>
          <a:prstGeom prst="roundRect">
            <a:avLst>
              <a:gd name="adj" fmla="val 153"/>
            </a:avLst>
          </a:prstGeom>
          <a:solidFill>
            <a:srgbClr val="FFFFFF"/>
          </a:solidFill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000" tIns="18000" rIns="18000" bIns="18000" anchor="ctr" anchorCtr="1"/>
          <a:lstStyle/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  <a:latin typeface="Tiresias PCfont" charset="0"/>
              </a:rPr>
              <a:t>“Simple” Trainable </a:t>
            </a: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  <a:latin typeface="Tiresias PCfont" charset="0"/>
              </a:rPr>
              <a:t>Classifier</a:t>
            </a:r>
          </a:p>
        </p:txBody>
      </p:sp>
      <p:sp>
        <p:nvSpPr>
          <p:cNvPr id="29" name="Line 4"/>
          <p:cNvSpPr>
            <a:spLocks noChangeShapeType="1"/>
          </p:cNvSpPr>
          <p:nvPr/>
        </p:nvSpPr>
        <p:spPr bwMode="auto">
          <a:xfrm>
            <a:off x="8715375" y="2632075"/>
            <a:ext cx="657225" cy="1587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>
            <a:off x="1847850" y="2632075"/>
            <a:ext cx="657225" cy="1587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2436812" y="2133600"/>
            <a:ext cx="2862263" cy="1011237"/>
          </a:xfrm>
          <a:prstGeom prst="roundRect">
            <a:avLst>
              <a:gd name="adj" fmla="val 153"/>
            </a:avLst>
          </a:prstGeom>
          <a:solidFill>
            <a:srgbClr val="FFFFFF"/>
          </a:solidFill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000" tIns="18000" rIns="18000" bIns="18000" anchor="ctr" anchorCtr="1"/>
          <a:lstStyle/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  <a:latin typeface="Tiresias PCfont" charset="0"/>
              </a:rPr>
              <a:t>hand-crafted</a:t>
            </a: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  <a:latin typeface="Tiresias PCfont" charset="0"/>
              </a:rPr>
              <a:t>Feature Extractor</a:t>
            </a:r>
          </a:p>
        </p:txBody>
      </p:sp>
      <p:sp>
        <p:nvSpPr>
          <p:cNvPr id="32" name="Line 7"/>
          <p:cNvSpPr>
            <a:spLocks noChangeShapeType="1"/>
          </p:cNvSpPr>
          <p:nvPr/>
        </p:nvSpPr>
        <p:spPr bwMode="auto">
          <a:xfrm>
            <a:off x="5303838" y="2632075"/>
            <a:ext cx="549708" cy="289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7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67865"/>
            <a:ext cx="1707840" cy="1104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3048000" y="3139529"/>
            <a:ext cx="1676400" cy="28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104000"/>
              </a:lnSpc>
              <a:spcAft>
                <a:spcPts val="522"/>
              </a:spcAft>
              <a:buSzPct val="45000"/>
            </a:pPr>
            <a:r>
              <a:rPr lang="en-US" sz="1800" dirty="0">
                <a:solidFill>
                  <a:srgbClr val="000000"/>
                </a:solidFill>
                <a:latin typeface="FreeSans" charset="0"/>
              </a:rPr>
              <a:t>fixed</a:t>
            </a: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6400800" y="3139529"/>
            <a:ext cx="1447800" cy="28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104000"/>
              </a:lnSpc>
              <a:spcAft>
                <a:spcPts val="522"/>
              </a:spcAft>
              <a:buSzPct val="45000"/>
            </a:pPr>
            <a:r>
              <a:rPr lang="en-US" sz="1800" dirty="0">
                <a:latin typeface="FreeSans" charset="0"/>
              </a:rPr>
              <a:t>learned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83528" y="6578469"/>
            <a:ext cx="3458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Yann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LeCun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093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/>
        </p:nvSpPr>
        <p:spPr>
          <a:xfrm>
            <a:off x="178925" y="3817575"/>
            <a:ext cx="27759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5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Fully Visible Belief Nets</a:t>
            </a:r>
          </a:p>
          <a:p>
            <a:pPr marL="457200" indent="-32385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15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NADE</a:t>
            </a:r>
          </a:p>
          <a:p>
            <a:pPr marL="457200" indent="-32385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15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MADE</a:t>
            </a:r>
          </a:p>
          <a:p>
            <a:pPr marL="457200" indent="-32385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15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PixelRNN/CNN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5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Change of variables models (nonlinear ICA)</a:t>
            </a:r>
          </a:p>
        </p:txBody>
      </p:sp>
      <p:sp>
        <p:nvSpPr>
          <p:cNvPr id="263" name="Shape 263"/>
          <p:cNvSpPr/>
          <p:nvPr/>
        </p:nvSpPr>
        <p:spPr>
          <a:xfrm>
            <a:off x="668050" y="4567275"/>
            <a:ext cx="1413000" cy="273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Taxonomy of Generative Models</a:t>
            </a:r>
          </a:p>
        </p:txBody>
      </p:sp>
      <p:sp>
        <p:nvSpPr>
          <p:cNvPr id="266" name="Shape 266"/>
          <p:cNvSpPr/>
          <p:nvPr/>
        </p:nvSpPr>
        <p:spPr>
          <a:xfrm>
            <a:off x="3283775" y="1977050"/>
            <a:ext cx="2370000" cy="3936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Generative models</a:t>
            </a:r>
          </a:p>
        </p:txBody>
      </p:sp>
      <p:sp>
        <p:nvSpPr>
          <p:cNvPr id="267" name="Shape 267"/>
          <p:cNvSpPr/>
          <p:nvPr/>
        </p:nvSpPr>
        <p:spPr>
          <a:xfrm>
            <a:off x="1246775" y="2677525"/>
            <a:ext cx="2370000" cy="3936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Explicit density</a:t>
            </a:r>
          </a:p>
        </p:txBody>
      </p:sp>
      <p:sp>
        <p:nvSpPr>
          <p:cNvPr id="268" name="Shape 268"/>
          <p:cNvSpPr/>
          <p:nvPr/>
        </p:nvSpPr>
        <p:spPr>
          <a:xfrm>
            <a:off x="4737675" y="2677525"/>
            <a:ext cx="2370000" cy="3936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Implicit density</a:t>
            </a:r>
          </a:p>
        </p:txBody>
      </p:sp>
      <p:sp>
        <p:nvSpPr>
          <p:cNvPr id="269" name="Shape 269"/>
          <p:cNvSpPr/>
          <p:nvPr/>
        </p:nvSpPr>
        <p:spPr>
          <a:xfrm>
            <a:off x="6844650" y="1399125"/>
            <a:ext cx="1478700" cy="3936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</a:t>
            </a:r>
          </a:p>
        </p:txBody>
      </p:sp>
      <p:sp>
        <p:nvSpPr>
          <p:cNvPr id="270" name="Shape 270"/>
          <p:cNvSpPr/>
          <p:nvPr/>
        </p:nvSpPr>
        <p:spPr>
          <a:xfrm>
            <a:off x="228600" y="3460375"/>
            <a:ext cx="2370000" cy="3936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Tractable density</a:t>
            </a:r>
          </a:p>
        </p:txBody>
      </p:sp>
      <p:sp>
        <p:nvSpPr>
          <p:cNvPr id="271" name="Shape 271"/>
          <p:cNvSpPr/>
          <p:nvPr/>
        </p:nvSpPr>
        <p:spPr>
          <a:xfrm>
            <a:off x="3030925" y="3460375"/>
            <a:ext cx="2714400" cy="3936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Approximate density</a:t>
            </a:r>
          </a:p>
        </p:txBody>
      </p:sp>
      <p:sp>
        <p:nvSpPr>
          <p:cNvPr id="272" name="Shape 272"/>
          <p:cNvSpPr/>
          <p:nvPr/>
        </p:nvSpPr>
        <p:spPr>
          <a:xfrm>
            <a:off x="6442225" y="3344125"/>
            <a:ext cx="2111700" cy="3936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Markov Chain</a:t>
            </a:r>
          </a:p>
        </p:txBody>
      </p:sp>
      <p:sp>
        <p:nvSpPr>
          <p:cNvPr id="273" name="Shape 273"/>
          <p:cNvSpPr/>
          <p:nvPr/>
        </p:nvSpPr>
        <p:spPr>
          <a:xfrm>
            <a:off x="2954725" y="4222375"/>
            <a:ext cx="1733700" cy="3936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Variational</a:t>
            </a:r>
          </a:p>
        </p:txBody>
      </p:sp>
      <p:sp>
        <p:nvSpPr>
          <p:cNvPr id="274" name="Shape 274"/>
          <p:cNvSpPr/>
          <p:nvPr/>
        </p:nvSpPr>
        <p:spPr>
          <a:xfrm>
            <a:off x="5164525" y="4222375"/>
            <a:ext cx="2111700" cy="3936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Markov Chain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2669675" y="4602675"/>
            <a:ext cx="29232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Variational Autoencoder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5260475" y="4602675"/>
            <a:ext cx="20679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Boltzmann Machine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7249975" y="3693975"/>
            <a:ext cx="648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GSN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7326175" y="1712775"/>
            <a:ext cx="648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GAN</a:t>
            </a:r>
          </a:p>
        </p:txBody>
      </p:sp>
      <p:cxnSp>
        <p:nvCxnSpPr>
          <p:cNvPr id="279" name="Shape 279"/>
          <p:cNvCxnSpPr>
            <a:stCxn id="267" idx="2"/>
            <a:endCxn id="270" idx="0"/>
          </p:cNvCxnSpPr>
          <p:nvPr/>
        </p:nvCxnSpPr>
        <p:spPr>
          <a:xfrm flipH="1">
            <a:off x="1413575" y="3071125"/>
            <a:ext cx="1018200" cy="38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80" name="Shape 280"/>
          <p:cNvCxnSpPr>
            <a:endCxn id="271" idx="0"/>
          </p:cNvCxnSpPr>
          <p:nvPr/>
        </p:nvCxnSpPr>
        <p:spPr>
          <a:xfrm>
            <a:off x="2431825" y="3070975"/>
            <a:ext cx="1956300" cy="38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81" name="Shape 281"/>
          <p:cNvCxnSpPr>
            <a:endCxn id="267" idx="0"/>
          </p:cNvCxnSpPr>
          <p:nvPr/>
        </p:nvCxnSpPr>
        <p:spPr>
          <a:xfrm flipH="1">
            <a:off x="2431775" y="2370625"/>
            <a:ext cx="2054100" cy="306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82" name="Shape 282"/>
          <p:cNvCxnSpPr>
            <a:stCxn id="266" idx="2"/>
            <a:endCxn id="268" idx="0"/>
          </p:cNvCxnSpPr>
          <p:nvPr/>
        </p:nvCxnSpPr>
        <p:spPr>
          <a:xfrm>
            <a:off x="4468775" y="2370650"/>
            <a:ext cx="1453800" cy="306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83" name="Shape 283"/>
          <p:cNvCxnSpPr>
            <a:stCxn id="268" idx="2"/>
            <a:endCxn id="272" idx="0"/>
          </p:cNvCxnSpPr>
          <p:nvPr/>
        </p:nvCxnSpPr>
        <p:spPr>
          <a:xfrm>
            <a:off x="5922675" y="3071125"/>
            <a:ext cx="1575300" cy="273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84" name="Shape 284"/>
          <p:cNvCxnSpPr/>
          <p:nvPr/>
        </p:nvCxnSpPr>
        <p:spPr>
          <a:xfrm rot="10800000" flipH="1">
            <a:off x="6421700" y="1752325"/>
            <a:ext cx="416700" cy="925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85" name="Shape 285"/>
          <p:cNvCxnSpPr>
            <a:endCxn id="274" idx="0"/>
          </p:cNvCxnSpPr>
          <p:nvPr/>
        </p:nvCxnSpPr>
        <p:spPr>
          <a:xfrm>
            <a:off x="4769275" y="3865675"/>
            <a:ext cx="1451100" cy="356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86" name="Shape 286"/>
          <p:cNvCxnSpPr>
            <a:endCxn id="273" idx="0"/>
          </p:cNvCxnSpPr>
          <p:nvPr/>
        </p:nvCxnSpPr>
        <p:spPr>
          <a:xfrm flipH="1">
            <a:off x="3821575" y="3865675"/>
            <a:ext cx="419400" cy="356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87" name="Shape 287"/>
          <p:cNvSpPr txBox="1"/>
          <p:nvPr/>
        </p:nvSpPr>
        <p:spPr>
          <a:xfrm>
            <a:off x="3107125" y="5136075"/>
            <a:ext cx="60114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copyright and adapted from Ian Goodfellow, Tutorial on Generative Adversarial Networks, 2017.</a:t>
            </a:r>
          </a:p>
        </p:txBody>
      </p:sp>
      <p:sp>
        <p:nvSpPr>
          <p:cNvPr id="288" name="Shape 288"/>
          <p:cNvSpPr/>
          <p:nvPr/>
        </p:nvSpPr>
        <p:spPr>
          <a:xfrm>
            <a:off x="2716325" y="4667975"/>
            <a:ext cx="2243700" cy="273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Shape 289"/>
          <p:cNvSpPr/>
          <p:nvPr/>
        </p:nvSpPr>
        <p:spPr>
          <a:xfrm>
            <a:off x="7379850" y="1822875"/>
            <a:ext cx="548700" cy="273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6064895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Computation: Forward-Prop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0700"/>
            <a:ext cx="9144000" cy="32701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83528" y="6578469"/>
            <a:ext cx="3458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Yann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LeCun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756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Computation: Back-Prop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7255"/>
            <a:ext cx="9144000" cy="33089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83528" y="6578469"/>
            <a:ext cx="3458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Yann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LeCun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9182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So what </a:t>
            </a:r>
            <a:r>
              <a:rPr lang="en-US" i="1" dirty="0"/>
              <a:t>is</a:t>
            </a:r>
            <a:r>
              <a:rPr lang="en-US" dirty="0"/>
              <a:t> Deep (Machine) Learning?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few different ideas:</a:t>
            </a:r>
          </a:p>
          <a:p>
            <a:endParaRPr lang="en-US" dirty="0"/>
          </a:p>
          <a:p>
            <a:r>
              <a:rPr lang="en-US" dirty="0"/>
              <a:t>(Hierarchical) Compositionality</a:t>
            </a:r>
          </a:p>
          <a:p>
            <a:pPr lvl="1"/>
            <a:r>
              <a:rPr lang="en-US" dirty="0"/>
              <a:t>Cascade of non-linear transformations</a:t>
            </a:r>
          </a:p>
          <a:p>
            <a:pPr lvl="1"/>
            <a:r>
              <a:rPr lang="en-US" dirty="0"/>
              <a:t>Multiple layers of representations</a:t>
            </a:r>
          </a:p>
          <a:p>
            <a:endParaRPr lang="en-US" dirty="0"/>
          </a:p>
          <a:p>
            <a:r>
              <a:rPr lang="en-US" dirty="0"/>
              <a:t>End-to-End Learning</a:t>
            </a:r>
          </a:p>
          <a:p>
            <a:pPr lvl="1"/>
            <a:r>
              <a:rPr lang="en-US" dirty="0"/>
              <a:t>Learning (goal-driven) representations</a:t>
            </a:r>
          </a:p>
          <a:p>
            <a:pPr lvl="1"/>
            <a:r>
              <a:rPr lang="en-US" dirty="0"/>
              <a:t>Learning to feature extraction</a:t>
            </a:r>
          </a:p>
          <a:p>
            <a:endParaRPr lang="en-US" dirty="0"/>
          </a:p>
          <a:p>
            <a:r>
              <a:rPr lang="en-US" dirty="0"/>
              <a:t>Distributed Representations</a:t>
            </a:r>
          </a:p>
          <a:p>
            <a:pPr lvl="1"/>
            <a:r>
              <a:rPr lang="en-US" dirty="0"/>
              <a:t>No single neuron “encodes” everything</a:t>
            </a:r>
          </a:p>
          <a:p>
            <a:pPr lvl="1"/>
            <a:r>
              <a:rPr lang="en-US" dirty="0"/>
              <a:t>Groups of neurons work together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533400" y="3505200"/>
            <a:ext cx="8153400" cy="1371600"/>
          </a:xfrm>
          <a:prstGeom prst="roundRect">
            <a:avLst/>
          </a:prstGeom>
          <a:noFill/>
          <a:ln w="635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150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278 0.2335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Distributed Representations Toy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interpret each dimension?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76400"/>
            <a:ext cx="7468763" cy="45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30953" y="6578469"/>
            <a:ext cx="1963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Moontae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Lee </a:t>
            </a:r>
          </a:p>
        </p:txBody>
      </p:sp>
    </p:spTree>
    <p:extLst>
      <p:ext uri="{BB962C8B-B14F-4D97-AF65-F5344CB8AC3E}">
        <p14:creationId xmlns:p14="http://schemas.microsoft.com/office/powerpoint/2010/main" val="5151362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Autofit/>
          </a:bodyPr>
          <a:lstStyle/>
          <a:p>
            <a:r>
              <a:rPr lang="en-US" dirty="0"/>
              <a:t>Power of distributed representations!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0" y="2425700"/>
            <a:ext cx="6565900" cy="1993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6500" y="2743200"/>
            <a:ext cx="736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Local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9805" y="3657600"/>
            <a:ext cx="1287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Distributed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30953" y="6578469"/>
            <a:ext cx="1963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Moontae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Lee </a:t>
            </a:r>
          </a:p>
        </p:txBody>
      </p:sp>
    </p:spTree>
    <p:extLst>
      <p:ext uri="{BB962C8B-B14F-4D97-AF65-F5344CB8AC3E}">
        <p14:creationId xmlns:p14="http://schemas.microsoft.com/office/powerpoint/2010/main" val="18940392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class about?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810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class about?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Deep Learning</a:t>
            </a:r>
          </a:p>
          <a:p>
            <a:endParaRPr lang="en-US" dirty="0"/>
          </a:p>
          <a:p>
            <a:r>
              <a:rPr lang="en-US" dirty="0"/>
              <a:t>Goal: </a:t>
            </a:r>
          </a:p>
          <a:p>
            <a:pPr lvl="1"/>
            <a:r>
              <a:rPr lang="en-US" dirty="0"/>
              <a:t>After finishing this class, you should be ready to get started on your first DL research project. </a:t>
            </a:r>
          </a:p>
          <a:p>
            <a:pPr lvl="2"/>
            <a:r>
              <a:rPr lang="en-US" dirty="0"/>
              <a:t>CNNs</a:t>
            </a:r>
          </a:p>
          <a:p>
            <a:pPr lvl="2"/>
            <a:r>
              <a:rPr lang="en-US" dirty="0"/>
              <a:t>RNNs</a:t>
            </a:r>
          </a:p>
          <a:p>
            <a:pPr lvl="2"/>
            <a:r>
              <a:rPr lang="en-US" dirty="0"/>
              <a:t>Deep Reinforcement Learning</a:t>
            </a:r>
          </a:p>
          <a:p>
            <a:pPr lvl="2"/>
            <a:r>
              <a:rPr lang="en-US" dirty="0"/>
              <a:t>Generative Models (VAEs, GANs)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4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learn?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Background &amp; Basics</a:t>
            </a:r>
          </a:p>
          <a:p>
            <a:pPr lvl="2"/>
            <a:r>
              <a:rPr lang="en-US" dirty="0"/>
              <a:t>Neural Networks, </a:t>
            </a:r>
            <a:r>
              <a:rPr lang="en-US" dirty="0" err="1"/>
              <a:t>Backprop</a:t>
            </a:r>
            <a:r>
              <a:rPr lang="en-US" dirty="0"/>
              <a:t>, Optimization (SGD)</a:t>
            </a:r>
          </a:p>
          <a:p>
            <a:pPr lvl="2"/>
            <a:endParaRPr lang="en-US" dirty="0"/>
          </a:p>
          <a:p>
            <a:r>
              <a:rPr lang="en-US" dirty="0"/>
              <a:t>Module 1: Convolutional Neural Networks (CNNs)</a:t>
            </a:r>
          </a:p>
          <a:p>
            <a:pPr lvl="2"/>
            <a:r>
              <a:rPr lang="en-US" dirty="0"/>
              <a:t>Architectures, Pre-training, Fine-tuning</a:t>
            </a:r>
          </a:p>
          <a:p>
            <a:pPr lvl="2"/>
            <a:r>
              <a:rPr lang="en-US" dirty="0"/>
              <a:t>Visualizations, Fooling CNSS, Adversarial examples </a:t>
            </a:r>
          </a:p>
          <a:p>
            <a:pPr lvl="2"/>
            <a:r>
              <a:rPr lang="en-US" dirty="0"/>
              <a:t>Different tasks: detection CNNs, segmentation CNNs</a:t>
            </a:r>
          </a:p>
          <a:p>
            <a:pPr lvl="2"/>
            <a:endParaRPr lang="en-US" dirty="0"/>
          </a:p>
          <a:p>
            <a:r>
              <a:rPr lang="en-US" dirty="0"/>
              <a:t>Module 2: Recurrent Neural Networks (RNNs)</a:t>
            </a:r>
          </a:p>
          <a:p>
            <a:pPr lvl="2"/>
            <a:r>
              <a:rPr lang="en-US" dirty="0"/>
              <a:t>Difficulty of learning; “Vanilla” RNNs, LSTMs, GRU</a:t>
            </a:r>
          </a:p>
          <a:p>
            <a:pPr lvl="2"/>
            <a:r>
              <a:rPr lang="en-US" dirty="0"/>
              <a:t>RNNs for Sequence-to-Sequence (machine translation &amp; image captioning, VQA, Visual Dialog)</a:t>
            </a:r>
          </a:p>
          <a:p>
            <a:pPr lvl="2"/>
            <a:endParaRPr lang="en-US" dirty="0"/>
          </a:p>
          <a:p>
            <a:r>
              <a:rPr lang="en-US" dirty="0"/>
              <a:t>Module 3: Deep Reinforcement Learning</a:t>
            </a:r>
          </a:p>
          <a:p>
            <a:pPr lvl="2"/>
            <a:r>
              <a:rPr lang="en-US" dirty="0"/>
              <a:t>Overview, policy gradients </a:t>
            </a:r>
          </a:p>
          <a:p>
            <a:pPr lvl="2"/>
            <a:r>
              <a:rPr lang="en-US" dirty="0"/>
              <a:t>Optimizing Neural Sequence Models for goal-driven rewards</a:t>
            </a:r>
          </a:p>
          <a:p>
            <a:endParaRPr lang="en-US" dirty="0"/>
          </a:p>
          <a:p>
            <a:r>
              <a:rPr lang="en-US" dirty="0"/>
              <a:t>Module 4: Deep Unsupervised Learning</a:t>
            </a:r>
          </a:p>
          <a:p>
            <a:pPr lvl="2"/>
            <a:r>
              <a:rPr lang="en-US" dirty="0"/>
              <a:t>Variational Inference</a:t>
            </a:r>
          </a:p>
          <a:p>
            <a:pPr lvl="2"/>
            <a:r>
              <a:rPr lang="en-US" dirty="0"/>
              <a:t>Variational Auto Encoders (VAEs)</a:t>
            </a:r>
          </a:p>
          <a:p>
            <a:pPr lvl="2"/>
            <a:r>
              <a:rPr lang="en-US" dirty="0"/>
              <a:t>GANs, Adversarial Learning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Arxiv</a:t>
            </a:r>
            <a:r>
              <a:rPr lang="en-US" dirty="0"/>
              <a:t> Fire Hose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48130" name="Picture 2" descr="ttps://outlivinglife.files.wordpress.com/2013/02/information_ho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832" y="2239537"/>
            <a:ext cx="474499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61264" y="1371600"/>
            <a:ext cx="1930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PhD Student</a:t>
            </a:r>
          </a:p>
        </p:txBody>
      </p:sp>
      <p:cxnSp>
        <p:nvCxnSpPr>
          <p:cNvPr id="10" name="Straight Arrow Connector 9"/>
          <p:cNvCxnSpPr>
            <a:stCxn id="7" idx="1"/>
          </p:cNvCxnSpPr>
          <p:nvPr/>
        </p:nvCxnSpPr>
        <p:spPr bwMode="auto">
          <a:xfrm flipH="1">
            <a:off x="5762733" y="1602433"/>
            <a:ext cx="1298531" cy="101810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8132" name="Picture 4" descr="mage result for arxi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28" y="4658887"/>
            <a:ext cx="1854232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14951" y="2199489"/>
            <a:ext cx="1930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Deep Learning papers</a:t>
            </a:r>
            <a:endParaRPr lang="en-US" sz="2400" dirty="0"/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 bwMode="auto">
          <a:xfrm>
            <a:off x="2345287" y="2799654"/>
            <a:ext cx="1131443" cy="140761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1425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773486-769D-A143-AC47-85D902E40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362200"/>
            <a:ext cx="7239000" cy="4038600"/>
          </a:xfrm>
        </p:spPr>
        <p:txBody>
          <a:bodyPr/>
          <a:lstStyle/>
          <a:p>
            <a:pPr marL="0" indent="0">
              <a:buNone/>
            </a:pPr>
            <a:r>
              <a:rPr lang="en-US" sz="5200" dirty="0">
                <a:hlinkClick r:id="rId2"/>
              </a:rPr>
              <a:t>http://b.gatech.edu/cios</a:t>
            </a:r>
            <a:endParaRPr lang="en-US" sz="5200" dirty="0"/>
          </a:p>
          <a:p>
            <a:pPr marL="0" indent="0">
              <a:buNone/>
            </a:pPr>
            <a:endParaRPr lang="en-US" sz="5200" dirty="0"/>
          </a:p>
        </p:txBody>
      </p:sp>
    </p:spTree>
    <p:extLst>
      <p:ext uri="{BB962C8B-B14F-4D97-AF65-F5344CB8AC3E}">
        <p14:creationId xmlns:p14="http://schemas.microsoft.com/office/powerpoint/2010/main" val="2043063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5" name="Shape 1795"/>
          <p:cNvSpPr txBox="1">
            <a:spLocks noGrp="1"/>
          </p:cNvSpPr>
          <p:nvPr>
            <p:ph type="title"/>
          </p:nvPr>
        </p:nvSpPr>
        <p:spPr>
          <a:xfrm>
            <a:off x="228600" y="834629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So far...</a:t>
            </a:r>
          </a:p>
        </p:txBody>
      </p:sp>
      <p:sp>
        <p:nvSpPr>
          <p:cNvPr id="1799" name="Shape 1799"/>
          <p:cNvSpPr txBox="1">
            <a:spLocks noGrp="1"/>
          </p:cNvSpPr>
          <p:nvPr>
            <p:ph type="body" idx="1"/>
          </p:nvPr>
        </p:nvSpPr>
        <p:spPr>
          <a:xfrm>
            <a:off x="266300" y="1909150"/>
            <a:ext cx="8229600" cy="244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r>
              <a:rPr lang="en"/>
              <a:t>PixelCNNs define tractable density function, optimize likelihood of training data:</a:t>
            </a:r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r>
              <a:rPr lang="en"/>
              <a:t>VAEs define intractable density function with latent </a:t>
            </a:r>
            <a:r>
              <a:rPr lang="en" b="1"/>
              <a:t>z</a:t>
            </a:r>
            <a:r>
              <a:rPr lang="en"/>
              <a:t>:  </a:t>
            </a:r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r>
              <a:rPr lang="en"/>
              <a:t>Cannot optimize directly, derive and optimize lower bound on likelihood instead</a:t>
            </a:r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</p:txBody>
      </p:sp>
      <p:pic>
        <p:nvPicPr>
          <p:cNvPr id="1797" name="Shape 17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4950" y="3022625"/>
            <a:ext cx="2581325" cy="5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8" name="Shape 17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6751" y="1885251"/>
            <a:ext cx="2928775" cy="6465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99BAC6D-4005-5A44-9E7A-FA3795CFEF1F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7038461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30480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kern="0" dirty="0"/>
              <a:t>Thanks! </a:t>
            </a:r>
            <a:br>
              <a:rPr lang="en-US" kern="0" dirty="0"/>
            </a:br>
            <a:r>
              <a:rPr lang="en-US" sz="2400" kern="0" dirty="0"/>
              <a:t>(We hope your future learnings are deep)</a:t>
            </a:r>
          </a:p>
        </p:txBody>
      </p:sp>
    </p:spTree>
    <p:extLst>
      <p:ext uri="{BB962C8B-B14F-4D97-AF65-F5344CB8AC3E}">
        <p14:creationId xmlns:p14="http://schemas.microsoft.com/office/powerpoint/2010/main" val="203511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Shape 1804"/>
          <p:cNvSpPr txBox="1">
            <a:spLocks noGrp="1"/>
          </p:cNvSpPr>
          <p:nvPr>
            <p:ph type="title"/>
          </p:nvPr>
        </p:nvSpPr>
        <p:spPr>
          <a:xfrm>
            <a:off x="228600" y="834629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So far...</a:t>
            </a:r>
          </a:p>
        </p:txBody>
      </p:sp>
      <p:sp>
        <p:nvSpPr>
          <p:cNvPr id="1805" name="Shape 1805"/>
          <p:cNvSpPr txBox="1">
            <a:spLocks noGrp="1"/>
          </p:cNvSpPr>
          <p:nvPr>
            <p:ph type="body" idx="1"/>
          </p:nvPr>
        </p:nvSpPr>
        <p:spPr>
          <a:xfrm>
            <a:off x="266300" y="1909150"/>
            <a:ext cx="8229600" cy="244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r>
              <a:rPr lang="en"/>
              <a:t>PixelCNNs define tractable density function, optimize likelihood of training data:</a:t>
            </a:r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r>
              <a:rPr lang="en"/>
              <a:t>VAEs define intractable density function with latent </a:t>
            </a:r>
            <a:r>
              <a:rPr lang="en" b="1"/>
              <a:t>z</a:t>
            </a:r>
            <a:r>
              <a:rPr lang="en"/>
              <a:t>:  </a:t>
            </a:r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r>
              <a:rPr lang="en"/>
              <a:t>Cannot optimize directly, derive and optimize lower bound on likelihood instead</a:t>
            </a:r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</p:txBody>
      </p:sp>
      <p:pic>
        <p:nvPicPr>
          <p:cNvPr id="1807" name="Shape 18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4950" y="3022625"/>
            <a:ext cx="2581325" cy="5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8" name="Shape 18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6751" y="1885251"/>
            <a:ext cx="2928775" cy="64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9" name="Shape 1809"/>
          <p:cNvSpPr txBox="1"/>
          <p:nvPr/>
        </p:nvSpPr>
        <p:spPr>
          <a:xfrm>
            <a:off x="266300" y="3881650"/>
            <a:ext cx="8809500" cy="117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What if we give up on explicitly modeling density, and just want ability to sample?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3CEBB98-0AC7-4A4E-A821-917196DE87C5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378562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Shape 1814"/>
          <p:cNvSpPr txBox="1">
            <a:spLocks noGrp="1"/>
          </p:cNvSpPr>
          <p:nvPr>
            <p:ph type="title"/>
          </p:nvPr>
        </p:nvSpPr>
        <p:spPr>
          <a:xfrm>
            <a:off x="228600" y="834629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So far...</a:t>
            </a:r>
          </a:p>
        </p:txBody>
      </p:sp>
      <p:sp>
        <p:nvSpPr>
          <p:cNvPr id="1815" name="Shape 1815"/>
          <p:cNvSpPr txBox="1">
            <a:spLocks noGrp="1"/>
          </p:cNvSpPr>
          <p:nvPr>
            <p:ph type="body" idx="1"/>
          </p:nvPr>
        </p:nvSpPr>
        <p:spPr>
          <a:xfrm>
            <a:off x="266300" y="1909150"/>
            <a:ext cx="8229600" cy="244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r>
              <a:rPr lang="en"/>
              <a:t>PixelCNNs define tractable density function, optimize likelihood of training data:</a:t>
            </a:r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r>
              <a:rPr lang="en"/>
              <a:t>VAEs define intractable density function with latent </a:t>
            </a:r>
            <a:r>
              <a:rPr lang="en" b="1"/>
              <a:t>z</a:t>
            </a:r>
            <a:r>
              <a:rPr lang="en"/>
              <a:t>:  </a:t>
            </a:r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r>
              <a:rPr lang="en"/>
              <a:t>Cannot optimize directly, derive and optimize lower bound on likelihood instead</a:t>
            </a:r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</p:txBody>
      </p:sp>
      <p:pic>
        <p:nvPicPr>
          <p:cNvPr id="1817" name="Shape 18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4950" y="3022625"/>
            <a:ext cx="2581325" cy="5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8" name="Shape 18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6751" y="1885251"/>
            <a:ext cx="2928775" cy="64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819" name="Shape 1819"/>
          <p:cNvSpPr txBox="1"/>
          <p:nvPr/>
        </p:nvSpPr>
        <p:spPr>
          <a:xfrm>
            <a:off x="266300" y="3881650"/>
            <a:ext cx="8809500" cy="117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What if we give up on explicitly modeling density, and just want ability to sample?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GANs: don’t work with any explicit density function!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2FD2FBF-1B64-5249-84FE-6A6F05C7D106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02423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sz="3800" dirty="0"/>
              <a:t>Generative </a:t>
            </a:r>
            <a:r>
              <a:rPr lang="en-US" sz="3800"/>
              <a:t>Adversarial Networks (GANs)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GANs are a combination of the following ideas: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Learning to Sample</a:t>
            </a:r>
          </a:p>
          <a:p>
            <a:pPr marL="857250" lvl="1" indent="-457200">
              <a:buFont typeface="Arial" charset="0"/>
              <a:buChar char="•"/>
            </a:pPr>
            <a:r>
              <a:rPr lang="en-US" dirty="0"/>
              <a:t>(High-level) Connection to Inverse Transform Sampling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Adversarial Training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6763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57561</TotalTime>
  <Words>3211</Words>
  <Application>Microsoft Macintosh PowerPoint</Application>
  <PresentationFormat>On-screen Show (4:3)</PresentationFormat>
  <Paragraphs>584</Paragraphs>
  <Slides>60</Slides>
  <Notes>31</Notes>
  <HiddenSlides>5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Arial</vt:lpstr>
      <vt:lpstr>Arial Narrow</vt:lpstr>
      <vt:lpstr>Cambria Math</vt:lpstr>
      <vt:lpstr>FreeSans</vt:lpstr>
      <vt:lpstr>Helvetica Neue</vt:lpstr>
      <vt:lpstr>Tiresias PCfont</vt:lpstr>
      <vt:lpstr>Blank Presentation</vt:lpstr>
      <vt:lpstr>1_Blank Presentation</vt:lpstr>
      <vt:lpstr>CS 4803 / 7643: Deep Learning</vt:lpstr>
      <vt:lpstr>Administrativia</vt:lpstr>
      <vt:lpstr>PowerPoint Presentation</vt:lpstr>
      <vt:lpstr>Types of Learning</vt:lpstr>
      <vt:lpstr>Taxonomy of Generative Models</vt:lpstr>
      <vt:lpstr>So far...</vt:lpstr>
      <vt:lpstr>So far...</vt:lpstr>
      <vt:lpstr>So far...</vt:lpstr>
      <vt:lpstr>Generative Adversarial Networks (GANs)</vt:lpstr>
      <vt:lpstr>Easy Interview Question</vt:lpstr>
      <vt:lpstr>Slightly Harder Interview Question</vt:lpstr>
      <vt:lpstr>Harder Interview Question</vt:lpstr>
      <vt:lpstr>Inverse Transform Sampling</vt:lpstr>
      <vt:lpstr>Harder Interview Question</vt:lpstr>
      <vt:lpstr>Generative Adversarial Networks</vt:lpstr>
      <vt:lpstr>Generative Adversarial Networks</vt:lpstr>
      <vt:lpstr>Generative Adversarial Networks (GANs)</vt:lpstr>
      <vt:lpstr>Training GANs: Two-player game</vt:lpstr>
      <vt:lpstr>Training GANs: Two-player game</vt:lpstr>
      <vt:lpstr>Training GANs: Two-player game</vt:lpstr>
      <vt:lpstr>Training GANs: Two-player game</vt:lpstr>
      <vt:lpstr>Training GANs: Two-player game</vt:lpstr>
      <vt:lpstr>Training GANs: Two-player game</vt:lpstr>
      <vt:lpstr>Training GANs: Two-player game</vt:lpstr>
      <vt:lpstr>Training GANs: Two-player game</vt:lpstr>
      <vt:lpstr>Training GANs: Two-player game</vt:lpstr>
      <vt:lpstr>Training GANs: Two-player game</vt:lpstr>
      <vt:lpstr>PowerPoint Presentation</vt:lpstr>
      <vt:lpstr>Training GANs: Two-player game</vt:lpstr>
      <vt:lpstr>GANs</vt:lpstr>
      <vt:lpstr>Generative Adversarial Nets</vt:lpstr>
      <vt:lpstr>Generative Adversarial Nets</vt:lpstr>
      <vt:lpstr>Generative Adversarial Nets: Convolutional Architectures</vt:lpstr>
      <vt:lpstr>Generative Adversarial Nets: Convolutional Architectures</vt:lpstr>
      <vt:lpstr>Generative Adversarial Nets: Convolutional Architectures</vt:lpstr>
      <vt:lpstr>Generative Adversarial Nets: Convolutional Architectures</vt:lpstr>
      <vt:lpstr>Results over the years</vt:lpstr>
      <vt:lpstr>BigGAN</vt:lpstr>
      <vt:lpstr>BigGAN</vt:lpstr>
      <vt:lpstr>BigGAN</vt:lpstr>
      <vt:lpstr>“The GAN Zoo”</vt:lpstr>
      <vt:lpstr>“The GAN Zoo”</vt:lpstr>
      <vt:lpstr>GANs</vt:lpstr>
      <vt:lpstr>Plan for Today</vt:lpstr>
      <vt:lpstr>So what is Deep (Machine) Learning?</vt:lpstr>
      <vt:lpstr>PowerPoint Presentation</vt:lpstr>
      <vt:lpstr>PowerPoint Presentation</vt:lpstr>
      <vt:lpstr>So what is Deep (Machine) Learning?</vt:lpstr>
      <vt:lpstr>PowerPoint Presentation</vt:lpstr>
      <vt:lpstr>Key Computation: Forward-Prop</vt:lpstr>
      <vt:lpstr>Key Computation: Back-Prop</vt:lpstr>
      <vt:lpstr>So what is Deep (Machine) Learning?</vt:lpstr>
      <vt:lpstr>Distributed Representations Toy Example</vt:lpstr>
      <vt:lpstr>Power of distributed representations!</vt:lpstr>
      <vt:lpstr>What is this class about?</vt:lpstr>
      <vt:lpstr>What is this class about?</vt:lpstr>
      <vt:lpstr>What did we learn?</vt:lpstr>
      <vt:lpstr>Arxiv Fire Hose</vt:lpstr>
      <vt:lpstr>Feedback</vt:lpstr>
      <vt:lpstr>PowerPoint Presentation</vt:lpstr>
    </vt:vector>
  </TitlesOfParts>
  <Manager/>
  <Company>Virginia Tech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5984: Introduction to Machine Learning</dc:title>
  <dc:subject>Machine Learning</dc:subject>
  <dc:creator>Dhruv Batra</dc:creator>
  <cp:keywords/>
  <dc:description/>
  <cp:lastModifiedBy>Dhruv Batra</cp:lastModifiedBy>
  <cp:revision>3353</cp:revision>
  <cp:lastPrinted>2015-04-01T17:45:43Z</cp:lastPrinted>
  <dcterms:created xsi:type="dcterms:W3CDTF">2013-03-06T19:31:42Z</dcterms:created>
  <dcterms:modified xsi:type="dcterms:W3CDTF">2020-11-24T17:06:26Z</dcterms:modified>
  <cp:category/>
</cp:coreProperties>
</file>