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77"/>
  </p:notesMasterIdLst>
  <p:handoutMasterIdLst>
    <p:handoutMasterId r:id="rId78"/>
  </p:handoutMasterIdLst>
  <p:sldIdLst>
    <p:sldId id="1426" r:id="rId2"/>
    <p:sldId id="2217" r:id="rId3"/>
    <p:sldId id="2216" r:id="rId4"/>
    <p:sldId id="2218" r:id="rId5"/>
    <p:sldId id="2219" r:id="rId6"/>
    <p:sldId id="1529" r:id="rId7"/>
    <p:sldId id="2199" r:id="rId8"/>
    <p:sldId id="1245" r:id="rId9"/>
    <p:sldId id="2209" r:id="rId10"/>
    <p:sldId id="2196" r:id="rId11"/>
    <p:sldId id="2197" r:id="rId12"/>
    <p:sldId id="2210" r:id="rId13"/>
    <p:sldId id="2211" r:id="rId14"/>
    <p:sldId id="2214" r:id="rId15"/>
    <p:sldId id="2215" r:id="rId16"/>
    <p:sldId id="1326" r:id="rId17"/>
    <p:sldId id="1279" r:id="rId18"/>
    <p:sldId id="1285" r:id="rId19"/>
    <p:sldId id="1371" r:id="rId20"/>
    <p:sldId id="1373" r:id="rId21"/>
    <p:sldId id="1374" r:id="rId22"/>
    <p:sldId id="1375" r:id="rId23"/>
    <p:sldId id="1286" r:id="rId24"/>
    <p:sldId id="1288" r:id="rId25"/>
    <p:sldId id="1305" r:id="rId26"/>
    <p:sldId id="1292" r:id="rId27"/>
    <p:sldId id="1295" r:id="rId28"/>
    <p:sldId id="1306" r:id="rId29"/>
    <p:sldId id="1296" r:id="rId30"/>
    <p:sldId id="1297" r:id="rId31"/>
    <p:sldId id="1301" r:id="rId32"/>
    <p:sldId id="1302" r:id="rId33"/>
    <p:sldId id="1293" r:id="rId34"/>
    <p:sldId id="1309" r:id="rId35"/>
    <p:sldId id="1310" r:id="rId36"/>
    <p:sldId id="1311" r:id="rId37"/>
    <p:sldId id="1530" r:id="rId38"/>
    <p:sldId id="1315" r:id="rId39"/>
    <p:sldId id="1381" r:id="rId40"/>
    <p:sldId id="1382" r:id="rId41"/>
    <p:sldId id="1457" r:id="rId42"/>
    <p:sldId id="1553" r:id="rId43"/>
    <p:sldId id="1540" r:id="rId44"/>
    <p:sldId id="1541" r:id="rId45"/>
    <p:sldId id="1554" r:id="rId46"/>
    <p:sldId id="1384" r:id="rId47"/>
    <p:sldId id="1385" r:id="rId48"/>
    <p:sldId id="1387" r:id="rId49"/>
    <p:sldId id="1386" r:id="rId50"/>
    <p:sldId id="1388" r:id="rId51"/>
    <p:sldId id="1389" r:id="rId52"/>
    <p:sldId id="2201" r:id="rId53"/>
    <p:sldId id="1555" r:id="rId54"/>
    <p:sldId id="2203" r:id="rId55"/>
    <p:sldId id="1470" r:id="rId56"/>
    <p:sldId id="1559" r:id="rId57"/>
    <p:sldId id="1596" r:id="rId58"/>
    <p:sldId id="1597" r:id="rId59"/>
    <p:sldId id="1598" r:id="rId60"/>
    <p:sldId id="1572" r:id="rId61"/>
    <p:sldId id="1575" r:id="rId62"/>
    <p:sldId id="1366" r:id="rId63"/>
    <p:sldId id="1111" r:id="rId64"/>
    <p:sldId id="1129" r:id="rId65"/>
    <p:sldId id="1365" r:id="rId66"/>
    <p:sldId id="2207" r:id="rId67"/>
    <p:sldId id="2206" r:id="rId68"/>
    <p:sldId id="1561" r:id="rId69"/>
    <p:sldId id="1563" r:id="rId70"/>
    <p:sldId id="1367" r:id="rId71"/>
    <p:sldId id="1110" r:id="rId72"/>
    <p:sldId id="1108" r:id="rId73"/>
    <p:sldId id="2208" r:id="rId74"/>
    <p:sldId id="1100" r:id="rId75"/>
    <p:sldId id="1161" r:id="rId7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2" autoAdjust="0"/>
    <p:restoredTop sz="92225" autoAdjust="0"/>
  </p:normalViewPr>
  <p:slideViewPr>
    <p:cSldViewPr>
      <p:cViewPr varScale="1">
        <p:scale>
          <a:sx n="150" d="100"/>
          <a:sy n="150" d="100"/>
        </p:scale>
        <p:origin x="16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42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45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5CCCE-8958-FF4E-96A2-BBB18B25152A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27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30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descope.com/courses/149504" TargetMode="External"/><Relationship Id="rId3" Type="http://schemas.openxmlformats.org/officeDocument/2006/relationships/hyperlink" Target="https://www.cc.gatech.edu/classes/AY2021/cs7643_fall/" TargetMode="External"/><Relationship Id="rId7" Type="http://schemas.openxmlformats.org/officeDocument/2006/relationships/hyperlink" Target="https://www.gradescope.com/courses/1495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tech.instructure.com/courses/139054" TargetMode="External"/><Relationship Id="rId5" Type="http://schemas.openxmlformats.org/officeDocument/2006/relationships/hyperlink" Target="https://gatech.instructure.com/courses/137318" TargetMode="External"/><Relationship Id="rId4" Type="http://schemas.openxmlformats.org/officeDocument/2006/relationships/hyperlink" Target="https://piazza.com/gatech/fall2020/cs4803764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mailto:f20-cs4803-cs7643-staff@googlegroups.com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School of Interactive Computing</a:t>
            </a:r>
            <a:br>
              <a:rPr lang="en-US" sz="2800" dirty="0"/>
            </a:br>
            <a:r>
              <a:rPr lang="en-US" sz="2800" dirty="0"/>
              <a:t>Georgia Tech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828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Website: 	</a:t>
            </a:r>
            <a:r>
              <a:rPr lang="en-US" sz="2000" kern="0" dirty="0">
                <a:hlinkClick r:id="rId3"/>
              </a:rPr>
              <a:t>https://www.cc.gatech.edu/classes/AY2021/cs7643_fall/</a:t>
            </a:r>
            <a:endParaRPr lang="en-US" sz="2000" kern="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Piazza:		</a:t>
            </a:r>
            <a:r>
              <a:rPr lang="en-US" sz="2000" dirty="0">
                <a:hlinkClick r:id="rId4"/>
              </a:rPr>
              <a:t>https://piazza.com/gatech/fall2020/cs48037643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Canvas: 	</a:t>
            </a:r>
            <a:r>
              <a:rPr lang="en-US" sz="2000" dirty="0">
                <a:hlinkClick r:id="rId5"/>
              </a:rPr>
              <a:t>https://gatech.instructure.com/courses/137318</a:t>
            </a:r>
            <a:r>
              <a:rPr lang="en-US" sz="2000" dirty="0"/>
              <a:t> (4803)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hlinkClick r:id="rId6"/>
              </a:rPr>
              <a:t>https://gatech.instructure.com/courses/139054</a:t>
            </a:r>
            <a:r>
              <a:rPr lang="en-US" sz="2000" dirty="0"/>
              <a:t> (7643)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err="1"/>
              <a:t>Gradescope</a:t>
            </a:r>
            <a:r>
              <a:rPr lang="en-US" sz="2000" dirty="0"/>
              <a:t>: 	</a:t>
            </a:r>
            <a:r>
              <a:rPr lang="en-US" sz="2000" dirty="0">
                <a:hlinkClick r:id="rId7"/>
              </a:rPr>
              <a:t>https://www.gradescope.com/courses/149503</a:t>
            </a:r>
            <a:r>
              <a:rPr lang="en-US" sz="2000" dirty="0"/>
              <a:t> (4803)</a:t>
            </a:r>
          </a:p>
          <a:p>
            <a:pPr algn="l"/>
            <a:r>
              <a:rPr lang="en-US" sz="2000" kern="0" dirty="0"/>
              <a:t>		</a:t>
            </a:r>
            <a:r>
              <a:rPr lang="en-US" sz="2000" kern="0" dirty="0">
                <a:hlinkClick r:id="rId8"/>
              </a:rPr>
              <a:t>https://www.gradescope.com/courses/149504</a:t>
            </a:r>
            <a:r>
              <a:rPr lang="en-US" sz="2000" kern="0" dirty="0"/>
              <a:t> (7643) </a:t>
            </a:r>
          </a:p>
        </p:txBody>
      </p:sp>
    </p:spTree>
    <p:extLst>
      <p:ext uri="{BB962C8B-B14F-4D97-AF65-F5344CB8AC3E}">
        <p14:creationId xmlns:p14="http://schemas.microsoft.com/office/powerpoint/2010/main" val="297820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10C4-4B07-DC41-9D0A-078170B7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EB83D-C2F8-F04A-AB9E-0F16AE08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1E57E-617D-5842-A7A8-3B664444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891D9-1E2D-F24E-B20F-EE599FCC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9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6D90-2FC9-234D-A62F-B60A1C49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73F5-7753-7844-9BED-382F1D56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2FE4D-8D3A-0D47-89C8-8A32FDA4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74A9B-BCAC-3B4B-B081-9D76BF2C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78" y="0"/>
            <a:ext cx="592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E74F-CA07-C448-94F7-1C18D391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0C89-23A7-5C4A-B379-27C5A757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86F40-77D8-A246-8EB1-80FAA05E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F90E3-766D-3F4E-A00E-FF79841E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34B8B0-64F8-BF43-B832-943F1B64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5692"/>
            <a:ext cx="6096000" cy="47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60332-8072-4E4C-8C5A-6EE762711426}"/>
              </a:ext>
            </a:extLst>
          </p:cNvPr>
          <p:cNvSpPr txBox="1"/>
          <p:nvPr/>
        </p:nvSpPr>
        <p:spPr>
          <a:xfrm>
            <a:off x="1822990" y="6578469"/>
            <a:ext cx="5579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https://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www.sumologic.com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/blog/machine-learning-deep-learning/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26357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(general) intelligence?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Boring textbook answer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The ability to acquire and apply knowledge and skills</a:t>
            </a:r>
          </a:p>
          <a:p>
            <a:pPr lvl="1"/>
            <a:r>
              <a:rPr lang="en-US" dirty="0"/>
              <a:t>Dictionary</a:t>
            </a:r>
          </a:p>
          <a:p>
            <a:endParaRPr lang="en-US" i="1" dirty="0"/>
          </a:p>
          <a:p>
            <a:r>
              <a:rPr lang="en-US" dirty="0"/>
              <a:t>My favorite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The ability to navigate in problem space</a:t>
            </a:r>
          </a:p>
          <a:p>
            <a:pPr lvl="1"/>
            <a:r>
              <a:rPr lang="en-US" dirty="0"/>
              <a:t>Siddhartha Mukherjee, Columbia</a:t>
            </a:r>
          </a:p>
          <a:p>
            <a:pPr lvl="1"/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Boring textbook answer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Intelligence demonstrated by machines</a:t>
            </a:r>
          </a:p>
          <a:p>
            <a:pPr lvl="1"/>
            <a:r>
              <a:rPr lang="en-US" dirty="0"/>
              <a:t>Wikipedia</a:t>
            </a:r>
          </a:p>
          <a:p>
            <a:endParaRPr lang="en-US" i="1" dirty="0"/>
          </a:p>
          <a:p>
            <a:r>
              <a:rPr lang="en-US" dirty="0"/>
              <a:t>My favorite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The science and engineering of making computers</a:t>
            </a:r>
            <a:br>
              <a:rPr lang="en-US" i="1" dirty="0"/>
            </a:br>
            <a:r>
              <a:rPr lang="en-US" i="1" dirty="0"/>
              <a:t>  behave in ways that, until recently, we thought</a:t>
            </a:r>
            <a:br>
              <a:rPr lang="en-US" i="1" dirty="0"/>
            </a:br>
            <a:r>
              <a:rPr lang="en-US" i="1" dirty="0"/>
              <a:t>  required human intelligence.</a:t>
            </a:r>
          </a:p>
          <a:p>
            <a:pPr lvl="1"/>
            <a:r>
              <a:rPr lang="en-US" dirty="0"/>
              <a:t>Andrew Moore, CMU</a:t>
            </a:r>
          </a:p>
          <a:p>
            <a:pPr lvl="1"/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favorite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Study of algorithms that </a:t>
            </a:r>
          </a:p>
          <a:p>
            <a:pPr marL="0" indent="0">
              <a:buNone/>
            </a:pPr>
            <a:r>
              <a:rPr lang="en-US" i="1" dirty="0"/>
              <a:t>  improve their performance (P)</a:t>
            </a:r>
          </a:p>
          <a:p>
            <a:pPr marL="0" indent="0">
              <a:buNone/>
            </a:pPr>
            <a:r>
              <a:rPr lang="en-US" i="1" dirty="0"/>
              <a:t>  at some task (T)</a:t>
            </a:r>
          </a:p>
          <a:p>
            <a:pPr marL="0" indent="0">
              <a:buNone/>
            </a:pPr>
            <a:r>
              <a:rPr lang="en-US" i="1" dirty="0"/>
              <a:t>  with experience (E)</a:t>
            </a:r>
          </a:p>
          <a:p>
            <a:pPr lvl="1"/>
            <a:r>
              <a:rPr lang="en-US" dirty="0"/>
              <a:t>Tom Mitchell, CMU</a:t>
            </a:r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Learning</a:t>
            </a:r>
          </a:p>
          <a:p>
            <a:endParaRPr lang="en-US" dirty="0"/>
          </a:p>
          <a:p>
            <a:r>
              <a:rPr lang="en-US" dirty="0"/>
              <a:t>Neural Networks</a:t>
            </a:r>
          </a:p>
          <a:p>
            <a:endParaRPr lang="en-US" dirty="0"/>
          </a:p>
          <a:p>
            <a:r>
              <a:rPr lang="en-US" dirty="0"/>
              <a:t>Deep Unsupervised/Reinforcement/Structured/</a:t>
            </a:r>
            <a:br>
              <a:rPr lang="en-US" dirty="0"/>
            </a:br>
            <a:r>
              <a:rPr lang="en-US" dirty="0"/>
              <a:t>&lt;insert-qualifier-here&gt; </a:t>
            </a:r>
            <a:br>
              <a:rPr lang="en-US" dirty="0"/>
            </a:br>
            <a:r>
              <a:rPr lang="en-US" dirty="0"/>
              <a:t>Learning</a:t>
            </a:r>
          </a:p>
          <a:p>
            <a:endParaRPr lang="en-US" dirty="0"/>
          </a:p>
          <a:p>
            <a:r>
              <a:rPr lang="en-US" dirty="0"/>
              <a:t>Simply: Deep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6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4202AA-0EE7-C54D-B37F-021BA907B495}" type="slidenum">
              <a:rPr lang="en-US"/>
              <a:pPr/>
              <a:t>18</a:t>
            </a:fld>
            <a:endParaRPr lang="en-US"/>
          </a:p>
        </p:txBody>
      </p:sp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394704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6582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53216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156641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-76200" y="4972842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39360" y="1836193"/>
            <a:ext cx="93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pixels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47520" y="1836193"/>
            <a:ext cx="93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edge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990881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texton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19100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motif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5780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part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58368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object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16896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34560" y="3763116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083040" y="3764555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1532160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744161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73320" y="3534132"/>
            <a:ext cx="1226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sample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847521" y="3436201"/>
            <a:ext cx="126288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>
                <a:latin typeface="FreeSans" charset="0"/>
              </a:rPr>
              <a:t>spectral band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4156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formant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7470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motif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1980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phone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74332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word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050240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380600" y="5625230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929080" y="5625230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671960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786041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87320" y="5394807"/>
            <a:ext cx="15652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character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195480" y="5394807"/>
            <a:ext cx="1353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NP/VP/..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796760" y="5394807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clause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028680" y="5394807"/>
            <a:ext cx="15897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sentence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802041" y="5394807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story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419001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020440" y="5394807"/>
            <a:ext cx="9360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word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Hierarchical Compositionality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3D9-9D2D-C04D-95A6-F6900ACD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in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5452-8402-664E-BE9F-6FEC983B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weird. </a:t>
            </a:r>
          </a:p>
          <a:p>
            <a:endParaRPr lang="en-US" dirty="0"/>
          </a:p>
          <a:p>
            <a:r>
              <a:rPr lang="en-US" dirty="0"/>
              <a:t>Hope everyone is staying safe and healthy.  </a:t>
            </a:r>
          </a:p>
          <a:p>
            <a:endParaRPr lang="en-US" dirty="0"/>
          </a:p>
          <a:p>
            <a:r>
              <a:rPr lang="en-US" dirty="0"/>
              <a:t>Let’s make the best of it.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40397-DDE7-724C-974C-664E2F1D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D533E-3785-3F47-8A9F-1ACDFE14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1444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0524" y="1917918"/>
            <a:ext cx="37134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1: Linear Combinations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Boosting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Kernels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…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114800"/>
            <a:ext cx="3594100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494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419600"/>
            <a:ext cx="54610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9144000" cy="155980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323195"/>
            <a:ext cx="5765800" cy="520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7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Hierarchical Compositionality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8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Low-Level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Mid-Level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High-Level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881" y="2567790"/>
            <a:ext cx="2793599" cy="3804880"/>
            <a:chOff x="326881" y="2567790"/>
            <a:chExt cx="2793599" cy="3804880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81" y="3092006"/>
              <a:ext cx="2748960" cy="32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2848320" y="2567790"/>
              <a:ext cx="27216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1360" y="2567790"/>
            <a:ext cx="2772000" cy="3800559"/>
            <a:chOff x="3231360" y="2567790"/>
            <a:chExt cx="2772000" cy="3800559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60" y="3092005"/>
              <a:ext cx="2772000" cy="327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512960" y="2567790"/>
              <a:ext cx="144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62400" y="2531786"/>
            <a:ext cx="2787840" cy="3836563"/>
            <a:chOff x="6062400" y="2531786"/>
            <a:chExt cx="2787840" cy="3836563"/>
          </a:xfrm>
        </p:grpSpPr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0" y="3081924"/>
              <a:ext cx="2705760" cy="328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6062400" y="2531786"/>
              <a:ext cx="313920" cy="561659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040" y="6463399"/>
            <a:ext cx="897264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6000" cap="flat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 sz="1600" dirty="0">
                <a:latin typeface="Tiresias PCfont" charset="0"/>
              </a:rPr>
              <a:t>Feature visualization of convolutional net trained on </a:t>
            </a:r>
            <a:r>
              <a:rPr lang="en-US" sz="1600" dirty="0" err="1">
                <a:latin typeface="Tiresias PCfont" charset="0"/>
              </a:rPr>
              <a:t>ImageNet</a:t>
            </a:r>
            <a:r>
              <a:rPr lang="en-US" sz="1600" dirty="0">
                <a:latin typeface="Tiresias PCfont" charset="0"/>
              </a:rPr>
              <a:t> from [</a:t>
            </a:r>
            <a:r>
              <a:rPr lang="en-US" sz="1600" dirty="0" err="1">
                <a:latin typeface="Tiresias PCfont" charset="0"/>
              </a:rPr>
              <a:t>Zeiler</a:t>
            </a:r>
            <a:r>
              <a:rPr lang="en-US" sz="1600" dirty="0">
                <a:latin typeface="Tiresias PCfont" charset="0"/>
              </a:rPr>
              <a:t> &amp; Fergus 2013]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Hierarchical Compositionality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559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547" y="5867400"/>
            <a:ext cx="1912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Sparse DBNs</a:t>
            </a:r>
          </a:p>
          <a:p>
            <a:r>
              <a:rPr lang="en-US" dirty="0"/>
              <a:t>[Lee et al. ICML ‘09]</a:t>
            </a:r>
          </a:p>
          <a:p>
            <a:r>
              <a:rPr lang="en-US" dirty="0"/>
              <a:t>Figure courtesy: </a:t>
            </a:r>
            <a:r>
              <a:rPr lang="en-US" dirty="0" err="1"/>
              <a:t>Quoc</a:t>
            </a:r>
            <a:r>
              <a:rPr lang="en-US" dirty="0"/>
              <a:t> Le</a:t>
            </a:r>
          </a:p>
        </p:txBody>
      </p:sp>
    </p:spTree>
    <p:extLst>
      <p:ext uri="{BB962C8B-B14F-4D97-AF65-F5344CB8AC3E}">
        <p14:creationId xmlns:p14="http://schemas.microsoft.com/office/powerpoint/2010/main" val="174153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07C22E-B569-3F45-AA7E-FB87386D782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4046400" y="2057399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819400" y="2543307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486400" y="2543307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486400" y="1628812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Traditional Machine Learning</a:t>
            </a: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6950880" y="4017765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V="1">
            <a:off x="4046400" y="4009987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19400" y="4495895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486400" y="4495895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5486400" y="3581400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2881440" y="3581400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950880" y="58617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4046400" y="5854021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2819400" y="63399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486400" y="63399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5486400" y="5425434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2881440" y="5425434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Bag-of-words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74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459416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33800"/>
            <a:ext cx="2174636" cy="649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733800"/>
            <a:ext cx="1861447" cy="649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19600"/>
            <a:ext cx="1891440" cy="649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2" y="1371600"/>
            <a:ext cx="3063668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999" y="1371600"/>
            <a:ext cx="1940768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257" y="1371600"/>
            <a:ext cx="3320143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281940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4683" y="2819400"/>
            <a:ext cx="16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Spin Images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3235" y="5105400"/>
            <a:ext cx="7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HoG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15566" y="51054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Textons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7999" y="5791200"/>
            <a:ext cx="2992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 many many more….</a:t>
            </a:r>
          </a:p>
        </p:txBody>
      </p:sp>
    </p:spTree>
    <p:extLst>
      <p:ext uri="{BB962C8B-B14F-4D97-AF65-F5344CB8AC3E}">
        <p14:creationId xmlns:p14="http://schemas.microsoft.com/office/powerpoint/2010/main" val="295019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6950880" y="39920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04640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59360" y="4470229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30720" y="4470229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20480" y="4470229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86720" y="3554293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84800" y="3554293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Mixture of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Gaussians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881440" y="3554293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58144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04640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159360" y="2543307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30720" y="2543307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820480" y="2543307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886720" y="1628812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384800" y="1628812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K-Means/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pooling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58144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952321" y="5854215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04640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159360" y="6332346"/>
            <a:ext cx="52704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230720" y="6332346"/>
            <a:ext cx="14169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820480" y="6332346"/>
            <a:ext cx="1149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886720" y="5416409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384800" y="5416409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n-grams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882880" y="5416409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Parse Tree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Syntactic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58144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300" dirty="0"/>
              <a:t>Traditional Machine Learning (more accurately)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715000" y="990600"/>
            <a:ext cx="0" cy="57150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0" y="864513"/>
            <a:ext cx="1407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“Learned”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715000" y="1371600"/>
            <a:ext cx="609600" cy="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740E-1A3C-E14F-A376-46741167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 the right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7F31-ECE0-E849-A5DE-6DA32214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CS 4803(DL) / CS 7643 </a:t>
            </a:r>
          </a:p>
          <a:p>
            <a:pPr lvl="1"/>
            <a:r>
              <a:rPr lang="en-US" dirty="0"/>
              <a:t>“On campus” class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NOT CS 7643-O01</a:t>
            </a:r>
          </a:p>
          <a:p>
            <a:pPr lvl="1"/>
            <a:r>
              <a:rPr lang="en-US" dirty="0"/>
              <a:t>Online class for OMSCS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FE406-D520-4249-86B3-B12AAB9A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D3C2-B72F-D34D-A2BE-655E729A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6950880" y="39920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04640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59360" y="4470229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30720" y="4470229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20480" y="4470229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86720" y="3554293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84800" y="3554293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Mixture of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Gaussians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881440" y="3554293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58144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04640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159360" y="2543307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30720" y="2543307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820480" y="2543307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886720" y="1628812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384800" y="1628812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K-Means/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pooling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58144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952321" y="5854215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04640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159360" y="6332346"/>
            <a:ext cx="52704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230720" y="6332346"/>
            <a:ext cx="14169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820480" y="6332346"/>
            <a:ext cx="1149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886720" y="5416409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384800" y="5416409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n-grams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882880" y="5416409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Parse Tree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Syntactic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58144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End-to-End Learning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864513"/>
            <a:ext cx="1407958" cy="5841087"/>
            <a:chOff x="5715000" y="864513"/>
            <a:chExt cx="1407958" cy="5841087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715000" y="990600"/>
              <a:ext cx="0" cy="571500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715000" y="864513"/>
              <a:ext cx="1407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“Learned”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5715000" y="1371600"/>
              <a:ext cx="609600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5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32691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/>
              <a:t>“Shallow”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models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89280" y="5089398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45376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756961" y="5106680"/>
            <a:ext cx="1339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471200" y="5103800"/>
            <a:ext cx="627840" cy="1042669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99041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402241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76512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068320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467041" y="5180128"/>
            <a:ext cx="145440" cy="982183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6721" y="6186794"/>
            <a:ext cx="3561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iresias PCfont" charset="0"/>
              </a:rPr>
              <a:t>Learned Internal Representations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" y="45824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“Shallow” </a:t>
            </a:r>
            <a:r>
              <a:rPr lang="en-US" dirty="0" err="1"/>
              <a:t>vs</a:t>
            </a:r>
            <a:r>
              <a:rPr lang="en-US" dirty="0"/>
              <a:t> Deep Learning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02312" y="2133600"/>
            <a:ext cx="2908300" cy="1016000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“Simple” Trainable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8715375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847850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36812" y="2133600"/>
            <a:ext cx="2862263" cy="101123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hand-crafted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Feature Extractor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303838" y="2632075"/>
            <a:ext cx="549708" cy="289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8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048000" y="31395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400800" y="31395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6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7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vs</a:t>
            </a:r>
            <a:r>
              <a:rPr lang="en-US" dirty="0"/>
              <a:t> Distributed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81810"/>
            <a:ext cx="7201107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495800" y="1447800"/>
            <a:ext cx="4343400" cy="5105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28524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interpret each dimension?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876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319280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425700"/>
            <a:ext cx="65659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00" y="27432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05" y="36576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Distributed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47466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</a:t>
            </a:r>
            <a:r>
              <a:rPr lang="en-US" dirty="0" err="1"/>
              <a:t>States:Dollar</a:t>
            </a:r>
            <a:r>
              <a:rPr lang="en-US" dirty="0"/>
              <a:t> :: Mexico:?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112000" cy="4645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2167499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ThisPlusThat.me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5724" r="1572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9551" y="6400800"/>
            <a:ext cx="763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insightdatascience.com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/blog/thisplusthat_a_search_engine_that_lets_you_add_words_as_vectors.html</a:t>
            </a:r>
          </a:p>
        </p:txBody>
      </p:sp>
    </p:spTree>
    <p:extLst>
      <p:ext uri="{BB962C8B-B14F-4D97-AF65-F5344CB8AC3E}">
        <p14:creationId xmlns:p14="http://schemas.microsoft.com/office/powerpoint/2010/main" val="560851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7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Deep/Representation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(Usually) Better Performance</a:t>
            </a:r>
          </a:p>
          <a:p>
            <a:pPr lvl="1"/>
            <a:r>
              <a:rPr lang="en-US" dirty="0"/>
              <a:t>Caveats: given enough data, similar train-test distributions, non-adversarial evaluation, </a:t>
            </a:r>
            <a:r>
              <a:rPr lang="en-US" dirty="0" err="1"/>
              <a:t>etc</a:t>
            </a:r>
            <a:r>
              <a:rPr lang="en-US" dirty="0"/>
              <a:t>, etc. </a:t>
            </a:r>
          </a:p>
          <a:p>
            <a:endParaRPr lang="en-US" dirty="0"/>
          </a:p>
          <a:p>
            <a:r>
              <a:rPr lang="en-US" dirty="0"/>
              <a:t>New domains without “experts”</a:t>
            </a:r>
          </a:p>
          <a:p>
            <a:pPr lvl="1"/>
            <a:r>
              <a:rPr lang="en-US" dirty="0"/>
              <a:t>RGBD/Lidar</a:t>
            </a:r>
          </a:p>
          <a:p>
            <a:pPr lvl="1"/>
            <a:r>
              <a:rPr lang="en-US" dirty="0"/>
              <a:t>Multi-spectral data</a:t>
            </a:r>
          </a:p>
          <a:p>
            <a:pPr lvl="1"/>
            <a:r>
              <a:rPr lang="en-US" dirty="0"/>
              <a:t>Gene-expression data</a:t>
            </a:r>
          </a:p>
          <a:p>
            <a:pPr lvl="1"/>
            <a:r>
              <a:rPr lang="en-US" dirty="0"/>
              <a:t>Unclear how to hand-engineer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26EA-4ADC-D942-A5E9-E1A25D77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F20 Delivery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FA87-8937-0F4B-A54B-C87473BB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Remote</a:t>
            </a:r>
          </a:p>
          <a:p>
            <a:pPr lvl="1"/>
            <a:r>
              <a:rPr lang="en-US" dirty="0"/>
              <a:t>No in-person interaction</a:t>
            </a:r>
          </a:p>
          <a:p>
            <a:pPr lvl="1"/>
            <a:r>
              <a:rPr lang="en-US" dirty="0"/>
              <a:t>Lectures, office hours, HW/project submissions online</a:t>
            </a:r>
          </a:p>
          <a:p>
            <a:pPr lvl="2"/>
            <a:r>
              <a:rPr lang="en-US" dirty="0"/>
              <a:t>No exam</a:t>
            </a:r>
          </a:p>
          <a:p>
            <a:endParaRPr lang="en-US" dirty="0"/>
          </a:p>
          <a:p>
            <a:r>
              <a:rPr lang="en-US" dirty="0"/>
              <a:t>Sync</a:t>
            </a:r>
          </a:p>
          <a:p>
            <a:pPr lvl="1"/>
            <a:r>
              <a:rPr lang="en-US" dirty="0"/>
              <a:t>There is a scheduled “live” lecture time </a:t>
            </a:r>
          </a:p>
          <a:p>
            <a:pPr lvl="1"/>
            <a:r>
              <a:rPr lang="en-US" dirty="0"/>
              <a:t>We will experiment with flipped classroom &amp; pre-recorded lectures</a:t>
            </a:r>
          </a:p>
          <a:p>
            <a:pPr lvl="1"/>
            <a:endParaRPr lang="en-US" dirty="0"/>
          </a:p>
          <a:p>
            <a:r>
              <a:rPr lang="en-US" dirty="0"/>
              <a:t>Recording</a:t>
            </a:r>
          </a:p>
          <a:p>
            <a:pPr lvl="1"/>
            <a:r>
              <a:rPr lang="en-US" dirty="0"/>
              <a:t>Lectures are recorded and available for viewing</a:t>
            </a:r>
          </a:p>
          <a:p>
            <a:pPr lvl="1"/>
            <a:r>
              <a:rPr lang="en-US" dirty="0"/>
              <a:t>BUT BUT BUT we STRONGLY encourage you to attend the lectures</a:t>
            </a:r>
          </a:p>
          <a:p>
            <a:endParaRPr lang="en-US" dirty="0"/>
          </a:p>
          <a:p>
            <a:r>
              <a:rPr lang="en-US" dirty="0"/>
              <a:t>Remember: Content is free online. </a:t>
            </a:r>
          </a:p>
          <a:p>
            <a:pPr lvl="1"/>
            <a:r>
              <a:rPr lang="en-US" dirty="0"/>
              <a:t>You are here for the interaction and the insight.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80468-C625-3C43-B8D0-C2F70722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F2C74-F121-6342-AFC0-84B2BC59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“Expert” intuitions can be misleading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“Every time I fire a linguist, the performance of our speech recognition system goes up”</a:t>
            </a:r>
            <a:endParaRPr lang="en-US" dirty="0"/>
          </a:p>
          <a:p>
            <a:pPr lvl="1"/>
            <a:r>
              <a:rPr lang="en-US" dirty="0"/>
              <a:t>Fred </a:t>
            </a:r>
            <a:r>
              <a:rPr lang="en-US" dirty="0" err="1"/>
              <a:t>Jelinik</a:t>
            </a:r>
            <a:r>
              <a:rPr lang="en-US" dirty="0"/>
              <a:t>, IBM </a:t>
            </a:r>
            <a:r>
              <a:rPr lang="fr-FR" dirty="0"/>
              <a:t>’</a:t>
            </a:r>
            <a:r>
              <a:rPr lang="en-US" dirty="0"/>
              <a:t>98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“Because gradient descent is better than you”</a:t>
            </a:r>
          </a:p>
          <a:p>
            <a:pPr lvl="1"/>
            <a:r>
              <a:rPr lang="en-US" i="1" dirty="0"/>
              <a:t>Yann </a:t>
            </a:r>
            <a:r>
              <a:rPr lang="en-US" i="1" dirty="0" err="1"/>
              <a:t>LeCun</a:t>
            </a:r>
            <a:r>
              <a:rPr lang="en-US" i="1" dirty="0"/>
              <a:t>, </a:t>
            </a:r>
            <a:r>
              <a:rPr lang="en-US" dirty="0"/>
              <a:t>CVPR ‘13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11582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Deep/Representation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Modularity! </a:t>
            </a:r>
          </a:p>
          <a:p>
            <a:r>
              <a:rPr lang="en-US" dirty="0"/>
              <a:t>Plug and play architectures!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0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73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Problem#1: Lack of a formal understanding</a:t>
            </a:r>
          </a:p>
          <a:p>
            <a:pPr lvl="1"/>
            <a:r>
              <a:rPr lang="en-US" dirty="0"/>
              <a:t>Non-Convex! Non-Convex! Non-Convex!</a:t>
            </a:r>
          </a:p>
          <a:p>
            <a:pPr lvl="2"/>
            <a:r>
              <a:rPr lang="en-US" dirty="0"/>
              <a:t>Depth&gt;=3: most losses non-convex in parameters</a:t>
            </a:r>
          </a:p>
          <a:p>
            <a:pPr lvl="1"/>
            <a:r>
              <a:rPr lang="en-US" dirty="0"/>
              <a:t>Worse still, existing intuitions from classical statistical learning theory don’t seem to carry over. </a:t>
            </a:r>
          </a:p>
          <a:p>
            <a:pPr lvl="1"/>
            <a:r>
              <a:rPr lang="en-US" dirty="0"/>
              <a:t>Theoretically, we are stumbling in the dark here</a:t>
            </a:r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“Yes, but this just means there’s new theory to be constructed”</a:t>
            </a:r>
          </a:p>
          <a:p>
            <a:pPr lvl="1"/>
            <a:r>
              <a:rPr lang="en-US" dirty="0"/>
              <a:t>“All interesting learning problems are non-convex”</a:t>
            </a:r>
          </a:p>
          <a:p>
            <a:pPr lvl="2"/>
            <a:r>
              <a:rPr lang="en-US" dirty="0"/>
              <a:t>For example, human learning</a:t>
            </a:r>
          </a:p>
          <a:p>
            <a:pPr lvl="3"/>
            <a:r>
              <a:rPr lang="en-US" dirty="0"/>
              <a:t>Order matters </a:t>
            </a:r>
            <a:r>
              <a:rPr lang="en-US" dirty="0">
                <a:sym typeface="Wingdings"/>
              </a:rPr>
              <a:t> wave hands  </a:t>
            </a:r>
            <a:r>
              <a:rPr lang="en-US" dirty="0"/>
              <a:t> non-convexity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pPr lvl="1"/>
            <a:r>
              <a:rPr lang="en-US" dirty="0"/>
              <a:t>Hard to track down what’s failing</a:t>
            </a:r>
          </a:p>
          <a:p>
            <a:pPr lvl="1"/>
            <a:r>
              <a:rPr lang="en-US" dirty="0"/>
              <a:t>Pipeline systems have “oracle” performances at each step</a:t>
            </a:r>
          </a:p>
          <a:p>
            <a:pPr lvl="1"/>
            <a:r>
              <a:rPr lang="en-US" dirty="0"/>
              <a:t>In end-to-end systems, it’s hard to know why things are not working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6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7628"/>
            <a:ext cx="3667277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4114799" cy="163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082" y="3257828"/>
            <a:ext cx="3497718" cy="28194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 bwMode="auto">
          <a:xfrm>
            <a:off x="1295400" y="6248400"/>
            <a:ext cx="6248400" cy="228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190" y="6519446"/>
            <a:ext cx="1222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End-to-End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7939" y="6519446"/>
            <a:ext cx="91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Pipeline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623" y="5943600"/>
            <a:ext cx="212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[Fang et al. CVPR15]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974" y="5943600"/>
            <a:ext cx="2313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Vinyals</a:t>
            </a:r>
            <a:r>
              <a:rPr lang="en-US" sz="1600" dirty="0"/>
              <a:t> et al. CVPR15]</a:t>
            </a:r>
          </a:p>
        </p:txBody>
      </p:sp>
    </p:spTree>
    <p:extLst>
      <p:ext uri="{BB962C8B-B14F-4D97-AF65-F5344CB8AC3E}">
        <p14:creationId xmlns:p14="http://schemas.microsoft.com/office/powerpoint/2010/main" val="1724638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pPr lvl="1"/>
            <a:r>
              <a:rPr lang="en-US" dirty="0"/>
              <a:t>Hard to track down what’s failing</a:t>
            </a:r>
          </a:p>
          <a:p>
            <a:pPr lvl="1"/>
            <a:r>
              <a:rPr lang="en-US" dirty="0"/>
              <a:t>Pipeline systems have “oracle” performances at each step</a:t>
            </a:r>
          </a:p>
          <a:p>
            <a:pPr lvl="1"/>
            <a:r>
              <a:rPr lang="en-US" dirty="0"/>
              <a:t>In end-to-end systems, it’s hard to know why things are not working </a:t>
            </a:r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Tricks of the trade: visualize features, add losses at different layers, pre-train to avoid degenerate initializations… </a:t>
            </a:r>
          </a:p>
          <a:p>
            <a:pPr lvl="1"/>
            <a:r>
              <a:rPr lang="en-US" dirty="0"/>
              <a:t>“We’re working on it” 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0AE4-6BFD-ED46-814E-A11D3720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465515-EBBE-D948-895B-26D0B096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Q&amp;A</a:t>
            </a:r>
          </a:p>
          <a:p>
            <a:pPr lvl="2"/>
            <a:r>
              <a:rPr lang="en-US" dirty="0"/>
              <a:t>if one-off question</a:t>
            </a:r>
          </a:p>
          <a:p>
            <a:pPr lvl="1"/>
            <a:r>
              <a:rPr lang="en-US" dirty="0"/>
              <a:t>Chat</a:t>
            </a:r>
          </a:p>
          <a:p>
            <a:pPr lvl="2"/>
            <a:r>
              <a:rPr lang="en-US" dirty="0"/>
              <a:t>for back and forth</a:t>
            </a:r>
          </a:p>
          <a:p>
            <a:pPr lvl="1"/>
            <a:r>
              <a:rPr lang="en-US" dirty="0"/>
              <a:t>Raise hand</a:t>
            </a:r>
          </a:p>
          <a:p>
            <a:pPr lvl="2"/>
            <a:r>
              <a:rPr lang="en-US" dirty="0"/>
              <a:t>TA will elevate you to participant</a:t>
            </a:r>
          </a:p>
          <a:p>
            <a:pPr lvl="1"/>
            <a:r>
              <a:rPr lang="en-US" dirty="0"/>
              <a:t>We’ll explicitly stop and take</a:t>
            </a:r>
            <a:br>
              <a:rPr lang="en-US" dirty="0"/>
            </a:br>
            <a:r>
              <a:rPr lang="en-US" dirty="0"/>
              <a:t>questions every 10 min</a:t>
            </a:r>
          </a:p>
          <a:p>
            <a:pPr lvl="2"/>
            <a:r>
              <a:rPr lang="en-US" dirty="0"/>
              <a:t>But feel free to ask in between</a:t>
            </a:r>
          </a:p>
          <a:p>
            <a:endParaRPr lang="en-US" dirty="0"/>
          </a:p>
          <a:p>
            <a:r>
              <a:rPr lang="en-US" dirty="0" err="1"/>
              <a:t>BlueJeans</a:t>
            </a:r>
            <a:r>
              <a:rPr lang="en-US" dirty="0"/>
              <a:t> Event</a:t>
            </a:r>
          </a:p>
          <a:p>
            <a:pPr lvl="1"/>
            <a:r>
              <a:rPr lang="en-US" dirty="0"/>
              <a:t>~10 sec lag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C552A-175A-E344-9F4D-8F019100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C5F9-3ED0-394E-A6C6-A073290E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A3C79-4C25-4F4A-BFD9-0266E3D9F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7"/>
          <a:stretch/>
        </p:blipFill>
        <p:spPr>
          <a:xfrm>
            <a:off x="5181600" y="1040338"/>
            <a:ext cx="3962400" cy="55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Problem#3: Lack of easy reproducibility</a:t>
            </a:r>
          </a:p>
          <a:p>
            <a:pPr lvl="1"/>
            <a:r>
              <a:rPr lang="en-US" dirty="0"/>
              <a:t>Direct consequence of stochasticity &amp; non-convexity </a:t>
            </a:r>
          </a:p>
          <a:p>
            <a:pPr lvl="2"/>
            <a:r>
              <a:rPr lang="en-US" dirty="0"/>
              <a:t>different initializations </a:t>
            </a:r>
            <a:r>
              <a:rPr lang="en-US" dirty="0">
                <a:sym typeface="Wingdings"/>
              </a:rPr>
              <a:t> different local minima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It’s getting much better</a:t>
            </a:r>
          </a:p>
          <a:p>
            <a:pPr lvl="1"/>
            <a:r>
              <a:rPr lang="en-US" dirty="0"/>
              <a:t>Standard toolkits/libraries/frameworks now available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, TensorFlow, </a:t>
            </a:r>
            <a:r>
              <a:rPr lang="en-US" dirty="0" err="1"/>
              <a:t>MxNet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it works, but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914400"/>
            <a:ext cx="91297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7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Deep Learning, the field, about?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Highlight of some recent projects from my lab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What is this class about? </a:t>
            </a:r>
          </a:p>
          <a:p>
            <a:pPr lvl="1"/>
            <a:r>
              <a:rPr lang="en-US" dirty="0"/>
              <a:t>What to expect? 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4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After finishing this class, you should be ready to get started on your first DL research project. </a:t>
            </a:r>
          </a:p>
          <a:p>
            <a:pPr lvl="2"/>
            <a:r>
              <a:rPr lang="en-US" dirty="0"/>
              <a:t>CNNs</a:t>
            </a:r>
          </a:p>
          <a:p>
            <a:pPr lvl="2"/>
            <a:r>
              <a:rPr lang="en-US" dirty="0"/>
              <a:t>RNNs</a:t>
            </a:r>
          </a:p>
          <a:p>
            <a:pPr lvl="2"/>
            <a:r>
              <a:rPr lang="en-US" dirty="0"/>
              <a:t>Deep Reinforcement Learning</a:t>
            </a:r>
          </a:p>
          <a:p>
            <a:pPr lvl="2"/>
            <a:r>
              <a:rPr lang="en-US" dirty="0"/>
              <a:t>Generative Models (VAEs, GANs)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Target Audience: </a:t>
            </a:r>
          </a:p>
          <a:p>
            <a:pPr lvl="1"/>
            <a:r>
              <a:rPr lang="en-US" dirty="0"/>
              <a:t>Senior undergrads, MS-ML, and new PhD students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is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the target audience: </a:t>
            </a:r>
          </a:p>
          <a:p>
            <a:pPr lvl="1"/>
            <a:r>
              <a:rPr lang="en-US" dirty="0"/>
              <a:t>Advanced grad-students already working in ML/DL areas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looking to understand latest and greatest cutting-edge research (e.g. GANs, AlphaGo,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Undergraduate/Masters students looking to graduate </a:t>
            </a:r>
            <a:br>
              <a:rPr lang="en-US" dirty="0"/>
            </a:br>
            <a:r>
              <a:rPr lang="en-US" dirty="0"/>
              <a:t>with a DL class on their resume.</a:t>
            </a:r>
          </a:p>
          <a:p>
            <a:pPr lvl="1"/>
            <a:endParaRPr lang="en-US" i="1" dirty="0"/>
          </a:p>
          <a:p>
            <a:endParaRPr lang="en-US" dirty="0"/>
          </a:p>
          <a:p>
            <a:r>
              <a:rPr lang="en-US" dirty="0"/>
              <a:t>NOT the goal: </a:t>
            </a:r>
          </a:p>
          <a:p>
            <a:pPr lvl="1"/>
            <a:r>
              <a:rPr lang="en-US" dirty="0"/>
              <a:t>Teaching a toolkit. “Intro to TensorFlow/</a:t>
            </a:r>
            <a:r>
              <a:rPr lang="en-US" dirty="0" err="1"/>
              <a:t>PyTorch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Intro to Machine Learning</a:t>
            </a:r>
          </a:p>
          <a:p>
            <a:pPr lvl="1"/>
            <a:endParaRPr lang="en-US" dirty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9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ADVANCED Machine Learning class</a:t>
            </a:r>
          </a:p>
          <a:p>
            <a:pPr lvl="1"/>
            <a:r>
              <a:rPr lang="en-US" dirty="0"/>
              <a:t>This should NOT be your first introduction to ML</a:t>
            </a:r>
          </a:p>
          <a:p>
            <a:pPr lvl="1"/>
            <a:r>
              <a:rPr lang="en-US" dirty="0"/>
              <a:t>You will need a formal class; not just self-reading/</a:t>
            </a:r>
            <a:r>
              <a:rPr lang="en-US" dirty="0" err="1"/>
              <a:t>coursera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you took CS 7641/</a:t>
            </a:r>
            <a:r>
              <a:rPr lang="tr-TR" dirty="0"/>
              <a:t>ISYE 6740/</a:t>
            </a:r>
            <a:r>
              <a:rPr lang="is-IS" dirty="0"/>
              <a:t>CSE 6740 </a:t>
            </a:r>
            <a:r>
              <a:rPr lang="en-US" dirty="0"/>
              <a:t>@GT, </a:t>
            </a:r>
            <a:br>
              <a:rPr lang="en-US" dirty="0"/>
            </a:br>
            <a:r>
              <a:rPr lang="en-US" dirty="0"/>
              <a:t>you’re in the right place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took an equivalent class elsewhere, see list of topics taught in CS 7641 to be sure.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6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14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2310"/>
            <a:ext cx="7640428" cy="58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0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Programming!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Homeworks</a:t>
            </a:r>
            <a:r>
              <a:rPr lang="en-US" sz="1800" dirty="0"/>
              <a:t> will require Python!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Libraries/Frameworks: </a:t>
            </a:r>
            <a:r>
              <a:rPr lang="en-US" sz="1800" dirty="0" err="1"/>
              <a:t>PyTorch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HW0+5 (pure python), HW1 (python + </a:t>
            </a:r>
            <a:r>
              <a:rPr lang="en-US" sz="1800" dirty="0" err="1"/>
              <a:t>PyTorch</a:t>
            </a:r>
            <a:r>
              <a:rPr lang="en-US" sz="1800" dirty="0"/>
              <a:t>), </a:t>
            </a:r>
            <a:br>
              <a:rPr lang="en-US" sz="1800" dirty="0"/>
            </a:br>
            <a:r>
              <a:rPr lang="en-US" sz="1800" dirty="0"/>
              <a:t>HW2+3+4 (</a:t>
            </a:r>
            <a:r>
              <a:rPr lang="en-US" sz="1800" dirty="0" err="1"/>
              <a:t>PyTorch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Your language of choice for project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/>
              <a:t>What is this class about? </a:t>
            </a:r>
          </a:p>
          <a:p>
            <a:pPr lvl="1"/>
            <a:r>
              <a:rPr lang="en-US" dirty="0"/>
              <a:t>What to expect? 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4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Instructor: Dhruv Batra </a:t>
            </a:r>
          </a:p>
          <a:p>
            <a:pPr lvl="1"/>
            <a:r>
              <a:rPr lang="en-US" dirty="0" err="1"/>
              <a:t>dbatra@gatech</a:t>
            </a:r>
            <a:endParaRPr lang="en-US" dirty="0"/>
          </a:p>
          <a:p>
            <a:pPr lvl="1"/>
            <a:r>
              <a:rPr lang="en-US" dirty="0"/>
              <a:t>Location: 219 CCB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3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  <a:ea typeface="Osaka"/>
                <a:cs typeface="Osaka"/>
              </a:rPr>
              <a:t>(C) Dhruv Batra </a:t>
            </a:r>
            <a:endParaRPr lang="en-US" dirty="0">
              <a:solidFill>
                <a:prstClr val="white">
                  <a:lumMod val="85000"/>
                </a:prstClr>
              </a:solidFill>
              <a:ea typeface="Osaka"/>
              <a:cs typeface="Osak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  <a:ea typeface="Osaka"/>
                <a:cs typeface="Osaka"/>
              </a:rPr>
              <a:pPr>
                <a:defRPr/>
              </a:pPr>
              <a:t>61</a:t>
            </a:fld>
            <a:endParaRPr lang="en-US">
              <a:solidFill>
                <a:prstClr val="white">
                  <a:lumMod val="50000"/>
                </a:prstClr>
              </a:solidFill>
              <a:ea typeface="Osaka"/>
              <a:cs typeface="Osak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C152-64B2-974C-BAB4-00A8EECD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0"/>
            <a:ext cx="7784729" cy="4827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BC46-CD38-B941-941A-47DC6903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105400"/>
            <a:ext cx="1828800" cy="173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034861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4 </a:t>
            </a:r>
            <a:r>
              <a:rPr lang="en-US" dirty="0" err="1"/>
              <a:t>problem-sets+homeworks</a:t>
            </a:r>
            <a:r>
              <a:rPr lang="en-US" dirty="0"/>
              <a:t> (80%)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Need to submit only 4 out of 5 </a:t>
            </a:r>
            <a:r>
              <a:rPr lang="en-US" dirty="0" err="1"/>
              <a:t>homeworks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Mix of theory (PS) and implementation (HW)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First one goes out next week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Start early, Start early, Start early, Start early, Start early, Start early, Start early, Start early, Start early, Start early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Final project (20%)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Projects done in groups of 3-4</a:t>
            </a:r>
          </a:p>
          <a:p>
            <a:pPr lvl="0" eaLnBrk="1" hangingPunct="1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(Bonus) Class Participation (5%)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Contribute to class discussions on Piazza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Ask questions, answer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8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Plenty of “buffer” built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“Free” Late Days</a:t>
            </a:r>
          </a:p>
          <a:p>
            <a:pPr lvl="1"/>
            <a:r>
              <a:rPr lang="en-US" dirty="0"/>
              <a:t>7 late days for the semester </a:t>
            </a:r>
          </a:p>
          <a:p>
            <a:pPr lvl="2"/>
            <a:r>
              <a:rPr lang="en-US" dirty="0"/>
              <a:t>Can use for HWs</a:t>
            </a:r>
          </a:p>
          <a:p>
            <a:pPr lvl="2"/>
            <a:r>
              <a:rPr lang="en-US" dirty="0"/>
              <a:t>Can NOT use for project related deadlines </a:t>
            </a:r>
          </a:p>
          <a:p>
            <a:pPr lvl="2"/>
            <a:r>
              <a:rPr lang="en-US" dirty="0"/>
              <a:t>Can NOT use for PS0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free late days are used up:</a:t>
            </a:r>
          </a:p>
          <a:p>
            <a:pPr lvl="2"/>
            <a:r>
              <a:rPr lang="en-US" dirty="0"/>
              <a:t>25% penalty for each late day</a:t>
            </a:r>
          </a:p>
          <a:p>
            <a:endParaRPr lang="en-US" dirty="0"/>
          </a:p>
          <a:p>
            <a:r>
              <a:rPr lang="en-US" dirty="0"/>
              <a:t>Only need to submit 4 out of 5 </a:t>
            </a:r>
            <a:r>
              <a:rPr lang="en-US" dirty="0" err="1"/>
              <a:t>homeworks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2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today; due Aug 20</a:t>
            </a:r>
          </a:p>
          <a:p>
            <a:pPr lvl="1"/>
            <a:r>
              <a:rPr lang="en-US" dirty="0"/>
              <a:t>Available on class webpage + Canvas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Grading</a:t>
            </a:r>
          </a:p>
          <a:p>
            <a:pPr lvl="1"/>
            <a:r>
              <a:rPr lang="en-US" dirty="0"/>
              <a:t>Not counted towards your final grade, but required</a:t>
            </a:r>
          </a:p>
          <a:p>
            <a:pPr lvl="1"/>
            <a:r>
              <a:rPr lang="en-US" dirty="0"/>
              <a:t>&lt;=75% means that you might not be prepared for the class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PS: probability, calculus, convexity, proving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8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Chance to try Deep Learning</a:t>
            </a:r>
          </a:p>
          <a:p>
            <a:pPr lvl="1"/>
            <a:r>
              <a:rPr lang="en-US" dirty="0"/>
              <a:t>Encouraged to apply to your research (computer vision, NLP, robotics,…)</a:t>
            </a:r>
          </a:p>
          <a:p>
            <a:pPr lvl="1"/>
            <a:r>
              <a:rPr lang="en-US" dirty="0"/>
              <a:t>Must be done this semester. </a:t>
            </a:r>
          </a:p>
          <a:p>
            <a:pPr lvl="1"/>
            <a:r>
              <a:rPr lang="en-US" dirty="0"/>
              <a:t>Can combine with other classes </a:t>
            </a:r>
          </a:p>
          <a:p>
            <a:pPr lvl="2"/>
            <a:r>
              <a:rPr lang="en-US" dirty="0"/>
              <a:t>get permission from both instructors; delineate different parts</a:t>
            </a:r>
          </a:p>
          <a:p>
            <a:pPr lvl="1"/>
            <a:r>
              <a:rPr lang="en-US" dirty="0"/>
              <a:t>Extra credit for shooting for a publication</a:t>
            </a:r>
          </a:p>
          <a:p>
            <a:endParaRPr lang="en-US" dirty="0"/>
          </a:p>
          <a:p>
            <a:r>
              <a:rPr lang="en-US" dirty="0"/>
              <a:t>Main categories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Application/Survey</a:t>
            </a:r>
          </a:p>
          <a:p>
            <a:pPr lvl="2"/>
            <a:r>
              <a:rPr lang="en-US" dirty="0"/>
              <a:t>Compare a bunch of existing algorithms on a new application domain of your interest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Formulation/Development</a:t>
            </a:r>
          </a:p>
          <a:p>
            <a:pPr lvl="2"/>
            <a:r>
              <a:rPr lang="en-US" dirty="0"/>
              <a:t>Formulate a new model or algorithm for a new or old problem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Theory</a:t>
            </a:r>
          </a:p>
          <a:p>
            <a:pPr lvl="2"/>
            <a:r>
              <a:rPr lang="en-US" dirty="0"/>
              <a:t>Theoretically analyze an existing algorithm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C93-2B8C-2A4F-B9FD-9A73AEEA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3038-9360-154A-8CBE-AF278666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bottleneck</a:t>
            </a:r>
          </a:p>
          <a:p>
            <a:pPr lvl="1"/>
            <a:r>
              <a:rPr lang="en-US" dirty="0"/>
              <a:t>GPUs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Your own / group / advisor’s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Google </a:t>
            </a:r>
            <a:r>
              <a:rPr lang="en-US" dirty="0" err="1"/>
              <a:t>Colab</a:t>
            </a:r>
            <a:endParaRPr lang="en-US" dirty="0"/>
          </a:p>
          <a:p>
            <a:pPr lvl="2"/>
            <a:r>
              <a:rPr lang="en-US" dirty="0" err="1"/>
              <a:t>jupyter</a:t>
            </a:r>
            <a:r>
              <a:rPr lang="en-US" dirty="0"/>
              <a:t>-notebook + free GPU instance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88E4-BCF8-2E40-B6ED-6313EFF5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A7C5-4E0B-9142-A562-08737A9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9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1A67-7B3A-5345-BB35-4072EAD8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4803 vs 7643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E620-DBE6-7A41-9B4F-C41DC3EB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differentiation</a:t>
            </a:r>
          </a:p>
          <a:p>
            <a:endParaRPr lang="en-US" dirty="0"/>
          </a:p>
          <a:p>
            <a:r>
              <a:rPr lang="en-US" dirty="0"/>
              <a:t>HWs</a:t>
            </a:r>
          </a:p>
          <a:p>
            <a:pPr lvl="1"/>
            <a:r>
              <a:rPr lang="en-US" dirty="0"/>
              <a:t>Extra credit questions for 4803 students, necessary for 7643</a:t>
            </a:r>
          </a:p>
          <a:p>
            <a:endParaRPr lang="en-US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Higher expectations from 7643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E3199-4182-5C4B-8857-AA88027C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72A29-D90E-0A41-ABA7-E2C44CB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1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Deep Learning, the field, about?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Highlight of some recent projects from my lab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5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 / Audit / Sit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r>
              <a:rPr lang="en-US" dirty="0"/>
              <a:t>Waitlist</a:t>
            </a:r>
          </a:p>
          <a:p>
            <a:pPr lvl="1"/>
            <a:r>
              <a:rPr lang="en-US" dirty="0"/>
              <a:t>Class is full. Size will not increase further. </a:t>
            </a:r>
          </a:p>
          <a:p>
            <a:pPr lvl="1"/>
            <a:r>
              <a:rPr lang="en-US" dirty="0"/>
              <a:t>Do PS0. Come to first few classes.</a:t>
            </a:r>
          </a:p>
          <a:p>
            <a:pPr lvl="1"/>
            <a:r>
              <a:rPr lang="en-US" dirty="0"/>
              <a:t>Hope people drop.</a:t>
            </a:r>
          </a:p>
          <a:p>
            <a:pPr lvl="1"/>
            <a:endParaRPr lang="en-US" dirty="0"/>
          </a:p>
          <a:p>
            <a:r>
              <a:rPr lang="en-US" dirty="0"/>
              <a:t>“I need this class to graduate”</a:t>
            </a:r>
          </a:p>
          <a:p>
            <a:pPr lvl="1"/>
            <a:r>
              <a:rPr lang="en-US" dirty="0"/>
              <a:t>Talk to your degree program advisor. They control the process of making sure you have options to graduate on time. </a:t>
            </a:r>
          </a:p>
          <a:p>
            <a:endParaRPr lang="en-US" dirty="0"/>
          </a:p>
          <a:p>
            <a:r>
              <a:rPr lang="en-US" dirty="0"/>
              <a:t>Audit or Pass/Fail</a:t>
            </a:r>
          </a:p>
          <a:p>
            <a:pPr lvl="1"/>
            <a:r>
              <a:rPr lang="en-US" dirty="0"/>
              <a:t>No. We will give preference to people taking class for credit.</a:t>
            </a:r>
          </a:p>
          <a:p>
            <a:pPr lvl="1"/>
            <a:endParaRPr lang="en-US" dirty="0"/>
          </a:p>
          <a:p>
            <a:r>
              <a:rPr lang="en-US" dirty="0"/>
              <a:t>Sitting in</a:t>
            </a:r>
          </a:p>
          <a:p>
            <a:pPr lvl="1"/>
            <a:r>
              <a:rPr lang="en-US" dirty="0"/>
              <a:t>Welcome to. Talk to instructor.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61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re-grading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assignments</a:t>
            </a:r>
          </a:p>
          <a:p>
            <a:pPr lvl="1"/>
            <a:r>
              <a:rPr lang="en-US" b="1" dirty="0"/>
              <a:t>Within 1 week</a:t>
            </a:r>
            <a:r>
              <a:rPr lang="en-US" dirty="0"/>
              <a:t> of receiving grades: see the TAs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This is an advanced grad class. </a:t>
            </a:r>
          </a:p>
          <a:p>
            <a:pPr lvl="1"/>
            <a:r>
              <a:rPr lang="en-US" dirty="0"/>
              <a:t>The goal is understanding the material and making progress towards our research.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997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collaboration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Only on HWs and project (not allowed in HW0).</a:t>
            </a:r>
          </a:p>
          <a:p>
            <a:pPr lvl="1"/>
            <a:r>
              <a:rPr lang="en-US" dirty="0"/>
              <a:t>You may discuss the questions</a:t>
            </a:r>
          </a:p>
          <a:p>
            <a:pPr lvl="1"/>
            <a:r>
              <a:rPr lang="en-US" dirty="0"/>
              <a:t>Each student writes their own answers</a:t>
            </a:r>
          </a:p>
          <a:p>
            <a:pPr lvl="1"/>
            <a:r>
              <a:rPr lang="en-US" dirty="0"/>
              <a:t>Write on your homework anyone with whom you collaborate</a:t>
            </a:r>
          </a:p>
          <a:p>
            <a:pPr lvl="1"/>
            <a:r>
              <a:rPr lang="en-US" dirty="0"/>
              <a:t>Each student must write their own code for the programming part</a:t>
            </a:r>
          </a:p>
          <a:p>
            <a:endParaRPr lang="en-US" dirty="0"/>
          </a:p>
          <a:p>
            <a:r>
              <a:rPr lang="en-US" dirty="0"/>
              <a:t>Zero tolerance on plagiarism</a:t>
            </a:r>
          </a:p>
          <a:p>
            <a:pPr lvl="1"/>
            <a:r>
              <a:rPr lang="en-US" dirty="0"/>
              <a:t>Neither ethical nor in your best interest</a:t>
            </a:r>
          </a:p>
          <a:p>
            <a:pPr lvl="1"/>
            <a:r>
              <a:rPr lang="en-US" dirty="0"/>
              <a:t>Always credit your sources</a:t>
            </a:r>
          </a:p>
          <a:p>
            <a:pPr lvl="1"/>
            <a:r>
              <a:rPr lang="en-US" dirty="0"/>
              <a:t>Don’t cheat. We will find out.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97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in touch?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means of communication -- Piazza</a:t>
            </a:r>
          </a:p>
          <a:p>
            <a:pPr lvl="1"/>
            <a:r>
              <a:rPr lang="en-US" dirty="0"/>
              <a:t>No direct emails to Instructor unless private information</a:t>
            </a:r>
          </a:p>
          <a:p>
            <a:pPr lvl="1"/>
            <a:r>
              <a:rPr lang="en-US" dirty="0"/>
              <a:t>Instructor/TAs can provide answers to everyone on forum</a:t>
            </a:r>
          </a:p>
          <a:p>
            <a:pPr lvl="1"/>
            <a:r>
              <a:rPr lang="en-US" dirty="0"/>
              <a:t>Class participation credit for answering questions!</a:t>
            </a:r>
          </a:p>
          <a:p>
            <a:pPr lvl="1"/>
            <a:r>
              <a:rPr lang="en-US" dirty="0"/>
              <a:t>No posting answers. We will monitor.</a:t>
            </a:r>
          </a:p>
          <a:p>
            <a:pPr lvl="1"/>
            <a:endParaRPr lang="en-US" dirty="0"/>
          </a:p>
          <a:p>
            <a:r>
              <a:rPr lang="en-US" dirty="0"/>
              <a:t>Staff Mailing List</a:t>
            </a:r>
          </a:p>
          <a:p>
            <a:pPr lvl="1"/>
            <a:r>
              <a:rPr lang="en-US" dirty="0">
                <a:hlinkClick r:id="rId2"/>
              </a:rPr>
              <a:t>f20-cs4803-cs7643-staff@googlegroups.com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0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F187-A501-C94D-B5E0-11829029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9E01-3B4B-EF4C-BB85-FED0E1DE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5257800"/>
          </a:xfrm>
        </p:spPr>
        <p:txBody>
          <a:bodyPr/>
          <a:lstStyle/>
          <a:p>
            <a:r>
              <a:rPr lang="en-US" dirty="0"/>
              <a:t>“Can I work with your group for funding/credits/neither?”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am not taking new advising duties.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can find one of my students to supervise you, </a:t>
            </a:r>
            <a:br>
              <a:rPr lang="en-US" dirty="0"/>
            </a:br>
            <a:r>
              <a:rPr lang="en-US" dirty="0"/>
              <a:t>I am happy to sign off on the paperwork.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Your responsibility to approach them and ask. </a:t>
            </a:r>
            <a:br>
              <a:rPr lang="en-US" dirty="0"/>
            </a:br>
            <a:r>
              <a:rPr lang="en-US" dirty="0"/>
              <a:t>It will help if you know what they are working 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551A2-6AB9-0B42-8BA8-D9F3A417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E17FD-F5CB-3849-9734-590AB8EB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7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PS0</a:t>
            </a:r>
          </a:p>
          <a:p>
            <a:pPr lvl="1"/>
            <a:r>
              <a:rPr lang="en-US" dirty="0"/>
              <a:t>Due: Aug 20 11:59pm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3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4543" r="454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here to discuss?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Some of the most exciting developments in </a:t>
            </a:r>
            <a:br>
              <a:rPr lang="en-US" sz="4000" b="1" dirty="0"/>
            </a:b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Machine Learning, </a:t>
            </a:r>
            <a:br>
              <a:rPr lang="en-US" sz="4000" b="1" dirty="0"/>
            </a:br>
            <a:r>
              <a:rPr lang="en-US" sz="4000" b="1" dirty="0"/>
              <a:t>Vision, NLP, Speech, Robotics </a:t>
            </a:r>
            <a:br>
              <a:rPr lang="en-US" sz="4000" b="1" dirty="0"/>
            </a:br>
            <a:r>
              <a:rPr lang="en-US" sz="4000" b="1" dirty="0"/>
              <a:t>&amp; AI in general</a:t>
            </a:r>
            <a:br>
              <a:rPr lang="en-US" sz="4000" b="1" dirty="0"/>
            </a:b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in the last decade!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15A-2E26-1B46-A5BC-641A5ED8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EC3A-7122-5D45-B90B-849FB6EE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85BE-E9B0-9C41-B006-F886E646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4A814-AF57-DA4E-A3CB-24B756D3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59C8E-D2B9-C545-90B6-704006D27063}"/>
              </a:ext>
            </a:extLst>
          </p:cNvPr>
          <p:cNvSpPr/>
          <p:nvPr/>
        </p:nvSpPr>
        <p:spPr>
          <a:xfrm>
            <a:off x="1621991" y="2540548"/>
            <a:ext cx="5628720" cy="1650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50" b="1" dirty="0" err="1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vqa.cloudcv.org</a:t>
            </a:r>
            <a:r>
              <a:rPr lang="en-US" sz="4050" b="1" dirty="0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.</a:t>
            </a:r>
          </a:p>
          <a:p>
            <a:pPr algn="ctr"/>
            <a:r>
              <a:rPr lang="en-US" sz="4050" b="1" dirty="0" err="1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demo.visualdialog.org</a:t>
            </a:r>
            <a:endParaRPr lang="en-US" sz="4050" b="1" dirty="0">
              <a:solidFill>
                <a:srgbClr val="00254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779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40521</TotalTime>
  <Words>3348</Words>
  <Application>Microsoft Macintosh PowerPoint</Application>
  <PresentationFormat>On-screen Show (4:3)</PresentationFormat>
  <Paragraphs>838</Paragraphs>
  <Slides>75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Arial Narrow</vt:lpstr>
      <vt:lpstr>Avenir Black</vt:lpstr>
      <vt:lpstr>FreeSans</vt:lpstr>
      <vt:lpstr>Tiresias PCfont</vt:lpstr>
      <vt:lpstr>Blank Presentation</vt:lpstr>
      <vt:lpstr>CS 4803 / 7643: Deep Learning</vt:lpstr>
      <vt:lpstr>Elephant in the room</vt:lpstr>
      <vt:lpstr>Are you in the right place?</vt:lpstr>
      <vt:lpstr>F20 Delivery Format</vt:lpstr>
      <vt:lpstr>How to interact</vt:lpstr>
      <vt:lpstr>Outline</vt:lpstr>
      <vt:lpstr>Outline</vt:lpstr>
      <vt:lpstr>What are we here to discuss?</vt:lpstr>
      <vt:lpstr>Demo time</vt:lpstr>
      <vt:lpstr>PowerPoint Presentation</vt:lpstr>
      <vt:lpstr>PowerPoint Presentation</vt:lpstr>
      <vt:lpstr>Concepts</vt:lpstr>
      <vt:lpstr>What is (general) intelligence? </vt:lpstr>
      <vt:lpstr>What is artificial intelligence? </vt:lpstr>
      <vt:lpstr>What is machine learning?</vt:lpstr>
      <vt:lpstr>So what is Deep (Machine) Learning?</vt:lpstr>
      <vt:lpstr>So what is Deep (Machine)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Deep (Machine) Learning?</vt:lpstr>
      <vt:lpstr>PowerPoint Presentation</vt:lpstr>
      <vt:lpstr>Feature Engineering</vt:lpstr>
      <vt:lpstr>PowerPoint Presentation</vt:lpstr>
      <vt:lpstr>PowerPoint Presentation</vt:lpstr>
      <vt:lpstr>PowerPoint Presentation</vt:lpstr>
      <vt:lpstr>So what is Deep (Machine) Learning?</vt:lpstr>
      <vt:lpstr>Distributed Representations Toy Example</vt:lpstr>
      <vt:lpstr>Distributed Representations Toy Example</vt:lpstr>
      <vt:lpstr>Power of distributed representations!</vt:lpstr>
      <vt:lpstr>Power of distributed representations!</vt:lpstr>
      <vt:lpstr>ThisPlusThat.me</vt:lpstr>
      <vt:lpstr>So what is Deep (Machine) Learning?</vt:lpstr>
      <vt:lpstr>Benefits of Deep/Representation Learning</vt:lpstr>
      <vt:lpstr>“Expert” intuitions can be misleading</vt:lpstr>
      <vt:lpstr>Benefits of Deep/Representation Learning</vt:lpstr>
      <vt:lpstr>PowerPoint Presentation</vt:lpstr>
      <vt:lpstr>Key Computation: Forward-Prop</vt:lpstr>
      <vt:lpstr>Key Computation: Back-Prop</vt:lpstr>
      <vt:lpstr>PowerPoint Presentation</vt:lpstr>
      <vt:lpstr>Problems with Deep Learning</vt:lpstr>
      <vt:lpstr>Problems with Deep Learning</vt:lpstr>
      <vt:lpstr>Problems with Deep Learning</vt:lpstr>
      <vt:lpstr>Problems with Deep Learning</vt:lpstr>
      <vt:lpstr>Problems with Deep Learning</vt:lpstr>
      <vt:lpstr>Yes it works, but how?</vt:lpstr>
      <vt:lpstr>Outline</vt:lpstr>
      <vt:lpstr>Outline</vt:lpstr>
      <vt:lpstr>What is this class about?</vt:lpstr>
      <vt:lpstr>What this class is NOT</vt:lpstr>
      <vt:lpstr>Caveat</vt:lpstr>
      <vt:lpstr>Prerequisites</vt:lpstr>
      <vt:lpstr>Prerequisites</vt:lpstr>
      <vt:lpstr>Prerequisites</vt:lpstr>
      <vt:lpstr>Course Information</vt:lpstr>
      <vt:lpstr>TAs</vt:lpstr>
      <vt:lpstr>Organization &amp; Deliverables</vt:lpstr>
      <vt:lpstr>Plenty of “buffer” built in</vt:lpstr>
      <vt:lpstr>PS0</vt:lpstr>
      <vt:lpstr>Project</vt:lpstr>
      <vt:lpstr>Computing</vt:lpstr>
      <vt:lpstr>4803 vs 7643</vt:lpstr>
      <vt:lpstr>Outline</vt:lpstr>
      <vt:lpstr>Waitlist / Audit / Sit in</vt:lpstr>
      <vt:lpstr>What is the re-grading policy?</vt:lpstr>
      <vt:lpstr>What is the collaboration policy?</vt:lpstr>
      <vt:lpstr>How do I get in touch?</vt:lpstr>
      <vt:lpstr>Research</vt:lpstr>
      <vt:lpstr>Todo</vt:lpstr>
      <vt:lpstr>Welcome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2550</cp:revision>
  <cp:lastPrinted>2019-08-22T12:59:45Z</cp:lastPrinted>
  <dcterms:created xsi:type="dcterms:W3CDTF">2012-10-15T09:25:23Z</dcterms:created>
  <dcterms:modified xsi:type="dcterms:W3CDTF">2020-08-18T17:55:25Z</dcterms:modified>
  <cp:category/>
</cp:coreProperties>
</file>