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1.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63"/>
  </p:notesMasterIdLst>
  <p:handoutMasterIdLst>
    <p:handoutMasterId r:id="rId64"/>
  </p:handoutMasterIdLst>
  <p:sldIdLst>
    <p:sldId id="399" r:id="rId2"/>
    <p:sldId id="262" r:id="rId3"/>
    <p:sldId id="263" r:id="rId4"/>
    <p:sldId id="264" r:id="rId5"/>
    <p:sldId id="265" r:id="rId6"/>
    <p:sldId id="266" r:id="rId7"/>
    <p:sldId id="267" r:id="rId8"/>
    <p:sldId id="268" r:id="rId9"/>
    <p:sldId id="2342" r:id="rId10"/>
    <p:sldId id="2343" r:id="rId11"/>
    <p:sldId id="2344" r:id="rId12"/>
    <p:sldId id="2341" r:id="rId13"/>
    <p:sldId id="269" r:id="rId14"/>
    <p:sldId id="270" r:id="rId15"/>
    <p:sldId id="272" r:id="rId16"/>
    <p:sldId id="547" r:id="rId17"/>
    <p:sldId id="261" r:id="rId18"/>
    <p:sldId id="2325" r:id="rId19"/>
    <p:sldId id="2326" r:id="rId20"/>
    <p:sldId id="2327" r:id="rId21"/>
    <p:sldId id="2328" r:id="rId22"/>
    <p:sldId id="2329" r:id="rId23"/>
    <p:sldId id="2331" r:id="rId24"/>
    <p:sldId id="2330" r:id="rId25"/>
    <p:sldId id="2336" r:id="rId26"/>
    <p:sldId id="2337" r:id="rId27"/>
    <p:sldId id="271" r:id="rId28"/>
    <p:sldId id="273" r:id="rId29"/>
    <p:sldId id="2345" r:id="rId30"/>
    <p:sldId id="274" r:id="rId31"/>
    <p:sldId id="1890" r:id="rId32"/>
    <p:sldId id="276" r:id="rId33"/>
    <p:sldId id="275" r:id="rId34"/>
    <p:sldId id="396" r:id="rId35"/>
    <p:sldId id="397" r:id="rId36"/>
    <p:sldId id="279" r:id="rId37"/>
    <p:sldId id="280" r:id="rId38"/>
    <p:sldId id="281" r:id="rId39"/>
    <p:sldId id="293" r:id="rId40"/>
    <p:sldId id="2324" r:id="rId41"/>
    <p:sldId id="2339" r:id="rId42"/>
    <p:sldId id="283" r:id="rId43"/>
    <p:sldId id="284" r:id="rId44"/>
    <p:sldId id="285" r:id="rId45"/>
    <p:sldId id="2349" r:id="rId46"/>
    <p:sldId id="569" r:id="rId47"/>
    <p:sldId id="570" r:id="rId48"/>
    <p:sldId id="571" r:id="rId49"/>
    <p:sldId id="572" r:id="rId50"/>
    <p:sldId id="286" r:id="rId51"/>
    <p:sldId id="287" r:id="rId52"/>
    <p:sldId id="2333" r:id="rId53"/>
    <p:sldId id="2334" r:id="rId54"/>
    <p:sldId id="2347" r:id="rId55"/>
    <p:sldId id="2348" r:id="rId56"/>
    <p:sldId id="290" r:id="rId57"/>
    <p:sldId id="2332" r:id="rId58"/>
    <p:sldId id="2335" r:id="rId59"/>
    <p:sldId id="291" r:id="rId60"/>
    <p:sldId id="2346" r:id="rId61"/>
    <p:sldId id="2340" r:id="rId62"/>
  </p:sldIdLst>
  <p:sldSz cx="9144000" cy="5143500" type="screen16x9"/>
  <p:notesSz cx="6858000" cy="9144000"/>
  <p:defaultTextStyle>
    <a:defPPr>
      <a:defRPr lang="en-US"/>
    </a:defPPr>
    <a:lvl1pPr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9E8FF"/>
    <a:srgbClr val="5B5B64"/>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790" autoAdjust="0"/>
    <p:restoredTop sz="85417" autoAdjust="0"/>
  </p:normalViewPr>
  <p:slideViewPr>
    <p:cSldViewPr>
      <p:cViewPr>
        <p:scale>
          <a:sx n="100" d="100"/>
          <a:sy n="100" d="100"/>
        </p:scale>
        <p:origin x="600" y="51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816"/>
    </p:cViewPr>
  </p:sorterViewPr>
  <p:notesViewPr>
    <p:cSldViewPr>
      <p:cViewPr varScale="1">
        <p:scale>
          <a:sx n="88" d="100"/>
          <a:sy n="88" d="100"/>
        </p:scale>
        <p:origin x="-207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7E4735-A5D0-044D-BE7E-3A4B3C0A561F}" type="datetimeFigureOut">
              <a:rPr lang="en-US" smtClean="0"/>
              <a:pPr/>
              <a:t>10/28/19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56C03F-7434-D740-BBB1-1637C88A1EC2}" type="slidenum">
              <a:rPr lang="en-US" smtClean="0"/>
              <a:pPr/>
              <a:t>‹#›</a:t>
            </a:fld>
            <a:endParaRPr lang="en-US"/>
          </a:p>
        </p:txBody>
      </p:sp>
    </p:spTree>
    <p:extLst>
      <p:ext uri="{BB962C8B-B14F-4D97-AF65-F5344CB8AC3E}">
        <p14:creationId xmlns:p14="http://schemas.microsoft.com/office/powerpoint/2010/main" val="2509163792"/>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8-10-23T21:40:57.668"/>
    </inkml:context>
    <inkml:brush xml:id="br0">
      <inkml:brushProperty name="width" value="0.05292" units="cm"/>
      <inkml:brushProperty name="height" value="0.05292" units="cm"/>
      <inkml:brushProperty name="color" value="#FF0000"/>
    </inkml:brush>
  </inkml:definitions>
  <inkml:trace contextRef="#ctx0" brushRef="#br0">10780 8283 869 0,'0'10'24'0,"0"-7"7"0,0 3-31 0,0 0 0 0,0 3 0 0,0-2 0 0,2 1 71 16,-2 2 8-16,2 2 1 0,-2-2 1 0,0 2-13 0,0 2-2 15,0-2-1-15,0 5 0 0,0 1-16 0,0 3-3 16,0 2-1-16,0 3 0 0,0 4-8 0,0 4-1 16,0 3-1-16,0 9 0 0,-2 5-12 0,0 7-3 15,0 2 0-15,2 5 0 0,-3 0-20 0,-1 3 9 16,-1-3-9-16,3 1 0 0,0-4 10 0,-3-3-10 16,2-1 8-16,3-5-8 0,-3-4 9 0,1-3-9 15,4 0 10-15,-2-4-10 0,0-5 16 0,3-1-2 16,-3-2-1-16,1 1 0 0,-1-2-1 0,2-4 0 15,3 3 0-15,-1-3 0 0,1 1-12 0,-1-2 8 16,1-4-8-16,-1 2 0 0,-1-2 9 0,-1 0-9 16,0-3 8-16,-2 1-8 0,0 0 0 0,0 0 0 0,-2-2 8 15,0 2-8-15,-1-3 0 0,-1 1 0 0,2-2 0 0,-3-2 0 32,1 0-34-32,-1-3-6 0,1-1 0 0,-1-2-1 15,1 1-51-15,2-8-9 0,2-3-3 0,0 0-348 0,2-9-69 16</inkml:trace>
  <inkml:trace contextRef="#ctx0" brushRef="#br0" timeOffset="720.743">10932 8116 1378 0,'0'0'30'0,"0"0"6"0,0 0 2 0,0 6 2 0,0-6-32 0,5 4-8 16,1 2 0-16,3-2 0 0,2-2 0 0,2 2 11 16,3-2-11-16,4-2 12 0,5-4 1 0,-1 2 1 15,3 0 0-15,0 0 0 0,-1-2-14 0,6 2 9 16,-1-2-9-16,5 2 8 0,-3-2-8 0,3 0 0 15,2-2 0-15,-2 2 0 0,0-2 0 0,-3 3 0 16,-2-3 0-16,2 1 0 0,-1 1 0 0,-1-2 0 16,-1 3 0-16,-2-1 8 0,-1-1-8 0,0 4 0 15,-3-1 0-15,-4-1 0 0,1 3 0 0,-3 3 0 16,-3-1 0-16,0-1 8 0,-3 4 8 0,-1-1 0 0,-2-1 1 16,-2 3 0-16,-1 0 27 0,1 3 6 0,-5 0 1 0,1 3 0 15,-1 0 1-15,-2 4 0 0,0 2 0 0,0-1 0 16,-2 5-23-16,-1-2-4 0,1 4-1 0,2 2 0 15,-4-2-15-15,1 4-9 0,1 2 10 0,0 1-10 16,0 3 8-16,-1 1-8 0,3 3 0 0,0 0 0 16,0 2 0-16,0 1 8 0,3 1-8 0,-1 1 0 15,2 7 0-15,1 0 0 0,-1-3 0 0,1 3 0 16,2 2 0-16,-1-3 0 0,-1 3 0 0,2 0 0 16,-1-3 0-16,0 1 0 0,1-3 8 0,2 1-8 15,-2-2 0-15,0 1 0 0,-1-1 8 0,-1-1-8 16,2 1 20-16,-5-2 0 0,2-1 1 0,-1-1 0 15,-3 2 20-15,2-1 4 0,-4-1 1 0,-1-1 0 0,-1-1-9 16,-1 0-1-16,1-2-1 0,-1-3 0 0,1-1-5 16,-1 0-1-16,1-4 0 0,-1-1 0 0,-1-5-11 15,3 2-2-15,-1-6-1 0,2-2 0 0,-1-2-7 16,0-4-8-16,0-3 11 0,1 0-11 0,-2-2 10 0,1-2-10 16,-3-2 8-16,1 1-8 0,-2-2 8 0,-2-2-8 15,-2-2 8-15,-2 1-8 0,-3-2 8 0,-1 0-8 16,-6-2 8-16,-2 1-8 0,1-2 0 0,-5 0 0 15,-5-1 0-15,1 1 0 0,0 0-9 0,-6-2-1 16,-1 0 0-16,-4 0 0 0,-4 0-6 0,2 2 0 16,-1 0-1-16,0-2 0 0,4 4-1 0,1 0 0 15,4 0 0-15,3 2 0 16,1 2-22-16,5-2-5 0,4 0-1 0,6 0-1002 0</inkml:trace>
  <inkml:trace contextRef="#ctx0" brushRef="#br0" timeOffset="6494.744">11084 10448 1908 0,'-9'-2'42'0,"6"2"9"0,-3 2 1 0,1-2 1 0,1 2-42 0,-3 0-11 0,2-2 0 0,1 4 0 16,0-2 45-16,2 4 7 0,-3-2 2 0,1 2 0 15,2 0-35-15,-1 1-7 0,1-1-2 0,2 0 0 16,0 2-10-16,0 2 0 0,5-4 0 0,-1 0 0 16,-2 2-12-16,5 0 12 0,-1-2-10 0,3 0 10 15,0 0-8-15,2-2 8 0,1 0 0 0,3 0-9 16,1-4 9-16,2 0 0 0,-3 0-9 0,3-2 9 16,2-2 0-16,1 0 0 0,1 0 0 0,-2-2 0 15,4 2 0-15,-1 0 0 0,-1 0 0 0,0 2 0 16,1-2 0-16,-1 2 10 0,1 0-2 0,-6 0-8 15,3 0 12-15,-2 0-12 0,0 0 12 0,-2 0-12 0,0 0 12 16,1 0-4-16,-1 0 0 0,-1-2-8 0,3 1 9 16,0-2-9-16,0-1 0 0,0-1 9 0,0 1-1 0,0-3 0 15,-5 2 0-15,1-1 0 0,-4-2 4 16,1 2 0-16,-4 0 0 0,-2 0 0 0,-1-2 13 0,-2 2 3 16,-2-2 1-16,0 0 0 0,-2 1-2 0,-2-2-1 15,-1 1 0-15,-2 1 0 0,3-1-10 0,-4-2-3 16,-4 0 0-16,1 0 0 0,4 2-13 0,-2-2 9 15,3-2-9-15,-1-2 8 0,2-2-8 0,3 1 0 16,0-6 0-16,0 4 0 0,2-3 0 0,0 0 0 16,2-2-11-16,0 3 11 0,0-1 0 0,-2 0-8 15,0 4 8-15,0 0 0 0,-2 2 0 0,0 1 0 0,0 0 0 16,-3 2 0-16,1 1 16 0,-3 0-2 0,0 2 0 16,0 4 0-16,-1 0 3 0,-1 0 1 0,-2 2 0 0,2 2 0 15,0 2 10-15,0 0 3 0,-2 0 0 16,2 2 0-16,-3 0-31 0,2 0 0 0,1 2 0 0,-5-2 0 15,3 2 0-15,0 0-10 0,-3 0 0 0,1 0 0 16,-1 0 10-16,-1 0 11 0,0 0-3 0,-3-2 0 16,2 0 0-16,-2 0-8 0,-2 0 12 0,0 0-4 15,2-2-8-15,-2 3 0 0,-3 0 9 0,2-1-9 16,0 2 0-16,-3-1 8 0,-1 0-8 0,1 0 0 16,-5 2 0-16,4-1 0 0,0-1 0 0,1 3 8 15,-3 0-8-15,2 0 0 0,3 0 0 0,5 0 0 16,-4 0 8-16,6 0 0 0,1 0 0 0,3-2 0 15,2 2-8-15,0-2 0 0,2 2 0 0,1-2-8 16,2 2 8-16,-1-2-8 0,3 2 8 0,0 0-8 16,2-6 8-16,2 4-12 0,-2 3 12 0,0-1-12 0,0 0 12 15,2 0-8-15,0 0 8 0,-2 3-8 0,3-2 8 0,-1 4 0 16,0 0 0-16,0 1 0 0,2 4 0 0,-2 0 0 16,1 4 0-16,-1 0 0 0,0-1 0 15,3 3 0-15,-1 2-11 0,1 0 11 0,-1 2 0 0,3-1-9 16,2 3 9-16,-2 0 0 0,2 0 0 0,0 0 0 15,0-3 0-15,0 3 0 0,-1-2 0 0,-1 0-8 16,-1-2 8-16,1-2-8 0,-2-3 8 0,-3 1 0 16,0-2 0-16,3 0 0 0,-3 0 0 0,0-4 0 15,-2-1 8-15,0 2-8 0,0-6 8 0,0 1-8 0,-2-2 8 16,2-2-8 0,0 0-78-16,0-2-20 0,2-2-4 0,-2-2-1005 0</inkml:trace>
  <inkml:trace contextRef="#ctx0" brushRef="#br0" timeOffset="7041.952">12740 10059 1713 0,'-22'0'48'0,"15"0"12"0,0 0-48 0,3 0-12 0,-1-2 0 0,1 2 0 15,-5 0 71-15,4-2 12 0,5 2 2 0,0 0 1 16,-9-2-38-16,5 2-7 0,4 0-1 0,0 0-1 15,0 0-18-15,0 0-3 0,0 0-1 0,0 0 0 16,0 0-17-16,0 0 8 0,0 6-8 0,0 2 0 16,4 2 12-16,-1 3-12 0,-8 3 12 0,1 7-12 15,1 2 18-15,2 3-3 0,1 3-1 0,-5 2 0 16,-1 0-14-16,-1 3-15 0,7 3 3 0,-2 1 1 16,-3-2 20-16,1 1 4 0,4-3 1 0,0 0 0 15,0-3-14-15,-3 0-12 0,3-3 3 0,3-3 0 16,3-3 9-16,-1 0 0 0,-5-4 0 0,4-1-8 15,5-1-18 1,0-6-3-16,-5-4-1 0,1-2 0 0,1-6-127 0,3-6-26 16,9-6-5-16</inkml:trace>
  <inkml:trace contextRef="#ctx0" brushRef="#br0" timeOffset="7515.263">12832 9958 2016 0,'0'0'57'0,"0"0"12"0,9-4-55 0,-1-2-14 15,1-2 0-15,2 0 0 0,7 0 29 0,3 0 3 0,1 0 1 0,2 0 0 16,1 0-3-16,4 0-1 0,6 2 0 0,4 0 0 16,-6 2-17-16,3-2-3 0,2 3-1 0,0-2 0 15,-5 1 6-15,3 4 1 0,2-2 0 16,0 4 0-16,-2 2-15 0,-3 1-13 0,-6 2 2 15,-2 1 1-15,-5 2 10 0,-3 2 0 0,-1 2 0 0,-3 0 0 16,-1 2 0-16,-1-1 11 0,-4 3-11 0,-1 3 12 16,-1-2 10-16,-1 1 2 0,1 2 1 0,-1 0 0 15,-2 0 0-15,0 2 0 0,0-3 0 0,1 1 0 16,1 0 1-16,-2 0 0 0,-2-1 0 0,5 1 0 16,-3-2-13-16,-2 0-2 0,2 0-1 0,-2-3 0 15,0 1 5-15,3-2 1 0,-1 2 0 0,-2-2 0 16,0 0 0-16,2 0 1 0,-2-2 0 0,0-2 0 15,0 0-7-15,0-4-2 0,0 2 0 0,0-3 0 16,0 1 0-16,0-2 0 0,-2 0 0 0,-3 0 0 16,1 0 7-16,-3 0 1 0,-2 0 0 0,1 0 0 15,-3 2-4-15,-5 0 0 0,-4 0 0 0,2 1 0 16,-3 2-12-16,-3 1 0 0,-7-1 0 0,-1 3 0 0,2-2 0 16,-4 2 0-16,2 0 0 0,-3 0 0 0,-3 0 0 0,2-1 0 15,1-1 0-15,-6 3 0 0,-1-3-17 0,2-3 0 16,4-3 0-16,3-2-1219 15</inkml:trace>
  <inkml:trace contextRef="#ctx0" brushRef="#br0" timeOffset="36736.522">10867 5797 626 0,'0'0'13'0,"-5"-3"3"0,3 0 1 0,2 3 2 0,0-5-19 0</inkml:trace>
  <inkml:trace contextRef="#ctx0" brushRef="#br0" timeOffset="37205.79">10923 5552 1263 0,'0'0'28'0,"0"0"5"0,0 0 2 0,0 0 1 0,0 0-36 0,0 0 0 0,0 0 0 0,0 0 0 16,0 0 47-16,0 0 2 0,0 0 1 0,0 0 0 15,0 0-4-15,0 0-1 0,0 0 0 0,0 0 0 16,2 6-9-16,1 2-3 0,-1 0 0 0,0 2 0 16,0 0-13-16,1 4-4 0,-1 0 0 0,-2 2 0 15,2-1-3-15,-2 3-1 0,0 0 0 0,0 4 0 16,0 2 2-16,0-1 0 0,0 1 0 0,0 4 0 16,-2 2 2-16,2 4 1 0,-2 0 0 0,-1-1 0 15,1 7-1-15,0-2-1 0,0 5 0 0,-3 1 0 16,1 1 2-16,-1 3 1 0,1 0 0 0,-1 0 0 0,1-1-18 15,1 1 0-15,-1 1 0 0,-1-1-9 0,1 0 9 16,2-3 0-16,2-1 0 0,-3-2 8 0,1 1-8 0,2-1 0 16,0 2 0-16,0-3 0 0,-2-1 14 0,2 0-2 15,0-3 0-15,0-1 0 0,2-1 2 0,0-1 0 16,1 0 0-16,-1-2 0 0,0-3-6 0,0-1 0 16,3-4-8-16,-3-2 12 0,3-2-12 0,-1 0 0 15,3-5 0-15,-3 0 0 0,1-6 0 0,-1 1 0 16,1 1-13-16,-3-8 4 15,3 3-21-15,-3-4-4 0,2 2-1 0,-4-4 0 16,0 0-6-16,0 0-2 0,0 4 0 0,0-4 0 0,0 0 17 0,0 0 3 0,0 4 1 0,0-4-518 16,-4 2-104-16</inkml:trace>
  <inkml:trace contextRef="#ctx0" brushRef="#br0" timeOffset="38233.344">11050 5632 1375 0,'0'0'30'0,"0"0"6"0,0 0 2 0,0 0 1 0,0 0-31 0,0 0-8 16,0 0 0-16,0 0 0 0,0 0 49 0,0 0 9 15,0 0 2-15,0 0 0 0,0 0-19 0,0 0-3 16,-2 0-1-16,2 0 0 0,0 0 2 0,-3 2 0 16,1-1 0-16,2-1 0 0,0 0-7 0,0 0-2 15,0 0 0-15,0 0 0 0,0 0-22 0,7 0-8 16,0 0 0-16,2 0 0 0,0-1 0 0,2-4 0 0,2 2 0 15,3-1-10-15,0 0 10 0,-1 0 0 16,3-2-9-16,0 0 9 0,2 0 0 0,3 2 0 16,-6-2 0-16,8 4 0 0,-3-2 0 0,3 0 0 0,-1 2 0 15,1 0 0-15,-3 2 0 0,1 2 0 0,-2-2-9 16,0 0 9-16,-1 2 0 0,0-2 0 0,0 2 0 0,0-2 0 16,-2 0 0-16,2 0 0 0,0 0-8 0,1 0 8 15,-2 0 0-15,-1 0 0 0,-2-2 0 0,2 2 0 16,-2-2 11-16,-1 2-1 0,-4 0 0 0,0-2 0 15,0 2 8-15,-4 0 2 0,-2 0 0 0,-5 0 0 16,0 0 14-16,0 0 3 0,0 0 1 0,4 4 0 16,-4 2 8-16,0 0 2 0,0 0 0 0,0 0 0 15,-2 2-13-15,0 0-3 0,-1-1 0 0,1 4 0 16,0-4-14-16,0 2-3 0,-1 0-1 0,1 0 0 16,2 0-14-16,0 0 0 0,-2 0 0 0,4-1 0 15,-2 2 8-15,0 0-8 0,2 0 0 0,-2 2 0 16,0-2 0-16,3 4 0 0,-1-2 0 0,-2 1 0 15,2-3 0-15,0 4 0 0,1 0 0 0,-3 2 0 0,0 0 0 16,2 0 0-16,0 3 0 0,3 2 0 0,-3 0 0 0,2 5 0 16,-1 0 0-16,1 3 0 0,1-1 0 15,-1 2 0-15,1 0 0 0,-1-1 0 0,1 4 0 0,-2-2 0 16,2-1 0-16,-1-1 0 0,1 4 0 0,-3-4 0 16,3 1 0-16,-3 1 0 0,0-1 0 0,3 3 0 15,-3 0 0-15,-2-1 0 0,2-2 0 0,0 1 8 16,1-1-8-16,-3 2 9 0,2-2-9 0,0-2 8 15,-2 1-8-15,2 1 8 0,1 1-8 0,-3 2 0 16,2-4 0-16,2 1 8 0,-1 0-8 0,-1-2 0 16,2-1 0-16,1 1 8 0,-3 0-8 0,3 0 0 0,-3-1 0 15,2 1 0-15,-1-2 0 0,1 0 0 0,1-1 0 16,-2 2 0-16,0-4 0 0,-1-1 0 0,0-2 0 16,0-1 0-16,1 2 8 0,-1-3-8 0,0-3 8 0,0-1-8 15,-2-2 0-15,0 0 8 0,0 0-8 0,0-2 0 16,-2-1 21-16,0 0-1 0,0-3 0 0,-3 0 0 15,1 0-2-15,-1-3-1 0,-1 0 0 0,-1 0 0 16,-2-3-5-16,0 0 0 0,0 0-1 0,0 0 0 16,-4 0-11-16,-1-3 0 0,1-2 0 0,-2 4 0 15,-3-4-16-15,-2 4 5 0,-3-3 1 0,1-1 0 16,0 4 10-16,-1-4-8 0,-1-1 8 0,-1 3-8 16,1-3 8-16,-3-2 0 0,0 2 0 0,-4 0 0 15,-3 2 0-15,1-2 0 0,-5 0 0 0,2 0 0 16,0 2 0-16,1 0 0 0,1 0 0 0,3 0 0 15,-2 0 0-15,-1 0 0 0,1 2 0 0,1 1 0 0,1-2 0 16,4 3 0-16,-2 0 0 0,5 0-8 0,1 0 8 16,1 0 0-16,4 0 0 0,0 3 0 0,5-2-10 0,2 1 10 15,4-2-12-15,-2 2 12 0,4-2-17 0,5 0 3 16,0 0 1-16,0 0 0 16,0 0-111-16,5-4-23 0,-1-2-4 0,3-4-868 15</inkml:trace>
  <inkml:trace contextRef="#ctx0" brushRef="#br0" timeOffset="39440.092">11347 5687 1717 0,'0'0'37'0,"0"0"8"0,0 0 2 0,-5 2 2 0,3-2-39 0,2 0-10 0,0 0 0 0,0 0 0 15,0 0 43-15,-2-3 6 0,2-3 2 0,0-3 0 16,2 0-35-16,-2-3-8 0,2-4 0 0,3-6-8 0,-1-2 0 15,1-4 0-15,-1-4 0 0,1 1 0 0,-1-7 0 16,3 2 0-16,0-4 0 0,0 1 0 16,-3 1 12-16,1 1-4 0,-1-3 0 0,1 2-8 15,-3 0 16-15,2 4-4 0,1 3-1 0,-4 1 0 0,-1 2 4 16,0 3 1-16,0 1 0 0,3 2 0 0,-6 2-8 0,3 5 0 16,-1-3-8-16,1 3 12 0,-2 3-4 0,-1 3 0 15,-1-1-8-15,2 2 12 0,2 2-12 0,-3 0 11 16,1 2-11-16,0-2 10 0,-5 2-10 0,5-2 0 15,0 2-10-15,-3 2 10 16,1-2-64-16,-1 2-6 0,1 0-2 0,1 0-506 16,3 2-102-16</inkml:trace>
  <inkml:trace contextRef="#ctx0" brushRef="#br0" timeOffset="39667.164">11157 4927 2019 0,'0'0'44'0,"0"0"10"0,0 0 2 0,0 0 0 0,0 0-44 0,2-3-12 0,1-6 0 0,1 0 0 15,5-3-12-15,2-3-5 0,5-3-1 0,0 1 0 16,3-3 18-16,2 0-10 0,1 2 10 0,-2 0-8 16,1 3 0-16,-2 3 0 0,1 0 0 0,-2 6 0 31,0 0-20-31,-4 4-3 0,-1 2-1 0,0 6 0 0,-4 2-19 15,0 1-4-15,-4 8-1 0,-1 2 0 0,1 3 42 0,-3 2 14 0,-2 2-9 0,0-2-463 16,-2 1-92-16</inkml:trace>
  <inkml:trace contextRef="#ctx0" brushRef="#br0" timeOffset="40524.325">10916 2961 1450 0,'0'0'32'0,"0"0"6"0,-2 0 2 0,-2 0 1 0,4 0-33 0,-3 1-8 0,-1-1 0 0,-1 3 0 15,1-1 48-15,-1-1 8 0,3 2 2 0,-2 0 0 16,1 0-10-16,1 0-3 0,0 2 0 0,-3 0 0 16,3 1-25-16,2 2-6 0,0 2-1 0,0 2 0 15,0 4-13-15,0 2 9 0,0 0-9 0,0 4 8 16,2 2-8-16,-2-1 0 0,5 5 0 0,-5 0 0 16,2 1 0-16,-2 4 0 0,0-2 0 0,0 3 0 15,-2 2 0-15,0-1 0 0,-1 5 0 0,1 0 0 16,0 3 18-16,-3 1-2 0,1 0 0 0,-1 1 0 15,1 3 5-15,0 1 1 0,0-1 0 0,-1 0 0 16,1-3-9-16,1 1-1 0,-1-2-1 0,-1-1 0 16,3 1-11-16,0-5 0 0,-3 3 9 0,3-4-9 15,-2-4 0-15,-1-1 8 0,3-1-8 0,-3 0 0 0,3-2 0 16,-2 2 8-16,-1-1-8 0,1-3 0 0,1-2 0 16,-1-4 0-16,2 0 0 0,-1-3 8 0,1-3-8 15,0-2-8-15,-3-2 8 0,5-4-12 16,0-2-33-16,0 0-7 0,0-6-2 0,0 0 0 15,5-8-96-15,-3-6-19 0,3-4-4 0</inkml:trace>
  <inkml:trace contextRef="#ctx0" brushRef="#br0" timeOffset="41441.898">10907 3052 1710 0,'0'0'37'0,"0"0"8"0,0 0 2 0,0 0 1 0,-2-2-38 0,2 2-10 0,0 0 0 0,0 0 0 16,0 0 71-16,0 0 12 0,0 0 2 0,0 0 1 15,0 0-67-15,0 0-19 0,0 0 0 0,5-4 8 16,1 2-8-16,3-2 0 0,-2-2 0 0,4 2 0 15,2-2 0-15,1 2 0 0,1-2 0 0,1-1 0 16,2 1 0-16,0-3 0 0,2 3 0 0,0 0 0 16,0-1 0-16,0 1 0 0,2 0 0 0,1 0 0 15,1 0-14-15,1 0-5 0,1 2-1 0,4 2 0 0,-1-2 7 16,0 2 1-16,0 0 0 0,0 2 0 0,-2 2 12 16,-3 0 0-16,-2 0 0 0,1 2 0 0,-1 0 0 15,-2-2 0-15,0 2 0 0,0-2 10 0,-2 2-10 0,0 0 0 16,0-2 0-16,-5 2-11 0,1-1 11 0,-3 2 0 15,0-1 8-15,-2-1-8 0,-2 0 27 0,2 0 1 16,0 0 0-16,-2-2 0 0,-1-1-7 0,-6 0-1 16,6 2 0-16,-1 1 0 0,-1-2-6 0,-4-1-2 15,0 0 0-15,0 0 0 0,0 0 16 0,0 0 4 16,0 0 0-16,0 0 0 0,0 0 0 0,0 0 0 16,0 0 0-16,0 0 0 0,0 0 0 0,0 5 0 15,-4 1 0-15,2-3 0 0,-1 3-20 0,-1-2-3 16,4 2-1-16,-2 2 0 0,2 0-8 0,0 2 0 15,0 0 0-15,0 0 0 0,2 2 0 0,0 4-11 0,0-2 3 16,1 3 0-16,-1 5 8 0,2 0 0 0,-1 2 0 0,1 2 0 16,1-1 0-16,-1 5 0 0,-2-2 0 0,3 4 0 15,-3 1 0-15,3 5 0 0,-1-2 0 0,3 4 0 16,-3-3 0-16,1 3 0 0,2-3 0 0,-1 2 0 16,1 2 0-16,-1-1 0 0,1 2 0 0,0-1 0 15,-1 1 0-15,1-2 0 0,0-1 0 0,0 1 0 16,-1-1 0-16,3-1 0 0,-2 2 0 0,-2 0 0 15,-1-3 0-15,1-1 0 0,-1 0 0 0,-2-3 0 16,1-1 0-16,-1 0 9 0,0 0-1 0,0-2-8 16,1-1 13-16,-3 1-4 0,0 0-1 0,1-5 0 15,-1 2 4-15,0-4 1 0,0-1 0 0,-1 0 0 16,1-5-4-16,0 1-1 0,0-2 0 0,-3-4 0 0,3 0 0 16,0-4 0-16,-2 0 0 0,0-2 0 0,-3 0 10 15,3-2 2-15,-2 0 0 0,1-2 0 0,-1 0-8 16,-1 0 0-16,1 0-1 0,-1-2 0 0,-1 0-2 0,1-2 0 15,-4 2 0-15,0-2 0 0,0 2-9 0,0-2 0 16,-4 0 0-16,-2 0 0 0,1 0 0 0,-4 0 0 16,0 2 0-16,-2-2 0 0,-2 2 0 0,-3 0-12 15,3-2 2-15,-3 0 1 0,-1 0 9 0,-1 0 0 16,0 2-9-16,-2-2 9 0,-2 0 0 0,-3 2 0 16,-1-2 0-16,-1 2 0 0,2-2 0 0,1 0 0 15,2 2 0-15,-1-2 0 0,1 2 0 0,2-2 0 16,-2 0 0-16,4 0 0 0,0 0-11 0,0 2 3 0,0 0 0 15,6 0 0-15,3 0 8 0,4 2 0 0,-2-2 0 0,5 2 0 32,2 0-28-32,0-2-3 0,9 0-1 0,0 0 0 15,0 0-102-15,0-6-21 0,5 0-4 0,1-1-837 0</inkml:trace>
  <inkml:trace contextRef="#ctx0" brushRef="#br0" timeOffset="42463.362">10976 2929 1108 0,'-6'2'24'0,"6"-2"6"0,0 0 1 0,-5-2 0 0,-2 0-31 0,1 0 0 0,1 2 0 0,1 0 0 15,-2-2 79-15,1 0 9 0,1 0 3 0,-1 0 0 16,-2 2-23-16,5 0-5 0,-5 0-1 0,5 0 0 16,-2 2-10-16,-1 2-1 0,3-2-1 0,0 4 0 15,-1 0-21-15,1 4-4 0,0-1-1 0,2 3 0 16,0 5-11-16,0 0-2 0,0 5-1 0,0 4 0 16,0 2-10-16,0 2 0 0,0 4 9 0,0-1-9 15,-2 3 16-15,2 1-2 0,-3 1 0 0,1 0 0 16,0 2-14-16,2-1-13 0,-2 3 2 0,2-3 1 15,0 0 10-15,0-2 11 0,2 1-3 0,0 1 0 16,-2 1-8-16,2 0 0 0,1 1 0 0,-1 1 0 16,-2 0 12-16,2-3-2 0,0-1-1 0,1 2 0 15,-1-5 2-15,2 4 0 0,-1-2 0 0,1-2 0 16,-2-1-3-16,3 0-8 0,-1 0 12 0,1-2-4 16,-3-4-8-16,3-1 0 0,-3 1 9 0,0-2-9 15,3 0 11-15,-5-1-3 0,0 1 0 0,0-4 0 0,0 2 5 16,0-3 1-16,0 3 0 0,-3-2 0 0,1-4 2 15,2 0 0-15,0-2 0 0,-2 2 0 0,0-5-6 0,2-1-1 16,0 0 0-16,0-2 0 0,0-2-9 0,0-2 0 16,2 0 0-16,-2-6 0 0,0 0-13 0,0 0-8 15,0 0-2-15,0 0 0 16,4 2-46-16,1-4-10 0,-1-2-1 0,0-1-528 16,1-4-106-16</inkml:trace>
  <inkml:trace contextRef="#ctx0" brushRef="#br0" timeOffset="47324.748">750 7423 1792 0,'6'-12'40'0,"-6"5"8"0,2-1 1 0,5 0 1 0,-5 2-40 0,3-2-10 0,-5 0 0 0,4 2 0 16,1-2 94-16,2 2 17 0,-5 0 3 0,2 0 1 16,5 2-65-16,-2 1-13 0,-2-2-2 0,6 1-1 15,-2 1-34-15,4-2 0 0,2 4 0 0,1-2-12 16,7 0 12-16,-1 0-11 0,0 0 11 0,5 0-10 16,0 2 10-16,4 1 0 0,0 0-9 0,5 0 9 15,-2 0 0-15,1 1 0 0,-1 2 0 0,8-1 0 16,-2-1-9-16,5 2 9 0,2 0 0 0,4 1 0 15,-2-2-9-15,5 2 9 0,2-2 0 0,-1 1-9 16,8 3 9-16,2-5 0 0,-5 1 0 0,3 1 0 16,4-2 0-16,-3 1 0 0,3 2 0 0,0 0 0 15,-4-2 0-15,1 2 0 0,4-2 0 0,-2 0 0 16,-3 0 0-16,0 0 11 0,-6 0-3 0,3-2 0 0,-1 2-8 16,-4 0 0-16,-1-2 0 0,-3 0 0 0,-1-2 0 0,1 0 8 15,-4 0 2-15,-3 0 0 0,4 2 1 16,-6-4 0-16,-2 0 0 0,-2 2 0 0,-7-2-1 15,1 2 0-15,-8-2 0 0,-2 2 0 0,-4 1 14 0,-2-2 4 16,-5 1 0-16,-2 1 0 0,0-2 0 0,-4 1 1 16,-5-2 0-16,0 1 0 0,-3-2 31 0,-1 0 5 15,-1-1 2-15,-1 0 0 0,-1 0-39 0,0-5-7 16,0 4-1-16,-2-3-1 0,3-4-11 0,1-2-8 16,-2-2 9-16,3-4-9 0,-1 1 12 0,1-5-4 15,-1-2-8-15,3-2 12 0,2-2-12 0,-2 1 0 16,0-3-9-16,0-4 9 0,0 1 0 0,0-1 0 0,-3-2-8 15,1 5 8-15,-3-1 0 0,-2 0 0 0,0 0 0 16,-2 5 0-16,-1-3 0 0,1 4 0 0,0 2 0 0,0 4 0 16,-4 0 0-16,1 5 0 0,1-1 12 0,1 2-12 15,1 3 20-15,0 3-4 0,0-3 0 0,0 2 0 16,0 1-16-16,0 4 8 0,2 0-8 0,-3 0 0 16,1 2 0-16,-2 0 0 0,-1 0 0 0,1 0 0 15,-2 2 0-15,-1 2-14 0,-2-2 1 0,-5 4 0 16,1-2-9-16,-2 0-2 0,-5 2 0 0,-1 0 0 15,0 0 11-15,-2 0 1 0,-2 2 1 0,-1-2 0 16,-3 0 11-16,-2 0 0 0,-5 2 0 0,-1-2-8 16,-4 4 8-16,-3-2 0 0,1 2 0 0,-3 2 0 15,-6-2 0-15,-1 2 0 0,-1 2 0 0,-4 0 0 16,2 0 0-16,-4 0 0 0,0 2 8 0,2-2-8 16,0 2 8-16,5-3-8 0,-8 1 8 0,6 1-8 0,1-2 24 0,0 1 0 15,8-2 0-15,-4-2 0 0,2-2-24 0,3 0-15 16,3 0 3-16,2-2 0 0,4 0 12 0,3-2 8 15,1-2 0-15,3 0-8 0,1 0 12 0,5-2-12 16,1-2 12-16,0 2-12 0,8 3 12 0,-4-2-12 16,6 1 12-16,-2-2-12 0,5 3 9 0,2-2-9 15,3 1 0-15,2 1 9 0,0 3-9 0,0-3 0 16,4 3 0-16,-2 3 0 0,2-1 0 0,3 2 0 16,-3-1-12-16,3 3 12 0,-1 3-16 0,3 0 5 15,-3 3 1-15,1 0 0 0,4 4-3 0,-5 2-1 16,3 2 0-16,2 0 0 0,0-1 5 0,0 3 1 0,0 0 0 15,7 2 0-15,-3 0 8 0,3 1-12 0,2 1 12 16,2 2-12-16,-4 0 12 0,2 1-10 0,2 1 10 16,0 0-10-16,-2 2 10 0,4-1 0 0,-4 2 0 0,-2-2 0 15,2 1 0-15,-2-2 0 0,-5 1 0 0,3 3 0 16,-3-2 0-16,5 2 0 0,-7 0 0 0,0-5 0 16,-5 1 0-16,3 0 0 0,0-2 0 0,-5-3 0 15,0 1 0-15,5-4 0 0,-5-2 0 0,3-5 0 16,-3 1 0-16,2-2 8 0,5-2-8 0,-4-4 8 15,2-2-8-15,2 0 11 0,0-6-11 0,0 0 12 16,6 0-12-16,3-2 0 0,0 0-10 0,5-4 10 16,8-2-26-16,0-3 1 0,12-6 0 0</inkml:trace>
  <inkml:trace contextRef="#ctx0" brushRef="#br0" timeOffset="49792.864">11827 2911 1134 0,'-14'2'24'0,"8"-2"6"0,0-2 1 0,-1 2 1 0,0-2-32 0,0 2 0 0,1-2 0 0,1 2 0 15,5 0 61-15,-4-2 6 0,-1 0 1 0,5 2 0 16,0 0-39-16,-2-2-7 0,-3 0-2 0,3 0 0 15,0 2 15-15,2 0 2 0,0 0 1 0,-2 0 0 16,-3 2-5-16,5-2-1 0,0 4 0 0,-2 2 0 16,0 2 1-16,-1 2 0 0,-1 2 0 0,2 5 0 15,-1 1-16-15,-1 6-3 0,-1 2-1 0,3 4 0 16,0 1-13-16,-3 3 11 0,3 4-11 0,1 2 10 16,1 0-10-16,0 1 0 0,-3 3 0 0,3-2 8 15,0 1-8-15,0 1 0 0,3-2 0 0,-3-1 0 16,0-1 0-16,1-1 0 0,-1 1 0 0,2 0 8 15,1 2-8-15,-1-1 0 0,-2 1 0 0,-2-2 0 0,2 1 0 16,-3-1 10-16,1-3-10 0,1 2 10 0,-2-2 19 16,-1 1 4-16,-1-2 1 0,1 0 0 0,2-3 0 15,-1 0 0-15,-1 1 0 0,-1-2 0 0,1 0-11 16,-1-1-3-16,3 2 0 0,-2-4 0 0,4-3-7 0,-3 2-1 16,-1-3-1-16,4-3 0 0,0 1-11 0,0-4 0 15,4-3 0-15,-1 0 0 0,-1-1 0 0,2-4 0 16,1-1 0-16,-1-2 0 15,3-1-29-15,-2-1 1 0,-5-6 1 0,4 4 0 16,3-2-80-16,-3 1-16 0,-4-3-3 0,6 0-710 16</inkml:trace>
  <inkml:trace contextRef="#ctx0" brushRef="#br0" timeOffset="52056.028">11099 10662 1227 0,'0'0'27'0,"-4"-2"5"0,-1 0 2 0,1 0 1 0,-3 0-35 0,3 0 0 0,-1 0 0 16,1 0 0-16,-1-2 94 0,1 2 12 16,-1 0 2-16,5 2 1 0,-2-4-34 0,2 2-7 0,-5 1-2 15,5 1 0-15,0 0-39 0,0 0-8 0,5-5-2 16,2 1 0-16,-3 2-17 0,5-2 0 0,2 4-13 16,-2-2 5-1,3 2-15-15,-1 2-2 0,2 1-1 0,2-2 0 0,1 1 2 0,0 2 1 0,0 1 0 16,2-2 0-16,0 1 10 0,1 0 1 0,-1 2 1 0,2 0 0 15,1 0 11-15,1 0 0 0,-5 2-9 0,4-2 9 16,-3 0 0-16,2-2 0 0,-2 0 0 0,-1 0 0 16,-1-2 0-16,2 0 0 0,-5-4 12 0,1 2-4 15,-3-2 8-15,0 0 2 0,-2 0 0 0,-3 0 0 16,-1-2 12-16,-5 4 2 0,0-4 1 0,0 0 0 16,-5 0 11-16,1-2 1 0,-7 2 1 0,-2 2 0 15,-3-2-30-15,-4 4-7 0,-5-2-1 0,-3 2 0 16,-4 2-16-16,-2-2-4 0,1 4-1 0,-3-2 0 15,-2 0 13-15,3 0 0 0,-1 0 0 0,-2 2 0 16,0-2-8-16,2 2 8 0,5 0 0 0,0-2-9 16,4 0 30-16,2 0 7 0,6 0 0 0,1 0 1 15,2-2-1-15,7-2 0 0,0 2 0 0,2-2 0 0,7 2-12 16,0 0-4-16,2-4 0 0,5 2 0 0,2-2-12 16,2 0 0-16,5 0 0 0,2 0 0 0,2 0-11 15,4 2-1-15,3-2-1 0,3 0 0 0,-2 0 13 0,-1-2 0 16,2 2 0-16,-2 0 0 0,2 0 0 0,0 1 0 15,0-2 0-15,0 4 0 0,0-2 0 0,-2 3 8 16,-3-2-8-16,-1 2 0 0,-1 0 0 0,-2 2 0 16,0-2 0-16,-4 3 0 0,2-2 8 0,-3-1-8 15,1 2 0-15,-5-2 0 0,3 0 0 0,-4 0 0 16,-1-2 8-16,0 2-8 0,0-1 0 0,-2-2 0 16,0 3 0-16,-3-2 0 0,1 1 8 0,-5 1-8 0,0 0 9 15,0 0-9-15,0 0 16 0,0 0-2 0,-5-5-1 16,1 1 0-16,-3 2 1 0,-2 1 0 0,0 1 0 0,-2 1 0 15,-3-1-14-15,4 2 9 0,-4 1-9 0,-1-3 8 16,-1 1-8-16,2 1 0 0,-1 1 0 16,2-2 0-16,-1 1 0 0,3 1 0 0,2-3 0 0,2 1 0 15,1-1 0-15,3 2 0 0,-1-2 0 0,4 0 0 16,0 0 0-16,0 0-9 0,0 0 9 0,9 0-13 16,2 0 3-16,3-2 1 0,1 1 0 0,-2-2 0 15,3-3 9-15,0 3 0 0,-1-3 0 0,1 0-8 16,0-3 8-16,1 2 0 0,-1-1 0 0,0 0 0 15,-1-2 0-15,-1 0 0 0,2 0 0 0,-5-2 0 16,2 2 9-16,-2 1-9 0,-4-2 12 0,2 1-12 16,0-2 12-16,-3 0-12 0,-1-1 12 0,2-1-12 15,-3 0 10-15,3 0-10 0,-3-2 8 0,1 0-8 0,-5 1 9 16,2-1-9-16,3-1 10 0,-5 0-10 0,0 1 0 16,0-2 8-16,0 0-8 0,-3 0 0 0,1 3 0 0,0-1 8 15,-5-1-8-15,3 4 0 0,-1-1 14 0,-2 0-3 16,1 0-1-16,-3-2 0 0,0 4 8 0,0 0 2 15,-3 1 0-15,3 0 0 0,-1 2-20 0,1 1 8 16,0-2-8-16,0 2 0 0,0 2 8 0,0-2-8 16,2 2 0-16,-2 2 0 0,2-2 0 0,-2 2 0 15,3-2 0-15,-1 3 0 0,1-2 0 0,-3 4 0 16,0-4 0-16,2 1 0 0,0 2 0 0,-2-2 0 16,-2 1 0-16,2 0 0 0,-2 2 11 0,0-4-11 15,-2 4 10-15,-3-1-10 0,0-1 17 0,1 2-2 0,-1-1-1 16,0 2 0-16,-1 0 4 0,1 0 1 0,0 0 0 0,1 2 0 15,-1-2-4-15,0 4-1 0,3-2 0 0,2-1 0 16,2 4-14-16,-2-4 11 0,0 3-11 0,2 1 10 16,0-2-10-16,0 0 0 0,2 0 0 0,0 0 0 15,0 0 0-15,3 0 0 0,0 0 0 0,-3-1 0 16,1 0 0-16,1 2 0 0,1-2 0 0,-1 2 0 16,1 0 0-16,-1-2 0 0,1 0 0 0,-1 0 0 15,1 2 0-15,-1 0 0 0,-2 0 0 0,3-2 0 16,-3 2 0-16,3 0 0 0,-5 0 0 0,2 2 0 15,3-2 0-15,-3 0 0 0,1 0 0 0,-1 2 0 16,0 0 0-16,0 0 0 0,3 1 0 0,-3 2 0 16,3-2 0-16,-1 1-9 0,3 1 9 0,0-2 0 15,-1 3 0-15,1-2-8 0,2 2 8 0,0 0 0 0,0 2 0 16,0 0-8-16,2 0 8 0,-2 0 0 0,3 1 0 16,-3 1-8-16,-3 0 8 0,3 2 0 0,0 2 0 0,0-2 0 15,-2 1 0-15,0 4 0 0,0 0 0 0,-3 1 0 16,1-2 0-16,-1 0 0 0,-2 2 0 0,1-1 0 15,0 1 12-15,-3 0-3 0,-3 0-9 0,6 0-9 16,-1-2 9-16,0 0-13 0,3-4 13 0,-3 2 0 16,2-1 0-16,1-3 0 0,-1 0 0 0,3-2 0 15,0 0 0-15,2 0 0 0,-2 0 0 0,2-5 0 16,0 1 0-16,2 1 0 0,-2-3 0 0,2-3 0 16,0-1 0-16,-2-2 0 0,0 0 0 0,0 0 0 15,7 4 0-15,-7-4 0 0,5-2 8 0,1 0-8 0,-3 0 0 16,3-1 0-16,-1 0 0 0,2 0 10 0,-3-2-10 0,3 1 8 15,0 1-8-15,2-2 0 0,-3 1 0 16,3 3 0-16,2-1 0 0,0-2-14 0,3 2 5 0,1-2 1 16,-1 2 0-16,4-1 0 0,-3 2 0 0,3-1 0 15,2 2-3-15,0-3 0 0,1 3 0 0,-2 0 0 16,4-1-1-16,-1-1 0 0,1 2 0 0,1-3 0 16,0 3 12-16,-1-1-8 0,2 1 8 0,-4-2-8 15,2 0 8-15,-3 0 0 0,-2 2 0 0,-2-2-8 16,-1 0 8-16,-2 0 0 0,1 2 0 0,-5 0 0 15,0 0 0-15,-2 0 0 0,-1 0 0 0,1-2 8 16,-7 2-8-16,5 0 0 0,-1 0 0 0,-4 0 0 16,0 0 0-16,7 0 8 0,-7 0-8 0,4-2 0 15,-4 2 0-15,0 0 9 0,0 0-9 0,3 0 0 16,0-2 8-16,-3 2-8 0,0 0 0 0,0 0 0 0,0 0 9 16,0 0-9-16,0 0 0 0,0-4 9 0,-1 0-1 15,1 4 0-15,0 0 0 0,-2-2 0 0,-3-2 0 16,3 2-8-16,-3 0 12 0,1-2-4 0,-1 2-8 0,-1 2 8 15,1-2-8-15,5 2 8 0,-4-2-8 0,-1 2 0 16,1 0 0-16,4 0 0 16,0 0-84-16,0 0-20 0,0 0-3 0,2-2-973 15</inkml:trace>
  <inkml:trace contextRef="#ctx0" brushRef="#br0" timeOffset="55145.102">11365 10535 1134 0,'-14'0'32'0,"8"0"8"0,-3 2-32 0,0-2-8 0,0 2 0 0,0-2 0 0,0 0 104 0,0 0 20 16,0 0 4-16,0 0 1 0,5 0-51 0,-1 0-10 15,-1-2-3-15,3 2 0 0,3 0-25 0,0 0-6 16,0 0-1-16,0 0 0 0,0 0-17 0,0 0-4 16,3-2-1-16,-3 2 0 0,4 0-11 0,3 0 0 15,0 2 0-15,2 0 0 16,-3 0-25-16,-6-2-1 0,7 2 0 0,0 0 0 15,0 2-130-15,-1 0-27 0,-6-4-5 0</inkml:trace>
  <inkml:trace contextRef="#ctx0" brushRef="#br0" timeOffset="62113.524">10954 3425 507 0,'0'0'14'0,"0"0"4"0,2-4-18 0,0 0 0 0,-2-2 0 0,3 2 0 16,-3 4 50-16,0-4 6 0,4 1 2 0,-4-2 0 0,0 4 0 0,0 1 0 16,0 0 0-16,0 0 0 0,0 0 10 15,0 0 3-15,0 0 0 0,0 0 0 0,0 0-11 0,0 0-3 16,0 0 0-16,0 0 0 0,0 0-22 0,5 3-5 16,-3 3-1-16,0-2 0 0,-2 4-16 0,5-2-3 15,-1 2-1-15,3 0 0 0,-3 0-1 0,1 4 0 16,2-3 0-16,-1 6 0 0,-3-3 13 0,1 3 3 15,-2 1 0-15,1 0 0 0,-1 0 5 0,-4 2 2 16,-1 0 0-16,1 0 0 0,0 0-3 0,-3 0 0 16,1-3 0-16,-1 3 0 0,1 0-5 0,-1 0-2 15,1-4 0-15,-1-2 0 0,3-1-12 0,2 0-9 16,-2-4 12-16,2 1-12 0,-2-5 0 0,2-3 0 0,0 0 0 16,9-6 0-1,0-5-104-15,2-5-28 0,2-5-6 0</inkml:trace>
  <inkml:trace contextRef="#ctx0" brushRef="#br0" timeOffset="63480.586">11063 3403 1270 0,'0'0'28'0,"0"0"5"0,-4 4 2 0,2-2 1 0,-3 2-28 0,1 0-8 0,4-4 0 0,-3 4 0 0,1 0 46 0,0 0 8 15,2-4 2-15,0 0 0 0,-2 6-29 0,0 0-6 16,2-6-1-16,0 0 0 0,0 0-20 0,0 4 8 16,0-4-8-16,0 0 0 0,6 2 0 0,-6-2 0 15,5 2 0-15,-5-2 0 0,4-2 0 16,3 0 0-16,0-2 0 0,-1 4 0 0,1-2 0 0,0 0 0 15,2 0 0-15,-2 0 0 0,-1 0 0 0,1 2 0 16,0-2 0-16,2 0 0 0,-3 2 0 0,1 2 0 16,-1-2 0-16,3 2 0 0,-2-2 0 0,0 2 11 15,0 2-3-15,-1-2 0 0,-1-2 0 0,2 2 0 16,2 0 0-16,-3 0 0 0,1 0-8 0,2 0 0 16,2-2 0-16,-2-2 0 0,2 4 0 0,0-2 0 15,0-2 8-15,1 0-8 0,-1 2 0 0,2-4 8 0,-2 2-8 16,2 0 0-16,-1 0 8 0,-1 0-8 0,0 0 8 15,-2 0-8-15,0 0 11 0,-2 2-3 0,0 0-8 0,-1 0 12 16,0 0 4-16,-1 0 0 0,-5 0 0 0,0 0 0 16,0 0 8-16,7 2 3 0,-7-2 0 0,0 0 0 15,0 0 0-15,0 0 0 0,0 0 0 0,4 4 0 16,1 0-8-16,-5-4-2 0,6 2 0 0,-1 0 0 16,-1-2-9-16,-4 0-8 0,5 0 9 0,2 0-9 15,-1 0 9-15,-1 0-9 0,-5 0 8 0,7-2-8 16,-3 0 0-16,1 2 0 0,-1 0 8 0,-4 0-8 15,0 0 0-15,7-2 0 0,-3-2 0 0,-4 4 8 16,0 0 3-16,0 0 0 0,5 2 0 0,-1-2 0 16,-4 0-11-16,0 0 0 0,0 0 0 0,4 4 0 15,-4-4 9-15,0 0 3 0,5 0 1 0,-1 2 0 16,1-2-13-16,-5 0 11 0,6 0-11 0,1-2 10 0,-2 2-10 16,1 0 0-16,1 0 0 0,0 0 0 0,0 0 0 0,-3 0 8 15,5 0-8-15,0 0 0 0,-1 0 0 0,-1 0 0 16,0 0 0-16,2 0 0 0,-2 0 0 0,-7 0 0 15,0 0 0-15,11 0 0 0,0 0 0 0,-2 0 0 16,-9 0 0-16,9 0 0 0,-2 2 0 0,0 0 0 16,-3-2 0-16,-4 0 0 0,0 0 0 0,6 2 8 15,1 0-8-15,-7-2 0 0,0 0 8 0,4 4-8 16,-4-4 0-16,5 2 8 0,-5-2-8 0,0 0 10 16,0 0-10-16,7 2 10 0,-1 0-10 0,-6-2 0 15,0 0 9-15,5 0-9 0,-1 2 0 0,-4-2 9 16,0 0-9-16,0 0 0 0,0 0 20 0,0 0-2 0,5 2-1 15,-5-2 0-15,0 0-17 0,0 0-14 0,0 0 2 0,2 6 1 16,-2-2 11-16,2-1 8 0,1 2-8 0,-3-5 11 16,0 4 3-16,0-1 1 0,0 6 0 0,0-2 0 15,0-1-15-15,0 2 0 0,0-2 0 0,0 2 0 16,0 2 0-16,0 0 0 0,0-2 0 0,0 0 0 16,0 0 0-16,0 2 8 0,0-2-8 0,-3 0 0 15,3 0 0-15,-2-1 0 0,2-1 8 0,-2 3-8 16,0-2 0-16,-1 1 0 0,1 1 0 0,2 0 0 15,0-1 0-15,-2-2 0 0,0 2 0 0,2 0 0 16,0-2 8-16,0 0-8 0,-3 0 0 0,6 0 0 16,-3 0 0-16,0-3 0 0,0 3 0 0,0-6 0 15,-3 5 8-15,3 1-8 0,-2-2 0 0,0-1 9 0,0 1-9 16,2-4 0-16,-3 5 9 0,1-4-9 0,0 4 9 16,2-5-9-16,-2 3 12 0,-1 1-12 15,-1 1 14-15,2-2-4 0,-1 0-1 0,3-3 0 0,0 0-9 16,-3 3 12-16,-2 1-12 0,5-4 12 0,-2 2-12 0,-3 2 12 15,3 0-12-15,-2-2 12 0,1 0-12 0,3-2 10 16,0 0-10-16,-6-2 10 0,-1 4-1 0,2-2 0 16,5 0 0-16,-4 0 0 0,-3 0-9 0,7 0 12 15,-7 0-12-15,1 0 12 0,-1-2-12 0,0 0 8 16,0 2-8-16,-2 0 8 0,3-2-8 0,0 2 0 16,-3-2 9-16,0 2-9 0,-3 0 0 0,3 2 0 15,0 0 0-15,-2-2 8 0,0 0-8 0,2 2 0 16,-2 0 0-16,0-2 0 0,-2 2 0 0,1-2 8 0,1 0-8 15,0 0 0-15,-3 0 0 0,3 0 9 0,-2 0-9 0,2-2 0 16,-2 2 8-16,-1-2-8 0,1 0 0 16,-1 0 0-16,3 0 10 0,0 0-10 0,0-2 8 0,-2 2-8 15,1 0 9-15,1 2-9 0,0-2 10 0,0 1-10 16,-1 1 11-16,1 0-11 0,3 0 12 0,-1-3-12 16,0 3 8-16,-2 0-8 0,4 0 0 0,-2 0 0 15,0-2 8-15,2 2-8 0,-2 0 0 0,2 0 0 16,1 0 0-16,-1 0 0 0,3 0 0 0,-3 0 0 15,3 0 0-15,-3 0 0 0,3 0 0 0,-3 0 0 16,2 2 0-16,1-2 0 0,-3 3 0 0,3-3 0 16,-3 1 0-16,2 1 0 0,1 0 0 0,2 0 0 15,-5-2-9-15,7 0 9 0,0 0-8 0,0 0 8 16,0 0-41-16,-2 4-3 16,-1-2-1-16,6 2-697 0,-1 0-139 0</inkml:trace>
  <inkml:trace contextRef="#ctx0" brushRef="#br0" timeOffset="66030.435">13086 8737 946 0,'9'2'20'0,"-9"-2"5"0,0 0 1 0,0 0 2 0,0 0-28 0,0 0 0 16,0 0 0-16,0 0 0 0,-4 4 64 0,-1 0 8 15,5 0 2-15,-4 0 0 0,-5 0-22 0,2 2-4 0,5-2 0 0,2 4-1 16,-5-2-18-16,3 2-3 16,2 0-1-16,0 2 0 0,2-2 1 0,-4-1 0 15,-3 3 0-15,5-2 0 0,5 1-26 0,-3-2-14 0,-6 3 2 0,-1-2 0 16,5 2 12-16,0 0 0 0,-2-2-10 0,-3 0 10 16,-1-2 0-16,6 0 0 0,3-1 0 0,-6 1 0 15,-1 0 0-15,4-6 0 0,0 0 0 0,0 0 0 16,0 0-18-16,0 0-6 0,0 0 0 0,4 0-412 15,2-3-81-15</inkml:trace>
  <inkml:trace contextRef="#ctx0" brushRef="#br0" timeOffset="66804.591">13035 8701 1087 0,'-13'3'24'0,"13"-3"4"0,0 0 2 0,0 0 1 0,0 0-31 0,0 0 0 16,6 1 0-16,3 1 0 0,2 1 28 0,-2-3-1 15,0 1 0-15,4-1 0 0,3 2-14 0,0-2-2 16,-3 3-1-16,2-3 0 0,3 0-10 0,-2 0 8 16,0 0-8-16,-3 0 8 0,1 0-8 0,1 1 12 15,3-1-12-15,-5 2 12 0,1-2-12 0,2 3 0 16,4-3 0-16,-1 0-11 0,2 0 11 0,-1 0 11 15,0-3-3-15,-2 3 0 0,4-2 4 0,-4 1 1 16,-2-2 0-16,2 1 0 0,-3 2-2 0,1 0-1 16,-3-1 0-16,0 1 0 0,-1 0-10 0,-3 0 12 15,2 0-12-15,-2 1 12 0,0-1-12 0,0 0 0 16,-2 0 0-16,-1 0 8 0,0 2-8 0,-6-2 12 0,5 0-12 16,-5 0 12-16,0 0-12 0,7 3 10 0,-7-3-10 15,0 0 10-15,0 0-2 0,0 0 0 0,0 0 0 16,0 0 0-16,0 0 3 0,0 0 0 0,0 0 0 0,0 0 0 15,0 0 17-15,0 0 3 0,-5 6 1 0,3-3 0 16,-3 1-10-16,1 2-2 0,2-2 0 0,-2 2 0 16,2 0-12-16,-1 0-8 0,-1 0 8 0,2 0-8 15,-1 0 0-15,1 0 0 0,0 2 0 0,0 2 0 16,-1-3 0-16,1 4 0 0,0-1 0 0,0-1 0 16,-1 1 0-16,1 2 0 0,2-2 0 0,-2 0 0 15,-3 2 0-15,3-2 0 0,0 2 10 0,0-2-10 16,-3 0 27-16,3-1-1 0,-3 0 0 0,3 0 0 15,0 1-1-15,0-2 0 0,-1-2 0 0,1 2 0 16,0-2-3-16,2-2-1 0,0-4 0 0,0 0 0 0,0 6-2 16,0-6-1-16,0 0 0 0,0 0 0 15,0 0-8-15,0 0-2 0,0 0 0 0,0 0 0 0,0 0-8 0,0 0 0 16,0 0 0-16,0 0 0 16,0 0 0-16,0 0 8 0,0 0-8 0,-7 0 8 0,5 0-8 0,-3 2 0 15,1-2 0-15,0 0 0 0,0 0 8 0,-3 0-8 16,0 2 8-16,3-2-8 0,-1 2 0 0,-2-2 0 15,1 2 0-15,-1-2 0 0,0 2 0 0,0-2 0 16,-4 0 8-16,2 0-8 0,0 0 0 0,1 0 0 16,1 0 0-16,-2 0 8 0,-7 0-8 0,5-2 0 15,4 2 9-15,-2 0-9 0,-6 0 12 0,1-2-1 16,-1 2-1-16,4 0 0 0,0 0-10 0,-3-2 10 0,-2 2-10 16,3-2 10-16,4 2-10 0,-4 0 0 0,-3 0 0 0,3 0 0 15,-1 0 0-15,1 2 0 0,-3 0 0 0,0 0 0 16,1 0 0-16,2 0 0 0,4 0 0 0,-5 0 0 15,1-2 0-15,4 2 0 0,7 0 0 0,2-2 0 16,-7 2-23-16,2-2 0 0,5 0 0 0,0 0-602 16,5 0-121-16</inkml:trace>
  <inkml:trace contextRef="#ctx0" brushRef="#br0" timeOffset="68787.029">11028 3490 1198 0,'-9'3'26'0,"9"-3"6"0,-4 3 0 0,-1 1 3 0,1-2-35 0,4-2 0 0,0 0 0 0,0 0 0 15,0 0 18-15,0 0-3 0,0 0-1 0,4 3 0 16,1 0-14-16,1 0 0 0,-1 0 0 0,2 0 0 15,-1-3 0-15,0 0 0 0,-1 0 0 0,2 1 0 16,-3-1 8-16,3 2 4 0,-7-2 2 0,7 3 0 16,-7-3 4-16,6 1 1 0,3 1 0 0,-4 0 0 15,2 0-11-15,-1 0-8 0,1-2 9 0,2 2-9 16,0-2 10-16,-3 2-10 0,3-2 10 0,0 0-10 16,2-2 11-16,1 0-11 0,-1-2 12 0,2 0-12 15,1 3 9-15,3-4-9 0,-1 1 0 0,4 1 9 16,-2-3-9-16,2 1 8 0,-2 0-8 0,2 0 8 15,0-1-8-15,0 5 8 0,-2-4-8 0,0 2 8 16,-3-1-8-16,-1 2 0 0,-1-1 0 0,-1 2 8 16,-1 1 0-16,-4 1-8 0,4-1 12 0,-2 5-4 15,-1-4 16-15,-1 4 4 0,0-1 0 0,-1-1 0 0,1 0-5 16,2 0-1-16,-2 0 0 0,2 0 0 0,-2 0-10 16,4-2-3-16,-2 1 0 0,0-2 0 0,-1-2-1 15,3 1 0-15,1-2 0 0,-1 2 0 0,0-1-8 0,0-2 0 16,-2-1 9-16,3 2-9 0,-3-1 12 0,-3-1-3 15,-2 4 0-15,3-1 0 0,-3-1 2 0,-4 3 0 16,0 0 0-16,5-1 0 0,-5 1 2 0,0 0 1 16,0 0 0-16,0 0 0 0,0 0 1 0,0 0 0 15,0 0 0-15,0 0 0 0,0 0-5 0,0 0-1 16,0 0 0-16,0 0 0 0,0 0 7 0,0 0 2 16,0 0 0-16,0 0 0 0,0 0-18 0,0 0 0 15,0 0-8-15,2 1 8 0,3 4 0 0,-5-5 0 0,0 0 11 16,0 4-3-16,2 2-8 0,0-3 0 0,0 3 8 15,3 0-8-15,-3 3 0 0,0-3 8 0,1 1-8 16,-1 3 0-16,-2 0 0 0,2 0 0 0,3 0 0 0,-3 2 8 16,0 0-8-16,0 0 0 0,1-2 0 15,-1 4 8-15,2-3-8 0,-1 1 0 0,-1-1 0 0,0 0 0 16,-2-1 0-16,0 2 9 0,-2 0-9 0,2 2 10 16,0-4-10-16,-2 2 10 0,-1-3-10 0,1 1 10 15,0-2 10-15,0 1 1 0,-1-3 1 0,1 1 0 16,0-1-2-16,0-2-1 0,2-4 0 0,0 0 0 15,0 0-9-15,0 0-2 0,0 4 0 0,0-4 0 16,0 0 2-16,0 0 0 0,0 0 0 0,0 0 0 16,0 0-10-16,0 0 0 0,0 0 0 0,0 0 8 15,-5-2-8-15,1 0 8 0,-3 2-8 0,2 0 8 16,-1 0-8-16,-1 0 0 0,-2 2 9 0,2 2-9 0,0-2 0 16,-1 2 8-16,-1 0-8 0,2 0 0 0,-2 2 0 15,3-2 0-15,-3-2 0 0,0 2 0 0,2 0 0 0,-2 0 0 16,2 0 0-16,0-2 8 0,1 3-8 0,0-2 0 15,-3-1 0-15,0 2 0 0,0-1 0 0,0 0 0 16,2-1 0-16,-4-1 0 0,2-1 0 0,-3 3 12 16,1-3-2-16,3 0-1 0,-3 0 1 0,-1-3 0 15,-1 2 0-15,2 1 0 0,-1-2 0 0,1 2 0 16,-2 0 0-16,0-3 0 0,-3 2-1 0,3 1 0 16,-3-2 0-16,0 2 0 0,0-3-9 0,1 3 8 15,2-1-8-15,-1 2 8 0,-1-1-8 0,-1 3 0 16,2-3 0-16,1 0 8 0,2 2-8 0,0-2 0 0,0 0 0 0,0-2 0 15,-1-1 0-15,3 2 0 0,0 1 0 0,0-2 0 16,3-1 0-16,1 0 0 0,-2 1 0 0,3 0 0 16,0 2 0-16,0-2 0 0,-1 2 12 0,3 0-4 15,-3 0-8-15,5 0-14 0,0 0 3 0,0 0 1 16,-4 0 10-16,2 0 0 0,-3 0 0 0,5 0 0 16,0 0 0-16,-2 0-8 0,-3 0 8 0,5 0 0 15,0 0 0-15,-2 2 0 0,-2 0 0 0,4-2-8 16,0 0 8-16,0 0-13 0,0 0 5 0,0 0 8 15,0 0-46 1,0 0-2-16,0 0 0 0,0 0-646 0,0 0-130 0</inkml:trace>
  <inkml:trace contextRef="#ctx0" brushRef="#br0" timeOffset="75957.773">10967 4324 831 0,'0'0'18'0,"-2"-4"4"0,2-2 1 0,0-2 1 0,0 0-24 0,2 2 0 0,1-4 0 0,-1 1 0 0,2-3 30 0,-1 0 2 16,-1 0 0-16,0 0 0 0,3 2-16 0,-1 0-4 15,-4 0 0-15,2 2 0 0,-2 0 32 0,0 0 7 16,-2 0 1-16,2 4 0 0,-2-2 12 0,2 6 4 16,0 0 0-16,-2-3 0 0,-1 0-9 0,3 3-2 15,0 0 0-15,0 0 0 0,0 0-30 0,0 0-7 16,-2 4 0-16,0 4-1 0,-3 0-19 0,5 0-19 16,0 4 4-16,-2 0 1 0,2 2 14 0,-2 0 0 15,0 2 0-15,2 2 0 0,-3 0 0 0,1-1 0 16,0 3-10-16,0 0 10 0,-3 1 0 0,1 2 0 15,-1 0 0-15,3-1 0 0,0 2 0 0,-2-2 0 16,4-1 0-16,-2 0 0 0,-1-2 0 0,1-1 8 0,2-4-8 16,2 2 12-16,1 0-12 0,1-4-11 0,-2-2 3 15,2-2 0 1,1-1-40-16,-1-1-8 0,1 0-2 0,1-2-390 0,1-2-79 0</inkml:trace>
  <inkml:trace contextRef="#ctx0" brushRef="#br0" timeOffset="76857.985">10976 4228 1080 0,'0'0'24'0,"0"0"4"0,0 0 2 0,0 0 0 0,-2-1-30 0,2 1 0 16,-4-4 0-16,4 4 0 0,0 0 53 0,0 0 5 15,0 0 1-15,6-4 0 0,3 0-31 0,-2 4-5 16,2-2-2-16,2-2 0 0,1 2-9 0,1-2-1 16,2 0-1-16,1 2 0 0,0 0-10 0,2 0 0 15,0 2 0-15,-3-2 8 0,3 0-24 0,0 2-4 16,-3-2-2-16,3 0 0 0,0 0 2 0,0 0 1 15,0 0 0-15,0 2 0 0,0-2 7 0,0 0 2 16,-3 2 0-16,3-2 0 0,0 0 10 0,0 0 0 0,-3 2 0 16,3 0-8-16,-3 0 8 0,1 2 8 0,0-2-8 15,-3 2 11-15,-1-2-11 0,1 0 12 0,-2 0-12 16,0 0 12-16,-2 2-4 0,0-2 0 0,-2 2 0 0,-1 0 0 16,1 0 4-16,-2 0 1 0,-1 0 0 0,3 0 0 15,-3-2-1-15,1 0 0 0,-1 0 0 0,1 0 0 16,2-2-4-16,-1 0-8 0,0-2 11 0,1 2-11 15,2 0 11-15,-2 0-11 0,0-2 10 0,-7 4-10 16,0 0 0-16,4-2 0 0,1 0 0 0,-5 2 0 16,0 0 17-16,0 0-2 0,6 0-1 0,-6 0 0 15,0 0 14-15,0 0 4 0,0 0 0 0,3-2 0 16,-3 2-3-16,0 0 0 0,0 0 0 0,0 0 0 16,0 0-16-16,0 0-3 0,0 0-1 0,0 4 0 15,0-4-9-15,0 0 0 0,-3 6 0 0,3 0 8 16,0-6-8-16,-2 6 0 0,0-2 9 0,0 2-9 15,2 0 8-15,-3 2-8 0,1-2 8 0,2 2-8 0,0 2 11 16,0 0-3-16,0-1 0 0,0 6 0 0,0-3-8 16,2 1 0-16,1 3 0 0,1 2 8 0,-2-2-8 0,3-1 0 15,-1 3 0-15,3 0 0 0,-5 0-12 0,5 0 1 16,-2 2 1-16,1-4 0 0,-1 2 10 0,-1-3 0 16,2 1 0-16,-1 1 0 0,2-2 0 0,-3-3 8 15,-2 2-8-15,1-2 0 0,1-2 0 0,1 0 0 16,-5-2 0-16,2 0 8 0,0-1 4 0,-2 2 2 15,-2-6 0-15,4 3 0 0,-2-2 17 0,0-4 3 16,-2 6 1-16,0-1 0 0,-1-4-11 0,3-1-1 16,0 0-1-16,0 0 0 0,0 5-10 0,0-5-3 0,0 0 0 15,0 0 0-15,0 0 1 0,0 0 0 0,0 0 0 16,0 0 0-16,0 0-2 0,-4-3 0 0,-3 1 0 16,0 1 0-16,1-2 0 0,0 1-8 0,-3 1 12 15,-3-2-4-15,1 3-8 0,-2 0 0 0,-3 0 0 0,-2 0 0 16,1 0 0-16,-4 3 0 0,-1-2 0 0,-1 1 0 15,-4 1 0-15,3 0 0 0,-5 0 0 0,0 0 0 16,-2-1 0-16,0 2 0 0,-1-2 0 0,4 2 0 16,1-2 0-16,0 2 0 0,2-2 0 0,3 0 0 15,0 0 0-15,-1-2 0 0,1 2 0 0,4-2 0 16,3 4 0-16,-1-4 0 0,2 4 12 0,3-4-4 16,2 2-8-16,0 0 0 0,5 0 0 0,-1 0-645 15,3 2-122-15</inkml:trace>
  <inkml:trace contextRef="#ctx0" brushRef="#br0" timeOffset="83212.461">13658 6040 1418 0,'0'0'31'0,"-3"-6"6"0,1-1 2 0,0-5 1 0,0-2-32 0,-3-2-8 0,3-2 0 0,-3-2 0 0,3-4 70 0,-2-1 12 16,-3-5 2-16,2-4 1 0,-1-2-19 0,0-5-4 16,-1-1-1-16,2-5 0 0,1-7-12 0,-1-2-2 15,1-2-1-15,2 1 0 0,2-6-8 0,0-1-2 16,2-1 0-16,2 1 0 0,1 7-11 0,2-3-2 16,-3 4-1-16,3 3 0 0,-3 1-7 0,2 3-2 15,-1-1 0-15,-1 6 0 0,1 1 1 0,-3 3 0 16,0 2 0-16,1 1 0 0,-3 3-5 0,0 3-1 15,0 2 0-15,-3 4 0 0,3-1 3 0,-2 2 0 16,0 4 0-16,0 3 0 0,-1-1-11 0,-1 3 0 16,2 3 0-16,-1 1 0 0,1 1 0 0,0 2 0 15,2 2 0-15,0 0 0 16,0 0-119-16,0 2-29 0,2 2-5 0,-2 2-491 0,2-4-97 16</inkml:trace>
  <inkml:trace contextRef="#ctx0" brushRef="#br0" timeOffset="83479.464">13399 4673 1605 0,'7'0'35'0,"-3"-2"7"0,1 0 2 0,1-4 2 0,3-3-37 0,4-2-9 0,1 0 0 0,1-3 0 15,3 0 30-15,0 0 4 0,2-2 1 0,-2 0 0 16,4 1-19-16,-1-2-3 0,-3 4-1 0,1 1 0 15,-1 2-12-15,0 2 9 0,-2 0-9 0,-3 4 8 16,1 2-8-16,-1 2 10 0,-2 0-10 0,-2 4 10 0,2 2-10 16,-4 4 0-16,0 2 0 0,-1 3-11 15,-1 3 11-15,2 4 0 0,-5 4-9 0,2 1 9 16,-1 2-76-16,3 2-12 16,0-1-1-16</inkml:trace>
  <inkml:trace contextRef="#ctx0" brushRef="#br0" timeOffset="83975.824">15611 6078 1666 0,'-6'-10'36'0,"3"6"8"0,-1-2 2 0,4-3 2 0,0-2-39 0,0-2-9 0,4-8 0 0,-1 2 0 0,3-5 36 0,0-5 6 15,1-7 1-15,2-4 0 0,-2-2-16 0,2-5-3 16,2-3-1-16,-2-4 0 0,0-3 24 0,-2-3 5 16,2 1 0-16,0 0 1 0,-3 1-6 0,1 2-2 15,-1 1 0-15,1 3 0 0,2 4-17 16,-4 7-4-16,1 3-1 0,-1 5 0 0,2-1-8 0,-3 8-2 15,-2 0 0-15,1 4 0 0,-1 1-13 0,-2 3 0 16,-2 2 0-16,-1 2-10 0,1 2 10 0,-2 2 12 16,1-2-2-16,-1 4-1 0,-1 0-21 0,1 2-5 15,-1-2-1-15,1 4 0 16,-3 2-100-16,0-2-20 0,1 4-4 0,-1 2-755 16</inkml:trace>
  <inkml:trace contextRef="#ctx0" brushRef="#br0" timeOffset="84152.636">15557 4983 1789 0,'0'0'39'0,"0"0"8"0,0 0 1 0,7 0 4 0,-2 0-42 0,1-2-10 0,6 0 0 0,-1-4 0 16,2 0 29-16,0-4 4 0,5 0 1 0,2-2 0 16,-2-4-22-16,5 3-4 0,-1-3 0 0,2-1-8 15,-3 4 10-15,-1 1-10 0,-1 2 8 0,2 0-8 31,-3 2-16-31,-3 2-8 0,-1 4-1 0,-1 4-1 0,-2 2-62 0,-2 4-12 16,-2 4-2-16</inkml:trace>
  <inkml:trace contextRef="#ctx0" brushRef="#br0" timeOffset="84666.107">17716 5640 2278 0,'-2'-6'50'0,"2"-8"10"0,-5-6 3 0,3-6 1 0,2-6-51 0,-2-1-13 0,-2-3 0 0,4 0 0 15,0-3 45-15,0 1 7 0,0-4 0 0,-2 0 1 16,2-1-32-16,0 1-6 0,0 0-2 0,0 3 0 16,-3-1-13-16,3 2 9 0,-2 2-9 0,2-1 8 15,0 2-8-15,0-1 0 0,0-2 0 0,0 4 8 0,2 4-8 16,-2 0 0-16,0 3 0 0,0-1 0 16,0 6-29-16,0 0 1 0,0 1 1 15,0 5 0-15,0 0-18 0,-2 0-4 0,2 2-1 16,0 2 0-16,-2 2-38 0,2 1-7 0,-2 0-1 15,2 1-1-15,-5 4-90 0,5 4-17 0,0 0-4 16</inkml:trace>
  <inkml:trace contextRef="#ctx0" brushRef="#br0" timeOffset="84797.205">17609 4723 1335 0,'-2'10'29'0,"2"-10"7"0,-4 5 0 0,1 1 2 0,1 3-30 0,0-3-8 0,0-3 0 0,2 3 0 15,0 3 68-15,0-3 12 0,2 0 2 0,5 0 1 16,-1-3-39-16,5 1-8 0,0-4-2 0,5-4 0 15,6-2-12-15,10-3-2 0,3-6-1 0,12 0-551 16,7-5-111-16</inkml:trace>
  <inkml:trace contextRef="#ctx0" brushRef="#br0" timeOffset="93632.811">10796 5761 1162 0,'-5'-6'25'0,"3"3"6"0,0 0 1 0,-1-1 1 0,1 0-33 0,-2 0 0 0,1 2 0 0,-1-2 0 15,4 4 48-15,0-4 2 0,-2 2 1 0,2 2 0 0,0 0-27 0,0 0-4 16,2 6-2-16,-2 0 0 0,2 4-18 0,3 4 0 16,-3 6-11-16,2 3 11 0,1 5-12 15,2 4 12-15,-1 6-12 0,1 1 12 0,2 3 0 0,-2 3 0 16,0 7 0-16,-1 0 0 0,1 3 0 0,-3 5 0 16,-2 0 0-16,0 3 0 0,-2 3 0 0,-2-3 0 15,-2 0 0-15,-2 3 0 0,-1 1 0 0,-2-1 0 16,0-4-12-16,0-1 12 0,-5 1 11 0,1-1 9 15,-3-2 1-15,6 1 1 0,-6-3 27 0,2 3 6 16,1-3 1-16,-1-1 0 0,3 2-11 0,2-5-1 16,0 3-1-16,5-3 0 0,1-1-43 0,1-2 0 15,1-1 0-15,2-1 0 0,1-3 0 0,1-3 0 16,-1 0 0-16,0-7 0 0,3 1 0 0,-1-2 0 0,3-2 0 16,-3-2 0-16,1-5 0 0,2 1 0 0,-3-4 0 0,3-4 0 31,0-1-48-31,-1-5-8 0,-1-2-1 0,-1-4-677 0</inkml:trace>
  <inkml:trace contextRef="#ctx0" brushRef="#br0" timeOffset="95436.025">11735 6316 1191 0,'0'0'26'0,"-6"-2"6"0,-1 1 0 0,2-4 2 0,-1 4-34 0,1-4 0 0,-1 1 0 0,6 4 0 0,0 0 51 0,0 0 3 16,0 0 1-16,8-3 0 0,4 0-37 0,1 0-7 15,5-1-2-15,2 4 0 16,3-2 15-16,1-1 4 0,5 3 0 0,-2-1 0 0,4 1-4 0,7 1-1 16,5-1 0-16,-1 3 0 0,1-1-5 0,-1-1-1 15,0 2 0-15,0-3 0 0,6 0-4 0,-2 0-1 16,1 0 0-16,-5 1 0 0,-1-1-4 0,-3 0-8 15,-3 0 11-15,-1-1-11 0,0 1 20 0,-8 0-2 16,-1-3-1-16,0 2 0 0,-1 1-17 0,-4-2 0 16,-7-2-8-16,1 2-521 15,2-1-104-15</inkml:trace>
  <inkml:trace contextRef="#ctx0" brushRef="#br0" timeOffset="95638.39">12389 6166 1987 0,'0'0'44'0,"0"0"8"0,0 0 3 0,12-3 1 0,1 3-45 0,3 0-11 0,0 3 0 0,2-3 0 16,3 0 16-16,-3 0 2 0,5 0 0 0,-1 1 0 16,7 4-18-16,-2-2 0 0,-7 1-8 0,5 1 8 15,-3 2 0-15,2 5 0 0,-3 0 0 0,-3 4 0 31,-5 0-44-31,-2 4-10 0,2 2-2 0,-8 2-795 0</inkml:trace>
  <inkml:trace contextRef="#ctx0" brushRef="#br0" timeOffset="96087.52">13175 8015 1724 0,'-18'-4'38'0,"14"2"8"0,-1-2 2 0,1-2 0 0,2-2-39 0,-3-4-9 0,1-4 0 0,0-2 0 15,2-3 18-15,-1-5 2 0,-6 0 0 0,5-6 0 16,-1-1 0-16,1-3 0 0,-5 0 0 0,2-3 0 16,0-3-10-16,1 0-2 0,-1-2 0 0,0-1 0 15,-4-1 4-15,6-2 0 0,10 3 0 0,-5 1 0 16,-2-3-12-16,-1 3-14 0,6 5 3 0,1 0 1 15,3 8 10-15,-5-1 12 0,-4 6-2 0,2 1-1 16,2 1-9-16,0 6-9 0,-6 2 9 0,-1 2-13 16,3 4-2-16,0 4 0 0,-6 0 0 0,-4 4-542 15,-1 0-109-15</inkml:trace>
  <inkml:trace contextRef="#ctx0" brushRef="#br0" timeOffset="96252.968">12762 7312 1911 0,'-19'3'42'0,"19"-3"9"0,0 0 1 0,0 0 2 0,4 1-43 0,3-2-11 15,-1-2 0-15,5 1 0 0,5 1 40 0,-3-3 5 16,-1-2 2-16,3-2 0 0,3-1-27 0,2 0-6 16,-2-1-1-16,-2 2 0 0,2 0-13 0,0 4 9 15,-1-2-9-15,-4 2 8 16,-6 2-109-16,2 4-23 0,0 0-4 0</inkml:trace>
  <inkml:trace contextRef="#ctx0" brushRef="#br0" timeOffset="96982.55">12823 5560 1692 0,'0'-6'37'15,"2"-2"8"-15,0-5 2 0,1-8 0 0,-3-6-38 0,2-7-9 0,2-1 0 0,-1-4 0 0,-3-4 16 0,2-3 2 16,0-1 0-16,0 3 0 0,2 2-18 0,-4 6 8 15,-1 3-8-15,1 3 0 0,1 4 13 0,-1 1-4 16,-4 1-1-16,2 2 0 0,-2 2-8 0,1 0 12 16,-3 1-12-16,1-2 12 0,-4 6-12 0,5-1 12 15,-1 0-12-15,-2 2 12 0,-4 2-20 0,4 1-4 16,5-4-1-16,-2 3 0 16,-1 3-32-16,1-3-7 0,4 2 0 0,0 2-1 0</inkml:trace>
  <inkml:trace contextRef="#ctx0" brushRef="#br0" timeOffset="97215.761">12517 4989 1672 0,'0'0'48'0,"0"6"9"0,2-2-45 0,3 2-12 0,-1-3 0 0,3 0 0 16,4-1 62-16,3-2 10 0,-2-2 3 0,6-4 0 16,3-3-14-16,3 0-2 0,3-3-1 0,4 0 0 15,-2-4-30-15,3-2-5 0,-4 2-2 0,-1-2 0 16,-4 2-21-16,-1 3 0 0,2 1 0 0,-1 0 0 31,-3 0-48-31,-4 6-10 0,-1 2-2 0,1 2-1 16,6 2-11-16,-11 2-1 0,-6 4-1 0,2 4 0 0,4 0 41 0,-2 8 8 0,-7 2 1 0,0 2 1 15,2 1 10-15,1 3 1 0,1 4 1 0</inkml:trace>
  <inkml:trace contextRef="#ctx0" brushRef="#br0" timeOffset="104503.241">3172 1006 2026 0,'0'0'44'0,"0"0"10"0,0 0 2 0,4-4 1 0,1 2-45 0,-5 2-12 0,4 0 0 0,5 2 0 16,-2 2 56-16,0 0 8 0,-3 2 3 0,3 4 0 15,0 4-39-15,-3 0-8 0,-2 1-2 0,0 6 0 16,0 3-7-16,-2-5-2 0,-2 5 0 0,0-4 0 16,2 4-9-16,-2-5 10 0,-2 1-10 0,2-4 10 15,-1 2-10-15,-1-6 0 0,2 2 9 0,-1-5-9 16,1 0 8-16,0-1-8 0,2-1 8 0,0-3-8 16,0-4 0-16,0 0-12 0,0 0 2 0,0-4 0 15,2-5-6-15,3-1 0 0,-3 0-1 0,0-4 0 16,0-2 17-16,3-8-8 0,-1 5 8 0,0-5 0 15,1-4 0-15,1 6 0 0,1-2 12 0,2-1-3 16,0 7-9-16,0 2 0 0,0 2 0 0,2 4 0 16,-2 0 20-16,3 2-2 0,-2 6 0 0,-1-2 0 0,2 2 4 15,-2 2 1-15,0 2 0 0,3 4 0 0,-1 2-2 16,-2-4 0-16,0 6 0 0,-2-1 0 0,-1-3-9 0,0 9-1 16,1-3-1-16,-2 0 0 0,-1-1-2 15,1 3-8-15,-3 0 12 0,0 0-4 0,-2 2-8 0,0-4 10 16,0 0-10-16,-2 0 10 0,0-3 9 0,-1 1 1 15,3-2 1-15,-2-2 0 0,0-2-30 0,2-4-7 16,0 0 0-16,0 0-1 0,0 0-3 0,0 0 0 16,0 0 0-16,0-4 0 15,0-2-16-15,2-3-4 0,0-2-1 0,5-2 0 16,0-5-9-16,2-2-2 0,2-2 0 0,0 2 0 16,1-4-18-16,0 5-4 0,2-2-1 0,-1 2 0 15,1 5 29-15,-3 0 6 0,0 4 0 0,-2 0 1 0,3 0 28 0,-1 4 11 0,-3 2-8 0,1-2 8 16,0 6 17-16,2-3 9 0,-4 3 2 0,0 0 0 15,0 3 21-15,-3 0 5 0,1 0 1 0,-1 3 0 16,-2 2 1-16,1-2 0 0,-1 4 0 0,-2 0 0 16,-2 0-12-16,2 4-3 0,-3-4 0 0,3 9 0 15,-2-4-15-15,2 0-3 0,0 1-1 0,0-2 0 16,0 0-14-16,2 0-8 0,1 2 10 0,-1-3-10 16,0-2 0-16,0-1-8 0,1-1-1 0,-1-3 0 15,0 3-122 1,3-6-24-16,-5-3-5 0</inkml:trace>
  <inkml:trace contextRef="#ctx0" brushRef="#br0" timeOffset="105186.909">4038 951 2348 0,'0'0'67'0,"0"0"13"0,0 0-64 16,0 0-16-16,0 0 0 0,0 0 0 0,-4-2 68 0,1-1 9 16,1 0 3-16,0 3 0 0,-3-4-28 0,3 2-6 0,2 2-1 0,-2 0 0 15,-3-4-36-15,1 4-9 0,-1 0 0 0,-1 0 0 16,-3 0-12-16,0 4-4 0,-2-2 0 0,-2 5-1 16,-1 3-5-16,-4-4-1 0,0 8 0 15,3 0 0-15,-1-4 14 0,1 6 9 0,1 0-12 0,3-2 12 16,2 3-11-16,0 0 11 0,4-1-10 15,3 2 10-15,2-5-12 0,5 3 12 0,1-2-13 0,6 0 5 16,-1-5-3-16,2 2 0 0,1-1 0 0,2-8 0 31,-1 2-14-31,0-4-3 0,1-6-1 0,0 2 0 0,0-2 4 0,-1-5 1 0,-2 2 0 0,1-5 0 16,-1 0 1-16,-2-2 1 0,-2-2 0 0,0 2 0 16,-4-3 14-16,2 1 8 0,-3 2-10 0,-4-2 10 15,-2-2 0-15,0 4 0 0,-1 3 13 0,1 1-4 16,-5 2 15-16,1 2 4 0,-1 2 0 0,0 2 0 15,0-1 0-15,1 5 0 0,-1 5 0 0,2-5 0 16,1 4-15-16,2 2-2 0,-3-3-1 0,5 7 0 16,0 1-10-16,2-5 0 0,3 3 0 0,2 1 0 15,-1 0-11-15,3 0 11 0,0-2-8 0,3 2 8 16,-3 0 0-16,4-6-10 0,1 2 10 0,-2 0 0 0,0-2 0 16,-1-4 0-16,-2 3 0 0,4-3 0 15,-4-3-15-15,3-1 4 0,-6 2 1 0,1-6 0 0,2 2 34 16,-3 0 6-16,1-2 2 0,-3 2 0 0,3-4-20 0,-2 0-4 15,-1 2-8-15,1-2 12 0,-3 4-12 0,5-3 0 16,-5 3 8-16,2 1-8 0,-1 1 10 0,-3 4-1 16,6-1 0-16,1 1 0 0,2 0 3 0,-2 1 0 15,2 3 0-15,-1 2 0 0,3 2-12 0,1 2 8 16,1-4-8-16,1 4 8 0,-1 4-8 0,3-4 0 16,-1 4 0-16,1 2 0 0,-1 0 0 0,1 2 0 0,0 1 0 15,0-3 0-15,-5 2 0 0,4-2 0 0,-2-2 0 0,1-1 0 16,-5 4 0-16,0-4 0 0,0-3 0 0,-2-4 0 15,-1 2 0-15,-1-2 12 0,-3-2-12 0,3-2 12 32,-5-2-58-32,0 0-11 0,0 0-3 0,2-6-1049 0</inkml:trace>
  <inkml:trace contextRef="#ctx0" brushRef="#br0" timeOffset="105353.241">4534 923 2512 0,'-2'4'56'0,"-1"6"11"0,-6-1 2 0,-2 6 1 0,-5 0-56 0,-2 5-14 0,-1 0 0 0,-4 4 0 16,-1-1 108-16,-1 7 18 0,1-4 4 0,-1 2 1 15,5-4-91-15,0 2-17 0,4-3-4 0,3-3-1363 16</inkml:trace>
  <inkml:trace contextRef="#ctx0" brushRef="#br0" timeOffset="108338.999">3594 1573 1702 0,'0'0'37'0,"-4"-3"8"0,4-3 2 0,-3 2 1 0,3-2-38 0,-4 2-10 0,4 4 0 0,0-4 0 16,0 4 88-16,0 0 16 0,0 0 4 0,0 0 0 0,0 0-68 0,2 8-14 15,0-2-2-15,1 4-1 0,-3 4-12 0,2 2-3 16,-2 2 0-16,0-3 0 0,0 3 6 0,0 2 1 16,0-1 0-16,2 2 0 0,-2-2-15 0,0-1 0 15,2 2 0-15,1-4 0 0,-1 0 0 0,0-4 0 16,0 0 0-16,1-5 0 0,0-1 0 0,0-1 0 16,1-5 0-16,1 0 0 0,-1-5 0 0,1-4 0 15,-1-7 0-15,1 2 0 0,1 0 0 0,-1-2 0 16,2-2 0-16,2 3 0 0,-3-6 0 0,6 3 0 15,-3 3 0-15,1 5 0 0,-3-4 0 0,4 4-8 16,-2 2-1-16,2 2 0 0,-4 2 9 0,2 2 11 16,-2 2-3-16,2 2 0 0,2-2-8 0,-4 2 0 0,1 4 0 15,-1 4 0-15,2-6 15 0,2 6 1 0,-2-4 0 16,0 4 0-16,0 0-4 0,5-2-1 0,-3 2 0 16,0-2 0-16,2 2-3 0,-2-3 0 0,3-1 0 15,-3 2 0-15,2-2 8 0,-1-2 0 0,-1-2 1 0,2-2 0 16,-2 0 6-16,0-2 1 0,0 2 0 0,1-6 0 15,-3-1 4-15,-3 1 0 0,1-5 1 0,0 1 0 16,-5-2 13-16,0 0 2 0,-2 3 1 0,-2-5 0 16,-2-2-13-16,-3 2-4 0,-2-4 0 0,-2 2 0 15,-3 1-28-15,1-3 0 0,1 4-13 0,2 2-842 16,1-4-168-16</inkml:trace>
  <inkml:trace contextRef="#ctx0" brushRef="#br0" timeOffset="110794.864">5719 1240 1552 0,'0'0'44'0,"0"0"10"0,4-6-43 0,3 3-11 0,0-6 0 0,2 3 0 16,0-3 82-16,2-6 14 0,3 3 4 0,1-1 0 15,-2-7-37-15,3 2-7 0,0-2-2 0,-1 1 0 16,1-2-30-16,-2 2-5 0,1-1-2 0,-2 0 0 16,1-4-1-16,-3-1-1 0,-4 1 0 0,2 0 0 15,-3 0-1-15,-3 0 0 0,-1-2 0 0,-2 7 0 16,0 1 6-16,-2 2 2 0,-1 6 0 0,-1 0 0 15,-1 0-12-15,3 4-2 0,-2 2-8 0,-1 4 12 16,1-4-12-16,-3 8 8 0,2 0-8 0,-1 2 0 16,-3 8 0-16,2-4 0 0,1 2 0 0,1 1 0 15,-1 5 0-15,-1 3 0 0,2-2 0 0,1 1 0 16,4 4 0-16,0-3 0 0,-2 2 0 0,2-4 0 0,0 1 0 16,0 2 0-16,0-4 0 0,-3 6 0 0,6-9 0 15,-1 6 0-15,2-8 0 0,-1 3 0 0,-1 2 0 16,5-8 0-16,-1 4 0 0,3-2 0 0,0-2-16 0,2-1 1 15,0 0 0-15,5-3-664 16,0-3-133-16</inkml:trace>
  <inkml:trace contextRef="#ctx0" brushRef="#br0" timeOffset="111697.424">6251 927 1893 0,'0'0'41'0,"-5"-4"9"0,-4 0 2 0,2 2 2 0,7 2-43 0,-6 0-11 0,-6 0 0 0,1 0 0 16,0 0 62-16,3 2 10 0,-4 2 3 0,1 0 0 15,2 6-35-15,-2-4-6 0,0 3-2 0,-1 6 0 16,1-6-20-16,0 5-12 0,3 2 12 0,-1-2-12 16,0 0 0-16,2 6 0 0,2 0 0 0,1-1 0 15,2-4 0-15,-1 0 0 0,6 1 0 0,-1-2 0 16,0 0 0-16,3-4 0 0,1-1 0 0,1-3 0 16,2 3 0-16,-1-3 0 0,1-6 0 0,0 0 0 15,0 0 14-15,3-6-4 0,-3 2-1 0,2-2 0 16,0-5 2-16,3 0 0 0,-2-1 0 0,0-2 0 15,-1-2-11-15,0-3 0 0,-2 1 0 0,0-3 0 16,-2-2-31-16,-3 7 2 0,-1-4 0 16,-3 0 0-16,0 6-22 0,-3-1-4 0,-6 3-1 15,0 2 0-15,0 4 35 0,-2 0 6 0,-5 2 2 0,1 4 0 16,-3 0 13-16,0 4 0 0,3-3 9 0,1 8-9 16,-2-3 8-16,5 2-8 0,1-1 0 0,3 5 0 15,2-2 11-15,1 0-11 0,4 0 12 0,2 0-12 16,5-4 0-16,0 4 0 0,-1-2 0 0,7-2 0 0,1-2 16 15,4 2-3-15,0-6-1 0,0 0 0 0,3 0-3 16,0-6-1-16,1 2 0 0,-2-2 0 0,-2 2 0 0,0-2 0 16,2-2 0-16,-2 2 0 0,-2 2 3 0,-3-2 0 15,1-2 0-15,-2 6 0 0,0-2 11 0,-3-2 2 16,0 2 1-16,-3 4 0 0,1-3-5 0,0 0-2 16,-3 3 0-16,-4 0 0 0,0 0-5 0,0 0-1 15,0 0 0-15,0 0 0 0,0 0 0 0,0 0-1 0,0 0 0 16,0 0 0-16,0 0 1 0,-2-3 0 0,2-3 0 0,-2 1 0 15,0 1-4-15,-1 1 0 0,1 0 0 0,0 0 0 16,2 3-8-16,-2-4 0 0,-5 2 0 0,2 2 0 16,1-4 0-16,-3 4 8 0,-2 0-8 0,0 4 0 15,-1-2 0-15,-4 2-17 0,1 4 2 0,-3-3 1 16,5 6 14-16,-1-5 0 0,3 1 12 0,-2 3-12 16,5 0-19-1,2-4-10-15,1 4-3 0,3-4 0 0,3 2 32 0,1 2 0 0,0-6 0 0,7 2 0 16,0-2-11-16,-2-2 11 0,5 2-12 0,-1-4 12 15,1 0-18-15,2-6 3 0,-4 6 1 0,2-8 0 16,-3 2-5-16,3 0-1 0,-3 2 0 0,-2-4 0 16,2 2 20-16,-4 0 9 0,2-4-1 0,-5 6 0 15,0-2 2-15,-2-2 0 0,-2 8 0 0,0 0 0 16,0 0 12-16,-2-2 2 0,2 2 1 0,0 0 0 16,0 0 3-16,0 0 1 0,-2 6 0 0,0 0 0 0,0 2-29 15,2 2-13-15,0 0 1 0,2 0 0 0,0 2 3 16,2 6 1-16,1-3 0 0,2 6 0 0,-3 0 8 0,5 1 0 15,-2 6 0-15,-3-4-8 0,5 1 8 0,-2 1 0 16,0-2 0-16,0 4 0 0,-3-2 0 0,1 2 0 16,1 1 0-16,-1-5 0 0,-3 6 0 0,0-6 0 15,-4 1 0-15,2-1 0 0,0-2 0 0,-2 0 0 16,-5-3 0-16,-4 2 8 0,0-8-8 0,-3 4 0 16,-2-4 0-16,1-1 0 0,-3-4 0 0,3-2 0 15,-3-2-8-15,0-2 8 0,0-2-9 0,0-2 9 16,3-2-10-16,-1-4 10 0,2-2 0 0,3-2 0 0,2-2 8 15,5-2-8-15,1 3 27 0,3-11-2 0,5 2 0 16,2-2 0-16,6-4-5 0,3 3-2 0,2 1 0 0,4-2 0 16,5 2-18-16,4-6 0 0,4 6-11 0,4-5-745 15,1 1-150-15</inkml:trace>
  <inkml:trace contextRef="#ctx0" brushRef="#br0" timeOffset="112266.665">7003 839 2149 0,'0'0'47'0,"0"0"9"0,0 0 3 0,0 0 2 0,0 0-49 0,0 0-12 16,0 0 0-16,0 0 0 0,0 0 65 0,0 0 11 15,0 0 1-15,4 5 1 0,1 4-59 0,-3 1-19 16,0 0 10-16,3 4-10 0,-3 2 0 0,-2 0 8 16,2 4-8-16,-2-1 0 0,3 3 8 0,-1-2-8 15,-4 4 0-15,2 2 8 0,-3 4-8 0,3-5 0 16,-2 3 9-16,-2-2-9 0,1-2 0 0,1 0-8 16,-2-5 0-16,1-3 0 0,-1-2 0 0,2 0 0 15,-3-4 0-15,3-4 0 0,0 2 8 0,2-8 0 16,0 0 0-16,0 0-8 0,0-4 16 0,-3-2 4 0,1-4 1 15,2-4 0-15,2-4 3 0,1 2 1 0,1-9 0 0,1-5 0 16,-1 2-27-16,1-7-6 0,1 2 0 16,-1-2-1-16,-1 1 17 0,3-2 0 0,-2 3 0 0,-3-1 0 15,-1 0 18-15,2 4 7 0,-1 2 2 0,0 7 0 16,-2 1 16-16,0 6 3 0,0-2 1 0,0 3 0 16,2 2-16-16,-2 1-3 0,3 7-1 0,-1-3 0 15,2-4-27-15,1 5 0 0,2 5 0 0,-1-3 0 16,3 0 0-16,0 6-11 0,5 0 11 0,-1 2-12 15,-1-4 4-15,0 8 0 0,4 0 0 0,-2-3 0 16,-1 4 8-16,-2 1 0 0,3 2 0 0,-1 1 0 16,-2-2 0-16,-2 2 0 0,0-1 0 0,-2 2-8 15,-1 0 8-15,-3 0-12 0,-1-6 12 0,-4 7-12 16,-1-8 2-16,1 4 0 0,-5-2 0 0,-2 4 0 16,0-4 10-16,-2 0 0 0,-2-4 0 0,0 4 0 15,-3-3 0-15,0 4 0 0,1-5 0 0,-1 1-8 16,1-1-85-16,1 4-17 0,3-6-3 0,0 2-968 15</inkml:trace>
  <inkml:trace contextRef="#ctx0" brushRef="#br0" timeOffset="112559.053">7586 722 2491 0,'-9'-10'55'0,"9"10"11"0,0 0 2 0,0 0 2 0,0 0-56 0,-5-6-14 0,-4 6 0 0,2 0 0 16,1-3 44-16,-1 3 5 0,-2 3 2 0,2-3 0 16,-2 6-25-16,3 0-5 0,-3 4-1 15,0 2 0-15,-2 4-20 0,0-2 0 0,2 2 0 0,-3 3 0 16,1 5 0-16,2-3 0 0,2 2 0 0,-1 1 0 16,1-4 0-16,-2 6-10 0,3-2 10 0,1-1-13 15,-2-3 13-15,7 4 0 0,0 2 0 0,0-2 0 16,0-3-28-1,5 1-4-15,-1-2 0 0,3 0 0 0,0-4 10 0,2 2 2 0,1-6 0 0,2 1 0 16,1-5-29-16,3-2-6 16,0-2-1-16,2 2-660 0,1-6-132 0</inkml:trace>
  <inkml:trace contextRef="#ctx0" brushRef="#br0" timeOffset="112846.75">7586 970 2239 0,'0'0'49'0,"0"0"11"0,0 0 1 0,4 0 2 0,3 0-51 0,0 0-12 16,-1-3 0-16,5 3 0 0,0 0 35 0,3 0 4 16,-3 0 1-16,5 3 0 0,-3-3-25 0,3 0-5 15,-3 6-1-15,0-6 0 0,1 4-9 0,-1-4 0 16,-2 6 0-16,1-2 0 0,1-2 0 0,-4 2 0 15,-1 0 9-15,-1 2-9 0,0-2 12 0,-5-2-1 0,-2-2-1 16,0 8 0-16,-2-4 12 0,-3 2 2 0,-4 0 1 0,1 0 0 16,-3 2-1-16,0 2 0 0,-3-7 0 0,1 3 0 15,-5 0-14-15,6 4-10 0,-1 1 12 0,0-4-12 32,2-1-83-32,4 2-23 0,0-2-5 0,3 0-609 0,2-2-123 0</inkml:trace>
  <inkml:trace contextRef="#ctx0" brushRef="#br0" timeOffset="113057.664">7952 927 1929 0,'11'-4'42'0,"-11"4"9"0,0 0 1 0,0 0 4 16,0 0-45-16,0 0-11 0,-2-4 0 0,2 4 0 0,-7-2 100 0,2 4 17 16,-1 2 4-16,-1 0 1 0,-2-3-49 0,0 8-9 15,0-3-3-15,0 2 0 0,3 2-25 0,-3-1-6 16,2 1-1-16,3 0 0 0,-1 0-11 0,3 0-2 15,0 2-1-15,2 0 0 0,0-4-15 0,2 4 8 16,2-6-8-16,1 3 0 0,2 2 0 0,2-1 0 16,-3-3 0-16,3-1-819 15,4 0-157-15</inkml:trace>
  <inkml:trace contextRef="#ctx0" brushRef="#br0" timeOffset="113327.294">8166 1075 1754 0,'-18'0'49'0,"18"0"12"0,7 5-49 0,0-1-12 0,-3 2 0 0,-2-3 0 15,1 3 124-15,-3-2 23 0,2 1 4 0,-2 1 1 16,0-1-47-16,0 3-9 0,0-2-1 0,-2-2-1 16,2 2-58-16,2 4-12 0,-2-6-3 0,2 0 0 15,-2 4-13-15,2-4-8 0,1 2 8 0,0 1-796 16,0-4-160-16</inkml:trace>
  <inkml:trace contextRef="#ctx0" brushRef="#br0" timeOffset="113532.518">8521 1161 2307 0,'27'-4'51'0,"-27"4"10"0,0 0 3 0,0 0 0 0,9-4-51 0,1 4-13 15,-1-6 0-15,-9 6 0 0,12 0 0 0,-1-4 8 16,2 4-8-16,1-4 0 15,2 4-51-15,-3 4-16 0,2-4-3 0,1 0-1 16,0 0-101-16,-1 0-20 0,-1 0-4 0</inkml:trace>
  <inkml:trace contextRef="#ctx0" brushRef="#br0" timeOffset="113655.79">8840 1143 1597 0,'0'0'45'0,"0"0"11"0,0 0-45 0,5 4-11 0,-1-4 0 0,-2 0 0 16,2 0 96-16,3 0 16 0,0 0 4 0,0 2 1 15,4-2-40-15,0 0-8 0,0 0-1 0,3-2-690 16,2 2-138-16</inkml:trace>
  <inkml:trace contextRef="#ctx0" brushRef="#br0" timeOffset="113978.495">9195 859 2329 0,'5'-9'51'0,"-5"9"10"0,-3-6 3 0,3 6 2 0,0 0-53 0,0 0-13 15,0 0 0-15,0 0 0 0,0 0 39 0,7 0 5 16,2 0 0-16,0 1 1 0,-1 4-17 0,4-2-3 16,1 3-1-16,1-2 0 0,-1 6-24 0,1-6 0 15,1 4 0-15,-1 0 0 0,1 2 0 0,-4 0 0 16,-2 0 0-16,-2 0 0 0,0 0 0 0,-1-4 0 15,-6 3 0-15,0 0 0 0,-2 0 0 0,-2-5 0 16,-3 6 0-16,-2-4 8 0,-2 0 6 0,-1 2 1 16,2-2 0-16,-4-2 0 0,1 2-15 0,2 0 8 0,-1-2-8 15,3 0 0 1,-2 2-79-16,2-2-21 0,5 0-5 0</inkml:trace>
  <inkml:trace contextRef="#ctx0" brushRef="#br0" timeOffset="114178.618">9412 856 2055 0,'17'-3'45'0,"-10"0"10"0,-7 3 1 15,0 0 2-15,0 0-46 0,0 0-12 0,0 0 0 0,0 0 0 16,0 0 65-16,0 0 11 0,-5 3 3 0,1 3 0 16,-1 0-40-16,-1 2-8 0,2-2-2 0,-1 2 0 15,1 4-18-15,-3-2-11 0,5 4 12 0,0-4-12 16,-3 0 9-16,3 3-9 0,0-2 0 0,2-2 9 15,2 5-9-15,0-8 0 0,3 4 0 0,-1 0 0 0,5-2 0 0,0 0-12 16,-1-4 0-16,4 2 1 16,1-2-121-16,1 0-24 0,4 0-4 0</inkml:trace>
  <inkml:trace contextRef="#ctx0" brushRef="#br0" timeOffset="116988.178">9561 1006 1310 0,'-9'0'37'0,"5"0"8"0,-3 0-36 0,2 4-9 0,3-4 0 0,0 0 0 16,0 0 52-16,-1 2 9 0,3 2 2 0,-2-4 0 16,0 4 5-16,2-2 2 0,-2 2 0 0,-1 0 0 15,1 2-39-15,2-2-8 0,-1 0-2 0,-4 2 0 16,3-2 4-16,-3-2 1 0,1 2 0 0,-1-1 0 15,1 3-8-15,-1-1-2 0,1 1 0 0,2-1 0 16,-1 0-8-16,3-2-8 0,-2 1 12 0,0 2-12 16,2-6 8-16,0 0-8 0,2 2 0 0,0 1 0 15,3-3 0-15,-3 1 0 0,3 4 0 0,1-5 0 16,1 0-8-16,0 0 8 0,1 1-13 0,-1-1 5 16,2 2 53-16,0 0 11 0,2 2 3 0,0-4 0 15,3 4-100-15,-1 2-20 0,-4-2-4 0,3-2-1 0,-2 6 51 16,1-2 15-16,-2-2 0 0,0 0 0 0,0 2-8 0,-2 0 8 15,0 0 0-15,-3 1 0 0,-1-4 0 0,-3-3 0 16,0 0 8-16,0 0-8 0,-3 3 27 0,3-3 0 16,-6 5 0-16,-3-1 0 0,-3-2-3 0,1 2 0 15,-5-4 0-15,1 0 0 0,0 3-24 0,-3-3 0 16,0 0 0-16,2 0-630 16,0 0-124-16</inkml:trace>
  <inkml:trace contextRef="#ctx0" brushRef="#br0" timeOffset="117113.652">9586 1046 1436 0,'-7'-2'32'0,"5"0"6"0,6 0 2 0,1 2 0 0,4-6-32 0,0 2-8 0,1 0 0 0,4 0 0 15,2 2 0-15</inkml:trace>
  <inkml:trace contextRef="#ctx0" brushRef="#br0" timeOffset="118212.731">9936 688 867 0,'5'-1'19'0,"1"1"4"0,-6 0 1 0,0 0 0 0,0 0-24 0,0 0 0 0,0 0 0 0,0 0 0 16,0 0 92-16,0 0 12 0,0 0 4 0,0 0 0 16,0 0-56-16,-2 6-10 0,2-6-2 0,0 0-1 15,0 0-11-15,0 0-3 0,0 0 0 0,-4 10 0 16,4-10-2-16,0 0-1 0,0 0 0 0,0 0 0 15,-5 3 13-15,5 3 2 0,-2 4 1 0,2-10 0 16,0 0 8-16,0 0 2 0,0 0 0 0,2-4 0 16,-2 2-1-16,2 2 0 0,1-4 0 0,-3 4 0 15,0 0-9-15,0 0-2 0,0-6 0 0,2 6 0 16,0-3-8-16,-2 3-1 0,0 0-1 0,0 0 0 16,0 0 10-16,0 0 1 0,0 0 1 0,0 0 0 15,0 0-14-15,0 0-2 0,0 0-1 0,0 0 0 16,0 0-7-16,0 0-2 0,0 0 0 0,0 0 0 0,0 0 0 15,0 0 0-15,0 0 0 0,0 0 0 0,0 0-4 0,0 0 0 16,0 0-8-16,2 9 12 0,1 1-12 0,-1 1 11 16,2-4-11-16,-1 3 10 0,-3 0-10 0,0 0 0 15,2 0 0-15,0 0 0 0,-2 4 0 0,2-4 0 16,1 2 0-16,1 1 0 0,1 1 0 0,-3-4 0 16,0 2 0-16,3 0 0 0,-1-2 0 0,-4 2 0 15,2 2 0-15,0-4 0 0,-2 0 0 0,-2 3 0 16,0-2 0-16,0-2 0 0,0 1 0 0,-3 0 0 15,5 4 0-15,0-8 0 0,-4 2 0 0,1 0 0 16,1 0 0-16,2 2 0 0,0 0 0 0,0-1 0 16,2 2 9-16,1-6-9 0,-3 3-8 0,2-4-7 0,-2 2-1 15,2-1 0 1,3-4-88-16,-1 5-17 0,-4-2-4 0</inkml:trace>
  <inkml:trace contextRef="#ctx0" brushRef="#br0" timeOffset="118935.667">10269 980 1687 0,'0'0'48'0,"0"-4"10"0,-2-2-46 0,2 3-12 15,-2-2 0-15,2 5 0 0,0-4 63 0,-3 2 10 16,3-3 3-16,0 5 0 0,0-5 27 0,0 5 5 16,0 0 2-16,0 0 0 0,0 0-61 0,0 0-12 0,0 0-2 15,0 0-1-15,0 0-8 0,0 0-2 16,0 0 0-16,0 0 0 0,0 5-16 0,0 0-8 16,3 6 0-16,-3-5 8 0,0 1-8 0,0 3 8 0,0 0-8 0,0 0 8 15,0 0-8-15,0 2 0 0,0 0 0 0,0-2-11 16,2-1 11-16,-2 2 0 0,0-1 0 0,0-4 0 15,0-6-13-15,0 7 2 0,0-7 1 0,0 0 0 16,0 0-12-16,0 0-2 0,0 0-1 0,4 6 0 16,-4-6-2-1,9 0 0-15,-3 0 0 0,1 0 0 0,2-7-3 0,-2 1-1 16,2 0 0-16,0-3 0 0,0 3 18 0,0-3 3 0,0 3 1 0,0-2 0 16,0 2 9-16,-1 0 0 0,-1 2 0 0,2-2 0 15,-5 4 12-15,5 0 5 0,-2 2 1 0,0-4 0 16,0 8 3-16,-1-4 1 0,1 0 0 0,0 2 0 15,-7-2-8-15,9 4-2 0,-2 2 0 0,-1 2 0 0,0-4-12 16,1 2 8-16,0-2-8 0,0 5 0 0,-1-3 8 0,1 0-8 16,0 3 0-16,0-3 0 0,-3-3 0 0,3 3 0 15,0 0 0-15,-1-2 0 0,-1 1 8 0,2-2-8 16,-4-1 0-16,4 2 9 0,-7-4-1 0,7 0-8 16,0 0 12-16,-3-4-4 0,1 2 4 0,-1-1 0 15,-2-6 0-15,1 1 0 0,1 4-2 0,-2-5 0 16,1-6 0-16,-6 6 0 0,3-7 0 0,-2 2 0 15,-2 0 0-15,-1-2 0 0,1 2-10 0,-1-2 0 16,-2 2 9-16,3 1-9 0,-3-3 0 0,5 2 0 0,-5 0-10 16,6 2 10-1,-2 4-94-15,1 2-12 0,2-4-2 0</inkml:trace>
  <inkml:trace contextRef="#ctx0" brushRef="#br0" timeOffset="119247.139">10677 629 2362 0,'25'-10'67'0,"-25"10"15"16,-7-4-66-16,0 2-16 0,3 2 0 0,-1-4 0 0,5 4 0 0,0 0 0 15,0 0 8-15,0 0-8 0,5 6 13 0,2 2-1 16,-1 4 0-16,3-2 0 15,0 4-12-15,0 3 0 0,3 4 0 0,-1 0 0 0,-1 1-8 0,2-2 8 16,-1 6 0-16,0-2 0 0,0-1 0 0,-2 0 0 16,0-2 0-16,-2 1 0 0,0-2 0 0,-3 4 0 15,-1-6 0-15,-1 7 0 0,-4 1 0 0,-1-2 8 16,-3 0-8-16,-3 0 0 0,-5-3 13 0,-2 1-3 16,-6-2-1-16,-2 0 0 0,-3-1-19 0,-5-2-4 15,-1-4-1-15,2 3-1021 16</inkml:trace>
  <inkml:trace contextRef="#ctx0" brushRef="#br0" timeOffset="123314.971">3386 2052 1436 0,'0'0'32'0,"0"0"6"0,0 0 2 0,0 0 0 0,0 0-32 0,0 0-8 0,0 0 0 0,0 0 0 15,0 0 67-15,0 0 12 0,0 0 2 0,0 0 1 16,0 0-22-16,0 0-5 0,0 0-1 0,0 0 0 16,5 2-33-16,4 2-6 0,-2-4-2 0,4 4 0 15,2 2 8-15,0-3 2 0,5-3 0 0,2 6 0 16,5 0-7-16,1 0 0 0,6-3-1 0,4 0 0 16,1 0 5-16,4-2 2 0,-4 4 0 0,8-4 0 15,0-1 4-15,-3 0 1 0,1-1 0 0,-3-2 0 16,-2 1 7-16,0-2 2 0,0 3 0 0,-2-4 0 15,-3 4 1-15,1-5 1 0,-3 1 0 0,-5-1 0 16,1 3-19-16,-4 3-4 0,-5-4-1 0,-3 0 0 16,-2 2 14-16,-1 2 4 0,-3 0 0 0,-5 4-823 15,1-2-164-15</inkml:trace>
  <inkml:trace contextRef="#ctx0" brushRef="#br0" timeOffset="126230.404">11077 976 2300 0,'0'0'51'0,"0"0"10"0,0 0 3 0,0 0 0 0,4 0-52 0,-4 0-12 15,0 0 0-15,9 0 0 0,-2 0 19 0,2 0 1 16,0 0 0-16,0 4 0 0,2-2-20 0,0 2 0 15,2 0 0-15,3 2 0 0,0-6 12 0,2 4-2 16,0-2 0-16,4 2 0 0,2-4-10 0,1 0 10 16,0 0-10-16,-1 0 10 0,1 0-20 0,-3 0-4 15,1-4-1-15,-2 2 0 16,0 2-100-16,-1-4-20 0,-4 0-4 0,-3 2-775 0</inkml:trace>
  <inkml:trace contextRef="#ctx0" brushRef="#br0" timeOffset="126395.565">11012 1337 2415 0,'0'0'53'0,"-4"0"11"0,4-4 3 0,0 4 1 0,0 0-55 0,0 0-13 0,7-3 0 0,6 0 0 16,2 0 64-16,3-1 9 0,5-1 3 0,4 4 0 15,-3-5-39-15,7 2-7 0,3 0-2 0,3-2 0 0,4 2-28 16,-1-2 0-16,2 2 0 0,-1-2-1240 15</inkml:trace>
  <inkml:trace contextRef="#ctx0" brushRef="#br0" timeOffset="131215.708">12476 673 1368 0,'0'0'30'0,"5"-6"6"0,2 2 2 0,-1 0 0 0,1 0-30 0,0 2-8 0,2-6 0 0,0 2 0 0,0 2 96 0,0-2 17 16,0 2 4-16,0 2 1 0,-3-2-33 0,-2 4-6 16,3-6-2-16,0 6 0 0,0-4-13 0,-5 4-2 15,-2 0-1-15,0 0 0 0,0 0-10 0,0 0-3 16,0 0 0-16,0 0 0 0,0 0-15 0,0 0-3 15,-7 4-1-15,0-4 0 0,-4 6-12 0,1-2-2 16,-4 2-1-16,-2-2 0 0,-2 6-14 0,-2-4 0 16,-4 0 0-16,-3 6-10 0,0-3 10 0,-2 2 14 15,0-1-3-15,0-1-1 0,2 1-2 0,3 1 0 0,2-5 0 16,4 3 0-16,2 5 10 0,2-4 2 0,1 0 0 0,6 0 0 16,1-4-8-16,2 1-2 0,-1-1 0 0,5 0 0 15,0-1-10-15,5-1 10 0,-1-1-10 0,4 0 10 16,4 0-10-16,1 1 12 0,1-8-12 0,4 4 12 15,2 0-12-15,-1 0 0 0,6 0 0 0,0 0 0 16,2 0 0-16,-1 0 0 0,-1 0 0 0,0 4 0 16,-3-2 0-16,0 2 0 0,-4 1 0 0,0 1 0 15,-2-3 0-15,-1 3 0 0,-1 0 0 0,-6 2 0 16,-3-4 0-16,-1 4 0 0,-4 0 0 0,-4 2 0 16,-5 0 0-16,0 4 0 0,-4-4 0 0,-3 4 0 15,-2-4 0-15,-4 5 0 0,-2-1 0 0,-3 2 0 16,-5-2 0-16,1 0 0 0,0 2-11 0,-3 3 11 15,3 2 0-15,0-6 0 0,2 3 0 0,2 2 0 16,0-4 0-16,3 2 0 0,-1-3 0 0,5 0 0 16,5-2 0-16,3 1 0 0,-1 2 8 0,4-6-8 15,4-4 0-15,3 2 0 0,2 2 0 0,2-4 0 0,5 0 0 16,2 2 0-16,5-8 0 0,1 2 8 0,3 0-8 16,2-2 12-16,2 1-4 0,1-2 0 0,1 1-8 0,5-4 0 15,5 4 0-15,-1 0 0 0,5-4 0 0,0 4 0 16,0 0 0-16,-2 0-8 0,-1-4 17 0,3 4 4 15,3 0 1-15,-6 0 0 0,-3-2-14 0,1 2 9 16,3 0-9-16,-5 0 8 0,-4 0 4 0,-5 0 1 16,-4 0 0-16,-2 2 0 0,-3-2-13 0,-2 4 0 0,-11-4 0 15,3 0 0 1,1 0-51-16,-4 0-16 0,-7 4-3 0,-2 1-1 0</inkml:trace>
  <inkml:trace contextRef="#ctx0" brushRef="#br0" timeOffset="132630.212">12251 1465 1360 0,'0'-4'30'0,"0"-2"6"0,0 1 2 0,0 2 0 0,-2 3-30 0,2 0-8 0,0-6 0 0,0 6 0 16,0-4 103-16,-2 4 19 0,2 0 4 0,0 0 1 16,0 0-50-16,0 0-9 0,0 0-3 0,0 4 0 15,0 2-31-15,0 2-6 0,0-1-2 0,-2 2 0 16,2 3 0-16,-5 0 0 0,1 3 0 0,-1-1 0 15,1 0-7-15,-1 2-2 0,-2 0 0 0,5 2 0 16,-2-5-9-16,-1 4-8 0,1-2 9 0,1 1-9 16,1-2 0-16,0 0 0 0,2-1 0 0,0-2 0 15,0 1 0-15,2-2 8 0,0-3-8 0,1 1 0 16,-1-2 0-16,2 0 0 0,1-2 8 0,2-2-8 0,-1-2 0 16,1 0 0-16,0-2 0 0,2 2 0 0,0-6-20 0,0-1 0 15,0 1 0-15,-1-3-656 16,1 0-131-16</inkml:trace>
  <inkml:trace contextRef="#ctx0" brushRef="#br0" timeOffset="132783.497">12180 1594 1900 0,'0'0'54'0,"-4"0"11"0,-1 0-52 0,3 0-13 0,2 0 0 0,0 0 0 16,0 0 81-16,0 0 14 0,0 0 2 0,4-3 1 15,3 2-26-15,1-1-6 0,4 2-1 0,1 0 0 16,1-4-29-16,1-1-5 0,3 4-2 0,2-4 0 15,2-1-16-15,3 3-3 0,-2-5-1 0,3 6-762 16,1-6-153-16</inkml:trace>
  <inkml:trace contextRef="#ctx0" brushRef="#br0" timeOffset="137190.174">13233 1186 1335 0,'0'0'29'0,"0"0"7"0,0 0 0 0,0 0 2 0,0 0-30 0,0 0-8 0,7 0 0 0,-5-6 0 15,-2-1 25-15,5 1 4 0,6-8 1 0,-2 0 0 16,0-2 14-16,2-4 2 0,0 1 1 0,5-2 0 16,4-6-31-16,-5 7-5 0,-6-6-2 0,3 3 0 15,3-1-9-15,-1-2 8 0,-5 2-8 0,-2 4 8 16,-3 0-8-16,0 0 0 0,0 7 0 0,-1-3 0 15,-6 8-10-15,1-6 10 0,0 4-13 0,-4 4 5 16,-3-4 0-16,2 4 0 0,3-2 0 0,-1 6 0 16,-2-5 8-16,-2 2-13 0,3 4 5 0,-1 1 8 15,0-5 0-15,-2 1 0 0,-2 8 0 0,4 1 0 16,7-5 16-16,-8 6 10 0,-3 1 2 0,2 5 1 16,0 6 21-16,2 2 4 0,0 1 1 0,0 7 0 15,-2-2 5-15,5 6 2 0,2-6 0 0,-1 2 0 16,-1 1-17-16,4-3-3 0,4 0-1 0,3 2 0 15,2-4-30-15,0-3-11 0,2 1 0 0,3-2 9 16,2-6-19-16,3 2-4 0,-1-7-1 0,0-3 0 16,2 3-17-16,3-9-3 0,-1 0-1 15,0-12-595-15,1 0-119 0</inkml:trace>
  <inkml:trace contextRef="#ctx0" brushRef="#br0" timeOffset="138203.714">13637 850 2512 0,'0'0'56'0,"-4"3"11"0,-3 0 2 0,0 0 1 0,-1-3-56 0,1 4-14 0,-2-2 0 0,0 2 0 31,3 2-18-31,-1 2-6 0,-2-2-2 0,0 2 0 16,0 2-141-16,0 0-28 0,0 6-5 0,2-3-2 15,-3 2 96-15,1 4 19 0,-3-3 4 0,3 4 1 16,3 0 26-16,-1-2 6 0,-2 2 1 0,4 2 0 0,8-3 49 0,-1-1 22 0,-4-2-2 0,4-4 0 16,5 4 18-16,2-7 3 0,0-3 1 0,0 3 0 15,4-3-20-15,2-6-4 0,1-4-1 0,0 2 0 16,2-8-5-16,0-2-2 0,0-4 0 0,-1 0 0 16,1-4 4-16,-2 1 1 0,2 1 0 0,-3-3 0 15,-1 2-15-15,-1-1 0 0,-4 6 0 0,0-2 0 16,-5 2 0-16,-2 4 0 0,-2 1 9 0,-2-2-9 15,-2 6 14-15,-3 0-2 0,-4 2-1 0,-2 3 0 16,-5 0-20-16,2 3-4 0,-2 3-1 0,0 0 0 16,-2 3-19-16,0 0-4 0,-2 1-1 15,2 0 0-15,2-4 18 0,0 4 4 0,0-2 1 0,3-2 0 0,8 0 15 16,-2 2 0-16,2-6 0 0,3 0-9 0,4-2 19 0,4 6 4 16,-4-6 1-16,9 4 0 0,5-4-4 0,-1 2-1 15,3-2 0-15,1-2 0 0,3 2 5 0,3-4 1 16,4-4 0-16,-1 2 0 0,3 0 2 0,3-4 1 15,-4 0 0-15,4 2 0 0,-5-2-3 0,1 4 0 16,-3-4 0-16,-2 1 0 0,-3 0 0 0,2 2-1 16,-4 2 0-16,-3 2 0 0,3-3-3 0,-4 2-1 15,-1 4 0-15,-1-5 0 0,0 10-1 0,-3-5 0 0,0 4 0 16,0 2 0-16,0 2 11 0,-2-3 3 0,-2 6 0 16,-1-5 0-16,-2 1-3 0,3 3 0 0,-1-4 0 0,-1-2 0 15,1 2-7-15,-4-6-2 0,0 0 0 0,2 4 0 16,1-2 6-16,-3-2 1 0,0 0 0 0,0 0 0 15,-7-2 21-15,0-2 5 0,0 0 1 0,1-2 0 16,-3 0-12-16,0-2-2 0,0 2-1 0,-3-3 0 16,1 3-22-16,3 1-9 0,-3 0 8 0,-1 0-8 15,-1 5 0-15,2 0 0 0,-1 3-12 0,1-1 12 16,0-1-20-16,3 3 4 0,-6 2 1 0,5 2 0 16,0-2 4-16,0 0 1 0,0 2 0 0,2 2 0 15,1-4-6-15,1 4-2 0,1-6 0 0,-1 6 0 16,3-4 10-16,0 2 8 0,-1 2-12 0,1-4 12 15,0 0-12-15,4 2 4 0,-2-2 8 0,0-6-13 16,5 4 13-16,-1 2-12 0,1-3 12 0,1-3-12 0,3 3 4 16,0-2 8-16,0-1-13 0,0-1 5 0,3-2 8 15,-1 3 0-15,-1-3 0 0,2 3 0 0,1-6 0 16,-4 6 0-16,2-4 9 0,1-2-9 0,1 1 11 0,-2 2-11 16,1 0 10-16,-2 0-10 0,-1-3 10 0,2 6-10 15,-2-4 10-15,0 4-10 0,-2 0 0 0,0 0 8 16,-3 4-8-16,1 5 0 0,-1-3 0 0,-1 5 0 15,1-1 0-15,1 5 0 0,-3 3 0 0,0-4 0 16,0 6 0-16,1 0 0 0,-2 0-12 0,-1-4 12 16,0 2-12-16,-1 1 12 0,-2 1-8 0,1 0 8 15,0-2 0-15,-5 0 0 0,0 1 0 0,1-1 0 16,-1 0 0-16,-2 0 0 0,0-4 9 0,0 0-1 0,2 0 0 16,-2-5 0-16,0 3 0 0,0-3-8 0,1-6 12 15,-3 3-4-15,2-3-8 0,-3-3-14 0,1-3 3 16,0-5 1-16,0 1-3 0,2-3-1 0,0 2 0 0,0-7 0 15,0 4 2-15,3-3 0 0,-1-2 0 0,2-2 0 16,1 2 12-16,4-4 0 0,2 1 0 0,0-5 0 16,3 0 0-16,4-2-14 0,0-2 1 0,1-2 0 15,2 1-8-15,3-1-2 0,1 2 0 0,0 4-847 16</inkml:trace>
  <inkml:trace contextRef="#ctx0" brushRef="#br0" timeOffset="138772.73">14336 687 1998 0,'-9'6'44'0,"5"-2"8"0,-1-4 3 0,3 6 1 0,0-3-44 0,0 3-12 16,2-2 0-16,-3 2 0 0,3 5 18 0,3 2 2 16,-1 1 0-16,0 2 0 0,3 4 13 0,-1-2 3 15,1 1 1-15,-1 1 0 0,3 4-20 0,0-2-4 0,2 2-1 0,-3-1 0 16,-1-2-12-16,3-2 8 0,3 5-8 0,-2-4 0 16,0 0 0-16,3-4 0 0,-6 2-8 0,3-3 8 15,0 1 0-15,0-2 0 0,-4 0 0 0,2-4 0 16,-3-2-18-16,2-2 3 0,-1-2 1 15,-3-2 0 1,-2-2-18-16,-2-2-3 0,-1-2-1 0,1-6 0 16,0 0 4-16,-4 0 1 0,-3-4 0 0,2-1 0 0,-2-3 6 0,-2 2 1 0,-3 2 0 0,1-4 0 15,2 0 2-15,-3 4 1 0,1-6 0 0,2 6 0 16,0-4 9-16,0 3 3 0,2-1 0 0,0-4 0 16,0-2 0-16,2 6 0 0,2-3 0 0,1 2 0 15,2-2 9-15,2 4-13 0,2-2 5 0,0 5 8 16,0-2-12-16,3 0 12 0,-1 5-12 0,1-2 12 15,2 1 0-15,2 4 0 0,-3-1 14 0,3 1-4 16,0 6 28-16,0-5 6 0,0 5 0 0,-9 0 1 16,11 9-1-16,0-3 0 0,-4 3 0 0,0 1 0 15,-1 4-18-15,1 0-4 0,0 2-1 0,-3 4 0 0,1-4-9 16,-1 2-1-16,-1-5-1 0,-1 4 0 0,-4-2-2 0,2-1 0 16,-3 0 0-16,-1 0 0 0,-1-4 1 0,1 0 0 15,-3 2 0-15,0-2 0 0,-2-3-26 0,3-1-6 16,-3-1-1-16</inkml:trace>
  <inkml:trace contextRef="#ctx0" brushRef="#br0" timeOffset="139051.457">14849 629 1868 0,'0'0'41'0,"-6"4"9"0,-3 2 2 0,0 0 0 0,0 2-42 0,0-2-10 0,-2-2 0 0,0 6 0 15,2-1 40-15,0 2 7 0,-2-1 1 0,0-1 0 16,0 1 14-16,0 4 3 0,4 0 1 0,-4 2 0 16,2 4-31-16,-3-2-7 0,6 1 0 0,-3 3-1 15,0 2 11-15,0 0 2 0,3 2 1 0,-1 1 0 16,2-3-21-16,3 2-5 0,2-2-1 0,0-2 0 15,2-1-14-15,5 1 0 0,2 1 0 0,2-4 0 16,4-7-42 0,3 2-14-16,3-8-4 0,1-2-668 0,7 0-133 0</inkml:trace>
  <inkml:trace contextRef="#ctx0" brushRef="#br0" timeOffset="139515.319">15046 986 1866 0,'0'0'52'0,"0"0"13"0,0 0-52 0,0 0-13 0,0 0 0 0,0 0 0 15,4-4 0-15,1-2 0 0,-3 3 0 0,3 0 0 16,4-5 0-16,-3 4-8 0,3-2 8 0,3 3 0 15,-1-3-10-15,2 2 10 0,0 2-8 0,3-2 8 16,0 4 0-16,-3 0 0 0,3 0 0 0,2 0 0 16,-5 4 20-16,0-4 2 0,3 6 1 0,-3-3 0 15,1 2-3-15,-3 0 0 0,0 0 0 0,-2 1 0 16,0 0-8-16,-3 1-3 0,1 3 0 0,-5 0 0 0,3 0 7 16,-5 2 0-16,-2 6 1 0,-3-4 0 0,-2 1-7 0,1 6-2 15,-5-3 0-15,0 3 0 16,-3-1-40-16,-1 2-8 0,-1-4-1 15,0 0-542-15,-1-3-108 0</inkml:trace>
  <inkml:trace contextRef="#ctx0" brushRef="#br0" timeOffset="139724.165">15392 740 2257 0,'-9'10'49'0,"5"-4"11"0,-3 4 1 0,3 4 3 0,-3 2-51 0,2-2-13 0,1 5 0 0,-3 2 0 16,0-2 0-16,3 1 0 0,-1 4 0 0,3-4 0 16,-2-2 0-16,4 1 0 0,0 1 9 0,0 0-9 15,0-4 0-15,0 2 0 0,4-2-9 0,-2-2 9 32,5 2-54-32,0-9-4 0,2 4-1 0,0-5-571 0,7-5-114 0</inkml:trace>
  <inkml:trace contextRef="#ctx0" brushRef="#br0" timeOffset="139998.191">15707 967 1825 0,'-11'3'40'0,"7"0"8"0,-3 0 1 0,2 1 3 0,-1 2-41 0,-1 4-11 15,0-6 0-15,3 6 0 0,-3 0 56 0,0 0 10 16,3 0 2-16,-1 4 0 0,3-2-23 0,0 2-4 16,2 2-1-16,0 2 0 0,2 1-16 0,0 1-4 15,0-2-1-15,3 2 0 0,-1-4-9 0,3 3-2 16,0-5 0-16,2 0 0 0,2 2-8 0,-2-6 0 16,2 0 9-16,2 0-9 0,3-2-10 0,0-2-6 15,-3-5-2-15,1 2-659 16,-1-6-132-16</inkml:trace>
  <inkml:trace contextRef="#ctx0" brushRef="#br0" timeOffset="140200.765">15432 1216 2397 0,'0'0'52'0,"-4"4"12"0,1 2 1 0,3-6 3 0,3 5-54 0,1-2-14 0,3 3 0 0,0-4 0 16,8 0-24-16,1 0-7 16,7-4-1-16,-2 0-1 0,4 0-1 0,4-4 0 0,1-2 0 0,3 2-621 15,0-7-124-15</inkml:trace>
  <inkml:trace contextRef="#ctx0" brushRef="#br0" timeOffset="140853.129">16113 623 1746 0,'0'0'49'0,"0"0"12"0,0 0-49 0,0 6-12 15,2 4 0-15,1 4 0 0,-1 0 43 0,0 1 5 0,-2 6 2 0,2 3 0 16,1 5 2-16,-3 1 1 0,-3 0 0 0,-1 4 0 15,-1-1-29-15,3 1-5 16,-2-2-2-16,-1-1 0 0,1 5-7 0,-1-2-2 16,-2-4 0-16,1-2 0 0,2 1-8 0,-1-5 0 0,1 1 9 0,-1-4-9 15,1-6 0-15,2 0-12 0,-1-2 2 0,1-7-623 16,2 2-125-16</inkml:trace>
  <inkml:trace contextRef="#ctx0" brushRef="#br0" timeOffset="141091.442">16263 1075 2213 0,'0'0'63'0,"0"0"13"0,0 0-60 0,0 0-16 16,0 0 0-16,2 5 0 0,3-1 0 0,-1-4 0 16,2 1 0-16,3-1 0 0,0-1 0 0,3 1 0 15,-1-4 0-15,0 4-10 16,3-6-42-16,1 6-9 0,0-8-2 0,1 5-817 16</inkml:trace>
  <inkml:trace contextRef="#ctx0" brushRef="#br0" timeOffset="141240.282">16721 1060 1796 0,'0'0'40'0,"0"0"8"0,0 3 1 0,0-3 1 0,0 0-40 0,0 0-10 0,6 6 0 0,-6-6 0 16,0 0 0-16,5 0 0 0,2 0 0 0,-1 0 0 31,1-3-28-31,-1 0-2 0,3 0 0 0,2-3 0 16,1 2-119-16,-3-2-24 0,2 2-5 0</inkml:trace>
  <inkml:trace contextRef="#ctx0" brushRef="#br0" timeOffset="141400.533">16850 1030 1411 0,'6'4'31'0,"-6"-4"6"0,0 0 2 0,7 6 1 0,0-2-32 0,0 2-8 0,-3-2 0 0,3-2 0 16,4 2 20-16,-2-1 4 0,0 3 0 0,-2-1 0 16,2-5-16-16,2 1-8 0,-3-1 8 0,4 5-8 15,-1-5 0-15,0 0 0 0,-2 0-10 0,-2 0 10 16,6 0-36-16,-4-5 0 15,0 4 0-15,-2 1 0 0</inkml:trace>
  <inkml:trace contextRef="#ctx0" brushRef="#br0" timeOffset="141836.58">16444 933 1944 0,'-14'4'43'0,"14"-4"9"0,0 0 1 0,0 0 1 0,0 0-43 0,0 0-11 0,9 0 0 0,-9 0 0 15,0 0 0-15,16 0-12 0,-2 0 2 0,-2 0 1 16,0 0 9-16,6-4 0 0,-5 4 0 0,3 0 0 16,-3 4 0-16,-4-4 0 0,0 2 0 0,-3 2 0 0,1 2 0 0,-2 1 9 15,-5 4-1-15,0-2-8 0,-5 5 18 16,-2 2-3-16,-2 2-1 0,-3 2 0 15,-4 5-6-15,2-1-8 0,-1-3 11 0,-3 2-11 0,4-3 10 16,-1 2-10-16,4 0 8 0,0-7-8 0,4 0-8 16,2-6-8-16,1-3 0 0,2 0-1 15,2-6-158-15,0 0-31 0,9-8-6 0</inkml:trace>
  <inkml:trace contextRef="#ctx0" brushRef="#br0" timeOffset="142030.797">16584 893 1695 0,'0'0'37'0,"-4"4"8"0,-3 2 2 0,0 4 1 0,3 0-39 0,-2 0-9 0,-3 0 0 0,4-1 0 16,1 6 64-16,-3-6 10 0,5 5 2 0,-3-2 1 15,1 2-25-15,1 0-4 0,1 0-2 0,0 2 0 16,2-2-15-16,2 2-3 0,0 2-1 0,-2-3 0 16,5 1-10-16,-3-2-1 0,3 2-1 0,-3-5 0 15,7 6-15-15,-2-7 0 0,2-4 0 0,1 1 0 31,1-5-144-31,1 2-23 0,1-10-4 0,3 2-1 0</inkml:trace>
  <inkml:trace contextRef="#ctx0" brushRef="#br0" timeOffset="142423.407">16691 1189 1796 0,'0'0'40'0,"0"0"8"0,0 0 1 0,0 0 1 0,0 0-40 0,0 0-10 0,0 0 0 0,0 0 0 16,0 0 39-16,0 0 5 0,3 8 2 0,-3 2 0 15,0-7-8-15,0-3-2 0,2 10 0 0,-2 1 0 16,0-8-36-16,2 7 0 0,-2-4 0 0,0-6-617 16,0 0-124-16</inkml:trace>
  <inkml:trace contextRef="#ctx0" brushRef="#br0" timeOffset="142634.303">16856 1197 1862 0,'0'4'52'0,"0"-4"13"0,0 0-52 0,0 0-13 16,5 0 0-16,-3 0 0 0,0 0 0 0,-2 0 0 16,5 0-12-16,-1 0 12 15,3 0-100-15,-2-4-14 0,-5 4-2 0,6 0-340 16,1 0-67-16</inkml:trace>
  <inkml:trace contextRef="#ctx0" brushRef="#br0" timeOffset="142788.294">16997 1173 1332 0,'0'0'29'0,"0"0"7"0,0 0 0 0,0 0 1 0,0 0-29 0,0 0-8 0,0 0 0 0,0 4 0 15,0-4 36-15,0 0 5 0,0 0 2 0,0 0 0 16,0 0-19-16,5 0-4 0,2 2-1 0,-1-4 0 15,-1 2-19-15,2-4 0 0,-3-2 0 0,3 2 0 32,-5 0-41-32,4 2-12 0,1-2-3 0</inkml:trace>
  <inkml:trace contextRef="#ctx0" brushRef="#br0" timeOffset="143140.922">17044 962 2070 0,'0'0'45'0,"0"0"10"0,4 5 1 0,1-2 3 0,2-3-47 0,2 0-12 16,0 6 0-16,-9-6 0 0,13 4 0 0,5-2-9 15,0 2 9-15,-1 2-13 0,1 2 13 0,-2-2 0 16,2 4 0-16,-2-2 0 0,-3 0 0 0,0 4 0 0,-6 0 0 16,4 1 0-16,-4-2 0 0,-3 2 0 15,-4 3 0-15,0 2 0 0,-2-2 8 0,-2-2-8 16,-3 6 0-16,-2-6 0 0,-2 2-9 0,2-3-9 0,-2-2-2 16,2 0 0-1,-4-3-23-15,8-2-5 0,-4 0 0 0,5-4-788 0</inkml:trace>
  <inkml:trace contextRef="#ctx0" brushRef="#br0" timeOffset="143323.587">17225 949 2023 0,'0'0'44'0,"-2"7"10"0,-2 4 2 0,1-5 0 0,3 7-44 0,-2-3-12 0,-5 4 0 0,5 2 0 16,0 0 43-16,0 2 6 0,-1-3 2 0,1 6 0 0,-2-3-21 0,8 1-4 15,-2 1-1-15,-2-6 0 16,3 2-14-16,-1 2-3 0,0-3-8 0,0 0 12 16,7-6-12-16,-2-3-13 0,-2 2 2 0,1-2 1 15,3-2-110-15,-3-4-21 0,1-2-5 0,4 0-443 16,-2-6-89-16</inkml:trace>
  <inkml:trace contextRef="#ctx0" brushRef="#br0" timeOffset="143516.791">17426 1123 1544 0,'0'0'34'0,"-3"6"7"0,0 2 2 0,3-2 0 0,-7-2-35 0,2 6-8 0,1 0 0 0,-3 2 0 15,-2-2 57-15,2 2 10 0,3 3 1 0,-3 0 1 16,0 0-38-16,1-1-8 0,-1 2-2 0,0-2 0 16,5 2-4-16,-3-2-1 0,1-1 0 0,2 2 0 15,-1-6-16-15,3 1 0 0,0 0 0 0,0-4 0 31,0 2-26-31,3-2-12 0,-3-6-2 0,0 0-508 0,0 0-100 0</inkml:trace>
  <inkml:trace contextRef="#ctx0" brushRef="#br0" timeOffset="143719.574">17301 1324 1141 0,'0'0'24'0,"0"0"6"0,0 0 1 0,5 0 2 0,6 0-33 0,-7 0 0 16,7-6 0-16,-4 3 0 0,2 3 18 0,0-1-3 15,0-4-1-15,0 2-535 16</inkml:trace>
  <inkml:trace contextRef="#ctx0" brushRef="#br0" timeOffset="143870.505">17495 1290 1228 0,'5'4'35'0,"-3"-2"7"0,0-2-34 0,-2 0-8 0,0 0 0 0,3 4 0 15,1-4 10-15,-4 0 0 0,6 4 0 16,-4-4 0-16,5 0-10 0,0 0-11 0,-3 0 3 16,1 0-527-16</inkml:trace>
  <inkml:trace contextRef="#ctx0" brushRef="#br0" timeOffset="144065.387">17638 1192 2487 0,'-9'11'55'0,"4"-4"11"0,1-1 2 0,2 0 2 0,-1 3-56 0,1 0-14 0,2-3 0 0,0 2 0 0,2 2 0 15,3 0 0-15,-3-4-9 0,0 4 9 16,5-4-17-16,-2 2 2 0,-1 2 1 0,3 0 0 16,0-4-102-16,-3 1-20 0,1-1-4 0,1 5-794 15</inkml:trace>
  <inkml:trace contextRef="#ctx0" brushRef="#br0" timeOffset="144284.289">17875 1363 1580 0,'-9'4'35'0,"4"-4"7"0,1 0 2 0,-3 6 0 0,-2-6-36 0,2 4-8 0,1 0 0 0,-1 2 0 15,0-2 69-15,-2 4 12 0,3 0 3 0,-1-2 0 16,3 2-32-16,-3 2-7 0,3 2-1 0,-3 0 0 15,2-2-28-15,-1 2-5 0,-1 1-2 0,0-3-619 16,0 0-124-16</inkml:trace>
  <inkml:trace contextRef="#ctx0" brushRef="#br0" timeOffset="144810.105">17997 913 2163 0,'-8'10'48'0,"8"-6"9"0,0-3 3 0,-2 4 0 0,-3 1-48 0,5 1-12 15,0-1 0-15,0 3 0 0,0 0 8 0,5 1 0 16,-3 2-8-16,-2 2 12 0,6 0 12 0,-4 2 3 15,-2 2 0-15,7 2 0 0,-3-1-10 0,-1 2-1 16,-1-2-1-16,0 1 0 0,0-4-4 0,1 1-1 16,-3-2 0-16,0 0 0 0,0-5-10 0,0 1 0 15,0-4 9-15,0 1-9 0,0 0 0 0,0-4-20 16,0-4 4-16,0 0 1 16,0 0-21-16,0 0-4 0,0 0 0 0,6-8-1 15,-6 2 1-15,9-4 0 0,-4-4 0 0,2-2 0 16,-1 3 10-16,-1-1 2 0,2 2 1 0,2 2 0 0,-3 2 15 0,1 2 2 0,-3-4 1 0,0 6 0 15,3 0 20-15,0 2 4 0,-5 2 1 0,3 0 0 16,-5 0 13-16,0 0 3 0,0 0 1 0,6 6 0 16,-1-2 7-16,-3 6 0 0,3-4 1 0,1-2 0 15,-3 6-21-15,3-6-4 0,1 2 0 0,0 0-1 16,2-3-15-16,-2 2 0 0,-1-4 0 0,3 4 0 16,2-5 0-16,0 0 0 0,-2-5 0 0,-2 4 0 15,4-1 0-15,0-1 11 0,-4 0-11 0,0-3 10 16,0-2 6-16,-4 0 2 0,4 0 0 0,-7 2 0 15,5-4 6-15,-5 2 2 0,2 2 0 0,0 0 0 16,-4-2-10-16,0 2-1 0,-3 0-1 0,5 2 0 16,-2 1-14-16,-3-7-8 0,4 4 8 0,-6 1-748 15,5-1-141-15</inkml:trace>
  <inkml:trace contextRef="#ctx0" brushRef="#br0" timeOffset="145227.254">18392 740 1699 0,'0'0'37'0,"0"0"8"0,0 0 2 0,-4 0 1 0,-1-4-39 0,-1 1-9 0,6-3 0 0,-4 6 0 15,-1-5 55-15,3 5 9 0,2 0 1 0,0 0 1 16,0 0 3-16,0 0 1 0,0 0 0 0,0 5 0 16,5 1-36-16,-3 1-7 0,2-1-2 0,2 4 0 15,3 0-10-15,-2 4-3 0,9 2 0 0,-3-2 0 16,5-1 0-16,0 3 0 0,0 1 0 0,4 0 0 16,-2 7 2-16,5-4 0 0,-1 0 0 0,1-1 0 15,-3 5-14-15,1-4 11 0,-7 2-11 0,3 0 10 16,-1-3-10-16,-7 3 12 0,1 2-12 0,-6 0 12 15,-1 2 1-15,-5 1 1 0,0-3 0 0,-7 3 0 16,-4 0 0-16,0 3 0 0,-5-4 0 0,-7 2 0 16,-3 1-1-16,1 1 0 0,-4 4 0 0,-2-4 0 0,-7 3-13 15,7-3 0-15,-5 0-12 0,3-6-756 16,-3 1-152-16</inkml:trace>
  <inkml:trace contextRef="#ctx0" brushRef="#br0" timeOffset="148876.822">13303 1431 2080 0,'-25'6'46'0,"18"-2"10"0,5 2 1 0,-5-3 1 0,1 3-46 0,1 3-12 0,3 0 0 0,0 0 0 16,4 0 12-16,0 3 1 0,-4-2 0 0,6 0 0 16,3 2-13-16,0 0-10 0,-3 0 2 0,3 1 0 15,4-2 8-15,3 2 0 0,-3-3 0 0,2 2 0 16,3-4-18-16,2-2-2 0,4 2 0 0,3-2 0 15,-6-2 4-15,6 2 0 0,0-2 0 0,0-4 0 0,-1 4 16 16,0-4-10-16,6 2 10 0,-3 2-8 0,1-4 59 0,1 4 12 16,3-2 2-16,-1 2 1 15,0 0-90-15,-2-2-19 16,2 1-3-16,1-3-1 0,4 0 47 0,1 0 21 0,1-3-1 0,7 1-1 0,-3-2-6 0,5 4-1 16,-2-6 0-16,-1 2 0 0,1-2-3 0,2 2-1 15,0 0 0-15,2 0 0 0,-2 2-8 0,0-2 8 16,-3 4-8-16,-1-6 8 0,-1 4 9 0,1 0 2 15,-1 2 0-15,1 0 0 0,-4 0-19 0,0 0-19 16,-3 0 4-16,-6 0 1 0,2 2 14 0,-5 2 0 16,-1 2 0-16,1 2 0 0,2-2 9 0,-4 4-9 0,1 2 0 15,-1 4 9-15,0-4-9 0,0 5 10 0,-1 1-10 16,-2 4 10-16,1 2-10 0,-3 0 0 0,-1 0 0 16,-1 1 0-16,-4-1 0 0,-1-2 0 0,-1-2 0 15,-3 0 0-15,-3 2 9 0,3-3-9 0,-5-5 10 0,1 2-10 16,-1-2 23-16,-2 0-2 0,-2-4 0 0,0-2 0 15,0-1 17-15,0-7 3 0,0 0 1 0,0 0 0 16,0 0-23-16,0 0-5 0,0 0-1 0,5-6 0 16,-3-3-5-16,5-3-8 0,4-4 11 0,3-2-11 15,-1-4-12-15,5-3-8 0,2-2-3 0,2 2 0 16,3 3 7-16,2-2 0 0,-1 0 1 0,-1 1 0 16,0 7 3-16,2-2 0 0,-3 4 0 0,5 2 0 15,2 2 3-15,-2 3 1 0,-2-2 0 0,4 6 0 16,2-6 8-16,1 6-13 0,2 0 5 0,4 3 8 15,3 0-14-15,3 0 5 0,6 0 1 0,1 4 0 16,3 2 8-16,4-1 0 0,3 1-9 0,2 1 9 0,-1 3 0 16,3 2 0-16,1 2 0 0,3-4 0 0,2 4 0 15,3 0 0-15,-2 1 0 0,2-5 0 0,7 4 0 16,-5 1 0-16,-3 0 0 0,1-5 0 0,1 2 0 16,1 0 0-16,-5 0 0 0,1-1 0 0,-5 0 0 0,0-1 12 15,5-3-12-15,-7 1 12 0,-4 2-12 0,-3-8 12 16,-5 1-12-16,-1-2 12 0,-10-1-12 0,4 0 12 15,-10-1-12-15,-3-2 12 0,-8 1-2 0,-7-4 0 16,2 2 0-16,-6-5 0 0,-3 0 6 0,-4 0 2 16,3-3 0-16,-3 0 0 0,-7 0-1 0,5-8 0 15,-5 2 0-15,-2-1 0 0,0-3-9 0,-2 2-8 0,-1-2 9 16,-1 2-9-16,-3-2-12 0,-2 2-8 0,2-1-1 16,-2-1-1-1,-4-2-126-15,6 2-24 0,-9 0-6 0</inkml:trace>
  <inkml:trace contextRef="#ctx0" brushRef="#br0" timeOffset="151621.938">14298 2185 1764 0,'-9'4'39'0,"5"-4"8"0,4 0 1 0,0 0 1 0,-5 5-39 0,-1-2-10 15,-1-1 0-15,1 4 0 0,-1-2 60 0,-2 4 9 16,0-1 3-16,0 3 0 0,-5 1-22 0,1 2-4 16,-4 3-1-16,-1 4 0 0,-5 2-20 0,1 3-4 0,-1 2-1 15,-1 2 0-15,-3 3-9 0,2 2-3 0,1-3 0 0,2 3 0 16,-1-2-8-16,1 0 12 0,2-1-12 15,0 1 12-15,2-6-12 0,0 0 0 0,0 0 0 16,2-3 0-16,1-3 0 0,4 2 8 0,-2-4-8 16,1-1 0-16,1 0 0 0,2-4 0 0,0 2 8 0,2-6-8 15,1 1 0-15,1-2-9 0,3-2 9 0,-3-2-13 32,5-4-26-32,0 2-5 0,0-2 0 0,0 0-1 15,0 0-34-15,0-6-6 0,0-2-2 0,3-2-775 0</inkml:trace>
  <inkml:trace contextRef="#ctx0" brushRef="#br0" timeOffset="151889.149">13700 2540 2041 0,'-13'4'44'0,"6"0"10"0,3 2 2 0,-3 0 2 15,0 0-46-15,0 0-12 0,1 3 0 0,-1 2 0 0,-2 1 29 0,2 1 4 16,-4 3 1-16,3 0 0 0,-1 4-22 0,-5 2-12 15,3-3 12-15,0 4-12 0,2 2 9 0,0-1-9 16,-5-2 0-16,5 0 9 0,1-3-9 0,3-1 0 16,5 3 0-16,0-8 0 0,5-1-12 0,1 0 3 15,3-4 0-15,2 0 0 0,3-4-11 0,1-2-3 16,8-6 0-16,-1-2 0 0,7-4 15 0,2-6 8 16,2-1-10-16,3-6 10 15,0-2-92-15,-3-1-12 0,3 0-2 0</inkml:trace>
  <inkml:trace contextRef="#ctx0" brushRef="#br0" timeOffset="152933.275">12752 2867 1396 0,'-14'-6'40'0,"14"6"8"0,0 0-39 0,0-4-9 0,-7 1 0 0,5-1 0 15,2 4 70-15,0 0 12 0,-4 0 2 0,-1 0 1 16,5 0-22-16,0 0-5 0,2 6-1 0,-2-1 0 16,0 3-43-16,3 2-14 0,-1 2 8 0,2 2-8 15,-4 2 0-15,3 0 0 0,3 2 0 0,1 4 0 16,0 2 0-16,-1 7 0 0,1 1 0 0,-1 6 0 15,-1 3 0-15,-1 3 0 0,1 1 8 0,-1 5-8 16,1 4 11-16,-3 1-2 0,-2 1 0 0,0-1 0 16,0 1 7-16,-2 2 0 0,0-1 1 0,-3 3 0 15,-2 3 10-15,1 0 1 0,-1-1 1 0,0-1 0 16,-6 3 0-16,4-5 0 0,5 1 0 0,-1 0 0 16,-1-3-1-16,-1 3-1 0,2-6 0 0,1-5 0 15,-1-2-11-15,1-2-3 0,-3-4 0 0,5-5 0 16,6-2-13-16,-4-5 11 0,-4-5-11 0,-1-2 10 0,10-4-20 15,-7-3-4-15,-3-5-1 0,5-2 0 16,9-5-98-16,-4-8-20 0,-8-5-4 0,8-9-741 16</inkml:trace>
  <inkml:trace contextRef="#ctx0" brushRef="#br0" timeOffset="153515.208">12827 2806 2286 0,'-22'-4'50'0,"15"4"10"0,0 0 3 0,7 0 1 0,0 0-51 0,0 0-13 0,0 0 0 0,7 2 0 16,4-2 0-16,1 2-10 0,-3 0 2 0,6-2 0 16,5 0-10-16,5-2-2 0,2 0 0 0,3 0 0 15,2-2 20-15,8 0-10 0,7-2 10 0,0-2-8 16,-5 4 8-16,5-4 0 0,7 1 0 0,0 2-8 15,-1-1 8-15,1 0 8 0,-1 2-8 0,-2 2 11 16,-4 1-11-16,0 1 0 0,0-3 0 0,-6 3 0 16,-4 3-16-16,-3-2 5 0,-7 1 1 0,-3 4 0 15,-4 0 34-15,-2 3 8 0,-4 0 0 0,-5 1 1 16,2 2-12-16,-5 2-2 0,1 2-1 0,-1 0 0 16,-1 3 22-16,-1 2 5 0,-1 0 1 0,-1 3 0 15,0 0-37-15,0 2-9 0,1 2 0 0,-3 5 0 16,0 3 8-16,0 2 0 0,0 3 0 0,-3 1 0 15,1 2-8-15,0 1 0 0,0 3 0 0,-1 3 0 0,1 1 0 16,2 0 0-16,-2-3 0 0,0 1 0 0,2-4 0 0,0 3 0 16,0 3 0-16,2-3 0 0,0 1 0 15,0-4 0-15,-2-3 0 0,5 1 0 0,-3-1 0 0,3 1 0 16,-1-4 9-16,3 0-9 0,-3-5 0 0,-1-1 9 16,1-3-9-16,1-2 0 0,-1-6 13 0,-4-1-4 15,2-2-1-15,1 0 0 0,-3-5 28 0,-3 0 4 16,1-2 2-16,0 1 0 0,-3-4-5 0,1 4-1 15,-1-2 0-15,-1-2 0 0,-3 2-6 0,-3 0-2 16,1 2 0-16,-5-2 0 0,1 2-16 0,-3-1-3 16,0-1-1-16,-4 2 0 0,-1 0-8 0,-3 2 8 15,-3-2-8-15,-5 0 8 0,3 0-8 0,-2 2 0 0,-3-4 0 16,-2 1-11-16,-7-1 3 0,5-2 0 0,0 0 0 16,-2-4 0-1,-3-2-20-15,5-6-3 0,4-2-1 0,-4-4 0 16,-2-4-76-16,1-2-16 0,4-4-4 0,3 0-634 0,2-1-127 0</inkml:trace>
  <inkml:trace contextRef="#ctx0" brushRef="#br0" timeOffset="155422.109">5520 1518 1659 0,'-15'-8'36'0,"13"2"8"0,2 6 2 0,2-4 1 0,-4-6-38 0,4 4-9 0,7-1 0 0,-1 1 0 16,-3 0 44-16,2 2 8 0,2-4 0 0,0 2 1 16,4 2-15-16,-4 2-3 0,2-2-1 0,-2-1 0 15,5 4-6-15,-4 1 0 0,-3-4-1 0,2 4 0 16,2 0-17-16,1 4-10 0,-3-3 12 0,2 4-12 16,-2-5 13-16,0 4-4 0,1-4-1 0,-1 6 0 15,-2-6 2-15,0 0 0 0,4 3 0 0,0-3 0 16,-4 0 1-16,7 5 0 0,1-5 0 0,0 6 0 15,3-6 0-15,-2 0 0 0,0 0 0 0,4 1 0 16,6 3-3-16,4 2 0 0,-6-1 0 0,3-2 0 16,2 1-8-16,0 2 0 0,3-6 0 0,3 2 0 15,1 2 8-15,4 0-8 0,2 0 8 0,1 2-8 0,1-6 9 16,4 4-9-16,3-2 10 0,0 0-10 0,5-2 0 16,-1 0 0-16,4 0 0 0,3-2 0 0,5 2 0 0,3-2 0 15,3 2 0-15,3-4 0 0,2-2 0 0,2-2 0 16,6 2 0-16,1 0 0 0,4 2 0 0,1-4 0 15,1 2 0-15,1 2 0 0,2 3 0 0,0-5 0 16,-4 4 0-16,4-1 0 0,0 3 0 0,0-3 0 16,-5 3 0-16,1 0 0 0,-1 0 13 0,-2 0-3 15,-4 0-1-15,0 0 0 0,-3 3 9 0,-1-3 2 16,-5 0 0-16,-5 0 0 0,-2 3-1 0,-1-1 0 16,-6-1 0-16,-6 4 0 0,-7-5-7 0,-5 1 0 0,1-1-1 15,-5 0 0-15,-4 0-3 0,-7 0 0 0,-5-1 0 16,-3 1 0-16,-6 0 8 0,-1 0 0 0,-7-5 1 0,-7 5 0 15,0 0 7-15,0-6 0 0,-5 3 1 0,-2-3 0 32,-2 2-119-32,-2-1-24 0,-2 4-5 0</inkml:trace>
  <inkml:trace contextRef="#ctx0" brushRef="#br0" timeOffset="158214.644">11903 2082 1090 0,'0'0'24'0,"0"0"4"0,0 0 2 0,0-5 2 0,0 2-32 0,0-1 0 16,2-2 0-16,0 2 0 0,0 2 80 0,1-6 9 15,1 2 3-15,-2 0 0 0,3 2-28 0,-1 0-4 16,3 0-2-16,-2-2 0 0,1 2-26 0,3 2-4 0,-2-4-2 0,2 4 0 16,0 0-18-16,0-2-8 15,2 3 8-15,0 1-8 0,0 0 0 0,3 1 0 16,1 3 0-16,1-2 0 0,2 2 0 0,2 0-11 15,2 2 11-15,1 0-12 0,-1 2 1 0,7 0 0 0,0-2 0 0,5 0 0 16,3 2 35-16,4-2 8 0,3 0 0 16,3-3 1-16,0 2-19 0,7 1-4 0,8-5-1 0,1 2 0 15,1-1 13-15,5-2 2 0,0 0 1 0,10-2 0 16,8-1-2-16,-2 2-1 0,-3 1 0 0,5 0 0 16,3-5 0-16,1 4 0 0,5-1 0 0,0-1 0 15,0 3-22-15,0 0 9 0,5 0-9 0,-1 0 0 16,-2 3 11-16,3-3-11 0,-1 2 10 0,1-1-10 15,-1 4 12-15,1-5-3 0,-3 6-1 0,3-2 0 16,1-3 7-16,0 1 1 0,1 2 0 0,-2 2 0 16,-1-4 2-16,3 1 1 0,-5-3 0 0,3 1 0 15,-3 4-3-15,2-4 0 0,3-1 0 0,0 2 0 16,-3 1-5-16,-1 0-2 0,-1-1 0 0,-2 0 0 0,-5 4-9 16,1-4 10-16,-1 2-10 0,-1 0 10 15,-8 0-10-15,1 2 8 0,1 0-8 0,-3 0 8 0,-5 0 16 16,-2 0 4-16,4 0 0 0,-5 0 0 0,-4 2-20 0,1-7-8 15,1 4 0-15,3 1 8 0,-3-2 4 0,1-1 0 16,-3 0 0-16,-2-2 0 0,0 1-12 0,-2 1 0 16,-5-2 9-16,-2-1-9 0,-2 0 8 0,-5 0-8 15,-4-1 8-15,-4-2-8 0,-6 0 0 0,-5 0 9 16,-8 0-9-16,-2-1 0 0,-6 2 28 0,-3-4 0 16,-4 2-1-16,0-4 0 0,-4 2 27 0,-3 0 6 15,5-2 0-15,-5 2 1 0,-2-2-20 0,0 0-4 16,5 4-1-16,-3-6 0 0,2 4-22 0,-1-1-5 15,-3 1-1-15,4-5 0 0,1 4-8 0,1-2 0 0,-2 2 0 16,1-4 0-16,1 4 0 0,-1-3 0 0,-3 0 0 16,5 0 0-16,-5 0 0 0,5-2-9 0,2 0 9 15,-2 0-13-15,-1-1 13 0,1-3 0 0,2-2 0 0,0 2 0 16,-3-4 0-16,8-6 0 0,-5 2 0 0,0-3 0 16,4 1 0-16,1-6 0 0,-3 4 0 0,2-3 0 15,2-3 0-15,-1 0 0 0,-5-3 9 0,0-2-9 16,4-4 22-16,-4 3-2 0,3 0 0 0,-8-1 0 15,3-1 7-15,2-1 1 0,-3-1 0 0,-6-2 0 16,7 3-11-16,-7 5-1 0,0-1-1 0,-3-1 0 16,-1 0-2-16,2 6 0 0,-2-5 0 0,-1 1 0 15,1 2-5-15,-3 2-8 0,3 1 11 0,-1-1-11 16,-2-2 0-16,1 2 0 0,3 5 0 0,-3-5 0 16,-1 0 0-16,-2 1 0 0,7 3 0 0,-3 4 0 15,-2-2 0-15,5-2 0 0,-5 0 0 0,1 1 0 0,-3 1-10 16,3 2 10-16,-1-2-10 0,-2-3 10 0,2-3-11 0,-2 4 11 15,-4 6-12-15,4-4 12 0,2 7-11 0,-2 3 11 16,1-2-10-16,-1 6 10 0,-3 2-11 0,3 4 11 16,0 2-12-16,-4 0 12 0,4 3-14 0,-5-2 4 15,-1 5 1-15,0 0 0 0,1 0-4 0,-4 5-1 16,0-2 0-16,-2 0 0 0,-2 4 2 0,-7-1 0 16,6-2 0-16,-1 2 0 0,-5-2 12 0,4 2 0 15,-4-2 0-15,-2 2 0 0,-2-2 0 0,-6 0 0 16,-3-2 0-16,-3 2 0 0,1 2 0 0,-3-2 0 15,3 2 0-15,-6-2 0 0,-1 0 0 0,-1-2 0 16,-1 5 0-16,6-1 0 0,-2-1-8 0,0 1 8 0,4 4 0 16,-9-7-9-16,6 7-5 0,-4 1-1 0,1-2 0 0,-2 1 0 31,-1 0-16-31,-6 0-3 0,-10 0-1 0,1-4 0 16,-2 2-5-16,-7 1-2 0,-5 2 0 0,-2-5 0 15,-2 1 2-15,-5 3 0 0,-6-4 0 0,-6 5 0 16,-4-8 9-16,-1 7 3 0,-3-4 0 0,-2 4 0 0,-7-2 11 0,1-2 2 0,-3 0 1 0,-2-2 0 15,3 0 14-15,-1 2 0 0,2-2 0 0,36 1 0 16,-8 6 22-16,-6-1-2 0,-3-7-1 0,-1 2 0 16,-2 0 5-16,-2 0 0 0,0-5 1 0,-50 6 0 15,19-3-3-15,11 0-1 0,8 0 0 0,10-3 0 16,4 0-7-16,5 0-2 0,2 0 0 0,8 0 0 16,3-3-4-16,2 0 0 0,0 3-8 0,25 0 12 15,-3-3-12-15,-1-3 0 0,-3-3 8 0,0 3-8 0,0 0 0 16,0-1 0-16,3 1 0 0,-21 1 0 0,11 0 0 15,11 1 0-15,6-2-8 0,5 2 8 0,3-2 0 16,6 6 0-16,5-4 0 0,1 4 0 0,5 0 0 0,5 0 0 16,3 0 0-16,2 0 0 0,4 0-9 0,2 4 9 15,2-2 0-15,4 2-9 0,-1 2 9 0,4 2-12 16,0 2 12-16,0 6-12 0,3-3 4 0,-1-2 0 16,-1 2 0-16,1 3 0 0,1-2 8 0,-1 10-10 15,1-4 10-15,-3 5-10 0,2-7 10 0,1 8-8 16,-1-2 8-16,2 0-8 0,-2 2 8 0,3 8 16 15,-3-1-4-15,3 3-1 0,-5-3-23 0,5 7-5 16,-2-2-1-16,1 1 0 0,-3 1 3 0,1 4 1 16,1 0 0-16,-1-1 0 0,3 3 14 0,0 1 12 0,-3-3-3 15,5 2 0-15,0-1-9 0,-2 3-12 0,0 2 2 16,2-3 1-16,-3 1 9 0,6-2 16 0,-3-1-4 16,0 1-1-16,-3-1-11 0,3-1 0 0,0-4 0 0,0-2 0 15,-2-4 8-15,2 1-8 0,0-9 8 0,-2 2-8 16,0-9 18-16,-1 3-2 0,-1-2 0 0,2-4 0 15,-1-4 4-15,1 2 0 0,-2-5 0 0,-1-3 0 16,4 0-4-16,-2-1 0 0,-1-4 0 0,4-1 0 16,0 0-7-16,0 0-1 0,-7 0-8 0,3 0-843 15,-1 0-175-15</inkml:trace>
  <inkml:trace contextRef="#ctx0" brushRef="#br0" timeOffset="160167.014">4907 1784 1937 0,'2'-10'55'0,"0"6"12"0,0 0-54 0,5-2-13 16,-2 2 0-16,1 2 0 0,6-2 12 0,-4 2-1 15,3 1 0-15,0 2 0 0,3 1-11 0,-3 2 0 16,3 6 0-16,1-6-11 0,-2 2 11 0,5 0 0 0,0 2-9 0,0 2 9 16,5 0 0-16,-2 0 0 0,4 0-9 0,4-1 9 15,1 1 0-15,3 1 0 16,3-2-8-16,1-3 8 0,4 2 15 0,6-6 6 0,8 2 2 16,-1 0 0-16,0 0-3 0,1 2 0 0,10-6 0 0,0 0 0 15,4 2-5-15,4-2-2 0,2-2 0 0,3 2 0 16,6 0-4-16,1 0-1 0,4-6 0 0,1 6 0 15,1 0 5-15,3-2 1 0,2-4 0 0,2 0 0 16,3 1-1-16,-1-4 0 0,5 1 0 0,0-2 0 16,0-2 3-16,2 3 0 0,0-1 0 0,0-4 0 15,3 0 0-15,-3 2 0 0,-4 2 0 0,-1-2 0 16,1 0 3-16,-2 3 1 0,-8 0 0 0,-1 3 0 16,-3 0 7-16,-4-1 1 0,-7 1 1 0,-5 0 0 15,2 1-15-15,-6 2-3 0,-3 1-1 0,-3 0 0 16,-5 0-2-16,0 2-8 0,-2 0 12 0,-3-4-4 15,-1 4-8-15,-3 0 0 0,-4 0 0 0,1 4 8 16,-1-4-8-16,2 0 0 0,0 2 0 0,-3 0 8 0,1-2-8 16,-3 0 0-16,1 2 9 0,-3-2-9 15,-2 0 0-15,3 0 0 0,-4 0 0 0,-1-2 0 0,-2 2 0 0,-1 0 0 16,-2-2 0-16,-1 0 0 0,-2 2 11 0,-1-4-3 16,0 0 0-16,-1 2 0 0,1-2-8 0,0 0 10 15,0 2-10-15,0-2 10 0,2-2 14 0,-4 4 2 16,-1 0 1-16,-2-2 0 0,-2 2-27 0,-2-2 0 15,3-2 0-15,-2 4 0 0,-1 0 0 0,-2-4 0 16,2 3 0-16,0-2 0 0,-1 1 11 0,-1 2-3 16,0-4-8-16,-1 2 12 0,1 1-12 0,0-1 11 15,-3 2-11-15,0-2 10 0,3-2-2 0,-5 1 0 0,-2 5 0 16,2-3 0-16,1 0-8 0,-3 2 0 0,-3-1 0 16,1 2 0-16,1 0 0 0,-1-4 0 0,0 4 0 0,-7 0 0 15,4-2 0-15,3 2 0 0,-2 0 0 0,-5 0 0 16,0 0 0-16,4-4 12 0,1 0-12 0,-3-2 12 15,0 0-2-15,0 2 0 0,1-2 0 0,-1 2 0 16,-2-6-2-16,2 6 0 0,0-6 0 0,1 0 0 16,-1 0 10-16,0-5 2 0,3 3 0 0,1-4 0 15,-1 2-20-15,2-2 0 0,1-4 0 0,1 0 0 16,-2 1 0-16,2-3 0 0,2 0 0 0,-2-6 0 16,2 2 13-16,0-4-1 0,1 2 0 0,-3 3 0 15,-1-5 2-15,-1 2 0 0,2 3 0 0,-5-5 0 16,1 2-14-16,-1 2 11 0,1-4-11 0,-3-1 10 15,-2-1 17-15,0 0 3 0,0 2 1 0,-2-1 0 16,2-1-23-16,0 2-8 0,-3 0 0 0,1 5 0 0,2-5 12 16,-2 2-4-16,0-2-8 0,2 7 12 0,-5-4-12 15,3 8 0-15,-3-1 0 0,1-2 0 16,-1 0 0-16,-1 3 0 0,-3-2 0 0,3 3 0 0,-3 3 0 0,-5-5 0 16,1 6 0-16,-1 4 0 0,3-3 0 0,-3 2 0 15,2 5 0-15,-4-4 0 0,2 3 0 0,-1 1-8 16,-1 1 8-16,0-1-13 0,-1 3 13 0,-1-3 0 15,-2 2 0-15,2 0 0 0,-3 2 0 0,2 2 0 16,-4 0 0-16,3 0 0 16,-5 0-31-16,4 2 0 0,-4 2 0 0,-2-4 0 0,-2 0 31 0,-2 0 0 15,-5 0 0-15,-2 4 0 0,0-4 0 0,-2 6 0 0,-2-3 0 16,-1-3 0-16,-4 0-9 0,-2 5 9 0,-7-4-8 16,0 4 8-16,1-1 0 0,-5-4-8 0,-6 0 8 15,0 2 0-15,-3 2 0 0,-1-1 0 0,1-3 0 0,-2 0 0 16,-5 6 0-16,-1-6 0 0,-1 4 0 0,-2-4 0 15,-7 6 0-15,2-6-12 0,-2 5 4 0,0-5 0 16,-4 6-6-16,2-3-1 0,-3-3 0 0,-2 6 0 16,1-2 15-16,-3 2 0 0,0-2 0 0,0 2 0 15,4-2 0-15,-4 6 0 0,0-6 0 0,2 2 0 16,5 0 0-16,24 2 0 0,-4 2 0 0,0 3 0 16,-3-2 0-16,1-1 0 0,-5-4 0 0,5 0-12 15,-1 1 12-15,-24 3 0 0,11-4 0 0,9-2 0 16,5-2 0-16,6 2 0 0,5 0 12 0,6 2-12 15,7-6 0-15,3 0 0 0,-1 0 0 0,7 0 0 16,5-4 0-16,1 2 0 0,1 2 0 0,0-4 0 16,4 0 0-16,1 2 0 0,-1-2 0 0,2 4 0 0,0 0 0 15,1-4 0-15,4-2 0 0,-5 6 0 0,0-4 0 0,4 2 0 16,-2 2 0-16,3-4 0 0,2 4 8 16,-2 0-8-16,-4 4 0 0,3-4 0 0,3 0 8 0,3 2-8 15,-3 2 0-15,0 0 0 0,0 2 0 0,3-2 0 16,1-4-12-16,1 6 3 0,-3 0 9 0,5 2 0 15,0-4 0-15,0-2-8 0,-3 6 8 0,5 2 0 16,3-4 0-16,-3 0 0 0,0 1 0 0,0-1 0 16,2 4 9-16,0 1-9 0,3-4 0 0,-2 5-14 15,-3 2 1-15,-3 0 0 0,1 2 13 0,2 2-11 16,5-3 11-16,1 6-10 0,1 3 10 0,2-1 16 0,0 3-4 16,-4 0-1-1,-1 5-30-15,3-1-5 0,4 4-2 0,-2-3 0 0,-4 2 16 0,4 6 10 16,6-3-12-16,-3 2 12 0,-3 5-10 0,0 1 10 0,0-2-8 0,2-1 8 15,2 5 0-15,-4-6 0 0,-6 3 0 16,1 1-8-16,7 0 8 0,-4-1-8 0,-5-3 8 0,-2 0-8 16,3-6 8-16,-1 1 0 0,3 2 0 0,-3-4 0 15,-4 0 0-15,4-1 9 0,5-2-1 0,-5-5-8 16,1-1 13-16,1 0-4 0,3-4-1 0,4-4 0 16,-2-2 0-16,0-1-8 0,-2-2 12 0,2 0-4 15,4-3-8-15,1 2 12 0,-7-5-12 0,4 0 12 16,2-1 0-16,1 2 1 0,-5-6 0 0,4 2 0 15,1 2-136 1,6-2-27-16,4-2-6 0,-1-4 0 0</inkml:trace>
  <inkml:trace contextRef="#ctx0" brushRef="#br0" timeOffset="161284.949">8512 10129 1951 0,'0'0'43'0,"0"0"9"0,0 0 1 0,2 5 2 0,0 5-44 0,1 2-11 0,1 2 0 0,1 4 0 16,1 1 36-16,-1 5 6 0,-1 3 1 0,3-2 0 15,0 7-25-15,-3 0-5 0,0 2-1 0,1 3 0 16,-3 1-2-16,-2 1-1 0,2 1 0 0,0 0 0 16,-4 0-9-16,0-3 0 0,2 1 0 0,-5 0 0 15,3-3 10-15,-2-1-10 0,0 0 12 0,-1-4-12 16,1-3 13-16,-3-1-4 0,3-2-1 0,-3-6 0 15,5 0-26-15,-3-2-6 0,3-4 0 0,0-6-945 16</inkml:trace>
  <inkml:trace contextRef="#ctx0" brushRef="#br0" timeOffset="162336.887">8537 10031 2394 0,'4'-8'52'0,"3"4"12"0,2 0 1 0,6 0 3 0,7-2-55 0,5 1-13 16,9-1 0-16,6 0 0 0,6 1 12 0,7 1-1 15,5 1 0-15,5-1 0 0,4 2 3 0,3-1 1 16,6 3 0-16,3-1 0 0,-1 1-15 0,5 0 0 16,4-2 0-16,2-1 0 15,3 0-27-15,2-1-8 0,5-2-1 0,1 0-1 0,1-2 13 0,2-2 2 16,6 0 1-16,-1 0 0 0,1-2 8 0,1 0 1 0,-2-2 1 15,-1 4 0-15,0-2 11 0,-2 3 0 16,-2-3 0-16,-2 2 0 0,-3 2 0 0,-4 0-10 0,3 2 10 0,-1 0 0 16,-4 0 0-16,-1 0 0 0,1 2 0 0,-2 0 0 15,-1 0 9-15,3 2-1 0,2 0 0 0,7 0 0 16,4 0-8-16,-4 2 8 0,-5-2-8 0,2 0 8 16,5 2-8-16,0 0 12 0,2 0-12 0,-2 2 12 15,-2 0-12-15,-1-2 0 0,3 2 0 0,-2-2 0 16,-2 2 0-16,-1-2 0 0,3-2 0 0,-3 2 0 15,-4-2 0-15,3 2 0 0,-1-2 0 0,0 0 0 16,0-2 0-16,-4 1 0 0,-2 0 0 0,-1 1 8 16,1-2-8-16,1 1 0 0,-3 0 0 0,1 0 0 15,1 0 0-15,-3 1 0 0,-2 1 8 0,0-2-8 16,2 2 0-16,-4 1 0 0,-6 0 0 0,1 0 0 0,2 4 0 16,-1-3 0-16,-1-1 0 0,-4 0 0 0,0 5 0 15,-2-4 0-15,1 4 8 0,-3-2-8 0,-5 0 0 16,2 0 0-16,2 1 0 0,-2 1 0 0,-3-2 0 15,0 1 0-15,-3 0 0 0,4 0 8 0,-2 2-8 0,-1 0 0 16,-3-2 0-16,-1 0 0 0,-2-2 0 0,0 0 0 16,2 0 0-16,0 0 0 0,-6-2 0 0,-1 2 8 15,-1-2-8-15,-1 2 0 0,-1-2 22 0,-4 2-1 16,-1-2 0-16,-7 0 0 0,0 2 6 0,-2-2 1 16,-3 0 0-16,-4-2 0 0,0 2-9 0,-5 0-2 15,-1-2 0-15,2 0 0 0,-5 2 6 0,-4-2 1 16,-4 2 0-16,2-2 0 0,-3 2-8 0,-2 2-2 0,-2 0 0 15,2 0 0-15,-5 0-14 0,3 4 0 0,-2-2 0 16,1 6 0-16,-6-1 0 0,7 3 0 0,-7 3 0 0,0 0 0 16,0 3-12-16,0 0 12 0,-7 2-12 0,3 4 12 15,-7 1 0-15,4 2 9 0,-4 2 1 0,-1 5 0 16,-1-1-22-16,-1 3-5 0,-5 2-1 0,8 2 0 16,-3-3 3-16,-2 5 1 0,3-1 0 0,-3 4 0 15,3-2 14-15,2 1 13 0,-2-1-2 0,1-1-1 16,1-1-10-16,2-1 0 0,-4 2 0 0,6-2 0 15,-2 0-10-15,0-3-1 0,1-1 0 0,-1-2 0 16,2-3 35-16,-4-1 6 0,2-2 2 0,2-5 0 16,0-1-15-16,-2-2-2 0,2-2-1 0,-2 0 0 15,3-4 0-15,1-2 0 0,-5-2 0 0,3-2 0 16,-2-4 2-16,0-1 1 0,-5-3 0 0,-1-3 0 16,-1-3 9-16,-6-2 2 0,4-2 0 0,-4-2 0 15,-3-2-28-15,-8-2 0 0,-5 2-12 0,-5 2 12 16,-8-1-39-16,-7-2 0 0,-3 3 0 15,-10 1 0-15,-7-3 12 0,-7 4 3 0,1 0 0 0,-10 2 0 0,-9 2 7 0,-4 2 1 16,-3-2 1-16,-4 4 0 0,-4-2-1 0,-4 4 0 16,-4 3 0-16,-6-2 0 0,-3 1 3 0,-6 2 0 15,-2 0 0-15,-9-2 0 0,-4 2 2 0,-5 2 1 16,-2-2 0-16,-4 2 0 0,-5 2 10 0,-4-2 0 16,-1 0 0-16,0-2 0 0,-1 0 0 0,-1 0 9 15,3-3 0-15,-2 4 0 0,-5-5 14 0,2 1 2 16,0 2 1-16,3-1 0 0,-4 2-7 0,4-4-2 0,-1 2 0 15,1-2 0-15,-1 1-9 0,3 2-8 0,4-1 9 16,-3-1-9-16,4 4 11 0,-1-4-11 0,0 2 12 16,7-2-12-16,2 4 0 0,7-2 0 0,6 0 0 0,5 0 0 15,8 0-21-15,13-3 1 0,10-3 1 0,7 3-780 16,6-2-156-16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0"/>
              </a:spcBef>
              <a:defRPr>
                <a:latin typeface="Arial" pitchFamily="-112" charset="0"/>
                <a:ea typeface="ＭＳ Ｐゴシック" pitchFamily="-112" charset="-128"/>
                <a:cs typeface="ＭＳ Ｐゴシック" pitchFamily="-112" charset="-128"/>
              </a:defRPr>
            </a:lvl1pPr>
          </a:lstStyle>
          <a:p>
            <a:pPr>
              <a:defRPr/>
            </a:pPr>
            <a:endParaRPr lang="en-US"/>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0"/>
              </a:spcBef>
              <a:defRPr>
                <a:latin typeface="Arial" pitchFamily="-112" charset="0"/>
                <a:ea typeface="ＭＳ Ｐゴシック" pitchFamily="-112" charset="-128"/>
                <a:cs typeface="ＭＳ Ｐゴシック" pitchFamily="-112" charset="-128"/>
              </a:defRPr>
            </a:lvl1pPr>
          </a:lstStyle>
          <a:p>
            <a:pPr>
              <a:defRPr/>
            </a:pPr>
            <a:fld id="{07DD8A4E-80D5-E442-8CCA-D5A1F77B1F24}" type="slidenum">
              <a:rPr lang="en-US"/>
              <a:pPr>
                <a:defRPr/>
              </a:pPr>
              <a:t>‹#›</a:t>
            </a:fld>
            <a:endParaRPr lang="en-US"/>
          </a:p>
        </p:txBody>
      </p:sp>
    </p:spTree>
    <p:extLst>
      <p:ext uri="{BB962C8B-B14F-4D97-AF65-F5344CB8AC3E}">
        <p14:creationId xmlns:p14="http://schemas.microsoft.com/office/powerpoint/2010/main" val="243044818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Supervised -&gt; RL (evaluative feedback) -&gt; Unsupervised</a:t>
            </a:r>
          </a:p>
          <a:p>
            <a:endParaRPr lang="en-US" dirty="0"/>
          </a:p>
          <a:p>
            <a:r>
              <a:rPr lang="en-US" dirty="0"/>
              <a:t>TODO: how does unsupervised related to generative??</a:t>
            </a:r>
          </a:p>
          <a:p>
            <a:endParaRPr lang="en-US" dirty="0"/>
          </a:p>
        </p:txBody>
      </p:sp>
      <p:sp>
        <p:nvSpPr>
          <p:cNvPr id="4" name="Slide Number Placeholder 3"/>
          <p:cNvSpPr>
            <a:spLocks noGrp="1"/>
          </p:cNvSpPr>
          <p:nvPr>
            <p:ph type="sldNum" sz="quarter" idx="10"/>
          </p:nvPr>
        </p:nvSpPr>
        <p:spPr/>
        <p:txBody>
          <a:bodyPr/>
          <a:lstStyle/>
          <a:p>
            <a:pPr>
              <a:defRPr/>
            </a:pPr>
            <a:fld id="{07DD8A4E-80D5-E442-8CCA-D5A1F77B1F24}" type="slidenum">
              <a:rPr lang="en-US" smtClean="0"/>
              <a:pPr>
                <a:defRPr/>
              </a:pPr>
              <a:t>1</a:t>
            </a:fld>
            <a:endParaRPr lang="en-US"/>
          </a:p>
        </p:txBody>
      </p:sp>
    </p:spTree>
    <p:extLst>
      <p:ext uri="{BB962C8B-B14F-4D97-AF65-F5344CB8AC3E}">
        <p14:creationId xmlns:p14="http://schemas.microsoft.com/office/powerpoint/2010/main" val="910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3811350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120641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28205556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Find axes along which the data has most variation, this is part of the underlying structure of the data</a:t>
            </a:r>
          </a:p>
          <a:p>
            <a:pPr lvl="0">
              <a:spcBef>
                <a:spcPts val="0"/>
              </a:spcBef>
              <a:buNone/>
            </a:pPr>
            <a:r>
              <a:rPr lang="en" dirty="0"/>
              <a:t>Use this to reduce the dimensionality of the data such that the data has significant variation among each remaining dimension</a:t>
            </a:r>
          </a:p>
          <a:p>
            <a:pPr lvl="0" rtl="0">
              <a:spcBef>
                <a:spcPts val="0"/>
              </a:spcBef>
              <a:buNone/>
            </a:pPr>
            <a:r>
              <a:rPr lang="en" dirty="0"/>
              <a:t>Here is an example, take 3d data, finding 2 axes of </a:t>
            </a:r>
            <a:r>
              <a:rPr lang="en" dirty="0" err="1"/>
              <a:t>variatiation</a:t>
            </a:r>
            <a:r>
              <a:rPr lang="en" dirty="0"/>
              <a:t> and reducing dimensionality to 2d</a:t>
            </a:r>
          </a:p>
        </p:txBody>
      </p:sp>
    </p:spTree>
    <p:extLst>
      <p:ext uri="{BB962C8B-B14F-4D97-AF65-F5344CB8AC3E}">
        <p14:creationId xmlns:p14="http://schemas.microsoft.com/office/powerpoint/2010/main" val="590782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Finally, another example is density estimation, which is estimating the underlying distribution of your data.</a:t>
            </a:r>
          </a:p>
          <a:p>
            <a:pPr lvl="0">
              <a:spcBef>
                <a:spcPts val="0"/>
              </a:spcBef>
              <a:buNone/>
            </a:pPr>
            <a:r>
              <a:rPr lang="en"/>
              <a:t>For example, in top example, have points in 1-d, and we can try to fit a gaussian to the density</a:t>
            </a:r>
          </a:p>
          <a:p>
            <a:pPr lvl="0" rtl="0">
              <a:spcBef>
                <a:spcPts val="0"/>
              </a:spcBef>
              <a:buNone/>
            </a:pPr>
            <a:r>
              <a:rPr lang="en"/>
              <a:t>In the bottom example, have 2d data.  Again trying to estimate the density, and we model the density to be higher where more points are concentrated</a:t>
            </a:r>
          </a:p>
        </p:txBody>
      </p:sp>
    </p:spTree>
    <p:extLst>
      <p:ext uri="{BB962C8B-B14F-4D97-AF65-F5344CB8AC3E}">
        <p14:creationId xmlns:p14="http://schemas.microsoft.com/office/powerpoint/2010/main" val="109588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8365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411312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85699"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855318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87747"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1373949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89795"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331887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Unsupervised learning problem</a:t>
            </a:r>
          </a:p>
          <a:p>
            <a:pPr lvl="0">
              <a:spcBef>
                <a:spcPts val="0"/>
              </a:spcBef>
              <a:buNone/>
            </a:pPr>
            <a:r>
              <a:rPr lang="en"/>
              <a:t>Generative models, type of unsupervised learning</a:t>
            </a:r>
          </a:p>
          <a:p>
            <a:pPr lvl="0">
              <a:spcBef>
                <a:spcPts val="0"/>
              </a:spcBef>
              <a:buNone/>
            </a:pPr>
            <a:r>
              <a:rPr lang="en"/>
              <a:t>3 types of generative models</a:t>
            </a:r>
          </a:p>
          <a:p>
            <a:pPr lvl="0">
              <a:spcBef>
                <a:spcPts val="0"/>
              </a:spcBef>
              <a:buNone/>
            </a:pPr>
            <a:r>
              <a:rPr lang="en"/>
              <a:t>PixelRNN and PixelCNN, type of fully visible belief networks</a:t>
            </a:r>
          </a:p>
        </p:txBody>
      </p:sp>
    </p:spTree>
    <p:extLst>
      <p:ext uri="{BB962C8B-B14F-4D97-AF65-F5344CB8AC3E}">
        <p14:creationId xmlns:p14="http://schemas.microsoft.com/office/powerpoint/2010/main" val="103915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91843"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770294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293891" name="Rectangle 3"/>
          <p:cNvSpPr>
            <a:spLocks noGrp="1" noChangeArrowheads="1"/>
          </p:cNvSpPr>
          <p:nvPr>
            <p:ph type="body" idx="1"/>
          </p:nvPr>
        </p:nvSpPr>
        <p:spPr bwMode="auto">
          <a:xfrm>
            <a:off x="687586" y="4342191"/>
            <a:ext cx="5484317" cy="4115405"/>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2399023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bwMode="auto">
          <a:xfrm>
            <a:off x="382588" y="685800"/>
            <a:ext cx="6094412" cy="3429000"/>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411494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bwMode="auto">
          <a:xfrm>
            <a:off x="382588" y="685800"/>
            <a:ext cx="6094412" cy="3429000"/>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r>
              <a:rPr lang="en-US" dirty="0">
                <a:latin typeface="Arial" pitchFamily="34" charset="0"/>
                <a:cs typeface="Arial" pitchFamily="34" charset="0"/>
              </a:rPr>
              <a:t>How did we come up with F: I don’t know</a:t>
            </a:r>
          </a:p>
          <a:p>
            <a:endParaRPr lang="en-US" dirty="0">
              <a:latin typeface="Arial" pitchFamily="34" charset="0"/>
              <a:cs typeface="Arial" pitchFamily="34" charset="0"/>
            </a:endParaRPr>
          </a:p>
          <a:p>
            <a:r>
              <a:rPr lang="en-US" dirty="0">
                <a:latin typeface="Arial" pitchFamily="34" charset="0"/>
                <a:cs typeface="Arial" pitchFamily="34" charset="0"/>
              </a:rPr>
              <a:t>How do we know F is minimized: Break it down into the expectation and maximization steps.</a:t>
            </a:r>
          </a:p>
          <a:p>
            <a:pPr marL="228600" indent="-228600">
              <a:buAutoNum type="arabicPeriod"/>
            </a:pPr>
            <a:r>
              <a:rPr lang="en-US" dirty="0">
                <a:latin typeface="Arial" pitchFamily="34" charset="0"/>
                <a:cs typeface="Arial" pitchFamily="34" charset="0"/>
              </a:rPr>
              <a:t>Clearly the max step (updating C; min in this case) is optimal since each term in the sum is minimized </a:t>
            </a:r>
            <a:r>
              <a:rPr lang="en-US" dirty="0" err="1">
                <a:latin typeface="Arial" pitchFamily="34" charset="0"/>
                <a:cs typeface="Arial" pitchFamily="34" charset="0"/>
              </a:rPr>
              <a:t>w.r.t</a:t>
            </a:r>
            <a:r>
              <a:rPr lang="en-US" dirty="0">
                <a:latin typeface="Arial" pitchFamily="34" charset="0"/>
                <a:cs typeface="Arial" pitchFamily="34" charset="0"/>
              </a:rPr>
              <a:t>. C.</a:t>
            </a:r>
          </a:p>
          <a:p>
            <a:pPr marL="228600" indent="-228600">
              <a:buAutoNum type="arabicPeriod"/>
            </a:pPr>
            <a:r>
              <a:rPr lang="en-US" dirty="0">
                <a:latin typeface="Arial" pitchFamily="34" charset="0"/>
                <a:cs typeface="Arial" pitchFamily="34" charset="0"/>
              </a:rPr>
              <a:t>The expectation step (updating mu) minimizes F as seen by taking derivative and setting to 0</a:t>
            </a:r>
          </a:p>
        </p:txBody>
      </p:sp>
    </p:spTree>
    <p:extLst>
      <p:ext uri="{BB962C8B-B14F-4D97-AF65-F5344CB8AC3E}">
        <p14:creationId xmlns:p14="http://schemas.microsoft.com/office/powerpoint/2010/main" val="1040357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bwMode="auto">
          <a:xfrm>
            <a:off x="382588" y="685800"/>
            <a:ext cx="6094412" cy="3429000"/>
          </a:xfrm>
          <a:prstGeom prst="rect">
            <a:avLst/>
          </a:prstGeom>
          <a:solidFill>
            <a:srgbClr val="FFFFFF"/>
          </a:solidFill>
          <a:ln>
            <a:solidFill>
              <a:srgbClr val="000000"/>
            </a:solidFill>
            <a:miter lim="800000"/>
            <a:headEnd/>
            <a:tailEnd/>
          </a:ln>
        </p:spPr>
      </p:sp>
      <p:sp>
        <p:nvSpPr>
          <p:cNvPr id="304131"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231507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noTextEdit="1"/>
          </p:cNvSpPr>
          <p:nvPr>
            <p:ph type="sldImg"/>
          </p:nvPr>
        </p:nvSpPr>
        <p:spPr bwMode="auto">
          <a:xfrm>
            <a:off x="382588" y="685800"/>
            <a:ext cx="6094412" cy="3429000"/>
          </a:xfrm>
          <a:prstGeom prst="rect">
            <a:avLst/>
          </a:prstGeom>
          <a:solidFill>
            <a:srgbClr val="FFFFFF"/>
          </a:solidFill>
          <a:ln>
            <a:solidFill>
              <a:srgbClr val="000000"/>
            </a:solidFill>
            <a:miter lim="800000"/>
            <a:headEnd/>
            <a:tailEnd/>
          </a:ln>
        </p:spPr>
      </p:sp>
      <p:sp>
        <p:nvSpPr>
          <p:cNvPr id="300035" name="Rectangle 3"/>
          <p:cNvSpPr>
            <a:spLocks noGrp="1" noChangeArrowheads="1"/>
          </p:cNvSpPr>
          <p:nvPr>
            <p:ph type="body" idx="1"/>
          </p:nvPr>
        </p:nvSpPr>
        <p:spPr bwMode="auto">
          <a:xfrm>
            <a:off x="686098" y="4343704"/>
            <a:ext cx="5485805" cy="4113892"/>
          </a:xfrm>
          <a:prstGeom prst="rect">
            <a:avLst/>
          </a:prstGeom>
          <a:solidFill>
            <a:srgbClr val="FFFFFF"/>
          </a:solidFill>
          <a:ln>
            <a:solidFill>
              <a:srgbClr val="000000"/>
            </a:solidFill>
            <a:miter lim="800000"/>
            <a:headEnd/>
            <a:tailEnd/>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38313582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To summarize differences, sup uses labeled data to learn a function mapping from x to y</a:t>
            </a:r>
          </a:p>
          <a:p>
            <a:pPr lvl="0" rtl="0">
              <a:spcBef>
                <a:spcPts val="0"/>
              </a:spcBef>
              <a:buNone/>
            </a:pPr>
            <a:r>
              <a:rPr lang="en" dirty="0" err="1"/>
              <a:t>Unsup</a:t>
            </a:r>
            <a:r>
              <a:rPr lang="en" dirty="0"/>
              <a:t>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1789505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dirty="0"/>
              <a:t>To summarize differences, sup uses labeled data to learn a function mapping from x to y</a:t>
            </a:r>
          </a:p>
          <a:p>
            <a:pPr lvl="0" rtl="0">
              <a:spcBef>
                <a:spcPts val="0"/>
              </a:spcBef>
              <a:buNone/>
            </a:pPr>
            <a:r>
              <a:rPr lang="en" dirty="0" err="1"/>
              <a:t>Unsup</a:t>
            </a:r>
            <a:r>
              <a:rPr lang="en" dirty="0"/>
              <a:t>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346555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Shape 1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Today we’ll focus on generative models, a class of models for unsupervised learning that given training data, tries to generate new samples from the same distribution</a:t>
            </a:r>
          </a:p>
          <a:p>
            <a:pPr lvl="0" rtl="0">
              <a:spcBef>
                <a:spcPts val="0"/>
              </a:spcBef>
              <a:buNone/>
            </a:pPr>
            <a:endParaRPr/>
          </a:p>
        </p:txBody>
      </p:sp>
    </p:spTree>
    <p:extLst>
      <p:ext uri="{BB962C8B-B14F-4D97-AF65-F5344CB8AC3E}">
        <p14:creationId xmlns:p14="http://schemas.microsoft.com/office/powerpoint/2010/main" val="689798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seen this pop up before… e.g., in NB, which was different because…</a:t>
            </a:r>
          </a:p>
        </p:txBody>
      </p:sp>
      <p:sp>
        <p:nvSpPr>
          <p:cNvPr id="4" name="Slide Number Placeholder 3"/>
          <p:cNvSpPr>
            <a:spLocks noGrp="1"/>
          </p:cNvSpPr>
          <p:nvPr>
            <p:ph type="sldNum" sz="quarter" idx="5"/>
          </p:nvPr>
        </p:nvSpPr>
        <p:spPr/>
        <p:txBody>
          <a:bodyPr/>
          <a:lstStyle/>
          <a:p>
            <a:pPr>
              <a:defRPr/>
            </a:pPr>
            <a:fld id="{07DD8A4E-80D5-E442-8CCA-D5A1F77B1F24}" type="slidenum">
              <a:rPr lang="en-US" smtClean="0"/>
              <a:pPr>
                <a:defRPr/>
              </a:pPr>
              <a:t>31</a:t>
            </a:fld>
            <a:endParaRPr lang="en-US"/>
          </a:p>
        </p:txBody>
      </p:sp>
    </p:spTree>
    <p:extLst>
      <p:ext uri="{BB962C8B-B14F-4D97-AF65-F5344CB8AC3E}">
        <p14:creationId xmlns:p14="http://schemas.microsoft.com/office/powerpoint/2010/main" val="2126009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In this class so far, have talked about a lot of sup. Learning problems</a:t>
            </a:r>
          </a:p>
          <a:p>
            <a:pPr lvl="0">
              <a:spcBef>
                <a:spcPts val="0"/>
              </a:spcBef>
              <a:buNone/>
            </a:pPr>
            <a:r>
              <a:rPr lang="en"/>
              <a:t>Data x, y is a label, and label can take many different forms</a:t>
            </a:r>
          </a:p>
          <a:p>
            <a:pPr lvl="0">
              <a:spcBef>
                <a:spcPts val="0"/>
              </a:spcBef>
              <a:buNone/>
            </a:pPr>
            <a:endParaRPr/>
          </a:p>
        </p:txBody>
      </p:sp>
    </p:spTree>
    <p:extLst>
      <p:ext uri="{BB962C8B-B14F-4D97-AF65-F5344CB8AC3E}">
        <p14:creationId xmlns:p14="http://schemas.microsoft.com/office/powerpoint/2010/main" val="1987497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4161060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Addresses the problem of density estimation, which is a core problem in unsup learning</a:t>
            </a:r>
          </a:p>
        </p:txBody>
      </p:sp>
    </p:spTree>
    <p:extLst>
      <p:ext uri="{BB962C8B-B14F-4D97-AF65-F5344CB8AC3E}">
        <p14:creationId xmlns:p14="http://schemas.microsoft.com/office/powerpoint/2010/main" val="944066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dirty="0"/>
              <a:t>If we look at types of generative models, can be organized into this taxonomy, where 2 major branches are, as mentioned earlier, explicit density models that explicitly define and solve for the underlying density function, and implicit density models that represent the underlying distribution implicitly through its samples</a:t>
            </a:r>
          </a:p>
        </p:txBody>
      </p:sp>
    </p:spTree>
    <p:extLst>
      <p:ext uri="{BB962C8B-B14F-4D97-AF65-F5344CB8AC3E}">
        <p14:creationId xmlns:p14="http://schemas.microsoft.com/office/powerpoint/2010/main" val="565196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Refer to goodfellow tutorial which has a good overview of this</a:t>
            </a:r>
          </a:p>
          <a:p>
            <a:pPr lvl="0">
              <a:spcBef>
                <a:spcPts val="0"/>
              </a:spcBef>
              <a:buNone/>
            </a:pPr>
            <a:r>
              <a:rPr lang="en"/>
              <a:t>Today discuss 3 most popular types of generative models</a:t>
            </a:r>
          </a:p>
        </p:txBody>
      </p:sp>
    </p:spTree>
    <p:extLst>
      <p:ext uri="{BB962C8B-B14F-4D97-AF65-F5344CB8AC3E}">
        <p14:creationId xmlns:p14="http://schemas.microsoft.com/office/powerpoint/2010/main" val="9171577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252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Pielrnn and cnn type of fully visible belief network</a:t>
            </a:r>
          </a:p>
        </p:txBody>
      </p:sp>
    </p:spTree>
    <p:extLst>
      <p:ext uri="{BB962C8B-B14F-4D97-AF65-F5344CB8AC3E}">
        <p14:creationId xmlns:p14="http://schemas.microsoft.com/office/powerpoint/2010/main" val="17979318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968812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4" name="Shape 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228124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960280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Shape 9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6" name="Shape 9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4953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Label is category</a:t>
            </a:r>
          </a:p>
        </p:txBody>
      </p:sp>
    </p:spTree>
    <p:extLst>
      <p:ext uri="{BB962C8B-B14F-4D97-AF65-F5344CB8AC3E}">
        <p14:creationId xmlns:p14="http://schemas.microsoft.com/office/powerpoint/2010/main" val="634707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2261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59266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6152315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452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Shape 9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3" name="Shape 9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05642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Shape 9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7" name="Shape 9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085909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Shape 10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2" name="Shape 10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7136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Shape 10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6" name="Shape 10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799034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35836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Shape 4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0" name="Shape 5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Improves in efficiency over pixelrnn</a:t>
            </a:r>
          </a:p>
        </p:txBody>
      </p:sp>
    </p:spTree>
    <p:extLst>
      <p:ext uri="{BB962C8B-B14F-4D97-AF65-F5344CB8AC3E}">
        <p14:creationId xmlns:p14="http://schemas.microsoft.com/office/powerpoint/2010/main" val="130365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62927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8862866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0" name="Shape 5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341905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Shape 5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4" name="Shape 5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Samples generated from Diagonal </a:t>
            </a:r>
            <a:r>
              <a:rPr lang="en-US" dirty="0" err="1"/>
              <a:t>BiLSTM</a:t>
            </a:r>
            <a:r>
              <a:rPr lang="en-US" dirty="0"/>
              <a:t> version of </a:t>
            </a:r>
            <a:r>
              <a:rPr lang="en-US" dirty="0" err="1"/>
              <a:t>PixelRNN</a:t>
            </a:r>
            <a:r>
              <a:rPr lang="en-US" dirty="0"/>
              <a:t> (the one covered in these slides)</a:t>
            </a:r>
            <a:endParaRPr dirty="0"/>
          </a:p>
        </p:txBody>
      </p:sp>
    </p:spTree>
    <p:extLst>
      <p:ext uri="{BB962C8B-B14F-4D97-AF65-F5344CB8AC3E}">
        <p14:creationId xmlns:p14="http://schemas.microsoft.com/office/powerpoint/2010/main" val="1356068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When is it not computationally tractable?</a:t>
            </a:r>
          </a:p>
        </p:txBody>
      </p:sp>
    </p:spTree>
    <p:extLst>
      <p:ext uri="{BB962C8B-B14F-4D97-AF65-F5344CB8AC3E}">
        <p14:creationId xmlns:p14="http://schemas.microsoft.com/office/powerpoint/2010/main" val="1059698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Shape 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 name="Shape 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Unsupervised learning problem</a:t>
            </a:r>
          </a:p>
          <a:p>
            <a:pPr lvl="0">
              <a:spcBef>
                <a:spcPts val="0"/>
              </a:spcBef>
              <a:buNone/>
            </a:pPr>
            <a:r>
              <a:rPr lang="en"/>
              <a:t>Generative models, type of unsupervised learning</a:t>
            </a:r>
          </a:p>
          <a:p>
            <a:pPr lvl="0">
              <a:spcBef>
                <a:spcPts val="0"/>
              </a:spcBef>
              <a:buNone/>
            </a:pPr>
            <a:r>
              <a:rPr lang="en"/>
              <a:t>3 types of generative models</a:t>
            </a:r>
          </a:p>
          <a:p>
            <a:pPr lvl="0">
              <a:spcBef>
                <a:spcPts val="0"/>
              </a:spcBef>
              <a:buNone/>
            </a:pPr>
            <a:r>
              <a:rPr lang="en"/>
              <a:t>PixelRNN and PixelCNN, type of fully visible belief networks</a:t>
            </a:r>
          </a:p>
        </p:txBody>
      </p:sp>
    </p:spTree>
    <p:extLst>
      <p:ext uri="{BB962C8B-B14F-4D97-AF65-F5344CB8AC3E}">
        <p14:creationId xmlns:p14="http://schemas.microsoft.com/office/powerpoint/2010/main" val="1563859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Shape 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24194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10324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1478972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Unsupervised learning is a type of learning where we have unlabeled training data, and we want to learn some underlying hidden structure of the data</a:t>
            </a:r>
          </a:p>
        </p:txBody>
      </p:sp>
    </p:spTree>
    <p:extLst>
      <p:ext uri="{BB962C8B-B14F-4D97-AF65-F5344CB8AC3E}">
        <p14:creationId xmlns:p14="http://schemas.microsoft.com/office/powerpoint/2010/main" val="1652557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685800" y="1714500"/>
            <a:ext cx="7772400" cy="857250"/>
          </a:xfrm>
        </p:spPr>
        <p:txBody>
          <a:bodyP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60C6FF14-906B-8C43-8206-00F0F407B02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365AFEEC-C182-2D4A-848B-6A0ED98C1FE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7150"/>
            <a:ext cx="1943100" cy="4514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7150"/>
            <a:ext cx="5676900" cy="4514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03D168A2-5B33-FA46-93E8-3B514973237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250"/>
          </a:xfrm>
          <a:prstGeom prst="rect">
            <a:avLst/>
          </a:prstGeom>
          <a:noFill/>
          <a:ln>
            <a:noFill/>
          </a:ln>
        </p:spPr>
        <p:txBody>
          <a:bodyPr lIns="91425" tIns="91425" rIns="91425" bIns="91425" anchor="ctr" anchorCtr="0"/>
          <a:lstStyle>
            <a:lvl1pPr lvl="0">
              <a:spcBef>
                <a:spcPts val="0"/>
              </a:spcBef>
              <a:buSzPct val="100000"/>
              <a:defRPr sz="225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457200" y="1200150"/>
            <a:ext cx="8229600" cy="3725700"/>
          </a:xfrm>
          <a:prstGeom prst="rect">
            <a:avLst/>
          </a:prstGeom>
          <a:noFill/>
          <a:ln>
            <a:noFill/>
          </a:ln>
        </p:spPr>
        <p:txBody>
          <a:bodyPr lIns="91425" tIns="91425" rIns="91425" bIns="91425" anchor="ctr" anchorCtr="0"/>
          <a:lstStyle>
            <a:lvl1pPr lvl="0" rtl="0">
              <a:spcBef>
                <a:spcPts val="0"/>
              </a:spcBef>
              <a:buSzPct val="100000"/>
              <a:buChar char="●"/>
              <a:defRPr sz="135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6655689" y="4667850"/>
            <a:ext cx="548700" cy="393600"/>
          </a:xfrm>
          <a:prstGeom prst="rect">
            <a:avLst/>
          </a:prstGeom>
        </p:spPr>
        <p:txBody>
          <a:bodyPr lIns="91425" tIns="91425" rIns="91425" bIns="91425" anchor="ctr" anchorCtr="0">
            <a:noAutofit/>
          </a:bodyPr>
          <a:lstStyle/>
          <a:p>
            <a:fld id="{00000000-1234-1234-1234-123412341234}" type="slidenum">
              <a:rPr lang="en" sz="1500">
                <a:solidFill>
                  <a:srgbClr val="FFFFFF"/>
                </a:solidFill>
              </a:rPr>
              <a:pPr/>
              <a:t>‹#›</a:t>
            </a:fld>
            <a:endParaRPr lang="en" sz="1500">
              <a:solidFill>
                <a:srgbClr val="FFFFFF"/>
              </a:solidFill>
            </a:endParaRPr>
          </a:p>
        </p:txBody>
      </p:sp>
    </p:spTree>
    <p:extLst>
      <p:ext uri="{BB962C8B-B14F-4D97-AF65-F5344CB8AC3E}">
        <p14:creationId xmlns:p14="http://schemas.microsoft.com/office/powerpoint/2010/main" val="1167260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6" name="Shape 16"/>
          <p:cNvSpPr txBox="1">
            <a:spLocks noGrp="1"/>
          </p:cNvSpPr>
          <p:nvPr>
            <p:ph type="sldNum" idx="12"/>
          </p:nvPr>
        </p:nvSpPr>
        <p:spPr>
          <a:xfrm>
            <a:off x="6503289" y="4667850"/>
            <a:ext cx="548700" cy="393600"/>
          </a:xfrm>
          <a:prstGeom prst="rect">
            <a:avLst/>
          </a:prstGeom>
        </p:spPr>
        <p:txBody>
          <a:bodyPr lIns="91425" tIns="91425" rIns="91425" bIns="91425" anchor="ctr" anchorCtr="0">
            <a:noAutofit/>
          </a:bodyPr>
          <a:lstStyle/>
          <a:p>
            <a:fld id="{00000000-1234-1234-1234-123412341234}" type="slidenum">
              <a:rPr lang="en" sz="1500">
                <a:solidFill>
                  <a:srgbClr val="FFFFFF"/>
                </a:solidFill>
              </a:rPr>
              <a:pPr/>
              <a:t>‹#›</a:t>
            </a:fld>
            <a:endParaRPr lang="en" sz="1500">
              <a:solidFill>
                <a:srgbClr val="FFFFFF"/>
              </a:solidFill>
            </a:endParaRPr>
          </a:p>
        </p:txBody>
      </p:sp>
    </p:spTree>
    <p:extLst>
      <p:ext uri="{BB962C8B-B14F-4D97-AF65-F5344CB8AC3E}">
        <p14:creationId xmlns:p14="http://schemas.microsoft.com/office/powerpoint/2010/main" val="1188630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solidFill>
                  <a:schemeClr val="bg1">
                    <a:lumMod val="85000"/>
                  </a:schemeClr>
                </a:solidFill>
              </a:defRPr>
            </a:lvl1pPr>
          </a:lstStyle>
          <a:p>
            <a:pPr>
              <a:defRPr/>
            </a:pPr>
            <a:r>
              <a:rPr lang="en-US" dirty="0"/>
              <a:t>Research at TTI</a:t>
            </a:r>
          </a:p>
        </p:txBody>
      </p:sp>
      <p:sp>
        <p:nvSpPr>
          <p:cNvPr id="5" name="Rectangle 5"/>
          <p:cNvSpPr>
            <a:spLocks noGrp="1" noChangeArrowheads="1"/>
          </p:cNvSpPr>
          <p:nvPr>
            <p:ph type="ftr" sz="quarter" idx="11"/>
          </p:nvPr>
        </p:nvSpPr>
        <p:spPr>
          <a:ln/>
        </p:spPr>
        <p:txBody>
          <a:bodyPr/>
          <a:lstStyle>
            <a:lvl1pPr>
              <a:defRPr/>
            </a:lvl1pPr>
          </a:lstStyle>
          <a:p>
            <a:pPr>
              <a:defRPr/>
            </a:pPr>
            <a:r>
              <a:rPr lang="en-US" dirty="0"/>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7134A590-6033-DE48-865B-A0558AEFCBD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6" name="Rectangle 6"/>
          <p:cNvSpPr>
            <a:spLocks noGrp="1" noChangeArrowheads="1"/>
          </p:cNvSpPr>
          <p:nvPr>
            <p:ph type="sldNum" sz="quarter" idx="12"/>
          </p:nvPr>
        </p:nvSpPr>
        <p:spPr>
          <a:ln/>
        </p:spPr>
        <p:txBody>
          <a:bodyPr/>
          <a:lstStyle>
            <a:lvl1pPr>
              <a:defRPr/>
            </a:lvl1pPr>
          </a:lstStyle>
          <a:p>
            <a:pPr>
              <a:defRPr/>
            </a:pPr>
            <a:fld id="{BCAD4A4B-0330-AF4E-991D-7D58C0870B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71450"/>
            <a:ext cx="7772400" cy="514350"/>
          </a:xfrm>
        </p:spPr>
        <p:txBody>
          <a:bodyPr/>
          <a:lstStyle/>
          <a:p>
            <a:r>
              <a:rPr lang="en-US" dirty="0"/>
              <a:t>Click to edit Master title style</a:t>
            </a:r>
          </a:p>
        </p:txBody>
      </p:sp>
      <p:sp>
        <p:nvSpPr>
          <p:cNvPr id="3" name="Content Placeholder 2"/>
          <p:cNvSpPr>
            <a:spLocks noGrp="1"/>
          </p:cNvSpPr>
          <p:nvPr>
            <p:ph sz="half" idx="1"/>
          </p:nvPr>
        </p:nvSpPr>
        <p:spPr>
          <a:xfrm>
            <a:off x="685800" y="6858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6858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56489279-66D6-F54A-8DF6-8569F0E44DC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31122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3112294"/>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9" name="Rectangle 6"/>
          <p:cNvSpPr>
            <a:spLocks noGrp="1" noChangeArrowheads="1"/>
          </p:cNvSpPr>
          <p:nvPr>
            <p:ph type="sldNum" sz="quarter" idx="12"/>
          </p:nvPr>
        </p:nvSpPr>
        <p:spPr>
          <a:ln/>
        </p:spPr>
        <p:txBody>
          <a:bodyPr/>
          <a:lstStyle>
            <a:lvl1pPr>
              <a:defRPr/>
            </a:lvl1pPr>
          </a:lstStyle>
          <a:p>
            <a:pPr>
              <a:defRPr/>
            </a:pPr>
            <a:fld id="{902DD396-FCC9-5D4C-A19A-0D227FF6545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5" name="Rectangle 6"/>
          <p:cNvSpPr>
            <a:spLocks noGrp="1" noChangeArrowheads="1"/>
          </p:cNvSpPr>
          <p:nvPr>
            <p:ph type="sldNum" sz="quarter" idx="12"/>
          </p:nvPr>
        </p:nvSpPr>
        <p:spPr>
          <a:ln/>
        </p:spPr>
        <p:txBody>
          <a:bodyPr/>
          <a:lstStyle>
            <a:lvl1pPr>
              <a:defRPr/>
            </a:lvl1pPr>
          </a:lstStyle>
          <a:p>
            <a:pPr>
              <a:defRPr/>
            </a:pPr>
            <a:fld id="{BA8D718F-682B-7343-BB3C-8AD70332433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4" name="Rectangle 6"/>
          <p:cNvSpPr>
            <a:spLocks noGrp="1" noChangeArrowheads="1"/>
          </p:cNvSpPr>
          <p:nvPr>
            <p:ph type="sldNum" sz="quarter" idx="12"/>
          </p:nvPr>
        </p:nvSpPr>
        <p:spPr>
          <a:ln/>
        </p:spPr>
        <p:txBody>
          <a:bodyPr/>
          <a:lstStyle>
            <a:lvl1pPr>
              <a:defRPr/>
            </a:lvl1pPr>
          </a:lstStyle>
          <a:p>
            <a:pPr>
              <a:defRPr/>
            </a:pPr>
            <a:fld id="{A51550E6-1DFF-B84C-BFE3-E4371400DA8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7"/>
            <a:ext cx="5111750" cy="453866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5"/>
            <a:ext cx="3008313" cy="366712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7C01E281-1F8F-6944-BFC1-D0DAE21D9B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(C) Dhruv Batra </a:t>
            </a:r>
          </a:p>
        </p:txBody>
      </p:sp>
      <p:sp>
        <p:nvSpPr>
          <p:cNvPr id="7" name="Rectangle 6"/>
          <p:cNvSpPr>
            <a:spLocks noGrp="1" noChangeArrowheads="1"/>
          </p:cNvSpPr>
          <p:nvPr>
            <p:ph type="sldNum" sz="quarter" idx="12"/>
          </p:nvPr>
        </p:nvSpPr>
        <p:spPr>
          <a:ln/>
        </p:spPr>
        <p:txBody>
          <a:bodyPr/>
          <a:lstStyle>
            <a:lvl1pPr>
              <a:defRPr/>
            </a:lvl1pPr>
          </a:lstStyle>
          <a:p>
            <a:pPr>
              <a:defRPr/>
            </a:pPr>
            <a:fld id="{D6CCFAE8-AF25-AC44-B97D-AB359B592C3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171450"/>
            <a:ext cx="7772400" cy="514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857250"/>
            <a:ext cx="7772400" cy="3943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dt" sz="half" idx="2"/>
          </p:nvPr>
        </p:nvSpPr>
        <p:spPr bwMode="auto">
          <a:xfrm>
            <a:off x="4343400" y="48006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defRPr sz="1050">
                <a:latin typeface="Arial" pitchFamily="-112" charset="0"/>
                <a:ea typeface="+mn-ea"/>
                <a:cs typeface="+mn-cs"/>
              </a:defRPr>
            </a:lvl1pPr>
          </a:lstStyle>
          <a:p>
            <a:pPr>
              <a:defRPr/>
            </a:pPr>
            <a:endParaRPr lang="en-US" dirty="0"/>
          </a:p>
        </p:txBody>
      </p:sp>
      <p:sp>
        <p:nvSpPr>
          <p:cNvPr id="17413" name="Rectangle 5"/>
          <p:cNvSpPr>
            <a:spLocks noGrp="1" noChangeArrowheads="1"/>
          </p:cNvSpPr>
          <p:nvPr>
            <p:ph type="ftr" sz="quarter" idx="3"/>
          </p:nvPr>
        </p:nvSpPr>
        <p:spPr bwMode="auto">
          <a:xfrm>
            <a:off x="152400" y="48006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marL="0" marR="0" indent="0" algn="l" defTabSz="685800" rtl="0" eaLnBrk="0" fontAlgn="base" latinLnBrk="0" hangingPunct="0">
              <a:lnSpc>
                <a:spcPct val="100000"/>
              </a:lnSpc>
              <a:spcBef>
                <a:spcPct val="0"/>
              </a:spcBef>
              <a:spcAft>
                <a:spcPct val="0"/>
              </a:spcAft>
              <a:buClrTx/>
              <a:buSzTx/>
              <a:buFontTx/>
              <a:buNone/>
              <a:tabLst/>
              <a:defRPr sz="1050">
                <a:solidFill>
                  <a:schemeClr val="bg1">
                    <a:lumMod val="50000"/>
                  </a:schemeClr>
                </a:solidFill>
                <a:latin typeface="Arial" pitchFamily="-112" charset="0"/>
                <a:ea typeface="+mn-ea"/>
                <a:cs typeface="+mn-cs"/>
              </a:defRPr>
            </a:lvl1pPr>
          </a:lstStyle>
          <a:p>
            <a:pPr>
              <a:defRPr/>
            </a:pPr>
            <a:r>
              <a:rPr lang="en-US" b="1" dirty="0">
                <a:latin typeface="Arial Narrow" pitchFamily="-112" charset="0"/>
                <a:ea typeface="ＭＳ Ｐゴシック" pitchFamily="-112" charset="-128"/>
                <a:cs typeface="ＭＳ Ｐゴシック" pitchFamily="-112" charset="-128"/>
                <a:sym typeface="Symbol" pitchFamily="-112" charset="2"/>
              </a:rPr>
              <a:t>(C) Dhruv Batra </a:t>
            </a:r>
          </a:p>
        </p:txBody>
      </p:sp>
      <p:sp>
        <p:nvSpPr>
          <p:cNvPr id="17414" name="Rectangle 6"/>
          <p:cNvSpPr>
            <a:spLocks noGrp="1" noChangeArrowheads="1"/>
          </p:cNvSpPr>
          <p:nvPr>
            <p:ph type="sldNum" sz="quarter" idx="4"/>
          </p:nvPr>
        </p:nvSpPr>
        <p:spPr bwMode="auto">
          <a:xfrm>
            <a:off x="7086600" y="4800600"/>
            <a:ext cx="19050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050">
                <a:solidFill>
                  <a:schemeClr val="bg1">
                    <a:lumMod val="50000"/>
                  </a:schemeClr>
                </a:solidFill>
                <a:latin typeface="Arial" pitchFamily="-112" charset="0"/>
                <a:ea typeface="+mn-ea"/>
                <a:cs typeface="+mn-cs"/>
              </a:defRPr>
            </a:lvl1pPr>
          </a:lstStyle>
          <a:p>
            <a:pPr>
              <a:defRPr/>
            </a:pPr>
            <a:fld id="{2651A289-BEF2-FC49-AB93-B19BD27FB587}" type="slidenum">
              <a:rPr lang="en-US" smtClean="0"/>
              <a:pPr>
                <a:defRPr/>
              </a:pPr>
              <a:t>‹#›</a:t>
            </a:fld>
            <a:endParaRPr lang="en-US" dirty="0"/>
          </a:p>
        </p:txBody>
      </p:sp>
      <p:sp>
        <p:nvSpPr>
          <p:cNvPr id="7" name="Rectangle 5"/>
          <p:cNvSpPr>
            <a:spLocks noChangeArrowheads="1"/>
          </p:cNvSpPr>
          <p:nvPr userDrawn="1"/>
        </p:nvSpPr>
        <p:spPr bwMode="auto">
          <a:xfrm>
            <a:off x="0" y="0"/>
            <a:ext cx="9144000" cy="171450"/>
          </a:xfrm>
          <a:prstGeom prst="rect">
            <a:avLst/>
          </a:prstGeom>
          <a:solidFill>
            <a:srgbClr val="990000"/>
          </a:solidFill>
          <a:ln w="9525">
            <a:noFill/>
            <a:miter lim="800000"/>
            <a:headEnd/>
            <a:tailEnd/>
          </a:ln>
          <a:effectLst/>
        </p:spPr>
        <p:txBody>
          <a:bodyPr wrap="none" anchor="ctr">
            <a:prstTxWarp prst="textNoShape">
              <a:avLst/>
            </a:prstTxWarp>
          </a:bodyPr>
          <a:lstStyle/>
          <a:p>
            <a:pPr>
              <a:defRPr/>
            </a:pPr>
            <a:endParaRPr lang="en-US" sz="1800">
              <a:latin typeface="" pitchFamily="64" charset="0"/>
              <a:ea typeface="ＭＳ Ｐゴシック" pitchFamily="-112" charset="-128"/>
              <a:cs typeface="ＭＳ Ｐゴシック" pitchFamily="-112" charset="-128"/>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20" r:id="rId12"/>
    <p:sldLayoutId id="2147483728" r:id="rId13"/>
  </p:sldLayoutIdLst>
  <p:hf hdr="0" dt="0"/>
  <p:txStyles>
    <p:titleStyle>
      <a:lvl1pPr algn="ctr" rtl="0" eaLnBrk="0" fontAlgn="base" hangingPunct="0">
        <a:spcBef>
          <a:spcPct val="0"/>
        </a:spcBef>
        <a:spcAft>
          <a:spcPct val="0"/>
        </a:spcAft>
        <a:defRPr sz="3000">
          <a:solidFill>
            <a:schemeClr val="tx1"/>
          </a:solidFill>
          <a:latin typeface="+mj-lt"/>
          <a:ea typeface="+mj-ea"/>
          <a:cs typeface="+mj-cs"/>
        </a:defRPr>
      </a:lvl1pPr>
      <a:lvl2pPr algn="ctr" rtl="0" eaLnBrk="0" fontAlgn="base" hangingPunct="0">
        <a:spcBef>
          <a:spcPct val="0"/>
        </a:spcBef>
        <a:spcAft>
          <a:spcPct val="0"/>
        </a:spcAft>
        <a:defRPr sz="3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3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3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3000">
          <a:solidFill>
            <a:schemeClr val="tx2"/>
          </a:solidFill>
          <a:latin typeface="Arial" pitchFamily="-112" charset="0"/>
          <a:ea typeface="Osaka" pitchFamily="-112" charset="-128"/>
          <a:cs typeface="Osaka" pitchFamily="-112" charset="-128"/>
        </a:defRPr>
      </a:lvl5pPr>
      <a:lvl6pPr marL="342900" algn="ctr" rtl="0" fontAlgn="base">
        <a:spcBef>
          <a:spcPct val="0"/>
        </a:spcBef>
        <a:spcAft>
          <a:spcPct val="0"/>
        </a:spcAft>
        <a:defRPr sz="3000">
          <a:solidFill>
            <a:schemeClr val="tx2"/>
          </a:solidFill>
          <a:latin typeface="Arial" pitchFamily="-112" charset="0"/>
          <a:ea typeface="Osaka" pitchFamily="-112" charset="-128"/>
          <a:cs typeface="Osaka" pitchFamily="-112" charset="-128"/>
        </a:defRPr>
      </a:lvl6pPr>
      <a:lvl7pPr marL="685800" algn="ctr" rtl="0" fontAlgn="base">
        <a:spcBef>
          <a:spcPct val="0"/>
        </a:spcBef>
        <a:spcAft>
          <a:spcPct val="0"/>
        </a:spcAft>
        <a:defRPr sz="3000">
          <a:solidFill>
            <a:schemeClr val="tx2"/>
          </a:solidFill>
          <a:latin typeface="Arial" pitchFamily="-112" charset="0"/>
          <a:ea typeface="Osaka" pitchFamily="-112" charset="-128"/>
          <a:cs typeface="Osaka" pitchFamily="-112" charset="-128"/>
        </a:defRPr>
      </a:lvl7pPr>
      <a:lvl8pPr marL="1028700" algn="ctr" rtl="0" fontAlgn="base">
        <a:spcBef>
          <a:spcPct val="0"/>
        </a:spcBef>
        <a:spcAft>
          <a:spcPct val="0"/>
        </a:spcAft>
        <a:defRPr sz="3000">
          <a:solidFill>
            <a:schemeClr val="tx2"/>
          </a:solidFill>
          <a:latin typeface="Arial" pitchFamily="-112" charset="0"/>
          <a:ea typeface="Osaka" pitchFamily="-112" charset="-128"/>
          <a:cs typeface="Osaka" pitchFamily="-112" charset="-128"/>
        </a:defRPr>
      </a:lvl8pPr>
      <a:lvl9pPr marL="1371600" algn="ctr" rtl="0" fontAlgn="base">
        <a:spcBef>
          <a:spcPct val="0"/>
        </a:spcBef>
        <a:spcAft>
          <a:spcPct val="0"/>
        </a:spcAft>
        <a:defRPr sz="3000">
          <a:solidFill>
            <a:schemeClr val="tx2"/>
          </a:solidFill>
          <a:latin typeface="Arial" pitchFamily="-112" charset="0"/>
          <a:ea typeface="Osaka" pitchFamily="-112" charset="-128"/>
          <a:cs typeface="Osaka" pitchFamily="-112" charset="-128"/>
        </a:defRPr>
      </a:lvl9pPr>
    </p:titleStyle>
    <p:body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phdthesis-bioinformatics-maxplanckinstitute-molecularplantphys.matthias-scholz.de/fig_pca_illu3d.pn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creativecommons.org/publicdomain/zero/1.0/deed.en"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commons.wikimedia.org/wiki/File:Bivariate_example.png" TargetMode="External"/><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creativecommons.org/publicdomain/zero/1.0/deed.en" TargetMode="External"/><Relationship Id="rId4" Type="http://schemas.openxmlformats.org/officeDocument/2006/relationships/hyperlink" Target="https://www.flickr.com/photos/omegatron/8533520357"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tanford.edu/class/ee103/visualizations/kmeans/kmeans.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phillipi.github.io/pix2pix/" TargetMode="External"/><Relationship Id="rId3" Type="http://schemas.openxmlformats.org/officeDocument/2006/relationships/image" Target="../media/image23.png"/><Relationship Id="rId7" Type="http://schemas.openxmlformats.org/officeDocument/2006/relationships/hyperlink" Target="https://arxiv.org/pdf/1703.10717.pdf"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s://arxiv.org/abs/1511.06434"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customXml" Target="../ink/ink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pets-christmas-dogs-cat-962215/" TargetMode="Externa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deepmind.com/blog/wavenet-generative-model-raw-audio/"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creativecommons.org/publicdomain/zero/1.0/deed.en" TargetMode="External"/><Relationship Id="rId5" Type="http://schemas.openxmlformats.org/officeDocument/2006/relationships/hyperlink" Target="https://pixabay.com/en/luggage-antique-cat-1643010/" TargetMode="External"/><Relationship Id="rId4" Type="http://schemas.openxmlformats.org/officeDocument/2006/relationships/hyperlink" Target="https://github.com/karpathy/neuraltalk2"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628650"/>
            <a:ext cx="5829300" cy="857250"/>
          </a:xfrm>
        </p:spPr>
        <p:txBody>
          <a:bodyPr/>
          <a:lstStyle/>
          <a:p>
            <a:r>
              <a:rPr lang="en-US"/>
              <a:t>CS 4803 / 7643: Deep Learning</a:t>
            </a:r>
            <a:endParaRPr lang="en-US" sz="2400" dirty="0"/>
          </a:p>
        </p:txBody>
      </p:sp>
      <p:sp>
        <p:nvSpPr>
          <p:cNvPr id="16" name="Subtitle 3"/>
          <p:cNvSpPr>
            <a:spLocks noGrp="1"/>
          </p:cNvSpPr>
          <p:nvPr>
            <p:ph type="subTitle" idx="1"/>
          </p:nvPr>
        </p:nvSpPr>
        <p:spPr>
          <a:xfrm>
            <a:off x="1143000" y="3486150"/>
            <a:ext cx="6858000" cy="1314450"/>
          </a:xfrm>
        </p:spPr>
        <p:txBody>
          <a:bodyPr/>
          <a:lstStyle/>
          <a:p>
            <a:endParaRPr lang="en-US"/>
          </a:p>
          <a:p>
            <a:r>
              <a:rPr lang="en-US" sz="2100"/>
              <a:t>Michael Cogswell</a:t>
            </a:r>
          </a:p>
          <a:p>
            <a:r>
              <a:rPr lang="en-US" sz="2100"/>
              <a:t>(subbing for Dhruv Batra)</a:t>
            </a:r>
          </a:p>
          <a:p>
            <a:r>
              <a:rPr lang="en-US" sz="2100"/>
              <a:t>Georgia Tech</a:t>
            </a:r>
            <a:endParaRPr lang="en-US" sz="2100" dirty="0"/>
          </a:p>
        </p:txBody>
      </p:sp>
      <p:sp>
        <p:nvSpPr>
          <p:cNvPr id="3" name="TextBox 2"/>
          <p:cNvSpPr txBox="1"/>
          <p:nvPr/>
        </p:nvSpPr>
        <p:spPr>
          <a:xfrm>
            <a:off x="2514600" y="1730708"/>
            <a:ext cx="5200650" cy="923330"/>
          </a:xfrm>
          <a:prstGeom prst="rect">
            <a:avLst/>
          </a:prstGeom>
          <a:noFill/>
        </p:spPr>
        <p:txBody>
          <a:bodyPr wrap="square" rtlCol="0">
            <a:spAutoFit/>
          </a:bodyPr>
          <a:lstStyle/>
          <a:p>
            <a:pPr lvl="0" algn="l">
              <a:spcBef>
                <a:spcPct val="20000"/>
              </a:spcBef>
            </a:pPr>
            <a:r>
              <a:rPr lang="en-US" sz="1800" kern="0" dirty="0">
                <a:solidFill>
                  <a:prstClr val="black"/>
                </a:solidFill>
                <a:latin typeface="Arial"/>
                <a:ea typeface="Osaka"/>
                <a:cs typeface="Osaka"/>
              </a:rPr>
              <a:t>Topics: </a:t>
            </a:r>
          </a:p>
          <a:p>
            <a:pPr marL="557213" lvl="1" indent="-214313" algn="l">
              <a:spcBef>
                <a:spcPct val="20000"/>
              </a:spcBef>
              <a:buFontTx/>
              <a:buChar char="–"/>
            </a:pPr>
            <a:r>
              <a:rPr lang="en-US" sz="1500" kern="0" dirty="0">
                <a:solidFill>
                  <a:prstClr val="black"/>
                </a:solidFill>
                <a:latin typeface="Arial"/>
                <a:ea typeface="Osaka"/>
                <a:cs typeface="Osaka"/>
              </a:rPr>
              <a:t>Unsupervised Learning</a:t>
            </a:r>
          </a:p>
          <a:p>
            <a:pPr marL="557213" lvl="1" indent="-214313" algn="l">
              <a:spcBef>
                <a:spcPct val="20000"/>
              </a:spcBef>
              <a:buFontTx/>
              <a:buChar char="–"/>
            </a:pPr>
            <a:r>
              <a:rPr lang="en-US" sz="1500" kern="0" dirty="0">
                <a:solidFill>
                  <a:prstClr val="black"/>
                </a:solidFill>
                <a:latin typeface="Arial"/>
                <a:ea typeface="Osaka"/>
                <a:cs typeface="Osaka"/>
              </a:rPr>
              <a:t>Generative Models</a:t>
            </a:r>
          </a:p>
        </p:txBody>
      </p:sp>
    </p:spTree>
    <p:extLst>
      <p:ext uri="{BB962C8B-B14F-4D97-AF65-F5344CB8AC3E}">
        <p14:creationId xmlns:p14="http://schemas.microsoft.com/office/powerpoint/2010/main" val="264432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Reinforcement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(e, r)</a:t>
            </a:r>
          </a:p>
          <a:p>
            <a:pPr>
              <a:buNone/>
            </a:pPr>
            <a:r>
              <a:rPr lang="en" sz="1500" dirty="0">
                <a:solidFill>
                  <a:schemeClr val="dk1"/>
                </a:solidFill>
              </a:rPr>
              <a:t>Environment e, Reward function r (evaluative feedback)</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Maximize expected reward</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Robotic control, video games, board games,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7" name="Shape 59">
            <a:extLst>
              <a:ext uri="{FF2B5EF4-FFF2-40B4-BE49-F238E27FC236}">
                <a16:creationId xmlns:a16="http://schemas.microsoft.com/office/drawing/2014/main" id="{512F8412-C84B-CF4F-AD73-35F176E8A532}"/>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
        <p:nvSpPr>
          <p:cNvPr id="8" name="Shape 92">
            <a:extLst>
              <a:ext uri="{FF2B5EF4-FFF2-40B4-BE49-F238E27FC236}">
                <a16:creationId xmlns:a16="http://schemas.microsoft.com/office/drawing/2014/main" id="{504857F5-AD85-9F4E-8493-CEE8014D9AA8}"/>
              </a:ext>
            </a:extLst>
          </p:cNvPr>
          <p:cNvSpPr txBox="1"/>
          <p:nvPr/>
        </p:nvSpPr>
        <p:spPr>
          <a:xfrm>
            <a:off x="5862144" y="3841765"/>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dirty="0">
                <a:solidFill>
                  <a:srgbClr val="000000"/>
                </a:solidFill>
                <a:latin typeface="Arial"/>
                <a:ea typeface="Arial"/>
                <a:cs typeface="Arial"/>
                <a:sym typeface="Arial"/>
              </a:rPr>
              <a:t>Atari Games</a:t>
            </a:r>
          </a:p>
        </p:txBody>
      </p:sp>
      <p:pic>
        <p:nvPicPr>
          <p:cNvPr id="9" name="Shape 188">
            <a:extLst>
              <a:ext uri="{FF2B5EF4-FFF2-40B4-BE49-F238E27FC236}">
                <a16:creationId xmlns:a16="http://schemas.microsoft.com/office/drawing/2014/main" id="{A50DFD4D-AABD-EE45-9AC1-645AC027CA56}"/>
              </a:ext>
            </a:extLst>
          </p:cNvPr>
          <p:cNvPicPr preferRelativeResize="0"/>
          <p:nvPr/>
        </p:nvPicPr>
        <p:blipFill rotWithShape="1">
          <a:blip r:embed="rId3">
            <a:alphaModFix/>
          </a:blip>
          <a:srcRect r="59851"/>
          <a:stretch/>
        </p:blipFill>
        <p:spPr>
          <a:xfrm>
            <a:off x="5225269" y="1376965"/>
            <a:ext cx="3400425" cy="1213350"/>
          </a:xfrm>
          <a:prstGeom prst="rect">
            <a:avLst/>
          </a:prstGeom>
          <a:noFill/>
          <a:ln>
            <a:noFill/>
          </a:ln>
        </p:spPr>
      </p:pic>
      <p:pic>
        <p:nvPicPr>
          <p:cNvPr id="10" name="Shape 188">
            <a:extLst>
              <a:ext uri="{FF2B5EF4-FFF2-40B4-BE49-F238E27FC236}">
                <a16:creationId xmlns:a16="http://schemas.microsoft.com/office/drawing/2014/main" id="{E60494A7-51B7-5E4E-9C72-FA69B13E963B}"/>
              </a:ext>
            </a:extLst>
          </p:cNvPr>
          <p:cNvPicPr preferRelativeResize="0"/>
          <p:nvPr/>
        </p:nvPicPr>
        <p:blipFill rotWithShape="1">
          <a:blip r:embed="rId3">
            <a:alphaModFix/>
          </a:blip>
          <a:srcRect l="40102" t="2919" r="19749" b="-2919"/>
          <a:stretch/>
        </p:blipFill>
        <p:spPr>
          <a:xfrm>
            <a:off x="5286375" y="2622065"/>
            <a:ext cx="3400425" cy="1213350"/>
          </a:xfrm>
          <a:prstGeom prst="rect">
            <a:avLst/>
          </a:prstGeom>
          <a:noFill/>
          <a:ln>
            <a:noFill/>
          </a:ln>
        </p:spPr>
      </p:pic>
    </p:spTree>
    <p:extLst>
      <p:ext uri="{BB962C8B-B14F-4D97-AF65-F5344CB8AC3E}">
        <p14:creationId xmlns:p14="http://schemas.microsoft.com/office/powerpoint/2010/main" val="1629480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Reinforcement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(e, r)</a:t>
            </a:r>
          </a:p>
          <a:p>
            <a:pPr>
              <a:buNone/>
            </a:pPr>
            <a:r>
              <a:rPr lang="en" sz="1500" dirty="0">
                <a:solidFill>
                  <a:schemeClr val="dk1"/>
                </a:solidFill>
              </a:rPr>
              <a:t>Environment e, Reward function r (evaluative feedback)</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Maximize expected reward</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Robotic control, video games, board games,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7" name="Shape 59">
            <a:extLst>
              <a:ext uri="{FF2B5EF4-FFF2-40B4-BE49-F238E27FC236}">
                <a16:creationId xmlns:a16="http://schemas.microsoft.com/office/drawing/2014/main" id="{512F8412-C84B-CF4F-AD73-35F176E8A532}"/>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
        <p:nvSpPr>
          <p:cNvPr id="8" name="Shape 92">
            <a:extLst>
              <a:ext uri="{FF2B5EF4-FFF2-40B4-BE49-F238E27FC236}">
                <a16:creationId xmlns:a16="http://schemas.microsoft.com/office/drawing/2014/main" id="{504857F5-AD85-9F4E-8493-CEE8014D9AA8}"/>
              </a:ext>
            </a:extLst>
          </p:cNvPr>
          <p:cNvSpPr txBox="1"/>
          <p:nvPr/>
        </p:nvSpPr>
        <p:spPr>
          <a:xfrm>
            <a:off x="5862144" y="3841765"/>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dirty="0">
                <a:solidFill>
                  <a:srgbClr val="000000"/>
                </a:solidFill>
                <a:latin typeface="Arial"/>
                <a:ea typeface="Arial"/>
                <a:cs typeface="Arial"/>
                <a:sym typeface="Arial"/>
              </a:rPr>
              <a:t>Go</a:t>
            </a:r>
          </a:p>
        </p:txBody>
      </p:sp>
      <p:pic>
        <p:nvPicPr>
          <p:cNvPr id="11" name="Shape 198">
            <a:extLst>
              <a:ext uri="{FF2B5EF4-FFF2-40B4-BE49-F238E27FC236}">
                <a16:creationId xmlns:a16="http://schemas.microsoft.com/office/drawing/2014/main" id="{A5DF9D3A-705D-7F4C-B11E-464FD9010DF6}"/>
              </a:ext>
            </a:extLst>
          </p:cNvPr>
          <p:cNvPicPr preferRelativeResize="0"/>
          <p:nvPr/>
        </p:nvPicPr>
        <p:blipFill>
          <a:blip r:embed="rId3">
            <a:alphaModFix/>
          </a:blip>
          <a:stretch>
            <a:fillRect/>
          </a:stretch>
        </p:blipFill>
        <p:spPr>
          <a:xfrm>
            <a:off x="5715000" y="1387483"/>
            <a:ext cx="2435232" cy="2435232"/>
          </a:xfrm>
          <a:prstGeom prst="rect">
            <a:avLst/>
          </a:prstGeom>
          <a:noFill/>
          <a:ln>
            <a:noFill/>
          </a:ln>
        </p:spPr>
      </p:pic>
    </p:spTree>
    <p:extLst>
      <p:ext uri="{BB962C8B-B14F-4D97-AF65-F5344CB8AC3E}">
        <p14:creationId xmlns:p14="http://schemas.microsoft.com/office/powerpoint/2010/main" val="541880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7" name="Shape 59">
            <a:extLst>
              <a:ext uri="{FF2B5EF4-FFF2-40B4-BE49-F238E27FC236}">
                <a16:creationId xmlns:a16="http://schemas.microsoft.com/office/drawing/2014/main" id="{512F8412-C84B-CF4F-AD73-35F176E8A532}"/>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243153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5351589" y="1444407"/>
            <a:ext cx="1850644" cy="1888781"/>
          </a:xfrm>
          <a:prstGeom prst="rect">
            <a:avLst/>
          </a:prstGeom>
          <a:noFill/>
          <a:ln>
            <a:noFill/>
          </a:ln>
        </p:spPr>
      </p:pic>
      <p:sp>
        <p:nvSpPr>
          <p:cNvPr id="127" name="Shape 127"/>
          <p:cNvSpPr txBox="1"/>
          <p:nvPr/>
        </p:nvSpPr>
        <p:spPr>
          <a:xfrm>
            <a:off x="5244994" y="3295388"/>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K-means clustering</a:t>
            </a:r>
          </a:p>
        </p:txBody>
      </p:sp>
      <p:sp>
        <p:nvSpPr>
          <p:cNvPr id="128" name="Shape 128"/>
          <p:cNvSpPr txBox="1"/>
          <p:nvPr/>
        </p:nvSpPr>
        <p:spPr>
          <a:xfrm>
            <a:off x="7022025" y="3907106"/>
            <a:ext cx="97897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u="sng" kern="0">
                <a:solidFill>
                  <a:srgbClr val="999999"/>
                </a:solidFill>
                <a:latin typeface="Arial"/>
                <a:ea typeface="Arial"/>
                <a:cs typeface="Arial"/>
                <a:sym typeface="Arial"/>
                <a:hlinkClick r:id="rId4"/>
              </a:rPr>
              <a:t>This image</a:t>
            </a:r>
            <a:r>
              <a:rPr lang="en" sz="450" kern="0">
                <a:solidFill>
                  <a:srgbClr val="999999"/>
                </a:solidFill>
                <a:latin typeface="Arial"/>
                <a:ea typeface="Arial"/>
                <a:cs typeface="Arial"/>
                <a:sym typeface="Arial"/>
              </a:rPr>
              <a:t> is </a:t>
            </a:r>
            <a:r>
              <a:rPr lang="en" sz="45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1" name="Shape 59">
            <a:extLst>
              <a:ext uri="{FF2B5EF4-FFF2-40B4-BE49-F238E27FC236}">
                <a16:creationId xmlns:a16="http://schemas.microsoft.com/office/drawing/2014/main" id="{8E6F81A8-1A57-8347-828E-20AA196FDB93}"/>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212156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sp>
        <p:nvSpPr>
          <p:cNvPr id="136" name="Shape 136"/>
          <p:cNvSpPr txBox="1"/>
          <p:nvPr/>
        </p:nvSpPr>
        <p:spPr>
          <a:xfrm>
            <a:off x="5073544" y="3238238"/>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dirty="0">
                <a:solidFill>
                  <a:srgbClr val="000000"/>
                </a:solidFill>
                <a:latin typeface="Arial"/>
                <a:ea typeface="Arial"/>
                <a:cs typeface="Arial"/>
                <a:sym typeface="Arial"/>
              </a:rPr>
              <a:t>Principal Component Analysis </a:t>
            </a:r>
          </a:p>
          <a:p>
            <a:pPr eaLnBrk="1" fontAlgn="auto" hangingPunct="1">
              <a:spcBef>
                <a:spcPts val="0"/>
              </a:spcBef>
              <a:spcAft>
                <a:spcPts val="0"/>
              </a:spcAft>
            </a:pPr>
            <a:r>
              <a:rPr lang="en" sz="1350" kern="0" dirty="0">
                <a:solidFill>
                  <a:srgbClr val="000000"/>
                </a:solidFill>
                <a:latin typeface="Arial"/>
                <a:ea typeface="Arial"/>
                <a:cs typeface="Arial"/>
                <a:sym typeface="Arial"/>
              </a:rPr>
              <a:t>(Dimensionality reduction)</a:t>
            </a:r>
          </a:p>
        </p:txBody>
      </p:sp>
      <p:sp>
        <p:nvSpPr>
          <p:cNvPr id="137" name="Shape 137"/>
          <p:cNvSpPr txBox="1"/>
          <p:nvPr/>
        </p:nvSpPr>
        <p:spPr>
          <a:xfrm>
            <a:off x="7022025" y="3849956"/>
            <a:ext cx="97897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u="sng" kern="0">
                <a:solidFill>
                  <a:srgbClr val="999999"/>
                </a:solidFill>
                <a:latin typeface="Arial"/>
                <a:ea typeface="Arial"/>
                <a:cs typeface="Arial"/>
                <a:sym typeface="Arial"/>
                <a:hlinkClick r:id="rId3"/>
              </a:rPr>
              <a:t>This image</a:t>
            </a:r>
            <a:r>
              <a:rPr lang="en" sz="450" kern="0">
                <a:solidFill>
                  <a:srgbClr val="999999"/>
                </a:solidFill>
                <a:latin typeface="Arial"/>
                <a:ea typeface="Arial"/>
                <a:cs typeface="Arial"/>
                <a:sym typeface="Arial"/>
              </a:rPr>
              <a:t> from Matthias Scholz  is </a:t>
            </a:r>
            <a:r>
              <a:rPr lang="en" sz="450" u="sng" kern="0">
                <a:solidFill>
                  <a:srgbClr val="999999"/>
                </a:solidFill>
                <a:latin typeface="Arial"/>
                <a:ea typeface="Arial"/>
                <a:cs typeface="Arial"/>
                <a:sym typeface="Arial"/>
                <a:hlinkClick r:id="rId4"/>
              </a:rPr>
              <a:t>CC0 public domain</a:t>
            </a:r>
          </a:p>
        </p:txBody>
      </p:sp>
      <p:pic>
        <p:nvPicPr>
          <p:cNvPr id="138" name="Shape 138"/>
          <p:cNvPicPr preferRelativeResize="0"/>
          <p:nvPr/>
        </p:nvPicPr>
        <p:blipFill rotWithShape="1">
          <a:blip r:embed="rId5">
            <a:alphaModFix/>
          </a:blip>
          <a:srcRect l="2856" b="7868"/>
          <a:stretch/>
        </p:blipFill>
        <p:spPr>
          <a:xfrm>
            <a:off x="4347320" y="1520851"/>
            <a:ext cx="3416024" cy="1285069"/>
          </a:xfrm>
          <a:prstGeom prst="rect">
            <a:avLst/>
          </a:prstGeom>
          <a:noFill/>
          <a:ln>
            <a:noFill/>
          </a:ln>
        </p:spPr>
      </p:pic>
      <p:sp>
        <p:nvSpPr>
          <p:cNvPr id="139" name="Shape 139"/>
          <p:cNvSpPr txBox="1"/>
          <p:nvPr/>
        </p:nvSpPr>
        <p:spPr>
          <a:xfrm>
            <a:off x="4492425" y="2805919"/>
            <a:ext cx="128272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3-d</a:t>
            </a:r>
          </a:p>
        </p:txBody>
      </p:sp>
      <p:sp>
        <p:nvSpPr>
          <p:cNvPr id="140" name="Shape 140"/>
          <p:cNvSpPr txBox="1"/>
          <p:nvPr/>
        </p:nvSpPr>
        <p:spPr>
          <a:xfrm>
            <a:off x="6378375" y="2805919"/>
            <a:ext cx="128272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2-d</a:t>
            </a:r>
          </a:p>
        </p:txBody>
      </p:sp>
      <p:cxnSp>
        <p:nvCxnSpPr>
          <p:cNvPr id="141" name="Shape 141"/>
          <p:cNvCxnSpPr/>
          <p:nvPr/>
        </p:nvCxnSpPr>
        <p:spPr>
          <a:xfrm>
            <a:off x="5863106" y="2967684"/>
            <a:ext cx="457425" cy="0"/>
          </a:xfrm>
          <a:prstGeom prst="straightConnector1">
            <a:avLst/>
          </a:prstGeom>
          <a:noFill/>
          <a:ln w="28575" cap="flat" cmpd="sng">
            <a:solidFill>
              <a:schemeClr val="dk2"/>
            </a:solidFill>
            <a:prstDash val="solid"/>
            <a:round/>
            <a:headEnd type="none" w="lg" len="lg"/>
            <a:tailEnd type="triangle" w="lg" len="lg"/>
          </a:ln>
        </p:spPr>
      </p:cxnSp>
      <p:sp>
        <p:nvSpPr>
          <p:cNvPr id="11"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3" name="Shape 59">
            <a:extLst>
              <a:ext uri="{FF2B5EF4-FFF2-40B4-BE49-F238E27FC236}">
                <a16:creationId xmlns:a16="http://schemas.microsoft.com/office/drawing/2014/main" id="{BD84A9DE-07FB-DE4D-AFF3-6A9E62293A04}"/>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93948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Shape 156"/>
          <p:cNvSpPr txBox="1">
            <a:spLocks noGrp="1"/>
          </p:cNvSpPr>
          <p:nvPr>
            <p:ph idx="1"/>
          </p:nvPr>
        </p:nvSpPr>
        <p:spPr>
          <a:xfrm>
            <a:off x="685800" y="857250"/>
            <a:ext cx="3973129"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sp>
        <p:nvSpPr>
          <p:cNvPr id="158" name="Shape 158"/>
          <p:cNvSpPr txBox="1"/>
          <p:nvPr/>
        </p:nvSpPr>
        <p:spPr>
          <a:xfrm>
            <a:off x="5137556" y="3437738"/>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2-d density estimation</a:t>
            </a:r>
          </a:p>
        </p:txBody>
      </p:sp>
      <p:sp>
        <p:nvSpPr>
          <p:cNvPr id="159" name="Shape 159"/>
          <p:cNvSpPr txBox="1"/>
          <p:nvPr/>
        </p:nvSpPr>
        <p:spPr>
          <a:xfrm>
            <a:off x="7022025" y="3849956"/>
            <a:ext cx="97897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kern="0">
                <a:solidFill>
                  <a:srgbClr val="999999"/>
                </a:solidFill>
                <a:latin typeface="Arial"/>
                <a:ea typeface="Arial"/>
                <a:cs typeface="Arial"/>
                <a:sym typeface="Arial"/>
              </a:rPr>
              <a:t>2-d density images </a:t>
            </a:r>
            <a:r>
              <a:rPr lang="en" sz="450" u="sng" kern="0">
                <a:solidFill>
                  <a:srgbClr val="1155CC"/>
                </a:solidFill>
                <a:latin typeface="Arial"/>
                <a:ea typeface="Arial"/>
                <a:cs typeface="Arial"/>
                <a:sym typeface="Arial"/>
                <a:hlinkClick r:id="rId3"/>
              </a:rPr>
              <a:t>left</a:t>
            </a:r>
            <a:r>
              <a:rPr lang="en" sz="450" kern="0">
                <a:solidFill>
                  <a:srgbClr val="999999"/>
                </a:solidFill>
                <a:latin typeface="Arial"/>
                <a:ea typeface="Arial"/>
                <a:cs typeface="Arial"/>
                <a:sym typeface="Arial"/>
              </a:rPr>
              <a:t> and </a:t>
            </a:r>
            <a:r>
              <a:rPr lang="en" sz="450" u="sng" kern="0">
                <a:solidFill>
                  <a:srgbClr val="1155CC"/>
                </a:solidFill>
                <a:latin typeface="Arial"/>
                <a:ea typeface="Arial"/>
                <a:cs typeface="Arial"/>
                <a:sym typeface="Arial"/>
                <a:hlinkClick r:id="rId4"/>
              </a:rPr>
              <a:t>right</a:t>
            </a:r>
            <a:r>
              <a:rPr lang="en" sz="450" kern="0">
                <a:solidFill>
                  <a:srgbClr val="999999"/>
                </a:solidFill>
                <a:latin typeface="Arial"/>
                <a:ea typeface="Arial"/>
                <a:cs typeface="Arial"/>
                <a:sym typeface="Arial"/>
              </a:rPr>
              <a:t> are </a:t>
            </a:r>
            <a:r>
              <a:rPr lang="en" sz="450" u="sng" kern="0">
                <a:solidFill>
                  <a:srgbClr val="999999"/>
                </a:solidFill>
                <a:latin typeface="Arial"/>
                <a:ea typeface="Arial"/>
                <a:cs typeface="Arial"/>
                <a:sym typeface="Arial"/>
                <a:hlinkClick r:id="rId5"/>
              </a:rPr>
              <a:t>CC0 public domain</a:t>
            </a:r>
          </a:p>
        </p:txBody>
      </p:sp>
      <p:sp>
        <p:nvSpPr>
          <p:cNvPr id="160" name="Shape 160"/>
          <p:cNvSpPr txBox="1"/>
          <p:nvPr/>
        </p:nvSpPr>
        <p:spPr>
          <a:xfrm>
            <a:off x="5381123" y="2002650"/>
            <a:ext cx="18526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1-d density estimation</a:t>
            </a:r>
          </a:p>
        </p:txBody>
      </p:sp>
      <p:pic>
        <p:nvPicPr>
          <p:cNvPr id="161" name="Shape 161"/>
          <p:cNvPicPr preferRelativeResize="0"/>
          <p:nvPr/>
        </p:nvPicPr>
        <p:blipFill>
          <a:blip r:embed="rId6">
            <a:alphaModFix/>
          </a:blip>
          <a:stretch>
            <a:fillRect/>
          </a:stretch>
        </p:blipFill>
        <p:spPr>
          <a:xfrm>
            <a:off x="4675444" y="1328887"/>
            <a:ext cx="3036956" cy="673763"/>
          </a:xfrm>
          <a:prstGeom prst="rect">
            <a:avLst/>
          </a:prstGeom>
          <a:noFill/>
          <a:ln>
            <a:noFill/>
          </a:ln>
        </p:spPr>
      </p:pic>
      <p:pic>
        <p:nvPicPr>
          <p:cNvPr id="162" name="Shape 162"/>
          <p:cNvPicPr preferRelativeResize="0"/>
          <p:nvPr/>
        </p:nvPicPr>
        <p:blipFill>
          <a:blip r:embed="rId7">
            <a:alphaModFix/>
          </a:blip>
          <a:stretch>
            <a:fillRect/>
          </a:stretch>
        </p:blipFill>
        <p:spPr>
          <a:xfrm>
            <a:off x="4670157" y="2371781"/>
            <a:ext cx="1499681" cy="1179300"/>
          </a:xfrm>
          <a:prstGeom prst="rect">
            <a:avLst/>
          </a:prstGeom>
          <a:noFill/>
          <a:ln>
            <a:noFill/>
          </a:ln>
        </p:spPr>
      </p:pic>
      <p:pic>
        <p:nvPicPr>
          <p:cNvPr id="163" name="Shape 163"/>
          <p:cNvPicPr preferRelativeResize="0"/>
          <p:nvPr/>
        </p:nvPicPr>
        <p:blipFill>
          <a:blip r:embed="rId8">
            <a:alphaModFix/>
          </a:blip>
          <a:stretch>
            <a:fillRect/>
          </a:stretch>
        </p:blipFill>
        <p:spPr>
          <a:xfrm>
            <a:off x="6431998" y="2454543"/>
            <a:ext cx="1155809" cy="943519"/>
          </a:xfrm>
          <a:prstGeom prst="rect">
            <a:avLst/>
          </a:prstGeom>
          <a:noFill/>
          <a:ln>
            <a:noFill/>
          </a:ln>
        </p:spPr>
      </p:pic>
      <p:sp>
        <p:nvSpPr>
          <p:cNvPr id="164" name="Shape 164"/>
          <p:cNvSpPr txBox="1"/>
          <p:nvPr/>
        </p:nvSpPr>
        <p:spPr>
          <a:xfrm>
            <a:off x="4721194" y="1659863"/>
            <a:ext cx="3172500" cy="691200"/>
          </a:xfrm>
          <a:prstGeom prst="rect">
            <a:avLst/>
          </a:prstGeom>
          <a:noFill/>
          <a:ln>
            <a:noFill/>
          </a:ln>
        </p:spPr>
        <p:txBody>
          <a:bodyPr lIns="68569" tIns="68569" rIns="68569" bIns="68569" anchor="ctr" anchorCtr="0">
            <a:noAutofit/>
          </a:bodyPr>
          <a:lstStyle/>
          <a:p>
            <a:pPr algn="l" eaLnBrk="1" fontAlgn="auto" hangingPunct="1">
              <a:lnSpc>
                <a:spcPct val="115000"/>
              </a:lnSpc>
              <a:spcBef>
                <a:spcPts val="0"/>
              </a:spcBef>
              <a:spcAft>
                <a:spcPts val="0"/>
              </a:spcAft>
            </a:pPr>
            <a:r>
              <a:rPr lang="en" sz="450" kern="0">
                <a:solidFill>
                  <a:srgbClr val="999999"/>
                </a:solidFill>
                <a:latin typeface="Calibri"/>
                <a:ea typeface="Calibri"/>
                <a:cs typeface="Calibri"/>
                <a:sym typeface="Calibri"/>
              </a:rPr>
              <a:t>Figure copyright Ian Goodfellow, 2016. Reproduced with permission. </a:t>
            </a:r>
          </a:p>
        </p:txBody>
      </p:sp>
      <p:sp>
        <p:nvSpPr>
          <p:cNvPr id="12"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4" name="Shape 59">
            <a:extLst>
              <a:ext uri="{FF2B5EF4-FFF2-40B4-BE49-F238E27FC236}">
                <a16:creationId xmlns:a16="http://schemas.microsoft.com/office/drawing/2014/main" id="{A4FB22DF-F5CA-BF4B-BD01-5F222358EA2A}"/>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174697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Tasks</a:t>
            </a:r>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16</a:t>
            </a:fld>
            <a:endParaRPr lang="en-US"/>
          </a:p>
        </p:txBody>
      </p:sp>
      <p:sp>
        <p:nvSpPr>
          <p:cNvPr id="6" name="Rounded Rectangle 5"/>
          <p:cNvSpPr/>
          <p:nvPr/>
        </p:nvSpPr>
        <p:spPr bwMode="auto">
          <a:xfrm>
            <a:off x="3752284" y="971550"/>
            <a:ext cx="1485900" cy="51435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7" name="TextBox 6"/>
          <p:cNvSpPr txBox="1"/>
          <p:nvPr/>
        </p:nvSpPr>
        <p:spPr>
          <a:xfrm>
            <a:off x="3752284" y="1085850"/>
            <a:ext cx="1485900" cy="300082"/>
          </a:xfrm>
          <a:prstGeom prst="rect">
            <a:avLst/>
          </a:prstGeom>
          <a:noFill/>
        </p:spPr>
        <p:txBody>
          <a:bodyPr wrap="square" rtlCol="0">
            <a:spAutoFit/>
          </a:bodyPr>
          <a:lstStyle/>
          <a:p>
            <a:r>
              <a:rPr lang="en-US" sz="1350" dirty="0"/>
              <a:t>Classification</a:t>
            </a:r>
          </a:p>
        </p:txBody>
      </p:sp>
      <p:sp>
        <p:nvSpPr>
          <p:cNvPr id="10" name="Right Arrow 9"/>
          <p:cNvSpPr/>
          <p:nvPr/>
        </p:nvSpPr>
        <p:spPr bwMode="auto">
          <a:xfrm>
            <a:off x="2952184" y="11430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1" name="Right Arrow 10"/>
          <p:cNvSpPr/>
          <p:nvPr/>
        </p:nvSpPr>
        <p:spPr bwMode="auto">
          <a:xfrm>
            <a:off x="5295334" y="11430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3" name="TextBox 12"/>
          <p:cNvSpPr txBox="1"/>
          <p:nvPr/>
        </p:nvSpPr>
        <p:spPr>
          <a:xfrm>
            <a:off x="2518133" y="1085850"/>
            <a:ext cx="271229" cy="300082"/>
          </a:xfrm>
          <a:prstGeom prst="rect">
            <a:avLst/>
          </a:prstGeom>
          <a:noFill/>
        </p:spPr>
        <p:txBody>
          <a:bodyPr wrap="none" rtlCol="0">
            <a:spAutoFit/>
          </a:bodyPr>
          <a:lstStyle/>
          <a:p>
            <a:r>
              <a:rPr lang="en-US" sz="1350" dirty="0"/>
              <a:t>x</a:t>
            </a:r>
          </a:p>
        </p:txBody>
      </p:sp>
      <p:sp>
        <p:nvSpPr>
          <p:cNvPr id="14" name="TextBox 13"/>
          <p:cNvSpPr txBox="1"/>
          <p:nvPr/>
        </p:nvSpPr>
        <p:spPr>
          <a:xfrm>
            <a:off x="6191459" y="1085850"/>
            <a:ext cx="271229" cy="300082"/>
          </a:xfrm>
          <a:prstGeom prst="rect">
            <a:avLst/>
          </a:prstGeom>
          <a:noFill/>
        </p:spPr>
        <p:txBody>
          <a:bodyPr wrap="none" rtlCol="0">
            <a:spAutoFit/>
          </a:bodyPr>
          <a:lstStyle/>
          <a:p>
            <a:r>
              <a:rPr lang="en-US" sz="1350" dirty="0"/>
              <a:t>y</a:t>
            </a:r>
          </a:p>
        </p:txBody>
      </p:sp>
      <p:sp>
        <p:nvSpPr>
          <p:cNvPr id="15" name="Rounded Rectangle 14"/>
          <p:cNvSpPr/>
          <p:nvPr/>
        </p:nvSpPr>
        <p:spPr bwMode="auto">
          <a:xfrm>
            <a:off x="3752284" y="1714500"/>
            <a:ext cx="1485900" cy="51435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6" name="TextBox 15"/>
          <p:cNvSpPr txBox="1"/>
          <p:nvPr/>
        </p:nvSpPr>
        <p:spPr>
          <a:xfrm>
            <a:off x="3752284" y="1828800"/>
            <a:ext cx="1485900" cy="300082"/>
          </a:xfrm>
          <a:prstGeom prst="rect">
            <a:avLst/>
          </a:prstGeom>
          <a:noFill/>
        </p:spPr>
        <p:txBody>
          <a:bodyPr wrap="square" rtlCol="0">
            <a:spAutoFit/>
          </a:bodyPr>
          <a:lstStyle/>
          <a:p>
            <a:r>
              <a:rPr lang="en-US" sz="1350" dirty="0"/>
              <a:t>Regression</a:t>
            </a:r>
          </a:p>
        </p:txBody>
      </p:sp>
      <p:sp>
        <p:nvSpPr>
          <p:cNvPr id="17" name="Right Arrow 16"/>
          <p:cNvSpPr/>
          <p:nvPr/>
        </p:nvSpPr>
        <p:spPr bwMode="auto">
          <a:xfrm>
            <a:off x="2952184" y="188595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8" name="Right Arrow 17"/>
          <p:cNvSpPr/>
          <p:nvPr/>
        </p:nvSpPr>
        <p:spPr bwMode="auto">
          <a:xfrm>
            <a:off x="5295334" y="188595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19" name="TextBox 18"/>
          <p:cNvSpPr txBox="1"/>
          <p:nvPr/>
        </p:nvSpPr>
        <p:spPr>
          <a:xfrm>
            <a:off x="2518133" y="1828800"/>
            <a:ext cx="271229" cy="300082"/>
          </a:xfrm>
          <a:prstGeom prst="rect">
            <a:avLst/>
          </a:prstGeom>
          <a:noFill/>
        </p:spPr>
        <p:txBody>
          <a:bodyPr wrap="none" rtlCol="0">
            <a:spAutoFit/>
          </a:bodyPr>
          <a:lstStyle/>
          <a:p>
            <a:r>
              <a:rPr lang="en-US" sz="1350" dirty="0"/>
              <a:t>x</a:t>
            </a:r>
          </a:p>
        </p:txBody>
      </p:sp>
      <p:sp>
        <p:nvSpPr>
          <p:cNvPr id="20" name="TextBox 19"/>
          <p:cNvSpPr txBox="1"/>
          <p:nvPr/>
        </p:nvSpPr>
        <p:spPr>
          <a:xfrm>
            <a:off x="6191459" y="1828800"/>
            <a:ext cx="271229" cy="300082"/>
          </a:xfrm>
          <a:prstGeom prst="rect">
            <a:avLst/>
          </a:prstGeom>
          <a:noFill/>
        </p:spPr>
        <p:txBody>
          <a:bodyPr wrap="none" rtlCol="0">
            <a:spAutoFit/>
          </a:bodyPr>
          <a:lstStyle/>
          <a:p>
            <a:r>
              <a:rPr lang="en-US" sz="1350" dirty="0"/>
              <a:t>y</a:t>
            </a:r>
          </a:p>
        </p:txBody>
      </p:sp>
      <p:sp>
        <p:nvSpPr>
          <p:cNvPr id="21" name="TextBox 20"/>
          <p:cNvSpPr txBox="1"/>
          <p:nvPr/>
        </p:nvSpPr>
        <p:spPr>
          <a:xfrm>
            <a:off x="6757404" y="1123130"/>
            <a:ext cx="679994" cy="253916"/>
          </a:xfrm>
          <a:prstGeom prst="rect">
            <a:avLst/>
          </a:prstGeom>
          <a:noFill/>
        </p:spPr>
        <p:txBody>
          <a:bodyPr wrap="none" rtlCol="0">
            <a:spAutoFit/>
          </a:bodyPr>
          <a:lstStyle/>
          <a:p>
            <a:r>
              <a:rPr lang="en-US" sz="1050" dirty="0"/>
              <a:t>Discrete</a:t>
            </a:r>
          </a:p>
        </p:txBody>
      </p:sp>
      <p:sp>
        <p:nvSpPr>
          <p:cNvPr id="22" name="TextBox 21"/>
          <p:cNvSpPr txBox="1"/>
          <p:nvPr/>
        </p:nvSpPr>
        <p:spPr>
          <a:xfrm>
            <a:off x="6699367" y="1866080"/>
            <a:ext cx="869149" cy="253916"/>
          </a:xfrm>
          <a:prstGeom prst="rect">
            <a:avLst/>
          </a:prstGeom>
          <a:noFill/>
        </p:spPr>
        <p:txBody>
          <a:bodyPr wrap="none" rtlCol="0">
            <a:spAutoFit/>
          </a:bodyPr>
          <a:lstStyle/>
          <a:p>
            <a:r>
              <a:rPr lang="en-US" sz="1050" dirty="0"/>
              <a:t>Continuous</a:t>
            </a:r>
          </a:p>
        </p:txBody>
      </p:sp>
      <p:sp>
        <p:nvSpPr>
          <p:cNvPr id="23" name="Rounded Rectangle 22"/>
          <p:cNvSpPr/>
          <p:nvPr/>
        </p:nvSpPr>
        <p:spPr bwMode="auto">
          <a:xfrm>
            <a:off x="3752284" y="3028950"/>
            <a:ext cx="1485900" cy="51435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24" name="TextBox 23"/>
          <p:cNvSpPr txBox="1"/>
          <p:nvPr/>
        </p:nvSpPr>
        <p:spPr>
          <a:xfrm>
            <a:off x="3752284" y="3143250"/>
            <a:ext cx="1485900" cy="300082"/>
          </a:xfrm>
          <a:prstGeom prst="rect">
            <a:avLst/>
          </a:prstGeom>
          <a:noFill/>
        </p:spPr>
        <p:txBody>
          <a:bodyPr wrap="square" rtlCol="0">
            <a:spAutoFit/>
          </a:bodyPr>
          <a:lstStyle/>
          <a:p>
            <a:r>
              <a:rPr lang="en-US" sz="1350" dirty="0"/>
              <a:t>Clustering</a:t>
            </a:r>
          </a:p>
        </p:txBody>
      </p:sp>
      <p:sp>
        <p:nvSpPr>
          <p:cNvPr id="25" name="Right Arrow 24"/>
          <p:cNvSpPr/>
          <p:nvPr/>
        </p:nvSpPr>
        <p:spPr bwMode="auto">
          <a:xfrm>
            <a:off x="2952184" y="32004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26" name="Right Arrow 25"/>
          <p:cNvSpPr/>
          <p:nvPr/>
        </p:nvSpPr>
        <p:spPr bwMode="auto">
          <a:xfrm>
            <a:off x="5295334" y="32004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27" name="TextBox 26"/>
          <p:cNvSpPr txBox="1"/>
          <p:nvPr/>
        </p:nvSpPr>
        <p:spPr>
          <a:xfrm>
            <a:off x="2518133" y="3143250"/>
            <a:ext cx="271229" cy="300082"/>
          </a:xfrm>
          <a:prstGeom prst="rect">
            <a:avLst/>
          </a:prstGeom>
          <a:noFill/>
        </p:spPr>
        <p:txBody>
          <a:bodyPr wrap="none" rtlCol="0">
            <a:spAutoFit/>
          </a:bodyPr>
          <a:lstStyle/>
          <a:p>
            <a:r>
              <a:rPr lang="en-US" sz="1350" dirty="0"/>
              <a:t>x</a:t>
            </a:r>
          </a:p>
        </p:txBody>
      </p:sp>
      <p:sp>
        <p:nvSpPr>
          <p:cNvPr id="28" name="TextBox 27"/>
          <p:cNvSpPr txBox="1"/>
          <p:nvPr/>
        </p:nvSpPr>
        <p:spPr>
          <a:xfrm>
            <a:off x="6191459" y="3143250"/>
            <a:ext cx="271229" cy="300082"/>
          </a:xfrm>
          <a:prstGeom prst="rect">
            <a:avLst/>
          </a:prstGeom>
          <a:noFill/>
        </p:spPr>
        <p:txBody>
          <a:bodyPr wrap="none" rtlCol="0">
            <a:spAutoFit/>
          </a:bodyPr>
          <a:lstStyle/>
          <a:p>
            <a:r>
              <a:rPr lang="en-US" sz="1350" dirty="0"/>
              <a:t>c</a:t>
            </a:r>
          </a:p>
        </p:txBody>
      </p:sp>
      <p:sp>
        <p:nvSpPr>
          <p:cNvPr id="29" name="TextBox 28"/>
          <p:cNvSpPr txBox="1"/>
          <p:nvPr/>
        </p:nvSpPr>
        <p:spPr>
          <a:xfrm>
            <a:off x="6786286" y="3180530"/>
            <a:ext cx="679994" cy="253916"/>
          </a:xfrm>
          <a:prstGeom prst="rect">
            <a:avLst/>
          </a:prstGeom>
          <a:noFill/>
        </p:spPr>
        <p:txBody>
          <a:bodyPr wrap="none" rtlCol="0">
            <a:spAutoFit/>
          </a:bodyPr>
          <a:lstStyle/>
          <a:p>
            <a:r>
              <a:rPr lang="en-US" sz="1050" dirty="0"/>
              <a:t>Discrete</a:t>
            </a:r>
          </a:p>
        </p:txBody>
      </p:sp>
      <p:sp>
        <p:nvSpPr>
          <p:cNvPr id="30" name="Rounded Rectangle 29"/>
          <p:cNvSpPr/>
          <p:nvPr/>
        </p:nvSpPr>
        <p:spPr bwMode="auto">
          <a:xfrm>
            <a:off x="3766235" y="3714750"/>
            <a:ext cx="1485900" cy="51435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31" name="TextBox 30"/>
          <p:cNvSpPr txBox="1"/>
          <p:nvPr/>
        </p:nvSpPr>
        <p:spPr>
          <a:xfrm>
            <a:off x="3766235" y="3744352"/>
            <a:ext cx="1485900" cy="507831"/>
          </a:xfrm>
          <a:prstGeom prst="rect">
            <a:avLst/>
          </a:prstGeom>
          <a:noFill/>
        </p:spPr>
        <p:txBody>
          <a:bodyPr wrap="square" rtlCol="0">
            <a:spAutoFit/>
          </a:bodyPr>
          <a:lstStyle/>
          <a:p>
            <a:r>
              <a:rPr lang="en-US" sz="1350" dirty="0"/>
              <a:t>Dimensionality</a:t>
            </a:r>
            <a:br>
              <a:rPr lang="en-US" sz="1350" dirty="0"/>
            </a:br>
            <a:r>
              <a:rPr lang="en-US" sz="1350" dirty="0"/>
              <a:t>Reduction</a:t>
            </a:r>
          </a:p>
        </p:txBody>
      </p:sp>
      <p:sp>
        <p:nvSpPr>
          <p:cNvPr id="32" name="Right Arrow 31"/>
          <p:cNvSpPr/>
          <p:nvPr/>
        </p:nvSpPr>
        <p:spPr bwMode="auto">
          <a:xfrm>
            <a:off x="2966135" y="38862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33" name="Right Arrow 32"/>
          <p:cNvSpPr/>
          <p:nvPr/>
        </p:nvSpPr>
        <p:spPr bwMode="auto">
          <a:xfrm>
            <a:off x="5309285" y="3886200"/>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34" name="TextBox 33"/>
          <p:cNvSpPr txBox="1"/>
          <p:nvPr/>
        </p:nvSpPr>
        <p:spPr>
          <a:xfrm>
            <a:off x="2532084" y="3829050"/>
            <a:ext cx="271229" cy="300082"/>
          </a:xfrm>
          <a:prstGeom prst="rect">
            <a:avLst/>
          </a:prstGeom>
          <a:noFill/>
        </p:spPr>
        <p:txBody>
          <a:bodyPr wrap="none" rtlCol="0">
            <a:spAutoFit/>
          </a:bodyPr>
          <a:lstStyle/>
          <a:p>
            <a:r>
              <a:rPr lang="en-US" sz="1350" dirty="0"/>
              <a:t>x</a:t>
            </a:r>
          </a:p>
        </p:txBody>
      </p:sp>
      <p:sp>
        <p:nvSpPr>
          <p:cNvPr id="35" name="TextBox 34"/>
          <p:cNvSpPr txBox="1"/>
          <p:nvPr/>
        </p:nvSpPr>
        <p:spPr>
          <a:xfrm>
            <a:off x="6205410" y="3829050"/>
            <a:ext cx="271229" cy="300082"/>
          </a:xfrm>
          <a:prstGeom prst="rect">
            <a:avLst/>
          </a:prstGeom>
          <a:noFill/>
        </p:spPr>
        <p:txBody>
          <a:bodyPr wrap="none" rtlCol="0">
            <a:spAutoFit/>
          </a:bodyPr>
          <a:lstStyle/>
          <a:p>
            <a:r>
              <a:rPr lang="en-US" sz="1350" dirty="0"/>
              <a:t>z</a:t>
            </a:r>
          </a:p>
        </p:txBody>
      </p:sp>
      <p:sp>
        <p:nvSpPr>
          <p:cNvPr id="36" name="TextBox 35"/>
          <p:cNvSpPr txBox="1"/>
          <p:nvPr/>
        </p:nvSpPr>
        <p:spPr>
          <a:xfrm>
            <a:off x="6705659" y="3866330"/>
            <a:ext cx="869149" cy="253916"/>
          </a:xfrm>
          <a:prstGeom prst="rect">
            <a:avLst/>
          </a:prstGeom>
          <a:noFill/>
        </p:spPr>
        <p:txBody>
          <a:bodyPr wrap="none" rtlCol="0">
            <a:spAutoFit/>
          </a:bodyPr>
          <a:lstStyle/>
          <a:p>
            <a:r>
              <a:rPr lang="en-US" sz="1050" dirty="0"/>
              <a:t>Continuous</a:t>
            </a:r>
          </a:p>
        </p:txBody>
      </p:sp>
      <p:sp>
        <p:nvSpPr>
          <p:cNvPr id="8" name="TextBox 7"/>
          <p:cNvSpPr txBox="1"/>
          <p:nvPr/>
        </p:nvSpPr>
        <p:spPr>
          <a:xfrm>
            <a:off x="1120631" y="628650"/>
            <a:ext cx="2300630" cy="369332"/>
          </a:xfrm>
          <a:prstGeom prst="rect">
            <a:avLst/>
          </a:prstGeom>
          <a:noFill/>
        </p:spPr>
        <p:txBody>
          <a:bodyPr wrap="none" rtlCol="0">
            <a:spAutoFit/>
          </a:bodyPr>
          <a:lstStyle/>
          <a:p>
            <a:r>
              <a:rPr lang="en-US" sz="1800" dirty="0"/>
              <a:t>Supervised Learning</a:t>
            </a:r>
          </a:p>
        </p:txBody>
      </p:sp>
      <p:sp>
        <p:nvSpPr>
          <p:cNvPr id="37" name="TextBox 36"/>
          <p:cNvSpPr txBox="1"/>
          <p:nvPr/>
        </p:nvSpPr>
        <p:spPr>
          <a:xfrm>
            <a:off x="1120656" y="2514600"/>
            <a:ext cx="2557110" cy="369332"/>
          </a:xfrm>
          <a:prstGeom prst="rect">
            <a:avLst/>
          </a:prstGeom>
          <a:noFill/>
        </p:spPr>
        <p:txBody>
          <a:bodyPr wrap="none" rtlCol="0">
            <a:spAutoFit/>
          </a:bodyPr>
          <a:lstStyle/>
          <a:p>
            <a:r>
              <a:rPr lang="en-US" sz="1800" dirty="0"/>
              <a:t>Unsupervised Learning</a:t>
            </a:r>
          </a:p>
        </p:txBody>
      </p:sp>
      <p:sp>
        <p:nvSpPr>
          <p:cNvPr id="38" name="Rounded Rectangle 37">
            <a:extLst>
              <a:ext uri="{FF2B5EF4-FFF2-40B4-BE49-F238E27FC236}">
                <a16:creationId xmlns:a16="http://schemas.microsoft.com/office/drawing/2014/main" id="{D36785C5-0E93-F34E-86F9-BD93B73DE76B}"/>
              </a:ext>
            </a:extLst>
          </p:cNvPr>
          <p:cNvSpPr/>
          <p:nvPr/>
        </p:nvSpPr>
        <p:spPr bwMode="auto">
          <a:xfrm>
            <a:off x="3752284" y="4396687"/>
            <a:ext cx="1485900" cy="51435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39" name="TextBox 38">
            <a:extLst>
              <a:ext uri="{FF2B5EF4-FFF2-40B4-BE49-F238E27FC236}">
                <a16:creationId xmlns:a16="http://schemas.microsoft.com/office/drawing/2014/main" id="{CD45F908-8C1D-4B4E-B73B-A46B1A2BF51B}"/>
              </a:ext>
            </a:extLst>
          </p:cNvPr>
          <p:cNvSpPr txBox="1"/>
          <p:nvPr/>
        </p:nvSpPr>
        <p:spPr>
          <a:xfrm>
            <a:off x="3752284" y="4426289"/>
            <a:ext cx="1485900" cy="507831"/>
          </a:xfrm>
          <a:prstGeom prst="rect">
            <a:avLst/>
          </a:prstGeom>
          <a:noFill/>
        </p:spPr>
        <p:txBody>
          <a:bodyPr wrap="square" rtlCol="0">
            <a:spAutoFit/>
          </a:bodyPr>
          <a:lstStyle/>
          <a:p>
            <a:r>
              <a:rPr lang="en-US" sz="1350" dirty="0"/>
              <a:t>Density </a:t>
            </a:r>
            <a:br>
              <a:rPr lang="en-US" sz="1350" dirty="0"/>
            </a:br>
            <a:r>
              <a:rPr lang="en-US" sz="1350" dirty="0"/>
              <a:t>Estimation</a:t>
            </a:r>
          </a:p>
        </p:txBody>
      </p:sp>
      <p:sp>
        <p:nvSpPr>
          <p:cNvPr id="40" name="Right Arrow 39">
            <a:extLst>
              <a:ext uri="{FF2B5EF4-FFF2-40B4-BE49-F238E27FC236}">
                <a16:creationId xmlns:a16="http://schemas.microsoft.com/office/drawing/2014/main" id="{776C0140-745F-A344-8137-590A63CDBC65}"/>
              </a:ext>
            </a:extLst>
          </p:cNvPr>
          <p:cNvSpPr/>
          <p:nvPr/>
        </p:nvSpPr>
        <p:spPr bwMode="auto">
          <a:xfrm>
            <a:off x="2952184" y="4568137"/>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41" name="Right Arrow 40">
            <a:extLst>
              <a:ext uri="{FF2B5EF4-FFF2-40B4-BE49-F238E27FC236}">
                <a16:creationId xmlns:a16="http://schemas.microsoft.com/office/drawing/2014/main" id="{DC2E2DE8-63E9-0F44-ABCC-75EAED7D1E18}"/>
              </a:ext>
            </a:extLst>
          </p:cNvPr>
          <p:cNvSpPr/>
          <p:nvPr/>
        </p:nvSpPr>
        <p:spPr bwMode="auto">
          <a:xfrm>
            <a:off x="5295334" y="4568137"/>
            <a:ext cx="742950" cy="17145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defTabSz="685800"/>
            <a:endParaRPr lang="en-US" sz="900">
              <a:solidFill>
                <a:schemeClr val="tx1"/>
              </a:solidFill>
              <a:latin typeface="Arial" pitchFamily="-112" charset="0"/>
              <a:ea typeface="ＭＳ Ｐゴシック" pitchFamily="-112" charset="-128"/>
              <a:cs typeface="ＭＳ Ｐゴシック" pitchFamily="-112" charset="-128"/>
            </a:endParaRPr>
          </a:p>
        </p:txBody>
      </p:sp>
      <p:sp>
        <p:nvSpPr>
          <p:cNvPr id="42" name="TextBox 41">
            <a:extLst>
              <a:ext uri="{FF2B5EF4-FFF2-40B4-BE49-F238E27FC236}">
                <a16:creationId xmlns:a16="http://schemas.microsoft.com/office/drawing/2014/main" id="{F1783EFD-2B6C-C94A-9D62-A4FC324804CE}"/>
              </a:ext>
            </a:extLst>
          </p:cNvPr>
          <p:cNvSpPr txBox="1"/>
          <p:nvPr/>
        </p:nvSpPr>
        <p:spPr>
          <a:xfrm>
            <a:off x="2518133" y="4510987"/>
            <a:ext cx="271229" cy="300082"/>
          </a:xfrm>
          <a:prstGeom prst="rect">
            <a:avLst/>
          </a:prstGeom>
          <a:noFill/>
        </p:spPr>
        <p:txBody>
          <a:bodyPr wrap="none" rtlCol="0">
            <a:spAutoFit/>
          </a:bodyPr>
          <a:lstStyle/>
          <a:p>
            <a:r>
              <a:rPr lang="en-US" sz="1350" dirty="0"/>
              <a:t>x</a:t>
            </a:r>
          </a:p>
        </p:txBody>
      </p:sp>
      <p:sp>
        <p:nvSpPr>
          <p:cNvPr id="43" name="TextBox 42">
            <a:extLst>
              <a:ext uri="{FF2B5EF4-FFF2-40B4-BE49-F238E27FC236}">
                <a16:creationId xmlns:a16="http://schemas.microsoft.com/office/drawing/2014/main" id="{9747265C-84F0-0740-9839-FBF0D41A3F84}"/>
              </a:ext>
            </a:extLst>
          </p:cNvPr>
          <p:cNvSpPr txBox="1"/>
          <p:nvPr/>
        </p:nvSpPr>
        <p:spPr>
          <a:xfrm>
            <a:off x="6085662" y="4510987"/>
            <a:ext cx="482825" cy="300082"/>
          </a:xfrm>
          <a:prstGeom prst="rect">
            <a:avLst/>
          </a:prstGeom>
          <a:noFill/>
        </p:spPr>
        <p:txBody>
          <a:bodyPr wrap="none" rtlCol="0">
            <a:spAutoFit/>
          </a:bodyPr>
          <a:lstStyle/>
          <a:p>
            <a:r>
              <a:rPr lang="en-US" sz="1350" dirty="0"/>
              <a:t>p(x)</a:t>
            </a:r>
          </a:p>
        </p:txBody>
      </p:sp>
      <p:sp>
        <p:nvSpPr>
          <p:cNvPr id="44" name="TextBox 43">
            <a:extLst>
              <a:ext uri="{FF2B5EF4-FFF2-40B4-BE49-F238E27FC236}">
                <a16:creationId xmlns:a16="http://schemas.microsoft.com/office/drawing/2014/main" id="{2AF346E2-19A1-254E-830A-8DBB1290AFE3}"/>
              </a:ext>
            </a:extLst>
          </p:cNvPr>
          <p:cNvSpPr txBox="1"/>
          <p:nvPr/>
        </p:nvSpPr>
        <p:spPr>
          <a:xfrm>
            <a:off x="6696520" y="4548267"/>
            <a:ext cx="859531" cy="253916"/>
          </a:xfrm>
          <a:prstGeom prst="rect">
            <a:avLst/>
          </a:prstGeom>
          <a:noFill/>
        </p:spPr>
        <p:txBody>
          <a:bodyPr wrap="none" rtlCol="0">
            <a:spAutoFit/>
          </a:bodyPr>
          <a:lstStyle/>
          <a:p>
            <a:r>
              <a:rPr lang="en-US" sz="1050" dirty="0"/>
              <a:t>On simplex</a:t>
            </a:r>
          </a:p>
        </p:txBody>
      </p:sp>
    </p:spTree>
    <p:extLst>
      <p:ext uri="{BB962C8B-B14F-4D97-AF65-F5344CB8AC3E}">
        <p14:creationId xmlns:p14="http://schemas.microsoft.com/office/powerpoint/2010/main" val="312775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143000" y="-228600"/>
            <a:ext cx="2400300" cy="1371600"/>
          </a:xfrm>
        </p:spPr>
        <p:txBody>
          <a:bodyPr/>
          <a:lstStyle/>
          <a:p>
            <a:r>
              <a:rPr lang="en-US"/>
              <a:t>Some Data</a:t>
            </a:r>
          </a:p>
        </p:txBody>
      </p:sp>
      <p:pic>
        <p:nvPicPr>
          <p:cNvPr id="282627" name="Picture 3"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6"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17</a:t>
            </a:fld>
            <a:endParaRPr lang="en-US"/>
          </a:p>
        </p:txBody>
      </p:sp>
      <p:sp>
        <p:nvSpPr>
          <p:cNvPr id="7"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8"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Tree>
    <p:extLst>
      <p:ext uri="{BB962C8B-B14F-4D97-AF65-F5344CB8AC3E}">
        <p14:creationId xmlns:p14="http://schemas.microsoft.com/office/powerpoint/2010/main" val="1467759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1314450" y="114300"/>
            <a:ext cx="1943100" cy="514350"/>
          </a:xfrm>
        </p:spPr>
        <p:txBody>
          <a:bodyPr/>
          <a:lstStyle/>
          <a:p>
            <a:r>
              <a:rPr lang="en-US"/>
              <a:t>K-means</a:t>
            </a:r>
          </a:p>
        </p:txBody>
      </p:sp>
      <p:pic>
        <p:nvPicPr>
          <p:cNvPr id="284676" name="Picture 4"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7"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18</a:t>
            </a:fld>
            <a:endParaRPr lang="en-US"/>
          </a:p>
        </p:txBody>
      </p:sp>
      <p:sp>
        <p:nvSpPr>
          <p:cNvPr id="8"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9"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10" name="Text Box 4">
            <a:extLst>
              <a:ext uri="{FF2B5EF4-FFF2-40B4-BE49-F238E27FC236}">
                <a16:creationId xmlns:a16="http://schemas.microsoft.com/office/drawing/2014/main" id="{A4857C18-2C6D-1640-98E2-AFB9A6721F56}"/>
              </a:ext>
            </a:extLst>
          </p:cNvPr>
          <p:cNvSpPr txBox="1">
            <a:spLocks noChangeArrowheads="1"/>
          </p:cNvSpPr>
          <p:nvPr/>
        </p:nvSpPr>
        <p:spPr bwMode="auto">
          <a:xfrm>
            <a:off x="381000" y="1073944"/>
            <a:ext cx="3105150" cy="553998"/>
          </a:xfrm>
          <a:prstGeom prst="rect">
            <a:avLst/>
          </a:prstGeom>
          <a:noFill/>
          <a:ln w="28575">
            <a:noFill/>
            <a:miter lim="800000"/>
            <a:headEnd/>
            <a:tailEnd/>
          </a:ln>
          <a:effectLst/>
        </p:spPr>
        <p:txBody>
          <a:bodyPr wrap="square">
            <a:spAutoFit/>
          </a:bodyPr>
          <a:lstStyle/>
          <a:p>
            <a:pPr marL="342900" indent="-342900">
              <a:buClr>
                <a:schemeClr val="tx1"/>
              </a:buClr>
              <a:buFontTx/>
              <a:buAutoNum type="arabicPeriod"/>
            </a:pPr>
            <a:r>
              <a:rPr lang="en-US" sz="1500" dirty="0"/>
              <a:t>Ask user how many clusters they’d like. </a:t>
            </a:r>
            <a:r>
              <a:rPr lang="en-US" sz="1500" i="1" dirty="0">
                <a:solidFill>
                  <a:srgbClr val="008000"/>
                </a:solidFill>
              </a:rPr>
              <a:t>(e.g. k=5) </a:t>
            </a:r>
            <a:endParaRPr lang="en-US" sz="1500" dirty="0"/>
          </a:p>
        </p:txBody>
      </p:sp>
    </p:spTree>
    <p:extLst>
      <p:ext uri="{BB962C8B-B14F-4D97-AF65-F5344CB8AC3E}">
        <p14:creationId xmlns:p14="http://schemas.microsoft.com/office/powerpoint/2010/main" val="2939621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286723" name="Rectangle 3"/>
          <p:cNvSpPr>
            <a:spLocks noGrp="1" noChangeArrowheads="1"/>
          </p:cNvSpPr>
          <p:nvPr>
            <p:ph type="title"/>
          </p:nvPr>
        </p:nvSpPr>
        <p:spPr>
          <a:xfrm>
            <a:off x="1314450" y="114300"/>
            <a:ext cx="1943100" cy="514350"/>
          </a:xfrm>
        </p:spPr>
        <p:txBody>
          <a:bodyPr/>
          <a:lstStyle/>
          <a:p>
            <a:r>
              <a:rPr lang="en-US"/>
              <a:t>K-means</a:t>
            </a:r>
          </a:p>
        </p:txBody>
      </p:sp>
      <p:sp>
        <p:nvSpPr>
          <p:cNvPr id="286725" name="Oval 5"/>
          <p:cNvSpPr>
            <a:spLocks noChangeArrowheads="1"/>
          </p:cNvSpPr>
          <p:nvPr/>
        </p:nvSpPr>
        <p:spPr bwMode="auto">
          <a:xfrm>
            <a:off x="5548312" y="3650456"/>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86726" name="Oval 6"/>
          <p:cNvSpPr>
            <a:spLocks noChangeArrowheads="1"/>
          </p:cNvSpPr>
          <p:nvPr/>
        </p:nvSpPr>
        <p:spPr bwMode="auto">
          <a:xfrm>
            <a:off x="5816204" y="3748087"/>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86727" name="Oval 7"/>
          <p:cNvSpPr>
            <a:spLocks noChangeArrowheads="1"/>
          </p:cNvSpPr>
          <p:nvPr/>
        </p:nvSpPr>
        <p:spPr bwMode="auto">
          <a:xfrm>
            <a:off x="6290073" y="3133725"/>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86728" name="Oval 8"/>
          <p:cNvSpPr>
            <a:spLocks noChangeArrowheads="1"/>
          </p:cNvSpPr>
          <p:nvPr/>
        </p:nvSpPr>
        <p:spPr bwMode="auto">
          <a:xfrm>
            <a:off x="5636419" y="3278981"/>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86729" name="Oval 9"/>
          <p:cNvSpPr>
            <a:spLocks noChangeArrowheads="1"/>
          </p:cNvSpPr>
          <p:nvPr/>
        </p:nvSpPr>
        <p:spPr bwMode="auto">
          <a:xfrm>
            <a:off x="5378054" y="1514476"/>
            <a:ext cx="53578" cy="51197"/>
          </a:xfrm>
          <a:prstGeom prst="ellipse">
            <a:avLst/>
          </a:prstGeom>
          <a:solidFill>
            <a:srgbClr val="FF0000"/>
          </a:solidFill>
          <a:ln w="28575">
            <a:noFill/>
            <a:round/>
            <a:headEnd/>
            <a:tailEnd/>
          </a:ln>
          <a:effectLst/>
        </p:spPr>
        <p:txBody>
          <a:bodyPr wrap="none" anchor="ctr"/>
          <a:lstStyle/>
          <a:p>
            <a:endParaRPr lang="en-US" sz="900"/>
          </a:p>
        </p:txBody>
      </p:sp>
      <p:sp>
        <p:nvSpPr>
          <p:cNvPr id="12"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19</a:t>
            </a:fld>
            <a:endParaRPr lang="en-US"/>
          </a:p>
        </p:txBody>
      </p:sp>
      <p:sp>
        <p:nvSpPr>
          <p:cNvPr id="13"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14"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15" name="Text Box 4">
            <a:extLst>
              <a:ext uri="{FF2B5EF4-FFF2-40B4-BE49-F238E27FC236}">
                <a16:creationId xmlns:a16="http://schemas.microsoft.com/office/drawing/2014/main" id="{378722F7-7E2A-9645-8E25-EB6357567CF9}"/>
              </a:ext>
            </a:extLst>
          </p:cNvPr>
          <p:cNvSpPr txBox="1">
            <a:spLocks noChangeArrowheads="1"/>
          </p:cNvSpPr>
          <p:nvPr/>
        </p:nvSpPr>
        <p:spPr bwMode="auto">
          <a:xfrm>
            <a:off x="381000" y="1073944"/>
            <a:ext cx="3105150" cy="1131079"/>
          </a:xfrm>
          <a:prstGeom prst="rect">
            <a:avLst/>
          </a:prstGeom>
          <a:noFill/>
          <a:ln w="28575">
            <a:noFill/>
            <a:miter lim="800000"/>
            <a:headEnd/>
            <a:tailEnd/>
          </a:ln>
          <a:effectLst/>
        </p:spPr>
        <p:txBody>
          <a:bodyPr wrap="square">
            <a:spAutoFit/>
          </a:bodyPr>
          <a:lstStyle/>
          <a:p>
            <a:pPr marL="342900" indent="-342900">
              <a:buClr>
                <a:schemeClr val="tx1"/>
              </a:buClr>
              <a:buFontTx/>
              <a:buAutoNum type="arabicPeriod"/>
            </a:pPr>
            <a:r>
              <a:rPr lang="en-US" sz="1500" dirty="0"/>
              <a:t>Ask user how many clusters they’d like. </a:t>
            </a:r>
            <a:r>
              <a:rPr lang="en-US" sz="1500" i="1" dirty="0">
                <a:solidFill>
                  <a:srgbClr val="008000"/>
                </a:solidFill>
              </a:rPr>
              <a:t>(e.g. </a:t>
            </a:r>
            <a:r>
              <a:rPr lang="en-US" sz="1500" i="1" dirty="0" err="1">
                <a:solidFill>
                  <a:srgbClr val="008000"/>
                </a:solidFill>
              </a:rPr>
              <a:t>k</a:t>
            </a:r>
            <a:r>
              <a:rPr lang="en-US" sz="1500" i="1" dirty="0">
                <a:solidFill>
                  <a:srgbClr val="008000"/>
                </a:solidFill>
              </a:rPr>
              <a:t>=5) </a:t>
            </a:r>
            <a:endParaRPr lang="en-US" sz="1500" dirty="0"/>
          </a:p>
          <a:p>
            <a:pPr marL="342900" indent="-342900">
              <a:buClr>
                <a:schemeClr val="tx1"/>
              </a:buClr>
              <a:buFontTx/>
              <a:buAutoNum type="arabicPeriod"/>
            </a:pPr>
            <a:r>
              <a:rPr lang="en-US" sz="1500" dirty="0"/>
              <a:t>Randomly guess k cluster Center locations</a:t>
            </a:r>
          </a:p>
        </p:txBody>
      </p:sp>
    </p:spTree>
    <p:extLst>
      <p:ext uri="{BB962C8B-B14F-4D97-AF65-F5344CB8AC3E}">
        <p14:creationId xmlns:p14="http://schemas.microsoft.com/office/powerpoint/2010/main" val="2839343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a:t>Overview</a:t>
            </a:r>
          </a:p>
        </p:txBody>
      </p:sp>
      <p:sp>
        <p:nvSpPr>
          <p:cNvPr id="53" name="Shape 53"/>
          <p:cNvSpPr txBox="1">
            <a:spLocks noGrp="1"/>
          </p:cNvSpPr>
          <p:nvPr>
            <p:ph idx="1"/>
          </p:nvPr>
        </p:nvSpPr>
        <p:spPr>
          <a:prstGeom prst="rect">
            <a:avLst/>
          </a:prstGeom>
        </p:spPr>
        <p:txBody>
          <a:bodyPr vert="horz" wrap="square" lIns="68569" tIns="68569" rIns="68569" bIns="68569" numCol="1" anchor="ctr" anchorCtr="0" compatLnSpc="1">
            <a:prstTxWarp prst="textNoShape">
              <a:avLst/>
            </a:prstTxWarp>
            <a:noAutofit/>
          </a:bodyPr>
          <a:lstStyle/>
          <a:p>
            <a:pPr marL="342900" indent="-276225"/>
            <a:r>
              <a:rPr lang="en" sz="1650" dirty="0"/>
              <a:t>Unsupervised Learning</a:t>
            </a:r>
          </a:p>
          <a:p>
            <a:pPr marL="642938" lvl="1" indent="-276225"/>
            <a:r>
              <a:rPr lang="en" sz="1650" dirty="0"/>
              <a:t>Comparison to Supervised and Reinforcement Learning</a:t>
            </a:r>
          </a:p>
          <a:p>
            <a:pPr marL="642938" lvl="1" indent="-276225"/>
            <a:r>
              <a:rPr lang="en" sz="1650" dirty="0"/>
              <a:t>Review of K-Means</a:t>
            </a:r>
          </a:p>
          <a:p>
            <a:pPr marL="642938" lvl="1" indent="-276225"/>
            <a:endParaRPr lang="en" sz="1350" dirty="0"/>
          </a:p>
          <a:p>
            <a:pPr>
              <a:buNone/>
            </a:pPr>
            <a:endParaRPr sz="1650" dirty="0"/>
          </a:p>
          <a:p>
            <a:pPr marL="342900" indent="-276225"/>
            <a:r>
              <a:rPr lang="en-US" sz="1650" dirty="0"/>
              <a:t>e</a:t>
            </a:r>
            <a:r>
              <a:rPr lang="en" sz="1650" dirty="0"/>
              <a:t>.g., Generative Models</a:t>
            </a:r>
            <a:endParaRPr lang="en" sz="1350" dirty="0"/>
          </a:p>
          <a:p>
            <a:pPr marL="685800" lvl="1" indent="-276225">
              <a:buSzPct val="100000"/>
            </a:pPr>
            <a:r>
              <a:rPr lang="en" sz="1650" dirty="0"/>
              <a:t>Varieties</a:t>
            </a:r>
            <a:endParaRPr lang="en" sz="1350" dirty="0"/>
          </a:p>
          <a:p>
            <a:pPr marL="685800" lvl="1" indent="-276225">
              <a:buSzPct val="100000"/>
            </a:pPr>
            <a:r>
              <a:rPr lang="en" sz="1650" dirty="0" err="1"/>
              <a:t>PixelRNN</a:t>
            </a:r>
            <a:r>
              <a:rPr lang="en" sz="1650" dirty="0"/>
              <a:t> and </a:t>
            </a:r>
            <a:r>
              <a:rPr lang="en" sz="1650" dirty="0" err="1"/>
              <a:t>PixelCNN</a:t>
            </a:r>
            <a:endParaRPr lang="en" sz="1650" dirty="0"/>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06658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288771" name="Rectangle 3"/>
          <p:cNvSpPr>
            <a:spLocks noGrp="1" noChangeArrowheads="1"/>
          </p:cNvSpPr>
          <p:nvPr>
            <p:ph type="title"/>
          </p:nvPr>
        </p:nvSpPr>
        <p:spPr>
          <a:xfrm>
            <a:off x="1314450" y="114300"/>
            <a:ext cx="1943100" cy="514350"/>
          </a:xfrm>
        </p:spPr>
        <p:txBody>
          <a:bodyPr/>
          <a:lstStyle/>
          <a:p>
            <a:r>
              <a:rPr lang="en-US"/>
              <a:t>K-means</a:t>
            </a:r>
          </a:p>
        </p:txBody>
      </p:sp>
      <p:grpSp>
        <p:nvGrpSpPr>
          <p:cNvPr id="2" name="Group 5"/>
          <p:cNvGrpSpPr>
            <a:grpSpLocks/>
          </p:cNvGrpSpPr>
          <p:nvPr/>
        </p:nvGrpSpPr>
        <p:grpSpPr bwMode="auto">
          <a:xfrm>
            <a:off x="4057650" y="971550"/>
            <a:ext cx="3611166" cy="3271838"/>
            <a:chOff x="2158" y="822"/>
            <a:chExt cx="3256" cy="3010"/>
          </a:xfrm>
        </p:grpSpPr>
        <p:sp>
          <p:nvSpPr>
            <p:cNvPr id="288774" name="Oval 6"/>
            <p:cNvSpPr>
              <a:spLocks noChangeArrowheads="1"/>
            </p:cNvSpPr>
            <p:nvPr/>
          </p:nvSpPr>
          <p:spPr bwMode="auto">
            <a:xfrm>
              <a:off x="3502" y="3287"/>
              <a:ext cx="48" cy="48"/>
            </a:xfrm>
            <a:prstGeom prst="ellipse">
              <a:avLst/>
            </a:prstGeom>
            <a:solidFill>
              <a:schemeClr val="hlink"/>
            </a:solidFill>
            <a:ln w="28575">
              <a:noFill/>
              <a:round/>
              <a:headEnd/>
              <a:tailEnd/>
            </a:ln>
            <a:effectLst/>
          </p:spPr>
          <p:txBody>
            <a:bodyPr wrap="none" anchor="ctr"/>
            <a:lstStyle/>
            <a:p>
              <a:endParaRPr lang="en-US" sz="900"/>
            </a:p>
          </p:txBody>
        </p:sp>
        <p:sp>
          <p:nvSpPr>
            <p:cNvPr id="288775" name="Oval 7"/>
            <p:cNvSpPr>
              <a:spLocks noChangeArrowheads="1"/>
            </p:cNvSpPr>
            <p:nvPr/>
          </p:nvSpPr>
          <p:spPr bwMode="auto">
            <a:xfrm>
              <a:off x="3744" y="3376"/>
              <a:ext cx="48" cy="48"/>
            </a:xfrm>
            <a:prstGeom prst="ellipse">
              <a:avLst/>
            </a:prstGeom>
            <a:solidFill>
              <a:schemeClr val="hlink"/>
            </a:solidFill>
            <a:ln w="28575">
              <a:noFill/>
              <a:round/>
              <a:headEnd/>
              <a:tailEnd/>
            </a:ln>
            <a:effectLst/>
          </p:spPr>
          <p:txBody>
            <a:bodyPr wrap="none" anchor="ctr"/>
            <a:lstStyle/>
            <a:p>
              <a:endParaRPr lang="en-US" sz="900"/>
            </a:p>
          </p:txBody>
        </p:sp>
        <p:sp>
          <p:nvSpPr>
            <p:cNvPr id="288776" name="Oval 8"/>
            <p:cNvSpPr>
              <a:spLocks noChangeArrowheads="1"/>
            </p:cNvSpPr>
            <p:nvPr/>
          </p:nvSpPr>
          <p:spPr bwMode="auto">
            <a:xfrm>
              <a:off x="4171" y="2811"/>
              <a:ext cx="48" cy="48"/>
            </a:xfrm>
            <a:prstGeom prst="ellipse">
              <a:avLst/>
            </a:prstGeom>
            <a:solidFill>
              <a:schemeClr val="hlink"/>
            </a:solidFill>
            <a:ln w="28575">
              <a:noFill/>
              <a:round/>
              <a:headEnd/>
              <a:tailEnd/>
            </a:ln>
            <a:effectLst/>
          </p:spPr>
          <p:txBody>
            <a:bodyPr wrap="none" anchor="ctr"/>
            <a:lstStyle/>
            <a:p>
              <a:endParaRPr lang="en-US" sz="900"/>
            </a:p>
          </p:txBody>
        </p:sp>
        <p:sp>
          <p:nvSpPr>
            <p:cNvPr id="288777" name="Oval 9"/>
            <p:cNvSpPr>
              <a:spLocks noChangeArrowheads="1"/>
            </p:cNvSpPr>
            <p:nvPr/>
          </p:nvSpPr>
          <p:spPr bwMode="auto">
            <a:xfrm>
              <a:off x="3582" y="2945"/>
              <a:ext cx="48" cy="48"/>
            </a:xfrm>
            <a:prstGeom prst="ellipse">
              <a:avLst/>
            </a:prstGeom>
            <a:solidFill>
              <a:schemeClr val="hlink"/>
            </a:solidFill>
            <a:ln w="28575">
              <a:noFill/>
              <a:round/>
              <a:headEnd/>
              <a:tailEnd/>
            </a:ln>
            <a:effectLst/>
          </p:spPr>
          <p:txBody>
            <a:bodyPr wrap="none" anchor="ctr"/>
            <a:lstStyle/>
            <a:p>
              <a:endParaRPr lang="en-US" sz="900"/>
            </a:p>
          </p:txBody>
        </p:sp>
        <p:sp>
          <p:nvSpPr>
            <p:cNvPr id="288778" name="Oval 10"/>
            <p:cNvSpPr>
              <a:spLocks noChangeArrowheads="1"/>
            </p:cNvSpPr>
            <p:nvPr/>
          </p:nvSpPr>
          <p:spPr bwMode="auto">
            <a:xfrm>
              <a:off x="3349" y="1321"/>
              <a:ext cx="48" cy="48"/>
            </a:xfrm>
            <a:prstGeom prst="ellipse">
              <a:avLst/>
            </a:prstGeom>
            <a:solidFill>
              <a:schemeClr val="hlink"/>
            </a:solidFill>
            <a:ln w="28575">
              <a:noFill/>
              <a:round/>
              <a:headEnd/>
              <a:tailEnd/>
            </a:ln>
            <a:effectLst/>
          </p:spPr>
          <p:txBody>
            <a:bodyPr wrap="none" anchor="ctr"/>
            <a:lstStyle/>
            <a:p>
              <a:endParaRPr lang="en-US" sz="900"/>
            </a:p>
          </p:txBody>
        </p:sp>
        <p:sp>
          <p:nvSpPr>
            <p:cNvPr id="288779" name="Line 11"/>
            <p:cNvSpPr>
              <a:spLocks noChangeShapeType="1"/>
            </p:cNvSpPr>
            <p:nvPr/>
          </p:nvSpPr>
          <p:spPr bwMode="auto">
            <a:xfrm flipH="1">
              <a:off x="3771" y="822"/>
              <a:ext cx="1643" cy="1359"/>
            </a:xfrm>
            <a:prstGeom prst="line">
              <a:avLst/>
            </a:prstGeom>
            <a:noFill/>
            <a:ln w="28575">
              <a:solidFill>
                <a:schemeClr val="tx1"/>
              </a:solidFill>
              <a:round/>
              <a:headEnd/>
              <a:tailEnd/>
            </a:ln>
            <a:effectLst/>
          </p:spPr>
          <p:txBody>
            <a:bodyPr/>
            <a:lstStyle/>
            <a:p>
              <a:endParaRPr lang="en-US" sz="900"/>
            </a:p>
          </p:txBody>
        </p:sp>
        <p:sp>
          <p:nvSpPr>
            <p:cNvPr id="288780" name="Line 12"/>
            <p:cNvSpPr>
              <a:spLocks noChangeShapeType="1"/>
            </p:cNvSpPr>
            <p:nvPr/>
          </p:nvSpPr>
          <p:spPr bwMode="auto">
            <a:xfrm>
              <a:off x="3771" y="2181"/>
              <a:ext cx="123" cy="876"/>
            </a:xfrm>
            <a:prstGeom prst="line">
              <a:avLst/>
            </a:prstGeom>
            <a:noFill/>
            <a:ln w="28575">
              <a:solidFill>
                <a:schemeClr val="tx1"/>
              </a:solidFill>
              <a:round/>
              <a:headEnd/>
              <a:tailEnd/>
            </a:ln>
            <a:effectLst/>
          </p:spPr>
          <p:txBody>
            <a:bodyPr/>
            <a:lstStyle/>
            <a:p>
              <a:endParaRPr lang="en-US" sz="900"/>
            </a:p>
          </p:txBody>
        </p:sp>
        <p:sp>
          <p:nvSpPr>
            <p:cNvPr id="288781" name="Line 13"/>
            <p:cNvSpPr>
              <a:spLocks noChangeShapeType="1"/>
            </p:cNvSpPr>
            <p:nvPr/>
          </p:nvSpPr>
          <p:spPr bwMode="auto">
            <a:xfrm>
              <a:off x="3894" y="3057"/>
              <a:ext cx="537" cy="384"/>
            </a:xfrm>
            <a:prstGeom prst="line">
              <a:avLst/>
            </a:prstGeom>
            <a:noFill/>
            <a:ln w="28575">
              <a:solidFill>
                <a:schemeClr val="tx1"/>
              </a:solidFill>
              <a:round/>
              <a:headEnd/>
              <a:tailEnd/>
            </a:ln>
            <a:effectLst/>
          </p:spPr>
          <p:txBody>
            <a:bodyPr/>
            <a:lstStyle/>
            <a:p>
              <a:endParaRPr lang="en-US" sz="900"/>
            </a:p>
          </p:txBody>
        </p:sp>
        <p:sp>
          <p:nvSpPr>
            <p:cNvPr id="288782" name="Line 14"/>
            <p:cNvSpPr>
              <a:spLocks noChangeShapeType="1"/>
            </p:cNvSpPr>
            <p:nvPr/>
          </p:nvSpPr>
          <p:spPr bwMode="auto">
            <a:xfrm flipH="1">
              <a:off x="3640" y="3057"/>
              <a:ext cx="254" cy="107"/>
            </a:xfrm>
            <a:prstGeom prst="line">
              <a:avLst/>
            </a:prstGeom>
            <a:noFill/>
            <a:ln w="28575">
              <a:solidFill>
                <a:schemeClr val="tx1"/>
              </a:solidFill>
              <a:round/>
              <a:headEnd/>
              <a:tailEnd/>
            </a:ln>
            <a:effectLst/>
          </p:spPr>
          <p:txBody>
            <a:bodyPr/>
            <a:lstStyle/>
            <a:p>
              <a:endParaRPr lang="en-US" sz="900"/>
            </a:p>
          </p:txBody>
        </p:sp>
        <p:sp>
          <p:nvSpPr>
            <p:cNvPr id="288783" name="Line 15"/>
            <p:cNvSpPr>
              <a:spLocks noChangeShapeType="1"/>
            </p:cNvSpPr>
            <p:nvPr/>
          </p:nvSpPr>
          <p:spPr bwMode="auto">
            <a:xfrm flipH="1" flipV="1">
              <a:off x="2158" y="2796"/>
              <a:ext cx="1490" cy="368"/>
            </a:xfrm>
            <a:prstGeom prst="line">
              <a:avLst/>
            </a:prstGeom>
            <a:noFill/>
            <a:ln w="28575">
              <a:solidFill>
                <a:schemeClr val="tx1"/>
              </a:solidFill>
              <a:round/>
              <a:headEnd/>
              <a:tailEnd/>
            </a:ln>
            <a:effectLst/>
          </p:spPr>
          <p:txBody>
            <a:bodyPr/>
            <a:lstStyle/>
            <a:p>
              <a:endParaRPr lang="en-US" sz="900"/>
            </a:p>
          </p:txBody>
        </p:sp>
        <p:sp>
          <p:nvSpPr>
            <p:cNvPr id="288784" name="Line 16"/>
            <p:cNvSpPr>
              <a:spLocks noChangeShapeType="1"/>
            </p:cNvSpPr>
            <p:nvPr/>
          </p:nvSpPr>
          <p:spPr bwMode="auto">
            <a:xfrm flipH="1">
              <a:off x="3617" y="3164"/>
              <a:ext cx="31" cy="668"/>
            </a:xfrm>
            <a:prstGeom prst="line">
              <a:avLst/>
            </a:prstGeom>
            <a:noFill/>
            <a:ln w="28575">
              <a:solidFill>
                <a:schemeClr val="tx1"/>
              </a:solidFill>
              <a:round/>
              <a:headEnd/>
              <a:tailEnd/>
            </a:ln>
            <a:effectLst/>
          </p:spPr>
          <p:txBody>
            <a:bodyPr/>
            <a:lstStyle/>
            <a:p>
              <a:endParaRPr lang="en-US" sz="900"/>
            </a:p>
          </p:txBody>
        </p:sp>
        <p:sp>
          <p:nvSpPr>
            <p:cNvPr id="288785" name="Line 17"/>
            <p:cNvSpPr>
              <a:spLocks noChangeShapeType="1"/>
            </p:cNvSpPr>
            <p:nvPr/>
          </p:nvSpPr>
          <p:spPr bwMode="auto">
            <a:xfrm flipH="1">
              <a:off x="2158" y="2181"/>
              <a:ext cx="1605" cy="146"/>
            </a:xfrm>
            <a:prstGeom prst="line">
              <a:avLst/>
            </a:prstGeom>
            <a:noFill/>
            <a:ln w="28575">
              <a:solidFill>
                <a:schemeClr val="tx1"/>
              </a:solidFill>
              <a:round/>
              <a:headEnd/>
              <a:tailEnd/>
            </a:ln>
            <a:effectLst/>
          </p:spPr>
          <p:txBody>
            <a:bodyPr/>
            <a:lstStyle/>
            <a:p>
              <a:endParaRPr lang="en-US" sz="900"/>
            </a:p>
          </p:txBody>
        </p:sp>
      </p:grpSp>
      <p:sp>
        <p:nvSpPr>
          <p:cNvPr id="288786" name="Oval 18"/>
          <p:cNvSpPr>
            <a:spLocks noChangeArrowheads="1"/>
          </p:cNvSpPr>
          <p:nvPr/>
        </p:nvSpPr>
        <p:spPr bwMode="auto">
          <a:xfrm>
            <a:off x="5548312" y="3650456"/>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88787" name="Oval 19"/>
          <p:cNvSpPr>
            <a:spLocks noChangeArrowheads="1"/>
          </p:cNvSpPr>
          <p:nvPr/>
        </p:nvSpPr>
        <p:spPr bwMode="auto">
          <a:xfrm>
            <a:off x="5816204" y="3748087"/>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88788" name="Oval 20"/>
          <p:cNvSpPr>
            <a:spLocks noChangeArrowheads="1"/>
          </p:cNvSpPr>
          <p:nvPr/>
        </p:nvSpPr>
        <p:spPr bwMode="auto">
          <a:xfrm>
            <a:off x="6290073" y="3133725"/>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88789" name="Oval 21"/>
          <p:cNvSpPr>
            <a:spLocks noChangeArrowheads="1"/>
          </p:cNvSpPr>
          <p:nvPr/>
        </p:nvSpPr>
        <p:spPr bwMode="auto">
          <a:xfrm>
            <a:off x="5636419" y="3278981"/>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88790" name="Oval 22"/>
          <p:cNvSpPr>
            <a:spLocks noChangeArrowheads="1"/>
          </p:cNvSpPr>
          <p:nvPr/>
        </p:nvSpPr>
        <p:spPr bwMode="auto">
          <a:xfrm>
            <a:off x="5378054" y="1514476"/>
            <a:ext cx="53578" cy="51197"/>
          </a:xfrm>
          <a:prstGeom prst="ellipse">
            <a:avLst/>
          </a:prstGeom>
          <a:solidFill>
            <a:srgbClr val="FF0000"/>
          </a:solidFill>
          <a:ln w="28575">
            <a:noFill/>
            <a:round/>
            <a:headEnd/>
            <a:tailEnd/>
          </a:ln>
          <a:effectLst/>
        </p:spPr>
        <p:txBody>
          <a:bodyPr wrap="none" anchor="ctr"/>
          <a:lstStyle/>
          <a:p>
            <a:endParaRPr lang="en-US" sz="900"/>
          </a:p>
        </p:txBody>
      </p:sp>
      <p:sp>
        <p:nvSpPr>
          <p:cNvPr id="25"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20</a:t>
            </a:fld>
            <a:endParaRPr lang="en-US"/>
          </a:p>
        </p:txBody>
      </p:sp>
      <p:sp>
        <p:nvSpPr>
          <p:cNvPr id="26"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27"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28" name="Text Box 4">
            <a:extLst>
              <a:ext uri="{FF2B5EF4-FFF2-40B4-BE49-F238E27FC236}">
                <a16:creationId xmlns:a16="http://schemas.microsoft.com/office/drawing/2014/main" id="{DA848B25-3FEA-F347-844F-8583EF8574C5}"/>
              </a:ext>
            </a:extLst>
          </p:cNvPr>
          <p:cNvSpPr txBox="1">
            <a:spLocks noChangeArrowheads="1"/>
          </p:cNvSpPr>
          <p:nvPr/>
        </p:nvSpPr>
        <p:spPr bwMode="auto">
          <a:xfrm>
            <a:off x="381000" y="1073944"/>
            <a:ext cx="3105150" cy="1708160"/>
          </a:xfrm>
          <a:prstGeom prst="rect">
            <a:avLst/>
          </a:prstGeom>
          <a:noFill/>
          <a:ln w="28575">
            <a:noFill/>
            <a:miter lim="800000"/>
            <a:headEnd/>
            <a:tailEnd/>
          </a:ln>
          <a:effectLst/>
        </p:spPr>
        <p:txBody>
          <a:bodyPr wrap="square">
            <a:spAutoFit/>
          </a:bodyPr>
          <a:lstStyle/>
          <a:p>
            <a:pPr marL="342900" indent="-342900">
              <a:buClr>
                <a:schemeClr val="tx1"/>
              </a:buClr>
              <a:buFontTx/>
              <a:buAutoNum type="arabicPeriod"/>
            </a:pPr>
            <a:r>
              <a:rPr lang="en-US" sz="1500" dirty="0"/>
              <a:t>Ask user how many clusters they’d like. </a:t>
            </a:r>
            <a:r>
              <a:rPr lang="en-US" sz="1500" i="1" dirty="0">
                <a:solidFill>
                  <a:srgbClr val="008000"/>
                </a:solidFill>
              </a:rPr>
              <a:t>(e.g. </a:t>
            </a:r>
            <a:r>
              <a:rPr lang="en-US" sz="1500" i="1" dirty="0" err="1">
                <a:solidFill>
                  <a:srgbClr val="008000"/>
                </a:solidFill>
              </a:rPr>
              <a:t>k</a:t>
            </a:r>
            <a:r>
              <a:rPr lang="en-US" sz="1500" i="1" dirty="0">
                <a:solidFill>
                  <a:srgbClr val="008000"/>
                </a:solidFill>
              </a:rPr>
              <a:t>=5) </a:t>
            </a:r>
            <a:endParaRPr lang="en-US" sz="1500" dirty="0"/>
          </a:p>
          <a:p>
            <a:pPr marL="342900" indent="-342900">
              <a:buClr>
                <a:schemeClr val="tx1"/>
              </a:buClr>
              <a:buFontTx/>
              <a:buAutoNum type="arabicPeriod"/>
            </a:pPr>
            <a:r>
              <a:rPr lang="en-US" sz="1500" dirty="0"/>
              <a:t>Randomly guess </a:t>
            </a:r>
            <a:r>
              <a:rPr lang="en-US" sz="1500" dirty="0" err="1"/>
              <a:t>k</a:t>
            </a:r>
            <a:r>
              <a:rPr lang="en-US" sz="1500" dirty="0"/>
              <a:t> cluster Center locations</a:t>
            </a:r>
          </a:p>
          <a:p>
            <a:pPr marL="342900" indent="-342900">
              <a:buClr>
                <a:schemeClr val="tx1"/>
              </a:buClr>
              <a:buFontTx/>
              <a:buAutoNum type="arabicPeriod"/>
            </a:pPr>
            <a:r>
              <a:rPr lang="en-US" sz="1500" dirty="0"/>
              <a:t>Each </a:t>
            </a:r>
            <a:r>
              <a:rPr lang="en-US" sz="1500" dirty="0" err="1"/>
              <a:t>datapoint</a:t>
            </a:r>
            <a:r>
              <a:rPr lang="en-US" sz="1500" dirty="0"/>
              <a:t> finds out which Center it’s closest to.</a:t>
            </a:r>
          </a:p>
        </p:txBody>
      </p:sp>
    </p:spTree>
    <p:extLst>
      <p:ext uri="{BB962C8B-B14F-4D97-AF65-F5344CB8AC3E}">
        <p14:creationId xmlns:p14="http://schemas.microsoft.com/office/powerpoint/2010/main" val="8826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290819" name="Rectangle 3"/>
          <p:cNvSpPr>
            <a:spLocks noGrp="1" noChangeArrowheads="1"/>
          </p:cNvSpPr>
          <p:nvPr>
            <p:ph type="title"/>
          </p:nvPr>
        </p:nvSpPr>
        <p:spPr>
          <a:xfrm>
            <a:off x="1314450" y="114300"/>
            <a:ext cx="1943100" cy="514350"/>
          </a:xfrm>
        </p:spPr>
        <p:txBody>
          <a:bodyPr/>
          <a:lstStyle/>
          <a:p>
            <a:r>
              <a:rPr lang="en-US"/>
              <a:t>K-means</a:t>
            </a:r>
          </a:p>
        </p:txBody>
      </p:sp>
      <p:sp>
        <p:nvSpPr>
          <p:cNvPr id="290821" name="Oval 5"/>
          <p:cNvSpPr>
            <a:spLocks noChangeArrowheads="1"/>
          </p:cNvSpPr>
          <p:nvPr/>
        </p:nvSpPr>
        <p:spPr bwMode="auto">
          <a:xfrm>
            <a:off x="5548312" y="3650456"/>
            <a:ext cx="53579" cy="52388"/>
          </a:xfrm>
          <a:prstGeom prst="ellipse">
            <a:avLst/>
          </a:prstGeom>
          <a:solidFill>
            <a:schemeClr val="hlink"/>
          </a:solidFill>
          <a:ln w="28575">
            <a:noFill/>
            <a:round/>
            <a:headEnd/>
            <a:tailEnd/>
          </a:ln>
          <a:effectLst/>
        </p:spPr>
        <p:txBody>
          <a:bodyPr wrap="none" anchor="ctr"/>
          <a:lstStyle/>
          <a:p>
            <a:endParaRPr lang="en-US" sz="900"/>
          </a:p>
        </p:txBody>
      </p:sp>
      <p:sp>
        <p:nvSpPr>
          <p:cNvPr id="290822" name="Oval 6"/>
          <p:cNvSpPr>
            <a:spLocks noChangeArrowheads="1"/>
          </p:cNvSpPr>
          <p:nvPr/>
        </p:nvSpPr>
        <p:spPr bwMode="auto">
          <a:xfrm>
            <a:off x="5816204" y="3748087"/>
            <a:ext cx="53578" cy="52388"/>
          </a:xfrm>
          <a:prstGeom prst="ellipse">
            <a:avLst/>
          </a:prstGeom>
          <a:solidFill>
            <a:schemeClr val="hlink"/>
          </a:solidFill>
          <a:ln w="28575">
            <a:noFill/>
            <a:round/>
            <a:headEnd/>
            <a:tailEnd/>
          </a:ln>
          <a:effectLst/>
        </p:spPr>
        <p:txBody>
          <a:bodyPr wrap="none" anchor="ctr"/>
          <a:lstStyle/>
          <a:p>
            <a:endParaRPr lang="en-US" sz="900"/>
          </a:p>
        </p:txBody>
      </p:sp>
      <p:sp>
        <p:nvSpPr>
          <p:cNvPr id="290823" name="Oval 7"/>
          <p:cNvSpPr>
            <a:spLocks noChangeArrowheads="1"/>
          </p:cNvSpPr>
          <p:nvPr/>
        </p:nvSpPr>
        <p:spPr bwMode="auto">
          <a:xfrm>
            <a:off x="6290073" y="3133725"/>
            <a:ext cx="53578" cy="52388"/>
          </a:xfrm>
          <a:prstGeom prst="ellipse">
            <a:avLst/>
          </a:prstGeom>
          <a:solidFill>
            <a:schemeClr val="hlink"/>
          </a:solidFill>
          <a:ln w="28575">
            <a:noFill/>
            <a:round/>
            <a:headEnd/>
            <a:tailEnd/>
          </a:ln>
          <a:effectLst/>
        </p:spPr>
        <p:txBody>
          <a:bodyPr wrap="none" anchor="ctr"/>
          <a:lstStyle/>
          <a:p>
            <a:endParaRPr lang="en-US" sz="900"/>
          </a:p>
        </p:txBody>
      </p:sp>
      <p:sp>
        <p:nvSpPr>
          <p:cNvPr id="290824" name="Oval 8"/>
          <p:cNvSpPr>
            <a:spLocks noChangeArrowheads="1"/>
          </p:cNvSpPr>
          <p:nvPr/>
        </p:nvSpPr>
        <p:spPr bwMode="auto">
          <a:xfrm>
            <a:off x="5636419" y="3278981"/>
            <a:ext cx="53579" cy="52388"/>
          </a:xfrm>
          <a:prstGeom prst="ellipse">
            <a:avLst/>
          </a:prstGeom>
          <a:solidFill>
            <a:schemeClr val="hlink"/>
          </a:solidFill>
          <a:ln w="28575">
            <a:noFill/>
            <a:round/>
            <a:headEnd/>
            <a:tailEnd/>
          </a:ln>
          <a:effectLst/>
        </p:spPr>
        <p:txBody>
          <a:bodyPr wrap="none" anchor="ctr"/>
          <a:lstStyle/>
          <a:p>
            <a:endParaRPr lang="en-US" sz="900"/>
          </a:p>
        </p:txBody>
      </p:sp>
      <p:sp>
        <p:nvSpPr>
          <p:cNvPr id="290825" name="Oval 9"/>
          <p:cNvSpPr>
            <a:spLocks noChangeArrowheads="1"/>
          </p:cNvSpPr>
          <p:nvPr/>
        </p:nvSpPr>
        <p:spPr bwMode="auto">
          <a:xfrm>
            <a:off x="5378054" y="1514476"/>
            <a:ext cx="53578" cy="51197"/>
          </a:xfrm>
          <a:prstGeom prst="ellipse">
            <a:avLst/>
          </a:prstGeom>
          <a:solidFill>
            <a:schemeClr val="hlink"/>
          </a:solidFill>
          <a:ln w="28575">
            <a:noFill/>
            <a:round/>
            <a:headEnd/>
            <a:tailEnd/>
          </a:ln>
          <a:effectLst/>
        </p:spPr>
        <p:txBody>
          <a:bodyPr wrap="none" anchor="ctr"/>
          <a:lstStyle/>
          <a:p>
            <a:endParaRPr lang="en-US" sz="900"/>
          </a:p>
        </p:txBody>
      </p:sp>
      <p:sp>
        <p:nvSpPr>
          <p:cNvPr id="290826" name="Line 10"/>
          <p:cNvSpPr>
            <a:spLocks noChangeShapeType="1"/>
          </p:cNvSpPr>
          <p:nvPr/>
        </p:nvSpPr>
        <p:spPr bwMode="auto">
          <a:xfrm flipH="1">
            <a:off x="5847160" y="971550"/>
            <a:ext cx="1821656" cy="1477566"/>
          </a:xfrm>
          <a:prstGeom prst="line">
            <a:avLst/>
          </a:prstGeom>
          <a:noFill/>
          <a:ln w="28575">
            <a:solidFill>
              <a:schemeClr val="tx1"/>
            </a:solidFill>
            <a:round/>
            <a:headEnd/>
            <a:tailEnd/>
          </a:ln>
          <a:effectLst/>
        </p:spPr>
        <p:txBody>
          <a:bodyPr/>
          <a:lstStyle/>
          <a:p>
            <a:endParaRPr lang="en-US" sz="900"/>
          </a:p>
        </p:txBody>
      </p:sp>
      <p:sp>
        <p:nvSpPr>
          <p:cNvPr id="290827" name="Line 11"/>
          <p:cNvSpPr>
            <a:spLocks noChangeShapeType="1"/>
          </p:cNvSpPr>
          <p:nvPr/>
        </p:nvSpPr>
        <p:spPr bwMode="auto">
          <a:xfrm>
            <a:off x="5847160" y="2449116"/>
            <a:ext cx="135731" cy="951309"/>
          </a:xfrm>
          <a:prstGeom prst="line">
            <a:avLst/>
          </a:prstGeom>
          <a:noFill/>
          <a:ln w="28575">
            <a:solidFill>
              <a:schemeClr val="tx1"/>
            </a:solidFill>
            <a:round/>
            <a:headEnd/>
            <a:tailEnd/>
          </a:ln>
          <a:effectLst/>
        </p:spPr>
        <p:txBody>
          <a:bodyPr/>
          <a:lstStyle/>
          <a:p>
            <a:endParaRPr lang="en-US" sz="900"/>
          </a:p>
        </p:txBody>
      </p:sp>
      <p:sp>
        <p:nvSpPr>
          <p:cNvPr id="290828" name="Line 12"/>
          <p:cNvSpPr>
            <a:spLocks noChangeShapeType="1"/>
          </p:cNvSpPr>
          <p:nvPr/>
        </p:nvSpPr>
        <p:spPr bwMode="auto">
          <a:xfrm>
            <a:off x="5982891" y="3400425"/>
            <a:ext cx="595313" cy="417910"/>
          </a:xfrm>
          <a:prstGeom prst="line">
            <a:avLst/>
          </a:prstGeom>
          <a:noFill/>
          <a:ln w="28575">
            <a:solidFill>
              <a:schemeClr val="tx1"/>
            </a:solidFill>
            <a:round/>
            <a:headEnd/>
            <a:tailEnd/>
          </a:ln>
          <a:effectLst/>
        </p:spPr>
        <p:txBody>
          <a:bodyPr/>
          <a:lstStyle/>
          <a:p>
            <a:endParaRPr lang="en-US" sz="900"/>
          </a:p>
        </p:txBody>
      </p:sp>
      <p:sp>
        <p:nvSpPr>
          <p:cNvPr id="290829" name="Line 13"/>
          <p:cNvSpPr>
            <a:spLocks noChangeShapeType="1"/>
          </p:cNvSpPr>
          <p:nvPr/>
        </p:nvSpPr>
        <p:spPr bwMode="auto">
          <a:xfrm flipH="1">
            <a:off x="5700712" y="3400426"/>
            <a:ext cx="282179" cy="116681"/>
          </a:xfrm>
          <a:prstGeom prst="line">
            <a:avLst/>
          </a:prstGeom>
          <a:noFill/>
          <a:ln w="28575">
            <a:solidFill>
              <a:schemeClr val="tx1"/>
            </a:solidFill>
            <a:round/>
            <a:headEnd/>
            <a:tailEnd/>
          </a:ln>
          <a:effectLst/>
        </p:spPr>
        <p:txBody>
          <a:bodyPr/>
          <a:lstStyle/>
          <a:p>
            <a:endParaRPr lang="en-US" sz="900"/>
          </a:p>
        </p:txBody>
      </p:sp>
      <p:sp>
        <p:nvSpPr>
          <p:cNvPr id="290830" name="Line 14"/>
          <p:cNvSpPr>
            <a:spLocks noChangeShapeType="1"/>
          </p:cNvSpPr>
          <p:nvPr/>
        </p:nvSpPr>
        <p:spPr bwMode="auto">
          <a:xfrm flipH="1" flipV="1">
            <a:off x="4057650" y="3117056"/>
            <a:ext cx="1652588" cy="400050"/>
          </a:xfrm>
          <a:prstGeom prst="line">
            <a:avLst/>
          </a:prstGeom>
          <a:noFill/>
          <a:ln w="28575">
            <a:solidFill>
              <a:schemeClr val="tx1"/>
            </a:solidFill>
            <a:round/>
            <a:headEnd/>
            <a:tailEnd/>
          </a:ln>
          <a:effectLst/>
        </p:spPr>
        <p:txBody>
          <a:bodyPr/>
          <a:lstStyle/>
          <a:p>
            <a:endParaRPr lang="en-US" sz="900"/>
          </a:p>
        </p:txBody>
      </p:sp>
      <p:sp>
        <p:nvSpPr>
          <p:cNvPr id="290831" name="Line 15"/>
          <p:cNvSpPr>
            <a:spLocks noChangeShapeType="1"/>
          </p:cNvSpPr>
          <p:nvPr/>
        </p:nvSpPr>
        <p:spPr bwMode="auto">
          <a:xfrm flipH="1">
            <a:off x="5675710" y="3517107"/>
            <a:ext cx="34528" cy="726281"/>
          </a:xfrm>
          <a:prstGeom prst="line">
            <a:avLst/>
          </a:prstGeom>
          <a:noFill/>
          <a:ln w="28575">
            <a:solidFill>
              <a:schemeClr val="tx1"/>
            </a:solidFill>
            <a:round/>
            <a:headEnd/>
            <a:tailEnd/>
          </a:ln>
          <a:effectLst/>
        </p:spPr>
        <p:txBody>
          <a:bodyPr/>
          <a:lstStyle/>
          <a:p>
            <a:endParaRPr lang="en-US" sz="900"/>
          </a:p>
        </p:txBody>
      </p:sp>
      <p:sp>
        <p:nvSpPr>
          <p:cNvPr id="290832" name="Line 16"/>
          <p:cNvSpPr>
            <a:spLocks noChangeShapeType="1"/>
          </p:cNvSpPr>
          <p:nvPr/>
        </p:nvSpPr>
        <p:spPr bwMode="auto">
          <a:xfrm flipH="1">
            <a:off x="4057650" y="2449116"/>
            <a:ext cx="1779985" cy="158353"/>
          </a:xfrm>
          <a:prstGeom prst="line">
            <a:avLst/>
          </a:prstGeom>
          <a:noFill/>
          <a:ln w="28575">
            <a:solidFill>
              <a:schemeClr val="tx1"/>
            </a:solidFill>
            <a:round/>
            <a:headEnd/>
            <a:tailEnd/>
          </a:ln>
          <a:effectLst/>
        </p:spPr>
        <p:txBody>
          <a:bodyPr/>
          <a:lstStyle/>
          <a:p>
            <a:endParaRPr lang="en-US" sz="900"/>
          </a:p>
        </p:txBody>
      </p:sp>
      <p:sp>
        <p:nvSpPr>
          <p:cNvPr id="290833" name="Oval 17"/>
          <p:cNvSpPr>
            <a:spLocks noChangeAspect="1" noChangeArrowheads="1"/>
          </p:cNvSpPr>
          <p:nvPr/>
        </p:nvSpPr>
        <p:spPr bwMode="auto">
          <a:xfrm>
            <a:off x="5829301" y="1371600"/>
            <a:ext cx="89297" cy="85725"/>
          </a:xfrm>
          <a:prstGeom prst="ellipse">
            <a:avLst/>
          </a:prstGeom>
          <a:solidFill>
            <a:srgbClr val="00FF00"/>
          </a:solidFill>
          <a:ln w="9525">
            <a:solidFill>
              <a:schemeClr val="tx1"/>
            </a:solidFill>
            <a:round/>
            <a:headEnd/>
            <a:tailEnd/>
          </a:ln>
          <a:effectLst/>
        </p:spPr>
        <p:txBody>
          <a:bodyPr wrap="none" anchor="ctr"/>
          <a:lstStyle/>
          <a:p>
            <a:endParaRPr lang="en-US" sz="900"/>
          </a:p>
        </p:txBody>
      </p:sp>
      <p:sp>
        <p:nvSpPr>
          <p:cNvPr id="290834" name="Oval 18"/>
          <p:cNvSpPr>
            <a:spLocks noChangeAspect="1" noChangeArrowheads="1"/>
          </p:cNvSpPr>
          <p:nvPr/>
        </p:nvSpPr>
        <p:spPr bwMode="auto">
          <a:xfrm>
            <a:off x="5943601" y="3771900"/>
            <a:ext cx="89297" cy="85725"/>
          </a:xfrm>
          <a:prstGeom prst="ellipse">
            <a:avLst/>
          </a:prstGeom>
          <a:solidFill>
            <a:srgbClr val="00FF00"/>
          </a:solidFill>
          <a:ln w="9525">
            <a:solidFill>
              <a:schemeClr val="tx1"/>
            </a:solidFill>
            <a:round/>
            <a:headEnd/>
            <a:tailEnd/>
          </a:ln>
          <a:effectLst/>
        </p:spPr>
        <p:txBody>
          <a:bodyPr wrap="none" anchor="ctr"/>
          <a:lstStyle/>
          <a:p>
            <a:endParaRPr lang="en-US" sz="900"/>
          </a:p>
        </p:txBody>
      </p:sp>
      <p:sp>
        <p:nvSpPr>
          <p:cNvPr id="290835" name="Oval 19"/>
          <p:cNvSpPr>
            <a:spLocks noChangeAspect="1" noChangeArrowheads="1"/>
          </p:cNvSpPr>
          <p:nvPr/>
        </p:nvSpPr>
        <p:spPr bwMode="auto">
          <a:xfrm>
            <a:off x="4857751" y="3543300"/>
            <a:ext cx="89297" cy="85725"/>
          </a:xfrm>
          <a:prstGeom prst="ellipse">
            <a:avLst/>
          </a:prstGeom>
          <a:solidFill>
            <a:srgbClr val="00FF00"/>
          </a:solidFill>
          <a:ln w="9525">
            <a:solidFill>
              <a:schemeClr val="tx1"/>
            </a:solidFill>
            <a:round/>
            <a:headEnd/>
            <a:tailEnd/>
          </a:ln>
          <a:effectLst/>
        </p:spPr>
        <p:txBody>
          <a:bodyPr wrap="none" anchor="ctr"/>
          <a:lstStyle/>
          <a:p>
            <a:endParaRPr lang="en-US" sz="900"/>
          </a:p>
        </p:txBody>
      </p:sp>
      <p:sp>
        <p:nvSpPr>
          <p:cNvPr id="290836" name="Oval 20"/>
          <p:cNvSpPr>
            <a:spLocks noChangeAspect="1" noChangeArrowheads="1"/>
          </p:cNvSpPr>
          <p:nvPr/>
        </p:nvSpPr>
        <p:spPr bwMode="auto">
          <a:xfrm>
            <a:off x="5029201" y="3028950"/>
            <a:ext cx="89297" cy="85725"/>
          </a:xfrm>
          <a:prstGeom prst="ellipse">
            <a:avLst/>
          </a:prstGeom>
          <a:solidFill>
            <a:srgbClr val="00FF00"/>
          </a:solidFill>
          <a:ln w="9525">
            <a:solidFill>
              <a:schemeClr val="tx1"/>
            </a:solidFill>
            <a:round/>
            <a:headEnd/>
            <a:tailEnd/>
          </a:ln>
          <a:effectLst/>
        </p:spPr>
        <p:txBody>
          <a:bodyPr wrap="none" anchor="ctr"/>
          <a:lstStyle/>
          <a:p>
            <a:endParaRPr lang="en-US" sz="900"/>
          </a:p>
        </p:txBody>
      </p:sp>
      <p:sp>
        <p:nvSpPr>
          <p:cNvPr id="290837" name="Oval 21"/>
          <p:cNvSpPr>
            <a:spLocks noChangeAspect="1" noChangeArrowheads="1"/>
          </p:cNvSpPr>
          <p:nvPr/>
        </p:nvSpPr>
        <p:spPr bwMode="auto">
          <a:xfrm>
            <a:off x="6686551" y="2457450"/>
            <a:ext cx="89297" cy="85725"/>
          </a:xfrm>
          <a:prstGeom prst="ellipse">
            <a:avLst/>
          </a:prstGeom>
          <a:solidFill>
            <a:srgbClr val="00FF00"/>
          </a:solidFill>
          <a:ln w="9525">
            <a:solidFill>
              <a:schemeClr val="tx1"/>
            </a:solidFill>
            <a:round/>
            <a:headEnd/>
            <a:tailEnd/>
          </a:ln>
          <a:effectLst/>
        </p:spPr>
        <p:txBody>
          <a:bodyPr wrap="none" anchor="ctr"/>
          <a:lstStyle/>
          <a:p>
            <a:endParaRPr lang="en-US" sz="900"/>
          </a:p>
        </p:txBody>
      </p:sp>
      <p:sp>
        <p:nvSpPr>
          <p:cNvPr id="290838" name="Freeform 22"/>
          <p:cNvSpPr>
            <a:spLocks/>
          </p:cNvSpPr>
          <p:nvPr/>
        </p:nvSpPr>
        <p:spPr bwMode="auto">
          <a:xfrm>
            <a:off x="5413773" y="1344216"/>
            <a:ext cx="373856" cy="109538"/>
          </a:xfrm>
          <a:custGeom>
            <a:avLst/>
            <a:gdLst/>
            <a:ahLst/>
            <a:cxnLst>
              <a:cxn ang="0">
                <a:pos x="0" y="92"/>
              </a:cxn>
              <a:cxn ang="0">
                <a:pos x="138" y="0"/>
              </a:cxn>
              <a:cxn ang="0">
                <a:pos x="222" y="8"/>
              </a:cxn>
              <a:cxn ang="0">
                <a:pos x="314" y="15"/>
              </a:cxn>
            </a:cxnLst>
            <a:rect l="0" t="0" r="r" b="b"/>
            <a:pathLst>
              <a:path w="314" h="92">
                <a:moveTo>
                  <a:pt x="0" y="92"/>
                </a:moveTo>
                <a:cubicBezTo>
                  <a:pt x="16" y="21"/>
                  <a:pt x="78" y="21"/>
                  <a:pt x="138" y="0"/>
                </a:cubicBezTo>
                <a:cubicBezTo>
                  <a:pt x="166" y="3"/>
                  <a:pt x="194" y="6"/>
                  <a:pt x="222" y="8"/>
                </a:cubicBezTo>
                <a:cubicBezTo>
                  <a:pt x="253" y="11"/>
                  <a:pt x="314" y="15"/>
                  <a:pt x="314" y="15"/>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0839" name="Freeform 23"/>
          <p:cNvSpPr>
            <a:spLocks/>
          </p:cNvSpPr>
          <p:nvPr/>
        </p:nvSpPr>
        <p:spPr bwMode="auto">
          <a:xfrm>
            <a:off x="6410325" y="2651522"/>
            <a:ext cx="319088" cy="484584"/>
          </a:xfrm>
          <a:custGeom>
            <a:avLst/>
            <a:gdLst/>
            <a:ahLst/>
            <a:cxnLst>
              <a:cxn ang="0">
                <a:pos x="0" y="407"/>
              </a:cxn>
              <a:cxn ang="0">
                <a:pos x="123" y="323"/>
              </a:cxn>
              <a:cxn ang="0">
                <a:pos x="161" y="284"/>
              </a:cxn>
              <a:cxn ang="0">
                <a:pos x="192" y="238"/>
              </a:cxn>
              <a:cxn ang="0">
                <a:pos x="253" y="115"/>
              </a:cxn>
              <a:cxn ang="0">
                <a:pos x="268" y="0"/>
              </a:cxn>
            </a:cxnLst>
            <a:rect l="0" t="0" r="r" b="b"/>
            <a:pathLst>
              <a:path w="268" h="407">
                <a:moveTo>
                  <a:pt x="0" y="407"/>
                </a:moveTo>
                <a:cubicBezTo>
                  <a:pt x="43" y="379"/>
                  <a:pt x="86" y="360"/>
                  <a:pt x="123" y="323"/>
                </a:cubicBezTo>
                <a:cubicBezTo>
                  <a:pt x="136" y="310"/>
                  <a:pt x="148" y="297"/>
                  <a:pt x="161" y="284"/>
                </a:cubicBezTo>
                <a:cubicBezTo>
                  <a:pt x="174" y="271"/>
                  <a:pt x="192" y="238"/>
                  <a:pt x="192" y="238"/>
                </a:cubicBezTo>
                <a:cubicBezTo>
                  <a:pt x="206" y="193"/>
                  <a:pt x="238" y="159"/>
                  <a:pt x="253" y="115"/>
                </a:cubicBezTo>
                <a:cubicBezTo>
                  <a:pt x="257" y="84"/>
                  <a:pt x="268" y="33"/>
                  <a:pt x="268" y="0"/>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0840" name="Freeform 24"/>
          <p:cNvSpPr>
            <a:spLocks/>
          </p:cNvSpPr>
          <p:nvPr/>
        </p:nvSpPr>
        <p:spPr bwMode="auto">
          <a:xfrm>
            <a:off x="5182792" y="3120629"/>
            <a:ext cx="450056" cy="116681"/>
          </a:xfrm>
          <a:custGeom>
            <a:avLst/>
            <a:gdLst/>
            <a:ahLst/>
            <a:cxnLst>
              <a:cxn ang="0">
                <a:pos x="378" y="98"/>
              </a:cxn>
              <a:cxn ang="0">
                <a:pos x="71" y="21"/>
              </a:cxn>
              <a:cxn ang="0">
                <a:pos x="25" y="6"/>
              </a:cxn>
              <a:cxn ang="0">
                <a:pos x="2" y="13"/>
              </a:cxn>
              <a:cxn ang="0">
                <a:pos x="9" y="13"/>
              </a:cxn>
            </a:cxnLst>
            <a:rect l="0" t="0" r="r" b="b"/>
            <a:pathLst>
              <a:path w="378" h="98">
                <a:moveTo>
                  <a:pt x="378" y="98"/>
                </a:moveTo>
                <a:cubicBezTo>
                  <a:pt x="314" y="0"/>
                  <a:pt x="172" y="27"/>
                  <a:pt x="71" y="21"/>
                </a:cubicBezTo>
                <a:cubicBezTo>
                  <a:pt x="68" y="20"/>
                  <a:pt x="29" y="6"/>
                  <a:pt x="25" y="6"/>
                </a:cubicBezTo>
                <a:cubicBezTo>
                  <a:pt x="17" y="6"/>
                  <a:pt x="9" y="10"/>
                  <a:pt x="2" y="13"/>
                </a:cubicBezTo>
                <a:cubicBezTo>
                  <a:pt x="0" y="14"/>
                  <a:pt x="7" y="13"/>
                  <a:pt x="9" y="13"/>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0841" name="Freeform 25"/>
          <p:cNvSpPr>
            <a:spLocks/>
          </p:cNvSpPr>
          <p:nvPr/>
        </p:nvSpPr>
        <p:spPr bwMode="auto">
          <a:xfrm>
            <a:off x="5047060" y="3630217"/>
            <a:ext cx="476250" cy="164306"/>
          </a:xfrm>
          <a:custGeom>
            <a:avLst/>
            <a:gdLst/>
            <a:ahLst/>
            <a:cxnLst>
              <a:cxn ang="0">
                <a:pos x="400" y="107"/>
              </a:cxn>
              <a:cxn ang="0">
                <a:pos x="323" y="138"/>
              </a:cxn>
              <a:cxn ang="0">
                <a:pos x="200" y="131"/>
              </a:cxn>
              <a:cxn ang="0">
                <a:pos x="39" y="23"/>
              </a:cxn>
              <a:cxn ang="0">
                <a:pos x="23" y="8"/>
              </a:cxn>
              <a:cxn ang="0">
                <a:pos x="0" y="0"/>
              </a:cxn>
            </a:cxnLst>
            <a:rect l="0" t="0" r="r" b="b"/>
            <a:pathLst>
              <a:path w="400" h="138">
                <a:moveTo>
                  <a:pt x="400" y="107"/>
                </a:moveTo>
                <a:cubicBezTo>
                  <a:pt x="374" y="125"/>
                  <a:pt x="355" y="131"/>
                  <a:pt x="323" y="138"/>
                </a:cubicBezTo>
                <a:cubicBezTo>
                  <a:pt x="282" y="136"/>
                  <a:pt x="241" y="137"/>
                  <a:pt x="200" y="131"/>
                </a:cubicBezTo>
                <a:cubicBezTo>
                  <a:pt x="151" y="124"/>
                  <a:pt x="101" y="44"/>
                  <a:pt x="39" y="23"/>
                </a:cubicBezTo>
                <a:cubicBezTo>
                  <a:pt x="34" y="18"/>
                  <a:pt x="29" y="12"/>
                  <a:pt x="23" y="8"/>
                </a:cubicBezTo>
                <a:cubicBezTo>
                  <a:pt x="16" y="4"/>
                  <a:pt x="0" y="0"/>
                  <a:pt x="0" y="0"/>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0842" name="Freeform 26"/>
          <p:cNvSpPr>
            <a:spLocks/>
          </p:cNvSpPr>
          <p:nvPr/>
        </p:nvSpPr>
        <p:spPr bwMode="auto">
          <a:xfrm>
            <a:off x="5747147" y="3858817"/>
            <a:ext cx="227409" cy="201215"/>
          </a:xfrm>
          <a:custGeom>
            <a:avLst/>
            <a:gdLst/>
            <a:ahLst/>
            <a:cxnLst>
              <a:cxn ang="0">
                <a:pos x="50" y="0"/>
              </a:cxn>
              <a:cxn ang="0">
                <a:pos x="50" y="169"/>
              </a:cxn>
              <a:cxn ang="0">
                <a:pos x="134" y="161"/>
              </a:cxn>
              <a:cxn ang="0">
                <a:pos x="180" y="84"/>
              </a:cxn>
              <a:cxn ang="0">
                <a:pos x="188" y="38"/>
              </a:cxn>
            </a:cxnLst>
            <a:rect l="0" t="0" r="r" b="b"/>
            <a:pathLst>
              <a:path w="191" h="169">
                <a:moveTo>
                  <a:pt x="50" y="0"/>
                </a:moveTo>
                <a:cubicBezTo>
                  <a:pt x="24" y="51"/>
                  <a:pt x="0" y="122"/>
                  <a:pt x="50" y="169"/>
                </a:cubicBezTo>
                <a:cubicBezTo>
                  <a:pt x="78" y="166"/>
                  <a:pt x="107" y="167"/>
                  <a:pt x="134" y="161"/>
                </a:cubicBezTo>
                <a:cubicBezTo>
                  <a:pt x="157" y="156"/>
                  <a:pt x="164" y="101"/>
                  <a:pt x="180" y="84"/>
                </a:cubicBezTo>
                <a:cubicBezTo>
                  <a:pt x="191" y="54"/>
                  <a:pt x="188" y="69"/>
                  <a:pt x="188" y="38"/>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0843" name="Oval 27"/>
          <p:cNvSpPr>
            <a:spLocks noChangeArrowheads="1"/>
          </p:cNvSpPr>
          <p:nvPr/>
        </p:nvSpPr>
        <p:spPr bwMode="auto">
          <a:xfrm>
            <a:off x="5556648" y="3650456"/>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90844" name="Oval 28"/>
          <p:cNvSpPr>
            <a:spLocks noChangeArrowheads="1"/>
          </p:cNvSpPr>
          <p:nvPr/>
        </p:nvSpPr>
        <p:spPr bwMode="auto">
          <a:xfrm>
            <a:off x="5824537" y="3748087"/>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90845" name="Oval 29"/>
          <p:cNvSpPr>
            <a:spLocks noChangeArrowheads="1"/>
          </p:cNvSpPr>
          <p:nvPr/>
        </p:nvSpPr>
        <p:spPr bwMode="auto">
          <a:xfrm>
            <a:off x="6298406" y="3133725"/>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90846" name="Oval 30"/>
          <p:cNvSpPr>
            <a:spLocks noChangeArrowheads="1"/>
          </p:cNvSpPr>
          <p:nvPr/>
        </p:nvSpPr>
        <p:spPr bwMode="auto">
          <a:xfrm>
            <a:off x="5644754" y="3278981"/>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90847" name="Oval 31"/>
          <p:cNvSpPr>
            <a:spLocks noChangeArrowheads="1"/>
          </p:cNvSpPr>
          <p:nvPr/>
        </p:nvSpPr>
        <p:spPr bwMode="auto">
          <a:xfrm>
            <a:off x="5386387" y="1514476"/>
            <a:ext cx="53579" cy="51197"/>
          </a:xfrm>
          <a:prstGeom prst="ellipse">
            <a:avLst/>
          </a:prstGeom>
          <a:solidFill>
            <a:srgbClr val="FF0000"/>
          </a:solidFill>
          <a:ln w="28575">
            <a:noFill/>
            <a:round/>
            <a:headEnd/>
            <a:tailEnd/>
          </a:ln>
          <a:effectLst/>
        </p:spPr>
        <p:txBody>
          <a:bodyPr wrap="none" anchor="ctr"/>
          <a:lstStyle/>
          <a:p>
            <a:endParaRPr lang="en-US" sz="900"/>
          </a:p>
        </p:txBody>
      </p:sp>
      <p:sp>
        <p:nvSpPr>
          <p:cNvPr id="34"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21</a:t>
            </a:fld>
            <a:endParaRPr lang="en-US"/>
          </a:p>
        </p:txBody>
      </p:sp>
      <p:sp>
        <p:nvSpPr>
          <p:cNvPr id="35"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36"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37" name="Text Box 4">
            <a:extLst>
              <a:ext uri="{FF2B5EF4-FFF2-40B4-BE49-F238E27FC236}">
                <a16:creationId xmlns:a16="http://schemas.microsoft.com/office/drawing/2014/main" id="{A0307FA7-00AE-FB40-95B3-5D29B26ED277}"/>
              </a:ext>
            </a:extLst>
          </p:cNvPr>
          <p:cNvSpPr txBox="1">
            <a:spLocks noChangeArrowheads="1"/>
          </p:cNvSpPr>
          <p:nvPr/>
        </p:nvSpPr>
        <p:spPr bwMode="auto">
          <a:xfrm>
            <a:off x="381000" y="1073944"/>
            <a:ext cx="3105150" cy="2285241"/>
          </a:xfrm>
          <a:prstGeom prst="rect">
            <a:avLst/>
          </a:prstGeom>
          <a:noFill/>
          <a:ln w="28575">
            <a:noFill/>
            <a:miter lim="800000"/>
            <a:headEnd/>
            <a:tailEnd/>
          </a:ln>
          <a:effectLst/>
        </p:spPr>
        <p:txBody>
          <a:bodyPr wrap="square">
            <a:spAutoFit/>
          </a:bodyPr>
          <a:lstStyle/>
          <a:p>
            <a:pPr marL="342900" indent="-342900">
              <a:buClr>
                <a:schemeClr val="tx1"/>
              </a:buClr>
              <a:buFontTx/>
              <a:buAutoNum type="arabicPeriod"/>
            </a:pPr>
            <a:r>
              <a:rPr lang="en-US" sz="1500" dirty="0"/>
              <a:t>Ask user how many clusters they’d like. </a:t>
            </a:r>
            <a:r>
              <a:rPr lang="en-US" sz="1500" i="1" dirty="0">
                <a:solidFill>
                  <a:srgbClr val="008000"/>
                </a:solidFill>
              </a:rPr>
              <a:t>(e.g. </a:t>
            </a:r>
            <a:r>
              <a:rPr lang="en-US" sz="1500" i="1" dirty="0" err="1">
                <a:solidFill>
                  <a:srgbClr val="008000"/>
                </a:solidFill>
              </a:rPr>
              <a:t>k</a:t>
            </a:r>
            <a:r>
              <a:rPr lang="en-US" sz="1500" i="1" dirty="0">
                <a:solidFill>
                  <a:srgbClr val="008000"/>
                </a:solidFill>
              </a:rPr>
              <a:t>=5) </a:t>
            </a:r>
            <a:endParaRPr lang="en-US" sz="1500" dirty="0"/>
          </a:p>
          <a:p>
            <a:pPr marL="342900" indent="-342900">
              <a:buClr>
                <a:schemeClr val="tx1"/>
              </a:buClr>
              <a:buFontTx/>
              <a:buAutoNum type="arabicPeriod"/>
            </a:pPr>
            <a:r>
              <a:rPr lang="en-US" sz="1500" dirty="0"/>
              <a:t>Randomly guess </a:t>
            </a:r>
            <a:r>
              <a:rPr lang="en-US" sz="1500" dirty="0" err="1"/>
              <a:t>k</a:t>
            </a:r>
            <a:r>
              <a:rPr lang="en-US" sz="1500" dirty="0"/>
              <a:t> cluster Center locations</a:t>
            </a:r>
          </a:p>
          <a:p>
            <a:pPr marL="342900" indent="-342900">
              <a:buClr>
                <a:schemeClr val="tx1"/>
              </a:buClr>
              <a:buFontTx/>
              <a:buAutoNum type="arabicPeriod"/>
            </a:pPr>
            <a:r>
              <a:rPr lang="en-US" sz="1500" dirty="0"/>
              <a:t>Each </a:t>
            </a:r>
            <a:r>
              <a:rPr lang="en-US" sz="1500" dirty="0" err="1"/>
              <a:t>datapoint</a:t>
            </a:r>
            <a:r>
              <a:rPr lang="en-US" sz="1500" dirty="0"/>
              <a:t> finds out which Center it’s closest to.</a:t>
            </a:r>
          </a:p>
          <a:p>
            <a:pPr marL="342900" indent="-342900">
              <a:buClr>
                <a:schemeClr val="tx1"/>
              </a:buClr>
              <a:buFontTx/>
              <a:buAutoNum type="arabicPeriod"/>
            </a:pPr>
            <a:r>
              <a:rPr lang="en-US" sz="1500" dirty="0"/>
              <a:t>Each Center finds the centroid of the points it owns…</a:t>
            </a:r>
          </a:p>
        </p:txBody>
      </p:sp>
    </p:spTree>
    <p:extLst>
      <p:ext uri="{BB962C8B-B14F-4D97-AF65-F5344CB8AC3E}">
        <p14:creationId xmlns:p14="http://schemas.microsoft.com/office/powerpoint/2010/main" val="829495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km-data"/>
          <p:cNvPicPr>
            <a:picLocks noChangeAspect="1" noChangeArrowheads="1"/>
          </p:cNvPicPr>
          <p:nvPr/>
        </p:nvPicPr>
        <p:blipFill>
          <a:blip r:embed="rId3" cstate="print"/>
          <a:srcRect/>
          <a:stretch>
            <a:fillRect/>
          </a:stretch>
        </p:blipFill>
        <p:spPr bwMode="auto">
          <a:xfrm>
            <a:off x="3429000" y="114301"/>
            <a:ext cx="4474369" cy="4612481"/>
          </a:xfrm>
          <a:prstGeom prst="rect">
            <a:avLst/>
          </a:prstGeom>
          <a:noFill/>
        </p:spPr>
      </p:pic>
      <p:sp>
        <p:nvSpPr>
          <p:cNvPr id="292867" name="Rectangle 3"/>
          <p:cNvSpPr>
            <a:spLocks noGrp="1" noChangeArrowheads="1"/>
          </p:cNvSpPr>
          <p:nvPr>
            <p:ph type="title"/>
          </p:nvPr>
        </p:nvSpPr>
        <p:spPr>
          <a:xfrm>
            <a:off x="1314450" y="114300"/>
            <a:ext cx="1943100" cy="514350"/>
          </a:xfrm>
        </p:spPr>
        <p:txBody>
          <a:bodyPr/>
          <a:lstStyle/>
          <a:p>
            <a:r>
              <a:rPr lang="en-US"/>
              <a:t>K-means</a:t>
            </a:r>
          </a:p>
        </p:txBody>
      </p:sp>
      <p:sp>
        <p:nvSpPr>
          <p:cNvPr id="292868" name="Text Box 4"/>
          <p:cNvSpPr txBox="1">
            <a:spLocks noChangeArrowheads="1"/>
          </p:cNvSpPr>
          <p:nvPr/>
        </p:nvSpPr>
        <p:spPr bwMode="auto">
          <a:xfrm>
            <a:off x="381000" y="1073944"/>
            <a:ext cx="3105150" cy="2977738"/>
          </a:xfrm>
          <a:prstGeom prst="rect">
            <a:avLst/>
          </a:prstGeom>
          <a:noFill/>
          <a:ln w="28575">
            <a:noFill/>
            <a:miter lim="800000"/>
            <a:headEnd/>
            <a:tailEnd/>
          </a:ln>
          <a:effectLst/>
        </p:spPr>
        <p:txBody>
          <a:bodyPr wrap="square">
            <a:spAutoFit/>
          </a:bodyPr>
          <a:lstStyle/>
          <a:p>
            <a:pPr marL="342900" indent="-342900">
              <a:buClr>
                <a:schemeClr val="tx1"/>
              </a:buClr>
              <a:buFontTx/>
              <a:buAutoNum type="arabicPeriod"/>
            </a:pPr>
            <a:r>
              <a:rPr lang="en-US" sz="1500" dirty="0"/>
              <a:t>Ask user how many clusters they’d like. </a:t>
            </a:r>
            <a:r>
              <a:rPr lang="en-US" sz="1500" i="1" dirty="0">
                <a:solidFill>
                  <a:srgbClr val="008000"/>
                </a:solidFill>
              </a:rPr>
              <a:t>(e.g. </a:t>
            </a:r>
            <a:r>
              <a:rPr lang="en-US" sz="1500" i="1" dirty="0" err="1">
                <a:solidFill>
                  <a:srgbClr val="008000"/>
                </a:solidFill>
              </a:rPr>
              <a:t>k</a:t>
            </a:r>
            <a:r>
              <a:rPr lang="en-US" sz="1500" i="1" dirty="0">
                <a:solidFill>
                  <a:srgbClr val="008000"/>
                </a:solidFill>
              </a:rPr>
              <a:t>=5) </a:t>
            </a:r>
            <a:endParaRPr lang="en-US" sz="1500" dirty="0"/>
          </a:p>
          <a:p>
            <a:pPr marL="342900" indent="-342900">
              <a:buClr>
                <a:schemeClr val="tx1"/>
              </a:buClr>
              <a:buFontTx/>
              <a:buAutoNum type="arabicPeriod"/>
            </a:pPr>
            <a:r>
              <a:rPr lang="en-US" sz="1500" dirty="0"/>
              <a:t>Randomly guess </a:t>
            </a:r>
            <a:r>
              <a:rPr lang="en-US" sz="1500" dirty="0" err="1"/>
              <a:t>k</a:t>
            </a:r>
            <a:r>
              <a:rPr lang="en-US" sz="1500" dirty="0"/>
              <a:t> cluster Center locations</a:t>
            </a:r>
          </a:p>
          <a:p>
            <a:pPr marL="342900" indent="-342900">
              <a:buClr>
                <a:schemeClr val="tx1"/>
              </a:buClr>
              <a:buFontTx/>
              <a:buAutoNum type="arabicPeriod"/>
            </a:pPr>
            <a:r>
              <a:rPr lang="en-US" sz="1500" dirty="0"/>
              <a:t>Each </a:t>
            </a:r>
            <a:r>
              <a:rPr lang="en-US" sz="1500" dirty="0" err="1"/>
              <a:t>datapoint</a:t>
            </a:r>
            <a:r>
              <a:rPr lang="en-US" sz="1500" dirty="0"/>
              <a:t> finds out which Center it’s closest to.</a:t>
            </a:r>
          </a:p>
          <a:p>
            <a:pPr marL="342900" indent="-342900">
              <a:buClr>
                <a:schemeClr val="tx1"/>
              </a:buClr>
              <a:buFontTx/>
              <a:buAutoNum type="arabicPeriod"/>
            </a:pPr>
            <a:r>
              <a:rPr lang="en-US" sz="1500" dirty="0"/>
              <a:t>Each Center finds the </a:t>
            </a:r>
            <a:r>
              <a:rPr lang="en-US" sz="1500" dirty="0" err="1"/>
              <a:t>centroid</a:t>
            </a:r>
            <a:r>
              <a:rPr lang="en-US" sz="1500" dirty="0"/>
              <a:t> of the points it owns…</a:t>
            </a:r>
          </a:p>
          <a:p>
            <a:pPr marL="342900" indent="-342900">
              <a:buClr>
                <a:schemeClr val="tx1"/>
              </a:buClr>
              <a:buFontTx/>
              <a:buAutoNum type="arabicPeriod"/>
            </a:pPr>
            <a:r>
              <a:rPr lang="en-US" sz="1500" dirty="0"/>
              <a:t>…and jumps there</a:t>
            </a:r>
          </a:p>
          <a:p>
            <a:pPr marL="342900" indent="-342900">
              <a:buClr>
                <a:schemeClr val="tx1"/>
              </a:buClr>
              <a:buFontTx/>
              <a:buAutoNum type="arabicPeriod"/>
            </a:pPr>
            <a:r>
              <a:rPr lang="en-US" sz="1500" dirty="0"/>
              <a:t>…Repeat until terminated!</a:t>
            </a:r>
          </a:p>
        </p:txBody>
      </p:sp>
      <p:sp>
        <p:nvSpPr>
          <p:cNvPr id="292869" name="Oval 5"/>
          <p:cNvSpPr>
            <a:spLocks noChangeAspect="1" noChangeArrowheads="1"/>
          </p:cNvSpPr>
          <p:nvPr/>
        </p:nvSpPr>
        <p:spPr bwMode="auto">
          <a:xfrm>
            <a:off x="5829300" y="1371601"/>
            <a:ext cx="61913" cy="59531"/>
          </a:xfrm>
          <a:prstGeom prst="ellipse">
            <a:avLst/>
          </a:prstGeom>
          <a:solidFill>
            <a:schemeClr val="hlink"/>
          </a:solidFill>
          <a:ln w="9525">
            <a:noFill/>
            <a:round/>
            <a:headEnd/>
            <a:tailEnd/>
          </a:ln>
          <a:effectLst/>
        </p:spPr>
        <p:txBody>
          <a:bodyPr wrap="none" anchor="ctr"/>
          <a:lstStyle/>
          <a:p>
            <a:endParaRPr lang="en-US" sz="900"/>
          </a:p>
        </p:txBody>
      </p:sp>
      <p:sp>
        <p:nvSpPr>
          <p:cNvPr id="292870" name="Oval 6"/>
          <p:cNvSpPr>
            <a:spLocks noChangeAspect="1" noChangeArrowheads="1"/>
          </p:cNvSpPr>
          <p:nvPr/>
        </p:nvSpPr>
        <p:spPr bwMode="auto">
          <a:xfrm>
            <a:off x="5943600" y="3771901"/>
            <a:ext cx="61913" cy="59531"/>
          </a:xfrm>
          <a:prstGeom prst="ellipse">
            <a:avLst/>
          </a:prstGeom>
          <a:solidFill>
            <a:schemeClr val="hlink"/>
          </a:solidFill>
          <a:ln w="9525">
            <a:noFill/>
            <a:round/>
            <a:headEnd/>
            <a:tailEnd/>
          </a:ln>
          <a:effectLst/>
        </p:spPr>
        <p:txBody>
          <a:bodyPr wrap="none" anchor="ctr"/>
          <a:lstStyle/>
          <a:p>
            <a:endParaRPr lang="en-US" sz="900"/>
          </a:p>
        </p:txBody>
      </p:sp>
      <p:sp>
        <p:nvSpPr>
          <p:cNvPr id="292871" name="Oval 7"/>
          <p:cNvSpPr>
            <a:spLocks noChangeAspect="1" noChangeArrowheads="1"/>
          </p:cNvSpPr>
          <p:nvPr/>
        </p:nvSpPr>
        <p:spPr bwMode="auto">
          <a:xfrm>
            <a:off x="4857750" y="3543301"/>
            <a:ext cx="61913" cy="59531"/>
          </a:xfrm>
          <a:prstGeom prst="ellipse">
            <a:avLst/>
          </a:prstGeom>
          <a:solidFill>
            <a:schemeClr val="hlink"/>
          </a:solidFill>
          <a:ln w="9525">
            <a:noFill/>
            <a:round/>
            <a:headEnd/>
            <a:tailEnd/>
          </a:ln>
          <a:effectLst/>
        </p:spPr>
        <p:txBody>
          <a:bodyPr wrap="none" anchor="ctr"/>
          <a:lstStyle/>
          <a:p>
            <a:endParaRPr lang="en-US" sz="900"/>
          </a:p>
        </p:txBody>
      </p:sp>
      <p:sp>
        <p:nvSpPr>
          <p:cNvPr id="292872" name="Oval 8"/>
          <p:cNvSpPr>
            <a:spLocks noChangeAspect="1" noChangeArrowheads="1"/>
          </p:cNvSpPr>
          <p:nvPr/>
        </p:nvSpPr>
        <p:spPr bwMode="auto">
          <a:xfrm>
            <a:off x="5029200" y="3028951"/>
            <a:ext cx="61913" cy="59531"/>
          </a:xfrm>
          <a:prstGeom prst="ellipse">
            <a:avLst/>
          </a:prstGeom>
          <a:solidFill>
            <a:schemeClr val="hlink"/>
          </a:solidFill>
          <a:ln w="9525">
            <a:noFill/>
            <a:round/>
            <a:headEnd/>
            <a:tailEnd/>
          </a:ln>
          <a:effectLst/>
        </p:spPr>
        <p:txBody>
          <a:bodyPr wrap="none" anchor="ctr"/>
          <a:lstStyle/>
          <a:p>
            <a:endParaRPr lang="en-US" sz="900"/>
          </a:p>
        </p:txBody>
      </p:sp>
      <p:sp>
        <p:nvSpPr>
          <p:cNvPr id="292873" name="Oval 9"/>
          <p:cNvSpPr>
            <a:spLocks noChangeAspect="1" noChangeArrowheads="1"/>
          </p:cNvSpPr>
          <p:nvPr/>
        </p:nvSpPr>
        <p:spPr bwMode="auto">
          <a:xfrm>
            <a:off x="6686550" y="2457451"/>
            <a:ext cx="61913" cy="59531"/>
          </a:xfrm>
          <a:prstGeom prst="ellipse">
            <a:avLst/>
          </a:prstGeom>
          <a:solidFill>
            <a:schemeClr val="hlink"/>
          </a:solidFill>
          <a:ln w="9525">
            <a:noFill/>
            <a:round/>
            <a:headEnd/>
            <a:tailEnd/>
          </a:ln>
          <a:effectLst/>
        </p:spPr>
        <p:txBody>
          <a:bodyPr wrap="none" anchor="ctr"/>
          <a:lstStyle/>
          <a:p>
            <a:endParaRPr lang="en-US" sz="900"/>
          </a:p>
        </p:txBody>
      </p:sp>
      <p:sp>
        <p:nvSpPr>
          <p:cNvPr id="292874" name="Freeform 10"/>
          <p:cNvSpPr>
            <a:spLocks/>
          </p:cNvSpPr>
          <p:nvPr/>
        </p:nvSpPr>
        <p:spPr bwMode="auto">
          <a:xfrm>
            <a:off x="5413773" y="1344216"/>
            <a:ext cx="373856" cy="109538"/>
          </a:xfrm>
          <a:custGeom>
            <a:avLst/>
            <a:gdLst/>
            <a:ahLst/>
            <a:cxnLst>
              <a:cxn ang="0">
                <a:pos x="0" y="92"/>
              </a:cxn>
              <a:cxn ang="0">
                <a:pos x="138" y="0"/>
              </a:cxn>
              <a:cxn ang="0">
                <a:pos x="222" y="8"/>
              </a:cxn>
              <a:cxn ang="0">
                <a:pos x="314" y="15"/>
              </a:cxn>
            </a:cxnLst>
            <a:rect l="0" t="0" r="r" b="b"/>
            <a:pathLst>
              <a:path w="314" h="92">
                <a:moveTo>
                  <a:pt x="0" y="92"/>
                </a:moveTo>
                <a:cubicBezTo>
                  <a:pt x="16" y="21"/>
                  <a:pt x="78" y="21"/>
                  <a:pt x="138" y="0"/>
                </a:cubicBezTo>
                <a:cubicBezTo>
                  <a:pt x="166" y="3"/>
                  <a:pt x="194" y="6"/>
                  <a:pt x="222" y="8"/>
                </a:cubicBezTo>
                <a:cubicBezTo>
                  <a:pt x="253" y="11"/>
                  <a:pt x="314" y="15"/>
                  <a:pt x="314" y="15"/>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2875" name="Freeform 11"/>
          <p:cNvSpPr>
            <a:spLocks/>
          </p:cNvSpPr>
          <p:nvPr/>
        </p:nvSpPr>
        <p:spPr bwMode="auto">
          <a:xfrm>
            <a:off x="6410325" y="2651522"/>
            <a:ext cx="319088" cy="484584"/>
          </a:xfrm>
          <a:custGeom>
            <a:avLst/>
            <a:gdLst/>
            <a:ahLst/>
            <a:cxnLst>
              <a:cxn ang="0">
                <a:pos x="0" y="407"/>
              </a:cxn>
              <a:cxn ang="0">
                <a:pos x="123" y="323"/>
              </a:cxn>
              <a:cxn ang="0">
                <a:pos x="161" y="284"/>
              </a:cxn>
              <a:cxn ang="0">
                <a:pos x="192" y="238"/>
              </a:cxn>
              <a:cxn ang="0">
                <a:pos x="253" y="115"/>
              </a:cxn>
              <a:cxn ang="0">
                <a:pos x="268" y="0"/>
              </a:cxn>
            </a:cxnLst>
            <a:rect l="0" t="0" r="r" b="b"/>
            <a:pathLst>
              <a:path w="268" h="407">
                <a:moveTo>
                  <a:pt x="0" y="407"/>
                </a:moveTo>
                <a:cubicBezTo>
                  <a:pt x="43" y="379"/>
                  <a:pt x="86" y="360"/>
                  <a:pt x="123" y="323"/>
                </a:cubicBezTo>
                <a:cubicBezTo>
                  <a:pt x="136" y="310"/>
                  <a:pt x="148" y="297"/>
                  <a:pt x="161" y="284"/>
                </a:cubicBezTo>
                <a:cubicBezTo>
                  <a:pt x="174" y="271"/>
                  <a:pt x="192" y="238"/>
                  <a:pt x="192" y="238"/>
                </a:cubicBezTo>
                <a:cubicBezTo>
                  <a:pt x="206" y="193"/>
                  <a:pt x="238" y="159"/>
                  <a:pt x="253" y="115"/>
                </a:cubicBezTo>
                <a:cubicBezTo>
                  <a:pt x="257" y="84"/>
                  <a:pt x="268" y="33"/>
                  <a:pt x="268" y="0"/>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2876" name="Freeform 12"/>
          <p:cNvSpPr>
            <a:spLocks/>
          </p:cNvSpPr>
          <p:nvPr/>
        </p:nvSpPr>
        <p:spPr bwMode="auto">
          <a:xfrm>
            <a:off x="5182792" y="3120629"/>
            <a:ext cx="450056" cy="116681"/>
          </a:xfrm>
          <a:custGeom>
            <a:avLst/>
            <a:gdLst/>
            <a:ahLst/>
            <a:cxnLst>
              <a:cxn ang="0">
                <a:pos x="378" y="98"/>
              </a:cxn>
              <a:cxn ang="0">
                <a:pos x="71" y="21"/>
              </a:cxn>
              <a:cxn ang="0">
                <a:pos x="25" y="6"/>
              </a:cxn>
              <a:cxn ang="0">
                <a:pos x="2" y="13"/>
              </a:cxn>
              <a:cxn ang="0">
                <a:pos x="9" y="13"/>
              </a:cxn>
            </a:cxnLst>
            <a:rect l="0" t="0" r="r" b="b"/>
            <a:pathLst>
              <a:path w="378" h="98">
                <a:moveTo>
                  <a:pt x="378" y="98"/>
                </a:moveTo>
                <a:cubicBezTo>
                  <a:pt x="314" y="0"/>
                  <a:pt x="172" y="27"/>
                  <a:pt x="71" y="21"/>
                </a:cubicBezTo>
                <a:cubicBezTo>
                  <a:pt x="68" y="20"/>
                  <a:pt x="29" y="6"/>
                  <a:pt x="25" y="6"/>
                </a:cubicBezTo>
                <a:cubicBezTo>
                  <a:pt x="17" y="6"/>
                  <a:pt x="9" y="10"/>
                  <a:pt x="2" y="13"/>
                </a:cubicBezTo>
                <a:cubicBezTo>
                  <a:pt x="0" y="14"/>
                  <a:pt x="7" y="13"/>
                  <a:pt x="9" y="13"/>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2877" name="Freeform 13"/>
          <p:cNvSpPr>
            <a:spLocks/>
          </p:cNvSpPr>
          <p:nvPr/>
        </p:nvSpPr>
        <p:spPr bwMode="auto">
          <a:xfrm>
            <a:off x="5047060" y="3630217"/>
            <a:ext cx="476250" cy="164306"/>
          </a:xfrm>
          <a:custGeom>
            <a:avLst/>
            <a:gdLst/>
            <a:ahLst/>
            <a:cxnLst>
              <a:cxn ang="0">
                <a:pos x="400" y="107"/>
              </a:cxn>
              <a:cxn ang="0">
                <a:pos x="323" y="138"/>
              </a:cxn>
              <a:cxn ang="0">
                <a:pos x="200" y="131"/>
              </a:cxn>
              <a:cxn ang="0">
                <a:pos x="39" y="23"/>
              </a:cxn>
              <a:cxn ang="0">
                <a:pos x="23" y="8"/>
              </a:cxn>
              <a:cxn ang="0">
                <a:pos x="0" y="0"/>
              </a:cxn>
            </a:cxnLst>
            <a:rect l="0" t="0" r="r" b="b"/>
            <a:pathLst>
              <a:path w="400" h="138">
                <a:moveTo>
                  <a:pt x="400" y="107"/>
                </a:moveTo>
                <a:cubicBezTo>
                  <a:pt x="374" y="125"/>
                  <a:pt x="355" y="131"/>
                  <a:pt x="323" y="138"/>
                </a:cubicBezTo>
                <a:cubicBezTo>
                  <a:pt x="282" y="136"/>
                  <a:pt x="241" y="137"/>
                  <a:pt x="200" y="131"/>
                </a:cubicBezTo>
                <a:cubicBezTo>
                  <a:pt x="151" y="124"/>
                  <a:pt x="101" y="44"/>
                  <a:pt x="39" y="23"/>
                </a:cubicBezTo>
                <a:cubicBezTo>
                  <a:pt x="34" y="18"/>
                  <a:pt x="29" y="12"/>
                  <a:pt x="23" y="8"/>
                </a:cubicBezTo>
                <a:cubicBezTo>
                  <a:pt x="16" y="4"/>
                  <a:pt x="0" y="0"/>
                  <a:pt x="0" y="0"/>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2878" name="Freeform 14"/>
          <p:cNvSpPr>
            <a:spLocks/>
          </p:cNvSpPr>
          <p:nvPr/>
        </p:nvSpPr>
        <p:spPr bwMode="auto">
          <a:xfrm>
            <a:off x="5747147" y="3858817"/>
            <a:ext cx="227409" cy="201215"/>
          </a:xfrm>
          <a:custGeom>
            <a:avLst/>
            <a:gdLst/>
            <a:ahLst/>
            <a:cxnLst>
              <a:cxn ang="0">
                <a:pos x="50" y="0"/>
              </a:cxn>
              <a:cxn ang="0">
                <a:pos x="50" y="169"/>
              </a:cxn>
              <a:cxn ang="0">
                <a:pos x="134" y="161"/>
              </a:cxn>
              <a:cxn ang="0">
                <a:pos x="180" y="84"/>
              </a:cxn>
              <a:cxn ang="0">
                <a:pos x="188" y="38"/>
              </a:cxn>
            </a:cxnLst>
            <a:rect l="0" t="0" r="r" b="b"/>
            <a:pathLst>
              <a:path w="191" h="169">
                <a:moveTo>
                  <a:pt x="50" y="0"/>
                </a:moveTo>
                <a:cubicBezTo>
                  <a:pt x="24" y="51"/>
                  <a:pt x="0" y="122"/>
                  <a:pt x="50" y="169"/>
                </a:cubicBezTo>
                <a:cubicBezTo>
                  <a:pt x="78" y="166"/>
                  <a:pt x="107" y="167"/>
                  <a:pt x="134" y="161"/>
                </a:cubicBezTo>
                <a:cubicBezTo>
                  <a:pt x="157" y="156"/>
                  <a:pt x="164" y="101"/>
                  <a:pt x="180" y="84"/>
                </a:cubicBezTo>
                <a:cubicBezTo>
                  <a:pt x="191" y="54"/>
                  <a:pt x="188" y="69"/>
                  <a:pt x="188" y="38"/>
                </a:cubicBezTo>
              </a:path>
            </a:pathLst>
          </a:custGeom>
          <a:noFill/>
          <a:ln w="38100" cap="flat" cmpd="sng">
            <a:solidFill>
              <a:schemeClr val="hlink"/>
            </a:solidFill>
            <a:prstDash val="solid"/>
            <a:round/>
            <a:headEnd type="none" w="med" len="med"/>
            <a:tailEnd type="triangle" w="med" len="med"/>
          </a:ln>
          <a:effectLst/>
        </p:spPr>
        <p:txBody>
          <a:bodyPr/>
          <a:lstStyle/>
          <a:p>
            <a:endParaRPr lang="en-US" sz="900"/>
          </a:p>
        </p:txBody>
      </p:sp>
      <p:sp>
        <p:nvSpPr>
          <p:cNvPr id="292879" name="Oval 15"/>
          <p:cNvSpPr>
            <a:spLocks noChangeArrowheads="1"/>
          </p:cNvSpPr>
          <p:nvPr/>
        </p:nvSpPr>
        <p:spPr bwMode="auto">
          <a:xfrm>
            <a:off x="5548312" y="3650456"/>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92880" name="Oval 16"/>
          <p:cNvSpPr>
            <a:spLocks noChangeArrowheads="1"/>
          </p:cNvSpPr>
          <p:nvPr/>
        </p:nvSpPr>
        <p:spPr bwMode="auto">
          <a:xfrm>
            <a:off x="5816204" y="3748087"/>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92881" name="Oval 17"/>
          <p:cNvSpPr>
            <a:spLocks noChangeArrowheads="1"/>
          </p:cNvSpPr>
          <p:nvPr/>
        </p:nvSpPr>
        <p:spPr bwMode="auto">
          <a:xfrm>
            <a:off x="6290073" y="3133725"/>
            <a:ext cx="53578" cy="52388"/>
          </a:xfrm>
          <a:prstGeom prst="ellipse">
            <a:avLst/>
          </a:prstGeom>
          <a:solidFill>
            <a:srgbClr val="FF0000"/>
          </a:solidFill>
          <a:ln w="28575">
            <a:noFill/>
            <a:round/>
            <a:headEnd/>
            <a:tailEnd/>
          </a:ln>
          <a:effectLst/>
        </p:spPr>
        <p:txBody>
          <a:bodyPr wrap="none" anchor="ctr"/>
          <a:lstStyle/>
          <a:p>
            <a:endParaRPr lang="en-US" sz="900"/>
          </a:p>
        </p:txBody>
      </p:sp>
      <p:sp>
        <p:nvSpPr>
          <p:cNvPr id="292882" name="Oval 18"/>
          <p:cNvSpPr>
            <a:spLocks noChangeArrowheads="1"/>
          </p:cNvSpPr>
          <p:nvPr/>
        </p:nvSpPr>
        <p:spPr bwMode="auto">
          <a:xfrm>
            <a:off x="5636419" y="3278981"/>
            <a:ext cx="53579" cy="52388"/>
          </a:xfrm>
          <a:prstGeom prst="ellipse">
            <a:avLst/>
          </a:prstGeom>
          <a:solidFill>
            <a:srgbClr val="FF0000"/>
          </a:solidFill>
          <a:ln w="28575">
            <a:noFill/>
            <a:round/>
            <a:headEnd/>
            <a:tailEnd/>
          </a:ln>
          <a:effectLst/>
        </p:spPr>
        <p:txBody>
          <a:bodyPr wrap="none" anchor="ctr"/>
          <a:lstStyle/>
          <a:p>
            <a:endParaRPr lang="en-US" sz="900"/>
          </a:p>
        </p:txBody>
      </p:sp>
      <p:sp>
        <p:nvSpPr>
          <p:cNvPr id="292883" name="Oval 19"/>
          <p:cNvSpPr>
            <a:spLocks noChangeArrowheads="1"/>
          </p:cNvSpPr>
          <p:nvPr/>
        </p:nvSpPr>
        <p:spPr bwMode="auto">
          <a:xfrm>
            <a:off x="5378054" y="1514476"/>
            <a:ext cx="53578" cy="51197"/>
          </a:xfrm>
          <a:prstGeom prst="ellipse">
            <a:avLst/>
          </a:prstGeom>
          <a:solidFill>
            <a:srgbClr val="FF0000"/>
          </a:solidFill>
          <a:ln w="28575">
            <a:noFill/>
            <a:round/>
            <a:headEnd/>
            <a:tailEnd/>
          </a:ln>
          <a:effectLst/>
        </p:spPr>
        <p:txBody>
          <a:bodyPr wrap="none" anchor="ctr"/>
          <a:lstStyle/>
          <a:p>
            <a:endParaRPr lang="en-US" sz="900"/>
          </a:p>
        </p:txBody>
      </p:sp>
      <p:sp>
        <p:nvSpPr>
          <p:cNvPr id="22"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22</a:t>
            </a:fld>
            <a:endParaRPr lang="en-US"/>
          </a:p>
        </p:txBody>
      </p:sp>
      <p:sp>
        <p:nvSpPr>
          <p:cNvPr id="23"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24"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Tree>
    <p:extLst>
      <p:ext uri="{BB962C8B-B14F-4D97-AF65-F5344CB8AC3E}">
        <p14:creationId xmlns:p14="http://schemas.microsoft.com/office/powerpoint/2010/main" val="3461275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K-means</a:t>
            </a:r>
          </a:p>
        </p:txBody>
      </p:sp>
      <p:sp>
        <p:nvSpPr>
          <p:cNvPr id="3" name="Content Placeholder 2"/>
          <p:cNvSpPr>
            <a:spLocks noGrp="1"/>
          </p:cNvSpPr>
          <p:nvPr>
            <p:ph idx="1"/>
          </p:nvPr>
        </p:nvSpPr>
        <p:spPr/>
        <p:txBody>
          <a:bodyPr/>
          <a:lstStyle/>
          <a:p>
            <a:r>
              <a:rPr lang="en-US" dirty="0"/>
              <a:t>Demo</a:t>
            </a:r>
          </a:p>
          <a:p>
            <a:pPr lvl="1"/>
            <a:r>
              <a:rPr lang="en-US" dirty="0">
                <a:hlinkClick r:id="rId2"/>
              </a:rPr>
              <a:t>http://stanford.edu/class/ee103/visualizations/kmeans/kmeans.html</a:t>
            </a:r>
            <a:endParaRPr lang="en-US" dirty="0"/>
          </a:p>
          <a:p>
            <a:pPr lvl="1"/>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23</a:t>
            </a:fld>
            <a:endParaRPr lang="en-US"/>
          </a:p>
        </p:txBody>
      </p:sp>
    </p:spTree>
    <p:extLst>
      <p:ext uri="{BB962C8B-B14F-4D97-AF65-F5344CB8AC3E}">
        <p14:creationId xmlns:p14="http://schemas.microsoft.com/office/powerpoint/2010/main" val="12871649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r>
              <a:rPr lang="en-US"/>
              <a:t>K-means</a:t>
            </a:r>
          </a:p>
        </p:txBody>
      </p:sp>
      <p:sp>
        <p:nvSpPr>
          <p:cNvPr id="294915" name="Rectangle 3"/>
          <p:cNvSpPr>
            <a:spLocks noGrp="1" noChangeArrowheads="1"/>
          </p:cNvSpPr>
          <p:nvPr>
            <p:ph type="body" idx="1"/>
          </p:nvPr>
        </p:nvSpPr>
        <p:spPr/>
        <p:txBody>
          <a:bodyPr/>
          <a:lstStyle/>
          <a:p>
            <a:r>
              <a:rPr lang="en-US" dirty="0"/>
              <a:t>Randomly initialize </a:t>
            </a:r>
            <a:r>
              <a:rPr lang="en-US" i="1" dirty="0"/>
              <a:t>k</a:t>
            </a:r>
            <a:r>
              <a:rPr lang="en-US" dirty="0"/>
              <a:t> centers</a:t>
            </a:r>
          </a:p>
          <a:p>
            <a:pPr lvl="1"/>
            <a:r>
              <a:rPr lang="en-US" dirty="0"/>
              <a:t> </a:t>
            </a:r>
            <a:r>
              <a:rPr lang="en-US" dirty="0">
                <a:latin typeface="Symbol" pitchFamily="18" charset="2"/>
                <a:sym typeface="Symbol" pitchFamily="18" charset="2"/>
              </a:rPr>
              <a:t></a:t>
            </a:r>
            <a:r>
              <a:rPr lang="en-US" baseline="30000" dirty="0">
                <a:sym typeface="Symbol" pitchFamily="18" charset="2"/>
              </a:rPr>
              <a:t>(0</a:t>
            </a:r>
            <a:r>
              <a:rPr lang="en-US" b="1" baseline="30000" dirty="0">
                <a:sym typeface="Symbol" pitchFamily="18" charset="2"/>
              </a:rPr>
              <a:t>)</a:t>
            </a:r>
            <a:r>
              <a:rPr lang="en-US" dirty="0"/>
              <a:t> = </a:t>
            </a:r>
            <a:r>
              <a:rPr lang="en-US" dirty="0">
                <a:latin typeface="Symbol" pitchFamily="18" charset="2"/>
                <a:sym typeface="Symbol" pitchFamily="18" charset="2"/>
              </a:rPr>
              <a:t></a:t>
            </a:r>
            <a:r>
              <a:rPr lang="en-US" baseline="-25000" dirty="0">
                <a:sym typeface="Symbol" pitchFamily="18" charset="2"/>
              </a:rPr>
              <a:t>1</a:t>
            </a:r>
            <a:r>
              <a:rPr lang="en-US" baseline="30000" dirty="0">
                <a:sym typeface="Symbol" pitchFamily="18" charset="2"/>
              </a:rPr>
              <a:t>(0)</a:t>
            </a:r>
            <a:r>
              <a:rPr lang="en-US" dirty="0"/>
              <a:t>,…, </a:t>
            </a:r>
            <a:r>
              <a:rPr lang="en-US" dirty="0">
                <a:latin typeface="Symbol" pitchFamily="18" charset="2"/>
                <a:sym typeface="Symbol" pitchFamily="18" charset="2"/>
              </a:rPr>
              <a:t></a:t>
            </a:r>
            <a:r>
              <a:rPr lang="en-US" baseline="-25000" dirty="0">
                <a:sym typeface="Symbol" pitchFamily="18" charset="2"/>
              </a:rPr>
              <a:t>k</a:t>
            </a:r>
            <a:r>
              <a:rPr lang="en-US" baseline="30000" dirty="0">
                <a:sym typeface="Symbol" pitchFamily="18" charset="2"/>
              </a:rPr>
              <a:t>(0)</a:t>
            </a:r>
            <a:endParaRPr lang="en-US" dirty="0"/>
          </a:p>
          <a:p>
            <a:endParaRPr lang="en-US" dirty="0"/>
          </a:p>
          <a:p>
            <a:r>
              <a:rPr lang="en-US" b="1" dirty="0"/>
              <a:t>Assign</a:t>
            </a:r>
            <a:r>
              <a:rPr lang="en-US" dirty="0"/>
              <a:t>: </a:t>
            </a:r>
          </a:p>
          <a:p>
            <a:pPr lvl="1"/>
            <a:r>
              <a:rPr lang="en-US" dirty="0"/>
              <a:t>Assign each point </a:t>
            </a:r>
            <a:r>
              <a:rPr lang="en-US" dirty="0" err="1"/>
              <a:t>i</a:t>
            </a:r>
            <a:r>
              <a:rPr lang="en-US" b="1" dirty="0">
                <a:latin typeface="Symbol" pitchFamily="18" charset="2"/>
                <a:sym typeface="Symbol" pitchFamily="18" charset="2"/>
              </a:rPr>
              <a:t></a:t>
            </a:r>
            <a:r>
              <a:rPr lang="en-US" dirty="0"/>
              <a:t>{1,…n} to nearest center:</a:t>
            </a:r>
          </a:p>
          <a:p>
            <a:pPr lvl="1"/>
            <a:r>
              <a:rPr lang="en-US" dirty="0"/>
              <a:t> </a:t>
            </a:r>
          </a:p>
          <a:p>
            <a:pPr lvl="1"/>
            <a:endParaRPr lang="en-US" dirty="0"/>
          </a:p>
          <a:p>
            <a:r>
              <a:rPr lang="en-US" b="1" dirty="0" err="1"/>
              <a:t>Recenter</a:t>
            </a:r>
            <a:r>
              <a:rPr lang="en-US" dirty="0"/>
              <a:t>: </a:t>
            </a:r>
          </a:p>
          <a:p>
            <a:pPr lvl="1"/>
            <a:r>
              <a:rPr lang="en-US" dirty="0">
                <a:latin typeface="Symbol" pitchFamily="18" charset="2"/>
                <a:sym typeface="Symbol" pitchFamily="18" charset="2"/>
              </a:rPr>
              <a:t></a:t>
            </a:r>
            <a:r>
              <a:rPr lang="en-US" baseline="-25000" dirty="0">
                <a:sym typeface="Symbol" pitchFamily="18" charset="2"/>
              </a:rPr>
              <a:t>j</a:t>
            </a:r>
            <a:r>
              <a:rPr lang="en-US" dirty="0"/>
              <a:t> becomes centroid of its points</a:t>
            </a:r>
          </a:p>
          <a:p>
            <a:pPr lvl="1"/>
            <a:endParaRPr lang="en-US" dirty="0"/>
          </a:p>
        </p:txBody>
      </p:sp>
      <p:sp>
        <p:nvSpPr>
          <p:cNvPr id="8"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24</a:t>
            </a:fld>
            <a:endParaRPr lang="en-US"/>
          </a:p>
        </p:txBody>
      </p:sp>
      <p:sp>
        <p:nvSpPr>
          <p:cNvPr id="9"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10"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pic>
        <p:nvPicPr>
          <p:cNvPr id="3" name="Picture 2"/>
          <p:cNvPicPr>
            <a:picLocks noChangeAspect="1"/>
          </p:cNvPicPr>
          <p:nvPr/>
        </p:nvPicPr>
        <p:blipFill>
          <a:blip r:embed="rId3"/>
          <a:stretch>
            <a:fillRect/>
          </a:stretch>
        </p:blipFill>
        <p:spPr>
          <a:xfrm>
            <a:off x="2286000" y="2457450"/>
            <a:ext cx="2057400" cy="323850"/>
          </a:xfrm>
          <a:prstGeom prst="rect">
            <a:avLst/>
          </a:prstGeom>
        </p:spPr>
      </p:pic>
    </p:spTree>
    <p:extLst>
      <p:ext uri="{BB962C8B-B14F-4D97-AF65-F5344CB8AC3E}">
        <p14:creationId xmlns:p14="http://schemas.microsoft.com/office/powerpoint/2010/main" val="28387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491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4915">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4915">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49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p:txBody>
          <a:bodyPr/>
          <a:lstStyle/>
          <a:p>
            <a:r>
              <a:rPr lang="en-US"/>
              <a:t>What is K-means optimizing? </a:t>
            </a:r>
            <a:endParaRPr lang="en-US" b="1"/>
          </a:p>
        </p:txBody>
      </p:sp>
      <p:sp>
        <p:nvSpPr>
          <p:cNvPr id="296963" name="Rectangle 3"/>
          <p:cNvSpPr>
            <a:spLocks noGrp="1" noChangeArrowheads="1"/>
          </p:cNvSpPr>
          <p:nvPr>
            <p:ph type="body" idx="1"/>
          </p:nvPr>
        </p:nvSpPr>
        <p:spPr/>
        <p:txBody>
          <a:bodyPr/>
          <a:lstStyle/>
          <a:p>
            <a:r>
              <a:rPr lang="en-US" dirty="0"/>
              <a:t>Objective F(</a:t>
            </a:r>
            <a:r>
              <a:rPr lang="en-US" b="1" dirty="0">
                <a:latin typeface="Symbol" pitchFamily="18" charset="2"/>
                <a:sym typeface="Symbol" pitchFamily="18" charset="2"/>
              </a:rPr>
              <a:t></a:t>
            </a:r>
            <a:r>
              <a:rPr lang="en-US" dirty="0"/>
              <a:t>,C): function of centers </a:t>
            </a:r>
            <a:r>
              <a:rPr lang="en-US" b="1" dirty="0">
                <a:latin typeface="Symbol" pitchFamily="18" charset="2"/>
                <a:sym typeface="Symbol" pitchFamily="18" charset="2"/>
              </a:rPr>
              <a:t></a:t>
            </a:r>
            <a:r>
              <a:rPr lang="en-US" dirty="0"/>
              <a:t> and point allocations C:</a:t>
            </a:r>
          </a:p>
          <a:p>
            <a:pPr lvl="1"/>
            <a:endParaRPr lang="en-US" sz="675" dirty="0"/>
          </a:p>
          <a:p>
            <a:pPr lvl="1"/>
            <a:r>
              <a:rPr lang="en-US" dirty="0"/>
              <a:t> </a:t>
            </a:r>
          </a:p>
          <a:p>
            <a:pPr lvl="1"/>
            <a:endParaRPr lang="en-US" dirty="0"/>
          </a:p>
          <a:p>
            <a:pPr lvl="1"/>
            <a:endParaRPr lang="en-US" dirty="0"/>
          </a:p>
          <a:p>
            <a:pPr lvl="1"/>
            <a:r>
              <a:rPr lang="en-US" dirty="0"/>
              <a:t>1-of-k encoding</a:t>
            </a:r>
          </a:p>
          <a:p>
            <a:endParaRPr lang="en-US" dirty="0"/>
          </a:p>
          <a:p>
            <a:endParaRPr lang="en-US" dirty="0"/>
          </a:p>
          <a:p>
            <a:r>
              <a:rPr lang="en-US" dirty="0"/>
              <a:t>Optimal K-means:</a:t>
            </a:r>
          </a:p>
          <a:p>
            <a:pPr lvl="1"/>
            <a:r>
              <a:rPr lang="en-US" dirty="0" err="1"/>
              <a:t>min</a:t>
            </a:r>
            <a:r>
              <a:rPr lang="en-US" b="1" baseline="-25000" dirty="0" err="1">
                <a:latin typeface="Symbol" pitchFamily="18" charset="2"/>
                <a:sym typeface="Symbol" pitchFamily="18" charset="2"/>
              </a:rPr>
              <a:t></a:t>
            </a:r>
            <a:r>
              <a:rPr lang="en-US" dirty="0" err="1"/>
              <a:t>min</a:t>
            </a:r>
            <a:r>
              <a:rPr lang="en-US" baseline="-25000" dirty="0" err="1"/>
              <a:t>a</a:t>
            </a:r>
            <a:r>
              <a:rPr lang="en-US" dirty="0"/>
              <a:t> F(</a:t>
            </a:r>
            <a:r>
              <a:rPr lang="en-US" b="1" dirty="0">
                <a:latin typeface="Symbol" pitchFamily="18" charset="2"/>
                <a:sym typeface="Symbol" pitchFamily="18" charset="2"/>
              </a:rPr>
              <a:t></a:t>
            </a:r>
            <a:r>
              <a:rPr lang="en-US" dirty="0"/>
              <a:t>,a) </a:t>
            </a:r>
          </a:p>
        </p:txBody>
      </p:sp>
      <p:sp>
        <p:nvSpPr>
          <p:cNvPr id="7"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25</a:t>
            </a:fld>
            <a:endParaRPr lang="en-US"/>
          </a:p>
        </p:txBody>
      </p:sp>
      <p:sp>
        <p:nvSpPr>
          <p:cNvPr id="8"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pic>
        <p:nvPicPr>
          <p:cNvPr id="2" name="Picture 1"/>
          <p:cNvPicPr>
            <a:picLocks noChangeAspect="1"/>
          </p:cNvPicPr>
          <p:nvPr/>
        </p:nvPicPr>
        <p:blipFill>
          <a:blip r:embed="rId3"/>
          <a:stretch>
            <a:fillRect/>
          </a:stretch>
        </p:blipFill>
        <p:spPr>
          <a:xfrm>
            <a:off x="2286000" y="1495425"/>
            <a:ext cx="2114550" cy="504825"/>
          </a:xfrm>
          <a:prstGeom prst="rect">
            <a:avLst/>
          </a:prstGeom>
        </p:spPr>
      </p:pic>
      <p:pic>
        <p:nvPicPr>
          <p:cNvPr id="4" name="Picture 3"/>
          <p:cNvPicPr>
            <a:picLocks noChangeAspect="1"/>
          </p:cNvPicPr>
          <p:nvPr/>
        </p:nvPicPr>
        <p:blipFill>
          <a:blip r:embed="rId4"/>
          <a:stretch>
            <a:fillRect/>
          </a:stretch>
        </p:blipFill>
        <p:spPr>
          <a:xfrm>
            <a:off x="4114800" y="2324100"/>
            <a:ext cx="2371725" cy="533400"/>
          </a:xfrm>
          <a:prstGeom prst="rect">
            <a:avLst/>
          </a:prstGeom>
        </p:spPr>
      </p:pic>
    </p:spTree>
    <p:extLst>
      <p:ext uri="{BB962C8B-B14F-4D97-AF65-F5344CB8AC3E}">
        <p14:creationId xmlns:p14="http://schemas.microsoft.com/office/powerpoint/2010/main" val="525249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1485900" y="-114300"/>
            <a:ext cx="6172200" cy="1028700"/>
          </a:xfrm>
        </p:spPr>
        <p:txBody>
          <a:bodyPr/>
          <a:lstStyle/>
          <a:p>
            <a:r>
              <a:rPr lang="en-US"/>
              <a:t>Coordinate descent algorithms</a:t>
            </a:r>
          </a:p>
        </p:txBody>
      </p:sp>
      <p:sp>
        <p:nvSpPr>
          <p:cNvPr id="7"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26</a:t>
            </a:fld>
            <a:endParaRPr lang="en-US" dirty="0"/>
          </a:p>
        </p:txBody>
      </p:sp>
      <p:sp>
        <p:nvSpPr>
          <p:cNvPr id="8"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9"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2" name="Content Placeholder 1"/>
          <p:cNvSpPr>
            <a:spLocks noGrp="1"/>
          </p:cNvSpPr>
          <p:nvPr>
            <p:ph idx="1"/>
          </p:nvPr>
        </p:nvSpPr>
        <p:spPr/>
        <p:txBody>
          <a:bodyPr/>
          <a:lstStyle/>
          <a:p>
            <a:r>
              <a:rPr lang="en-US" sz="1500" dirty="0"/>
              <a:t>Want: min</a:t>
            </a:r>
            <a:r>
              <a:rPr lang="en-US" sz="1500" baseline="-25000" dirty="0"/>
              <a:t>a</a:t>
            </a:r>
            <a:r>
              <a:rPr lang="en-US" sz="1500" dirty="0"/>
              <a:t> </a:t>
            </a:r>
            <a:r>
              <a:rPr lang="en-US" sz="1500" dirty="0" err="1"/>
              <a:t>min</a:t>
            </a:r>
            <a:r>
              <a:rPr lang="en-US" sz="1500" baseline="-25000" dirty="0" err="1"/>
              <a:t>b</a:t>
            </a:r>
            <a:r>
              <a:rPr lang="en-US" sz="1500" dirty="0"/>
              <a:t> </a:t>
            </a:r>
            <a:r>
              <a:rPr lang="en-US" sz="1500" dirty="0" err="1"/>
              <a:t>F(a,b</a:t>
            </a:r>
            <a:r>
              <a:rPr lang="en-US" sz="1500" dirty="0"/>
              <a:t>)</a:t>
            </a:r>
          </a:p>
          <a:p>
            <a:endParaRPr lang="en-US" sz="1500" dirty="0"/>
          </a:p>
          <a:p>
            <a:r>
              <a:rPr lang="en-US" sz="1500" dirty="0"/>
              <a:t>Coordinate descent:</a:t>
            </a:r>
          </a:p>
          <a:p>
            <a:pPr lvl="1"/>
            <a:r>
              <a:rPr lang="en-US" sz="1350" dirty="0"/>
              <a:t>fix a, minimize b</a:t>
            </a:r>
          </a:p>
          <a:p>
            <a:pPr lvl="1"/>
            <a:r>
              <a:rPr lang="en-US" sz="1350" dirty="0"/>
              <a:t>fix b, minimize a</a:t>
            </a:r>
          </a:p>
          <a:p>
            <a:pPr lvl="1"/>
            <a:r>
              <a:rPr lang="en-US" sz="1350" dirty="0"/>
              <a:t>repeat</a:t>
            </a:r>
          </a:p>
          <a:p>
            <a:endParaRPr lang="en-US" sz="1500" dirty="0"/>
          </a:p>
          <a:p>
            <a:r>
              <a:rPr lang="en-US" sz="1500" dirty="0"/>
              <a:t>Converges!!!</a:t>
            </a:r>
          </a:p>
          <a:p>
            <a:pPr lvl="1"/>
            <a:r>
              <a:rPr lang="en-US" sz="1350" dirty="0"/>
              <a:t>if F is bounded</a:t>
            </a:r>
          </a:p>
          <a:p>
            <a:pPr lvl="1"/>
            <a:r>
              <a:rPr lang="en-US" sz="1350" dirty="0"/>
              <a:t>to a (often good) local optimum </a:t>
            </a:r>
          </a:p>
          <a:p>
            <a:endParaRPr lang="en-US" sz="1350" dirty="0"/>
          </a:p>
          <a:p>
            <a:endParaRPr lang="en-US" sz="1350" dirty="0"/>
          </a:p>
          <a:p>
            <a:r>
              <a:rPr lang="en-US" sz="1500" dirty="0"/>
              <a:t>K-means is a coordinate descent algorithm!</a:t>
            </a:r>
          </a:p>
          <a:p>
            <a:endParaRPr lang="en-US" dirty="0"/>
          </a:p>
        </p:txBody>
      </p:sp>
    </p:spTree>
    <p:extLst>
      <p:ext uri="{BB962C8B-B14F-4D97-AF65-F5344CB8AC3E}">
        <p14:creationId xmlns:p14="http://schemas.microsoft.com/office/powerpoint/2010/main" val="15471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p:txBody>
          <a:bodyPr/>
          <a:lstStyle/>
          <a:p>
            <a:r>
              <a:rPr lang="en-US" dirty="0"/>
              <a:t>Optimize objective function:</a:t>
            </a:r>
            <a:endParaRPr lang="en-US" sz="750" dirty="0"/>
          </a:p>
          <a:p>
            <a:pPr lvl="1"/>
            <a:endParaRPr lang="en-US" dirty="0"/>
          </a:p>
          <a:p>
            <a:pPr lvl="1"/>
            <a:endParaRPr lang="en-US" dirty="0"/>
          </a:p>
          <a:p>
            <a:endParaRPr lang="en-US" dirty="0"/>
          </a:p>
          <a:p>
            <a:r>
              <a:rPr lang="en-US" dirty="0"/>
              <a:t>Alternate between</a:t>
            </a:r>
          </a:p>
          <a:p>
            <a:pPr lvl="1"/>
            <a:r>
              <a:rPr lang="en-US" sz="1650" dirty="0"/>
              <a:t>Fix </a:t>
            </a:r>
            <a:r>
              <a:rPr lang="en-US" sz="1650" b="1" dirty="0">
                <a:latin typeface="Symbol" pitchFamily="18" charset="2"/>
                <a:sym typeface="Symbol" pitchFamily="18" charset="2"/>
              </a:rPr>
              <a:t></a:t>
            </a:r>
            <a:r>
              <a:rPr lang="en-US" sz="1650" dirty="0"/>
              <a:t>, optimize a (i.e. C)</a:t>
            </a:r>
          </a:p>
          <a:p>
            <a:pPr lvl="1"/>
            <a:r>
              <a:rPr lang="en-US" sz="1800" dirty="0"/>
              <a:t>Fix a (i.e. C), optimize </a:t>
            </a:r>
            <a:r>
              <a:rPr lang="en-US" sz="1800" b="1" dirty="0">
                <a:latin typeface="Symbol" pitchFamily="18" charset="2"/>
                <a:sym typeface="Symbol" pitchFamily="18" charset="2"/>
              </a:rPr>
              <a:t></a:t>
            </a:r>
          </a:p>
        </p:txBody>
      </p:sp>
      <p:sp>
        <p:nvSpPr>
          <p:cNvPr id="7" name="Slide Number Placeholder 4"/>
          <p:cNvSpPr>
            <a:spLocks noGrp="1"/>
          </p:cNvSpPr>
          <p:nvPr>
            <p:ph type="sldNum" sz="quarter" idx="12"/>
          </p:nvPr>
        </p:nvSpPr>
        <p:spPr>
          <a:xfrm>
            <a:off x="6457950" y="4800600"/>
            <a:ext cx="1428750" cy="342900"/>
          </a:xfrm>
        </p:spPr>
        <p:txBody>
          <a:bodyPr/>
          <a:lstStyle/>
          <a:p>
            <a:pPr>
              <a:defRPr/>
            </a:pPr>
            <a:fld id="{7134A590-6033-DE48-865B-A0558AEFCBD1}" type="slidenum">
              <a:rPr lang="en-US" smtClean="0"/>
              <a:pPr>
                <a:defRPr/>
              </a:pPr>
              <a:t>27</a:t>
            </a:fld>
            <a:endParaRPr lang="en-US"/>
          </a:p>
        </p:txBody>
      </p:sp>
      <p:sp>
        <p:nvSpPr>
          <p:cNvPr id="8" name="Footer Placeholder 3"/>
          <p:cNvSpPr>
            <a:spLocks noGrp="1"/>
          </p:cNvSpPr>
          <p:nvPr>
            <p:ph type="ftr" sz="quarter" idx="11"/>
          </p:nvPr>
        </p:nvSpPr>
        <p:spPr>
          <a:xfrm>
            <a:off x="1257300" y="4800600"/>
            <a:ext cx="2171700" cy="342900"/>
          </a:xfrm>
        </p:spPr>
        <p:txBody>
          <a:bodyPr/>
          <a:lstStyle/>
          <a:p>
            <a:pPr>
              <a:defRPr/>
            </a:pPr>
            <a:r>
              <a:rPr lang="en-US" dirty="0"/>
              <a:t>(C) Dhruv Batra </a:t>
            </a:r>
          </a:p>
        </p:txBody>
      </p:sp>
      <p:sp>
        <p:nvSpPr>
          <p:cNvPr id="9" name="Slide Number Placeholder 4"/>
          <p:cNvSpPr txBox="1">
            <a:spLocks/>
          </p:cNvSpPr>
          <p:nvPr/>
        </p:nvSpPr>
        <p:spPr bwMode="auto">
          <a:xfrm>
            <a:off x="3543300" y="4800600"/>
            <a:ext cx="20002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defRPr/>
            </a:pPr>
            <a:r>
              <a:rPr lang="en-US" sz="1050" dirty="0"/>
              <a:t>Slide Credit: Carlos </a:t>
            </a:r>
            <a:r>
              <a:rPr lang="en-US" sz="1050" dirty="0" err="1"/>
              <a:t>Guestrin</a:t>
            </a:r>
            <a:endParaRPr lang="en-US" sz="1050" dirty="0"/>
          </a:p>
        </p:txBody>
      </p:sp>
      <p:sp>
        <p:nvSpPr>
          <p:cNvPr id="2" name="Title 1"/>
          <p:cNvSpPr>
            <a:spLocks noGrp="1"/>
          </p:cNvSpPr>
          <p:nvPr>
            <p:ph type="title"/>
          </p:nvPr>
        </p:nvSpPr>
        <p:spPr/>
        <p:txBody>
          <a:bodyPr/>
          <a:lstStyle/>
          <a:p>
            <a:r>
              <a:rPr lang="en-US" dirty="0"/>
              <a:t>K-means as Co-ordinate Descent</a:t>
            </a:r>
          </a:p>
        </p:txBody>
      </p:sp>
      <p:pic>
        <p:nvPicPr>
          <p:cNvPr id="6" name="Picture 5"/>
          <p:cNvPicPr>
            <a:picLocks noChangeAspect="1"/>
          </p:cNvPicPr>
          <p:nvPr/>
        </p:nvPicPr>
        <p:blipFill>
          <a:blip r:embed="rId3"/>
          <a:stretch>
            <a:fillRect/>
          </a:stretch>
        </p:blipFill>
        <p:spPr>
          <a:xfrm>
            <a:off x="1771650" y="1238250"/>
            <a:ext cx="5695950" cy="647700"/>
          </a:xfrm>
          <a:prstGeom prst="rect">
            <a:avLst/>
          </a:prstGeom>
        </p:spPr>
      </p:pic>
    </p:spTree>
    <p:extLst>
      <p:ext uri="{BB962C8B-B14F-4D97-AF65-F5344CB8AC3E}">
        <p14:creationId xmlns:p14="http://schemas.microsoft.com/office/powerpoint/2010/main" val="37482112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Shape 171"/>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a:t>Supervised vs Unsupervised Learning</a:t>
            </a:r>
          </a:p>
        </p:txBody>
      </p:sp>
      <p:sp>
        <p:nvSpPr>
          <p:cNvPr id="172" name="Shape 172"/>
          <p:cNvSpPr txBox="1">
            <a:spLocks noGrp="1"/>
          </p:cNvSpPr>
          <p:nvPr>
            <p:ph type="body" idx="4294967295"/>
          </p:nvPr>
        </p:nvSpPr>
        <p:spPr>
          <a:xfrm>
            <a:off x="0" y="857250"/>
            <a:ext cx="3225800" cy="3314699"/>
          </a:xfrm>
          <a:prstGeom prst="rect">
            <a:avLst/>
          </a:prstGeom>
        </p:spPr>
        <p:txBody>
          <a:bodyPr vert="horz" wrap="square" lIns="68569" tIns="68569" rIns="68569" bIns="68569" numCol="1" anchor="t" anchorCtr="0" compatLnSpc="1">
            <a:prstTxWarp prst="textNoShape">
              <a:avLst/>
            </a:prstTxWarp>
            <a:noAutofit/>
          </a:bodyPr>
          <a:lstStyle/>
          <a:p>
            <a:pPr>
              <a:buNone/>
            </a:pPr>
            <a:r>
              <a:rPr lang="en" sz="1500" b="1" dirty="0"/>
              <a:t>Supervised Learning</a:t>
            </a:r>
          </a:p>
          <a:p>
            <a:pPr>
              <a:buNone/>
            </a:pPr>
            <a:endParaRPr sz="1500" b="1" dirty="0"/>
          </a:p>
          <a:p>
            <a:pPr>
              <a:buNone/>
            </a:pPr>
            <a:r>
              <a:rPr lang="en" sz="1500" b="1" dirty="0"/>
              <a:t>Given</a:t>
            </a:r>
            <a:r>
              <a:rPr lang="en" sz="1500" dirty="0"/>
              <a:t>: (x, y)</a:t>
            </a:r>
          </a:p>
          <a:p>
            <a:pPr>
              <a:buNone/>
            </a:pPr>
            <a:r>
              <a:rPr lang="en" sz="1500" dirty="0"/>
              <a:t>x is data, y is label</a:t>
            </a:r>
          </a:p>
          <a:p>
            <a:pPr>
              <a:buNone/>
            </a:pPr>
            <a:endParaRPr sz="1500" dirty="0"/>
          </a:p>
          <a:p>
            <a:pPr>
              <a:buNone/>
            </a:pPr>
            <a:r>
              <a:rPr lang="en" sz="1500" b="1" dirty="0"/>
              <a:t>Goal</a:t>
            </a:r>
            <a:r>
              <a:rPr lang="en" sz="1500" dirty="0"/>
              <a:t>: Learn a </a:t>
            </a:r>
            <a:r>
              <a:rPr lang="en" sz="1500" i="1" dirty="0"/>
              <a:t>function</a:t>
            </a:r>
            <a:r>
              <a:rPr lang="en" sz="1500" dirty="0"/>
              <a:t> to map x -&gt; y</a:t>
            </a:r>
          </a:p>
          <a:p>
            <a:pPr>
              <a:buNone/>
            </a:pPr>
            <a:endParaRPr sz="1500" dirty="0"/>
          </a:p>
          <a:p>
            <a:pPr>
              <a:buNone/>
            </a:pPr>
            <a:r>
              <a:rPr lang="en" sz="1500" b="1" dirty="0"/>
              <a:t>Examples</a:t>
            </a:r>
            <a:r>
              <a:rPr lang="en" sz="1500" dirty="0"/>
              <a:t>: Classification, regression, object detection, semantic segmentation, image captioning, etc.</a:t>
            </a:r>
          </a:p>
        </p:txBody>
      </p:sp>
      <p:sp>
        <p:nvSpPr>
          <p:cNvPr id="169" name="Shape 169"/>
          <p:cNvSpPr txBox="1">
            <a:spLocks noGrp="1"/>
          </p:cNvSpPr>
          <p:nvPr>
            <p:ph type="body" idx="4294967295"/>
          </p:nvPr>
        </p:nvSpPr>
        <p:spPr>
          <a:xfrm>
            <a:off x="6248400" y="860425"/>
            <a:ext cx="2968625" cy="3990975"/>
          </a:xfrm>
          <a:prstGeom prst="rect">
            <a:avLst/>
          </a:prstGeom>
        </p:spPr>
        <p:txBody>
          <a:bodyPr vert="horz" wrap="square" lIns="68569" tIns="68569" rIns="68569" bIns="68569" numCol="1" anchor="t"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sp>
        <p:nvSpPr>
          <p:cNvPr id="6"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8" name="Shape 117">
            <a:extLst>
              <a:ext uri="{FF2B5EF4-FFF2-40B4-BE49-F238E27FC236}">
                <a16:creationId xmlns:a16="http://schemas.microsoft.com/office/drawing/2014/main" id="{BE5D8EF6-E1E9-2241-A911-D16B01D4DBD5}"/>
              </a:ext>
            </a:extLst>
          </p:cNvPr>
          <p:cNvSpPr txBox="1">
            <a:spLocks/>
          </p:cNvSpPr>
          <p:nvPr/>
        </p:nvSpPr>
        <p:spPr>
          <a:xfrm>
            <a:off x="3225800" y="857250"/>
            <a:ext cx="3098800" cy="3994150"/>
          </a:xfrm>
          <a:prstGeom prst="rect">
            <a:avLst/>
          </a:prstGeom>
        </p:spPr>
        <p:txBody>
          <a:bodyPr vert="horz" wrap="square" lIns="68569" tIns="68569" rIns="68569" bIns="68569"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a:lstStyle>
          <a:p>
            <a:pPr>
              <a:buFontTx/>
              <a:buNone/>
            </a:pPr>
            <a:r>
              <a:rPr lang="en-US" sz="1500" b="1" kern="0" dirty="0">
                <a:solidFill>
                  <a:schemeClr val="dk1"/>
                </a:solidFill>
              </a:rPr>
              <a:t>Reinforcement Learning</a:t>
            </a:r>
          </a:p>
          <a:p>
            <a:pPr>
              <a:buFontTx/>
              <a:buNone/>
            </a:pPr>
            <a:endParaRPr lang="en-US" sz="1500" kern="0" dirty="0">
              <a:solidFill>
                <a:schemeClr val="dk1"/>
              </a:solidFill>
            </a:endParaRPr>
          </a:p>
          <a:p>
            <a:pPr>
              <a:buFontTx/>
              <a:buNone/>
            </a:pPr>
            <a:r>
              <a:rPr lang="en-US" sz="1500" b="1" kern="0" dirty="0">
                <a:solidFill>
                  <a:schemeClr val="dk1"/>
                </a:solidFill>
              </a:rPr>
              <a:t>Given</a:t>
            </a:r>
            <a:r>
              <a:rPr lang="en-US" sz="1500" kern="0" dirty="0">
                <a:solidFill>
                  <a:schemeClr val="dk1"/>
                </a:solidFill>
              </a:rPr>
              <a:t>: (e, r)</a:t>
            </a:r>
          </a:p>
          <a:p>
            <a:pPr>
              <a:buFontTx/>
              <a:buNone/>
            </a:pPr>
            <a:r>
              <a:rPr lang="en-US" sz="1500" kern="0" dirty="0">
                <a:solidFill>
                  <a:schemeClr val="dk1"/>
                </a:solidFill>
              </a:rPr>
              <a:t>Environment e, Reward function r (evaluative feedback)</a:t>
            </a:r>
          </a:p>
          <a:p>
            <a:pPr>
              <a:buFontTx/>
              <a:buNone/>
            </a:pPr>
            <a:endParaRPr lang="en-US" sz="1500" kern="0" dirty="0">
              <a:solidFill>
                <a:schemeClr val="dk1"/>
              </a:solidFill>
            </a:endParaRPr>
          </a:p>
          <a:p>
            <a:pPr>
              <a:buFontTx/>
              <a:buNone/>
            </a:pPr>
            <a:r>
              <a:rPr lang="en-US" sz="1500" b="1" kern="0" dirty="0">
                <a:solidFill>
                  <a:schemeClr val="dk1"/>
                </a:solidFill>
              </a:rPr>
              <a:t>Goal</a:t>
            </a:r>
            <a:r>
              <a:rPr lang="en-US" sz="1500" kern="0" dirty="0">
                <a:solidFill>
                  <a:schemeClr val="dk1"/>
                </a:solidFill>
              </a:rPr>
              <a:t>: Maximize expected reward</a:t>
            </a:r>
          </a:p>
          <a:p>
            <a:pPr>
              <a:buFontTx/>
              <a:buNone/>
            </a:pPr>
            <a:endParaRPr lang="en-US" sz="1500" kern="0" dirty="0">
              <a:solidFill>
                <a:schemeClr val="dk1"/>
              </a:solidFill>
            </a:endParaRPr>
          </a:p>
          <a:p>
            <a:pPr>
              <a:buFontTx/>
              <a:buNone/>
            </a:pPr>
            <a:r>
              <a:rPr lang="en-US" sz="1500" b="1" kern="0" dirty="0">
                <a:solidFill>
                  <a:schemeClr val="dk1"/>
                </a:solidFill>
              </a:rPr>
              <a:t>Examples</a:t>
            </a:r>
            <a:r>
              <a:rPr lang="en-US" sz="1500" kern="0" dirty="0">
                <a:solidFill>
                  <a:schemeClr val="dk1"/>
                </a:solidFill>
              </a:rPr>
              <a:t>: Robotic control, video games, board games, etc.</a:t>
            </a:r>
          </a:p>
        </p:txBody>
      </p:sp>
    </p:spTree>
    <p:extLst>
      <p:ext uri="{BB962C8B-B14F-4D97-AF65-F5344CB8AC3E}">
        <p14:creationId xmlns:p14="http://schemas.microsoft.com/office/powerpoint/2010/main" val="1695656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Shape 171"/>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a:t>Supervised vs Unsupervised Learning</a:t>
            </a:r>
          </a:p>
        </p:txBody>
      </p:sp>
      <p:sp>
        <p:nvSpPr>
          <p:cNvPr id="172" name="Shape 172"/>
          <p:cNvSpPr txBox="1">
            <a:spLocks noGrp="1"/>
          </p:cNvSpPr>
          <p:nvPr>
            <p:ph type="body" idx="4294967295"/>
          </p:nvPr>
        </p:nvSpPr>
        <p:spPr>
          <a:xfrm>
            <a:off x="0" y="857250"/>
            <a:ext cx="3225800" cy="3314699"/>
          </a:xfrm>
          <a:prstGeom prst="rect">
            <a:avLst/>
          </a:prstGeom>
        </p:spPr>
        <p:txBody>
          <a:bodyPr vert="horz" wrap="square" lIns="68569" tIns="68569" rIns="68569" bIns="68569" numCol="1" anchor="t" anchorCtr="0" compatLnSpc="1">
            <a:prstTxWarp prst="textNoShape">
              <a:avLst/>
            </a:prstTxWarp>
            <a:noAutofit/>
          </a:bodyPr>
          <a:lstStyle/>
          <a:p>
            <a:pPr>
              <a:buNone/>
            </a:pPr>
            <a:r>
              <a:rPr lang="en" sz="1500" b="1" dirty="0"/>
              <a:t>Supervised Learning</a:t>
            </a:r>
          </a:p>
          <a:p>
            <a:pPr>
              <a:buNone/>
            </a:pPr>
            <a:endParaRPr sz="1500" b="1" dirty="0"/>
          </a:p>
          <a:p>
            <a:pPr>
              <a:buNone/>
            </a:pPr>
            <a:r>
              <a:rPr lang="en" sz="1500" b="1" dirty="0"/>
              <a:t>Given</a:t>
            </a:r>
            <a:r>
              <a:rPr lang="en" sz="1500" dirty="0"/>
              <a:t>: (x, y)</a:t>
            </a:r>
          </a:p>
          <a:p>
            <a:pPr>
              <a:buNone/>
            </a:pPr>
            <a:r>
              <a:rPr lang="en" sz="1500" dirty="0"/>
              <a:t>x is data, y is label</a:t>
            </a:r>
          </a:p>
          <a:p>
            <a:pPr>
              <a:buNone/>
            </a:pPr>
            <a:endParaRPr sz="1500" dirty="0"/>
          </a:p>
          <a:p>
            <a:pPr>
              <a:buNone/>
            </a:pPr>
            <a:r>
              <a:rPr lang="en" sz="1500" b="1" dirty="0"/>
              <a:t>Goal</a:t>
            </a:r>
            <a:r>
              <a:rPr lang="en" sz="1500" dirty="0"/>
              <a:t>: Learn a </a:t>
            </a:r>
            <a:r>
              <a:rPr lang="en" sz="1500" i="1" dirty="0"/>
              <a:t>function</a:t>
            </a:r>
            <a:r>
              <a:rPr lang="en" sz="1500" dirty="0"/>
              <a:t> to map x -&gt; y</a:t>
            </a:r>
          </a:p>
          <a:p>
            <a:pPr>
              <a:buNone/>
            </a:pPr>
            <a:endParaRPr sz="1500" dirty="0"/>
          </a:p>
          <a:p>
            <a:pPr>
              <a:buNone/>
            </a:pPr>
            <a:r>
              <a:rPr lang="en" sz="1500" b="1" dirty="0"/>
              <a:t>Examples</a:t>
            </a:r>
            <a:r>
              <a:rPr lang="en" sz="1500" dirty="0"/>
              <a:t>: Classification, regression, object detection, semantic segmentation, image captioning, etc.</a:t>
            </a:r>
          </a:p>
        </p:txBody>
      </p:sp>
      <p:sp>
        <p:nvSpPr>
          <p:cNvPr id="169" name="Shape 169"/>
          <p:cNvSpPr txBox="1">
            <a:spLocks noGrp="1"/>
          </p:cNvSpPr>
          <p:nvPr>
            <p:ph type="body" idx="4294967295"/>
          </p:nvPr>
        </p:nvSpPr>
        <p:spPr>
          <a:xfrm>
            <a:off x="6248400" y="860425"/>
            <a:ext cx="2968625" cy="3990975"/>
          </a:xfrm>
          <a:prstGeom prst="rect">
            <a:avLst/>
          </a:prstGeom>
        </p:spPr>
        <p:txBody>
          <a:bodyPr vert="horz" wrap="square" lIns="68569" tIns="68569" rIns="68569" bIns="68569" numCol="1" anchor="t" anchorCtr="0" compatLnSpc="1">
            <a:prstTxWarp prst="textNoShape">
              <a:avLst/>
            </a:prstTxWarp>
            <a:noAutofit/>
          </a:bodyPr>
          <a:lstStyle/>
          <a:p>
            <a:pPr>
              <a:buNone/>
            </a:pPr>
            <a:r>
              <a:rPr lang="en" sz="1500" b="1" dirty="0">
                <a:solidFill>
                  <a:schemeClr val="dk1"/>
                </a:solidFill>
              </a:rPr>
              <a:t>Unsupervised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Data x</a:t>
            </a:r>
          </a:p>
          <a:p>
            <a:pPr>
              <a:buNone/>
            </a:pPr>
            <a:r>
              <a:rPr lang="en" sz="1500" dirty="0">
                <a:solidFill>
                  <a:schemeClr val="dk1"/>
                </a:solidFill>
              </a:rPr>
              <a:t>Just data, no labels!</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Learn some underlying hidden </a:t>
            </a:r>
            <a:r>
              <a:rPr lang="en" sz="1500" i="1" dirty="0">
                <a:solidFill>
                  <a:schemeClr val="dk1"/>
                </a:solidFill>
              </a:rPr>
              <a:t>structure</a:t>
            </a:r>
            <a:r>
              <a:rPr lang="en" sz="1500" dirty="0">
                <a:solidFill>
                  <a:schemeClr val="dk1"/>
                </a:solidFill>
              </a:rPr>
              <a:t> of the data</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Clustering, dimensionality reduction, feature learning, density estimation, etc.</a:t>
            </a:r>
          </a:p>
        </p:txBody>
      </p:sp>
      <p:sp>
        <p:nvSpPr>
          <p:cNvPr id="6"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8" name="Shape 117">
            <a:extLst>
              <a:ext uri="{FF2B5EF4-FFF2-40B4-BE49-F238E27FC236}">
                <a16:creationId xmlns:a16="http://schemas.microsoft.com/office/drawing/2014/main" id="{BE5D8EF6-E1E9-2241-A911-D16B01D4DBD5}"/>
              </a:ext>
            </a:extLst>
          </p:cNvPr>
          <p:cNvSpPr txBox="1">
            <a:spLocks/>
          </p:cNvSpPr>
          <p:nvPr/>
        </p:nvSpPr>
        <p:spPr>
          <a:xfrm>
            <a:off x="3225800" y="857250"/>
            <a:ext cx="3098800" cy="3994150"/>
          </a:xfrm>
          <a:prstGeom prst="rect">
            <a:avLst/>
          </a:prstGeom>
        </p:spPr>
        <p:txBody>
          <a:bodyPr vert="horz" wrap="square" lIns="68569" tIns="68569" rIns="68569" bIns="68569"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a:lstStyle>
          <a:p>
            <a:pPr>
              <a:buFontTx/>
              <a:buNone/>
            </a:pPr>
            <a:r>
              <a:rPr lang="en-US" sz="1500" b="1" kern="0" dirty="0">
                <a:solidFill>
                  <a:schemeClr val="dk1"/>
                </a:solidFill>
              </a:rPr>
              <a:t>Reinforcement Learning</a:t>
            </a:r>
          </a:p>
          <a:p>
            <a:pPr>
              <a:buFontTx/>
              <a:buNone/>
            </a:pPr>
            <a:endParaRPr lang="en-US" sz="1500" kern="0" dirty="0">
              <a:solidFill>
                <a:schemeClr val="dk1"/>
              </a:solidFill>
            </a:endParaRPr>
          </a:p>
          <a:p>
            <a:pPr>
              <a:buFontTx/>
              <a:buNone/>
            </a:pPr>
            <a:r>
              <a:rPr lang="en-US" sz="1500" b="1" kern="0" dirty="0">
                <a:solidFill>
                  <a:schemeClr val="dk1"/>
                </a:solidFill>
              </a:rPr>
              <a:t>Given</a:t>
            </a:r>
            <a:r>
              <a:rPr lang="en-US" sz="1500" kern="0" dirty="0">
                <a:solidFill>
                  <a:schemeClr val="dk1"/>
                </a:solidFill>
              </a:rPr>
              <a:t>: (e, r)</a:t>
            </a:r>
          </a:p>
          <a:p>
            <a:pPr>
              <a:buFontTx/>
              <a:buNone/>
            </a:pPr>
            <a:r>
              <a:rPr lang="en-US" sz="1500" kern="0" dirty="0">
                <a:solidFill>
                  <a:schemeClr val="dk1"/>
                </a:solidFill>
              </a:rPr>
              <a:t>Environment e, Reward function r (evaluative feedback)</a:t>
            </a:r>
          </a:p>
          <a:p>
            <a:pPr>
              <a:buFontTx/>
              <a:buNone/>
            </a:pPr>
            <a:endParaRPr lang="en-US" sz="1500" kern="0" dirty="0">
              <a:solidFill>
                <a:schemeClr val="dk1"/>
              </a:solidFill>
            </a:endParaRPr>
          </a:p>
          <a:p>
            <a:pPr>
              <a:buFontTx/>
              <a:buNone/>
            </a:pPr>
            <a:r>
              <a:rPr lang="en-US" sz="1500" b="1" kern="0" dirty="0">
                <a:solidFill>
                  <a:schemeClr val="dk1"/>
                </a:solidFill>
              </a:rPr>
              <a:t>Goal</a:t>
            </a:r>
            <a:r>
              <a:rPr lang="en-US" sz="1500" kern="0" dirty="0">
                <a:solidFill>
                  <a:schemeClr val="dk1"/>
                </a:solidFill>
              </a:rPr>
              <a:t>: Maximize expected reward</a:t>
            </a:r>
          </a:p>
          <a:p>
            <a:pPr>
              <a:buFontTx/>
              <a:buNone/>
            </a:pPr>
            <a:endParaRPr lang="en-US" sz="1500" kern="0" dirty="0">
              <a:solidFill>
                <a:schemeClr val="dk1"/>
              </a:solidFill>
            </a:endParaRPr>
          </a:p>
          <a:p>
            <a:pPr>
              <a:buFontTx/>
              <a:buNone/>
            </a:pPr>
            <a:r>
              <a:rPr lang="en-US" sz="1500" b="1" kern="0" dirty="0">
                <a:solidFill>
                  <a:schemeClr val="dk1"/>
                </a:solidFill>
              </a:rPr>
              <a:t>Examples</a:t>
            </a:r>
            <a:r>
              <a:rPr lang="en-US" sz="1500" kern="0" dirty="0">
                <a:solidFill>
                  <a:schemeClr val="dk1"/>
                </a:solidFill>
              </a:rPr>
              <a:t>: Robotic control, video games, board games, etc.</a:t>
            </a:r>
          </a:p>
        </p:txBody>
      </p:sp>
      <p:sp>
        <p:nvSpPr>
          <p:cNvPr id="7" name="Shape 178">
            <a:extLst>
              <a:ext uri="{FF2B5EF4-FFF2-40B4-BE49-F238E27FC236}">
                <a16:creationId xmlns:a16="http://schemas.microsoft.com/office/drawing/2014/main" id="{895BFE9C-4AC1-2247-BC5C-8EE843F9B36B}"/>
              </a:ext>
            </a:extLst>
          </p:cNvPr>
          <p:cNvSpPr txBox="1"/>
          <p:nvPr/>
        </p:nvSpPr>
        <p:spPr>
          <a:xfrm>
            <a:off x="4787725" y="4013200"/>
            <a:ext cx="1663875" cy="838200"/>
          </a:xfrm>
          <a:prstGeom prst="rect">
            <a:avLst/>
          </a:prstGeom>
          <a:noFill/>
          <a:ln>
            <a:noFill/>
          </a:ln>
        </p:spPr>
        <p:txBody>
          <a:bodyPr spcFirstLastPara="1" wrap="square" lIns="68569" tIns="68569" rIns="68569" bIns="68569" anchor="t" anchorCtr="0">
            <a:noAutofit/>
          </a:bodyPr>
          <a:lstStyle/>
          <a:p>
            <a:pPr algn="l" eaLnBrk="1" fontAlgn="auto" hangingPunct="1">
              <a:spcBef>
                <a:spcPts val="0"/>
              </a:spcBef>
              <a:spcAft>
                <a:spcPts val="0"/>
              </a:spcAft>
              <a:buClr>
                <a:srgbClr val="000000"/>
              </a:buClr>
            </a:pPr>
            <a:r>
              <a:rPr lang="en" sz="1050" kern="0" dirty="0">
                <a:solidFill>
                  <a:srgbClr val="0000FF"/>
                </a:solidFill>
                <a:latin typeface="Arial"/>
                <a:cs typeface="Arial"/>
                <a:sym typeface="Arial"/>
              </a:rPr>
              <a:t>Holy grail: Solve unsupervised learning</a:t>
            </a:r>
            <a:endParaRPr sz="1050" kern="0" dirty="0">
              <a:solidFill>
                <a:srgbClr val="0000FF"/>
              </a:solidFill>
              <a:latin typeface="Arial"/>
              <a:cs typeface="Arial"/>
              <a:sym typeface="Arial"/>
            </a:endParaRPr>
          </a:p>
          <a:p>
            <a:pPr algn="l" eaLnBrk="1" fontAlgn="auto" hangingPunct="1">
              <a:spcBef>
                <a:spcPts val="0"/>
              </a:spcBef>
              <a:spcAft>
                <a:spcPts val="0"/>
              </a:spcAft>
              <a:buClr>
                <a:srgbClr val="000000"/>
              </a:buClr>
            </a:pPr>
            <a:r>
              <a:rPr lang="en" sz="1050" kern="0" dirty="0">
                <a:solidFill>
                  <a:srgbClr val="0000FF"/>
                </a:solidFill>
                <a:latin typeface="Arial"/>
                <a:cs typeface="Arial"/>
                <a:sym typeface="Arial"/>
              </a:rPr>
              <a:t>=&gt; understand structure of visual world</a:t>
            </a:r>
            <a:endParaRPr sz="1050" kern="0" dirty="0">
              <a:solidFill>
                <a:srgbClr val="0000FF"/>
              </a:solidFill>
              <a:latin typeface="Arial"/>
              <a:cs typeface="Arial"/>
              <a:sym typeface="Arial"/>
            </a:endParaRPr>
          </a:p>
        </p:txBody>
      </p:sp>
      <p:cxnSp>
        <p:nvCxnSpPr>
          <p:cNvPr id="9" name="Shape 184">
            <a:extLst>
              <a:ext uri="{FF2B5EF4-FFF2-40B4-BE49-F238E27FC236}">
                <a16:creationId xmlns:a16="http://schemas.microsoft.com/office/drawing/2014/main" id="{12F2AA9D-4323-3A4F-B3E7-3C81DF24DB23}"/>
              </a:ext>
            </a:extLst>
          </p:cNvPr>
          <p:cNvCxnSpPr>
            <a:cxnSpLocks/>
          </p:cNvCxnSpPr>
          <p:nvPr/>
        </p:nvCxnSpPr>
        <p:spPr>
          <a:xfrm flipV="1">
            <a:off x="5614876" y="2800350"/>
            <a:ext cx="836724" cy="1285875"/>
          </a:xfrm>
          <a:prstGeom prst="straightConnector1">
            <a:avLst/>
          </a:prstGeom>
          <a:noFill/>
          <a:ln w="9525" cap="flat" cmpd="sng">
            <a:solidFill>
              <a:srgbClr val="0000FF"/>
            </a:solidFill>
            <a:prstDash val="solid"/>
            <a:round/>
            <a:headEnd type="none" w="med" len="med"/>
            <a:tailEnd type="triangle" w="med" len="med"/>
          </a:ln>
        </p:spPr>
      </p:cxnSp>
      <p:sp>
        <p:nvSpPr>
          <p:cNvPr id="13" name="Shape 182">
            <a:extLst>
              <a:ext uri="{FF2B5EF4-FFF2-40B4-BE49-F238E27FC236}">
                <a16:creationId xmlns:a16="http://schemas.microsoft.com/office/drawing/2014/main" id="{C61C5493-CDF5-C24E-81F6-4FF91633ACE4}"/>
              </a:ext>
            </a:extLst>
          </p:cNvPr>
          <p:cNvSpPr txBox="1"/>
          <p:nvPr/>
        </p:nvSpPr>
        <p:spPr>
          <a:xfrm>
            <a:off x="7119575" y="1200150"/>
            <a:ext cx="2097450" cy="336150"/>
          </a:xfrm>
          <a:prstGeom prst="rect">
            <a:avLst/>
          </a:prstGeom>
          <a:noFill/>
          <a:ln>
            <a:noFill/>
          </a:ln>
        </p:spPr>
        <p:txBody>
          <a:bodyPr spcFirstLastPara="1" wrap="square" lIns="68569" tIns="68569" rIns="68569" bIns="68569" anchor="t" anchorCtr="0">
            <a:noAutofit/>
          </a:bodyPr>
          <a:lstStyle/>
          <a:p>
            <a:pPr algn="l" eaLnBrk="1" fontAlgn="auto" hangingPunct="1">
              <a:spcBef>
                <a:spcPts val="0"/>
              </a:spcBef>
              <a:spcAft>
                <a:spcPts val="0"/>
              </a:spcAft>
              <a:buClr>
                <a:srgbClr val="000000"/>
              </a:buClr>
            </a:pPr>
            <a:r>
              <a:rPr lang="en" kern="0" dirty="0">
                <a:solidFill>
                  <a:srgbClr val="0000FF"/>
                </a:solidFill>
                <a:latin typeface="Arial"/>
                <a:cs typeface="Arial"/>
                <a:sym typeface="Arial"/>
              </a:rPr>
              <a:t>Training data is cheap</a:t>
            </a:r>
            <a:endParaRPr kern="0" dirty="0">
              <a:solidFill>
                <a:srgbClr val="0000FF"/>
              </a:solidFill>
              <a:latin typeface="Arial"/>
              <a:cs typeface="Arial"/>
              <a:sym typeface="Arial"/>
            </a:endParaRPr>
          </a:p>
        </p:txBody>
      </p:sp>
      <p:cxnSp>
        <p:nvCxnSpPr>
          <p:cNvPr id="14" name="Shape 183">
            <a:extLst>
              <a:ext uri="{FF2B5EF4-FFF2-40B4-BE49-F238E27FC236}">
                <a16:creationId xmlns:a16="http://schemas.microsoft.com/office/drawing/2014/main" id="{940B3247-3FC1-9B43-B706-FCC2DB1C79FE}"/>
              </a:ext>
            </a:extLst>
          </p:cNvPr>
          <p:cNvCxnSpPr>
            <a:cxnSpLocks/>
          </p:cNvCxnSpPr>
          <p:nvPr/>
        </p:nvCxnSpPr>
        <p:spPr>
          <a:xfrm flipH="1">
            <a:off x="7924800" y="1463550"/>
            <a:ext cx="241250" cy="247375"/>
          </a:xfrm>
          <a:prstGeom prst="straightConnector1">
            <a:avLst/>
          </a:prstGeom>
          <a:noFill/>
          <a:ln w="9525" cap="flat" cmpd="sng">
            <a:solidFill>
              <a:srgbClr val="0000FF"/>
            </a:solidFill>
            <a:prstDash val="solid"/>
            <a:round/>
            <a:headEnd type="none" w="med" len="med"/>
            <a:tailEnd type="triangle" w="med" len="med"/>
          </a:ln>
        </p:spPr>
      </p:cxnSp>
    </p:spTree>
    <p:extLst>
      <p:ext uri="{BB962C8B-B14F-4D97-AF65-F5344CB8AC3E}">
        <p14:creationId xmlns:p14="http://schemas.microsoft.com/office/powerpoint/2010/main" val="2280256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
        <p:nvSpPr>
          <p:cNvPr id="61" name="Shape 61"/>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t>Supervised Learning</a:t>
            </a:r>
          </a:p>
          <a:p>
            <a:pPr>
              <a:buNone/>
            </a:pPr>
            <a:endParaRPr sz="1500" b="1" dirty="0"/>
          </a:p>
          <a:p>
            <a:pPr>
              <a:buNone/>
            </a:pPr>
            <a:r>
              <a:rPr lang="en" sz="1500" b="1" dirty="0"/>
              <a:t>Given</a:t>
            </a:r>
            <a:r>
              <a:rPr lang="en" sz="1500" dirty="0"/>
              <a:t>: (x, y)</a:t>
            </a:r>
          </a:p>
          <a:p>
            <a:pPr>
              <a:buNone/>
            </a:pPr>
            <a:r>
              <a:rPr lang="en" sz="1500" dirty="0"/>
              <a:t>x is data, y is label</a:t>
            </a:r>
          </a:p>
          <a:p>
            <a:pPr>
              <a:buNone/>
            </a:pPr>
            <a:endParaRPr sz="1500" dirty="0"/>
          </a:p>
          <a:p>
            <a:pPr>
              <a:buNone/>
            </a:pPr>
            <a:r>
              <a:rPr lang="en" sz="1500" b="1" dirty="0"/>
              <a:t>Goal</a:t>
            </a:r>
            <a:r>
              <a:rPr lang="en" sz="1500" dirty="0"/>
              <a:t>: Learn a </a:t>
            </a:r>
            <a:r>
              <a:rPr lang="en" sz="1500" i="1" dirty="0"/>
              <a:t>function</a:t>
            </a:r>
            <a:r>
              <a:rPr lang="en" sz="1500" dirty="0"/>
              <a:t> to map x </a:t>
            </a:r>
            <a:r>
              <a:rPr lang="en" sz="1500" dirty="0">
                <a:sym typeface="Wingdings"/>
              </a:rPr>
              <a:t></a:t>
            </a:r>
            <a:r>
              <a:rPr lang="en" sz="1500" dirty="0"/>
              <a:t> y</a:t>
            </a:r>
          </a:p>
          <a:p>
            <a:pPr>
              <a:buNone/>
            </a:pPr>
            <a:endParaRPr sz="1500" dirty="0"/>
          </a:p>
          <a:p>
            <a:pPr>
              <a:buNone/>
            </a:pPr>
            <a:r>
              <a:rPr lang="en" sz="1500" b="1" dirty="0"/>
              <a:t>Examples</a:t>
            </a:r>
            <a:r>
              <a:rPr lang="en" sz="1500" dirty="0"/>
              <a:t>: Classification, regression, object detection, semantic segmentation, image captioning,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759810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a:t>Generative Models</a:t>
            </a:r>
          </a:p>
        </p:txBody>
      </p:sp>
      <p:pic>
        <p:nvPicPr>
          <p:cNvPr id="191" name="Shape 191"/>
          <p:cNvPicPr preferRelativeResize="0"/>
          <p:nvPr/>
        </p:nvPicPr>
        <p:blipFill rotWithShape="1">
          <a:blip r:embed="rId3">
            <a:alphaModFix/>
          </a:blip>
          <a:srcRect b="4397"/>
          <a:stretch/>
        </p:blipFill>
        <p:spPr>
          <a:xfrm>
            <a:off x="2418900" y="1964659"/>
            <a:ext cx="487112" cy="446957"/>
          </a:xfrm>
          <a:prstGeom prst="rect">
            <a:avLst/>
          </a:prstGeom>
          <a:noFill/>
          <a:ln>
            <a:noFill/>
          </a:ln>
        </p:spPr>
      </p:pic>
      <p:pic>
        <p:nvPicPr>
          <p:cNvPr id="192" name="Shape 192"/>
          <p:cNvPicPr preferRelativeResize="0"/>
          <p:nvPr/>
        </p:nvPicPr>
        <p:blipFill rotWithShape="1">
          <a:blip r:embed="rId4">
            <a:alphaModFix/>
          </a:blip>
          <a:srcRect t="3855"/>
          <a:stretch/>
        </p:blipFill>
        <p:spPr>
          <a:xfrm>
            <a:off x="2866575" y="2136245"/>
            <a:ext cx="452992" cy="411461"/>
          </a:xfrm>
          <a:prstGeom prst="rect">
            <a:avLst/>
          </a:prstGeom>
          <a:noFill/>
          <a:ln>
            <a:noFill/>
          </a:ln>
        </p:spPr>
      </p:pic>
      <p:pic>
        <p:nvPicPr>
          <p:cNvPr id="193" name="Shape 193"/>
          <p:cNvPicPr preferRelativeResize="0"/>
          <p:nvPr/>
        </p:nvPicPr>
        <p:blipFill>
          <a:blip r:embed="rId5">
            <a:alphaModFix/>
          </a:blip>
          <a:stretch>
            <a:fillRect/>
          </a:stretch>
        </p:blipFill>
        <p:spPr>
          <a:xfrm>
            <a:off x="2137520" y="2273968"/>
            <a:ext cx="418889" cy="396182"/>
          </a:xfrm>
          <a:prstGeom prst="rect">
            <a:avLst/>
          </a:prstGeom>
          <a:noFill/>
          <a:ln>
            <a:noFill/>
          </a:ln>
        </p:spPr>
      </p:pic>
      <p:pic>
        <p:nvPicPr>
          <p:cNvPr id="194" name="Shape 194"/>
          <p:cNvPicPr preferRelativeResize="0"/>
          <p:nvPr/>
        </p:nvPicPr>
        <p:blipFill>
          <a:blip r:embed="rId6">
            <a:alphaModFix/>
          </a:blip>
          <a:stretch>
            <a:fillRect/>
          </a:stretch>
        </p:blipFill>
        <p:spPr>
          <a:xfrm>
            <a:off x="5317234" y="1930706"/>
            <a:ext cx="487112" cy="417516"/>
          </a:xfrm>
          <a:prstGeom prst="rect">
            <a:avLst/>
          </a:prstGeom>
          <a:noFill/>
          <a:ln>
            <a:noFill/>
          </a:ln>
        </p:spPr>
      </p:pic>
      <p:pic>
        <p:nvPicPr>
          <p:cNvPr id="195" name="Shape 195"/>
          <p:cNvPicPr preferRelativeResize="0"/>
          <p:nvPr/>
        </p:nvPicPr>
        <p:blipFill>
          <a:blip r:embed="rId7">
            <a:alphaModFix/>
          </a:blip>
          <a:stretch>
            <a:fillRect/>
          </a:stretch>
        </p:blipFill>
        <p:spPr>
          <a:xfrm>
            <a:off x="4937784" y="2251337"/>
            <a:ext cx="418889" cy="395754"/>
          </a:xfrm>
          <a:prstGeom prst="rect">
            <a:avLst/>
          </a:prstGeom>
          <a:noFill/>
          <a:ln>
            <a:noFill/>
          </a:ln>
        </p:spPr>
      </p:pic>
      <p:pic>
        <p:nvPicPr>
          <p:cNvPr id="196" name="Shape 196"/>
          <p:cNvPicPr preferRelativeResize="0"/>
          <p:nvPr/>
        </p:nvPicPr>
        <p:blipFill rotWithShape="1">
          <a:blip r:embed="rId8">
            <a:alphaModFix/>
          </a:blip>
          <a:srcRect t="2391"/>
          <a:stretch/>
        </p:blipFill>
        <p:spPr>
          <a:xfrm>
            <a:off x="5671077" y="2193519"/>
            <a:ext cx="452992" cy="411461"/>
          </a:xfrm>
          <a:prstGeom prst="rect">
            <a:avLst/>
          </a:prstGeom>
          <a:noFill/>
          <a:ln>
            <a:noFill/>
          </a:ln>
        </p:spPr>
      </p:pic>
      <p:sp>
        <p:nvSpPr>
          <p:cNvPr id="197" name="Shape 197"/>
          <p:cNvSpPr txBox="1"/>
          <p:nvPr/>
        </p:nvSpPr>
        <p:spPr>
          <a:xfrm>
            <a:off x="1531763" y="2718450"/>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Training data ~ p</a:t>
            </a:r>
            <a:r>
              <a:rPr lang="en" kern="0" baseline="-25000">
                <a:solidFill>
                  <a:srgbClr val="000000"/>
                </a:solidFill>
                <a:latin typeface="Arial"/>
                <a:ea typeface="Arial"/>
                <a:cs typeface="Arial"/>
                <a:sym typeface="Arial"/>
              </a:rPr>
              <a:t>data</a:t>
            </a:r>
            <a:r>
              <a:rPr lang="en" kern="0">
                <a:solidFill>
                  <a:srgbClr val="000000"/>
                </a:solidFill>
                <a:latin typeface="Arial"/>
                <a:ea typeface="Arial"/>
                <a:cs typeface="Arial"/>
                <a:sym typeface="Arial"/>
              </a:rPr>
              <a:t>(x)</a:t>
            </a:r>
          </a:p>
        </p:txBody>
      </p:sp>
      <p:sp>
        <p:nvSpPr>
          <p:cNvPr id="198" name="Shape 198"/>
          <p:cNvSpPr txBox="1"/>
          <p:nvPr/>
        </p:nvSpPr>
        <p:spPr>
          <a:xfrm>
            <a:off x="4389263" y="2718450"/>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Generated samples ~ p</a:t>
            </a:r>
            <a:r>
              <a:rPr lang="en" kern="0" baseline="-25000">
                <a:solidFill>
                  <a:srgbClr val="000000"/>
                </a:solidFill>
                <a:latin typeface="Arial"/>
                <a:ea typeface="Arial"/>
                <a:cs typeface="Arial"/>
                <a:sym typeface="Arial"/>
              </a:rPr>
              <a:t>model</a:t>
            </a:r>
            <a:r>
              <a:rPr lang="en" kern="0">
                <a:solidFill>
                  <a:srgbClr val="000000"/>
                </a:solidFill>
                <a:latin typeface="Arial"/>
                <a:ea typeface="Arial"/>
                <a:cs typeface="Arial"/>
                <a:sym typeface="Arial"/>
              </a:rPr>
              <a:t>(x)</a:t>
            </a:r>
          </a:p>
        </p:txBody>
      </p:sp>
      <p:sp>
        <p:nvSpPr>
          <p:cNvPr id="199" name="Shape 199"/>
          <p:cNvSpPr txBox="1"/>
          <p:nvPr/>
        </p:nvSpPr>
        <p:spPr>
          <a:xfrm>
            <a:off x="2683575" y="3315000"/>
            <a:ext cx="34150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Want to learn p</a:t>
            </a:r>
            <a:r>
              <a:rPr lang="en" sz="1350" kern="0" baseline="-25000">
                <a:solidFill>
                  <a:srgbClr val="000000"/>
                </a:solidFill>
                <a:latin typeface="Arial"/>
                <a:ea typeface="Arial"/>
                <a:cs typeface="Arial"/>
                <a:sym typeface="Arial"/>
              </a:rPr>
              <a:t>model</a:t>
            </a:r>
            <a:r>
              <a:rPr lang="en" sz="1350" kern="0">
                <a:solidFill>
                  <a:srgbClr val="000000"/>
                </a:solidFill>
                <a:latin typeface="Arial"/>
                <a:ea typeface="Arial"/>
                <a:cs typeface="Arial"/>
                <a:sym typeface="Arial"/>
              </a:rPr>
              <a:t>(x) similar to p</a:t>
            </a:r>
            <a:r>
              <a:rPr lang="en" sz="1350" kern="0" baseline="-25000">
                <a:solidFill>
                  <a:srgbClr val="000000"/>
                </a:solidFill>
                <a:latin typeface="Arial"/>
                <a:ea typeface="Arial"/>
                <a:cs typeface="Arial"/>
                <a:sym typeface="Arial"/>
              </a:rPr>
              <a:t>data</a:t>
            </a:r>
            <a:r>
              <a:rPr lang="en" sz="1350" kern="0">
                <a:solidFill>
                  <a:srgbClr val="000000"/>
                </a:solidFill>
                <a:latin typeface="Arial"/>
                <a:ea typeface="Arial"/>
                <a:cs typeface="Arial"/>
                <a:sym typeface="Arial"/>
              </a:rPr>
              <a:t>(x)</a:t>
            </a:r>
          </a:p>
        </p:txBody>
      </p:sp>
      <p:sp>
        <p:nvSpPr>
          <p:cNvPr id="200" name="Shape 200"/>
          <p:cNvSpPr txBox="1"/>
          <p:nvPr/>
        </p:nvSpPr>
        <p:spPr>
          <a:xfrm>
            <a:off x="1539225" y="1279163"/>
            <a:ext cx="577260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buClr>
                <a:srgbClr val="000000"/>
              </a:buClr>
              <a:buSzPct val="55000"/>
            </a:pPr>
            <a:r>
              <a:rPr lang="en" sz="15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4"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8001566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514350"/>
            <a:ext cx="5829300" cy="514350"/>
          </a:xfrm>
        </p:spPr>
        <p:txBody>
          <a:bodyPr>
            <a:noAutofit/>
          </a:bodyPr>
          <a:lstStyle/>
          <a:p>
            <a:r>
              <a:rPr lang="en-US" sz="2400" dirty="0"/>
              <a:t>Generative Classification vs Discriminative Classification vs </a:t>
            </a:r>
            <a:br>
              <a:rPr lang="en-US" sz="2400" dirty="0"/>
            </a:br>
            <a:r>
              <a:rPr lang="en-US" sz="2400" dirty="0"/>
              <a:t>Density Estimation</a:t>
            </a:r>
          </a:p>
        </p:txBody>
      </p:sp>
      <p:sp>
        <p:nvSpPr>
          <p:cNvPr id="3" name="Content Placeholder 2"/>
          <p:cNvSpPr>
            <a:spLocks noGrp="1"/>
          </p:cNvSpPr>
          <p:nvPr>
            <p:ph idx="1"/>
          </p:nvPr>
        </p:nvSpPr>
        <p:spPr>
          <a:xfrm>
            <a:off x="685800" y="666750"/>
            <a:ext cx="7772400" cy="3943350"/>
          </a:xfrm>
        </p:spPr>
        <p:txBody>
          <a:bodyPr/>
          <a:lstStyle/>
          <a:p>
            <a:endParaRPr lang="en-US" dirty="0"/>
          </a:p>
          <a:p>
            <a:endParaRPr lang="en-US" dirty="0"/>
          </a:p>
          <a:p>
            <a:r>
              <a:rPr lang="en-US" dirty="0"/>
              <a:t>Generative Classification</a:t>
            </a:r>
            <a:endParaRPr lang="en-US" dirty="0">
              <a:solidFill>
                <a:srgbClr val="008000"/>
              </a:solidFill>
            </a:endParaRPr>
          </a:p>
          <a:p>
            <a:pPr lvl="1"/>
            <a:r>
              <a:rPr lang="en-US" dirty="0"/>
              <a:t>Model p(x, y); estimate p(</a:t>
            </a:r>
            <a:r>
              <a:rPr lang="en-US" dirty="0" err="1"/>
              <a:t>x|y</a:t>
            </a:r>
            <a:r>
              <a:rPr lang="en-US" dirty="0"/>
              <a:t>) and p(y)</a:t>
            </a:r>
          </a:p>
          <a:p>
            <a:pPr lvl="1"/>
            <a:r>
              <a:rPr lang="en-US" dirty="0"/>
              <a:t>Use Bayes Rule to predict y</a:t>
            </a:r>
          </a:p>
          <a:p>
            <a:pPr lvl="1"/>
            <a:r>
              <a:rPr lang="en-US" dirty="0" err="1">
                <a:solidFill>
                  <a:srgbClr val="008000"/>
                </a:solidFill>
              </a:rPr>
              <a:t>E.g</a:t>
            </a:r>
            <a:r>
              <a:rPr lang="en-US" dirty="0">
                <a:solidFill>
                  <a:srgbClr val="008000"/>
                </a:solidFill>
              </a:rPr>
              <a:t> Na</a:t>
            </a:r>
            <a:r>
              <a:rPr lang="fr-FR" dirty="0" err="1">
                <a:solidFill>
                  <a:srgbClr val="008000"/>
                </a:solidFill>
              </a:rPr>
              <a:t>ï</a:t>
            </a:r>
            <a:r>
              <a:rPr lang="en-US" dirty="0" err="1">
                <a:solidFill>
                  <a:srgbClr val="008000"/>
                </a:solidFill>
              </a:rPr>
              <a:t>ve</a:t>
            </a:r>
            <a:r>
              <a:rPr lang="en-US" dirty="0">
                <a:solidFill>
                  <a:srgbClr val="008000"/>
                </a:solidFill>
              </a:rPr>
              <a:t> Bayes</a:t>
            </a:r>
            <a:endParaRPr lang="en-US" dirty="0"/>
          </a:p>
          <a:p>
            <a:endParaRPr lang="en-US" dirty="0"/>
          </a:p>
          <a:p>
            <a:r>
              <a:rPr lang="en-US" dirty="0"/>
              <a:t>Discriminative Classification (not a Generative Model)</a:t>
            </a:r>
          </a:p>
          <a:p>
            <a:pPr lvl="1"/>
            <a:r>
              <a:rPr lang="en-US" dirty="0"/>
              <a:t>Estimate p(</a:t>
            </a:r>
            <a:r>
              <a:rPr lang="en-US" dirty="0" err="1"/>
              <a:t>y|x</a:t>
            </a:r>
            <a:r>
              <a:rPr lang="en-US" dirty="0"/>
              <a:t>) directly </a:t>
            </a:r>
            <a:endParaRPr lang="en-US" dirty="0">
              <a:solidFill>
                <a:srgbClr val="008000"/>
              </a:solidFill>
            </a:endParaRPr>
          </a:p>
          <a:p>
            <a:pPr lvl="1"/>
            <a:r>
              <a:rPr lang="en-US" dirty="0">
                <a:solidFill>
                  <a:srgbClr val="008000"/>
                </a:solidFill>
              </a:rPr>
              <a:t>E.g. Logistic Regression</a:t>
            </a:r>
            <a:endParaRPr lang="en-US" dirty="0"/>
          </a:p>
          <a:p>
            <a:endParaRPr lang="en-US" dirty="0"/>
          </a:p>
          <a:p>
            <a:r>
              <a:rPr lang="en-US" dirty="0"/>
              <a:t>Density Estimation</a:t>
            </a:r>
          </a:p>
          <a:p>
            <a:pPr lvl="1"/>
            <a:r>
              <a:rPr lang="en-US" dirty="0"/>
              <a:t>Model p(x)</a:t>
            </a:r>
          </a:p>
          <a:p>
            <a:pPr lvl="1"/>
            <a:r>
              <a:rPr lang="en-US" dirty="0">
                <a:solidFill>
                  <a:srgbClr val="008000"/>
                </a:solidFill>
              </a:rPr>
              <a:t>E.g. VAEs</a:t>
            </a:r>
            <a:endParaRPr lang="en-US" dirty="0"/>
          </a:p>
          <a:p>
            <a:pPr lvl="1"/>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(C) Dhruv Batra </a:t>
            </a:r>
            <a:endParaRPr lang="en-US" dirty="0"/>
          </a:p>
        </p:txBody>
      </p:sp>
      <p:sp>
        <p:nvSpPr>
          <p:cNvPr id="5" name="Slide Number Placeholder 4"/>
          <p:cNvSpPr>
            <a:spLocks noGrp="1"/>
          </p:cNvSpPr>
          <p:nvPr>
            <p:ph type="sldNum" sz="quarter" idx="12"/>
          </p:nvPr>
        </p:nvSpPr>
        <p:spPr/>
        <p:txBody>
          <a:bodyPr/>
          <a:lstStyle/>
          <a:p>
            <a:pPr>
              <a:defRPr/>
            </a:pPr>
            <a:fld id="{7134A590-6033-DE48-865B-A0558AEFCBD1}" type="slidenum">
              <a:rPr lang="en-US" smtClean="0"/>
              <a:pPr>
                <a:defRPr/>
              </a:pPr>
              <a:t>31</a:t>
            </a:fld>
            <a:endParaRPr lang="en-US"/>
          </a:p>
        </p:txBody>
      </p:sp>
    </p:spTree>
    <p:extLst>
      <p:ext uri="{BB962C8B-B14F-4D97-AF65-F5344CB8AC3E}">
        <p14:creationId xmlns:p14="http://schemas.microsoft.com/office/powerpoint/2010/main" val="68244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a:t>Why Generative Models?</a:t>
            </a:r>
          </a:p>
        </p:txBody>
      </p:sp>
      <p:sp>
        <p:nvSpPr>
          <p:cNvPr id="224" name="Shape 224"/>
          <p:cNvSpPr txBox="1"/>
          <p:nvPr/>
        </p:nvSpPr>
        <p:spPr>
          <a:xfrm>
            <a:off x="1066800" y="1017994"/>
            <a:ext cx="6477000" cy="369900"/>
          </a:xfrm>
          <a:prstGeom prst="rect">
            <a:avLst/>
          </a:prstGeom>
          <a:noFill/>
          <a:ln>
            <a:noFill/>
          </a:ln>
        </p:spPr>
        <p:txBody>
          <a:bodyPr lIns="68569" tIns="68569" rIns="68569" bIns="68569" anchor="t" anchorCtr="0">
            <a:noAutofit/>
          </a:bodyPr>
          <a:lstStyle/>
          <a:p>
            <a:pPr marL="342900" indent="-257175" algn="l" eaLnBrk="1" fontAlgn="auto" hangingPunct="1">
              <a:spcBef>
                <a:spcPts val="0"/>
              </a:spcBef>
              <a:spcAft>
                <a:spcPts val="0"/>
              </a:spcAft>
              <a:buClr>
                <a:srgbClr val="000000"/>
              </a:buClr>
              <a:buSzPct val="100000"/>
              <a:buFontTx/>
              <a:buChar char="-"/>
            </a:pPr>
            <a:r>
              <a:rPr lang="en" sz="1650" kern="0" dirty="0">
                <a:solidFill>
                  <a:srgbClr val="000000"/>
                </a:solidFill>
                <a:latin typeface="Arial"/>
                <a:ea typeface="Arial"/>
                <a:cs typeface="Arial"/>
                <a:sym typeface="Arial"/>
              </a:rPr>
              <a:t>Realistic samples for artwork, super-resolution, colorization, etc.</a:t>
            </a: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algn="l" eaLnBrk="1" fontAlgn="auto" hangingPunct="1">
              <a:spcBef>
                <a:spcPts val="0"/>
              </a:spcBef>
              <a:spcAft>
                <a:spcPts val="0"/>
              </a:spcAft>
            </a:pPr>
            <a:endParaRPr lang="en-US" sz="1650" kern="0" dirty="0">
              <a:solidFill>
                <a:srgbClr val="000000"/>
              </a:solidFill>
              <a:latin typeface="Arial"/>
              <a:ea typeface="Arial"/>
              <a:cs typeface="Arial"/>
              <a:sym typeface="Arial"/>
            </a:endParaRPr>
          </a:p>
          <a:p>
            <a:pPr marL="342900" indent="-257175" algn="l" eaLnBrk="1" fontAlgn="auto" hangingPunct="1">
              <a:spcBef>
                <a:spcPts val="0"/>
              </a:spcBef>
              <a:spcAft>
                <a:spcPts val="0"/>
              </a:spcAft>
              <a:buClr>
                <a:srgbClr val="000000"/>
              </a:buClr>
              <a:buSzPct val="100000"/>
              <a:buFontTx/>
              <a:buChar char="-"/>
            </a:pPr>
            <a:endParaRPr lang="en" sz="1650" kern="0" dirty="0">
              <a:solidFill>
                <a:srgbClr val="000000"/>
              </a:solidFill>
              <a:latin typeface="Arial"/>
              <a:ea typeface="Arial"/>
              <a:cs typeface="Arial"/>
              <a:sym typeface="Arial"/>
            </a:endParaRPr>
          </a:p>
          <a:p>
            <a:pPr marL="342900" indent="-257175" algn="l" eaLnBrk="1" fontAlgn="auto" hangingPunct="1">
              <a:spcBef>
                <a:spcPts val="0"/>
              </a:spcBef>
              <a:spcAft>
                <a:spcPts val="0"/>
              </a:spcAft>
              <a:buClr>
                <a:srgbClr val="000000"/>
              </a:buClr>
              <a:buSzPct val="100000"/>
              <a:buFontTx/>
              <a:buChar char="-"/>
            </a:pPr>
            <a:r>
              <a:rPr lang="en" sz="1650" kern="0" dirty="0">
                <a:solidFill>
                  <a:srgbClr val="000000"/>
                </a:solidFill>
                <a:latin typeface="Arial"/>
                <a:ea typeface="Arial"/>
                <a:cs typeface="Arial"/>
                <a:sym typeface="Arial"/>
              </a:rPr>
              <a:t>Generative models of time-series data can be used for simulation and planning (model based reinforcement learning!)</a:t>
            </a:r>
          </a:p>
          <a:p>
            <a:pPr marL="342900" indent="-257175" algn="l" eaLnBrk="1" fontAlgn="auto" hangingPunct="1">
              <a:spcBef>
                <a:spcPts val="0"/>
              </a:spcBef>
              <a:spcAft>
                <a:spcPts val="0"/>
              </a:spcAft>
              <a:buClr>
                <a:srgbClr val="000000"/>
              </a:buClr>
              <a:buSzPct val="100000"/>
              <a:buFontTx/>
              <a:buChar char="-"/>
            </a:pPr>
            <a:endParaRPr lang="en" sz="1650" kern="0" dirty="0">
              <a:solidFill>
                <a:srgbClr val="000000"/>
              </a:solidFill>
              <a:latin typeface="Arial"/>
              <a:ea typeface="Arial"/>
              <a:cs typeface="Arial"/>
              <a:sym typeface="Arial"/>
            </a:endParaRPr>
          </a:p>
          <a:p>
            <a:pPr marL="342900" indent="-257175" algn="l" eaLnBrk="1" fontAlgn="auto" hangingPunct="1">
              <a:spcBef>
                <a:spcPts val="0"/>
              </a:spcBef>
              <a:spcAft>
                <a:spcPts val="0"/>
              </a:spcAft>
              <a:buClr>
                <a:srgbClr val="000000"/>
              </a:buClr>
              <a:buSzPct val="100000"/>
              <a:buFontTx/>
              <a:buChar char="-"/>
            </a:pPr>
            <a:r>
              <a:rPr lang="en" sz="1650" kern="0" dirty="0">
                <a:solidFill>
                  <a:srgbClr val="000000"/>
                </a:solidFill>
                <a:latin typeface="Arial"/>
                <a:ea typeface="Arial"/>
                <a:cs typeface="Arial"/>
                <a:sym typeface="Arial"/>
              </a:rPr>
              <a:t>Training generative models can also enable inference of  latent representations that can be useful as general features</a:t>
            </a:r>
          </a:p>
        </p:txBody>
      </p:sp>
      <p:pic>
        <p:nvPicPr>
          <p:cNvPr id="225" name="Shape 225"/>
          <p:cNvPicPr preferRelativeResize="0"/>
          <p:nvPr/>
        </p:nvPicPr>
        <p:blipFill>
          <a:blip r:embed="rId3">
            <a:alphaModFix/>
          </a:blip>
          <a:stretch>
            <a:fillRect/>
          </a:stretch>
        </p:blipFill>
        <p:spPr>
          <a:xfrm>
            <a:off x="1219200" y="1809751"/>
            <a:ext cx="2027494" cy="1364493"/>
          </a:xfrm>
          <a:prstGeom prst="rect">
            <a:avLst/>
          </a:prstGeom>
          <a:noFill/>
          <a:ln>
            <a:noFill/>
          </a:ln>
        </p:spPr>
      </p:pic>
      <p:pic>
        <p:nvPicPr>
          <p:cNvPr id="226" name="Shape 226"/>
          <p:cNvPicPr preferRelativeResize="0"/>
          <p:nvPr/>
        </p:nvPicPr>
        <p:blipFill>
          <a:blip r:embed="rId4">
            <a:alphaModFix/>
          </a:blip>
          <a:stretch>
            <a:fillRect/>
          </a:stretch>
        </p:blipFill>
        <p:spPr>
          <a:xfrm>
            <a:off x="5827276" y="1809750"/>
            <a:ext cx="1331924" cy="1337738"/>
          </a:xfrm>
          <a:prstGeom prst="rect">
            <a:avLst/>
          </a:prstGeom>
          <a:noFill/>
          <a:ln>
            <a:noFill/>
          </a:ln>
        </p:spPr>
      </p:pic>
      <p:pic>
        <p:nvPicPr>
          <p:cNvPr id="227" name="Shape 227"/>
          <p:cNvPicPr preferRelativeResize="0"/>
          <p:nvPr/>
        </p:nvPicPr>
        <p:blipFill>
          <a:blip r:embed="rId5">
            <a:alphaModFix/>
          </a:blip>
          <a:stretch>
            <a:fillRect/>
          </a:stretch>
        </p:blipFill>
        <p:spPr>
          <a:xfrm>
            <a:off x="3403074" y="1809751"/>
            <a:ext cx="2264020" cy="1364493"/>
          </a:xfrm>
          <a:prstGeom prst="rect">
            <a:avLst/>
          </a:prstGeom>
          <a:noFill/>
          <a:ln>
            <a:noFill/>
          </a:ln>
        </p:spPr>
      </p:pic>
      <p:sp>
        <p:nvSpPr>
          <p:cNvPr id="228" name="Shape 228"/>
          <p:cNvSpPr txBox="1"/>
          <p:nvPr/>
        </p:nvSpPr>
        <p:spPr>
          <a:xfrm>
            <a:off x="1222481" y="4740000"/>
            <a:ext cx="404842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kern="0" dirty="0" err="1">
                <a:solidFill>
                  <a:srgbClr val="999999"/>
                </a:solidFill>
                <a:latin typeface="Arial"/>
                <a:ea typeface="Arial"/>
                <a:cs typeface="Arial"/>
                <a:sym typeface="Arial"/>
              </a:rPr>
              <a:t>FIgures</a:t>
            </a:r>
            <a:r>
              <a:rPr lang="en" sz="450" kern="0" dirty="0">
                <a:solidFill>
                  <a:srgbClr val="999999"/>
                </a:solidFill>
                <a:latin typeface="Arial"/>
                <a:ea typeface="Arial"/>
                <a:cs typeface="Arial"/>
                <a:sym typeface="Arial"/>
              </a:rPr>
              <a:t> from L-R are copyright: (1) </a:t>
            </a:r>
            <a:r>
              <a:rPr lang="en" sz="450" u="sng" kern="0" dirty="0">
                <a:solidFill>
                  <a:srgbClr val="1155CC"/>
                </a:solidFill>
                <a:latin typeface="Arial"/>
                <a:ea typeface="Arial"/>
                <a:cs typeface="Arial"/>
                <a:sym typeface="Arial"/>
                <a:hlinkClick r:id="rId6"/>
              </a:rPr>
              <a:t>Alec Radford et al. 2016</a:t>
            </a:r>
            <a:r>
              <a:rPr lang="en" sz="450" kern="0" dirty="0">
                <a:solidFill>
                  <a:srgbClr val="999999"/>
                </a:solidFill>
                <a:latin typeface="Arial"/>
                <a:ea typeface="Arial"/>
                <a:cs typeface="Arial"/>
                <a:sym typeface="Arial"/>
              </a:rPr>
              <a:t>; (2) </a:t>
            </a:r>
            <a:r>
              <a:rPr lang="en" sz="450" u="sng" kern="0" dirty="0">
                <a:solidFill>
                  <a:srgbClr val="1155CC"/>
                </a:solidFill>
                <a:latin typeface="Arial"/>
                <a:ea typeface="Arial"/>
                <a:cs typeface="Arial"/>
                <a:sym typeface="Arial"/>
                <a:hlinkClick r:id="rId7"/>
              </a:rPr>
              <a:t>David Berthelot et al. 2017;</a:t>
            </a:r>
            <a:r>
              <a:rPr lang="en" sz="450" kern="0" dirty="0">
                <a:solidFill>
                  <a:srgbClr val="999999"/>
                </a:solidFill>
                <a:latin typeface="Arial"/>
                <a:ea typeface="Arial"/>
                <a:cs typeface="Arial"/>
                <a:sym typeface="Arial"/>
              </a:rPr>
              <a:t> </a:t>
            </a:r>
            <a:r>
              <a:rPr lang="en" sz="450" u="sng" kern="0" dirty="0">
                <a:solidFill>
                  <a:srgbClr val="1155CC"/>
                </a:solidFill>
                <a:latin typeface="Arial"/>
                <a:ea typeface="Arial"/>
                <a:cs typeface="Arial"/>
                <a:sym typeface="Arial"/>
                <a:hlinkClick r:id="rId8"/>
              </a:rPr>
              <a:t>Phillip Isola et al. 2017</a:t>
            </a:r>
            <a:r>
              <a:rPr lang="en" sz="450" kern="0" dirty="0">
                <a:solidFill>
                  <a:srgbClr val="999999"/>
                </a:solidFill>
                <a:latin typeface="Arial"/>
                <a:ea typeface="Arial"/>
                <a:cs typeface="Arial"/>
                <a:sym typeface="Arial"/>
              </a:rPr>
              <a:t>. Reproduced with authors permission. </a:t>
            </a:r>
          </a:p>
        </p:txBody>
      </p:sp>
      <p:sp>
        <p:nvSpPr>
          <p:cNvPr id="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3532817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a:t>Generative Models</a:t>
            </a:r>
          </a:p>
        </p:txBody>
      </p:sp>
      <p:pic>
        <p:nvPicPr>
          <p:cNvPr id="207" name="Shape 207"/>
          <p:cNvPicPr preferRelativeResize="0"/>
          <p:nvPr/>
        </p:nvPicPr>
        <p:blipFill rotWithShape="1">
          <a:blip r:embed="rId3">
            <a:alphaModFix/>
          </a:blip>
          <a:srcRect b="4397"/>
          <a:stretch/>
        </p:blipFill>
        <p:spPr>
          <a:xfrm>
            <a:off x="2418900" y="1668784"/>
            <a:ext cx="487112" cy="446957"/>
          </a:xfrm>
          <a:prstGeom prst="rect">
            <a:avLst/>
          </a:prstGeom>
          <a:noFill/>
          <a:ln>
            <a:noFill/>
          </a:ln>
        </p:spPr>
      </p:pic>
      <p:pic>
        <p:nvPicPr>
          <p:cNvPr id="208" name="Shape 208"/>
          <p:cNvPicPr preferRelativeResize="0"/>
          <p:nvPr/>
        </p:nvPicPr>
        <p:blipFill rotWithShape="1">
          <a:blip r:embed="rId4">
            <a:alphaModFix/>
          </a:blip>
          <a:srcRect t="3855"/>
          <a:stretch/>
        </p:blipFill>
        <p:spPr>
          <a:xfrm>
            <a:off x="2866575" y="1840370"/>
            <a:ext cx="452992" cy="411461"/>
          </a:xfrm>
          <a:prstGeom prst="rect">
            <a:avLst/>
          </a:prstGeom>
          <a:noFill/>
          <a:ln>
            <a:noFill/>
          </a:ln>
        </p:spPr>
      </p:pic>
      <p:pic>
        <p:nvPicPr>
          <p:cNvPr id="209" name="Shape 209"/>
          <p:cNvPicPr preferRelativeResize="0"/>
          <p:nvPr/>
        </p:nvPicPr>
        <p:blipFill>
          <a:blip r:embed="rId5">
            <a:alphaModFix/>
          </a:blip>
          <a:stretch>
            <a:fillRect/>
          </a:stretch>
        </p:blipFill>
        <p:spPr>
          <a:xfrm>
            <a:off x="2137520" y="1978093"/>
            <a:ext cx="418889" cy="396182"/>
          </a:xfrm>
          <a:prstGeom prst="rect">
            <a:avLst/>
          </a:prstGeom>
          <a:noFill/>
          <a:ln>
            <a:noFill/>
          </a:ln>
        </p:spPr>
      </p:pic>
      <p:pic>
        <p:nvPicPr>
          <p:cNvPr id="210" name="Shape 210"/>
          <p:cNvPicPr preferRelativeResize="0"/>
          <p:nvPr/>
        </p:nvPicPr>
        <p:blipFill>
          <a:blip r:embed="rId6">
            <a:alphaModFix/>
          </a:blip>
          <a:stretch>
            <a:fillRect/>
          </a:stretch>
        </p:blipFill>
        <p:spPr>
          <a:xfrm>
            <a:off x="5317234" y="1634831"/>
            <a:ext cx="487112" cy="417516"/>
          </a:xfrm>
          <a:prstGeom prst="rect">
            <a:avLst/>
          </a:prstGeom>
          <a:noFill/>
          <a:ln>
            <a:noFill/>
          </a:ln>
        </p:spPr>
      </p:pic>
      <p:pic>
        <p:nvPicPr>
          <p:cNvPr id="211" name="Shape 211"/>
          <p:cNvPicPr preferRelativeResize="0"/>
          <p:nvPr/>
        </p:nvPicPr>
        <p:blipFill>
          <a:blip r:embed="rId7">
            <a:alphaModFix/>
          </a:blip>
          <a:stretch>
            <a:fillRect/>
          </a:stretch>
        </p:blipFill>
        <p:spPr>
          <a:xfrm>
            <a:off x="4937784" y="1955462"/>
            <a:ext cx="418889" cy="395754"/>
          </a:xfrm>
          <a:prstGeom prst="rect">
            <a:avLst/>
          </a:prstGeom>
          <a:noFill/>
          <a:ln>
            <a:noFill/>
          </a:ln>
        </p:spPr>
      </p:pic>
      <p:pic>
        <p:nvPicPr>
          <p:cNvPr id="212" name="Shape 212"/>
          <p:cNvPicPr preferRelativeResize="0"/>
          <p:nvPr/>
        </p:nvPicPr>
        <p:blipFill rotWithShape="1">
          <a:blip r:embed="rId8">
            <a:alphaModFix/>
          </a:blip>
          <a:srcRect t="2391"/>
          <a:stretch/>
        </p:blipFill>
        <p:spPr>
          <a:xfrm>
            <a:off x="5671077" y="1897644"/>
            <a:ext cx="452992" cy="411461"/>
          </a:xfrm>
          <a:prstGeom prst="rect">
            <a:avLst/>
          </a:prstGeom>
          <a:noFill/>
          <a:ln>
            <a:noFill/>
          </a:ln>
        </p:spPr>
      </p:pic>
      <p:sp>
        <p:nvSpPr>
          <p:cNvPr id="213" name="Shape 213"/>
          <p:cNvSpPr txBox="1"/>
          <p:nvPr/>
        </p:nvSpPr>
        <p:spPr>
          <a:xfrm>
            <a:off x="1531763" y="2422575"/>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Training data ~ p</a:t>
            </a:r>
            <a:r>
              <a:rPr lang="en" kern="0" baseline="-25000">
                <a:solidFill>
                  <a:srgbClr val="000000"/>
                </a:solidFill>
                <a:latin typeface="Arial"/>
                <a:ea typeface="Arial"/>
                <a:cs typeface="Arial"/>
                <a:sym typeface="Arial"/>
              </a:rPr>
              <a:t>data</a:t>
            </a:r>
            <a:r>
              <a:rPr lang="en" kern="0">
                <a:solidFill>
                  <a:srgbClr val="000000"/>
                </a:solidFill>
                <a:latin typeface="Arial"/>
                <a:ea typeface="Arial"/>
                <a:cs typeface="Arial"/>
                <a:sym typeface="Arial"/>
              </a:rPr>
              <a:t>(x)</a:t>
            </a:r>
          </a:p>
        </p:txBody>
      </p:sp>
      <p:sp>
        <p:nvSpPr>
          <p:cNvPr id="214" name="Shape 214"/>
          <p:cNvSpPr txBox="1"/>
          <p:nvPr/>
        </p:nvSpPr>
        <p:spPr>
          <a:xfrm>
            <a:off x="4389263" y="2422575"/>
            <a:ext cx="2454075"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kern="0">
                <a:solidFill>
                  <a:srgbClr val="000000"/>
                </a:solidFill>
                <a:latin typeface="Arial"/>
                <a:ea typeface="Arial"/>
                <a:cs typeface="Arial"/>
                <a:sym typeface="Arial"/>
              </a:rPr>
              <a:t>Generated samples ~ p</a:t>
            </a:r>
            <a:r>
              <a:rPr lang="en" kern="0" baseline="-25000">
                <a:solidFill>
                  <a:srgbClr val="000000"/>
                </a:solidFill>
                <a:latin typeface="Arial"/>
                <a:ea typeface="Arial"/>
                <a:cs typeface="Arial"/>
                <a:sym typeface="Arial"/>
              </a:rPr>
              <a:t>model</a:t>
            </a:r>
            <a:r>
              <a:rPr lang="en" kern="0">
                <a:solidFill>
                  <a:srgbClr val="000000"/>
                </a:solidFill>
                <a:latin typeface="Arial"/>
                <a:ea typeface="Arial"/>
                <a:cs typeface="Arial"/>
                <a:sym typeface="Arial"/>
              </a:rPr>
              <a:t>(x)</a:t>
            </a:r>
          </a:p>
        </p:txBody>
      </p:sp>
      <p:sp>
        <p:nvSpPr>
          <p:cNvPr id="215" name="Shape 215"/>
          <p:cNvSpPr txBox="1"/>
          <p:nvPr/>
        </p:nvSpPr>
        <p:spPr>
          <a:xfrm>
            <a:off x="2683575" y="2714325"/>
            <a:ext cx="34150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Want to learn p</a:t>
            </a:r>
            <a:r>
              <a:rPr lang="en" sz="1350" kern="0" baseline="-25000">
                <a:solidFill>
                  <a:srgbClr val="000000"/>
                </a:solidFill>
                <a:latin typeface="Arial"/>
                <a:ea typeface="Arial"/>
                <a:cs typeface="Arial"/>
                <a:sym typeface="Arial"/>
              </a:rPr>
              <a:t>model</a:t>
            </a:r>
            <a:r>
              <a:rPr lang="en" sz="1350" kern="0">
                <a:solidFill>
                  <a:srgbClr val="000000"/>
                </a:solidFill>
                <a:latin typeface="Arial"/>
                <a:ea typeface="Arial"/>
                <a:cs typeface="Arial"/>
                <a:sym typeface="Arial"/>
              </a:rPr>
              <a:t>(x) similar to p</a:t>
            </a:r>
            <a:r>
              <a:rPr lang="en" sz="1350" kern="0" baseline="-25000">
                <a:solidFill>
                  <a:srgbClr val="000000"/>
                </a:solidFill>
                <a:latin typeface="Arial"/>
                <a:ea typeface="Arial"/>
                <a:cs typeface="Arial"/>
                <a:sym typeface="Arial"/>
              </a:rPr>
              <a:t>data</a:t>
            </a:r>
            <a:r>
              <a:rPr lang="en" sz="1350" kern="0">
                <a:solidFill>
                  <a:srgbClr val="000000"/>
                </a:solidFill>
                <a:latin typeface="Arial"/>
                <a:ea typeface="Arial"/>
                <a:cs typeface="Arial"/>
                <a:sym typeface="Arial"/>
              </a:rPr>
              <a:t>(x)</a:t>
            </a:r>
          </a:p>
        </p:txBody>
      </p:sp>
      <p:sp>
        <p:nvSpPr>
          <p:cNvPr id="216" name="Shape 216"/>
          <p:cNvSpPr txBox="1"/>
          <p:nvPr/>
        </p:nvSpPr>
        <p:spPr>
          <a:xfrm>
            <a:off x="1539225" y="1279163"/>
            <a:ext cx="577260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500" kern="0">
                <a:solidFill>
                  <a:srgbClr val="000000"/>
                </a:solidFill>
                <a:latin typeface="Arial"/>
                <a:ea typeface="Arial"/>
                <a:cs typeface="Arial"/>
                <a:sym typeface="Arial"/>
              </a:rPr>
              <a:t>Given training data, generate new samples from same distribution</a:t>
            </a:r>
          </a:p>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217" name="Shape 217"/>
          <p:cNvSpPr txBox="1"/>
          <p:nvPr/>
        </p:nvSpPr>
        <p:spPr>
          <a:xfrm>
            <a:off x="1303163" y="3108374"/>
            <a:ext cx="6850237" cy="1320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dirty="0">
                <a:solidFill>
                  <a:srgbClr val="000000"/>
                </a:solidFill>
                <a:latin typeface="Arial"/>
                <a:ea typeface="Arial"/>
                <a:cs typeface="Arial"/>
                <a:sym typeface="Arial"/>
              </a:rPr>
              <a:t>Addresses density estimation, a core problem in unsupervised learning</a:t>
            </a:r>
          </a:p>
          <a:p>
            <a:pPr algn="l" eaLnBrk="1" fontAlgn="auto" hangingPunct="1">
              <a:spcBef>
                <a:spcPts val="0"/>
              </a:spcBef>
              <a:spcAft>
                <a:spcPts val="0"/>
              </a:spcAft>
            </a:pPr>
            <a:endParaRPr lang="en-US" sz="135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350" b="1" kern="0" dirty="0">
                <a:solidFill>
                  <a:srgbClr val="000000"/>
                </a:solidFill>
                <a:latin typeface="Arial"/>
                <a:ea typeface="Arial"/>
                <a:cs typeface="Arial"/>
                <a:sym typeface="Arial"/>
              </a:rPr>
              <a:t>Several flavors:</a:t>
            </a:r>
            <a:r>
              <a:rPr lang="en" sz="1350" kern="0" dirty="0">
                <a:solidFill>
                  <a:srgbClr val="000000"/>
                </a:solidFill>
                <a:latin typeface="Arial"/>
                <a:ea typeface="Arial"/>
                <a:cs typeface="Arial"/>
                <a:sym typeface="Arial"/>
              </a:rPr>
              <a:t> </a:t>
            </a:r>
          </a:p>
          <a:p>
            <a:pPr marL="342900" indent="-247650" algn="l" eaLnBrk="1" fontAlgn="auto" hangingPunct="1">
              <a:spcBef>
                <a:spcPts val="0"/>
              </a:spcBef>
              <a:spcAft>
                <a:spcPts val="0"/>
              </a:spcAft>
              <a:buSzPct val="100000"/>
              <a:buFontTx/>
              <a:buChar char="-"/>
            </a:pPr>
            <a:r>
              <a:rPr lang="en" b="1" kern="0" dirty="0">
                <a:solidFill>
                  <a:srgbClr val="000000"/>
                </a:solidFill>
                <a:latin typeface="Arial"/>
                <a:ea typeface="Arial"/>
                <a:cs typeface="Arial"/>
                <a:sym typeface="Arial"/>
              </a:rPr>
              <a:t>Explicit</a:t>
            </a:r>
            <a:r>
              <a:rPr lang="en" kern="0" dirty="0">
                <a:solidFill>
                  <a:srgbClr val="000000"/>
                </a:solidFill>
                <a:latin typeface="Arial"/>
                <a:ea typeface="Arial"/>
                <a:cs typeface="Arial"/>
                <a:sym typeface="Arial"/>
              </a:rPr>
              <a:t> density estimation: explicitly define and solve for </a:t>
            </a:r>
            <a:r>
              <a:rPr lang="en" kern="0" dirty="0" err="1">
                <a:solidFill>
                  <a:srgbClr val="000000"/>
                </a:solidFill>
                <a:latin typeface="Arial"/>
                <a:ea typeface="Arial"/>
                <a:cs typeface="Arial"/>
                <a:sym typeface="Arial"/>
              </a:rPr>
              <a:t>p</a:t>
            </a:r>
            <a:r>
              <a:rPr lang="en" kern="0" baseline="-25000" dirty="0" err="1">
                <a:solidFill>
                  <a:srgbClr val="000000"/>
                </a:solidFill>
                <a:latin typeface="Arial"/>
                <a:ea typeface="Arial"/>
                <a:cs typeface="Arial"/>
                <a:sym typeface="Arial"/>
              </a:rPr>
              <a:t>model</a:t>
            </a:r>
            <a:r>
              <a:rPr lang="en" kern="0" dirty="0">
                <a:solidFill>
                  <a:srgbClr val="000000"/>
                </a:solidFill>
                <a:latin typeface="Arial"/>
                <a:ea typeface="Arial"/>
                <a:cs typeface="Arial"/>
                <a:sym typeface="Arial"/>
              </a:rPr>
              <a:t>(x) </a:t>
            </a:r>
          </a:p>
          <a:p>
            <a:pPr marL="342900" indent="-257175" algn="l" eaLnBrk="1" fontAlgn="auto" hangingPunct="1">
              <a:spcBef>
                <a:spcPts val="0"/>
              </a:spcBef>
              <a:spcAft>
                <a:spcPts val="0"/>
              </a:spcAft>
              <a:buSzPct val="112500"/>
              <a:buFontTx/>
              <a:buChar char="-"/>
            </a:pPr>
            <a:r>
              <a:rPr lang="en" b="1" kern="0" dirty="0">
                <a:solidFill>
                  <a:srgbClr val="000000"/>
                </a:solidFill>
                <a:latin typeface="Arial"/>
                <a:ea typeface="Arial"/>
                <a:cs typeface="Arial"/>
                <a:sym typeface="Arial"/>
              </a:rPr>
              <a:t>Implicit</a:t>
            </a:r>
            <a:r>
              <a:rPr lang="en" kern="0" dirty="0">
                <a:solidFill>
                  <a:srgbClr val="000000"/>
                </a:solidFill>
                <a:latin typeface="Arial"/>
                <a:ea typeface="Arial"/>
                <a:cs typeface="Arial"/>
                <a:sym typeface="Arial"/>
              </a:rPr>
              <a:t> density estimation: learn model that can sample from </a:t>
            </a:r>
            <a:r>
              <a:rPr lang="en" kern="0" dirty="0" err="1">
                <a:solidFill>
                  <a:srgbClr val="000000"/>
                </a:solidFill>
                <a:latin typeface="Arial"/>
                <a:ea typeface="Arial"/>
                <a:cs typeface="Arial"/>
                <a:sym typeface="Arial"/>
              </a:rPr>
              <a:t>p</a:t>
            </a:r>
            <a:r>
              <a:rPr lang="en" kern="0" baseline="-25000" dirty="0" err="1">
                <a:solidFill>
                  <a:srgbClr val="000000"/>
                </a:solidFill>
                <a:latin typeface="Arial"/>
                <a:ea typeface="Arial"/>
                <a:cs typeface="Arial"/>
                <a:sym typeface="Arial"/>
              </a:rPr>
              <a:t>model</a:t>
            </a:r>
            <a:r>
              <a:rPr lang="en" kern="0" dirty="0">
                <a:solidFill>
                  <a:srgbClr val="000000"/>
                </a:solidFill>
                <a:latin typeface="Arial"/>
                <a:ea typeface="Arial"/>
                <a:cs typeface="Arial"/>
                <a:sym typeface="Arial"/>
              </a:rPr>
              <a:t>(x) w/o explicitly defining it</a:t>
            </a:r>
            <a:r>
              <a:rPr lang="en" sz="1350" kern="0" dirty="0">
                <a:solidFill>
                  <a:srgbClr val="000000"/>
                </a:solidFill>
                <a:latin typeface="Arial"/>
                <a:ea typeface="Arial"/>
                <a:cs typeface="Arial"/>
                <a:sym typeface="Arial"/>
              </a:rPr>
              <a:t> </a:t>
            </a:r>
          </a:p>
        </p:txBody>
      </p:sp>
      <p:sp>
        <p:nvSpPr>
          <p:cNvPr id="1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332730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a:t>Taxonomy of Generative Models</a:t>
            </a:r>
          </a:p>
        </p:txBody>
      </p:sp>
      <p:sp>
        <p:nvSpPr>
          <p:cNvPr id="235" name="Shape 235"/>
          <p:cNvSpPr/>
          <p:nvPr/>
        </p:nvSpPr>
        <p:spPr>
          <a:xfrm>
            <a:off x="3605831" y="1482788"/>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b="1" kern="0">
                <a:solidFill>
                  <a:srgbClr val="000000"/>
                </a:solidFill>
                <a:latin typeface="Arial"/>
                <a:ea typeface="Arial"/>
                <a:cs typeface="Arial"/>
                <a:sym typeface="Arial"/>
              </a:rPr>
              <a:t>Generative models</a:t>
            </a:r>
          </a:p>
        </p:txBody>
      </p:sp>
      <p:sp>
        <p:nvSpPr>
          <p:cNvPr id="236" name="Shape 236"/>
          <p:cNvSpPr/>
          <p:nvPr/>
        </p:nvSpPr>
        <p:spPr>
          <a:xfrm>
            <a:off x="2078081" y="2008144"/>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Explicit density</a:t>
            </a:r>
          </a:p>
        </p:txBody>
      </p:sp>
      <p:sp>
        <p:nvSpPr>
          <p:cNvPr id="237" name="Shape 237"/>
          <p:cNvSpPr/>
          <p:nvPr/>
        </p:nvSpPr>
        <p:spPr>
          <a:xfrm>
            <a:off x="4696256" y="2008144"/>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Implicit density</a:t>
            </a:r>
          </a:p>
        </p:txBody>
      </p:sp>
      <p:sp>
        <p:nvSpPr>
          <p:cNvPr id="238" name="Shape 238"/>
          <p:cNvSpPr/>
          <p:nvPr/>
        </p:nvSpPr>
        <p:spPr>
          <a:xfrm>
            <a:off x="6276488" y="1049344"/>
            <a:ext cx="110902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Direct</a:t>
            </a:r>
          </a:p>
        </p:txBody>
      </p:sp>
      <p:sp>
        <p:nvSpPr>
          <p:cNvPr id="239" name="Shape 239"/>
          <p:cNvSpPr/>
          <p:nvPr/>
        </p:nvSpPr>
        <p:spPr>
          <a:xfrm>
            <a:off x="1314450" y="2595281"/>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Tractable density</a:t>
            </a:r>
          </a:p>
        </p:txBody>
      </p:sp>
      <p:sp>
        <p:nvSpPr>
          <p:cNvPr id="240" name="Shape 240"/>
          <p:cNvSpPr/>
          <p:nvPr/>
        </p:nvSpPr>
        <p:spPr>
          <a:xfrm>
            <a:off x="3416194" y="2595281"/>
            <a:ext cx="20358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Approximate density</a:t>
            </a:r>
          </a:p>
        </p:txBody>
      </p:sp>
      <p:sp>
        <p:nvSpPr>
          <p:cNvPr id="241" name="Shape 241"/>
          <p:cNvSpPr/>
          <p:nvPr/>
        </p:nvSpPr>
        <p:spPr>
          <a:xfrm>
            <a:off x="5974669" y="2508094"/>
            <a:ext cx="15837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Markov Chain</a:t>
            </a:r>
          </a:p>
        </p:txBody>
      </p:sp>
      <p:sp>
        <p:nvSpPr>
          <p:cNvPr id="242" name="Shape 242"/>
          <p:cNvSpPr/>
          <p:nvPr/>
        </p:nvSpPr>
        <p:spPr>
          <a:xfrm>
            <a:off x="3359044" y="3166781"/>
            <a:ext cx="13002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Variational</a:t>
            </a:r>
          </a:p>
        </p:txBody>
      </p:sp>
      <p:sp>
        <p:nvSpPr>
          <p:cNvPr id="243" name="Shape 243"/>
          <p:cNvSpPr/>
          <p:nvPr/>
        </p:nvSpPr>
        <p:spPr>
          <a:xfrm>
            <a:off x="5016394" y="3166781"/>
            <a:ext cx="15837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Markov Chain</a:t>
            </a:r>
          </a:p>
        </p:txBody>
      </p:sp>
      <p:sp>
        <p:nvSpPr>
          <p:cNvPr id="244" name="Shape 244"/>
          <p:cNvSpPr txBox="1"/>
          <p:nvPr/>
        </p:nvSpPr>
        <p:spPr>
          <a:xfrm>
            <a:off x="1277194" y="2863181"/>
            <a:ext cx="2081925"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125" kern="0">
                <a:solidFill>
                  <a:srgbClr val="000000"/>
                </a:solidFill>
                <a:latin typeface="Arial"/>
                <a:ea typeface="Arial"/>
                <a:cs typeface="Arial"/>
                <a:sym typeface="Arial"/>
              </a:rPr>
              <a:t>Fully Visible Belief Nets</a:t>
            </a:r>
          </a:p>
          <a:p>
            <a:pPr marL="342900" indent="-242888" algn="l" eaLnBrk="1" fontAlgn="auto" hangingPunct="1">
              <a:spcBef>
                <a:spcPts val="0"/>
              </a:spcBef>
              <a:spcAft>
                <a:spcPts val="0"/>
              </a:spcAft>
              <a:buSzPct val="100000"/>
              <a:buFontTx/>
              <a:buChar char="-"/>
            </a:pPr>
            <a:r>
              <a:rPr lang="en" sz="1125" kern="0">
                <a:solidFill>
                  <a:srgbClr val="000000"/>
                </a:solidFill>
                <a:latin typeface="Arial"/>
                <a:ea typeface="Arial"/>
                <a:cs typeface="Arial"/>
                <a:sym typeface="Arial"/>
              </a:rPr>
              <a:t>NADE</a:t>
            </a:r>
          </a:p>
          <a:p>
            <a:pPr marL="342900" indent="-242888" algn="l" eaLnBrk="1" fontAlgn="auto" hangingPunct="1">
              <a:spcBef>
                <a:spcPts val="0"/>
              </a:spcBef>
              <a:spcAft>
                <a:spcPts val="0"/>
              </a:spcAft>
              <a:buSzPct val="100000"/>
              <a:buFontTx/>
              <a:buChar char="-"/>
            </a:pPr>
            <a:r>
              <a:rPr lang="en" sz="1125" kern="0">
                <a:solidFill>
                  <a:srgbClr val="000000"/>
                </a:solidFill>
                <a:latin typeface="Arial"/>
                <a:ea typeface="Arial"/>
                <a:cs typeface="Arial"/>
                <a:sym typeface="Arial"/>
              </a:rPr>
              <a:t>MADE</a:t>
            </a:r>
          </a:p>
          <a:p>
            <a:pPr marL="342900" indent="-242888" algn="l" eaLnBrk="1" fontAlgn="auto" hangingPunct="1">
              <a:spcBef>
                <a:spcPts val="0"/>
              </a:spcBef>
              <a:spcAft>
                <a:spcPts val="0"/>
              </a:spcAft>
              <a:buSzPct val="100000"/>
              <a:buFontTx/>
              <a:buChar char="-"/>
            </a:pPr>
            <a:r>
              <a:rPr lang="en" sz="1125" kern="0">
                <a:solidFill>
                  <a:srgbClr val="000000"/>
                </a:solidFill>
                <a:latin typeface="Arial"/>
                <a:ea typeface="Arial"/>
                <a:cs typeface="Arial"/>
                <a:sym typeface="Arial"/>
              </a:rPr>
              <a:t>PixelRNN/CNN</a:t>
            </a:r>
          </a:p>
          <a:p>
            <a:pPr algn="l" eaLnBrk="1" fontAlgn="auto" hangingPunct="1">
              <a:spcBef>
                <a:spcPts val="0"/>
              </a:spcBef>
              <a:spcAft>
                <a:spcPts val="0"/>
              </a:spcAft>
            </a:pPr>
            <a:r>
              <a:rPr lang="en" sz="1125" kern="0">
                <a:solidFill>
                  <a:srgbClr val="000000"/>
                </a:solidFill>
                <a:latin typeface="Arial"/>
                <a:ea typeface="Arial"/>
                <a:cs typeface="Arial"/>
                <a:sym typeface="Arial"/>
              </a:rPr>
              <a:t>Change of variables models (nonlinear ICA)</a:t>
            </a:r>
          </a:p>
        </p:txBody>
      </p:sp>
      <p:sp>
        <p:nvSpPr>
          <p:cNvPr id="245" name="Shape 245"/>
          <p:cNvSpPr txBox="1"/>
          <p:nvPr/>
        </p:nvSpPr>
        <p:spPr>
          <a:xfrm>
            <a:off x="3145256" y="3452006"/>
            <a:ext cx="219240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Variational Autoencoder</a:t>
            </a:r>
          </a:p>
        </p:txBody>
      </p:sp>
      <p:sp>
        <p:nvSpPr>
          <p:cNvPr id="246" name="Shape 246"/>
          <p:cNvSpPr txBox="1"/>
          <p:nvPr/>
        </p:nvSpPr>
        <p:spPr>
          <a:xfrm>
            <a:off x="5088356" y="3452006"/>
            <a:ext cx="1550925"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Boltzmann Machine</a:t>
            </a:r>
          </a:p>
        </p:txBody>
      </p:sp>
      <p:sp>
        <p:nvSpPr>
          <p:cNvPr id="247" name="Shape 247"/>
          <p:cNvSpPr txBox="1"/>
          <p:nvPr/>
        </p:nvSpPr>
        <p:spPr>
          <a:xfrm>
            <a:off x="6580481" y="2770481"/>
            <a:ext cx="4864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GSN</a:t>
            </a:r>
          </a:p>
        </p:txBody>
      </p:sp>
      <p:sp>
        <p:nvSpPr>
          <p:cNvPr id="248" name="Shape 248"/>
          <p:cNvSpPr txBox="1"/>
          <p:nvPr/>
        </p:nvSpPr>
        <p:spPr>
          <a:xfrm>
            <a:off x="6637631" y="1284581"/>
            <a:ext cx="4864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GAN</a:t>
            </a:r>
          </a:p>
        </p:txBody>
      </p:sp>
      <p:cxnSp>
        <p:nvCxnSpPr>
          <p:cNvPr id="249" name="Shape 249"/>
          <p:cNvCxnSpPr>
            <a:stCxn id="236" idx="2"/>
            <a:endCxn id="239" idx="0"/>
          </p:cNvCxnSpPr>
          <p:nvPr/>
        </p:nvCxnSpPr>
        <p:spPr>
          <a:xfrm flipH="1">
            <a:off x="2203181" y="2303344"/>
            <a:ext cx="763650" cy="292050"/>
          </a:xfrm>
          <a:prstGeom prst="straightConnector1">
            <a:avLst/>
          </a:prstGeom>
          <a:noFill/>
          <a:ln w="19050" cap="flat" cmpd="sng">
            <a:solidFill>
              <a:schemeClr val="dk2"/>
            </a:solidFill>
            <a:prstDash val="solid"/>
            <a:round/>
            <a:headEnd type="none" w="lg" len="lg"/>
            <a:tailEnd type="triangle" w="lg" len="lg"/>
          </a:ln>
        </p:spPr>
      </p:cxnSp>
      <p:cxnSp>
        <p:nvCxnSpPr>
          <p:cNvPr id="250" name="Shape 250"/>
          <p:cNvCxnSpPr>
            <a:endCxn id="240" idx="0"/>
          </p:cNvCxnSpPr>
          <p:nvPr/>
        </p:nvCxnSpPr>
        <p:spPr>
          <a:xfrm>
            <a:off x="2966869" y="2303231"/>
            <a:ext cx="1467225" cy="292050"/>
          </a:xfrm>
          <a:prstGeom prst="straightConnector1">
            <a:avLst/>
          </a:prstGeom>
          <a:noFill/>
          <a:ln w="19050" cap="flat" cmpd="sng">
            <a:solidFill>
              <a:schemeClr val="dk2"/>
            </a:solidFill>
            <a:prstDash val="solid"/>
            <a:round/>
            <a:headEnd type="none" w="lg" len="lg"/>
            <a:tailEnd type="triangle" w="lg" len="lg"/>
          </a:ln>
        </p:spPr>
      </p:cxnSp>
      <p:cxnSp>
        <p:nvCxnSpPr>
          <p:cNvPr id="251" name="Shape 251"/>
          <p:cNvCxnSpPr>
            <a:endCxn id="236" idx="0"/>
          </p:cNvCxnSpPr>
          <p:nvPr/>
        </p:nvCxnSpPr>
        <p:spPr>
          <a:xfrm flipH="1">
            <a:off x="2966831" y="1777969"/>
            <a:ext cx="1540575" cy="230175"/>
          </a:xfrm>
          <a:prstGeom prst="straightConnector1">
            <a:avLst/>
          </a:prstGeom>
          <a:noFill/>
          <a:ln w="19050" cap="flat" cmpd="sng">
            <a:solidFill>
              <a:schemeClr val="dk2"/>
            </a:solidFill>
            <a:prstDash val="solid"/>
            <a:round/>
            <a:headEnd type="none" w="lg" len="lg"/>
            <a:tailEnd type="triangle" w="lg" len="lg"/>
          </a:ln>
        </p:spPr>
      </p:cxnSp>
      <p:cxnSp>
        <p:nvCxnSpPr>
          <p:cNvPr id="252" name="Shape 252"/>
          <p:cNvCxnSpPr>
            <a:stCxn id="235" idx="2"/>
            <a:endCxn id="237" idx="0"/>
          </p:cNvCxnSpPr>
          <p:nvPr/>
        </p:nvCxnSpPr>
        <p:spPr>
          <a:xfrm>
            <a:off x="4494581" y="1777988"/>
            <a:ext cx="1090350" cy="230175"/>
          </a:xfrm>
          <a:prstGeom prst="straightConnector1">
            <a:avLst/>
          </a:prstGeom>
          <a:noFill/>
          <a:ln w="19050" cap="flat" cmpd="sng">
            <a:solidFill>
              <a:schemeClr val="dk2"/>
            </a:solidFill>
            <a:prstDash val="solid"/>
            <a:round/>
            <a:headEnd type="none" w="lg" len="lg"/>
            <a:tailEnd type="triangle" w="lg" len="lg"/>
          </a:ln>
        </p:spPr>
      </p:cxnSp>
      <p:cxnSp>
        <p:nvCxnSpPr>
          <p:cNvPr id="253" name="Shape 253"/>
          <p:cNvCxnSpPr>
            <a:stCxn id="237" idx="2"/>
            <a:endCxn id="241" idx="0"/>
          </p:cNvCxnSpPr>
          <p:nvPr/>
        </p:nvCxnSpPr>
        <p:spPr>
          <a:xfrm>
            <a:off x="5585006" y="2303344"/>
            <a:ext cx="1181475" cy="204750"/>
          </a:xfrm>
          <a:prstGeom prst="straightConnector1">
            <a:avLst/>
          </a:prstGeom>
          <a:noFill/>
          <a:ln w="19050" cap="flat" cmpd="sng">
            <a:solidFill>
              <a:schemeClr val="dk2"/>
            </a:solidFill>
            <a:prstDash val="solid"/>
            <a:round/>
            <a:headEnd type="none" w="lg" len="lg"/>
            <a:tailEnd type="triangle" w="lg" len="lg"/>
          </a:ln>
        </p:spPr>
      </p:cxnSp>
      <p:cxnSp>
        <p:nvCxnSpPr>
          <p:cNvPr id="254" name="Shape 254"/>
          <p:cNvCxnSpPr/>
          <p:nvPr/>
        </p:nvCxnSpPr>
        <p:spPr>
          <a:xfrm rot="10800000" flipH="1">
            <a:off x="5959275" y="1314244"/>
            <a:ext cx="312525" cy="693900"/>
          </a:xfrm>
          <a:prstGeom prst="straightConnector1">
            <a:avLst/>
          </a:prstGeom>
          <a:noFill/>
          <a:ln w="19050" cap="flat" cmpd="sng">
            <a:solidFill>
              <a:schemeClr val="dk2"/>
            </a:solidFill>
            <a:prstDash val="solid"/>
            <a:round/>
            <a:headEnd type="none" w="lg" len="lg"/>
            <a:tailEnd type="triangle" w="lg" len="lg"/>
          </a:ln>
        </p:spPr>
      </p:cxnSp>
      <p:cxnSp>
        <p:nvCxnSpPr>
          <p:cNvPr id="255" name="Shape 255"/>
          <p:cNvCxnSpPr>
            <a:endCxn id="243" idx="0"/>
          </p:cNvCxnSpPr>
          <p:nvPr/>
        </p:nvCxnSpPr>
        <p:spPr>
          <a:xfrm>
            <a:off x="4719956" y="2899256"/>
            <a:ext cx="1088325" cy="267525"/>
          </a:xfrm>
          <a:prstGeom prst="straightConnector1">
            <a:avLst/>
          </a:prstGeom>
          <a:noFill/>
          <a:ln w="19050" cap="flat" cmpd="sng">
            <a:solidFill>
              <a:schemeClr val="dk2"/>
            </a:solidFill>
            <a:prstDash val="solid"/>
            <a:round/>
            <a:headEnd type="none" w="lg" len="lg"/>
            <a:tailEnd type="triangle" w="lg" len="lg"/>
          </a:ln>
        </p:spPr>
      </p:cxnSp>
      <p:cxnSp>
        <p:nvCxnSpPr>
          <p:cNvPr id="256" name="Shape 256"/>
          <p:cNvCxnSpPr>
            <a:endCxn id="242" idx="0"/>
          </p:cNvCxnSpPr>
          <p:nvPr/>
        </p:nvCxnSpPr>
        <p:spPr>
          <a:xfrm flipH="1">
            <a:off x="4009181" y="2899256"/>
            <a:ext cx="314550" cy="267525"/>
          </a:xfrm>
          <a:prstGeom prst="straightConnector1">
            <a:avLst/>
          </a:prstGeom>
          <a:noFill/>
          <a:ln w="19050" cap="flat" cmpd="sng">
            <a:solidFill>
              <a:schemeClr val="dk2"/>
            </a:solidFill>
            <a:prstDash val="solid"/>
            <a:round/>
            <a:headEnd type="none" w="lg" len="lg"/>
            <a:tailEnd type="triangle" w="lg" len="lg"/>
          </a:ln>
        </p:spPr>
      </p:cxnSp>
      <p:sp>
        <p:nvSpPr>
          <p:cNvPr id="257" name="Shape 257"/>
          <p:cNvSpPr txBox="1"/>
          <p:nvPr/>
        </p:nvSpPr>
        <p:spPr>
          <a:xfrm>
            <a:off x="3473344" y="3852056"/>
            <a:ext cx="45085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750" kern="0" dirty="0">
                <a:solidFill>
                  <a:srgbClr val="000000"/>
                </a:solidFill>
                <a:latin typeface="Arial"/>
                <a:ea typeface="Arial"/>
                <a:cs typeface="Arial"/>
                <a:sym typeface="Arial"/>
              </a:rPr>
              <a:t>Figure copyright and adapted from Ian </a:t>
            </a:r>
            <a:r>
              <a:rPr lang="en" sz="750" kern="0" dirty="0" err="1">
                <a:solidFill>
                  <a:srgbClr val="000000"/>
                </a:solidFill>
                <a:latin typeface="Arial"/>
                <a:ea typeface="Arial"/>
                <a:cs typeface="Arial"/>
                <a:sym typeface="Arial"/>
              </a:rPr>
              <a:t>Goodfellow</a:t>
            </a:r>
            <a:r>
              <a:rPr lang="en" sz="750" kern="0" dirty="0">
                <a:solidFill>
                  <a:srgbClr val="000000"/>
                </a:solidFill>
                <a:latin typeface="Arial"/>
                <a:ea typeface="Arial"/>
                <a:cs typeface="Arial"/>
                <a:sym typeface="Arial"/>
              </a:rPr>
              <a:t>, Tutorial on Generative Adversarial Networks, 2017.</a:t>
            </a:r>
          </a:p>
        </p:txBody>
      </p:sp>
      <p:sp>
        <p:nvSpPr>
          <p:cNvPr id="27"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896106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p:nvPr/>
        </p:nvSpPr>
        <p:spPr>
          <a:xfrm>
            <a:off x="1277194" y="2863181"/>
            <a:ext cx="2081925"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125" kern="0" dirty="0">
                <a:solidFill>
                  <a:srgbClr val="000000"/>
                </a:solidFill>
                <a:latin typeface="Arial"/>
                <a:ea typeface="Arial"/>
                <a:cs typeface="Arial"/>
                <a:sym typeface="Arial"/>
              </a:rPr>
              <a:t>Fully Visible Belief Nets</a:t>
            </a:r>
          </a:p>
          <a:p>
            <a:pPr marL="342900" indent="-242888" algn="l" eaLnBrk="1" fontAlgn="auto" hangingPunct="1">
              <a:spcBef>
                <a:spcPts val="0"/>
              </a:spcBef>
              <a:spcAft>
                <a:spcPts val="0"/>
              </a:spcAft>
              <a:buSzPct val="100000"/>
              <a:buFontTx/>
              <a:buChar char="-"/>
            </a:pPr>
            <a:r>
              <a:rPr lang="en" sz="1125" kern="0" dirty="0">
                <a:solidFill>
                  <a:srgbClr val="000000"/>
                </a:solidFill>
                <a:latin typeface="Arial"/>
                <a:ea typeface="Arial"/>
                <a:cs typeface="Arial"/>
                <a:sym typeface="Arial"/>
              </a:rPr>
              <a:t>NADE</a:t>
            </a:r>
          </a:p>
          <a:p>
            <a:pPr marL="342900" indent="-242888" algn="l" eaLnBrk="1" fontAlgn="auto" hangingPunct="1">
              <a:spcBef>
                <a:spcPts val="0"/>
              </a:spcBef>
              <a:spcAft>
                <a:spcPts val="0"/>
              </a:spcAft>
              <a:buSzPct val="100000"/>
              <a:buFontTx/>
              <a:buChar char="-"/>
            </a:pPr>
            <a:r>
              <a:rPr lang="en" sz="1125" kern="0" dirty="0">
                <a:solidFill>
                  <a:srgbClr val="000000"/>
                </a:solidFill>
                <a:latin typeface="Arial"/>
                <a:ea typeface="Arial"/>
                <a:cs typeface="Arial"/>
                <a:sym typeface="Arial"/>
              </a:rPr>
              <a:t>MADE</a:t>
            </a:r>
          </a:p>
          <a:p>
            <a:pPr marL="342900" indent="-242888" algn="l" eaLnBrk="1" fontAlgn="auto" hangingPunct="1">
              <a:spcBef>
                <a:spcPts val="0"/>
              </a:spcBef>
              <a:spcAft>
                <a:spcPts val="0"/>
              </a:spcAft>
              <a:buSzPct val="100000"/>
              <a:buFontTx/>
              <a:buChar char="-"/>
            </a:pPr>
            <a:r>
              <a:rPr lang="en" sz="1125" kern="0" dirty="0" err="1">
                <a:solidFill>
                  <a:srgbClr val="000000"/>
                </a:solidFill>
                <a:latin typeface="Arial"/>
                <a:ea typeface="Arial"/>
                <a:cs typeface="Arial"/>
                <a:sym typeface="Arial"/>
              </a:rPr>
              <a:t>PixelRNN</a:t>
            </a:r>
            <a:r>
              <a:rPr lang="en" sz="1125" kern="0" dirty="0">
                <a:solidFill>
                  <a:srgbClr val="000000"/>
                </a:solidFill>
                <a:latin typeface="Arial"/>
                <a:ea typeface="Arial"/>
                <a:cs typeface="Arial"/>
                <a:sym typeface="Arial"/>
              </a:rPr>
              <a:t>/CNN</a:t>
            </a:r>
          </a:p>
          <a:p>
            <a:pPr algn="l" eaLnBrk="1" fontAlgn="auto" hangingPunct="1">
              <a:spcBef>
                <a:spcPts val="0"/>
              </a:spcBef>
              <a:spcAft>
                <a:spcPts val="0"/>
              </a:spcAft>
            </a:pPr>
            <a:r>
              <a:rPr lang="en" sz="1125" kern="0" dirty="0">
                <a:solidFill>
                  <a:srgbClr val="000000"/>
                </a:solidFill>
                <a:latin typeface="Arial"/>
                <a:ea typeface="Arial"/>
                <a:cs typeface="Arial"/>
                <a:sym typeface="Arial"/>
              </a:rPr>
              <a:t>Change of variables models (nonlinear ICA)</a:t>
            </a:r>
          </a:p>
        </p:txBody>
      </p:sp>
      <p:sp>
        <p:nvSpPr>
          <p:cNvPr id="263" name="Shape 263"/>
          <p:cNvSpPr/>
          <p:nvPr/>
        </p:nvSpPr>
        <p:spPr>
          <a:xfrm>
            <a:off x="1644038" y="3425456"/>
            <a:ext cx="1059750" cy="204750"/>
          </a:xfrm>
          <a:prstGeom prst="rect">
            <a:avLst/>
          </a:prstGeom>
          <a:noFill/>
          <a:ln w="19050" cap="flat" cmpd="sng">
            <a:solidFill>
              <a:srgbClr val="FF0000"/>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264" name="Shape 264"/>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a:t>Taxonomy of Generative Models</a:t>
            </a:r>
          </a:p>
        </p:txBody>
      </p:sp>
      <p:sp>
        <p:nvSpPr>
          <p:cNvPr id="266" name="Shape 266"/>
          <p:cNvSpPr/>
          <p:nvPr/>
        </p:nvSpPr>
        <p:spPr>
          <a:xfrm>
            <a:off x="3605831" y="1482788"/>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b="1" kern="0">
                <a:solidFill>
                  <a:srgbClr val="000000"/>
                </a:solidFill>
                <a:latin typeface="Arial"/>
                <a:ea typeface="Arial"/>
                <a:cs typeface="Arial"/>
                <a:sym typeface="Arial"/>
              </a:rPr>
              <a:t>Generative models</a:t>
            </a:r>
          </a:p>
        </p:txBody>
      </p:sp>
      <p:sp>
        <p:nvSpPr>
          <p:cNvPr id="267" name="Shape 267"/>
          <p:cNvSpPr/>
          <p:nvPr/>
        </p:nvSpPr>
        <p:spPr>
          <a:xfrm>
            <a:off x="2078081" y="2008144"/>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Explicit density</a:t>
            </a:r>
          </a:p>
        </p:txBody>
      </p:sp>
      <p:sp>
        <p:nvSpPr>
          <p:cNvPr id="268" name="Shape 268"/>
          <p:cNvSpPr/>
          <p:nvPr/>
        </p:nvSpPr>
        <p:spPr>
          <a:xfrm>
            <a:off x="4696256" y="2008144"/>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Implicit density</a:t>
            </a:r>
          </a:p>
        </p:txBody>
      </p:sp>
      <p:sp>
        <p:nvSpPr>
          <p:cNvPr id="269" name="Shape 269"/>
          <p:cNvSpPr/>
          <p:nvPr/>
        </p:nvSpPr>
        <p:spPr>
          <a:xfrm>
            <a:off x="6276488" y="1049344"/>
            <a:ext cx="110902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Direct</a:t>
            </a:r>
          </a:p>
        </p:txBody>
      </p:sp>
      <p:sp>
        <p:nvSpPr>
          <p:cNvPr id="270" name="Shape 270"/>
          <p:cNvSpPr/>
          <p:nvPr/>
        </p:nvSpPr>
        <p:spPr>
          <a:xfrm>
            <a:off x="1314450" y="2595281"/>
            <a:ext cx="17775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Tractable density</a:t>
            </a:r>
          </a:p>
        </p:txBody>
      </p:sp>
      <p:sp>
        <p:nvSpPr>
          <p:cNvPr id="271" name="Shape 271"/>
          <p:cNvSpPr/>
          <p:nvPr/>
        </p:nvSpPr>
        <p:spPr>
          <a:xfrm>
            <a:off x="3416194" y="2595281"/>
            <a:ext cx="2035800"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Approximate density</a:t>
            </a:r>
          </a:p>
        </p:txBody>
      </p:sp>
      <p:sp>
        <p:nvSpPr>
          <p:cNvPr id="272" name="Shape 272"/>
          <p:cNvSpPr/>
          <p:nvPr/>
        </p:nvSpPr>
        <p:spPr>
          <a:xfrm>
            <a:off x="5974669" y="2508094"/>
            <a:ext cx="15837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Markov Chain</a:t>
            </a:r>
          </a:p>
        </p:txBody>
      </p:sp>
      <p:sp>
        <p:nvSpPr>
          <p:cNvPr id="273" name="Shape 273"/>
          <p:cNvSpPr/>
          <p:nvPr/>
        </p:nvSpPr>
        <p:spPr>
          <a:xfrm>
            <a:off x="3359044" y="3166781"/>
            <a:ext cx="13002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Variational</a:t>
            </a:r>
          </a:p>
        </p:txBody>
      </p:sp>
      <p:sp>
        <p:nvSpPr>
          <p:cNvPr id="274" name="Shape 274"/>
          <p:cNvSpPr/>
          <p:nvPr/>
        </p:nvSpPr>
        <p:spPr>
          <a:xfrm>
            <a:off x="5016394" y="3166781"/>
            <a:ext cx="1583775" cy="295200"/>
          </a:xfrm>
          <a:prstGeom prst="rect">
            <a:avLst/>
          </a:prstGeom>
          <a:solidFill>
            <a:srgbClr val="C9DAF8"/>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Markov Chain</a:t>
            </a:r>
          </a:p>
        </p:txBody>
      </p:sp>
      <p:sp>
        <p:nvSpPr>
          <p:cNvPr id="275" name="Shape 275"/>
          <p:cNvSpPr txBox="1"/>
          <p:nvPr/>
        </p:nvSpPr>
        <p:spPr>
          <a:xfrm>
            <a:off x="3145256" y="3452006"/>
            <a:ext cx="219240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Variational Autoencoder</a:t>
            </a:r>
          </a:p>
        </p:txBody>
      </p:sp>
      <p:sp>
        <p:nvSpPr>
          <p:cNvPr id="276" name="Shape 276"/>
          <p:cNvSpPr txBox="1"/>
          <p:nvPr/>
        </p:nvSpPr>
        <p:spPr>
          <a:xfrm>
            <a:off x="5088356" y="3452006"/>
            <a:ext cx="1550925"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Boltzmann Machine</a:t>
            </a:r>
          </a:p>
        </p:txBody>
      </p:sp>
      <p:sp>
        <p:nvSpPr>
          <p:cNvPr id="277" name="Shape 277"/>
          <p:cNvSpPr txBox="1"/>
          <p:nvPr/>
        </p:nvSpPr>
        <p:spPr>
          <a:xfrm>
            <a:off x="6580481" y="2770481"/>
            <a:ext cx="4864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GSN</a:t>
            </a:r>
          </a:p>
        </p:txBody>
      </p:sp>
      <p:sp>
        <p:nvSpPr>
          <p:cNvPr id="278" name="Shape 278"/>
          <p:cNvSpPr txBox="1"/>
          <p:nvPr/>
        </p:nvSpPr>
        <p:spPr>
          <a:xfrm>
            <a:off x="6637631" y="1284581"/>
            <a:ext cx="4864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00"/>
                </a:solidFill>
                <a:latin typeface="Arial"/>
                <a:ea typeface="Arial"/>
                <a:cs typeface="Arial"/>
                <a:sym typeface="Arial"/>
              </a:rPr>
              <a:t>GAN</a:t>
            </a:r>
          </a:p>
        </p:txBody>
      </p:sp>
      <p:cxnSp>
        <p:nvCxnSpPr>
          <p:cNvPr id="279" name="Shape 279"/>
          <p:cNvCxnSpPr>
            <a:stCxn id="267" idx="2"/>
            <a:endCxn id="270" idx="0"/>
          </p:cNvCxnSpPr>
          <p:nvPr/>
        </p:nvCxnSpPr>
        <p:spPr>
          <a:xfrm flipH="1">
            <a:off x="2203181" y="2303344"/>
            <a:ext cx="763650" cy="292050"/>
          </a:xfrm>
          <a:prstGeom prst="straightConnector1">
            <a:avLst/>
          </a:prstGeom>
          <a:noFill/>
          <a:ln w="19050" cap="flat" cmpd="sng">
            <a:solidFill>
              <a:schemeClr val="dk2"/>
            </a:solidFill>
            <a:prstDash val="solid"/>
            <a:round/>
            <a:headEnd type="none" w="lg" len="lg"/>
            <a:tailEnd type="triangle" w="lg" len="lg"/>
          </a:ln>
        </p:spPr>
      </p:cxnSp>
      <p:cxnSp>
        <p:nvCxnSpPr>
          <p:cNvPr id="280" name="Shape 280"/>
          <p:cNvCxnSpPr>
            <a:endCxn id="271" idx="0"/>
          </p:cNvCxnSpPr>
          <p:nvPr/>
        </p:nvCxnSpPr>
        <p:spPr>
          <a:xfrm>
            <a:off x="2966869" y="2303231"/>
            <a:ext cx="1467225" cy="292050"/>
          </a:xfrm>
          <a:prstGeom prst="straightConnector1">
            <a:avLst/>
          </a:prstGeom>
          <a:noFill/>
          <a:ln w="19050" cap="flat" cmpd="sng">
            <a:solidFill>
              <a:schemeClr val="dk2"/>
            </a:solidFill>
            <a:prstDash val="solid"/>
            <a:round/>
            <a:headEnd type="none" w="lg" len="lg"/>
            <a:tailEnd type="triangle" w="lg" len="lg"/>
          </a:ln>
        </p:spPr>
      </p:cxnSp>
      <p:cxnSp>
        <p:nvCxnSpPr>
          <p:cNvPr id="281" name="Shape 281"/>
          <p:cNvCxnSpPr>
            <a:endCxn id="267" idx="0"/>
          </p:cNvCxnSpPr>
          <p:nvPr/>
        </p:nvCxnSpPr>
        <p:spPr>
          <a:xfrm flipH="1">
            <a:off x="2966831" y="1777969"/>
            <a:ext cx="1540575" cy="230175"/>
          </a:xfrm>
          <a:prstGeom prst="straightConnector1">
            <a:avLst/>
          </a:prstGeom>
          <a:noFill/>
          <a:ln w="19050" cap="flat" cmpd="sng">
            <a:solidFill>
              <a:schemeClr val="dk2"/>
            </a:solidFill>
            <a:prstDash val="solid"/>
            <a:round/>
            <a:headEnd type="none" w="lg" len="lg"/>
            <a:tailEnd type="triangle" w="lg" len="lg"/>
          </a:ln>
        </p:spPr>
      </p:cxnSp>
      <p:cxnSp>
        <p:nvCxnSpPr>
          <p:cNvPr id="282" name="Shape 282"/>
          <p:cNvCxnSpPr>
            <a:stCxn id="266" idx="2"/>
            <a:endCxn id="268" idx="0"/>
          </p:cNvCxnSpPr>
          <p:nvPr/>
        </p:nvCxnSpPr>
        <p:spPr>
          <a:xfrm>
            <a:off x="4494581" y="1777988"/>
            <a:ext cx="1090350" cy="230175"/>
          </a:xfrm>
          <a:prstGeom prst="straightConnector1">
            <a:avLst/>
          </a:prstGeom>
          <a:noFill/>
          <a:ln w="19050" cap="flat" cmpd="sng">
            <a:solidFill>
              <a:schemeClr val="dk2"/>
            </a:solidFill>
            <a:prstDash val="solid"/>
            <a:round/>
            <a:headEnd type="none" w="lg" len="lg"/>
            <a:tailEnd type="triangle" w="lg" len="lg"/>
          </a:ln>
        </p:spPr>
      </p:cxnSp>
      <p:cxnSp>
        <p:nvCxnSpPr>
          <p:cNvPr id="283" name="Shape 283"/>
          <p:cNvCxnSpPr>
            <a:stCxn id="268" idx="2"/>
            <a:endCxn id="272" idx="0"/>
          </p:cNvCxnSpPr>
          <p:nvPr/>
        </p:nvCxnSpPr>
        <p:spPr>
          <a:xfrm>
            <a:off x="5585006" y="2303344"/>
            <a:ext cx="1181475" cy="204750"/>
          </a:xfrm>
          <a:prstGeom prst="straightConnector1">
            <a:avLst/>
          </a:prstGeom>
          <a:noFill/>
          <a:ln w="19050" cap="flat" cmpd="sng">
            <a:solidFill>
              <a:schemeClr val="dk2"/>
            </a:solidFill>
            <a:prstDash val="solid"/>
            <a:round/>
            <a:headEnd type="none" w="lg" len="lg"/>
            <a:tailEnd type="triangle" w="lg" len="lg"/>
          </a:ln>
        </p:spPr>
      </p:cxnSp>
      <p:cxnSp>
        <p:nvCxnSpPr>
          <p:cNvPr id="284" name="Shape 284"/>
          <p:cNvCxnSpPr/>
          <p:nvPr/>
        </p:nvCxnSpPr>
        <p:spPr>
          <a:xfrm rot="10800000" flipH="1">
            <a:off x="5959275" y="1314244"/>
            <a:ext cx="312525" cy="693900"/>
          </a:xfrm>
          <a:prstGeom prst="straightConnector1">
            <a:avLst/>
          </a:prstGeom>
          <a:noFill/>
          <a:ln w="19050" cap="flat" cmpd="sng">
            <a:solidFill>
              <a:schemeClr val="dk2"/>
            </a:solidFill>
            <a:prstDash val="solid"/>
            <a:round/>
            <a:headEnd type="none" w="lg" len="lg"/>
            <a:tailEnd type="triangle" w="lg" len="lg"/>
          </a:ln>
        </p:spPr>
      </p:cxnSp>
      <p:cxnSp>
        <p:nvCxnSpPr>
          <p:cNvPr id="285" name="Shape 285"/>
          <p:cNvCxnSpPr>
            <a:endCxn id="274" idx="0"/>
          </p:cNvCxnSpPr>
          <p:nvPr/>
        </p:nvCxnSpPr>
        <p:spPr>
          <a:xfrm>
            <a:off x="4719956" y="2899256"/>
            <a:ext cx="1088325" cy="267525"/>
          </a:xfrm>
          <a:prstGeom prst="straightConnector1">
            <a:avLst/>
          </a:prstGeom>
          <a:noFill/>
          <a:ln w="19050" cap="flat" cmpd="sng">
            <a:solidFill>
              <a:schemeClr val="dk2"/>
            </a:solidFill>
            <a:prstDash val="solid"/>
            <a:round/>
            <a:headEnd type="none" w="lg" len="lg"/>
            <a:tailEnd type="triangle" w="lg" len="lg"/>
          </a:ln>
        </p:spPr>
      </p:cxnSp>
      <p:cxnSp>
        <p:nvCxnSpPr>
          <p:cNvPr id="286" name="Shape 286"/>
          <p:cNvCxnSpPr>
            <a:endCxn id="273" idx="0"/>
          </p:cNvCxnSpPr>
          <p:nvPr/>
        </p:nvCxnSpPr>
        <p:spPr>
          <a:xfrm flipH="1">
            <a:off x="4009181" y="2899256"/>
            <a:ext cx="314550" cy="267525"/>
          </a:xfrm>
          <a:prstGeom prst="straightConnector1">
            <a:avLst/>
          </a:prstGeom>
          <a:noFill/>
          <a:ln w="19050" cap="flat" cmpd="sng">
            <a:solidFill>
              <a:schemeClr val="dk2"/>
            </a:solidFill>
            <a:prstDash val="solid"/>
            <a:round/>
            <a:headEnd type="none" w="lg" len="lg"/>
            <a:tailEnd type="triangle" w="lg" len="lg"/>
          </a:ln>
        </p:spPr>
      </p:cxnSp>
      <p:sp>
        <p:nvSpPr>
          <p:cNvPr id="287" name="Shape 287"/>
          <p:cNvSpPr txBox="1"/>
          <p:nvPr/>
        </p:nvSpPr>
        <p:spPr>
          <a:xfrm>
            <a:off x="3473344" y="3852056"/>
            <a:ext cx="4508550" cy="3699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750" kern="0">
                <a:solidFill>
                  <a:srgbClr val="000000"/>
                </a:solidFill>
                <a:latin typeface="Arial"/>
                <a:ea typeface="Arial"/>
                <a:cs typeface="Arial"/>
                <a:sym typeface="Arial"/>
              </a:rPr>
              <a:t>Figure copyright and adapted from Ian Goodfellow, Tutorial on Generative Adversarial Networks, 2017.</a:t>
            </a:r>
          </a:p>
        </p:txBody>
      </p:sp>
      <p:sp>
        <p:nvSpPr>
          <p:cNvPr id="288" name="Shape 288"/>
          <p:cNvSpPr/>
          <p:nvPr/>
        </p:nvSpPr>
        <p:spPr>
          <a:xfrm>
            <a:off x="3180244" y="3500981"/>
            <a:ext cx="1682775" cy="204750"/>
          </a:xfrm>
          <a:prstGeom prst="rect">
            <a:avLst/>
          </a:prstGeom>
          <a:noFill/>
          <a:ln w="19050" cap="flat" cmpd="sng">
            <a:solidFill>
              <a:srgbClr val="FF0000"/>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289" name="Shape 289"/>
          <p:cNvSpPr/>
          <p:nvPr/>
        </p:nvSpPr>
        <p:spPr>
          <a:xfrm>
            <a:off x="6677888" y="1367156"/>
            <a:ext cx="411525" cy="204750"/>
          </a:xfrm>
          <a:prstGeom prst="rect">
            <a:avLst/>
          </a:prstGeom>
          <a:noFill/>
          <a:ln w="19050" cap="flat" cmpd="sng">
            <a:solidFill>
              <a:srgbClr val="FF0000"/>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290" name="Shape 290"/>
          <p:cNvSpPr txBox="1"/>
          <p:nvPr/>
        </p:nvSpPr>
        <p:spPr>
          <a:xfrm>
            <a:off x="1301006" y="1263619"/>
            <a:ext cx="2115225" cy="3235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dirty="0">
                <a:solidFill>
                  <a:srgbClr val="FF0000"/>
                </a:solidFill>
                <a:latin typeface="Arial"/>
                <a:ea typeface="Arial"/>
                <a:cs typeface="Arial"/>
                <a:sym typeface="Arial"/>
              </a:rPr>
              <a:t>We will discuss 3 most popular types of generative models</a:t>
            </a:r>
          </a:p>
        </p:txBody>
      </p:sp>
      <p:sp>
        <p:nvSpPr>
          <p:cNvPr id="31"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9359930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6" name="Shape 296"/>
          <p:cNvSpPr txBox="1"/>
          <p:nvPr/>
        </p:nvSpPr>
        <p:spPr>
          <a:xfrm>
            <a:off x="1769944" y="1871288"/>
            <a:ext cx="5539050" cy="13005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3600" kern="0">
                <a:solidFill>
                  <a:srgbClr val="000000"/>
                </a:solidFill>
                <a:latin typeface="Helvetica Neue"/>
                <a:ea typeface="Helvetica Neue"/>
                <a:cs typeface="Helvetica Neue"/>
                <a:sym typeface="Helvetica Neue"/>
              </a:rPr>
              <a:t>PixelRNN and PixelCNN</a:t>
            </a:r>
          </a:p>
          <a:p>
            <a:pPr eaLnBrk="1" fontAlgn="auto" hangingPunct="1">
              <a:spcBef>
                <a:spcPts val="0"/>
              </a:spcBef>
              <a:spcAft>
                <a:spcPts val="0"/>
              </a:spcAft>
            </a:pPr>
            <a:endParaRPr sz="3600" kern="0">
              <a:solidFill>
                <a:srgbClr val="000000"/>
              </a:solidFill>
              <a:latin typeface="Helvetica Neue"/>
              <a:ea typeface="Helvetica Neue"/>
              <a:cs typeface="Helvetica Neue"/>
              <a:sym typeface="Helvetica Neue"/>
            </a:endParaRPr>
          </a:p>
          <a:p>
            <a:pPr eaLnBrk="1" fontAlgn="auto" hangingPunct="1">
              <a:spcBef>
                <a:spcPts val="0"/>
              </a:spcBef>
              <a:spcAft>
                <a:spcPts val="0"/>
              </a:spcAft>
            </a:pPr>
            <a:endParaRPr sz="3600" kern="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9031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dirty="0"/>
              <a:t>Fully </a:t>
            </a:r>
            <a:r>
              <a:rPr lang="en-US" dirty="0"/>
              <a:t>Visible Belief Network</a:t>
            </a:r>
            <a:endParaRPr lang="en" dirty="0"/>
          </a:p>
        </p:txBody>
      </p:sp>
      <p:sp>
        <p:nvSpPr>
          <p:cNvPr id="304" name="Shape 304"/>
          <p:cNvSpPr txBox="1">
            <a:spLocks noGrp="1"/>
          </p:cNvSpPr>
          <p:nvPr>
            <p:ph type="body" idx="4294967295"/>
          </p:nvPr>
        </p:nvSpPr>
        <p:spPr>
          <a:xfrm>
            <a:off x="1143000" y="914401"/>
            <a:ext cx="6172200" cy="316706"/>
          </a:xfrm>
          <a:prstGeom prst="rect">
            <a:avLst/>
          </a:prstGeom>
        </p:spPr>
        <p:txBody>
          <a:bodyPr vert="horz" wrap="square" lIns="68569" tIns="68569" rIns="68569" bIns="68569" numCol="1" anchor="ctr" anchorCtr="0" compatLnSpc="1">
            <a:prstTxWarp prst="textNoShape">
              <a:avLst/>
            </a:prstTxWarp>
            <a:noAutofit/>
          </a:bodyPr>
          <a:lstStyle/>
          <a:p>
            <a:pPr>
              <a:buNone/>
            </a:pPr>
            <a:r>
              <a:rPr lang="en"/>
              <a:t>Explicit density model</a:t>
            </a:r>
          </a:p>
        </p:txBody>
      </p:sp>
      <p:cxnSp>
        <p:nvCxnSpPr>
          <p:cNvPr id="305" name="Shape 305"/>
          <p:cNvCxnSpPr/>
          <p:nvPr/>
        </p:nvCxnSpPr>
        <p:spPr>
          <a:xfrm rot="10800000">
            <a:off x="3138394"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06" name="Shape 306"/>
          <p:cNvSpPr txBox="1"/>
          <p:nvPr/>
        </p:nvSpPr>
        <p:spPr>
          <a:xfrm>
            <a:off x="2847469" y="3187556"/>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07" name="Shape 307"/>
          <p:cNvSpPr txBox="1"/>
          <p:nvPr/>
        </p:nvSpPr>
        <p:spPr>
          <a:xfrm>
            <a:off x="2540025" y="2944556"/>
            <a:ext cx="1192275" cy="3046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Likelihood of image x</a:t>
            </a:r>
          </a:p>
        </p:txBody>
      </p:sp>
      <p:pic>
        <p:nvPicPr>
          <p:cNvPr id="308" name="Shape 308"/>
          <p:cNvPicPr preferRelativeResize="0"/>
          <p:nvPr/>
        </p:nvPicPr>
        <p:blipFill>
          <a:blip r:embed="rId3">
            <a:alphaModFix/>
          </a:blip>
          <a:stretch>
            <a:fillRect/>
          </a:stretch>
        </p:blipFill>
        <p:spPr>
          <a:xfrm>
            <a:off x="2934470" y="2116670"/>
            <a:ext cx="3007519" cy="707231"/>
          </a:xfrm>
          <a:prstGeom prst="rect">
            <a:avLst/>
          </a:prstGeom>
          <a:noFill/>
          <a:ln>
            <a:noFill/>
          </a:ln>
        </p:spPr>
      </p:pic>
      <p:cxnSp>
        <p:nvCxnSpPr>
          <p:cNvPr id="309" name="Shape 309"/>
          <p:cNvCxnSpPr/>
          <p:nvPr/>
        </p:nvCxnSpPr>
        <p:spPr>
          <a:xfrm rot="10800000">
            <a:off x="4540088"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10" name="Shape 310"/>
          <p:cNvSpPr txBox="1"/>
          <p:nvPr/>
        </p:nvSpPr>
        <p:spPr>
          <a:xfrm>
            <a:off x="4158450" y="2972719"/>
            <a:ext cx="20225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Probability of i’th pixel value given all previous pixels</a:t>
            </a:r>
          </a:p>
        </p:txBody>
      </p:sp>
      <p:sp>
        <p:nvSpPr>
          <p:cNvPr id="13" name="Shape 316"/>
          <p:cNvSpPr txBox="1">
            <a:spLocks/>
          </p:cNvSpPr>
          <p:nvPr/>
        </p:nvSpPr>
        <p:spPr bwMode="auto">
          <a:xfrm>
            <a:off x="1428750" y="3536644"/>
            <a:ext cx="3268125" cy="465975"/>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sz="1350" kern="0"/>
              <a:t>Then maximize likelihood of training data</a:t>
            </a:r>
            <a:endParaRPr lang="en" sz="1350" kern="0" dirty="0"/>
          </a:p>
        </p:txBody>
      </p:sp>
      <p:sp>
        <p:nvSpPr>
          <p:cNvPr id="14"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6" name="Shape 303">
            <a:extLst>
              <a:ext uri="{FF2B5EF4-FFF2-40B4-BE49-F238E27FC236}">
                <a16:creationId xmlns:a16="http://schemas.microsoft.com/office/drawing/2014/main" id="{5A3E4487-9F2C-9949-A380-773102561A9F}"/>
              </a:ext>
            </a:extLst>
          </p:cNvPr>
          <p:cNvSpPr txBox="1">
            <a:spLocks/>
          </p:cNvSpPr>
          <p:nvPr/>
        </p:nvSpPr>
        <p:spPr bwMode="auto">
          <a:xfrm>
            <a:off x="1485900" y="1650694"/>
            <a:ext cx="6172200" cy="465975"/>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sz="1350" kern="0" dirty="0"/>
              <a:t>Use chain rule to decompose likelihood of an image x into product of 1-d distributions:</a:t>
            </a:r>
          </a:p>
        </p:txBody>
      </p:sp>
    </p:spTree>
    <p:extLst>
      <p:ext uri="{BB962C8B-B14F-4D97-AF65-F5344CB8AC3E}">
        <p14:creationId xmlns:p14="http://schemas.microsoft.com/office/powerpoint/2010/main" val="5232103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1428750" y="3536644"/>
            <a:ext cx="3268125" cy="465975"/>
          </a:xfrm>
          <a:prstGeom prst="rect">
            <a:avLst/>
          </a:prstGeom>
        </p:spPr>
        <p:txBody>
          <a:bodyPr vert="horz" wrap="square" lIns="68569" tIns="68569" rIns="68569" bIns="68569" numCol="1" anchor="ctr" anchorCtr="0" compatLnSpc="1">
            <a:prstTxWarp prst="textNoShape">
              <a:avLst/>
            </a:prstTxWarp>
            <a:noAutofit/>
          </a:bodyPr>
          <a:lstStyle/>
          <a:p>
            <a:pPr>
              <a:buNone/>
            </a:pPr>
            <a:r>
              <a:rPr lang="en" dirty="0"/>
              <a:t>Then maximize likelihood of training data</a:t>
            </a:r>
          </a:p>
        </p:txBody>
      </p:sp>
      <p:cxnSp>
        <p:nvCxnSpPr>
          <p:cNvPr id="321" name="Shape 321"/>
          <p:cNvCxnSpPr/>
          <p:nvPr/>
        </p:nvCxnSpPr>
        <p:spPr>
          <a:xfrm rot="10800000">
            <a:off x="3138394"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847469" y="3187556"/>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23" name="Shape 323"/>
          <p:cNvSpPr txBox="1"/>
          <p:nvPr/>
        </p:nvSpPr>
        <p:spPr>
          <a:xfrm>
            <a:off x="2540025" y="2944556"/>
            <a:ext cx="1192275" cy="3046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934470" y="2116670"/>
            <a:ext cx="3007519" cy="707231"/>
          </a:xfrm>
          <a:prstGeom prst="rect">
            <a:avLst/>
          </a:prstGeom>
          <a:noFill/>
          <a:ln>
            <a:noFill/>
          </a:ln>
        </p:spPr>
      </p:pic>
      <p:cxnSp>
        <p:nvCxnSpPr>
          <p:cNvPr id="325" name="Shape 325"/>
          <p:cNvCxnSpPr/>
          <p:nvPr/>
        </p:nvCxnSpPr>
        <p:spPr>
          <a:xfrm rot="10800000">
            <a:off x="4540088"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158450" y="2972719"/>
            <a:ext cx="20225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dirty="0"/>
              <a:t>Fully </a:t>
            </a:r>
            <a:r>
              <a:rPr lang="en-US" dirty="0"/>
              <a:t>Visible Belief Network</a:t>
            </a:r>
            <a:endParaRPr lang="en" dirty="0"/>
          </a:p>
        </p:txBody>
      </p:sp>
      <p:sp>
        <p:nvSpPr>
          <p:cNvPr id="16" name="Shape 303"/>
          <p:cNvSpPr txBox="1">
            <a:spLocks/>
          </p:cNvSpPr>
          <p:nvPr/>
        </p:nvSpPr>
        <p:spPr bwMode="auto">
          <a:xfrm>
            <a:off x="1485900" y="1650694"/>
            <a:ext cx="6172200" cy="465975"/>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sz="1350" kern="0" dirty="0"/>
              <a:t>Use chain rule to decompose likelihood of an image x into product of 1-d distributions:</a:t>
            </a:r>
          </a:p>
        </p:txBody>
      </p:sp>
      <p:sp>
        <p:nvSpPr>
          <p:cNvPr id="17" name="Shape 304"/>
          <p:cNvSpPr txBox="1">
            <a:spLocks/>
          </p:cNvSpPr>
          <p:nvPr/>
        </p:nvSpPr>
        <p:spPr bwMode="auto">
          <a:xfrm>
            <a:off x="1143000" y="914401"/>
            <a:ext cx="6172200" cy="316706"/>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800" kern="0"/>
              <a:t>Explicit density model</a:t>
            </a:r>
          </a:p>
        </p:txBody>
      </p:sp>
      <p:sp>
        <p:nvSpPr>
          <p:cNvPr id="18" name="Shape 327"/>
          <p:cNvSpPr txBox="1">
            <a:spLocks/>
          </p:cNvSpPr>
          <p:nvPr/>
        </p:nvSpPr>
        <p:spPr bwMode="auto">
          <a:xfrm>
            <a:off x="5143501" y="3483769"/>
            <a:ext cx="2857500" cy="316706"/>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200" kern="0">
                <a:solidFill>
                  <a:srgbClr val="0000FF"/>
                </a:solidFill>
              </a:rPr>
              <a:t>Complex distribution over pixel values =&gt; Express using a neural network!</a:t>
            </a:r>
          </a:p>
        </p:txBody>
      </p:sp>
      <p:sp>
        <p:nvSpPr>
          <p:cNvPr id="1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598676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1428750" y="3536644"/>
            <a:ext cx="3268125" cy="465975"/>
          </a:xfrm>
          <a:prstGeom prst="rect">
            <a:avLst/>
          </a:prstGeom>
        </p:spPr>
        <p:txBody>
          <a:bodyPr vert="horz" wrap="square" lIns="68569" tIns="68569" rIns="68569" bIns="68569" numCol="1" anchor="ctr" anchorCtr="0" compatLnSpc="1">
            <a:prstTxWarp prst="textNoShape">
              <a:avLst/>
            </a:prstTxWarp>
            <a:noAutofit/>
          </a:bodyPr>
          <a:lstStyle/>
          <a:p>
            <a:pPr>
              <a:buNone/>
            </a:pPr>
            <a:r>
              <a:rPr lang="en" dirty="0"/>
              <a:t>Then maximize likelihood of training data</a:t>
            </a:r>
          </a:p>
        </p:txBody>
      </p:sp>
      <p:sp>
        <p:nvSpPr>
          <p:cNvPr id="327" name="Shape 327"/>
          <p:cNvSpPr txBox="1">
            <a:spLocks noGrp="1"/>
          </p:cNvSpPr>
          <p:nvPr>
            <p:ph type="body" idx="4294967295"/>
          </p:nvPr>
        </p:nvSpPr>
        <p:spPr>
          <a:xfrm>
            <a:off x="5143501" y="3483769"/>
            <a:ext cx="2857500" cy="316706"/>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200">
                <a:solidFill>
                  <a:srgbClr val="0000FF"/>
                </a:solidFill>
              </a:rPr>
              <a:t>Complex distribution over pixel values =&gt; Express using a neural network!</a:t>
            </a:r>
          </a:p>
        </p:txBody>
      </p:sp>
      <p:cxnSp>
        <p:nvCxnSpPr>
          <p:cNvPr id="321" name="Shape 321"/>
          <p:cNvCxnSpPr/>
          <p:nvPr/>
        </p:nvCxnSpPr>
        <p:spPr>
          <a:xfrm rot="10800000">
            <a:off x="3138394"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22" name="Shape 322"/>
          <p:cNvSpPr txBox="1"/>
          <p:nvPr/>
        </p:nvSpPr>
        <p:spPr>
          <a:xfrm>
            <a:off x="2847469" y="3187556"/>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23" name="Shape 323"/>
          <p:cNvSpPr txBox="1"/>
          <p:nvPr/>
        </p:nvSpPr>
        <p:spPr>
          <a:xfrm>
            <a:off x="2540025" y="2944556"/>
            <a:ext cx="1192275" cy="3046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Likelihood of image x</a:t>
            </a:r>
          </a:p>
        </p:txBody>
      </p:sp>
      <p:pic>
        <p:nvPicPr>
          <p:cNvPr id="324" name="Shape 324"/>
          <p:cNvPicPr preferRelativeResize="0"/>
          <p:nvPr/>
        </p:nvPicPr>
        <p:blipFill>
          <a:blip r:embed="rId3">
            <a:alphaModFix/>
          </a:blip>
          <a:stretch>
            <a:fillRect/>
          </a:stretch>
        </p:blipFill>
        <p:spPr>
          <a:xfrm>
            <a:off x="2934470" y="2116670"/>
            <a:ext cx="3007519" cy="707231"/>
          </a:xfrm>
          <a:prstGeom prst="rect">
            <a:avLst/>
          </a:prstGeom>
          <a:noFill/>
          <a:ln>
            <a:noFill/>
          </a:ln>
        </p:spPr>
      </p:pic>
      <p:cxnSp>
        <p:nvCxnSpPr>
          <p:cNvPr id="325" name="Shape 325"/>
          <p:cNvCxnSpPr/>
          <p:nvPr/>
        </p:nvCxnSpPr>
        <p:spPr>
          <a:xfrm rot="10800000">
            <a:off x="4540088" y="2677256"/>
            <a:ext cx="0" cy="267300"/>
          </a:xfrm>
          <a:prstGeom prst="straightConnector1">
            <a:avLst/>
          </a:prstGeom>
          <a:noFill/>
          <a:ln w="19050" cap="flat" cmpd="sng">
            <a:solidFill>
              <a:schemeClr val="dk2"/>
            </a:solidFill>
            <a:prstDash val="solid"/>
            <a:round/>
            <a:headEnd type="none" w="lg" len="lg"/>
            <a:tailEnd type="triangle" w="lg" len="lg"/>
          </a:ln>
        </p:spPr>
      </p:cxnSp>
      <p:sp>
        <p:nvSpPr>
          <p:cNvPr id="326" name="Shape 326"/>
          <p:cNvSpPr txBox="1"/>
          <p:nvPr/>
        </p:nvSpPr>
        <p:spPr>
          <a:xfrm>
            <a:off x="4158450" y="2972719"/>
            <a:ext cx="20225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Probability of i’th pixel value given all previous pixels</a:t>
            </a:r>
          </a:p>
        </p:txBody>
      </p:sp>
      <p:sp>
        <p:nvSpPr>
          <p:cNvPr id="15" name="Shape 302"/>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dirty="0"/>
              <a:t>Fully </a:t>
            </a:r>
            <a:r>
              <a:rPr lang="en-US" dirty="0"/>
              <a:t>Visible Belief Network</a:t>
            </a:r>
            <a:endParaRPr lang="en" dirty="0"/>
          </a:p>
        </p:txBody>
      </p:sp>
      <p:sp>
        <p:nvSpPr>
          <p:cNvPr id="16" name="Shape 303"/>
          <p:cNvSpPr txBox="1">
            <a:spLocks/>
          </p:cNvSpPr>
          <p:nvPr/>
        </p:nvSpPr>
        <p:spPr bwMode="auto">
          <a:xfrm>
            <a:off x="1485900" y="1650694"/>
            <a:ext cx="6172200" cy="465975"/>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 sz="1350" kern="0"/>
              <a:t>Use chain rule to decompose likelihood of an image x into product of 1-d distributions:</a:t>
            </a:r>
          </a:p>
        </p:txBody>
      </p:sp>
      <p:sp>
        <p:nvSpPr>
          <p:cNvPr id="17" name="Shape 304"/>
          <p:cNvSpPr txBox="1">
            <a:spLocks/>
          </p:cNvSpPr>
          <p:nvPr/>
        </p:nvSpPr>
        <p:spPr bwMode="auto">
          <a:xfrm>
            <a:off x="1143000" y="914401"/>
            <a:ext cx="6172200" cy="316706"/>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800" kern="0"/>
              <a:t>Explicit density model</a:t>
            </a:r>
          </a:p>
        </p:txBody>
      </p:sp>
      <p:sp>
        <p:nvSpPr>
          <p:cNvPr id="13" name="Shape 342"/>
          <p:cNvSpPr txBox="1">
            <a:spLocks/>
          </p:cNvSpPr>
          <p:nvPr/>
        </p:nvSpPr>
        <p:spPr bwMode="auto">
          <a:xfrm>
            <a:off x="5941780" y="2799160"/>
            <a:ext cx="2059220" cy="316706"/>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a:solidFill>
                  <a:schemeClr val="tx1"/>
                </a:solidFill>
                <a:latin typeface="+mn-lt"/>
                <a:ea typeface="+mn-ea"/>
                <a:cs typeface="+mn-cs"/>
              </a:defRPr>
            </a:lvl5pPr>
            <a:lvl6pPr marL="2514600" indent="-228600" algn="l" rtl="0" fontAlgn="base">
              <a:spcBef>
                <a:spcPct val="20000"/>
              </a:spcBef>
              <a:spcAft>
                <a:spcPct val="0"/>
              </a:spcAft>
              <a:buChar char="»"/>
              <a:defRPr sz="1200">
                <a:solidFill>
                  <a:schemeClr val="tx1"/>
                </a:solidFill>
                <a:latin typeface="+mn-lt"/>
                <a:ea typeface="+mn-ea"/>
                <a:cs typeface="+mn-cs"/>
              </a:defRPr>
            </a:lvl6pPr>
            <a:lvl7pPr marL="2971800" indent="-228600" algn="l" rtl="0" fontAlgn="base">
              <a:spcBef>
                <a:spcPct val="20000"/>
              </a:spcBef>
              <a:spcAft>
                <a:spcPct val="0"/>
              </a:spcAft>
              <a:buChar char="»"/>
              <a:defRPr sz="1200">
                <a:solidFill>
                  <a:schemeClr val="tx1"/>
                </a:solidFill>
                <a:latin typeface="+mn-lt"/>
                <a:ea typeface="+mn-ea"/>
                <a:cs typeface="+mn-cs"/>
              </a:defRPr>
            </a:lvl7pPr>
            <a:lvl8pPr marL="3429000" indent="-228600" algn="l" rtl="0" fontAlgn="base">
              <a:spcBef>
                <a:spcPct val="20000"/>
              </a:spcBef>
              <a:spcAft>
                <a:spcPct val="0"/>
              </a:spcAft>
              <a:buChar char="»"/>
              <a:defRPr sz="1200">
                <a:solidFill>
                  <a:schemeClr val="tx1"/>
                </a:solidFill>
                <a:latin typeface="+mn-lt"/>
                <a:ea typeface="+mn-ea"/>
                <a:cs typeface="+mn-cs"/>
              </a:defRPr>
            </a:lvl8pPr>
            <a:lvl9pPr marL="3886200" indent="-228600" algn="l" rtl="0" fontAlgn="base">
              <a:spcBef>
                <a:spcPct val="20000"/>
              </a:spcBef>
              <a:spcAft>
                <a:spcPct val="0"/>
              </a:spcAft>
              <a:buChar char="»"/>
              <a:defRPr sz="1200">
                <a:solidFill>
                  <a:schemeClr val="tx1"/>
                </a:solidFill>
                <a:latin typeface="+mn-lt"/>
                <a:ea typeface="+mn-ea"/>
                <a:cs typeface="+mn-cs"/>
              </a:defRPr>
            </a:lvl9pPr>
          </a:lstStyle>
          <a:p>
            <a:pPr>
              <a:buFontTx/>
              <a:buNone/>
            </a:pPr>
            <a:r>
              <a:rPr lang="en" sz="1200" kern="0">
                <a:solidFill>
                  <a:srgbClr val="0000FF"/>
                </a:solidFill>
              </a:rPr>
              <a:t>Will need to define ordering of “previous pixels”</a:t>
            </a:r>
          </a:p>
        </p:txBody>
      </p:sp>
      <p:sp>
        <p:nvSpPr>
          <p:cNvPr id="14"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710497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9" name="Shape 69"/>
          <p:cNvPicPr preferRelativeResize="0"/>
          <p:nvPr/>
        </p:nvPicPr>
        <p:blipFill rotWithShape="1">
          <a:blip r:embed="rId3">
            <a:alphaModFix/>
          </a:blip>
          <a:srcRect l="9279" r="25734"/>
          <a:stretch/>
        </p:blipFill>
        <p:spPr>
          <a:xfrm>
            <a:off x="4815431" y="1798200"/>
            <a:ext cx="1376625" cy="1191619"/>
          </a:xfrm>
          <a:prstGeom prst="rect">
            <a:avLst/>
          </a:prstGeom>
          <a:noFill/>
          <a:ln>
            <a:noFill/>
          </a:ln>
        </p:spPr>
      </p:pic>
      <p:cxnSp>
        <p:nvCxnSpPr>
          <p:cNvPr id="70" name="Shape 70"/>
          <p:cNvCxnSpPr/>
          <p:nvPr/>
        </p:nvCxnSpPr>
        <p:spPr>
          <a:xfrm>
            <a:off x="6327956" y="2394009"/>
            <a:ext cx="457425" cy="0"/>
          </a:xfrm>
          <a:prstGeom prst="straightConnector1">
            <a:avLst/>
          </a:prstGeom>
          <a:noFill/>
          <a:ln w="28575" cap="flat" cmpd="sng">
            <a:solidFill>
              <a:schemeClr val="dk2"/>
            </a:solidFill>
            <a:prstDash val="solid"/>
            <a:round/>
            <a:headEnd type="none" w="lg" len="lg"/>
            <a:tailEnd type="triangle" w="lg" len="lg"/>
          </a:ln>
        </p:spPr>
      </p:cxnSp>
      <p:sp>
        <p:nvSpPr>
          <p:cNvPr id="71" name="Shape 71"/>
          <p:cNvSpPr txBox="1"/>
          <p:nvPr/>
        </p:nvSpPr>
        <p:spPr>
          <a:xfrm>
            <a:off x="6855131" y="2209538"/>
            <a:ext cx="633600" cy="3235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Cat</a:t>
            </a:r>
          </a:p>
        </p:txBody>
      </p:sp>
      <p:sp>
        <p:nvSpPr>
          <p:cNvPr id="72" name="Shape 72"/>
          <p:cNvSpPr txBox="1"/>
          <p:nvPr/>
        </p:nvSpPr>
        <p:spPr>
          <a:xfrm>
            <a:off x="5540681" y="3181088"/>
            <a:ext cx="1222425" cy="3235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Classification</a:t>
            </a:r>
          </a:p>
        </p:txBody>
      </p:sp>
      <p:sp>
        <p:nvSpPr>
          <p:cNvPr id="73" name="Shape 73"/>
          <p:cNvSpPr txBox="1"/>
          <p:nvPr/>
        </p:nvSpPr>
        <p:spPr>
          <a:xfrm>
            <a:off x="7022025" y="3907106"/>
            <a:ext cx="97897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u="sng" kern="0">
                <a:solidFill>
                  <a:srgbClr val="999999"/>
                </a:solidFill>
                <a:latin typeface="Arial"/>
                <a:ea typeface="Arial"/>
                <a:cs typeface="Arial"/>
                <a:sym typeface="Arial"/>
                <a:hlinkClick r:id="rId4"/>
              </a:rPr>
              <a:t>This image</a:t>
            </a:r>
            <a:r>
              <a:rPr lang="en" sz="450" kern="0">
                <a:solidFill>
                  <a:srgbClr val="999999"/>
                </a:solidFill>
                <a:latin typeface="Arial"/>
                <a:ea typeface="Arial"/>
                <a:cs typeface="Arial"/>
                <a:sym typeface="Arial"/>
              </a:rPr>
              <a:t> is </a:t>
            </a:r>
            <a:r>
              <a:rPr lang="en" sz="450" u="sng" kern="0">
                <a:solidFill>
                  <a:srgbClr val="999999"/>
                </a:solidFill>
                <a:latin typeface="Arial"/>
                <a:ea typeface="Arial"/>
                <a:cs typeface="Arial"/>
                <a:sym typeface="Arial"/>
                <a:hlinkClick r:id="rId5"/>
              </a:rPr>
              <a:t>CC0 public domain</a:t>
            </a:r>
          </a:p>
        </p:txBody>
      </p:sp>
      <p:sp>
        <p:nvSpPr>
          <p:cNvPr id="10"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3" name="Shape 61">
            <a:extLst>
              <a:ext uri="{FF2B5EF4-FFF2-40B4-BE49-F238E27FC236}">
                <a16:creationId xmlns:a16="http://schemas.microsoft.com/office/drawing/2014/main" id="{097DC5A9-9C97-E14F-815B-6E34EBF45C8D}"/>
              </a:ext>
            </a:extLst>
          </p:cNvPr>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t>Supervised Learning</a:t>
            </a:r>
          </a:p>
          <a:p>
            <a:pPr>
              <a:buNone/>
            </a:pPr>
            <a:endParaRPr sz="1500" b="1" dirty="0"/>
          </a:p>
          <a:p>
            <a:pPr>
              <a:buNone/>
            </a:pPr>
            <a:r>
              <a:rPr lang="en" sz="1500" b="1" dirty="0"/>
              <a:t>Given</a:t>
            </a:r>
            <a:r>
              <a:rPr lang="en" sz="1500" dirty="0"/>
              <a:t>: (x, y)</a:t>
            </a:r>
          </a:p>
          <a:p>
            <a:pPr>
              <a:buNone/>
            </a:pPr>
            <a:r>
              <a:rPr lang="en" sz="1500" dirty="0"/>
              <a:t>x is data, y is label</a:t>
            </a:r>
          </a:p>
          <a:p>
            <a:pPr>
              <a:buNone/>
            </a:pPr>
            <a:endParaRPr sz="1500" dirty="0"/>
          </a:p>
          <a:p>
            <a:pPr>
              <a:buNone/>
            </a:pPr>
            <a:r>
              <a:rPr lang="en" sz="1500" b="1" dirty="0"/>
              <a:t>Goal</a:t>
            </a:r>
            <a:r>
              <a:rPr lang="en" sz="1500" dirty="0"/>
              <a:t>: Learn a </a:t>
            </a:r>
            <a:r>
              <a:rPr lang="en" sz="1500" i="1" dirty="0"/>
              <a:t>function</a:t>
            </a:r>
            <a:r>
              <a:rPr lang="en" sz="1500" dirty="0"/>
              <a:t> to map x </a:t>
            </a:r>
            <a:r>
              <a:rPr lang="en" sz="1500" dirty="0">
                <a:sym typeface="Wingdings"/>
              </a:rPr>
              <a:t></a:t>
            </a:r>
            <a:r>
              <a:rPr lang="en" sz="1500" dirty="0"/>
              <a:t> y</a:t>
            </a:r>
          </a:p>
          <a:p>
            <a:pPr>
              <a:buNone/>
            </a:pPr>
            <a:endParaRPr sz="1500" dirty="0"/>
          </a:p>
          <a:p>
            <a:pPr>
              <a:buNone/>
            </a:pPr>
            <a:r>
              <a:rPr lang="en" sz="1500" b="1" dirty="0"/>
              <a:t>Examples</a:t>
            </a:r>
            <a:r>
              <a:rPr lang="en" sz="1500" dirty="0"/>
              <a:t>: Classification, regression, object detection, semantic segmentation, image captioning, etc.</a:t>
            </a:r>
          </a:p>
        </p:txBody>
      </p:sp>
      <p:sp>
        <p:nvSpPr>
          <p:cNvPr id="16" name="Shape 59">
            <a:extLst>
              <a:ext uri="{FF2B5EF4-FFF2-40B4-BE49-F238E27FC236}">
                <a16:creationId xmlns:a16="http://schemas.microsoft.com/office/drawing/2014/main" id="{F0013336-0788-4A4C-8A2A-D4D6AE12FD7D}"/>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2097178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9" name="Shape 959"/>
          <p:cNvSpPr txBox="1"/>
          <p:nvPr/>
        </p:nvSpPr>
        <p:spPr>
          <a:xfrm>
            <a:off x="1271944" y="879338"/>
            <a:ext cx="2073825"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a:solidFill>
                  <a:srgbClr val="000000"/>
                </a:solidFill>
                <a:latin typeface="Arial"/>
                <a:ea typeface="Arial"/>
                <a:cs typeface="Arial"/>
                <a:sym typeface="Arial"/>
              </a:rPr>
              <a:t>[h,e,l,o]</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18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18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862331" y="734326"/>
            <a:ext cx="3945693" cy="3171431"/>
          </a:xfrm>
          <a:prstGeom prst="rect">
            <a:avLst/>
          </a:prstGeom>
          <a:noFill/>
          <a:ln>
            <a:noFill/>
          </a:ln>
        </p:spPr>
      </p:pic>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3932524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957"/>
        <p:cNvGrpSpPr/>
        <p:nvPr/>
      </p:nvGrpSpPr>
      <p:grpSpPr>
        <a:xfrm>
          <a:off x="0" y="0"/>
          <a:ext cx="0" cy="0"/>
          <a:chOff x="0" y="0"/>
          <a:chExt cx="0" cy="0"/>
        </a:xfrm>
      </p:grpSpPr>
      <p:sp>
        <p:nvSpPr>
          <p:cNvPr id="959" name="Shape 959"/>
          <p:cNvSpPr txBox="1"/>
          <p:nvPr/>
        </p:nvSpPr>
        <p:spPr>
          <a:xfrm>
            <a:off x="1271944" y="879338"/>
            <a:ext cx="2073825"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a:solidFill>
                  <a:srgbClr val="000000"/>
                </a:solidFill>
                <a:latin typeface="Arial"/>
                <a:ea typeface="Arial"/>
                <a:cs typeface="Arial"/>
                <a:sym typeface="Arial"/>
              </a:rPr>
              <a:t>Language Model</a:t>
            </a:r>
          </a:p>
          <a:p>
            <a:pPr algn="l" eaLnBrk="1" fontAlgn="auto" hangingPunct="1">
              <a:spcBef>
                <a:spcPts val="0"/>
              </a:spcBef>
              <a:spcAft>
                <a:spcPts val="0"/>
              </a:spcAft>
            </a:pPr>
            <a:endParaRPr sz="1800" b="1"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a:solidFill>
                  <a:srgbClr val="000000"/>
                </a:solidFill>
                <a:latin typeface="Arial"/>
                <a:ea typeface="Arial"/>
                <a:cs typeface="Arial"/>
                <a:sym typeface="Arial"/>
              </a:rPr>
              <a:t>[h,e,l,o]</a:t>
            </a:r>
          </a:p>
          <a:p>
            <a:pPr algn="l" eaLnBrk="1" fontAlgn="auto" hangingPunct="1">
              <a:spcBef>
                <a:spcPts val="0"/>
              </a:spcBef>
              <a:spcAft>
                <a:spcPts val="0"/>
              </a:spcAft>
            </a:pPr>
            <a:endParaRPr sz="1800" kern="0">
              <a:solidFill>
                <a:srgbClr val="000000"/>
              </a:solidFill>
              <a:latin typeface="Arial"/>
              <a:ea typeface="Arial"/>
              <a:cs typeface="Arial"/>
              <a:sym typeface="Arial"/>
            </a:endParaRPr>
          </a:p>
          <a:p>
            <a:pPr algn="l" eaLnBrk="1" fontAlgn="auto" hangingPunct="1">
              <a:spcBef>
                <a:spcPts val="0"/>
              </a:spcBef>
              <a:spcAft>
                <a:spcPts val="0"/>
              </a:spcAft>
            </a:pPr>
            <a:r>
              <a:rPr lang="en" sz="1800" kern="0">
                <a:solidFill>
                  <a:srgbClr val="000000"/>
                </a:solidFill>
                <a:latin typeface="Arial"/>
                <a:ea typeface="Arial"/>
                <a:cs typeface="Arial"/>
                <a:sym typeface="Arial"/>
              </a:rPr>
              <a:t>Example training</a:t>
            </a:r>
          </a:p>
          <a:p>
            <a:pPr algn="l" eaLnBrk="1" fontAlgn="auto" hangingPunct="1">
              <a:spcBef>
                <a:spcPts val="0"/>
              </a:spcBef>
              <a:spcAft>
                <a:spcPts val="0"/>
              </a:spcAft>
            </a:pPr>
            <a:r>
              <a:rPr lang="en" sz="1800" kern="0">
                <a:solidFill>
                  <a:srgbClr val="000000"/>
                </a:solidFill>
                <a:latin typeface="Arial"/>
                <a:ea typeface="Arial"/>
                <a:cs typeface="Arial"/>
                <a:sym typeface="Arial"/>
              </a:rPr>
              <a:t>sequence:</a:t>
            </a:r>
          </a:p>
          <a:p>
            <a:pPr algn="l" eaLnBrk="1" fontAlgn="auto" hangingPunct="1">
              <a:spcBef>
                <a:spcPts val="0"/>
              </a:spcBef>
              <a:spcAft>
                <a:spcPts val="0"/>
              </a:spcAft>
            </a:pPr>
            <a:r>
              <a:rPr lang="en" sz="1800" b="1" kern="0">
                <a:solidFill>
                  <a:srgbClr val="000000"/>
                </a:solidFill>
                <a:latin typeface="Arial"/>
                <a:ea typeface="Arial"/>
                <a:cs typeface="Arial"/>
                <a:sym typeface="Arial"/>
              </a:rPr>
              <a:t>“hello”</a:t>
            </a:r>
          </a:p>
        </p:txBody>
      </p:sp>
      <p:pic>
        <p:nvPicPr>
          <p:cNvPr id="960" name="Shape 960"/>
          <p:cNvPicPr preferRelativeResize="0"/>
          <p:nvPr/>
        </p:nvPicPr>
        <p:blipFill>
          <a:blip r:embed="rId3">
            <a:alphaModFix/>
          </a:blip>
          <a:stretch>
            <a:fillRect/>
          </a:stretch>
        </p:blipFill>
        <p:spPr>
          <a:xfrm>
            <a:off x="3862331" y="734326"/>
            <a:ext cx="3945693" cy="3171431"/>
          </a:xfrm>
          <a:prstGeom prst="rect">
            <a:avLst/>
          </a:prstGeom>
          <a:noFill/>
          <a:ln>
            <a:noFill/>
          </a:ln>
        </p:spPr>
      </p:pic>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6AA04C31-1CA1-4672-A7AB-22EB333BE0B4}"/>
                  </a:ext>
                </a:extLst>
              </p14:cNvPr>
              <p14:cNvContentPartPr/>
              <p14:nvPr/>
            </p14:nvContentPartPr>
            <p14:xfrm>
              <a:off x="1300140" y="19170"/>
              <a:ext cx="6613650" cy="3970080"/>
            </p14:xfrm>
          </p:contentPart>
        </mc:Choice>
        <mc:Fallback>
          <p:pic>
            <p:nvPicPr>
              <p:cNvPr id="2" name="Ink 1">
                <a:extLst>
                  <a:ext uri="{FF2B5EF4-FFF2-40B4-BE49-F238E27FC236}">
                    <a16:creationId xmlns:a16="http://schemas.microsoft.com/office/drawing/2014/main" id="{6AA04C31-1CA1-4672-A7AB-22EB333BE0B4}"/>
                  </a:ext>
                </a:extLst>
              </p:cNvPr>
              <p:cNvPicPr/>
              <p:nvPr/>
            </p:nvPicPr>
            <p:blipFill>
              <a:blip r:embed="rId5"/>
              <a:stretch>
                <a:fillRect/>
              </a:stretch>
            </p:blipFill>
            <p:spPr>
              <a:xfrm>
                <a:off x="1290780" y="9810"/>
                <a:ext cx="6632009" cy="3988800"/>
              </a:xfrm>
              <a:prstGeom prst="rect">
                <a:avLst/>
              </a:prstGeom>
            </p:spPr>
          </p:pic>
        </mc:Fallback>
      </mc:AlternateContent>
    </p:spTree>
    <p:extLst>
      <p:ext uri="{BB962C8B-B14F-4D97-AF65-F5344CB8AC3E}">
        <p14:creationId xmlns:p14="http://schemas.microsoft.com/office/powerpoint/2010/main" val="283094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err="1"/>
              <a:t>PixelRNN</a:t>
            </a:r>
            <a:r>
              <a:rPr lang="en-US" dirty="0"/>
              <a:t> </a:t>
            </a:r>
            <a:r>
              <a:rPr lang="en" sz="1050" i="1" dirty="0">
                <a:solidFill>
                  <a:srgbClr val="000000"/>
                </a:solidFill>
                <a:ea typeface="Arial"/>
                <a:cs typeface="Arial"/>
                <a:sym typeface="Arial"/>
              </a:rPr>
              <a:t>[van der Oord et al. 2016]</a:t>
            </a:r>
            <a:endParaRPr lang="en" dirty="0"/>
          </a:p>
        </p:txBody>
      </p:sp>
      <p:sp>
        <p:nvSpPr>
          <p:cNvPr id="351" name="Shape 351"/>
          <p:cNvSpPr/>
          <p:nvPr/>
        </p:nvSpPr>
        <p:spPr>
          <a:xfrm>
            <a:off x="5389669"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2" name="Shape 352"/>
          <p:cNvSpPr/>
          <p:nvPr/>
        </p:nvSpPr>
        <p:spPr>
          <a:xfrm>
            <a:off x="5389669"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3" name="Shape 353"/>
          <p:cNvSpPr/>
          <p:nvPr/>
        </p:nvSpPr>
        <p:spPr>
          <a:xfrm>
            <a:off x="5774175"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4" name="Shape 354"/>
          <p:cNvSpPr/>
          <p:nvPr/>
        </p:nvSpPr>
        <p:spPr>
          <a:xfrm>
            <a:off x="5774175"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5" name="Shape 355"/>
          <p:cNvSpPr/>
          <p:nvPr/>
        </p:nvSpPr>
        <p:spPr>
          <a:xfrm>
            <a:off x="5389669"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6" name="Shape 356"/>
          <p:cNvSpPr/>
          <p:nvPr/>
        </p:nvSpPr>
        <p:spPr>
          <a:xfrm>
            <a:off x="5389669"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7" name="Shape 357"/>
          <p:cNvSpPr/>
          <p:nvPr/>
        </p:nvSpPr>
        <p:spPr>
          <a:xfrm>
            <a:off x="5774175"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8" name="Shape 358"/>
          <p:cNvSpPr/>
          <p:nvPr/>
        </p:nvSpPr>
        <p:spPr>
          <a:xfrm>
            <a:off x="5774175"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59" name="Shape 359"/>
          <p:cNvSpPr/>
          <p:nvPr/>
        </p:nvSpPr>
        <p:spPr>
          <a:xfrm>
            <a:off x="5389669"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0" name="Shape 360"/>
          <p:cNvSpPr/>
          <p:nvPr/>
        </p:nvSpPr>
        <p:spPr>
          <a:xfrm>
            <a:off x="5774175"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1" name="Shape 361"/>
          <p:cNvSpPr/>
          <p:nvPr/>
        </p:nvSpPr>
        <p:spPr>
          <a:xfrm>
            <a:off x="6158681"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2" name="Shape 362"/>
          <p:cNvSpPr/>
          <p:nvPr/>
        </p:nvSpPr>
        <p:spPr>
          <a:xfrm>
            <a:off x="6158681"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3" name="Shape 363"/>
          <p:cNvSpPr/>
          <p:nvPr/>
        </p:nvSpPr>
        <p:spPr>
          <a:xfrm>
            <a:off x="6543188"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4" name="Shape 364"/>
          <p:cNvSpPr/>
          <p:nvPr/>
        </p:nvSpPr>
        <p:spPr>
          <a:xfrm>
            <a:off x="6543188"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5" name="Shape 365"/>
          <p:cNvSpPr/>
          <p:nvPr/>
        </p:nvSpPr>
        <p:spPr>
          <a:xfrm>
            <a:off x="6158681"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6" name="Shape 366"/>
          <p:cNvSpPr/>
          <p:nvPr/>
        </p:nvSpPr>
        <p:spPr>
          <a:xfrm>
            <a:off x="6158681"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7" name="Shape 367"/>
          <p:cNvSpPr/>
          <p:nvPr/>
        </p:nvSpPr>
        <p:spPr>
          <a:xfrm>
            <a:off x="6543188"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8" name="Shape 368"/>
          <p:cNvSpPr/>
          <p:nvPr/>
        </p:nvSpPr>
        <p:spPr>
          <a:xfrm>
            <a:off x="6543188"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69" name="Shape 369"/>
          <p:cNvSpPr/>
          <p:nvPr/>
        </p:nvSpPr>
        <p:spPr>
          <a:xfrm>
            <a:off x="6158681"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0" name="Shape 370"/>
          <p:cNvSpPr/>
          <p:nvPr/>
        </p:nvSpPr>
        <p:spPr>
          <a:xfrm>
            <a:off x="6543188"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1" name="Shape 371"/>
          <p:cNvSpPr/>
          <p:nvPr/>
        </p:nvSpPr>
        <p:spPr>
          <a:xfrm>
            <a:off x="6927694" y="17812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2" name="Shape 372"/>
          <p:cNvSpPr/>
          <p:nvPr/>
        </p:nvSpPr>
        <p:spPr>
          <a:xfrm>
            <a:off x="6927694" y="21295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3" name="Shape 373"/>
          <p:cNvSpPr/>
          <p:nvPr/>
        </p:nvSpPr>
        <p:spPr>
          <a:xfrm>
            <a:off x="6927694" y="24777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4" name="Shape 374"/>
          <p:cNvSpPr/>
          <p:nvPr/>
        </p:nvSpPr>
        <p:spPr>
          <a:xfrm>
            <a:off x="6927694" y="28259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5" name="Shape 375"/>
          <p:cNvSpPr/>
          <p:nvPr/>
        </p:nvSpPr>
        <p:spPr>
          <a:xfrm>
            <a:off x="6927694" y="319426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76" name="Shape 376"/>
          <p:cNvSpPr txBox="1"/>
          <p:nvPr/>
        </p:nvSpPr>
        <p:spPr>
          <a:xfrm>
            <a:off x="1427663" y="1697156"/>
            <a:ext cx="34371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r>
              <a:rPr lang="en" sz="135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050" kern="0">
              <a:solidFill>
                <a:srgbClr val="000000"/>
              </a:solidFill>
              <a:latin typeface="Arial"/>
              <a:ea typeface="Arial"/>
              <a:cs typeface="Arial"/>
              <a:sym typeface="Arial"/>
            </a:endParaRPr>
          </a:p>
          <a:p>
            <a:pPr algn="l" eaLnBrk="1" fontAlgn="auto" hangingPunct="1">
              <a:spcBef>
                <a:spcPts val="0"/>
              </a:spcBef>
              <a:spcAft>
                <a:spcPts val="0"/>
              </a:spcAft>
            </a:pPr>
            <a:r>
              <a:rPr lang="en" sz="1050" kern="0">
                <a:solidFill>
                  <a:srgbClr val="000000"/>
                </a:solidFill>
                <a:latin typeface="Arial"/>
                <a:ea typeface="Arial"/>
                <a:cs typeface="Arial"/>
                <a:sym typeface="Arial"/>
              </a:rPr>
              <a:t> </a:t>
            </a:r>
          </a:p>
        </p:txBody>
      </p:sp>
      <p:sp>
        <p:nvSpPr>
          <p:cNvPr id="31"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4975117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4" name="Shape 384"/>
          <p:cNvSpPr/>
          <p:nvPr/>
        </p:nvSpPr>
        <p:spPr>
          <a:xfrm>
            <a:off x="5389669"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85" name="Shape 385"/>
          <p:cNvSpPr/>
          <p:nvPr/>
        </p:nvSpPr>
        <p:spPr>
          <a:xfrm>
            <a:off x="5389669"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86" name="Shape 386"/>
          <p:cNvSpPr/>
          <p:nvPr/>
        </p:nvSpPr>
        <p:spPr>
          <a:xfrm>
            <a:off x="5774175"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87" name="Shape 387"/>
          <p:cNvSpPr/>
          <p:nvPr/>
        </p:nvSpPr>
        <p:spPr>
          <a:xfrm>
            <a:off x="5774175"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88" name="Shape 388"/>
          <p:cNvSpPr/>
          <p:nvPr/>
        </p:nvSpPr>
        <p:spPr>
          <a:xfrm>
            <a:off x="5389669"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89" name="Shape 389"/>
          <p:cNvSpPr/>
          <p:nvPr/>
        </p:nvSpPr>
        <p:spPr>
          <a:xfrm>
            <a:off x="5389669"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0" name="Shape 390"/>
          <p:cNvSpPr/>
          <p:nvPr/>
        </p:nvSpPr>
        <p:spPr>
          <a:xfrm>
            <a:off x="5774175"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1" name="Shape 391"/>
          <p:cNvSpPr/>
          <p:nvPr/>
        </p:nvSpPr>
        <p:spPr>
          <a:xfrm>
            <a:off x="5774175"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2" name="Shape 392"/>
          <p:cNvSpPr/>
          <p:nvPr/>
        </p:nvSpPr>
        <p:spPr>
          <a:xfrm>
            <a:off x="5389669"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3" name="Shape 393"/>
          <p:cNvSpPr/>
          <p:nvPr/>
        </p:nvSpPr>
        <p:spPr>
          <a:xfrm>
            <a:off x="5774175"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4" name="Shape 394"/>
          <p:cNvSpPr/>
          <p:nvPr/>
        </p:nvSpPr>
        <p:spPr>
          <a:xfrm>
            <a:off x="6158681"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5" name="Shape 395"/>
          <p:cNvSpPr/>
          <p:nvPr/>
        </p:nvSpPr>
        <p:spPr>
          <a:xfrm>
            <a:off x="6158681"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6" name="Shape 396"/>
          <p:cNvSpPr/>
          <p:nvPr/>
        </p:nvSpPr>
        <p:spPr>
          <a:xfrm>
            <a:off x="6543188"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7" name="Shape 397"/>
          <p:cNvSpPr/>
          <p:nvPr/>
        </p:nvSpPr>
        <p:spPr>
          <a:xfrm>
            <a:off x="6543188"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8" name="Shape 398"/>
          <p:cNvSpPr/>
          <p:nvPr/>
        </p:nvSpPr>
        <p:spPr>
          <a:xfrm>
            <a:off x="6158681"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99" name="Shape 399"/>
          <p:cNvSpPr/>
          <p:nvPr/>
        </p:nvSpPr>
        <p:spPr>
          <a:xfrm>
            <a:off x="6158681"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0" name="Shape 400"/>
          <p:cNvSpPr/>
          <p:nvPr/>
        </p:nvSpPr>
        <p:spPr>
          <a:xfrm>
            <a:off x="6543188"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1" name="Shape 401"/>
          <p:cNvSpPr/>
          <p:nvPr/>
        </p:nvSpPr>
        <p:spPr>
          <a:xfrm>
            <a:off x="6543188"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2" name="Shape 402"/>
          <p:cNvSpPr/>
          <p:nvPr/>
        </p:nvSpPr>
        <p:spPr>
          <a:xfrm>
            <a:off x="6158681"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3" name="Shape 403"/>
          <p:cNvSpPr/>
          <p:nvPr/>
        </p:nvSpPr>
        <p:spPr>
          <a:xfrm>
            <a:off x="6543188"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4" name="Shape 404"/>
          <p:cNvSpPr/>
          <p:nvPr/>
        </p:nvSpPr>
        <p:spPr>
          <a:xfrm>
            <a:off x="6927694" y="17812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5" name="Shape 405"/>
          <p:cNvSpPr/>
          <p:nvPr/>
        </p:nvSpPr>
        <p:spPr>
          <a:xfrm>
            <a:off x="6927694" y="21295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6" name="Shape 406"/>
          <p:cNvSpPr/>
          <p:nvPr/>
        </p:nvSpPr>
        <p:spPr>
          <a:xfrm>
            <a:off x="6927694" y="24777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7" name="Shape 407"/>
          <p:cNvSpPr/>
          <p:nvPr/>
        </p:nvSpPr>
        <p:spPr>
          <a:xfrm>
            <a:off x="6927694" y="28259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8" name="Shape 408"/>
          <p:cNvSpPr/>
          <p:nvPr/>
        </p:nvSpPr>
        <p:spPr>
          <a:xfrm>
            <a:off x="6927694" y="319426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09" name="Shape 409"/>
          <p:cNvSpPr txBox="1"/>
          <p:nvPr/>
        </p:nvSpPr>
        <p:spPr>
          <a:xfrm>
            <a:off x="1427663" y="1697156"/>
            <a:ext cx="34371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r>
              <a:rPr lang="en" sz="135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050" kern="0">
              <a:solidFill>
                <a:srgbClr val="000000"/>
              </a:solidFill>
              <a:latin typeface="Arial"/>
              <a:ea typeface="Arial"/>
              <a:cs typeface="Arial"/>
              <a:sym typeface="Arial"/>
            </a:endParaRPr>
          </a:p>
          <a:p>
            <a:pPr algn="l" eaLnBrk="1" fontAlgn="auto" hangingPunct="1">
              <a:spcBef>
                <a:spcPts val="0"/>
              </a:spcBef>
              <a:spcAft>
                <a:spcPts val="0"/>
              </a:spcAft>
            </a:pPr>
            <a:r>
              <a:rPr lang="en" sz="1050" kern="0">
                <a:solidFill>
                  <a:srgbClr val="000000"/>
                </a:solidFill>
                <a:latin typeface="Arial"/>
                <a:ea typeface="Arial"/>
                <a:cs typeface="Arial"/>
                <a:sym typeface="Arial"/>
              </a:rPr>
              <a:t> </a:t>
            </a:r>
          </a:p>
        </p:txBody>
      </p:sp>
      <p:cxnSp>
        <p:nvCxnSpPr>
          <p:cNvPr id="411" name="Shape 411"/>
          <p:cNvCxnSpPr>
            <a:stCxn id="384" idx="4"/>
            <a:endCxn id="385" idx="0"/>
          </p:cNvCxnSpPr>
          <p:nvPr/>
        </p:nvCxnSpPr>
        <p:spPr>
          <a:xfrm>
            <a:off x="5455369" y="192273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12" name="Shape 412"/>
          <p:cNvCxnSpPr>
            <a:endCxn id="386" idx="2"/>
          </p:cNvCxnSpPr>
          <p:nvPr/>
        </p:nvCxnSpPr>
        <p:spPr>
          <a:xfrm>
            <a:off x="5521050" y="1855688"/>
            <a:ext cx="253125" cy="1350"/>
          </a:xfrm>
          <a:prstGeom prst="straightConnector1">
            <a:avLst/>
          </a:prstGeom>
          <a:noFill/>
          <a:ln w="9525" cap="flat" cmpd="sng">
            <a:solidFill>
              <a:schemeClr val="dk2"/>
            </a:solidFill>
            <a:prstDash val="solid"/>
            <a:round/>
            <a:headEnd type="none" w="lg" len="lg"/>
            <a:tailEnd type="triangle" w="lg" len="lg"/>
          </a:ln>
        </p:spPr>
      </p:cxnSp>
      <p:sp>
        <p:nvSpPr>
          <p:cNvPr id="34"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err="1"/>
              <a:t>PixelRNN</a:t>
            </a:r>
            <a:r>
              <a:rPr lang="en-US" dirty="0"/>
              <a:t> </a:t>
            </a:r>
            <a:r>
              <a:rPr lang="en" sz="1050" i="1" dirty="0">
                <a:solidFill>
                  <a:srgbClr val="000000"/>
                </a:solidFill>
                <a:ea typeface="Arial"/>
                <a:cs typeface="Arial"/>
                <a:sym typeface="Arial"/>
              </a:rPr>
              <a:t>[van der Oord et al. 2016]</a:t>
            </a:r>
            <a:endParaRPr lang="en" dirty="0"/>
          </a:p>
        </p:txBody>
      </p:sp>
      <p:sp>
        <p:nvSpPr>
          <p:cNvPr id="3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387191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9" name="Shape 419"/>
          <p:cNvSpPr/>
          <p:nvPr/>
        </p:nvSpPr>
        <p:spPr>
          <a:xfrm>
            <a:off x="5389669"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0" name="Shape 420"/>
          <p:cNvSpPr/>
          <p:nvPr/>
        </p:nvSpPr>
        <p:spPr>
          <a:xfrm>
            <a:off x="5389669"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1" name="Shape 421"/>
          <p:cNvSpPr/>
          <p:nvPr/>
        </p:nvSpPr>
        <p:spPr>
          <a:xfrm>
            <a:off x="5774175"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2" name="Shape 422"/>
          <p:cNvSpPr/>
          <p:nvPr/>
        </p:nvSpPr>
        <p:spPr>
          <a:xfrm>
            <a:off x="5774175"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3" name="Shape 423"/>
          <p:cNvSpPr/>
          <p:nvPr/>
        </p:nvSpPr>
        <p:spPr>
          <a:xfrm>
            <a:off x="5389669" y="248778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4" name="Shape 424"/>
          <p:cNvSpPr/>
          <p:nvPr/>
        </p:nvSpPr>
        <p:spPr>
          <a:xfrm>
            <a:off x="5389669"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5" name="Shape 425"/>
          <p:cNvSpPr/>
          <p:nvPr/>
        </p:nvSpPr>
        <p:spPr>
          <a:xfrm>
            <a:off x="5774175"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6" name="Shape 426"/>
          <p:cNvSpPr/>
          <p:nvPr/>
        </p:nvSpPr>
        <p:spPr>
          <a:xfrm>
            <a:off x="5774175"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7" name="Shape 427"/>
          <p:cNvSpPr/>
          <p:nvPr/>
        </p:nvSpPr>
        <p:spPr>
          <a:xfrm>
            <a:off x="5389669"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8" name="Shape 428"/>
          <p:cNvSpPr/>
          <p:nvPr/>
        </p:nvSpPr>
        <p:spPr>
          <a:xfrm>
            <a:off x="5774175"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29" name="Shape 429"/>
          <p:cNvSpPr/>
          <p:nvPr/>
        </p:nvSpPr>
        <p:spPr>
          <a:xfrm>
            <a:off x="6158681"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0" name="Shape 430"/>
          <p:cNvSpPr/>
          <p:nvPr/>
        </p:nvSpPr>
        <p:spPr>
          <a:xfrm>
            <a:off x="6158681"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1" name="Shape 431"/>
          <p:cNvSpPr/>
          <p:nvPr/>
        </p:nvSpPr>
        <p:spPr>
          <a:xfrm>
            <a:off x="6543188" y="17913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2" name="Shape 432"/>
          <p:cNvSpPr/>
          <p:nvPr/>
        </p:nvSpPr>
        <p:spPr>
          <a:xfrm>
            <a:off x="6543188"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3" name="Shape 433"/>
          <p:cNvSpPr/>
          <p:nvPr/>
        </p:nvSpPr>
        <p:spPr>
          <a:xfrm>
            <a:off x="6158681"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4" name="Shape 434"/>
          <p:cNvSpPr/>
          <p:nvPr/>
        </p:nvSpPr>
        <p:spPr>
          <a:xfrm>
            <a:off x="6158681"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5" name="Shape 435"/>
          <p:cNvSpPr/>
          <p:nvPr/>
        </p:nvSpPr>
        <p:spPr>
          <a:xfrm>
            <a:off x="6543188"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6" name="Shape 436"/>
          <p:cNvSpPr/>
          <p:nvPr/>
        </p:nvSpPr>
        <p:spPr>
          <a:xfrm>
            <a:off x="6543188"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7" name="Shape 437"/>
          <p:cNvSpPr/>
          <p:nvPr/>
        </p:nvSpPr>
        <p:spPr>
          <a:xfrm>
            <a:off x="6158681"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8" name="Shape 438"/>
          <p:cNvSpPr/>
          <p:nvPr/>
        </p:nvSpPr>
        <p:spPr>
          <a:xfrm>
            <a:off x="6543188"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39" name="Shape 439"/>
          <p:cNvSpPr/>
          <p:nvPr/>
        </p:nvSpPr>
        <p:spPr>
          <a:xfrm>
            <a:off x="6927694" y="17812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40" name="Shape 440"/>
          <p:cNvSpPr/>
          <p:nvPr/>
        </p:nvSpPr>
        <p:spPr>
          <a:xfrm>
            <a:off x="6927694" y="21295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41" name="Shape 441"/>
          <p:cNvSpPr/>
          <p:nvPr/>
        </p:nvSpPr>
        <p:spPr>
          <a:xfrm>
            <a:off x="6927694" y="24777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42" name="Shape 442"/>
          <p:cNvSpPr/>
          <p:nvPr/>
        </p:nvSpPr>
        <p:spPr>
          <a:xfrm>
            <a:off x="6927694" y="28259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43" name="Shape 443"/>
          <p:cNvSpPr/>
          <p:nvPr/>
        </p:nvSpPr>
        <p:spPr>
          <a:xfrm>
            <a:off x="6927694" y="319426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44" name="Shape 444"/>
          <p:cNvSpPr txBox="1"/>
          <p:nvPr/>
        </p:nvSpPr>
        <p:spPr>
          <a:xfrm>
            <a:off x="1427663" y="1697156"/>
            <a:ext cx="34371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r>
              <a:rPr lang="en" sz="135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050" kern="0">
              <a:solidFill>
                <a:srgbClr val="000000"/>
              </a:solidFill>
              <a:latin typeface="Arial"/>
              <a:ea typeface="Arial"/>
              <a:cs typeface="Arial"/>
              <a:sym typeface="Arial"/>
            </a:endParaRPr>
          </a:p>
          <a:p>
            <a:pPr algn="l" eaLnBrk="1" fontAlgn="auto" hangingPunct="1">
              <a:spcBef>
                <a:spcPts val="0"/>
              </a:spcBef>
              <a:spcAft>
                <a:spcPts val="0"/>
              </a:spcAft>
            </a:pPr>
            <a:r>
              <a:rPr lang="en" sz="1050" kern="0">
                <a:solidFill>
                  <a:srgbClr val="000000"/>
                </a:solidFill>
                <a:latin typeface="Arial"/>
                <a:ea typeface="Arial"/>
                <a:cs typeface="Arial"/>
                <a:sym typeface="Arial"/>
              </a:rPr>
              <a:t> </a:t>
            </a:r>
          </a:p>
        </p:txBody>
      </p:sp>
      <p:cxnSp>
        <p:nvCxnSpPr>
          <p:cNvPr id="446" name="Shape 446"/>
          <p:cNvCxnSpPr>
            <a:stCxn id="419" idx="4"/>
            <a:endCxn id="420" idx="0"/>
          </p:cNvCxnSpPr>
          <p:nvPr/>
        </p:nvCxnSpPr>
        <p:spPr>
          <a:xfrm>
            <a:off x="5455369" y="192273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47" name="Shape 447"/>
          <p:cNvCxnSpPr>
            <a:endCxn id="421" idx="2"/>
          </p:cNvCxnSpPr>
          <p:nvPr/>
        </p:nvCxnSpPr>
        <p:spPr>
          <a:xfrm>
            <a:off x="5521050" y="185568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48" name="Shape 448"/>
          <p:cNvCxnSpPr/>
          <p:nvPr/>
        </p:nvCxnSpPr>
        <p:spPr>
          <a:xfrm>
            <a:off x="5455369" y="2270925"/>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49" name="Shape 449"/>
          <p:cNvCxnSpPr/>
          <p:nvPr/>
        </p:nvCxnSpPr>
        <p:spPr>
          <a:xfrm>
            <a:off x="5839875" y="192273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50" name="Shape 450"/>
          <p:cNvCxnSpPr/>
          <p:nvPr/>
        </p:nvCxnSpPr>
        <p:spPr>
          <a:xfrm>
            <a:off x="5521050" y="220458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51" name="Shape 451"/>
          <p:cNvCxnSpPr/>
          <p:nvPr/>
        </p:nvCxnSpPr>
        <p:spPr>
          <a:xfrm>
            <a:off x="5905565" y="1857038"/>
            <a:ext cx="253125" cy="1350"/>
          </a:xfrm>
          <a:prstGeom prst="straightConnector1">
            <a:avLst/>
          </a:prstGeom>
          <a:noFill/>
          <a:ln w="9525" cap="flat" cmpd="sng">
            <a:solidFill>
              <a:schemeClr val="dk2"/>
            </a:solidFill>
            <a:prstDash val="solid"/>
            <a:round/>
            <a:headEnd type="none" w="lg" len="lg"/>
            <a:tailEnd type="triangle" w="lg" len="lg"/>
          </a:ln>
        </p:spPr>
      </p:cxnSp>
      <p:sp>
        <p:nvSpPr>
          <p:cNvPr id="38"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err="1"/>
              <a:t>PixelRNN</a:t>
            </a:r>
            <a:r>
              <a:rPr lang="en-US" dirty="0"/>
              <a:t> </a:t>
            </a:r>
            <a:r>
              <a:rPr lang="en" sz="1050" i="1" dirty="0">
                <a:solidFill>
                  <a:srgbClr val="000000"/>
                </a:solidFill>
                <a:ea typeface="Arial"/>
                <a:cs typeface="Arial"/>
                <a:sym typeface="Arial"/>
              </a:rPr>
              <a:t>[van der Oord et al. 2016]</a:t>
            </a:r>
            <a:endParaRPr lang="en" dirty="0"/>
          </a:p>
        </p:txBody>
      </p:sp>
      <p:sp>
        <p:nvSpPr>
          <p:cNvPr id="3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426939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38"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err="1"/>
              <a:t>PixelRNN</a:t>
            </a:r>
            <a:r>
              <a:rPr lang="en-US" dirty="0"/>
              <a:t> </a:t>
            </a:r>
            <a:r>
              <a:rPr lang="en" sz="1050" i="1" dirty="0">
                <a:solidFill>
                  <a:srgbClr val="000000"/>
                </a:solidFill>
                <a:ea typeface="Arial"/>
                <a:cs typeface="Arial"/>
                <a:sym typeface="Arial"/>
              </a:rPr>
              <a:t>[van der Oord et al. 2016]</a:t>
            </a:r>
            <a:endParaRPr lang="en" dirty="0"/>
          </a:p>
        </p:txBody>
      </p:sp>
      <p:sp>
        <p:nvSpPr>
          <p:cNvPr id="3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pic>
        <p:nvPicPr>
          <p:cNvPr id="2" name="Picture 1">
            <a:extLst>
              <a:ext uri="{FF2B5EF4-FFF2-40B4-BE49-F238E27FC236}">
                <a16:creationId xmlns:a16="http://schemas.microsoft.com/office/drawing/2014/main" id="{3C1421A3-67F5-7E4D-B3C7-436133B6EC2A}"/>
              </a:ext>
            </a:extLst>
          </p:cNvPr>
          <p:cNvPicPr>
            <a:picLocks noChangeAspect="1"/>
          </p:cNvPicPr>
          <p:nvPr/>
        </p:nvPicPr>
        <p:blipFill>
          <a:blip r:embed="rId3"/>
          <a:stretch>
            <a:fillRect/>
          </a:stretch>
        </p:blipFill>
        <p:spPr>
          <a:xfrm>
            <a:off x="1150109" y="1200150"/>
            <a:ext cx="6843782" cy="3443305"/>
          </a:xfrm>
          <a:prstGeom prst="rect">
            <a:avLst/>
          </a:prstGeom>
        </p:spPr>
      </p:pic>
    </p:spTree>
    <p:extLst>
      <p:ext uri="{BB962C8B-B14F-4D97-AF65-F5344CB8AC3E}">
        <p14:creationId xmlns:p14="http://schemas.microsoft.com/office/powerpoint/2010/main" val="24872698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Shape 965"/>
          <p:cNvSpPr/>
          <p:nvPr/>
        </p:nvSpPr>
        <p:spPr>
          <a:xfrm>
            <a:off x="4659056" y="733181"/>
            <a:ext cx="2932425" cy="1362600"/>
          </a:xfrm>
          <a:prstGeom prst="roundRect">
            <a:avLst>
              <a:gd name="adj" fmla="val 16667"/>
            </a:avLst>
          </a:prstGeom>
          <a:solidFill>
            <a:srgbClr val="F3F3F3"/>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pic>
        <p:nvPicPr>
          <p:cNvPr id="967" name="Shape 967"/>
          <p:cNvPicPr preferRelativeResize="0"/>
          <p:nvPr/>
        </p:nvPicPr>
        <p:blipFill rotWithShape="1">
          <a:blip r:embed="rId3">
            <a:alphaModFix/>
          </a:blip>
          <a:srcRect t="8983"/>
          <a:stretch/>
        </p:blipFill>
        <p:spPr>
          <a:xfrm>
            <a:off x="4668262" y="1875543"/>
            <a:ext cx="2932406" cy="2145243"/>
          </a:xfrm>
          <a:prstGeom prst="rect">
            <a:avLst/>
          </a:prstGeom>
          <a:noFill/>
          <a:ln>
            <a:noFill/>
          </a:ln>
        </p:spPr>
      </p:pic>
      <p:sp>
        <p:nvSpPr>
          <p:cNvPr id="968" name="Shape 968"/>
          <p:cNvSpPr txBox="1"/>
          <p:nvPr/>
        </p:nvSpPr>
        <p:spPr>
          <a:xfrm>
            <a:off x="1271944" y="879338"/>
            <a:ext cx="2328506"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1800" b="1"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45833"/>
            </a:pPr>
            <a:r>
              <a:rPr lang="en" sz="18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dirty="0">
                <a:solidFill>
                  <a:srgbClr val="000000"/>
                </a:solidFill>
                <a:latin typeface="Arial"/>
                <a:ea typeface="Arial"/>
                <a:cs typeface="Arial"/>
                <a:sym typeface="Arial"/>
              </a:rPr>
              <a:t>[</a:t>
            </a:r>
            <a:r>
              <a:rPr lang="en" sz="1800" kern="0" dirty="0" err="1">
                <a:solidFill>
                  <a:srgbClr val="000000"/>
                </a:solidFill>
                <a:latin typeface="Arial"/>
                <a:ea typeface="Arial"/>
                <a:cs typeface="Arial"/>
                <a:sym typeface="Arial"/>
              </a:rPr>
              <a:t>h,e,l,o</a:t>
            </a:r>
            <a:r>
              <a:rPr lang="en" sz="18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buSzPct val="50000"/>
            </a:pPr>
            <a:r>
              <a:rPr lang="en" sz="1650" kern="0" dirty="0">
                <a:solidFill>
                  <a:srgbClr val="000000"/>
                </a:solidFill>
                <a:latin typeface="Arial"/>
                <a:ea typeface="Arial"/>
                <a:cs typeface="Arial"/>
                <a:sym typeface="Arial"/>
              </a:rPr>
              <a:t>At test-time sample characters one at a time, feed back to model</a:t>
            </a:r>
          </a:p>
        </p:txBody>
      </p:sp>
      <p:sp>
        <p:nvSpPr>
          <p:cNvPr id="969" name="Shape 969"/>
          <p:cNvSpPr/>
          <p:nvPr/>
        </p:nvSpPr>
        <p:spPr>
          <a:xfrm>
            <a:off x="6020100" y="384438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70" name="Shape 970"/>
          <p:cNvSpPr/>
          <p:nvPr/>
        </p:nvSpPr>
        <p:spPr>
          <a:xfrm>
            <a:off x="5524313"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.03</a:t>
            </a:r>
          </a:p>
          <a:p>
            <a:pPr algn="l" eaLnBrk="1" fontAlgn="auto" hangingPunct="1">
              <a:spcBef>
                <a:spcPts val="0"/>
              </a:spcBef>
              <a:spcAft>
                <a:spcPts val="0"/>
              </a:spcAft>
            </a:pPr>
            <a:r>
              <a:rPr lang="en" sz="675" b="1" kern="0">
                <a:solidFill>
                  <a:srgbClr val="000000"/>
                </a:solidFill>
                <a:latin typeface="Arial"/>
                <a:ea typeface="Arial"/>
                <a:cs typeface="Arial"/>
                <a:sym typeface="Arial"/>
              </a:rPr>
              <a:t>.13</a:t>
            </a:r>
          </a:p>
          <a:p>
            <a:pPr algn="l" eaLnBrk="1" fontAlgn="auto" hangingPunct="1">
              <a:spcBef>
                <a:spcPts val="0"/>
              </a:spcBef>
              <a:spcAft>
                <a:spcPts val="0"/>
              </a:spcAft>
            </a:pPr>
            <a:r>
              <a:rPr lang="en" sz="675" b="1" kern="0">
                <a:solidFill>
                  <a:srgbClr val="000000"/>
                </a:solidFill>
                <a:latin typeface="Arial"/>
                <a:ea typeface="Arial"/>
                <a:cs typeface="Arial"/>
                <a:sym typeface="Arial"/>
              </a:rPr>
              <a:t>.00</a:t>
            </a:r>
          </a:p>
          <a:p>
            <a:pPr algn="l" eaLnBrk="1" fontAlgn="auto" hangingPunct="1">
              <a:spcBef>
                <a:spcPts val="0"/>
              </a:spcBef>
              <a:spcAft>
                <a:spcPts val="0"/>
              </a:spcAft>
            </a:pPr>
            <a:r>
              <a:rPr lang="en" sz="675" b="1" kern="0">
                <a:solidFill>
                  <a:srgbClr val="000000"/>
                </a:solidFill>
                <a:latin typeface="Arial"/>
                <a:ea typeface="Arial"/>
                <a:cs typeface="Arial"/>
                <a:sym typeface="Arial"/>
              </a:rPr>
              <a:t>.84</a:t>
            </a:r>
          </a:p>
        </p:txBody>
      </p:sp>
      <p:sp>
        <p:nvSpPr>
          <p:cNvPr id="971" name="Shape 971"/>
          <p:cNvSpPr/>
          <p:nvPr/>
        </p:nvSpPr>
        <p:spPr>
          <a:xfrm>
            <a:off x="6047548"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.25</a:t>
            </a:r>
          </a:p>
          <a:p>
            <a:pPr algn="l" eaLnBrk="1" fontAlgn="auto" hangingPunct="1">
              <a:spcBef>
                <a:spcPts val="0"/>
              </a:spcBef>
              <a:spcAft>
                <a:spcPts val="0"/>
              </a:spcAft>
            </a:pPr>
            <a:r>
              <a:rPr lang="en" sz="675" b="1" kern="0">
                <a:solidFill>
                  <a:srgbClr val="000000"/>
                </a:solidFill>
                <a:latin typeface="Arial"/>
                <a:ea typeface="Arial"/>
                <a:cs typeface="Arial"/>
                <a:sym typeface="Arial"/>
              </a:rPr>
              <a:t>.20</a:t>
            </a:r>
          </a:p>
          <a:p>
            <a:pPr algn="l" eaLnBrk="1" fontAlgn="auto" hangingPunct="1">
              <a:spcBef>
                <a:spcPts val="0"/>
              </a:spcBef>
              <a:spcAft>
                <a:spcPts val="0"/>
              </a:spcAft>
            </a:pPr>
            <a:r>
              <a:rPr lang="en" sz="675" b="1" kern="0">
                <a:solidFill>
                  <a:srgbClr val="000000"/>
                </a:solidFill>
                <a:latin typeface="Arial"/>
                <a:ea typeface="Arial"/>
                <a:cs typeface="Arial"/>
                <a:sym typeface="Arial"/>
              </a:rPr>
              <a:t>.05</a:t>
            </a:r>
          </a:p>
          <a:p>
            <a:pPr algn="l" eaLnBrk="1" fontAlgn="auto" hangingPunct="1">
              <a:spcBef>
                <a:spcPts val="0"/>
              </a:spcBef>
              <a:spcAft>
                <a:spcPts val="0"/>
              </a:spcAft>
            </a:pPr>
            <a:r>
              <a:rPr lang="en" sz="675" b="1" kern="0">
                <a:solidFill>
                  <a:srgbClr val="000000"/>
                </a:solidFill>
                <a:latin typeface="Arial"/>
                <a:ea typeface="Arial"/>
                <a:cs typeface="Arial"/>
                <a:sym typeface="Arial"/>
              </a:rPr>
              <a:t>.50</a:t>
            </a:r>
          </a:p>
        </p:txBody>
      </p:sp>
      <p:sp>
        <p:nvSpPr>
          <p:cNvPr id="972" name="Shape 972"/>
          <p:cNvSpPr/>
          <p:nvPr/>
        </p:nvSpPr>
        <p:spPr>
          <a:xfrm>
            <a:off x="6549879"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.17</a:t>
            </a:r>
          </a:p>
          <a:p>
            <a:pPr algn="l" eaLnBrk="1" fontAlgn="auto" hangingPunct="1">
              <a:spcBef>
                <a:spcPts val="0"/>
              </a:spcBef>
              <a:spcAft>
                <a:spcPts val="0"/>
              </a:spcAft>
            </a:pPr>
            <a:r>
              <a:rPr lang="en" sz="675" b="1" kern="0">
                <a:solidFill>
                  <a:srgbClr val="000000"/>
                </a:solidFill>
                <a:latin typeface="Arial"/>
                <a:ea typeface="Arial"/>
                <a:cs typeface="Arial"/>
                <a:sym typeface="Arial"/>
              </a:rPr>
              <a:t>.68</a:t>
            </a:r>
          </a:p>
          <a:p>
            <a:pPr algn="l" eaLnBrk="1" fontAlgn="auto" hangingPunct="1">
              <a:spcBef>
                <a:spcPts val="0"/>
              </a:spcBef>
              <a:spcAft>
                <a:spcPts val="0"/>
              </a:spcAft>
            </a:pPr>
            <a:r>
              <a:rPr lang="en" sz="675" b="1" kern="0">
                <a:solidFill>
                  <a:srgbClr val="000000"/>
                </a:solidFill>
                <a:latin typeface="Arial"/>
                <a:ea typeface="Arial"/>
                <a:cs typeface="Arial"/>
                <a:sym typeface="Arial"/>
              </a:rPr>
              <a:t>.03</a:t>
            </a:r>
          </a:p>
        </p:txBody>
      </p:sp>
      <p:sp>
        <p:nvSpPr>
          <p:cNvPr id="973" name="Shape 973"/>
          <p:cNvSpPr/>
          <p:nvPr/>
        </p:nvSpPr>
        <p:spPr>
          <a:xfrm>
            <a:off x="7088285"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.02.08</a:t>
            </a:r>
          </a:p>
          <a:p>
            <a:pPr algn="l" eaLnBrk="1" fontAlgn="auto" hangingPunct="1">
              <a:spcBef>
                <a:spcPts val="0"/>
              </a:spcBef>
              <a:spcAft>
                <a:spcPts val="0"/>
              </a:spcAft>
            </a:pPr>
            <a:r>
              <a:rPr lang="en" sz="675" b="1" kern="0">
                <a:solidFill>
                  <a:srgbClr val="000000"/>
                </a:solidFill>
                <a:latin typeface="Arial"/>
                <a:ea typeface="Arial"/>
                <a:cs typeface="Arial"/>
                <a:sym typeface="Arial"/>
              </a:rPr>
              <a:t>.79</a:t>
            </a:r>
          </a:p>
        </p:txBody>
      </p:sp>
      <p:cxnSp>
        <p:nvCxnSpPr>
          <p:cNvPr id="974" name="Shape 974"/>
          <p:cNvCxnSpPr>
            <a:endCxn id="970" idx="2"/>
          </p:cNvCxnSpPr>
          <p:nvPr/>
        </p:nvCxnSpPr>
        <p:spPr>
          <a:xfrm rot="10800000">
            <a:off x="5654813" y="1776281"/>
            <a:ext cx="0" cy="102825"/>
          </a:xfrm>
          <a:prstGeom prst="straightConnector1">
            <a:avLst/>
          </a:prstGeom>
          <a:noFill/>
          <a:ln w="9525" cap="flat" cmpd="sng">
            <a:solidFill>
              <a:schemeClr val="dk2"/>
            </a:solidFill>
            <a:prstDash val="solid"/>
            <a:round/>
            <a:headEnd type="none" w="lg" len="lg"/>
            <a:tailEnd type="triangle" w="lg" len="lg"/>
          </a:ln>
        </p:spPr>
      </p:cxnSp>
      <p:cxnSp>
        <p:nvCxnSpPr>
          <p:cNvPr id="975" name="Shape 975"/>
          <p:cNvCxnSpPr/>
          <p:nvPr/>
        </p:nvCxnSpPr>
        <p:spPr>
          <a:xfrm rot="10800000">
            <a:off x="6178050"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976" name="Shape 976"/>
          <p:cNvCxnSpPr/>
          <p:nvPr/>
        </p:nvCxnSpPr>
        <p:spPr>
          <a:xfrm rot="10800000">
            <a:off x="6680381"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977" name="Shape 977"/>
          <p:cNvCxnSpPr/>
          <p:nvPr/>
        </p:nvCxnSpPr>
        <p:spPr>
          <a:xfrm rot="10800000">
            <a:off x="7218788" y="1776394"/>
            <a:ext cx="0" cy="102825"/>
          </a:xfrm>
          <a:prstGeom prst="straightConnector1">
            <a:avLst/>
          </a:prstGeom>
          <a:noFill/>
          <a:ln w="9525" cap="flat" cmpd="sng">
            <a:solidFill>
              <a:schemeClr val="dk2"/>
            </a:solidFill>
            <a:prstDash val="solid"/>
            <a:round/>
            <a:headEnd type="none" w="lg" len="lg"/>
            <a:tailEnd type="triangle" w="lg" len="lg"/>
          </a:ln>
        </p:spPr>
      </p:cxnSp>
      <p:sp>
        <p:nvSpPr>
          <p:cNvPr id="978" name="Shape 978"/>
          <p:cNvSpPr txBox="1"/>
          <p:nvPr/>
        </p:nvSpPr>
        <p:spPr>
          <a:xfrm>
            <a:off x="4747969" y="1393331"/>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B45F06"/>
                </a:solidFill>
                <a:latin typeface="Arial"/>
                <a:ea typeface="Arial"/>
                <a:cs typeface="Arial"/>
                <a:sym typeface="Arial"/>
              </a:rPr>
              <a:t>Softmax</a:t>
            </a:r>
          </a:p>
        </p:txBody>
      </p:sp>
      <p:sp>
        <p:nvSpPr>
          <p:cNvPr id="979" name="Shape 979"/>
          <p:cNvSpPr txBox="1"/>
          <p:nvPr/>
        </p:nvSpPr>
        <p:spPr>
          <a:xfrm>
            <a:off x="5507315"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“e”</a:t>
            </a:r>
          </a:p>
        </p:txBody>
      </p:sp>
      <p:cxnSp>
        <p:nvCxnSpPr>
          <p:cNvPr id="980" name="Shape 980"/>
          <p:cNvCxnSpPr/>
          <p:nvPr/>
        </p:nvCxnSpPr>
        <p:spPr>
          <a:xfrm rot="10800000">
            <a:off x="5654813"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981" name="Shape 981"/>
          <p:cNvSpPr txBox="1"/>
          <p:nvPr/>
        </p:nvSpPr>
        <p:spPr>
          <a:xfrm>
            <a:off x="6020100" y="862894"/>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982" name="Shape 982"/>
          <p:cNvCxnSpPr/>
          <p:nvPr/>
        </p:nvCxnSpPr>
        <p:spPr>
          <a:xfrm rot="10800000">
            <a:off x="6167597" y="1107244"/>
            <a:ext cx="0" cy="102825"/>
          </a:xfrm>
          <a:prstGeom prst="straightConnector1">
            <a:avLst/>
          </a:prstGeom>
          <a:noFill/>
          <a:ln w="9525" cap="flat" cmpd="sng">
            <a:solidFill>
              <a:schemeClr val="dk2"/>
            </a:solidFill>
            <a:prstDash val="solid"/>
            <a:round/>
            <a:headEnd type="none" w="lg" len="lg"/>
            <a:tailEnd type="triangle" w="lg" len="lg"/>
          </a:ln>
        </p:spPr>
      </p:cxnSp>
      <p:sp>
        <p:nvSpPr>
          <p:cNvPr id="983" name="Shape 983"/>
          <p:cNvSpPr txBox="1"/>
          <p:nvPr/>
        </p:nvSpPr>
        <p:spPr>
          <a:xfrm>
            <a:off x="6532884" y="884831"/>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984" name="Shape 984"/>
          <p:cNvCxnSpPr/>
          <p:nvPr/>
        </p:nvCxnSpPr>
        <p:spPr>
          <a:xfrm rot="10800000">
            <a:off x="6680381" y="1129181"/>
            <a:ext cx="0" cy="102825"/>
          </a:xfrm>
          <a:prstGeom prst="straightConnector1">
            <a:avLst/>
          </a:prstGeom>
          <a:noFill/>
          <a:ln w="9525" cap="flat" cmpd="sng">
            <a:solidFill>
              <a:schemeClr val="dk2"/>
            </a:solidFill>
            <a:prstDash val="solid"/>
            <a:round/>
            <a:headEnd type="none" w="lg" len="lg"/>
            <a:tailEnd type="triangle" w="lg" len="lg"/>
          </a:ln>
        </p:spPr>
      </p:cxnSp>
      <p:sp>
        <p:nvSpPr>
          <p:cNvPr id="985" name="Shape 985"/>
          <p:cNvSpPr txBox="1"/>
          <p:nvPr/>
        </p:nvSpPr>
        <p:spPr>
          <a:xfrm>
            <a:off x="7060828"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“o”</a:t>
            </a:r>
          </a:p>
        </p:txBody>
      </p:sp>
      <p:cxnSp>
        <p:nvCxnSpPr>
          <p:cNvPr id="986" name="Shape 986"/>
          <p:cNvCxnSpPr/>
          <p:nvPr/>
        </p:nvCxnSpPr>
        <p:spPr>
          <a:xfrm rot="10800000">
            <a:off x="7218778"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987" name="Shape 987"/>
          <p:cNvSpPr txBox="1"/>
          <p:nvPr/>
        </p:nvSpPr>
        <p:spPr>
          <a:xfrm>
            <a:off x="4747969" y="982838"/>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Sample</a:t>
            </a:r>
          </a:p>
        </p:txBody>
      </p:sp>
      <p:sp>
        <p:nvSpPr>
          <p:cNvPr id="988" name="Shape 988"/>
          <p:cNvSpPr/>
          <p:nvPr/>
        </p:nvSpPr>
        <p:spPr>
          <a:xfrm>
            <a:off x="5617463" y="86289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89" name="Shape 989"/>
          <p:cNvSpPr/>
          <p:nvPr/>
        </p:nvSpPr>
        <p:spPr>
          <a:xfrm>
            <a:off x="6635214" y="3800773"/>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90" name="Shape 990"/>
          <p:cNvSpPr/>
          <p:nvPr/>
        </p:nvSpPr>
        <p:spPr>
          <a:xfrm>
            <a:off x="613181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91" name="Shape 991"/>
          <p:cNvSpPr/>
          <p:nvPr/>
        </p:nvSpPr>
        <p:spPr>
          <a:xfrm>
            <a:off x="7158588" y="382182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92" name="Shape 992"/>
          <p:cNvSpPr/>
          <p:nvPr/>
        </p:nvSpPr>
        <p:spPr>
          <a:xfrm>
            <a:off x="664616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93" name="Shape 993"/>
          <p:cNvSpPr/>
          <p:nvPr/>
        </p:nvSpPr>
        <p:spPr>
          <a:xfrm>
            <a:off x="6375881" y="698531"/>
            <a:ext cx="1295775" cy="3377925"/>
          </a:xfrm>
          <a:prstGeom prst="rect">
            <a:avLst/>
          </a:prstGeom>
          <a:solidFill>
            <a:srgbClr val="FFFFFF"/>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994" name="Shape 994"/>
          <p:cNvSpPr/>
          <p:nvPr/>
        </p:nvSpPr>
        <p:spPr>
          <a:xfrm>
            <a:off x="5993869" y="698529"/>
            <a:ext cx="1295775" cy="3377925"/>
          </a:xfrm>
          <a:prstGeom prst="rect">
            <a:avLst/>
          </a:prstGeom>
          <a:solidFill>
            <a:srgbClr val="FFFFFF"/>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32"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33" name="Title 2">
            <a:extLst>
              <a:ext uri="{FF2B5EF4-FFF2-40B4-BE49-F238E27FC236}">
                <a16:creationId xmlns:a16="http://schemas.microsoft.com/office/drawing/2014/main" id="{D84170FB-5BB4-0C45-8AE3-1A13CBC3F8BB}"/>
              </a:ext>
            </a:extLst>
          </p:cNvPr>
          <p:cNvSpPr txBox="1">
            <a:spLocks/>
          </p:cNvSpPr>
          <p:nvPr/>
        </p:nvSpPr>
        <p:spPr>
          <a:xfrm>
            <a:off x="1143000" y="171450"/>
            <a:ext cx="6858000" cy="51435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2700" kern="0" dirty="0"/>
              <a:t>Test Time: Sample / Argmax / Beam Search</a:t>
            </a:r>
          </a:p>
        </p:txBody>
      </p:sp>
    </p:spTree>
    <p:extLst>
      <p:ext uri="{BB962C8B-B14F-4D97-AF65-F5344CB8AC3E}">
        <p14:creationId xmlns:p14="http://schemas.microsoft.com/office/powerpoint/2010/main" val="19271693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Shape 999"/>
          <p:cNvSpPr/>
          <p:nvPr/>
        </p:nvSpPr>
        <p:spPr>
          <a:xfrm>
            <a:off x="4659056" y="733181"/>
            <a:ext cx="2932425" cy="1362600"/>
          </a:xfrm>
          <a:prstGeom prst="roundRect">
            <a:avLst>
              <a:gd name="adj" fmla="val 16667"/>
            </a:avLst>
          </a:prstGeom>
          <a:solidFill>
            <a:srgbClr val="F3F3F3"/>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pic>
        <p:nvPicPr>
          <p:cNvPr id="1001" name="Shape 1001"/>
          <p:cNvPicPr preferRelativeResize="0"/>
          <p:nvPr/>
        </p:nvPicPr>
        <p:blipFill rotWithShape="1">
          <a:blip r:embed="rId3">
            <a:alphaModFix/>
          </a:blip>
          <a:srcRect t="8983"/>
          <a:stretch/>
        </p:blipFill>
        <p:spPr>
          <a:xfrm>
            <a:off x="4668262" y="1875543"/>
            <a:ext cx="2932406" cy="2145243"/>
          </a:xfrm>
          <a:prstGeom prst="rect">
            <a:avLst/>
          </a:prstGeom>
          <a:noFill/>
          <a:ln>
            <a:noFill/>
          </a:ln>
        </p:spPr>
      </p:pic>
      <p:cxnSp>
        <p:nvCxnSpPr>
          <p:cNvPr id="1002" name="Shape 1002"/>
          <p:cNvCxnSpPr>
            <a:stCxn id="1003" idx="7"/>
            <a:endCxn id="1004" idx="3"/>
          </p:cNvCxnSpPr>
          <p:nvPr/>
        </p:nvCxnSpPr>
        <p:spPr>
          <a:xfrm rot="-5400000" flipH="1">
            <a:off x="4341996" y="2233985"/>
            <a:ext cx="3049200" cy="335025"/>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04" name="Shape 1004"/>
          <p:cNvSpPr/>
          <p:nvPr/>
        </p:nvSpPr>
        <p:spPr>
          <a:xfrm>
            <a:off x="6020100" y="384438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05" name="Shape 1005"/>
          <p:cNvSpPr/>
          <p:nvPr/>
        </p:nvSpPr>
        <p:spPr>
          <a:xfrm>
            <a:off x="5524313"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.03</a:t>
            </a:r>
          </a:p>
          <a:p>
            <a:pPr algn="l" eaLnBrk="1" fontAlgn="auto" hangingPunct="1">
              <a:spcBef>
                <a:spcPts val="0"/>
              </a:spcBef>
              <a:spcAft>
                <a:spcPts val="0"/>
              </a:spcAft>
            </a:pPr>
            <a:r>
              <a:rPr lang="en" sz="675" b="1" kern="0">
                <a:solidFill>
                  <a:srgbClr val="000000"/>
                </a:solidFill>
                <a:latin typeface="Arial"/>
                <a:ea typeface="Arial"/>
                <a:cs typeface="Arial"/>
                <a:sym typeface="Arial"/>
              </a:rPr>
              <a:t>.13</a:t>
            </a:r>
          </a:p>
          <a:p>
            <a:pPr algn="l" eaLnBrk="1" fontAlgn="auto" hangingPunct="1">
              <a:spcBef>
                <a:spcPts val="0"/>
              </a:spcBef>
              <a:spcAft>
                <a:spcPts val="0"/>
              </a:spcAft>
            </a:pPr>
            <a:r>
              <a:rPr lang="en" sz="675" b="1" kern="0">
                <a:solidFill>
                  <a:srgbClr val="000000"/>
                </a:solidFill>
                <a:latin typeface="Arial"/>
                <a:ea typeface="Arial"/>
                <a:cs typeface="Arial"/>
                <a:sym typeface="Arial"/>
              </a:rPr>
              <a:t>.00</a:t>
            </a:r>
          </a:p>
          <a:p>
            <a:pPr algn="l" eaLnBrk="1" fontAlgn="auto" hangingPunct="1">
              <a:spcBef>
                <a:spcPts val="0"/>
              </a:spcBef>
              <a:spcAft>
                <a:spcPts val="0"/>
              </a:spcAft>
            </a:pPr>
            <a:r>
              <a:rPr lang="en" sz="675" b="1" kern="0">
                <a:solidFill>
                  <a:srgbClr val="000000"/>
                </a:solidFill>
                <a:latin typeface="Arial"/>
                <a:ea typeface="Arial"/>
                <a:cs typeface="Arial"/>
                <a:sym typeface="Arial"/>
              </a:rPr>
              <a:t>.84</a:t>
            </a:r>
          </a:p>
        </p:txBody>
      </p:sp>
      <p:sp>
        <p:nvSpPr>
          <p:cNvPr id="1006" name="Shape 1006"/>
          <p:cNvSpPr/>
          <p:nvPr/>
        </p:nvSpPr>
        <p:spPr>
          <a:xfrm>
            <a:off x="6047548"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.25</a:t>
            </a:r>
          </a:p>
          <a:p>
            <a:pPr algn="l" eaLnBrk="1" fontAlgn="auto" hangingPunct="1">
              <a:spcBef>
                <a:spcPts val="0"/>
              </a:spcBef>
              <a:spcAft>
                <a:spcPts val="0"/>
              </a:spcAft>
            </a:pPr>
            <a:r>
              <a:rPr lang="en" sz="675" b="1" kern="0">
                <a:solidFill>
                  <a:srgbClr val="000000"/>
                </a:solidFill>
                <a:latin typeface="Arial"/>
                <a:ea typeface="Arial"/>
                <a:cs typeface="Arial"/>
                <a:sym typeface="Arial"/>
              </a:rPr>
              <a:t>.20</a:t>
            </a:r>
          </a:p>
          <a:p>
            <a:pPr algn="l" eaLnBrk="1" fontAlgn="auto" hangingPunct="1">
              <a:spcBef>
                <a:spcPts val="0"/>
              </a:spcBef>
              <a:spcAft>
                <a:spcPts val="0"/>
              </a:spcAft>
            </a:pPr>
            <a:r>
              <a:rPr lang="en" sz="675" b="1" kern="0">
                <a:solidFill>
                  <a:srgbClr val="000000"/>
                </a:solidFill>
                <a:latin typeface="Arial"/>
                <a:ea typeface="Arial"/>
                <a:cs typeface="Arial"/>
                <a:sym typeface="Arial"/>
              </a:rPr>
              <a:t>.05</a:t>
            </a:r>
          </a:p>
          <a:p>
            <a:pPr algn="l" eaLnBrk="1" fontAlgn="auto" hangingPunct="1">
              <a:spcBef>
                <a:spcPts val="0"/>
              </a:spcBef>
              <a:spcAft>
                <a:spcPts val="0"/>
              </a:spcAft>
            </a:pPr>
            <a:r>
              <a:rPr lang="en" sz="675" b="1" kern="0">
                <a:solidFill>
                  <a:srgbClr val="000000"/>
                </a:solidFill>
                <a:latin typeface="Arial"/>
                <a:ea typeface="Arial"/>
                <a:cs typeface="Arial"/>
                <a:sym typeface="Arial"/>
              </a:rPr>
              <a:t>.50</a:t>
            </a:r>
          </a:p>
        </p:txBody>
      </p:sp>
      <p:sp>
        <p:nvSpPr>
          <p:cNvPr id="1007" name="Shape 1007"/>
          <p:cNvSpPr/>
          <p:nvPr/>
        </p:nvSpPr>
        <p:spPr>
          <a:xfrm>
            <a:off x="6549879"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.17</a:t>
            </a:r>
          </a:p>
          <a:p>
            <a:pPr algn="l" eaLnBrk="1" fontAlgn="auto" hangingPunct="1">
              <a:spcBef>
                <a:spcPts val="0"/>
              </a:spcBef>
              <a:spcAft>
                <a:spcPts val="0"/>
              </a:spcAft>
            </a:pPr>
            <a:r>
              <a:rPr lang="en" sz="675" b="1" kern="0">
                <a:solidFill>
                  <a:srgbClr val="000000"/>
                </a:solidFill>
                <a:latin typeface="Arial"/>
                <a:ea typeface="Arial"/>
                <a:cs typeface="Arial"/>
                <a:sym typeface="Arial"/>
              </a:rPr>
              <a:t>.68</a:t>
            </a:r>
          </a:p>
          <a:p>
            <a:pPr algn="l" eaLnBrk="1" fontAlgn="auto" hangingPunct="1">
              <a:spcBef>
                <a:spcPts val="0"/>
              </a:spcBef>
              <a:spcAft>
                <a:spcPts val="0"/>
              </a:spcAft>
            </a:pPr>
            <a:r>
              <a:rPr lang="en" sz="675" b="1" kern="0">
                <a:solidFill>
                  <a:srgbClr val="000000"/>
                </a:solidFill>
                <a:latin typeface="Arial"/>
                <a:ea typeface="Arial"/>
                <a:cs typeface="Arial"/>
                <a:sym typeface="Arial"/>
              </a:rPr>
              <a:t>.03</a:t>
            </a:r>
          </a:p>
        </p:txBody>
      </p:sp>
      <p:sp>
        <p:nvSpPr>
          <p:cNvPr id="1008" name="Shape 1008"/>
          <p:cNvSpPr/>
          <p:nvPr/>
        </p:nvSpPr>
        <p:spPr>
          <a:xfrm>
            <a:off x="7088285"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.02.08</a:t>
            </a:r>
          </a:p>
          <a:p>
            <a:pPr algn="l" eaLnBrk="1" fontAlgn="auto" hangingPunct="1">
              <a:spcBef>
                <a:spcPts val="0"/>
              </a:spcBef>
              <a:spcAft>
                <a:spcPts val="0"/>
              </a:spcAft>
            </a:pPr>
            <a:r>
              <a:rPr lang="en" sz="675" b="1" kern="0">
                <a:solidFill>
                  <a:srgbClr val="000000"/>
                </a:solidFill>
                <a:latin typeface="Arial"/>
                <a:ea typeface="Arial"/>
                <a:cs typeface="Arial"/>
                <a:sym typeface="Arial"/>
              </a:rPr>
              <a:t>.79</a:t>
            </a:r>
          </a:p>
        </p:txBody>
      </p:sp>
      <p:cxnSp>
        <p:nvCxnSpPr>
          <p:cNvPr id="1009" name="Shape 1009"/>
          <p:cNvCxnSpPr>
            <a:endCxn id="1005" idx="2"/>
          </p:cNvCxnSpPr>
          <p:nvPr/>
        </p:nvCxnSpPr>
        <p:spPr>
          <a:xfrm rot="10800000">
            <a:off x="5654813" y="1776281"/>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10" name="Shape 1010"/>
          <p:cNvCxnSpPr/>
          <p:nvPr/>
        </p:nvCxnSpPr>
        <p:spPr>
          <a:xfrm rot="10800000">
            <a:off x="6178050"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11" name="Shape 1011"/>
          <p:cNvCxnSpPr/>
          <p:nvPr/>
        </p:nvCxnSpPr>
        <p:spPr>
          <a:xfrm rot="10800000">
            <a:off x="6680381"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12" name="Shape 1012"/>
          <p:cNvCxnSpPr/>
          <p:nvPr/>
        </p:nvCxnSpPr>
        <p:spPr>
          <a:xfrm rot="10800000">
            <a:off x="7218788" y="1776394"/>
            <a:ext cx="0" cy="102825"/>
          </a:xfrm>
          <a:prstGeom prst="straightConnector1">
            <a:avLst/>
          </a:prstGeom>
          <a:noFill/>
          <a:ln w="9525" cap="flat" cmpd="sng">
            <a:solidFill>
              <a:schemeClr val="dk2"/>
            </a:solidFill>
            <a:prstDash val="solid"/>
            <a:round/>
            <a:headEnd type="none" w="lg" len="lg"/>
            <a:tailEnd type="triangle" w="lg" len="lg"/>
          </a:ln>
        </p:spPr>
      </p:cxnSp>
      <p:sp>
        <p:nvSpPr>
          <p:cNvPr id="1013" name="Shape 1013"/>
          <p:cNvSpPr txBox="1"/>
          <p:nvPr/>
        </p:nvSpPr>
        <p:spPr>
          <a:xfrm>
            <a:off x="4747969" y="1393331"/>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B45F06"/>
                </a:solidFill>
                <a:latin typeface="Arial"/>
                <a:ea typeface="Arial"/>
                <a:cs typeface="Arial"/>
                <a:sym typeface="Arial"/>
              </a:rPr>
              <a:t>Softmax</a:t>
            </a:r>
          </a:p>
        </p:txBody>
      </p:sp>
      <p:sp>
        <p:nvSpPr>
          <p:cNvPr id="1014" name="Shape 1014"/>
          <p:cNvSpPr txBox="1"/>
          <p:nvPr/>
        </p:nvSpPr>
        <p:spPr>
          <a:xfrm>
            <a:off x="5507315"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“e”</a:t>
            </a:r>
          </a:p>
        </p:txBody>
      </p:sp>
      <p:cxnSp>
        <p:nvCxnSpPr>
          <p:cNvPr id="1015" name="Shape 1015"/>
          <p:cNvCxnSpPr/>
          <p:nvPr/>
        </p:nvCxnSpPr>
        <p:spPr>
          <a:xfrm rot="10800000">
            <a:off x="5654813"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16" name="Shape 1016"/>
          <p:cNvSpPr txBox="1"/>
          <p:nvPr/>
        </p:nvSpPr>
        <p:spPr>
          <a:xfrm>
            <a:off x="6020100" y="862894"/>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17" name="Shape 1017"/>
          <p:cNvCxnSpPr/>
          <p:nvPr/>
        </p:nvCxnSpPr>
        <p:spPr>
          <a:xfrm rot="10800000">
            <a:off x="6167597" y="1107244"/>
            <a:ext cx="0" cy="102825"/>
          </a:xfrm>
          <a:prstGeom prst="straightConnector1">
            <a:avLst/>
          </a:prstGeom>
          <a:noFill/>
          <a:ln w="9525" cap="flat" cmpd="sng">
            <a:solidFill>
              <a:schemeClr val="dk2"/>
            </a:solidFill>
            <a:prstDash val="solid"/>
            <a:round/>
            <a:headEnd type="none" w="lg" len="lg"/>
            <a:tailEnd type="triangle" w="lg" len="lg"/>
          </a:ln>
        </p:spPr>
      </p:cxnSp>
      <p:sp>
        <p:nvSpPr>
          <p:cNvPr id="1018" name="Shape 1018"/>
          <p:cNvSpPr txBox="1"/>
          <p:nvPr/>
        </p:nvSpPr>
        <p:spPr>
          <a:xfrm>
            <a:off x="6532884" y="884831"/>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19" name="Shape 1019"/>
          <p:cNvCxnSpPr/>
          <p:nvPr/>
        </p:nvCxnSpPr>
        <p:spPr>
          <a:xfrm rot="10800000">
            <a:off x="6680381" y="1129181"/>
            <a:ext cx="0" cy="102825"/>
          </a:xfrm>
          <a:prstGeom prst="straightConnector1">
            <a:avLst/>
          </a:prstGeom>
          <a:noFill/>
          <a:ln w="9525" cap="flat" cmpd="sng">
            <a:solidFill>
              <a:schemeClr val="dk2"/>
            </a:solidFill>
            <a:prstDash val="solid"/>
            <a:round/>
            <a:headEnd type="none" w="lg" len="lg"/>
            <a:tailEnd type="triangle" w="lg" len="lg"/>
          </a:ln>
        </p:spPr>
      </p:cxnSp>
      <p:sp>
        <p:nvSpPr>
          <p:cNvPr id="1020" name="Shape 1020"/>
          <p:cNvSpPr txBox="1"/>
          <p:nvPr/>
        </p:nvSpPr>
        <p:spPr>
          <a:xfrm>
            <a:off x="7060828"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“o”</a:t>
            </a:r>
          </a:p>
        </p:txBody>
      </p:sp>
      <p:cxnSp>
        <p:nvCxnSpPr>
          <p:cNvPr id="1021" name="Shape 1021"/>
          <p:cNvCxnSpPr/>
          <p:nvPr/>
        </p:nvCxnSpPr>
        <p:spPr>
          <a:xfrm rot="10800000">
            <a:off x="7218778"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22" name="Shape 1022"/>
          <p:cNvSpPr txBox="1"/>
          <p:nvPr/>
        </p:nvSpPr>
        <p:spPr>
          <a:xfrm>
            <a:off x="4747969" y="982838"/>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Sample</a:t>
            </a:r>
          </a:p>
        </p:txBody>
      </p:sp>
      <p:sp>
        <p:nvSpPr>
          <p:cNvPr id="1003" name="Shape 1003"/>
          <p:cNvSpPr/>
          <p:nvPr/>
        </p:nvSpPr>
        <p:spPr>
          <a:xfrm>
            <a:off x="5617463" y="86289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3" name="Shape 1023"/>
          <p:cNvSpPr/>
          <p:nvPr/>
        </p:nvSpPr>
        <p:spPr>
          <a:xfrm>
            <a:off x="6635214" y="3800773"/>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4" name="Shape 1024"/>
          <p:cNvSpPr/>
          <p:nvPr/>
        </p:nvSpPr>
        <p:spPr>
          <a:xfrm>
            <a:off x="613181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5" name="Shape 1025"/>
          <p:cNvSpPr/>
          <p:nvPr/>
        </p:nvSpPr>
        <p:spPr>
          <a:xfrm>
            <a:off x="7158588" y="382182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6" name="Shape 1026"/>
          <p:cNvSpPr/>
          <p:nvPr/>
        </p:nvSpPr>
        <p:spPr>
          <a:xfrm>
            <a:off x="664616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7" name="Shape 1027"/>
          <p:cNvSpPr/>
          <p:nvPr/>
        </p:nvSpPr>
        <p:spPr>
          <a:xfrm>
            <a:off x="6375881" y="698531"/>
            <a:ext cx="1295775" cy="3377925"/>
          </a:xfrm>
          <a:prstGeom prst="rect">
            <a:avLst/>
          </a:prstGeom>
          <a:solidFill>
            <a:srgbClr val="FFFFFF"/>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8" name="Shape 1028"/>
          <p:cNvSpPr/>
          <p:nvPr/>
        </p:nvSpPr>
        <p:spPr>
          <a:xfrm>
            <a:off x="5993869" y="698537"/>
            <a:ext cx="1295775" cy="2628900"/>
          </a:xfrm>
          <a:prstGeom prst="rect">
            <a:avLst/>
          </a:prstGeom>
          <a:solidFill>
            <a:srgbClr val="FFFFFF"/>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29" name="Shape 1029"/>
          <p:cNvSpPr txBox="1"/>
          <p:nvPr/>
        </p:nvSpPr>
        <p:spPr>
          <a:xfrm>
            <a:off x="1271944" y="879338"/>
            <a:ext cx="2328506"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18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dirty="0">
                <a:solidFill>
                  <a:srgbClr val="000000"/>
                </a:solidFill>
                <a:latin typeface="Arial"/>
                <a:ea typeface="Arial"/>
                <a:cs typeface="Arial"/>
                <a:sym typeface="Arial"/>
              </a:rPr>
              <a:t>[</a:t>
            </a:r>
            <a:r>
              <a:rPr lang="en" sz="1800" kern="0" dirty="0" err="1">
                <a:solidFill>
                  <a:srgbClr val="000000"/>
                </a:solidFill>
                <a:latin typeface="Arial"/>
                <a:ea typeface="Arial"/>
                <a:cs typeface="Arial"/>
                <a:sym typeface="Arial"/>
              </a:rPr>
              <a:t>h,e,l,o</a:t>
            </a:r>
            <a:r>
              <a:rPr lang="en" sz="18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34" name="Title 2">
            <a:extLst>
              <a:ext uri="{FF2B5EF4-FFF2-40B4-BE49-F238E27FC236}">
                <a16:creationId xmlns:a16="http://schemas.microsoft.com/office/drawing/2014/main" id="{84317713-B4E5-134A-A46D-779DFB9377D1}"/>
              </a:ext>
            </a:extLst>
          </p:cNvPr>
          <p:cNvSpPr txBox="1">
            <a:spLocks/>
          </p:cNvSpPr>
          <p:nvPr/>
        </p:nvSpPr>
        <p:spPr>
          <a:xfrm>
            <a:off x="1143000" y="171450"/>
            <a:ext cx="6858000" cy="51435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2700" kern="0" dirty="0"/>
              <a:t>Test Time: Sample / Argmax / Beam Search</a:t>
            </a:r>
          </a:p>
        </p:txBody>
      </p:sp>
    </p:spTree>
    <p:extLst>
      <p:ext uri="{BB962C8B-B14F-4D97-AF65-F5344CB8AC3E}">
        <p14:creationId xmlns:p14="http://schemas.microsoft.com/office/powerpoint/2010/main" val="3624762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Shape 1034"/>
          <p:cNvSpPr/>
          <p:nvPr/>
        </p:nvSpPr>
        <p:spPr>
          <a:xfrm>
            <a:off x="4659056" y="733181"/>
            <a:ext cx="2932425" cy="1362600"/>
          </a:xfrm>
          <a:prstGeom prst="roundRect">
            <a:avLst>
              <a:gd name="adj" fmla="val 16667"/>
            </a:avLst>
          </a:prstGeom>
          <a:solidFill>
            <a:srgbClr val="F3F3F3"/>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pic>
        <p:nvPicPr>
          <p:cNvPr id="1036" name="Shape 1036"/>
          <p:cNvPicPr preferRelativeResize="0"/>
          <p:nvPr/>
        </p:nvPicPr>
        <p:blipFill rotWithShape="1">
          <a:blip r:embed="rId3">
            <a:alphaModFix/>
          </a:blip>
          <a:srcRect t="8983"/>
          <a:stretch/>
        </p:blipFill>
        <p:spPr>
          <a:xfrm>
            <a:off x="4668262" y="1875543"/>
            <a:ext cx="2932406" cy="2145243"/>
          </a:xfrm>
          <a:prstGeom prst="rect">
            <a:avLst/>
          </a:prstGeom>
          <a:noFill/>
          <a:ln>
            <a:noFill/>
          </a:ln>
        </p:spPr>
      </p:pic>
      <p:cxnSp>
        <p:nvCxnSpPr>
          <p:cNvPr id="1037" name="Shape 1037"/>
          <p:cNvCxnSpPr>
            <a:stCxn id="1038" idx="7"/>
            <a:endCxn id="1039" idx="3"/>
          </p:cNvCxnSpPr>
          <p:nvPr/>
        </p:nvCxnSpPr>
        <p:spPr>
          <a:xfrm rot="-5400000" flipH="1">
            <a:off x="4341996" y="2233985"/>
            <a:ext cx="3049200" cy="335025"/>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39" name="Shape 1039"/>
          <p:cNvSpPr/>
          <p:nvPr/>
        </p:nvSpPr>
        <p:spPr>
          <a:xfrm>
            <a:off x="6020100" y="384438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40" name="Shape 1040"/>
          <p:cNvSpPr/>
          <p:nvPr/>
        </p:nvSpPr>
        <p:spPr>
          <a:xfrm>
            <a:off x="5524313"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.03</a:t>
            </a:r>
          </a:p>
          <a:p>
            <a:pPr algn="l" eaLnBrk="1" fontAlgn="auto" hangingPunct="1">
              <a:spcBef>
                <a:spcPts val="0"/>
              </a:spcBef>
              <a:spcAft>
                <a:spcPts val="0"/>
              </a:spcAft>
            </a:pPr>
            <a:r>
              <a:rPr lang="en" sz="675" b="1" kern="0">
                <a:solidFill>
                  <a:srgbClr val="000000"/>
                </a:solidFill>
                <a:latin typeface="Arial"/>
                <a:ea typeface="Arial"/>
                <a:cs typeface="Arial"/>
                <a:sym typeface="Arial"/>
              </a:rPr>
              <a:t>.13</a:t>
            </a:r>
          </a:p>
          <a:p>
            <a:pPr algn="l" eaLnBrk="1" fontAlgn="auto" hangingPunct="1">
              <a:spcBef>
                <a:spcPts val="0"/>
              </a:spcBef>
              <a:spcAft>
                <a:spcPts val="0"/>
              </a:spcAft>
            </a:pPr>
            <a:r>
              <a:rPr lang="en" sz="675" b="1" kern="0">
                <a:solidFill>
                  <a:srgbClr val="000000"/>
                </a:solidFill>
                <a:latin typeface="Arial"/>
                <a:ea typeface="Arial"/>
                <a:cs typeface="Arial"/>
                <a:sym typeface="Arial"/>
              </a:rPr>
              <a:t>.00</a:t>
            </a:r>
          </a:p>
          <a:p>
            <a:pPr algn="l" eaLnBrk="1" fontAlgn="auto" hangingPunct="1">
              <a:spcBef>
                <a:spcPts val="0"/>
              </a:spcBef>
              <a:spcAft>
                <a:spcPts val="0"/>
              </a:spcAft>
            </a:pPr>
            <a:r>
              <a:rPr lang="en" sz="675" b="1" kern="0">
                <a:solidFill>
                  <a:srgbClr val="000000"/>
                </a:solidFill>
                <a:latin typeface="Arial"/>
                <a:ea typeface="Arial"/>
                <a:cs typeface="Arial"/>
                <a:sym typeface="Arial"/>
              </a:rPr>
              <a:t>.84</a:t>
            </a:r>
          </a:p>
        </p:txBody>
      </p:sp>
      <p:sp>
        <p:nvSpPr>
          <p:cNvPr id="1041" name="Shape 1041"/>
          <p:cNvSpPr/>
          <p:nvPr/>
        </p:nvSpPr>
        <p:spPr>
          <a:xfrm>
            <a:off x="6047548"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.25</a:t>
            </a:r>
          </a:p>
          <a:p>
            <a:pPr algn="l" eaLnBrk="1" fontAlgn="auto" hangingPunct="1">
              <a:spcBef>
                <a:spcPts val="0"/>
              </a:spcBef>
              <a:spcAft>
                <a:spcPts val="0"/>
              </a:spcAft>
            </a:pPr>
            <a:r>
              <a:rPr lang="en" sz="675" b="1" kern="0">
                <a:solidFill>
                  <a:srgbClr val="000000"/>
                </a:solidFill>
                <a:latin typeface="Arial"/>
                <a:ea typeface="Arial"/>
                <a:cs typeface="Arial"/>
                <a:sym typeface="Arial"/>
              </a:rPr>
              <a:t>.20</a:t>
            </a:r>
          </a:p>
          <a:p>
            <a:pPr algn="l" eaLnBrk="1" fontAlgn="auto" hangingPunct="1">
              <a:spcBef>
                <a:spcPts val="0"/>
              </a:spcBef>
              <a:spcAft>
                <a:spcPts val="0"/>
              </a:spcAft>
            </a:pPr>
            <a:r>
              <a:rPr lang="en" sz="675" b="1" kern="0">
                <a:solidFill>
                  <a:srgbClr val="000000"/>
                </a:solidFill>
                <a:latin typeface="Arial"/>
                <a:ea typeface="Arial"/>
                <a:cs typeface="Arial"/>
                <a:sym typeface="Arial"/>
              </a:rPr>
              <a:t>.05</a:t>
            </a:r>
          </a:p>
          <a:p>
            <a:pPr algn="l" eaLnBrk="1" fontAlgn="auto" hangingPunct="1">
              <a:spcBef>
                <a:spcPts val="0"/>
              </a:spcBef>
              <a:spcAft>
                <a:spcPts val="0"/>
              </a:spcAft>
            </a:pPr>
            <a:r>
              <a:rPr lang="en" sz="675" b="1" kern="0">
                <a:solidFill>
                  <a:srgbClr val="000000"/>
                </a:solidFill>
                <a:latin typeface="Arial"/>
                <a:ea typeface="Arial"/>
                <a:cs typeface="Arial"/>
                <a:sym typeface="Arial"/>
              </a:rPr>
              <a:t>.50</a:t>
            </a:r>
          </a:p>
        </p:txBody>
      </p:sp>
      <p:sp>
        <p:nvSpPr>
          <p:cNvPr id="1042" name="Shape 1042"/>
          <p:cNvSpPr/>
          <p:nvPr/>
        </p:nvSpPr>
        <p:spPr>
          <a:xfrm>
            <a:off x="6549879"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.17</a:t>
            </a:r>
          </a:p>
          <a:p>
            <a:pPr algn="l" eaLnBrk="1" fontAlgn="auto" hangingPunct="1">
              <a:spcBef>
                <a:spcPts val="0"/>
              </a:spcBef>
              <a:spcAft>
                <a:spcPts val="0"/>
              </a:spcAft>
            </a:pPr>
            <a:r>
              <a:rPr lang="en" sz="675" b="1" kern="0">
                <a:solidFill>
                  <a:srgbClr val="000000"/>
                </a:solidFill>
                <a:latin typeface="Arial"/>
                <a:ea typeface="Arial"/>
                <a:cs typeface="Arial"/>
                <a:sym typeface="Arial"/>
              </a:rPr>
              <a:t>.68</a:t>
            </a:r>
          </a:p>
          <a:p>
            <a:pPr algn="l" eaLnBrk="1" fontAlgn="auto" hangingPunct="1">
              <a:spcBef>
                <a:spcPts val="0"/>
              </a:spcBef>
              <a:spcAft>
                <a:spcPts val="0"/>
              </a:spcAft>
            </a:pPr>
            <a:r>
              <a:rPr lang="en" sz="675" b="1" kern="0">
                <a:solidFill>
                  <a:srgbClr val="000000"/>
                </a:solidFill>
                <a:latin typeface="Arial"/>
                <a:ea typeface="Arial"/>
                <a:cs typeface="Arial"/>
                <a:sym typeface="Arial"/>
              </a:rPr>
              <a:t>.03</a:t>
            </a:r>
          </a:p>
        </p:txBody>
      </p:sp>
      <p:sp>
        <p:nvSpPr>
          <p:cNvPr id="1043" name="Shape 1043"/>
          <p:cNvSpPr/>
          <p:nvPr/>
        </p:nvSpPr>
        <p:spPr>
          <a:xfrm>
            <a:off x="7088285"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.02.08</a:t>
            </a:r>
          </a:p>
          <a:p>
            <a:pPr algn="l" eaLnBrk="1" fontAlgn="auto" hangingPunct="1">
              <a:spcBef>
                <a:spcPts val="0"/>
              </a:spcBef>
              <a:spcAft>
                <a:spcPts val="0"/>
              </a:spcAft>
            </a:pPr>
            <a:r>
              <a:rPr lang="en" sz="675" b="1" kern="0">
                <a:solidFill>
                  <a:srgbClr val="000000"/>
                </a:solidFill>
                <a:latin typeface="Arial"/>
                <a:ea typeface="Arial"/>
                <a:cs typeface="Arial"/>
                <a:sym typeface="Arial"/>
              </a:rPr>
              <a:t>.79</a:t>
            </a:r>
          </a:p>
        </p:txBody>
      </p:sp>
      <p:cxnSp>
        <p:nvCxnSpPr>
          <p:cNvPr id="1044" name="Shape 1044"/>
          <p:cNvCxnSpPr>
            <a:endCxn id="1040" idx="2"/>
          </p:cNvCxnSpPr>
          <p:nvPr/>
        </p:nvCxnSpPr>
        <p:spPr>
          <a:xfrm rot="10800000">
            <a:off x="5654813" y="1776281"/>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45" name="Shape 1045"/>
          <p:cNvCxnSpPr/>
          <p:nvPr/>
        </p:nvCxnSpPr>
        <p:spPr>
          <a:xfrm rot="10800000">
            <a:off x="6178050"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46" name="Shape 1046"/>
          <p:cNvCxnSpPr/>
          <p:nvPr/>
        </p:nvCxnSpPr>
        <p:spPr>
          <a:xfrm rot="10800000">
            <a:off x="6680381"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47" name="Shape 1047"/>
          <p:cNvCxnSpPr/>
          <p:nvPr/>
        </p:nvCxnSpPr>
        <p:spPr>
          <a:xfrm rot="10800000">
            <a:off x="7218788" y="1776394"/>
            <a:ext cx="0" cy="102825"/>
          </a:xfrm>
          <a:prstGeom prst="straightConnector1">
            <a:avLst/>
          </a:prstGeom>
          <a:noFill/>
          <a:ln w="9525" cap="flat" cmpd="sng">
            <a:solidFill>
              <a:schemeClr val="dk2"/>
            </a:solidFill>
            <a:prstDash val="solid"/>
            <a:round/>
            <a:headEnd type="none" w="lg" len="lg"/>
            <a:tailEnd type="triangle" w="lg" len="lg"/>
          </a:ln>
        </p:spPr>
      </p:cxnSp>
      <p:sp>
        <p:nvSpPr>
          <p:cNvPr id="1048" name="Shape 1048"/>
          <p:cNvSpPr txBox="1"/>
          <p:nvPr/>
        </p:nvSpPr>
        <p:spPr>
          <a:xfrm>
            <a:off x="4747969" y="1393331"/>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B45F06"/>
                </a:solidFill>
                <a:latin typeface="Arial"/>
                <a:ea typeface="Arial"/>
                <a:cs typeface="Arial"/>
                <a:sym typeface="Arial"/>
              </a:rPr>
              <a:t>Softmax</a:t>
            </a:r>
          </a:p>
        </p:txBody>
      </p:sp>
      <p:sp>
        <p:nvSpPr>
          <p:cNvPr id="1049" name="Shape 1049"/>
          <p:cNvSpPr txBox="1"/>
          <p:nvPr/>
        </p:nvSpPr>
        <p:spPr>
          <a:xfrm>
            <a:off x="5507315"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“e”</a:t>
            </a:r>
          </a:p>
        </p:txBody>
      </p:sp>
      <p:cxnSp>
        <p:nvCxnSpPr>
          <p:cNvPr id="1050" name="Shape 1050"/>
          <p:cNvCxnSpPr/>
          <p:nvPr/>
        </p:nvCxnSpPr>
        <p:spPr>
          <a:xfrm rot="10800000">
            <a:off x="5654813"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51" name="Shape 1051"/>
          <p:cNvSpPr txBox="1"/>
          <p:nvPr/>
        </p:nvSpPr>
        <p:spPr>
          <a:xfrm>
            <a:off x="6020100" y="862894"/>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52" name="Shape 1052"/>
          <p:cNvCxnSpPr/>
          <p:nvPr/>
        </p:nvCxnSpPr>
        <p:spPr>
          <a:xfrm rot="10800000">
            <a:off x="6167597" y="1107244"/>
            <a:ext cx="0" cy="102825"/>
          </a:xfrm>
          <a:prstGeom prst="straightConnector1">
            <a:avLst/>
          </a:prstGeom>
          <a:noFill/>
          <a:ln w="9525" cap="flat" cmpd="sng">
            <a:solidFill>
              <a:schemeClr val="dk2"/>
            </a:solidFill>
            <a:prstDash val="solid"/>
            <a:round/>
            <a:headEnd type="none" w="lg" len="lg"/>
            <a:tailEnd type="triangle" w="lg" len="lg"/>
          </a:ln>
        </p:spPr>
      </p:cxnSp>
      <p:sp>
        <p:nvSpPr>
          <p:cNvPr id="1053" name="Shape 1053"/>
          <p:cNvSpPr txBox="1"/>
          <p:nvPr/>
        </p:nvSpPr>
        <p:spPr>
          <a:xfrm>
            <a:off x="6532884" y="884831"/>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54" name="Shape 1054"/>
          <p:cNvCxnSpPr/>
          <p:nvPr/>
        </p:nvCxnSpPr>
        <p:spPr>
          <a:xfrm rot="10800000">
            <a:off x="6680381" y="1129181"/>
            <a:ext cx="0" cy="102825"/>
          </a:xfrm>
          <a:prstGeom prst="straightConnector1">
            <a:avLst/>
          </a:prstGeom>
          <a:noFill/>
          <a:ln w="9525" cap="flat" cmpd="sng">
            <a:solidFill>
              <a:schemeClr val="dk2"/>
            </a:solidFill>
            <a:prstDash val="solid"/>
            <a:round/>
            <a:headEnd type="none" w="lg" len="lg"/>
            <a:tailEnd type="triangle" w="lg" len="lg"/>
          </a:ln>
        </p:spPr>
      </p:cxnSp>
      <p:sp>
        <p:nvSpPr>
          <p:cNvPr id="1055" name="Shape 1055"/>
          <p:cNvSpPr txBox="1"/>
          <p:nvPr/>
        </p:nvSpPr>
        <p:spPr>
          <a:xfrm>
            <a:off x="7060828"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“o”</a:t>
            </a:r>
          </a:p>
        </p:txBody>
      </p:sp>
      <p:cxnSp>
        <p:nvCxnSpPr>
          <p:cNvPr id="1056" name="Shape 1056"/>
          <p:cNvCxnSpPr/>
          <p:nvPr/>
        </p:nvCxnSpPr>
        <p:spPr>
          <a:xfrm rot="10800000">
            <a:off x="7218778"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57" name="Shape 1057"/>
          <p:cNvSpPr txBox="1"/>
          <p:nvPr/>
        </p:nvSpPr>
        <p:spPr>
          <a:xfrm>
            <a:off x="4747969" y="982838"/>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Sample</a:t>
            </a:r>
          </a:p>
        </p:txBody>
      </p:sp>
      <p:sp>
        <p:nvSpPr>
          <p:cNvPr id="1038" name="Shape 1038"/>
          <p:cNvSpPr/>
          <p:nvPr/>
        </p:nvSpPr>
        <p:spPr>
          <a:xfrm>
            <a:off x="5617463" y="86289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58" name="Shape 1058"/>
          <p:cNvSpPr/>
          <p:nvPr/>
        </p:nvSpPr>
        <p:spPr>
          <a:xfrm>
            <a:off x="6635214" y="3800773"/>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59" name="Shape 1059"/>
          <p:cNvSpPr/>
          <p:nvPr/>
        </p:nvSpPr>
        <p:spPr>
          <a:xfrm>
            <a:off x="613181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60" name="Shape 1060"/>
          <p:cNvSpPr/>
          <p:nvPr/>
        </p:nvSpPr>
        <p:spPr>
          <a:xfrm>
            <a:off x="7158588" y="382182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61" name="Shape 1061"/>
          <p:cNvSpPr/>
          <p:nvPr/>
        </p:nvSpPr>
        <p:spPr>
          <a:xfrm>
            <a:off x="664616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62" name="Shape 1062"/>
          <p:cNvSpPr/>
          <p:nvPr/>
        </p:nvSpPr>
        <p:spPr>
          <a:xfrm>
            <a:off x="6375881" y="698531"/>
            <a:ext cx="1295775" cy="3377925"/>
          </a:xfrm>
          <a:prstGeom prst="rect">
            <a:avLst/>
          </a:prstGeom>
          <a:solidFill>
            <a:srgbClr val="FFFFFF"/>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63" name="Shape 1063"/>
          <p:cNvSpPr txBox="1"/>
          <p:nvPr/>
        </p:nvSpPr>
        <p:spPr>
          <a:xfrm>
            <a:off x="1271944" y="879338"/>
            <a:ext cx="2328506"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dirty="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18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dirty="0">
                <a:solidFill>
                  <a:srgbClr val="000000"/>
                </a:solidFill>
                <a:latin typeface="Arial"/>
                <a:ea typeface="Arial"/>
                <a:cs typeface="Arial"/>
                <a:sym typeface="Arial"/>
              </a:rPr>
              <a:t>[</a:t>
            </a:r>
            <a:r>
              <a:rPr lang="en" sz="1800" kern="0" dirty="0" err="1">
                <a:solidFill>
                  <a:srgbClr val="000000"/>
                </a:solidFill>
                <a:latin typeface="Arial"/>
                <a:ea typeface="Arial"/>
                <a:cs typeface="Arial"/>
                <a:sym typeface="Arial"/>
              </a:rPr>
              <a:t>h,e,l,o</a:t>
            </a:r>
            <a:r>
              <a:rPr lang="en" sz="18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At test-time sample characters one at a time, feed back to model</a:t>
            </a:r>
          </a:p>
        </p:txBody>
      </p:sp>
      <p:sp>
        <p:nvSpPr>
          <p:cNvPr id="32"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33" name="Title 2">
            <a:extLst>
              <a:ext uri="{FF2B5EF4-FFF2-40B4-BE49-F238E27FC236}">
                <a16:creationId xmlns:a16="http://schemas.microsoft.com/office/drawing/2014/main" id="{F2F26B46-9E50-8043-BCD3-3A2AB7200D65}"/>
              </a:ext>
            </a:extLst>
          </p:cNvPr>
          <p:cNvSpPr txBox="1">
            <a:spLocks/>
          </p:cNvSpPr>
          <p:nvPr/>
        </p:nvSpPr>
        <p:spPr>
          <a:xfrm>
            <a:off x="1143000" y="171450"/>
            <a:ext cx="6858000" cy="51435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2700" kern="0" dirty="0"/>
              <a:t>Test Time: Sample / Argmax / Beam Search</a:t>
            </a:r>
          </a:p>
        </p:txBody>
      </p:sp>
    </p:spTree>
    <p:extLst>
      <p:ext uri="{BB962C8B-B14F-4D97-AF65-F5344CB8AC3E}">
        <p14:creationId xmlns:p14="http://schemas.microsoft.com/office/powerpoint/2010/main" val="7667717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Shape 1068"/>
          <p:cNvSpPr/>
          <p:nvPr/>
        </p:nvSpPr>
        <p:spPr>
          <a:xfrm>
            <a:off x="4659056" y="733181"/>
            <a:ext cx="2932425" cy="1362600"/>
          </a:xfrm>
          <a:prstGeom prst="roundRect">
            <a:avLst>
              <a:gd name="adj" fmla="val 16667"/>
            </a:avLst>
          </a:prstGeom>
          <a:solidFill>
            <a:srgbClr val="F3F3F3"/>
          </a:solid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pic>
        <p:nvPicPr>
          <p:cNvPr id="1070" name="Shape 1070"/>
          <p:cNvPicPr preferRelativeResize="0"/>
          <p:nvPr/>
        </p:nvPicPr>
        <p:blipFill rotWithShape="1">
          <a:blip r:embed="rId3">
            <a:alphaModFix/>
          </a:blip>
          <a:srcRect t="8983"/>
          <a:stretch/>
        </p:blipFill>
        <p:spPr>
          <a:xfrm>
            <a:off x="4668262" y="1875543"/>
            <a:ext cx="2932406" cy="2145243"/>
          </a:xfrm>
          <a:prstGeom prst="rect">
            <a:avLst/>
          </a:prstGeom>
          <a:noFill/>
          <a:ln>
            <a:noFill/>
          </a:ln>
        </p:spPr>
      </p:pic>
      <p:cxnSp>
        <p:nvCxnSpPr>
          <p:cNvPr id="1071" name="Shape 1071"/>
          <p:cNvCxnSpPr>
            <a:stCxn id="1072" idx="7"/>
            <a:endCxn id="1073" idx="3"/>
          </p:cNvCxnSpPr>
          <p:nvPr/>
        </p:nvCxnSpPr>
        <p:spPr>
          <a:xfrm rot="-5400000" flipH="1">
            <a:off x="4341996" y="2233985"/>
            <a:ext cx="3049200" cy="335025"/>
          </a:xfrm>
          <a:prstGeom prst="curvedConnector5">
            <a:avLst>
              <a:gd name="adj1" fmla="val 910"/>
              <a:gd name="adj2" fmla="val 49999"/>
              <a:gd name="adj3" fmla="val 102120"/>
            </a:avLst>
          </a:prstGeom>
          <a:noFill/>
          <a:ln w="19050" cap="flat" cmpd="sng">
            <a:solidFill>
              <a:schemeClr val="dk2"/>
            </a:solidFill>
            <a:prstDash val="solid"/>
            <a:round/>
            <a:headEnd type="none" w="lg" len="lg"/>
            <a:tailEnd type="triangle" w="lg" len="lg"/>
          </a:ln>
        </p:spPr>
      </p:cxnSp>
      <p:sp>
        <p:nvSpPr>
          <p:cNvPr id="1073" name="Shape 1073"/>
          <p:cNvSpPr/>
          <p:nvPr/>
        </p:nvSpPr>
        <p:spPr>
          <a:xfrm>
            <a:off x="6020100" y="384438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74" name="Shape 1074"/>
          <p:cNvSpPr/>
          <p:nvPr/>
        </p:nvSpPr>
        <p:spPr>
          <a:xfrm>
            <a:off x="5524313"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.03</a:t>
            </a:r>
          </a:p>
          <a:p>
            <a:pPr algn="l" eaLnBrk="1" fontAlgn="auto" hangingPunct="1">
              <a:spcBef>
                <a:spcPts val="0"/>
              </a:spcBef>
              <a:spcAft>
                <a:spcPts val="0"/>
              </a:spcAft>
            </a:pPr>
            <a:r>
              <a:rPr lang="en" sz="675" b="1" kern="0">
                <a:solidFill>
                  <a:srgbClr val="000000"/>
                </a:solidFill>
                <a:latin typeface="Arial"/>
                <a:ea typeface="Arial"/>
                <a:cs typeface="Arial"/>
                <a:sym typeface="Arial"/>
              </a:rPr>
              <a:t>.13</a:t>
            </a:r>
          </a:p>
          <a:p>
            <a:pPr algn="l" eaLnBrk="1" fontAlgn="auto" hangingPunct="1">
              <a:spcBef>
                <a:spcPts val="0"/>
              </a:spcBef>
              <a:spcAft>
                <a:spcPts val="0"/>
              </a:spcAft>
            </a:pPr>
            <a:r>
              <a:rPr lang="en" sz="675" b="1" kern="0">
                <a:solidFill>
                  <a:srgbClr val="000000"/>
                </a:solidFill>
                <a:latin typeface="Arial"/>
                <a:ea typeface="Arial"/>
                <a:cs typeface="Arial"/>
                <a:sym typeface="Arial"/>
              </a:rPr>
              <a:t>.00</a:t>
            </a:r>
          </a:p>
          <a:p>
            <a:pPr algn="l" eaLnBrk="1" fontAlgn="auto" hangingPunct="1">
              <a:spcBef>
                <a:spcPts val="0"/>
              </a:spcBef>
              <a:spcAft>
                <a:spcPts val="0"/>
              </a:spcAft>
            </a:pPr>
            <a:r>
              <a:rPr lang="en" sz="675" b="1" kern="0">
                <a:solidFill>
                  <a:srgbClr val="000000"/>
                </a:solidFill>
                <a:latin typeface="Arial"/>
                <a:ea typeface="Arial"/>
                <a:cs typeface="Arial"/>
                <a:sym typeface="Arial"/>
              </a:rPr>
              <a:t>.84</a:t>
            </a:r>
          </a:p>
        </p:txBody>
      </p:sp>
      <p:sp>
        <p:nvSpPr>
          <p:cNvPr id="1075" name="Shape 1075"/>
          <p:cNvSpPr/>
          <p:nvPr/>
        </p:nvSpPr>
        <p:spPr>
          <a:xfrm>
            <a:off x="6047548"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.25</a:t>
            </a:r>
          </a:p>
          <a:p>
            <a:pPr algn="l" eaLnBrk="1" fontAlgn="auto" hangingPunct="1">
              <a:spcBef>
                <a:spcPts val="0"/>
              </a:spcBef>
              <a:spcAft>
                <a:spcPts val="0"/>
              </a:spcAft>
            </a:pPr>
            <a:r>
              <a:rPr lang="en" sz="675" b="1" kern="0">
                <a:solidFill>
                  <a:srgbClr val="000000"/>
                </a:solidFill>
                <a:latin typeface="Arial"/>
                <a:ea typeface="Arial"/>
                <a:cs typeface="Arial"/>
                <a:sym typeface="Arial"/>
              </a:rPr>
              <a:t>.20</a:t>
            </a:r>
          </a:p>
          <a:p>
            <a:pPr algn="l" eaLnBrk="1" fontAlgn="auto" hangingPunct="1">
              <a:spcBef>
                <a:spcPts val="0"/>
              </a:spcBef>
              <a:spcAft>
                <a:spcPts val="0"/>
              </a:spcAft>
            </a:pPr>
            <a:r>
              <a:rPr lang="en" sz="675" b="1" kern="0">
                <a:solidFill>
                  <a:srgbClr val="000000"/>
                </a:solidFill>
                <a:latin typeface="Arial"/>
                <a:ea typeface="Arial"/>
                <a:cs typeface="Arial"/>
                <a:sym typeface="Arial"/>
              </a:rPr>
              <a:t>.05</a:t>
            </a:r>
          </a:p>
          <a:p>
            <a:pPr algn="l" eaLnBrk="1" fontAlgn="auto" hangingPunct="1">
              <a:spcBef>
                <a:spcPts val="0"/>
              </a:spcBef>
              <a:spcAft>
                <a:spcPts val="0"/>
              </a:spcAft>
            </a:pPr>
            <a:r>
              <a:rPr lang="en" sz="675" b="1" kern="0">
                <a:solidFill>
                  <a:srgbClr val="000000"/>
                </a:solidFill>
                <a:latin typeface="Arial"/>
                <a:ea typeface="Arial"/>
                <a:cs typeface="Arial"/>
                <a:sym typeface="Arial"/>
              </a:rPr>
              <a:t>.50</a:t>
            </a:r>
          </a:p>
        </p:txBody>
      </p:sp>
      <p:sp>
        <p:nvSpPr>
          <p:cNvPr id="1076" name="Shape 1076"/>
          <p:cNvSpPr/>
          <p:nvPr/>
        </p:nvSpPr>
        <p:spPr>
          <a:xfrm>
            <a:off x="6549879"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.17</a:t>
            </a:r>
          </a:p>
          <a:p>
            <a:pPr algn="l" eaLnBrk="1" fontAlgn="auto" hangingPunct="1">
              <a:spcBef>
                <a:spcPts val="0"/>
              </a:spcBef>
              <a:spcAft>
                <a:spcPts val="0"/>
              </a:spcAft>
            </a:pPr>
            <a:r>
              <a:rPr lang="en" sz="675" b="1" kern="0">
                <a:solidFill>
                  <a:srgbClr val="000000"/>
                </a:solidFill>
                <a:latin typeface="Arial"/>
                <a:ea typeface="Arial"/>
                <a:cs typeface="Arial"/>
                <a:sym typeface="Arial"/>
              </a:rPr>
              <a:t>.68</a:t>
            </a:r>
          </a:p>
          <a:p>
            <a:pPr algn="l" eaLnBrk="1" fontAlgn="auto" hangingPunct="1">
              <a:spcBef>
                <a:spcPts val="0"/>
              </a:spcBef>
              <a:spcAft>
                <a:spcPts val="0"/>
              </a:spcAft>
            </a:pPr>
            <a:r>
              <a:rPr lang="en" sz="675" b="1" kern="0">
                <a:solidFill>
                  <a:srgbClr val="000000"/>
                </a:solidFill>
                <a:latin typeface="Arial"/>
                <a:ea typeface="Arial"/>
                <a:cs typeface="Arial"/>
                <a:sym typeface="Arial"/>
              </a:rPr>
              <a:t>.03</a:t>
            </a:r>
          </a:p>
        </p:txBody>
      </p:sp>
      <p:sp>
        <p:nvSpPr>
          <p:cNvPr id="1077" name="Shape 1077"/>
          <p:cNvSpPr/>
          <p:nvPr/>
        </p:nvSpPr>
        <p:spPr>
          <a:xfrm>
            <a:off x="7088285" y="1254056"/>
            <a:ext cx="261000" cy="522225"/>
          </a:xfrm>
          <a:prstGeom prst="rect">
            <a:avLst/>
          </a:prstGeom>
          <a:solidFill>
            <a:srgbClr val="FCE5CD"/>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r>
              <a:rPr lang="en" sz="675" b="1" kern="0">
                <a:solidFill>
                  <a:srgbClr val="000000"/>
                </a:solidFill>
                <a:latin typeface="Arial"/>
                <a:ea typeface="Arial"/>
                <a:cs typeface="Arial"/>
                <a:sym typeface="Arial"/>
              </a:rPr>
              <a:t>.11</a:t>
            </a:r>
          </a:p>
          <a:p>
            <a:pPr algn="l" eaLnBrk="1" fontAlgn="auto" hangingPunct="1">
              <a:spcBef>
                <a:spcPts val="0"/>
              </a:spcBef>
              <a:spcAft>
                <a:spcPts val="0"/>
              </a:spcAft>
            </a:pPr>
            <a:r>
              <a:rPr lang="en" sz="675" b="1" kern="0">
                <a:solidFill>
                  <a:srgbClr val="000000"/>
                </a:solidFill>
                <a:latin typeface="Arial"/>
                <a:ea typeface="Arial"/>
                <a:cs typeface="Arial"/>
                <a:sym typeface="Arial"/>
              </a:rPr>
              <a:t>.02.08</a:t>
            </a:r>
          </a:p>
          <a:p>
            <a:pPr algn="l" eaLnBrk="1" fontAlgn="auto" hangingPunct="1">
              <a:spcBef>
                <a:spcPts val="0"/>
              </a:spcBef>
              <a:spcAft>
                <a:spcPts val="0"/>
              </a:spcAft>
            </a:pPr>
            <a:r>
              <a:rPr lang="en" sz="675" b="1" kern="0">
                <a:solidFill>
                  <a:srgbClr val="000000"/>
                </a:solidFill>
                <a:latin typeface="Arial"/>
                <a:ea typeface="Arial"/>
                <a:cs typeface="Arial"/>
                <a:sym typeface="Arial"/>
              </a:rPr>
              <a:t>.79</a:t>
            </a:r>
          </a:p>
        </p:txBody>
      </p:sp>
      <p:cxnSp>
        <p:nvCxnSpPr>
          <p:cNvPr id="1078" name="Shape 1078"/>
          <p:cNvCxnSpPr>
            <a:endCxn id="1074" idx="2"/>
          </p:cNvCxnSpPr>
          <p:nvPr/>
        </p:nvCxnSpPr>
        <p:spPr>
          <a:xfrm rot="10800000">
            <a:off x="5654813" y="1776281"/>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79" name="Shape 1079"/>
          <p:cNvCxnSpPr/>
          <p:nvPr/>
        </p:nvCxnSpPr>
        <p:spPr>
          <a:xfrm rot="10800000">
            <a:off x="6178050"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80" name="Shape 1080"/>
          <p:cNvCxnSpPr/>
          <p:nvPr/>
        </p:nvCxnSpPr>
        <p:spPr>
          <a:xfrm rot="10800000">
            <a:off x="6680381" y="1776394"/>
            <a:ext cx="0" cy="102825"/>
          </a:xfrm>
          <a:prstGeom prst="straightConnector1">
            <a:avLst/>
          </a:prstGeom>
          <a:noFill/>
          <a:ln w="9525" cap="flat" cmpd="sng">
            <a:solidFill>
              <a:schemeClr val="dk2"/>
            </a:solidFill>
            <a:prstDash val="solid"/>
            <a:round/>
            <a:headEnd type="none" w="lg" len="lg"/>
            <a:tailEnd type="triangle" w="lg" len="lg"/>
          </a:ln>
        </p:spPr>
      </p:cxnSp>
      <p:cxnSp>
        <p:nvCxnSpPr>
          <p:cNvPr id="1081" name="Shape 1081"/>
          <p:cNvCxnSpPr/>
          <p:nvPr/>
        </p:nvCxnSpPr>
        <p:spPr>
          <a:xfrm rot="10800000">
            <a:off x="7218788" y="1776394"/>
            <a:ext cx="0" cy="102825"/>
          </a:xfrm>
          <a:prstGeom prst="straightConnector1">
            <a:avLst/>
          </a:prstGeom>
          <a:noFill/>
          <a:ln w="9525" cap="flat" cmpd="sng">
            <a:solidFill>
              <a:schemeClr val="dk2"/>
            </a:solidFill>
            <a:prstDash val="solid"/>
            <a:round/>
            <a:headEnd type="none" w="lg" len="lg"/>
            <a:tailEnd type="triangle" w="lg" len="lg"/>
          </a:ln>
        </p:spPr>
      </p:cxnSp>
      <p:sp>
        <p:nvSpPr>
          <p:cNvPr id="1082" name="Shape 1082"/>
          <p:cNvSpPr txBox="1"/>
          <p:nvPr/>
        </p:nvSpPr>
        <p:spPr>
          <a:xfrm>
            <a:off x="4747969" y="1393331"/>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B45F06"/>
                </a:solidFill>
                <a:latin typeface="Arial"/>
                <a:ea typeface="Arial"/>
                <a:cs typeface="Arial"/>
                <a:sym typeface="Arial"/>
              </a:rPr>
              <a:t>Softmax</a:t>
            </a:r>
          </a:p>
        </p:txBody>
      </p:sp>
      <p:sp>
        <p:nvSpPr>
          <p:cNvPr id="1083" name="Shape 1083"/>
          <p:cNvSpPr txBox="1"/>
          <p:nvPr/>
        </p:nvSpPr>
        <p:spPr>
          <a:xfrm>
            <a:off x="5507315"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“e”</a:t>
            </a:r>
          </a:p>
        </p:txBody>
      </p:sp>
      <p:cxnSp>
        <p:nvCxnSpPr>
          <p:cNvPr id="1084" name="Shape 1084"/>
          <p:cNvCxnSpPr/>
          <p:nvPr/>
        </p:nvCxnSpPr>
        <p:spPr>
          <a:xfrm rot="10800000">
            <a:off x="5654813"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85" name="Shape 1085"/>
          <p:cNvSpPr txBox="1"/>
          <p:nvPr/>
        </p:nvSpPr>
        <p:spPr>
          <a:xfrm>
            <a:off x="6020100" y="862894"/>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86" name="Shape 1086"/>
          <p:cNvCxnSpPr/>
          <p:nvPr/>
        </p:nvCxnSpPr>
        <p:spPr>
          <a:xfrm rot="10800000">
            <a:off x="6167597" y="1107244"/>
            <a:ext cx="0" cy="102825"/>
          </a:xfrm>
          <a:prstGeom prst="straightConnector1">
            <a:avLst/>
          </a:prstGeom>
          <a:noFill/>
          <a:ln w="9525" cap="flat" cmpd="sng">
            <a:solidFill>
              <a:schemeClr val="dk2"/>
            </a:solidFill>
            <a:prstDash val="solid"/>
            <a:round/>
            <a:headEnd type="none" w="lg" len="lg"/>
            <a:tailEnd type="triangle" w="lg" len="lg"/>
          </a:ln>
        </p:spPr>
      </p:cxnSp>
      <p:sp>
        <p:nvSpPr>
          <p:cNvPr id="1087" name="Shape 1087"/>
          <p:cNvSpPr txBox="1"/>
          <p:nvPr/>
        </p:nvSpPr>
        <p:spPr>
          <a:xfrm>
            <a:off x="6532884" y="884831"/>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“l”</a:t>
            </a:r>
          </a:p>
        </p:txBody>
      </p:sp>
      <p:cxnSp>
        <p:nvCxnSpPr>
          <p:cNvPr id="1088" name="Shape 1088"/>
          <p:cNvCxnSpPr/>
          <p:nvPr/>
        </p:nvCxnSpPr>
        <p:spPr>
          <a:xfrm rot="10800000">
            <a:off x="6680381" y="1129181"/>
            <a:ext cx="0" cy="102825"/>
          </a:xfrm>
          <a:prstGeom prst="straightConnector1">
            <a:avLst/>
          </a:prstGeom>
          <a:noFill/>
          <a:ln w="9525" cap="flat" cmpd="sng">
            <a:solidFill>
              <a:schemeClr val="dk2"/>
            </a:solidFill>
            <a:prstDash val="solid"/>
            <a:round/>
            <a:headEnd type="none" w="lg" len="lg"/>
            <a:tailEnd type="triangle" w="lg" len="lg"/>
          </a:ln>
        </p:spPr>
      </p:cxnSp>
      <p:sp>
        <p:nvSpPr>
          <p:cNvPr id="1089" name="Shape 1089"/>
          <p:cNvSpPr txBox="1"/>
          <p:nvPr/>
        </p:nvSpPr>
        <p:spPr>
          <a:xfrm>
            <a:off x="7060828" y="879338"/>
            <a:ext cx="315900" cy="30330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050" kern="0">
                <a:solidFill>
                  <a:srgbClr val="000000"/>
                </a:solidFill>
                <a:latin typeface="Arial"/>
                <a:ea typeface="Arial"/>
                <a:cs typeface="Arial"/>
                <a:sym typeface="Arial"/>
              </a:rPr>
              <a:t>“o”</a:t>
            </a:r>
          </a:p>
        </p:txBody>
      </p:sp>
      <p:cxnSp>
        <p:nvCxnSpPr>
          <p:cNvPr id="1090" name="Shape 1090"/>
          <p:cNvCxnSpPr/>
          <p:nvPr/>
        </p:nvCxnSpPr>
        <p:spPr>
          <a:xfrm rot="10800000">
            <a:off x="7218778" y="1123688"/>
            <a:ext cx="0" cy="102825"/>
          </a:xfrm>
          <a:prstGeom prst="straightConnector1">
            <a:avLst/>
          </a:prstGeom>
          <a:noFill/>
          <a:ln w="9525" cap="flat" cmpd="sng">
            <a:solidFill>
              <a:schemeClr val="dk2"/>
            </a:solidFill>
            <a:prstDash val="solid"/>
            <a:round/>
            <a:headEnd type="none" w="lg" len="lg"/>
            <a:tailEnd type="triangle" w="lg" len="lg"/>
          </a:ln>
        </p:spPr>
      </p:cxnSp>
      <p:sp>
        <p:nvSpPr>
          <p:cNvPr id="1091" name="Shape 1091"/>
          <p:cNvSpPr txBox="1"/>
          <p:nvPr/>
        </p:nvSpPr>
        <p:spPr>
          <a:xfrm>
            <a:off x="4747969" y="982838"/>
            <a:ext cx="749025" cy="2436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Sample</a:t>
            </a:r>
          </a:p>
        </p:txBody>
      </p:sp>
      <p:sp>
        <p:nvSpPr>
          <p:cNvPr id="1072" name="Shape 1072"/>
          <p:cNvSpPr/>
          <p:nvPr/>
        </p:nvSpPr>
        <p:spPr>
          <a:xfrm>
            <a:off x="5617463" y="86289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cxnSp>
        <p:nvCxnSpPr>
          <p:cNvPr id="1092" name="Shape 1092"/>
          <p:cNvCxnSpPr>
            <a:stCxn id="1093" idx="7"/>
            <a:endCxn id="1094" idx="3"/>
          </p:cNvCxnSpPr>
          <p:nvPr/>
        </p:nvCxnSpPr>
        <p:spPr>
          <a:xfrm rot="-5400000" flipH="1">
            <a:off x="4957146" y="2190335"/>
            <a:ext cx="2948400" cy="435825"/>
          </a:xfrm>
          <a:prstGeom prst="curvedConnector5">
            <a:avLst>
              <a:gd name="adj1" fmla="val -6532"/>
              <a:gd name="adj2" fmla="val 49995"/>
              <a:gd name="adj3" fmla="val 105203"/>
            </a:avLst>
          </a:prstGeom>
          <a:noFill/>
          <a:ln w="19050" cap="flat" cmpd="sng">
            <a:solidFill>
              <a:schemeClr val="dk2"/>
            </a:solidFill>
            <a:prstDash val="solid"/>
            <a:round/>
            <a:headEnd type="none" w="lg" len="lg"/>
            <a:tailEnd type="triangle" w="lg" len="lg"/>
          </a:ln>
        </p:spPr>
      </p:cxnSp>
      <p:sp>
        <p:nvSpPr>
          <p:cNvPr id="1094" name="Shape 1094"/>
          <p:cNvSpPr/>
          <p:nvPr/>
        </p:nvSpPr>
        <p:spPr>
          <a:xfrm>
            <a:off x="6635214" y="3800773"/>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93" name="Shape 1093"/>
          <p:cNvSpPr/>
          <p:nvPr/>
        </p:nvSpPr>
        <p:spPr>
          <a:xfrm>
            <a:off x="613181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cxnSp>
        <p:nvCxnSpPr>
          <p:cNvPr id="1095" name="Shape 1095"/>
          <p:cNvCxnSpPr>
            <a:stCxn id="1096" idx="7"/>
            <a:endCxn id="1097" idx="3"/>
          </p:cNvCxnSpPr>
          <p:nvPr/>
        </p:nvCxnSpPr>
        <p:spPr>
          <a:xfrm rot="-5400000" flipH="1">
            <a:off x="5465534" y="2196297"/>
            <a:ext cx="2969325" cy="444825"/>
          </a:xfrm>
          <a:prstGeom prst="curvedConnector5">
            <a:avLst>
              <a:gd name="adj1" fmla="val -6486"/>
              <a:gd name="adj2" fmla="val 49998"/>
              <a:gd name="adj3" fmla="val 103246"/>
            </a:avLst>
          </a:prstGeom>
          <a:noFill/>
          <a:ln w="19050" cap="flat" cmpd="sng">
            <a:solidFill>
              <a:schemeClr val="dk2"/>
            </a:solidFill>
            <a:prstDash val="solid"/>
            <a:round/>
            <a:headEnd type="none" w="lg" len="lg"/>
            <a:tailEnd type="triangle" w="lg" len="lg"/>
          </a:ln>
        </p:spPr>
      </p:cxnSp>
      <p:sp>
        <p:nvSpPr>
          <p:cNvPr id="1097" name="Shape 1097"/>
          <p:cNvSpPr/>
          <p:nvPr/>
        </p:nvSpPr>
        <p:spPr>
          <a:xfrm>
            <a:off x="7158588" y="3821828"/>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96" name="Shape 1096"/>
          <p:cNvSpPr/>
          <p:nvPr/>
        </p:nvSpPr>
        <p:spPr>
          <a:xfrm>
            <a:off x="6646163" y="920044"/>
            <a:ext cx="95625" cy="95625"/>
          </a:xfrm>
          <a:prstGeom prst="ellipse">
            <a:avLst/>
          </a:prstGeom>
          <a:noFill/>
          <a:ln>
            <a:noFill/>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1098" name="Shape 1098"/>
          <p:cNvSpPr txBox="1"/>
          <p:nvPr/>
        </p:nvSpPr>
        <p:spPr>
          <a:xfrm>
            <a:off x="1271944" y="879338"/>
            <a:ext cx="2328506" cy="2181375"/>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800" b="1" kern="0">
                <a:solidFill>
                  <a:srgbClr val="000000"/>
                </a:solidFill>
                <a:latin typeface="Arial"/>
                <a:ea typeface="Arial"/>
                <a:cs typeface="Arial"/>
                <a:sym typeface="Arial"/>
              </a:rPr>
              <a:t>Example: Character-level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Language Model</a:t>
            </a:r>
          </a:p>
          <a:p>
            <a:pPr algn="l" eaLnBrk="1" fontAlgn="auto" hangingPunct="1">
              <a:spcBef>
                <a:spcPts val="0"/>
              </a:spcBef>
              <a:spcAft>
                <a:spcPts val="0"/>
              </a:spcAft>
            </a:pPr>
            <a:r>
              <a:rPr lang="en" sz="1800" b="1" kern="0" dirty="0">
                <a:solidFill>
                  <a:srgbClr val="000000"/>
                </a:solidFill>
                <a:latin typeface="Arial"/>
                <a:ea typeface="Arial"/>
                <a:cs typeface="Arial"/>
                <a:sym typeface="Arial"/>
              </a:rPr>
              <a:t>Sampling</a:t>
            </a:r>
          </a:p>
          <a:p>
            <a:pPr algn="l" eaLnBrk="1" fontAlgn="auto" hangingPunct="1">
              <a:spcBef>
                <a:spcPts val="0"/>
              </a:spcBef>
              <a:spcAft>
                <a:spcPts val="0"/>
              </a:spcAft>
            </a:pPr>
            <a:endParaRPr sz="1800" b="1" kern="0" dirty="0">
              <a:solidFill>
                <a:srgbClr val="000000"/>
              </a:solidFill>
              <a:latin typeface="Arial"/>
              <a:ea typeface="Arial"/>
              <a:cs typeface="Arial"/>
              <a:sym typeface="Arial"/>
            </a:endParaRPr>
          </a:p>
          <a:p>
            <a:pPr algn="l" eaLnBrk="1" fontAlgn="auto" hangingPunct="1">
              <a:spcBef>
                <a:spcPts val="0"/>
              </a:spcBef>
              <a:spcAft>
                <a:spcPts val="0"/>
              </a:spcAft>
            </a:pPr>
            <a:r>
              <a:rPr lang="en" sz="1800" kern="0" dirty="0">
                <a:solidFill>
                  <a:srgbClr val="000000"/>
                </a:solidFill>
                <a:latin typeface="Arial"/>
                <a:ea typeface="Arial"/>
                <a:cs typeface="Arial"/>
                <a:sym typeface="Arial"/>
              </a:rPr>
              <a:t>Vocabulary:</a:t>
            </a:r>
          </a:p>
          <a:p>
            <a:pPr algn="l" eaLnBrk="1" fontAlgn="auto" hangingPunct="1">
              <a:spcBef>
                <a:spcPts val="0"/>
              </a:spcBef>
              <a:spcAft>
                <a:spcPts val="0"/>
              </a:spcAft>
            </a:pPr>
            <a:r>
              <a:rPr lang="en" sz="1800" kern="0" dirty="0">
                <a:solidFill>
                  <a:srgbClr val="000000"/>
                </a:solidFill>
                <a:latin typeface="Arial"/>
                <a:ea typeface="Arial"/>
                <a:cs typeface="Arial"/>
                <a:sym typeface="Arial"/>
              </a:rPr>
              <a:t>[</a:t>
            </a:r>
            <a:r>
              <a:rPr lang="en" sz="1800" kern="0" dirty="0" err="1">
                <a:solidFill>
                  <a:srgbClr val="000000"/>
                </a:solidFill>
                <a:latin typeface="Arial"/>
                <a:ea typeface="Arial"/>
                <a:cs typeface="Arial"/>
                <a:sym typeface="Arial"/>
              </a:rPr>
              <a:t>h,e,l,o</a:t>
            </a:r>
            <a:r>
              <a:rPr lang="en" sz="1800" kern="0" dirty="0">
                <a:solidFill>
                  <a:srgbClr val="000000"/>
                </a:solidFill>
                <a:latin typeface="Arial"/>
                <a:ea typeface="Arial"/>
                <a:cs typeface="Arial"/>
                <a:sym typeface="Arial"/>
              </a:rPr>
              <a:t>]</a:t>
            </a:r>
          </a:p>
          <a:p>
            <a:pPr algn="l" eaLnBrk="1" fontAlgn="auto" hangingPunct="1">
              <a:spcBef>
                <a:spcPts val="0"/>
              </a:spcBef>
              <a:spcAft>
                <a:spcPts val="0"/>
              </a:spcAft>
            </a:pPr>
            <a:endParaRPr sz="180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At test-time sample characters one at a time, feed back to model</a:t>
            </a:r>
          </a:p>
        </p:txBody>
      </p:sp>
      <p:sp>
        <p:nvSpPr>
          <p:cNvPr id="33"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34" name="Title 2">
            <a:extLst>
              <a:ext uri="{FF2B5EF4-FFF2-40B4-BE49-F238E27FC236}">
                <a16:creationId xmlns:a16="http://schemas.microsoft.com/office/drawing/2014/main" id="{D0B0A38D-9556-7049-94D6-FFD1A5D18520}"/>
              </a:ext>
            </a:extLst>
          </p:cNvPr>
          <p:cNvSpPr txBox="1">
            <a:spLocks/>
          </p:cNvSpPr>
          <p:nvPr/>
        </p:nvSpPr>
        <p:spPr>
          <a:xfrm>
            <a:off x="1143000" y="171450"/>
            <a:ext cx="6858000" cy="514350"/>
          </a:xfrm>
          <a:prstGeom prst="rect">
            <a:avLst/>
          </a:prstGeom>
        </p:spPr>
        <p:txBody>
          <a:bodyPr/>
          <a:lst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0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000">
                <a:solidFill>
                  <a:schemeClr val="tx2"/>
                </a:solidFill>
                <a:latin typeface="Arial" pitchFamily="-112" charset="0"/>
                <a:ea typeface="Osaka" pitchFamily="-112" charset="-128"/>
                <a:cs typeface="Osaka" pitchFamily="-112" charset="-128"/>
              </a:defRPr>
            </a:lvl9pPr>
          </a:lstStyle>
          <a:p>
            <a:r>
              <a:rPr lang="en-US" sz="2700" kern="0" dirty="0"/>
              <a:t>Test Time: Sample / Argmax / Beam Search</a:t>
            </a:r>
          </a:p>
        </p:txBody>
      </p:sp>
    </p:spTree>
    <p:extLst>
      <p:ext uri="{BB962C8B-B14F-4D97-AF65-F5344CB8AC3E}">
        <p14:creationId xmlns:p14="http://schemas.microsoft.com/office/powerpoint/2010/main" val="484470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81" name="Shape 81"/>
          <p:cNvPicPr preferRelativeResize="0"/>
          <p:nvPr/>
        </p:nvPicPr>
        <p:blipFill>
          <a:blip r:embed="rId3">
            <a:alphaModFix/>
          </a:blip>
          <a:stretch>
            <a:fillRect/>
          </a:stretch>
        </p:blipFill>
        <p:spPr>
          <a:xfrm>
            <a:off x="5421431" y="1607419"/>
            <a:ext cx="1570275" cy="1348874"/>
          </a:xfrm>
          <a:prstGeom prst="rect">
            <a:avLst/>
          </a:prstGeom>
          <a:noFill/>
          <a:ln>
            <a:noFill/>
          </a:ln>
        </p:spPr>
      </p:pic>
      <p:sp>
        <p:nvSpPr>
          <p:cNvPr id="82" name="Shape 82"/>
          <p:cNvSpPr txBox="1"/>
          <p:nvPr/>
        </p:nvSpPr>
        <p:spPr>
          <a:xfrm>
            <a:off x="5429081" y="3004406"/>
            <a:ext cx="1505475" cy="2704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b="1" kern="0">
                <a:solidFill>
                  <a:srgbClr val="FF0000"/>
                </a:solidFill>
                <a:latin typeface="Arial"/>
                <a:ea typeface="Arial"/>
                <a:cs typeface="Arial"/>
                <a:sym typeface="Arial"/>
              </a:rPr>
              <a:t>DOG</a:t>
            </a:r>
            <a:r>
              <a:rPr lang="en" sz="1350" kern="0">
                <a:solidFill>
                  <a:srgbClr val="000000"/>
                </a:solidFill>
                <a:latin typeface="Arial"/>
                <a:ea typeface="Arial"/>
                <a:cs typeface="Arial"/>
                <a:sym typeface="Arial"/>
              </a:rPr>
              <a:t>, </a:t>
            </a:r>
            <a:r>
              <a:rPr lang="en" sz="1350" b="1" kern="0">
                <a:solidFill>
                  <a:srgbClr val="6AA84F"/>
                </a:solidFill>
                <a:latin typeface="Arial"/>
                <a:ea typeface="Arial"/>
                <a:cs typeface="Arial"/>
                <a:sym typeface="Arial"/>
              </a:rPr>
              <a:t>DOG</a:t>
            </a:r>
            <a:r>
              <a:rPr lang="en" sz="1350" kern="0">
                <a:solidFill>
                  <a:srgbClr val="000000"/>
                </a:solidFill>
                <a:latin typeface="Arial"/>
                <a:ea typeface="Arial"/>
                <a:cs typeface="Arial"/>
                <a:sym typeface="Arial"/>
              </a:rPr>
              <a:t>, </a:t>
            </a:r>
            <a:r>
              <a:rPr lang="en" sz="1350" b="1" kern="0">
                <a:solidFill>
                  <a:srgbClr val="4A86E8"/>
                </a:solidFill>
                <a:latin typeface="Arial"/>
                <a:ea typeface="Arial"/>
                <a:cs typeface="Arial"/>
                <a:sym typeface="Arial"/>
              </a:rPr>
              <a:t>CAT</a:t>
            </a:r>
          </a:p>
        </p:txBody>
      </p:sp>
      <p:sp>
        <p:nvSpPr>
          <p:cNvPr id="83" name="Shape 83"/>
          <p:cNvSpPr txBox="1"/>
          <p:nvPr/>
        </p:nvSpPr>
        <p:spPr>
          <a:xfrm>
            <a:off x="7022025" y="3907106"/>
            <a:ext cx="978975" cy="1939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u="sng" kern="0">
                <a:solidFill>
                  <a:srgbClr val="999999"/>
                </a:solidFill>
                <a:latin typeface="Arial"/>
                <a:ea typeface="Arial"/>
                <a:cs typeface="Arial"/>
                <a:sym typeface="Arial"/>
                <a:hlinkClick r:id="rId4"/>
              </a:rPr>
              <a:t>This image</a:t>
            </a:r>
            <a:r>
              <a:rPr lang="en" sz="450" kern="0">
                <a:solidFill>
                  <a:srgbClr val="999999"/>
                </a:solidFill>
                <a:latin typeface="Arial"/>
                <a:ea typeface="Arial"/>
                <a:cs typeface="Arial"/>
                <a:sym typeface="Arial"/>
              </a:rPr>
              <a:t> is </a:t>
            </a:r>
            <a:r>
              <a:rPr lang="en" sz="450" u="sng" kern="0">
                <a:solidFill>
                  <a:srgbClr val="999999"/>
                </a:solidFill>
                <a:latin typeface="Arial"/>
                <a:ea typeface="Arial"/>
                <a:cs typeface="Arial"/>
                <a:sym typeface="Arial"/>
                <a:hlinkClick r:id="rId5"/>
              </a:rPr>
              <a:t>CC0 public domain</a:t>
            </a:r>
          </a:p>
        </p:txBody>
      </p:sp>
      <p:sp>
        <p:nvSpPr>
          <p:cNvPr id="84" name="Shape 84"/>
          <p:cNvSpPr txBox="1"/>
          <p:nvPr/>
        </p:nvSpPr>
        <p:spPr>
          <a:xfrm>
            <a:off x="5426381" y="3409688"/>
            <a:ext cx="16627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Object Detection</a:t>
            </a:r>
          </a:p>
        </p:txBody>
      </p:sp>
      <p:sp>
        <p:nvSpPr>
          <p:cNvPr id="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1" name="Shape 61">
            <a:extLst>
              <a:ext uri="{FF2B5EF4-FFF2-40B4-BE49-F238E27FC236}">
                <a16:creationId xmlns:a16="http://schemas.microsoft.com/office/drawing/2014/main" id="{23089EA7-C59C-CD4A-B1C4-7FC5FEA631D9}"/>
              </a:ext>
            </a:extLst>
          </p:cNvPr>
          <p:cNvSpPr txBox="1">
            <a:spLocks/>
          </p:cNvSpPr>
          <p:nvPr/>
        </p:nvSpPr>
        <p:spPr bwMode="auto">
          <a:xfrm>
            <a:off x="685800" y="857250"/>
            <a:ext cx="3962400" cy="3943350"/>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a:lstStyle>
          <a:p>
            <a:pPr>
              <a:buFontTx/>
              <a:buNone/>
            </a:pPr>
            <a:r>
              <a:rPr lang="en-US" sz="1500" b="1" kern="0" dirty="0"/>
              <a:t>Supervised Learning</a:t>
            </a:r>
          </a:p>
          <a:p>
            <a:pPr>
              <a:buFontTx/>
              <a:buNone/>
            </a:pPr>
            <a:endParaRPr lang="en-US" sz="1500" b="1" kern="0" dirty="0"/>
          </a:p>
          <a:p>
            <a:pPr>
              <a:buFontTx/>
              <a:buNone/>
            </a:pPr>
            <a:r>
              <a:rPr lang="en-US" sz="1500" b="1" kern="0" dirty="0"/>
              <a:t>Given</a:t>
            </a:r>
            <a:r>
              <a:rPr lang="en-US" sz="1500" kern="0" dirty="0"/>
              <a:t>: (x, y)</a:t>
            </a:r>
          </a:p>
          <a:p>
            <a:pPr>
              <a:buFontTx/>
              <a:buNone/>
            </a:pPr>
            <a:r>
              <a:rPr lang="en-US" sz="1500" kern="0" dirty="0"/>
              <a:t>x is data, y is label</a:t>
            </a:r>
          </a:p>
          <a:p>
            <a:pPr>
              <a:buFontTx/>
              <a:buNone/>
            </a:pPr>
            <a:endParaRPr lang="en-US" sz="1500" kern="0" dirty="0"/>
          </a:p>
          <a:p>
            <a:pPr>
              <a:buFontTx/>
              <a:buNone/>
            </a:pPr>
            <a:r>
              <a:rPr lang="en-US" sz="1500" b="1" kern="0" dirty="0"/>
              <a:t>Goal</a:t>
            </a:r>
            <a:r>
              <a:rPr lang="en-US" sz="1500" kern="0" dirty="0"/>
              <a:t>: Learn a </a:t>
            </a:r>
            <a:r>
              <a:rPr lang="en-US" sz="1500" i="1" kern="0" dirty="0"/>
              <a:t>function</a:t>
            </a:r>
            <a:r>
              <a:rPr lang="en-US" sz="1500" kern="0" dirty="0"/>
              <a:t> to map x </a:t>
            </a:r>
            <a:r>
              <a:rPr lang="en-US" sz="1500" kern="0" dirty="0">
                <a:sym typeface="Wingdings"/>
              </a:rPr>
              <a:t></a:t>
            </a:r>
            <a:r>
              <a:rPr lang="en-US" sz="1500" kern="0" dirty="0"/>
              <a:t> y</a:t>
            </a:r>
          </a:p>
          <a:p>
            <a:pPr>
              <a:buFontTx/>
              <a:buNone/>
            </a:pPr>
            <a:endParaRPr lang="en-US" sz="1500" kern="0" dirty="0"/>
          </a:p>
          <a:p>
            <a:pPr>
              <a:buFontTx/>
              <a:buNone/>
            </a:pPr>
            <a:r>
              <a:rPr lang="en-US" sz="1500" b="1" kern="0" dirty="0"/>
              <a:t>Examples</a:t>
            </a:r>
            <a:r>
              <a:rPr lang="en-US" sz="1500" kern="0" dirty="0"/>
              <a:t>: Classification, regression, object detection, semantic segmentation, image captioning, etc.</a:t>
            </a:r>
          </a:p>
        </p:txBody>
      </p:sp>
      <p:sp>
        <p:nvSpPr>
          <p:cNvPr id="14" name="Shape 59">
            <a:extLst>
              <a:ext uri="{FF2B5EF4-FFF2-40B4-BE49-F238E27FC236}">
                <a16:creationId xmlns:a16="http://schemas.microsoft.com/office/drawing/2014/main" id="{05523762-8926-7E4D-AA7C-B7E71ED54706}"/>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980535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8" name="Shape 458"/>
          <p:cNvSpPr/>
          <p:nvPr/>
        </p:nvSpPr>
        <p:spPr>
          <a:xfrm>
            <a:off x="5389669"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59" name="Shape 459"/>
          <p:cNvSpPr/>
          <p:nvPr/>
        </p:nvSpPr>
        <p:spPr>
          <a:xfrm>
            <a:off x="5389669"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0" name="Shape 460"/>
          <p:cNvSpPr/>
          <p:nvPr/>
        </p:nvSpPr>
        <p:spPr>
          <a:xfrm>
            <a:off x="5774175"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1" name="Shape 461"/>
          <p:cNvSpPr/>
          <p:nvPr/>
        </p:nvSpPr>
        <p:spPr>
          <a:xfrm>
            <a:off x="5774175"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2" name="Shape 462"/>
          <p:cNvSpPr/>
          <p:nvPr/>
        </p:nvSpPr>
        <p:spPr>
          <a:xfrm>
            <a:off x="5389669" y="248778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3" name="Shape 463"/>
          <p:cNvSpPr/>
          <p:nvPr/>
        </p:nvSpPr>
        <p:spPr>
          <a:xfrm>
            <a:off x="5389669" y="283601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4" name="Shape 464"/>
          <p:cNvSpPr/>
          <p:nvPr/>
        </p:nvSpPr>
        <p:spPr>
          <a:xfrm>
            <a:off x="5774175" y="248778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5" name="Shape 465"/>
          <p:cNvSpPr/>
          <p:nvPr/>
        </p:nvSpPr>
        <p:spPr>
          <a:xfrm>
            <a:off x="5774175"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6" name="Shape 466"/>
          <p:cNvSpPr/>
          <p:nvPr/>
        </p:nvSpPr>
        <p:spPr>
          <a:xfrm>
            <a:off x="5389669"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7" name="Shape 467"/>
          <p:cNvSpPr/>
          <p:nvPr/>
        </p:nvSpPr>
        <p:spPr>
          <a:xfrm>
            <a:off x="5774175"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8" name="Shape 468"/>
          <p:cNvSpPr/>
          <p:nvPr/>
        </p:nvSpPr>
        <p:spPr>
          <a:xfrm>
            <a:off x="6158681"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69" name="Shape 469"/>
          <p:cNvSpPr/>
          <p:nvPr/>
        </p:nvSpPr>
        <p:spPr>
          <a:xfrm>
            <a:off x="6158681" y="2139563"/>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0" name="Shape 470"/>
          <p:cNvSpPr/>
          <p:nvPr/>
        </p:nvSpPr>
        <p:spPr>
          <a:xfrm>
            <a:off x="6543188" y="1791338"/>
            <a:ext cx="131400" cy="131400"/>
          </a:xfrm>
          <a:prstGeom prst="ellipse">
            <a:avLst/>
          </a:prstGeom>
          <a:solidFill>
            <a:srgbClr val="93C47D"/>
          </a:solidFill>
          <a:ln w="9525" cap="flat" cmpd="sng">
            <a:solidFill>
              <a:srgbClr val="38761D"/>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1" name="Shape 471"/>
          <p:cNvSpPr/>
          <p:nvPr/>
        </p:nvSpPr>
        <p:spPr>
          <a:xfrm>
            <a:off x="6543188" y="21395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2" name="Shape 472"/>
          <p:cNvSpPr/>
          <p:nvPr/>
        </p:nvSpPr>
        <p:spPr>
          <a:xfrm>
            <a:off x="6158681"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3" name="Shape 473"/>
          <p:cNvSpPr/>
          <p:nvPr/>
        </p:nvSpPr>
        <p:spPr>
          <a:xfrm>
            <a:off x="6158681"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4" name="Shape 474"/>
          <p:cNvSpPr/>
          <p:nvPr/>
        </p:nvSpPr>
        <p:spPr>
          <a:xfrm>
            <a:off x="6543188" y="24877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5" name="Shape 475"/>
          <p:cNvSpPr/>
          <p:nvPr/>
        </p:nvSpPr>
        <p:spPr>
          <a:xfrm>
            <a:off x="6543188" y="28360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6" name="Shape 476"/>
          <p:cNvSpPr/>
          <p:nvPr/>
        </p:nvSpPr>
        <p:spPr>
          <a:xfrm>
            <a:off x="6158681"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7" name="Shape 477"/>
          <p:cNvSpPr/>
          <p:nvPr/>
        </p:nvSpPr>
        <p:spPr>
          <a:xfrm>
            <a:off x="6543188" y="320431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8" name="Shape 478"/>
          <p:cNvSpPr/>
          <p:nvPr/>
        </p:nvSpPr>
        <p:spPr>
          <a:xfrm>
            <a:off x="6927694" y="178128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79" name="Shape 479"/>
          <p:cNvSpPr/>
          <p:nvPr/>
        </p:nvSpPr>
        <p:spPr>
          <a:xfrm>
            <a:off x="6927694" y="212951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80" name="Shape 480"/>
          <p:cNvSpPr/>
          <p:nvPr/>
        </p:nvSpPr>
        <p:spPr>
          <a:xfrm>
            <a:off x="6927694" y="2477738"/>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81" name="Shape 481"/>
          <p:cNvSpPr/>
          <p:nvPr/>
        </p:nvSpPr>
        <p:spPr>
          <a:xfrm>
            <a:off x="6927694" y="2825963"/>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82" name="Shape 482"/>
          <p:cNvSpPr/>
          <p:nvPr/>
        </p:nvSpPr>
        <p:spPr>
          <a:xfrm>
            <a:off x="6927694" y="3194269"/>
            <a:ext cx="131400" cy="131400"/>
          </a:xfrm>
          <a:prstGeom prst="ellipse">
            <a:avLst/>
          </a:prstGeom>
          <a:solidFill>
            <a:schemeClr val="lt2"/>
          </a:solidFill>
          <a:ln w="9525" cap="flat" cmpd="sng">
            <a:solidFill>
              <a:schemeClr val="dk2"/>
            </a:solidFill>
            <a:prstDash val="solid"/>
            <a:round/>
            <a:headEnd type="none" w="med" len="med"/>
            <a:tailEnd type="none" w="med" len="med"/>
          </a:ln>
        </p:spPr>
        <p:txBody>
          <a:bodyPr lIns="68569" tIns="68569" rIns="68569" bIns="68569" anchor="ctr"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483" name="Shape 483"/>
          <p:cNvSpPr txBox="1"/>
          <p:nvPr/>
        </p:nvSpPr>
        <p:spPr>
          <a:xfrm>
            <a:off x="1427663" y="1697156"/>
            <a:ext cx="34371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Generate image pixels starting from corner</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r>
              <a:rPr lang="en" sz="1350" kern="0">
                <a:solidFill>
                  <a:srgbClr val="000000"/>
                </a:solidFill>
                <a:latin typeface="Arial"/>
                <a:ea typeface="Arial"/>
                <a:cs typeface="Arial"/>
                <a:sym typeface="Arial"/>
              </a:rPr>
              <a:t>Dependency on previous pixels modeled using an RNN (LSTM)</a:t>
            </a:r>
          </a:p>
          <a:p>
            <a:pPr algn="l" eaLnBrk="1" fontAlgn="auto" hangingPunct="1">
              <a:spcBef>
                <a:spcPts val="0"/>
              </a:spcBef>
              <a:spcAft>
                <a:spcPts val="0"/>
              </a:spcAft>
            </a:pPr>
            <a:endParaRPr sz="1050" kern="0">
              <a:solidFill>
                <a:srgbClr val="000000"/>
              </a:solidFill>
              <a:latin typeface="Arial"/>
              <a:ea typeface="Arial"/>
              <a:cs typeface="Arial"/>
              <a:sym typeface="Arial"/>
            </a:endParaRPr>
          </a:p>
          <a:p>
            <a:pPr algn="l" eaLnBrk="1" fontAlgn="auto" hangingPunct="1">
              <a:spcBef>
                <a:spcPts val="0"/>
              </a:spcBef>
              <a:spcAft>
                <a:spcPts val="0"/>
              </a:spcAft>
            </a:pPr>
            <a:r>
              <a:rPr lang="en" sz="1050" kern="0">
                <a:solidFill>
                  <a:srgbClr val="000000"/>
                </a:solidFill>
                <a:latin typeface="Arial"/>
                <a:ea typeface="Arial"/>
                <a:cs typeface="Arial"/>
                <a:sym typeface="Arial"/>
              </a:rPr>
              <a:t> </a:t>
            </a:r>
          </a:p>
        </p:txBody>
      </p:sp>
      <p:cxnSp>
        <p:nvCxnSpPr>
          <p:cNvPr id="485" name="Shape 485"/>
          <p:cNvCxnSpPr>
            <a:stCxn id="458" idx="4"/>
            <a:endCxn id="459" idx="0"/>
          </p:cNvCxnSpPr>
          <p:nvPr/>
        </p:nvCxnSpPr>
        <p:spPr>
          <a:xfrm>
            <a:off x="5455369" y="192273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86" name="Shape 486"/>
          <p:cNvCxnSpPr>
            <a:endCxn id="460" idx="2"/>
          </p:cNvCxnSpPr>
          <p:nvPr/>
        </p:nvCxnSpPr>
        <p:spPr>
          <a:xfrm>
            <a:off x="5521050" y="185568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87" name="Shape 487"/>
          <p:cNvCxnSpPr/>
          <p:nvPr/>
        </p:nvCxnSpPr>
        <p:spPr>
          <a:xfrm>
            <a:off x="5455369" y="2270925"/>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88" name="Shape 488"/>
          <p:cNvCxnSpPr/>
          <p:nvPr/>
        </p:nvCxnSpPr>
        <p:spPr>
          <a:xfrm>
            <a:off x="5839875" y="192273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89" name="Shape 489"/>
          <p:cNvCxnSpPr/>
          <p:nvPr/>
        </p:nvCxnSpPr>
        <p:spPr>
          <a:xfrm>
            <a:off x="5521050" y="220458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90" name="Shape 490"/>
          <p:cNvCxnSpPr/>
          <p:nvPr/>
        </p:nvCxnSpPr>
        <p:spPr>
          <a:xfrm>
            <a:off x="5905565" y="185703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91" name="Shape 491"/>
          <p:cNvCxnSpPr/>
          <p:nvPr/>
        </p:nvCxnSpPr>
        <p:spPr>
          <a:xfrm>
            <a:off x="5455369" y="2629190"/>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92" name="Shape 492"/>
          <p:cNvCxnSpPr/>
          <p:nvPr/>
        </p:nvCxnSpPr>
        <p:spPr>
          <a:xfrm>
            <a:off x="5839875" y="2270915"/>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93" name="Shape 493"/>
          <p:cNvCxnSpPr/>
          <p:nvPr/>
        </p:nvCxnSpPr>
        <p:spPr>
          <a:xfrm>
            <a:off x="6226238" y="1922728"/>
            <a:ext cx="0" cy="216900"/>
          </a:xfrm>
          <a:prstGeom prst="straightConnector1">
            <a:avLst/>
          </a:prstGeom>
          <a:noFill/>
          <a:ln w="9525" cap="flat" cmpd="sng">
            <a:solidFill>
              <a:schemeClr val="dk2"/>
            </a:solidFill>
            <a:prstDash val="solid"/>
            <a:round/>
            <a:headEnd type="none" w="lg" len="lg"/>
            <a:tailEnd type="triangle" w="lg" len="lg"/>
          </a:ln>
        </p:spPr>
      </p:cxnSp>
      <p:cxnSp>
        <p:nvCxnSpPr>
          <p:cNvPr id="494" name="Shape 494"/>
          <p:cNvCxnSpPr/>
          <p:nvPr/>
        </p:nvCxnSpPr>
        <p:spPr>
          <a:xfrm>
            <a:off x="5521050" y="2552813"/>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95" name="Shape 495"/>
          <p:cNvCxnSpPr/>
          <p:nvPr/>
        </p:nvCxnSpPr>
        <p:spPr>
          <a:xfrm>
            <a:off x="5905565" y="2204588"/>
            <a:ext cx="253125" cy="1350"/>
          </a:xfrm>
          <a:prstGeom prst="straightConnector1">
            <a:avLst/>
          </a:prstGeom>
          <a:noFill/>
          <a:ln w="9525" cap="flat" cmpd="sng">
            <a:solidFill>
              <a:schemeClr val="dk2"/>
            </a:solidFill>
            <a:prstDash val="solid"/>
            <a:round/>
            <a:headEnd type="none" w="lg" len="lg"/>
            <a:tailEnd type="triangle" w="lg" len="lg"/>
          </a:ln>
        </p:spPr>
      </p:cxnSp>
      <p:cxnSp>
        <p:nvCxnSpPr>
          <p:cNvPr id="496" name="Shape 496"/>
          <p:cNvCxnSpPr/>
          <p:nvPr/>
        </p:nvCxnSpPr>
        <p:spPr>
          <a:xfrm>
            <a:off x="6290072" y="1857038"/>
            <a:ext cx="253125" cy="1350"/>
          </a:xfrm>
          <a:prstGeom prst="straightConnector1">
            <a:avLst/>
          </a:prstGeom>
          <a:noFill/>
          <a:ln w="9525" cap="flat" cmpd="sng">
            <a:solidFill>
              <a:schemeClr val="dk2"/>
            </a:solidFill>
            <a:prstDash val="solid"/>
            <a:round/>
            <a:headEnd type="none" w="lg" len="lg"/>
            <a:tailEnd type="triangle" w="lg" len="lg"/>
          </a:ln>
        </p:spPr>
      </p:cxnSp>
      <p:sp>
        <p:nvSpPr>
          <p:cNvPr id="497" name="Shape 497"/>
          <p:cNvSpPr txBox="1"/>
          <p:nvPr/>
        </p:nvSpPr>
        <p:spPr>
          <a:xfrm>
            <a:off x="1439475" y="2992631"/>
            <a:ext cx="2901150"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kern="0">
                <a:solidFill>
                  <a:srgbClr val="0000FF"/>
                </a:solidFill>
                <a:latin typeface="Arial"/>
                <a:ea typeface="Arial"/>
                <a:cs typeface="Arial"/>
                <a:sym typeface="Arial"/>
              </a:rPr>
              <a:t>Drawback: sequential generation is slow!</a:t>
            </a:r>
          </a:p>
        </p:txBody>
      </p:sp>
      <p:sp>
        <p:nvSpPr>
          <p:cNvPr id="46"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err="1"/>
              <a:t>PixelRNN</a:t>
            </a:r>
            <a:r>
              <a:rPr lang="en-US" dirty="0"/>
              <a:t> </a:t>
            </a:r>
            <a:r>
              <a:rPr lang="en" sz="1050" i="1" dirty="0">
                <a:solidFill>
                  <a:srgbClr val="000000"/>
                </a:solidFill>
                <a:ea typeface="Arial"/>
                <a:cs typeface="Arial"/>
                <a:sym typeface="Arial"/>
              </a:rPr>
              <a:t>[van der Oord et al. 2016]</a:t>
            </a:r>
            <a:endParaRPr lang="en" dirty="0"/>
          </a:p>
        </p:txBody>
      </p:sp>
      <p:sp>
        <p:nvSpPr>
          <p:cNvPr id="47"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855223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4" name="Shape 504"/>
          <p:cNvPicPr preferRelativeResize="0"/>
          <p:nvPr/>
        </p:nvPicPr>
        <p:blipFill>
          <a:blip r:embed="rId3">
            <a:alphaModFix/>
          </a:blip>
          <a:stretch>
            <a:fillRect/>
          </a:stretch>
        </p:blipFill>
        <p:spPr>
          <a:xfrm>
            <a:off x="5060026" y="1473338"/>
            <a:ext cx="2566706" cy="2082525"/>
          </a:xfrm>
          <a:prstGeom prst="rect">
            <a:avLst/>
          </a:prstGeom>
          <a:noFill/>
          <a:ln>
            <a:noFill/>
          </a:ln>
        </p:spPr>
      </p:pic>
      <p:sp>
        <p:nvSpPr>
          <p:cNvPr id="506" name="Shape 506"/>
          <p:cNvSpPr txBox="1"/>
          <p:nvPr/>
        </p:nvSpPr>
        <p:spPr>
          <a:xfrm>
            <a:off x="1427663" y="1525706"/>
            <a:ext cx="34371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350" kern="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r>
              <a:rPr lang="en" sz="1350" kern="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350" kern="0">
              <a:solidFill>
                <a:srgbClr val="000000"/>
              </a:solidFill>
              <a:latin typeface="Arial"/>
              <a:ea typeface="Arial"/>
              <a:cs typeface="Arial"/>
              <a:sym typeface="Arial"/>
            </a:endParaRPr>
          </a:p>
          <a:p>
            <a:pPr algn="l" eaLnBrk="1" fontAlgn="auto" hangingPunct="1">
              <a:spcBef>
                <a:spcPts val="0"/>
              </a:spcBef>
              <a:spcAft>
                <a:spcPts val="0"/>
              </a:spcAft>
            </a:pPr>
            <a:endParaRPr sz="1050" kern="0">
              <a:solidFill>
                <a:srgbClr val="000000"/>
              </a:solidFill>
              <a:latin typeface="Arial"/>
              <a:ea typeface="Arial"/>
              <a:cs typeface="Arial"/>
              <a:sym typeface="Arial"/>
            </a:endParaRPr>
          </a:p>
          <a:p>
            <a:pPr algn="l" eaLnBrk="1" fontAlgn="auto" hangingPunct="1">
              <a:spcBef>
                <a:spcPts val="0"/>
              </a:spcBef>
              <a:spcAft>
                <a:spcPts val="0"/>
              </a:spcAft>
            </a:pPr>
            <a:r>
              <a:rPr lang="en" sz="1050" kern="0">
                <a:solidFill>
                  <a:srgbClr val="000000"/>
                </a:solidFill>
                <a:latin typeface="Arial"/>
                <a:ea typeface="Arial"/>
                <a:cs typeface="Arial"/>
                <a:sym typeface="Arial"/>
              </a:rPr>
              <a:t> </a:t>
            </a:r>
          </a:p>
        </p:txBody>
      </p:sp>
      <p:sp>
        <p:nvSpPr>
          <p:cNvPr id="507" name="Shape 507"/>
          <p:cNvSpPr txBox="1"/>
          <p:nvPr/>
        </p:nvSpPr>
        <p:spPr>
          <a:xfrm>
            <a:off x="4473881" y="3582600"/>
            <a:ext cx="3377025" cy="691200"/>
          </a:xfrm>
          <a:prstGeom prst="rect">
            <a:avLst/>
          </a:prstGeom>
          <a:noFill/>
          <a:ln>
            <a:noFill/>
          </a:ln>
        </p:spPr>
        <p:txBody>
          <a:bodyPr lIns="68569" tIns="68569" rIns="68569" bIns="68569" anchor="ctr" anchorCtr="0">
            <a:noAutofit/>
          </a:bodyPr>
          <a:lstStyle/>
          <a:p>
            <a:pPr algn="r"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van der Oord et al., 2016. Reproduced with permission. </a:t>
            </a:r>
          </a:p>
        </p:txBody>
      </p:sp>
      <p:sp>
        <p:nvSpPr>
          <p:cNvPr id="9" name="Shape 349"/>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a:t>Pixel</a:t>
            </a:r>
            <a:r>
              <a:rPr lang="en-US" dirty="0"/>
              <a:t>CNN </a:t>
            </a:r>
            <a:r>
              <a:rPr lang="en" sz="1050" i="1" dirty="0">
                <a:solidFill>
                  <a:srgbClr val="000000"/>
                </a:solidFill>
                <a:ea typeface="Arial"/>
                <a:cs typeface="Arial"/>
                <a:sym typeface="Arial"/>
              </a:rPr>
              <a:t>[van der Oord et al. 2016]</a:t>
            </a:r>
            <a:endParaRPr lang="en" dirty="0"/>
          </a:p>
        </p:txBody>
      </p:sp>
      <p:sp>
        <p:nvSpPr>
          <p:cNvPr id="10"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6200329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563977-F0F1-8746-BC34-12B08DB84F22}"/>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8127265E-F96C-6842-AE4A-D3B9D2E283C6}"/>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37879BEA-6341-F044-BA4D-6CF280EDCF77}"/>
              </a:ext>
            </a:extLst>
          </p:cNvPr>
          <p:cNvSpPr>
            <a:spLocks noGrp="1"/>
          </p:cNvSpPr>
          <p:nvPr>
            <p:ph type="sldNum" sz="quarter" idx="12"/>
          </p:nvPr>
        </p:nvSpPr>
        <p:spPr/>
        <p:txBody>
          <a:bodyPr/>
          <a:lstStyle/>
          <a:p>
            <a:fld id="{00000000-1234-1234-1234-123412341234}" type="slidenum">
              <a:rPr lang="en" sz="1500">
                <a:solidFill>
                  <a:srgbClr val="FFFFFF"/>
                </a:solidFill>
              </a:rPr>
              <a:pPr/>
              <a:t>52</a:t>
            </a:fld>
            <a:endParaRPr lang="en" sz="1500">
              <a:solidFill>
                <a:srgbClr val="FFFFFF"/>
              </a:solidFill>
            </a:endParaRPr>
          </a:p>
        </p:txBody>
      </p:sp>
      <p:pic>
        <p:nvPicPr>
          <p:cNvPr id="8" name="Picture 7">
            <a:extLst>
              <a:ext uri="{FF2B5EF4-FFF2-40B4-BE49-F238E27FC236}">
                <a16:creationId xmlns:a16="http://schemas.microsoft.com/office/drawing/2014/main" id="{2E8A21F2-7B24-9849-BC18-DC3D86443980}"/>
              </a:ext>
            </a:extLst>
          </p:cNvPr>
          <p:cNvPicPr>
            <a:picLocks noChangeAspect="1"/>
          </p:cNvPicPr>
          <p:nvPr/>
        </p:nvPicPr>
        <p:blipFill>
          <a:blip r:embed="rId2"/>
          <a:stretch>
            <a:fillRect/>
          </a:stretch>
        </p:blipFill>
        <p:spPr>
          <a:xfrm>
            <a:off x="1511012" y="1371600"/>
            <a:ext cx="6121977" cy="2400300"/>
          </a:xfrm>
          <a:prstGeom prst="rect">
            <a:avLst/>
          </a:prstGeom>
        </p:spPr>
      </p:pic>
    </p:spTree>
    <p:extLst>
      <p:ext uri="{BB962C8B-B14F-4D97-AF65-F5344CB8AC3E}">
        <p14:creationId xmlns:p14="http://schemas.microsoft.com/office/powerpoint/2010/main" val="32409224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60E29-CFD5-8645-A91F-0852E1C1B79A}"/>
              </a:ext>
            </a:extLst>
          </p:cNvPr>
          <p:cNvSpPr>
            <a:spLocks noGrp="1"/>
          </p:cNvSpPr>
          <p:nvPr>
            <p:ph type="title"/>
          </p:nvPr>
        </p:nvSpPr>
        <p:spPr/>
        <p:txBody>
          <a:bodyPr/>
          <a:lstStyle/>
          <a:p>
            <a:r>
              <a:rPr lang="en-US" dirty="0"/>
              <a:t>Masked Convolutions</a:t>
            </a:r>
          </a:p>
        </p:txBody>
      </p:sp>
      <p:sp>
        <p:nvSpPr>
          <p:cNvPr id="3" name="Content Placeholder 2">
            <a:extLst>
              <a:ext uri="{FF2B5EF4-FFF2-40B4-BE49-F238E27FC236}">
                <a16:creationId xmlns:a16="http://schemas.microsoft.com/office/drawing/2014/main" id="{79D35DB4-FC7C-2242-A9B7-FCC84A17BBC3}"/>
              </a:ext>
            </a:extLst>
          </p:cNvPr>
          <p:cNvSpPr>
            <a:spLocks noGrp="1"/>
          </p:cNvSpPr>
          <p:nvPr>
            <p:ph idx="1"/>
          </p:nvPr>
        </p:nvSpPr>
        <p:spPr/>
        <p:txBody>
          <a:bodyPr/>
          <a:lstStyle/>
          <a:p>
            <a:r>
              <a:rPr lang="en-US" dirty="0"/>
              <a:t>Apply masks so that a pixel does not see </a:t>
            </a:r>
            <a:br>
              <a:rPr lang="en-US" dirty="0"/>
            </a:br>
            <a:r>
              <a:rPr lang="en-US" dirty="0"/>
              <a:t>“future” pixels</a:t>
            </a:r>
          </a:p>
        </p:txBody>
      </p:sp>
      <p:sp>
        <p:nvSpPr>
          <p:cNvPr id="4" name="Footer Placeholder 3">
            <a:extLst>
              <a:ext uri="{FF2B5EF4-FFF2-40B4-BE49-F238E27FC236}">
                <a16:creationId xmlns:a16="http://schemas.microsoft.com/office/drawing/2014/main" id="{5AE26E57-EF4A-C44E-B879-AA6892302FFB}"/>
              </a:ext>
            </a:extLst>
          </p:cNvPr>
          <p:cNvSpPr>
            <a:spLocks noGrp="1"/>
          </p:cNvSpPr>
          <p:nvPr>
            <p:ph type="ftr" sz="quarter" idx="11"/>
          </p:nvPr>
        </p:nvSpPr>
        <p:spPr/>
        <p:txBody>
          <a:bodyPr/>
          <a:lstStyle/>
          <a:p>
            <a:pPr>
              <a:defRPr/>
            </a:pPr>
            <a:r>
              <a:rPr lang="en-US"/>
              <a:t>(C) Dhruv Batra </a:t>
            </a:r>
            <a:endParaRPr lang="en-US" dirty="0"/>
          </a:p>
        </p:txBody>
      </p:sp>
      <p:sp>
        <p:nvSpPr>
          <p:cNvPr id="5" name="Slide Number Placeholder 4">
            <a:extLst>
              <a:ext uri="{FF2B5EF4-FFF2-40B4-BE49-F238E27FC236}">
                <a16:creationId xmlns:a16="http://schemas.microsoft.com/office/drawing/2014/main" id="{28042266-27B2-764E-BF97-22A510793977}"/>
              </a:ext>
            </a:extLst>
          </p:cNvPr>
          <p:cNvSpPr>
            <a:spLocks noGrp="1"/>
          </p:cNvSpPr>
          <p:nvPr>
            <p:ph type="sldNum" sz="quarter" idx="12"/>
          </p:nvPr>
        </p:nvSpPr>
        <p:spPr/>
        <p:txBody>
          <a:bodyPr/>
          <a:lstStyle/>
          <a:p>
            <a:pPr>
              <a:defRPr/>
            </a:pPr>
            <a:fld id="{7134A590-6033-DE48-865B-A0558AEFCBD1}" type="slidenum">
              <a:rPr lang="en-US" smtClean="0"/>
              <a:pPr>
                <a:defRPr/>
              </a:pPr>
              <a:t>53</a:t>
            </a:fld>
            <a:endParaRPr lang="en-US"/>
          </a:p>
        </p:txBody>
      </p:sp>
      <p:pic>
        <p:nvPicPr>
          <p:cNvPr id="6" name="Picture 5">
            <a:extLst>
              <a:ext uri="{FF2B5EF4-FFF2-40B4-BE49-F238E27FC236}">
                <a16:creationId xmlns:a16="http://schemas.microsoft.com/office/drawing/2014/main" id="{385AF4A8-C9EA-1740-B89D-C82B0E8844A3}"/>
              </a:ext>
            </a:extLst>
          </p:cNvPr>
          <p:cNvPicPr>
            <a:picLocks noChangeAspect="1"/>
          </p:cNvPicPr>
          <p:nvPr/>
        </p:nvPicPr>
        <p:blipFill>
          <a:blip r:embed="rId2"/>
          <a:stretch>
            <a:fillRect/>
          </a:stretch>
        </p:blipFill>
        <p:spPr>
          <a:xfrm>
            <a:off x="2228850" y="1701052"/>
            <a:ext cx="4686300" cy="2756648"/>
          </a:xfrm>
          <a:prstGeom prst="rect">
            <a:avLst/>
          </a:prstGeom>
        </p:spPr>
      </p:pic>
    </p:spTree>
    <p:extLst>
      <p:ext uri="{BB962C8B-B14F-4D97-AF65-F5344CB8AC3E}">
        <p14:creationId xmlns:p14="http://schemas.microsoft.com/office/powerpoint/2010/main" val="124323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5" name="Shape 515"/>
          <p:cNvSpPr txBox="1"/>
          <p:nvPr/>
        </p:nvSpPr>
        <p:spPr>
          <a:xfrm>
            <a:off x="914400" y="1133400"/>
            <a:ext cx="40386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650" kern="0" dirty="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Training: maximize likelihood of training images</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 </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 </a:t>
            </a:r>
          </a:p>
        </p:txBody>
      </p:sp>
      <p:sp>
        <p:nvSpPr>
          <p:cNvPr id="516" name="Shape 516"/>
          <p:cNvSpPr txBox="1"/>
          <p:nvPr/>
        </p:nvSpPr>
        <p:spPr>
          <a:xfrm>
            <a:off x="4473881" y="3582600"/>
            <a:ext cx="3377025" cy="691200"/>
          </a:xfrm>
          <a:prstGeom prst="rect">
            <a:avLst/>
          </a:prstGeom>
          <a:noFill/>
          <a:ln>
            <a:noFill/>
          </a:ln>
        </p:spPr>
        <p:txBody>
          <a:bodyPr lIns="68569" tIns="68569" rIns="68569" bIns="68569" anchor="ctr" anchorCtr="0">
            <a:noAutofit/>
          </a:bodyPr>
          <a:lstStyle/>
          <a:p>
            <a:pPr algn="r"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van der Oord et al., 2016. Reproduced with permission. </a:t>
            </a:r>
          </a:p>
        </p:txBody>
      </p:sp>
      <p:pic>
        <p:nvPicPr>
          <p:cNvPr id="517" name="Shape 517"/>
          <p:cNvPicPr preferRelativeResize="0"/>
          <p:nvPr/>
        </p:nvPicPr>
        <p:blipFill>
          <a:blip r:embed="rId3">
            <a:alphaModFix/>
          </a:blip>
          <a:stretch>
            <a:fillRect/>
          </a:stretch>
        </p:blipFill>
        <p:spPr>
          <a:xfrm>
            <a:off x="5060026" y="1473338"/>
            <a:ext cx="2566706" cy="2082525"/>
          </a:xfrm>
          <a:prstGeom prst="rect">
            <a:avLst/>
          </a:prstGeom>
          <a:noFill/>
          <a:ln>
            <a:noFill/>
          </a:ln>
        </p:spPr>
      </p:pic>
      <p:sp>
        <p:nvSpPr>
          <p:cNvPr id="519" name="Shape 519"/>
          <p:cNvSpPr txBox="1"/>
          <p:nvPr/>
        </p:nvSpPr>
        <p:spPr>
          <a:xfrm>
            <a:off x="5644369" y="1061569"/>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520" name="Shape 520"/>
          <p:cNvSpPr txBox="1"/>
          <p:nvPr/>
        </p:nvSpPr>
        <p:spPr>
          <a:xfrm>
            <a:off x="5514694" y="1188469"/>
            <a:ext cx="18722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Softmax loss at each pixel</a:t>
            </a:r>
          </a:p>
        </p:txBody>
      </p:sp>
      <p:sp>
        <p:nvSpPr>
          <p:cNvPr id="12" name="Shape 349"/>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a:t>Pixel</a:t>
            </a:r>
            <a:r>
              <a:rPr lang="en-US" dirty="0"/>
              <a:t>CNN </a:t>
            </a:r>
            <a:r>
              <a:rPr lang="en" sz="1050" i="1" dirty="0">
                <a:solidFill>
                  <a:srgbClr val="000000"/>
                </a:solidFill>
                <a:ea typeface="Arial"/>
                <a:cs typeface="Arial"/>
                <a:sym typeface="Arial"/>
              </a:rPr>
              <a:t>[van der Oord et al. 2016]</a:t>
            </a:r>
            <a:endParaRPr lang="en" dirty="0"/>
          </a:p>
        </p:txBody>
      </p:sp>
      <p:sp>
        <p:nvSpPr>
          <p:cNvPr id="13"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pic>
        <p:nvPicPr>
          <p:cNvPr id="14" name="Shape 518">
            <a:extLst>
              <a:ext uri="{FF2B5EF4-FFF2-40B4-BE49-F238E27FC236}">
                <a16:creationId xmlns:a16="http://schemas.microsoft.com/office/drawing/2014/main" id="{67E32896-340F-9A4B-BDA2-718FEDC2F325}"/>
              </a:ext>
            </a:extLst>
          </p:cNvPr>
          <p:cNvPicPr preferRelativeResize="0"/>
          <p:nvPr/>
        </p:nvPicPr>
        <p:blipFill>
          <a:blip r:embed="rId4">
            <a:alphaModFix/>
          </a:blip>
          <a:stretch>
            <a:fillRect/>
          </a:stretch>
        </p:blipFill>
        <p:spPr>
          <a:xfrm>
            <a:off x="1596399" y="3414637"/>
            <a:ext cx="2264943" cy="532613"/>
          </a:xfrm>
          <a:prstGeom prst="rect">
            <a:avLst/>
          </a:prstGeom>
          <a:noFill/>
          <a:ln>
            <a:noFill/>
          </a:ln>
        </p:spPr>
      </p:pic>
    </p:spTree>
    <p:extLst>
      <p:ext uri="{BB962C8B-B14F-4D97-AF65-F5344CB8AC3E}">
        <p14:creationId xmlns:p14="http://schemas.microsoft.com/office/powerpoint/2010/main" val="4081588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5" name="Shape 515"/>
          <p:cNvSpPr txBox="1"/>
          <p:nvPr/>
        </p:nvSpPr>
        <p:spPr>
          <a:xfrm>
            <a:off x="914400" y="1133400"/>
            <a:ext cx="4038600" cy="10008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650" kern="0" dirty="0">
                <a:solidFill>
                  <a:srgbClr val="000000"/>
                </a:solidFill>
                <a:latin typeface="Arial"/>
                <a:ea typeface="Arial"/>
                <a:cs typeface="Arial"/>
                <a:sym typeface="Arial"/>
              </a:rPr>
              <a:t>Still generate image pixels starting from corner</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Dependency on previous pixels now modeled using a CNN over context region</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Training: maximize likelihood of training images</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buClr>
                <a:srgbClr val="000000"/>
              </a:buClr>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 </a:t>
            </a: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endParaRPr sz="1650" kern="0" dirty="0">
              <a:solidFill>
                <a:srgbClr val="000000"/>
              </a:solidFill>
              <a:latin typeface="Arial"/>
              <a:ea typeface="Arial"/>
              <a:cs typeface="Arial"/>
              <a:sym typeface="Arial"/>
            </a:endParaRPr>
          </a:p>
          <a:p>
            <a:pPr algn="l" eaLnBrk="1" fontAlgn="auto" hangingPunct="1">
              <a:spcBef>
                <a:spcPts val="0"/>
              </a:spcBef>
              <a:spcAft>
                <a:spcPts val="0"/>
              </a:spcAft>
            </a:pPr>
            <a:r>
              <a:rPr lang="en" sz="1650" kern="0" dirty="0">
                <a:solidFill>
                  <a:srgbClr val="000000"/>
                </a:solidFill>
                <a:latin typeface="Arial"/>
                <a:ea typeface="Arial"/>
                <a:cs typeface="Arial"/>
                <a:sym typeface="Arial"/>
              </a:rPr>
              <a:t> </a:t>
            </a:r>
          </a:p>
        </p:txBody>
      </p:sp>
      <p:sp>
        <p:nvSpPr>
          <p:cNvPr id="516" name="Shape 516"/>
          <p:cNvSpPr txBox="1"/>
          <p:nvPr/>
        </p:nvSpPr>
        <p:spPr>
          <a:xfrm>
            <a:off x="4473881" y="3582600"/>
            <a:ext cx="3377025" cy="691200"/>
          </a:xfrm>
          <a:prstGeom prst="rect">
            <a:avLst/>
          </a:prstGeom>
          <a:noFill/>
          <a:ln>
            <a:noFill/>
          </a:ln>
        </p:spPr>
        <p:txBody>
          <a:bodyPr lIns="68569" tIns="68569" rIns="68569" bIns="68569" anchor="ctr" anchorCtr="0">
            <a:noAutofit/>
          </a:bodyPr>
          <a:lstStyle/>
          <a:p>
            <a:pPr algn="r" eaLnBrk="1" fontAlgn="auto" hangingPunct="1">
              <a:lnSpc>
                <a:spcPct val="115000"/>
              </a:lnSpc>
              <a:spcBef>
                <a:spcPts val="0"/>
              </a:spcBef>
              <a:spcAft>
                <a:spcPts val="0"/>
              </a:spcAft>
            </a:pPr>
            <a:r>
              <a:rPr lang="en" sz="600" kern="0">
                <a:solidFill>
                  <a:srgbClr val="000000"/>
                </a:solidFill>
                <a:latin typeface="Calibri"/>
                <a:ea typeface="Calibri"/>
                <a:cs typeface="Calibri"/>
                <a:sym typeface="Calibri"/>
              </a:rPr>
              <a:t>Figure copyright van der Oord et al., 2016. Reproduced with permission. </a:t>
            </a:r>
          </a:p>
        </p:txBody>
      </p:sp>
      <p:pic>
        <p:nvPicPr>
          <p:cNvPr id="517" name="Shape 517"/>
          <p:cNvPicPr preferRelativeResize="0"/>
          <p:nvPr/>
        </p:nvPicPr>
        <p:blipFill>
          <a:blip r:embed="rId3">
            <a:alphaModFix/>
          </a:blip>
          <a:stretch>
            <a:fillRect/>
          </a:stretch>
        </p:blipFill>
        <p:spPr>
          <a:xfrm>
            <a:off x="5060026" y="1473338"/>
            <a:ext cx="2566706" cy="2082525"/>
          </a:xfrm>
          <a:prstGeom prst="rect">
            <a:avLst/>
          </a:prstGeom>
          <a:noFill/>
          <a:ln>
            <a:noFill/>
          </a:ln>
        </p:spPr>
      </p:pic>
      <p:sp>
        <p:nvSpPr>
          <p:cNvPr id="519" name="Shape 519"/>
          <p:cNvSpPr txBox="1"/>
          <p:nvPr/>
        </p:nvSpPr>
        <p:spPr>
          <a:xfrm>
            <a:off x="5644369" y="1061569"/>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520" name="Shape 520"/>
          <p:cNvSpPr txBox="1"/>
          <p:nvPr/>
        </p:nvSpPr>
        <p:spPr>
          <a:xfrm>
            <a:off x="5514694" y="1188469"/>
            <a:ext cx="18722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Softmax loss at each pixel</a:t>
            </a:r>
          </a:p>
        </p:txBody>
      </p:sp>
      <p:sp>
        <p:nvSpPr>
          <p:cNvPr id="12" name="Shape 349"/>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pPr algn="l" eaLnBrk="1" fontAlgn="auto" hangingPunct="1">
              <a:spcAft>
                <a:spcPts val="0"/>
              </a:spcAft>
              <a:buSzTx/>
            </a:pPr>
            <a:r>
              <a:rPr lang="en" dirty="0"/>
              <a:t>Pixel</a:t>
            </a:r>
            <a:r>
              <a:rPr lang="en-US" dirty="0"/>
              <a:t>CNN </a:t>
            </a:r>
            <a:r>
              <a:rPr lang="en" sz="1050" i="1" dirty="0">
                <a:solidFill>
                  <a:srgbClr val="000000"/>
                </a:solidFill>
                <a:ea typeface="Arial"/>
                <a:cs typeface="Arial"/>
                <a:sym typeface="Arial"/>
              </a:rPr>
              <a:t>[van der Oord et al. 2016]</a:t>
            </a:r>
            <a:endParaRPr lang="en" dirty="0"/>
          </a:p>
        </p:txBody>
      </p:sp>
      <p:sp>
        <p:nvSpPr>
          <p:cNvPr id="13"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1" name="Shape 530">
            <a:extLst>
              <a:ext uri="{FF2B5EF4-FFF2-40B4-BE49-F238E27FC236}">
                <a16:creationId xmlns:a16="http://schemas.microsoft.com/office/drawing/2014/main" id="{E0CC2233-F41C-B740-92E9-AA6DD4BD064B}"/>
              </a:ext>
            </a:extLst>
          </p:cNvPr>
          <p:cNvSpPr txBox="1"/>
          <p:nvPr/>
        </p:nvSpPr>
        <p:spPr>
          <a:xfrm>
            <a:off x="914400" y="3352200"/>
            <a:ext cx="4267200" cy="670637"/>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650" kern="0" dirty="0">
                <a:solidFill>
                  <a:srgbClr val="0000FF"/>
                </a:solidFill>
                <a:latin typeface="Arial"/>
                <a:ea typeface="Arial"/>
                <a:cs typeface="Arial"/>
                <a:sym typeface="Arial"/>
              </a:rPr>
              <a:t>Training is faster than </a:t>
            </a:r>
            <a:r>
              <a:rPr lang="en" sz="1650" kern="0" dirty="0" err="1">
                <a:solidFill>
                  <a:srgbClr val="0000FF"/>
                </a:solidFill>
                <a:latin typeface="Arial"/>
                <a:ea typeface="Arial"/>
                <a:cs typeface="Arial"/>
                <a:sym typeface="Arial"/>
              </a:rPr>
              <a:t>PixelRNN</a:t>
            </a:r>
            <a:endParaRPr lang="en" sz="1650" kern="0" dirty="0">
              <a:solidFill>
                <a:srgbClr val="0000FF"/>
              </a:solidFill>
              <a:latin typeface="Arial"/>
              <a:ea typeface="Arial"/>
              <a:cs typeface="Arial"/>
              <a:sym typeface="Arial"/>
            </a:endParaRPr>
          </a:p>
          <a:p>
            <a:pPr algn="l" eaLnBrk="1" fontAlgn="auto" hangingPunct="1">
              <a:spcBef>
                <a:spcPts val="0"/>
              </a:spcBef>
              <a:spcAft>
                <a:spcPts val="0"/>
              </a:spcAft>
            </a:pPr>
            <a:r>
              <a:rPr lang="en" sz="1650" kern="0" dirty="0">
                <a:solidFill>
                  <a:srgbClr val="0000FF"/>
                </a:solidFill>
                <a:latin typeface="Arial"/>
                <a:ea typeface="Arial"/>
                <a:cs typeface="Arial"/>
                <a:sym typeface="Arial"/>
              </a:rPr>
              <a:t>(can parallelize convolutions since context region values known from training images)</a:t>
            </a:r>
          </a:p>
          <a:p>
            <a:pPr algn="l" eaLnBrk="1" fontAlgn="auto" hangingPunct="1">
              <a:spcBef>
                <a:spcPts val="0"/>
              </a:spcBef>
              <a:spcAft>
                <a:spcPts val="0"/>
              </a:spcAft>
            </a:pPr>
            <a:endParaRPr sz="1650" kern="0" dirty="0">
              <a:solidFill>
                <a:srgbClr val="0000FF"/>
              </a:solidFill>
              <a:latin typeface="Arial"/>
              <a:ea typeface="Arial"/>
              <a:cs typeface="Arial"/>
              <a:sym typeface="Arial"/>
            </a:endParaRPr>
          </a:p>
          <a:p>
            <a:pPr algn="l" eaLnBrk="1" fontAlgn="auto" hangingPunct="1">
              <a:spcBef>
                <a:spcPts val="0"/>
              </a:spcBef>
              <a:spcAft>
                <a:spcPts val="0"/>
              </a:spcAft>
            </a:pPr>
            <a:r>
              <a:rPr lang="en" sz="1650" kern="0" dirty="0">
                <a:solidFill>
                  <a:srgbClr val="0000FF"/>
                </a:solidFill>
                <a:latin typeface="Arial"/>
                <a:ea typeface="Arial"/>
                <a:cs typeface="Arial"/>
                <a:sym typeface="Arial"/>
              </a:rPr>
              <a:t>Generation must still proceed sequentially</a:t>
            </a:r>
          </a:p>
          <a:p>
            <a:pPr algn="l" eaLnBrk="1" fontAlgn="auto" hangingPunct="1">
              <a:spcBef>
                <a:spcPts val="0"/>
              </a:spcBef>
              <a:spcAft>
                <a:spcPts val="0"/>
              </a:spcAft>
            </a:pPr>
            <a:r>
              <a:rPr lang="en" sz="1650" kern="0" dirty="0">
                <a:solidFill>
                  <a:srgbClr val="0000FF"/>
                </a:solidFill>
                <a:latin typeface="Arial"/>
                <a:ea typeface="Arial"/>
                <a:cs typeface="Arial"/>
                <a:sym typeface="Arial"/>
              </a:rPr>
              <a:t>=&gt; still slow</a:t>
            </a:r>
          </a:p>
        </p:txBody>
      </p:sp>
    </p:spTree>
    <p:extLst>
      <p:ext uri="{BB962C8B-B14F-4D97-AF65-F5344CB8AC3E}">
        <p14:creationId xmlns:p14="http://schemas.microsoft.com/office/powerpoint/2010/main" val="13706072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Shape 536"/>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dirty="0"/>
              <a:t>Generation Samples (</a:t>
            </a:r>
            <a:r>
              <a:rPr lang="en" dirty="0" err="1"/>
              <a:t>PixelRNN</a:t>
            </a:r>
            <a:r>
              <a:rPr lang="en" dirty="0"/>
              <a:t>)</a:t>
            </a:r>
          </a:p>
        </p:txBody>
      </p:sp>
      <p:sp>
        <p:nvSpPr>
          <p:cNvPr id="538" name="Shape 538"/>
          <p:cNvSpPr txBox="1"/>
          <p:nvPr/>
        </p:nvSpPr>
        <p:spPr>
          <a:xfrm>
            <a:off x="3657600" y="4267598"/>
            <a:ext cx="5208214" cy="1066003"/>
          </a:xfrm>
          <a:prstGeom prst="rect">
            <a:avLst/>
          </a:prstGeom>
          <a:noFill/>
          <a:ln>
            <a:noFill/>
          </a:ln>
        </p:spPr>
        <p:txBody>
          <a:bodyPr lIns="68569" tIns="68569" rIns="68569" bIns="68569" anchor="ctr" anchorCtr="0">
            <a:noAutofit/>
          </a:bodyPr>
          <a:lstStyle/>
          <a:p>
            <a:pPr algn="r" eaLnBrk="1" fontAlgn="auto" hangingPunct="1">
              <a:lnSpc>
                <a:spcPct val="115000"/>
              </a:lnSpc>
              <a:spcBef>
                <a:spcPts val="0"/>
              </a:spcBef>
              <a:spcAft>
                <a:spcPts val="0"/>
              </a:spcAft>
            </a:pPr>
            <a:r>
              <a:rPr lang="en" sz="600" kern="0" dirty="0">
                <a:solidFill>
                  <a:srgbClr val="000000"/>
                </a:solidFill>
                <a:latin typeface="Calibri"/>
                <a:ea typeface="Calibri"/>
                <a:cs typeface="Calibri"/>
                <a:sym typeface="Calibri"/>
              </a:rPr>
              <a:t>Figures copyright Aaron van der Oord et al., 2016. Reproduced with permission. </a:t>
            </a:r>
          </a:p>
        </p:txBody>
      </p:sp>
      <p:pic>
        <p:nvPicPr>
          <p:cNvPr id="539" name="Shape 539"/>
          <p:cNvPicPr preferRelativeResize="0"/>
          <p:nvPr/>
        </p:nvPicPr>
        <p:blipFill rotWithShape="1">
          <a:blip r:embed="rId3">
            <a:alphaModFix/>
          </a:blip>
          <a:srcRect r="50588"/>
          <a:stretch/>
        </p:blipFill>
        <p:spPr>
          <a:xfrm>
            <a:off x="457200" y="961730"/>
            <a:ext cx="3810000" cy="3472560"/>
          </a:xfrm>
          <a:prstGeom prst="rect">
            <a:avLst/>
          </a:prstGeom>
          <a:noFill/>
          <a:ln>
            <a:noFill/>
          </a:ln>
        </p:spPr>
      </p:pic>
      <p:pic>
        <p:nvPicPr>
          <p:cNvPr id="540" name="Shape 540"/>
          <p:cNvPicPr preferRelativeResize="0"/>
          <p:nvPr/>
        </p:nvPicPr>
        <p:blipFill rotWithShape="1">
          <a:blip r:embed="rId3">
            <a:alphaModFix/>
          </a:blip>
          <a:srcRect l="50214"/>
          <a:stretch/>
        </p:blipFill>
        <p:spPr>
          <a:xfrm>
            <a:off x="4876800" y="961730"/>
            <a:ext cx="3805500" cy="3442445"/>
          </a:xfrm>
          <a:prstGeom prst="rect">
            <a:avLst/>
          </a:prstGeom>
          <a:noFill/>
          <a:ln>
            <a:noFill/>
          </a:ln>
        </p:spPr>
      </p:pic>
      <p:sp>
        <p:nvSpPr>
          <p:cNvPr id="541" name="Shape 541"/>
          <p:cNvSpPr txBox="1"/>
          <p:nvPr/>
        </p:nvSpPr>
        <p:spPr>
          <a:xfrm>
            <a:off x="1243611" y="4385848"/>
            <a:ext cx="1953583" cy="473957"/>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32x32 CIFAR-10</a:t>
            </a:r>
          </a:p>
        </p:txBody>
      </p:sp>
      <p:sp>
        <p:nvSpPr>
          <p:cNvPr id="542" name="Shape 542"/>
          <p:cNvSpPr txBox="1"/>
          <p:nvPr/>
        </p:nvSpPr>
        <p:spPr>
          <a:xfrm>
            <a:off x="5672830" y="4387904"/>
            <a:ext cx="1900205" cy="469846"/>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1050" kern="0">
                <a:solidFill>
                  <a:srgbClr val="000000"/>
                </a:solidFill>
                <a:latin typeface="Arial"/>
                <a:ea typeface="Arial"/>
                <a:cs typeface="Arial"/>
                <a:sym typeface="Arial"/>
              </a:rPr>
              <a:t>32x32 ImageNet</a:t>
            </a:r>
          </a:p>
        </p:txBody>
      </p:sp>
      <p:sp>
        <p:nvSpPr>
          <p:cNvPr id="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350905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5A0EBD-A7C4-4B4A-92EF-1A3D2A29F972}"/>
              </a:ext>
            </a:extLst>
          </p:cNvPr>
          <p:cNvSpPr>
            <a:spLocks noGrp="1"/>
          </p:cNvSpPr>
          <p:nvPr>
            <p:ph type="title"/>
          </p:nvPr>
        </p:nvSpPr>
        <p:spPr/>
        <p:txBody>
          <a:bodyPr/>
          <a:lstStyle/>
          <a:p>
            <a:r>
              <a:rPr lang="en-US" dirty="0"/>
              <a:t>Image Completion</a:t>
            </a:r>
          </a:p>
        </p:txBody>
      </p:sp>
      <p:sp>
        <p:nvSpPr>
          <p:cNvPr id="4" name="Slide Number Placeholder 3">
            <a:extLst>
              <a:ext uri="{FF2B5EF4-FFF2-40B4-BE49-F238E27FC236}">
                <a16:creationId xmlns:a16="http://schemas.microsoft.com/office/drawing/2014/main" id="{540A8C7F-01EC-A240-B053-1FB7E138894B}"/>
              </a:ext>
            </a:extLst>
          </p:cNvPr>
          <p:cNvSpPr>
            <a:spLocks noGrp="1"/>
          </p:cNvSpPr>
          <p:nvPr>
            <p:ph type="sldNum" sz="quarter" idx="12"/>
          </p:nvPr>
        </p:nvSpPr>
        <p:spPr/>
        <p:txBody>
          <a:bodyPr/>
          <a:lstStyle/>
          <a:p>
            <a:fld id="{00000000-1234-1234-1234-123412341234}" type="slidenum">
              <a:rPr lang="en" sz="1500">
                <a:solidFill>
                  <a:srgbClr val="FFFFFF"/>
                </a:solidFill>
              </a:rPr>
              <a:pPr/>
              <a:t>57</a:t>
            </a:fld>
            <a:endParaRPr lang="en" sz="1500">
              <a:solidFill>
                <a:srgbClr val="FFFFFF"/>
              </a:solidFill>
            </a:endParaRPr>
          </a:p>
        </p:txBody>
      </p:sp>
      <p:pic>
        <p:nvPicPr>
          <p:cNvPr id="1026" name="Picture 2" descr="https://cdn-images-1.medium.com/max/1600/0*o7PUa9K5rPGeFIcx.">
            <a:extLst>
              <a:ext uri="{FF2B5EF4-FFF2-40B4-BE49-F238E27FC236}">
                <a16:creationId xmlns:a16="http://schemas.microsoft.com/office/drawing/2014/main" id="{80C3E728-8CF0-AC48-86CE-42830FF83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76032"/>
            <a:ext cx="7944126" cy="398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80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1DD1DB-33A2-BA4A-98E4-0F326ACC913F}"/>
              </a:ext>
            </a:extLst>
          </p:cNvPr>
          <p:cNvSpPr>
            <a:spLocks noGrp="1"/>
          </p:cNvSpPr>
          <p:nvPr>
            <p:ph type="title"/>
          </p:nvPr>
        </p:nvSpPr>
        <p:spPr/>
        <p:txBody>
          <a:bodyPr/>
          <a:lstStyle/>
          <a:p>
            <a:r>
              <a:rPr lang="en-US" dirty="0"/>
              <a:t>Results from generating sounds</a:t>
            </a:r>
          </a:p>
        </p:txBody>
      </p:sp>
      <p:sp>
        <p:nvSpPr>
          <p:cNvPr id="6" name="Content Placeholder 5">
            <a:extLst>
              <a:ext uri="{FF2B5EF4-FFF2-40B4-BE49-F238E27FC236}">
                <a16:creationId xmlns:a16="http://schemas.microsoft.com/office/drawing/2014/main" id="{92BB1297-4462-8442-A4ED-28D862F11B87}"/>
              </a:ext>
            </a:extLst>
          </p:cNvPr>
          <p:cNvSpPr>
            <a:spLocks noGrp="1"/>
          </p:cNvSpPr>
          <p:nvPr>
            <p:ph idx="1"/>
          </p:nvPr>
        </p:nvSpPr>
        <p:spPr/>
        <p:txBody>
          <a:bodyPr/>
          <a:lstStyle/>
          <a:p>
            <a:r>
              <a:rPr lang="en-US" dirty="0">
                <a:hlinkClick r:id="rId2"/>
              </a:rPr>
              <a:t>https://deepmind.com/blog/wavenet-generative-model-raw-audio/</a:t>
            </a:r>
            <a:endParaRPr lang="en-US" dirty="0"/>
          </a:p>
          <a:p>
            <a:endParaRPr lang="en-US" dirty="0"/>
          </a:p>
        </p:txBody>
      </p:sp>
      <p:sp>
        <p:nvSpPr>
          <p:cNvPr id="4" name="Slide Number Placeholder 3">
            <a:extLst>
              <a:ext uri="{FF2B5EF4-FFF2-40B4-BE49-F238E27FC236}">
                <a16:creationId xmlns:a16="http://schemas.microsoft.com/office/drawing/2014/main" id="{CC5401ED-4143-BD47-AAAB-442FD8E7117F}"/>
              </a:ext>
            </a:extLst>
          </p:cNvPr>
          <p:cNvSpPr>
            <a:spLocks noGrp="1"/>
          </p:cNvSpPr>
          <p:nvPr>
            <p:ph type="sldNum" sz="quarter" idx="12"/>
          </p:nvPr>
        </p:nvSpPr>
        <p:spPr/>
        <p:txBody>
          <a:bodyPr/>
          <a:lstStyle/>
          <a:p>
            <a:fld id="{00000000-1234-1234-1234-123412341234}" type="slidenum">
              <a:rPr lang="en" sz="1500">
                <a:solidFill>
                  <a:srgbClr val="FFFFFF"/>
                </a:solidFill>
              </a:rPr>
              <a:pPr/>
              <a:t>58</a:t>
            </a:fld>
            <a:endParaRPr lang="en" sz="1500">
              <a:solidFill>
                <a:srgbClr val="FFFFFF"/>
              </a:solidFill>
            </a:endParaRPr>
          </a:p>
        </p:txBody>
      </p:sp>
    </p:spTree>
    <p:extLst>
      <p:ext uri="{BB962C8B-B14F-4D97-AF65-F5344CB8AC3E}">
        <p14:creationId xmlns:p14="http://schemas.microsoft.com/office/powerpoint/2010/main" val="1519973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8" name="Shape 548"/>
          <p:cNvSpPr txBox="1">
            <a:spLocks noGrp="1"/>
          </p:cNvSpPr>
          <p:nvPr>
            <p:ph type="title"/>
          </p:nvPr>
        </p:nvSpPr>
        <p:spPr>
          <a:xfrm>
            <a:off x="1485900" y="171450"/>
            <a:ext cx="6172200" cy="643050"/>
          </a:xfrm>
          <a:prstGeom prst="rect">
            <a:avLst/>
          </a:prstGeom>
        </p:spPr>
        <p:txBody>
          <a:bodyPr vert="horz" wrap="square" lIns="68569" tIns="68569" rIns="68569" bIns="68569" numCol="1" anchor="ctr" anchorCtr="0" compatLnSpc="1">
            <a:prstTxWarp prst="textNoShape">
              <a:avLst/>
            </a:prstTxWarp>
            <a:noAutofit/>
          </a:bodyPr>
          <a:lstStyle/>
          <a:p>
            <a:r>
              <a:rPr lang="en"/>
              <a:t>PixelRNN</a:t>
            </a:r>
            <a:r>
              <a:rPr lang="en" dirty="0"/>
              <a:t> and </a:t>
            </a:r>
            <a:r>
              <a:rPr lang="en" dirty="0" err="1"/>
              <a:t>PixelCNN</a:t>
            </a:r>
            <a:endParaRPr lang="en" dirty="0"/>
          </a:p>
        </p:txBody>
      </p:sp>
      <p:sp>
        <p:nvSpPr>
          <p:cNvPr id="549" name="Shape 549"/>
          <p:cNvSpPr txBox="1">
            <a:spLocks noGrp="1"/>
          </p:cNvSpPr>
          <p:nvPr>
            <p:ph type="body" idx="1"/>
          </p:nvPr>
        </p:nvSpPr>
        <p:spPr>
          <a:xfrm>
            <a:off x="4705425" y="1353028"/>
            <a:ext cx="2952675" cy="2909044"/>
          </a:xfrm>
          <a:prstGeom prst="rect">
            <a:avLst/>
          </a:prstGeom>
        </p:spPr>
        <p:txBody>
          <a:bodyPr vert="horz" wrap="square" lIns="68569" tIns="68569" rIns="68569" bIns="68569" numCol="1" anchor="ctr" anchorCtr="0" compatLnSpc="1">
            <a:prstTxWarp prst="textNoShape">
              <a:avLst/>
            </a:prstTxWarp>
            <a:noAutofit/>
          </a:bodyPr>
          <a:lstStyle/>
          <a:p>
            <a:pPr>
              <a:buNone/>
            </a:pPr>
            <a:r>
              <a:rPr lang="en" dirty="0"/>
              <a:t>Improving </a:t>
            </a:r>
            <a:r>
              <a:rPr lang="en" dirty="0" err="1"/>
              <a:t>PixelCNN</a:t>
            </a:r>
            <a:r>
              <a:rPr lang="en" dirty="0"/>
              <a:t> performance</a:t>
            </a:r>
          </a:p>
          <a:p>
            <a:pPr marL="342900" indent="-171450">
              <a:buChar char="-"/>
            </a:pPr>
            <a:r>
              <a:rPr lang="en" dirty="0"/>
              <a:t>Gated convolutional layers</a:t>
            </a:r>
          </a:p>
          <a:p>
            <a:pPr marL="342900" indent="-171450">
              <a:buChar char="-"/>
            </a:pPr>
            <a:r>
              <a:rPr lang="en" dirty="0"/>
              <a:t>Short-cut connections</a:t>
            </a:r>
          </a:p>
          <a:p>
            <a:pPr marL="342900" indent="-171450">
              <a:buChar char="-"/>
            </a:pPr>
            <a:r>
              <a:rPr lang="en" dirty="0"/>
              <a:t>Discretized logistic loss</a:t>
            </a:r>
          </a:p>
          <a:p>
            <a:pPr marL="342900" indent="-171450">
              <a:buChar char="-"/>
            </a:pPr>
            <a:r>
              <a:rPr lang="en" dirty="0">
                <a:solidFill>
                  <a:schemeClr val="dk1"/>
                </a:solidFill>
              </a:rPr>
              <a:t>Multi-scale</a:t>
            </a:r>
          </a:p>
          <a:p>
            <a:pPr marL="342900" indent="-171450">
              <a:buClr>
                <a:schemeClr val="dk1"/>
              </a:buClr>
              <a:buChar char="-"/>
            </a:pPr>
            <a:r>
              <a:rPr lang="en" dirty="0">
                <a:solidFill>
                  <a:schemeClr val="dk1"/>
                </a:solidFill>
              </a:rPr>
              <a:t>Training tricks</a:t>
            </a:r>
          </a:p>
          <a:p>
            <a:pPr marL="342900" indent="-171450">
              <a:buClr>
                <a:schemeClr val="dk1"/>
              </a:buClr>
              <a:buChar char="-"/>
            </a:pPr>
            <a:r>
              <a:rPr lang="en" dirty="0" err="1">
                <a:solidFill>
                  <a:schemeClr val="dk1"/>
                </a:solidFill>
              </a:rPr>
              <a:t>Etc</a:t>
            </a:r>
            <a:r>
              <a:rPr lang="en" dirty="0">
                <a:solidFill>
                  <a:schemeClr val="dk1"/>
                </a:solidFill>
              </a:rPr>
              <a:t>…</a:t>
            </a:r>
          </a:p>
          <a:p>
            <a:pPr>
              <a:buNone/>
            </a:pPr>
            <a:endParaRPr dirty="0">
              <a:solidFill>
                <a:schemeClr val="dk1"/>
              </a:solidFill>
            </a:endParaRPr>
          </a:p>
          <a:p>
            <a:pPr>
              <a:buNone/>
            </a:pPr>
            <a:r>
              <a:rPr lang="en" dirty="0">
                <a:solidFill>
                  <a:schemeClr val="dk1"/>
                </a:solidFill>
              </a:rPr>
              <a:t>See</a:t>
            </a:r>
          </a:p>
          <a:p>
            <a:pPr marL="342900" indent="-171450">
              <a:buClr>
                <a:schemeClr val="dk1"/>
              </a:buClr>
              <a:buChar char="-"/>
            </a:pPr>
            <a:r>
              <a:rPr lang="en" dirty="0">
                <a:solidFill>
                  <a:schemeClr val="dk1"/>
                </a:solidFill>
              </a:rPr>
              <a:t>Van der Oord et al. NIPS 2016</a:t>
            </a:r>
          </a:p>
          <a:p>
            <a:pPr marL="342900" indent="-171450">
              <a:buClr>
                <a:schemeClr val="dk1"/>
              </a:buClr>
              <a:buChar char="-"/>
            </a:pPr>
            <a:r>
              <a:rPr lang="en" dirty="0" err="1">
                <a:solidFill>
                  <a:schemeClr val="dk1"/>
                </a:solidFill>
              </a:rPr>
              <a:t>Salimans</a:t>
            </a:r>
            <a:r>
              <a:rPr lang="en" dirty="0">
                <a:solidFill>
                  <a:schemeClr val="dk1"/>
                </a:solidFill>
              </a:rPr>
              <a:t> et al. 2017 (</a:t>
            </a:r>
            <a:r>
              <a:rPr lang="en" dirty="0" err="1">
                <a:solidFill>
                  <a:schemeClr val="dk1"/>
                </a:solidFill>
              </a:rPr>
              <a:t>PixelCNN</a:t>
            </a:r>
            <a:r>
              <a:rPr lang="en" dirty="0">
                <a:solidFill>
                  <a:schemeClr val="dk1"/>
                </a:solidFill>
              </a:rPr>
              <a:t>++)</a:t>
            </a:r>
          </a:p>
          <a:p>
            <a:pPr>
              <a:buNone/>
            </a:pPr>
            <a:endParaRPr dirty="0"/>
          </a:p>
        </p:txBody>
      </p:sp>
      <p:sp>
        <p:nvSpPr>
          <p:cNvPr id="551" name="Shape 551"/>
          <p:cNvSpPr txBox="1">
            <a:spLocks noGrp="1"/>
          </p:cNvSpPr>
          <p:nvPr>
            <p:ph type="body" idx="4294967295"/>
          </p:nvPr>
        </p:nvSpPr>
        <p:spPr>
          <a:xfrm>
            <a:off x="1143000" y="1581150"/>
            <a:ext cx="2952750" cy="2039541"/>
          </a:xfrm>
          <a:prstGeom prst="rect">
            <a:avLst/>
          </a:prstGeom>
        </p:spPr>
        <p:txBody>
          <a:bodyPr vert="horz" wrap="square" lIns="68569" tIns="68569" rIns="68569" bIns="68569" numCol="1" anchor="ctr" anchorCtr="0" compatLnSpc="1">
            <a:prstTxWarp prst="textNoShape">
              <a:avLst/>
            </a:prstTxWarp>
            <a:noAutofit/>
          </a:bodyPr>
          <a:lstStyle/>
          <a:p>
            <a:pPr>
              <a:buNone/>
            </a:pPr>
            <a:r>
              <a:rPr lang="en" dirty="0">
                <a:solidFill>
                  <a:srgbClr val="0000FF"/>
                </a:solidFill>
              </a:rPr>
              <a:t>Pros:</a:t>
            </a:r>
          </a:p>
          <a:p>
            <a:pPr marL="342900" indent="-171450">
              <a:buClr>
                <a:srgbClr val="0000FF"/>
              </a:buClr>
              <a:buChar char="-"/>
            </a:pPr>
            <a:r>
              <a:rPr lang="en" dirty="0">
                <a:solidFill>
                  <a:srgbClr val="0000FF"/>
                </a:solidFill>
              </a:rPr>
              <a:t>Can explicitly compute likelihood p(x)</a:t>
            </a:r>
          </a:p>
          <a:p>
            <a:pPr marL="342900" indent="-171450">
              <a:buClr>
                <a:srgbClr val="0000FF"/>
              </a:buClr>
              <a:buChar char="-"/>
            </a:pPr>
            <a:r>
              <a:rPr lang="en" dirty="0">
                <a:solidFill>
                  <a:srgbClr val="0000FF"/>
                </a:solidFill>
              </a:rPr>
              <a:t>Explicit likelihood of training data gives good evaluation metric</a:t>
            </a:r>
          </a:p>
          <a:p>
            <a:pPr marL="342900" indent="-171450">
              <a:buClr>
                <a:srgbClr val="0000FF"/>
              </a:buClr>
              <a:buChar char="-"/>
            </a:pPr>
            <a:r>
              <a:rPr lang="en" dirty="0">
                <a:solidFill>
                  <a:srgbClr val="0000FF"/>
                </a:solidFill>
              </a:rPr>
              <a:t>Good samples</a:t>
            </a:r>
          </a:p>
          <a:p>
            <a:pPr>
              <a:buNone/>
            </a:pPr>
            <a:endParaRPr dirty="0">
              <a:solidFill>
                <a:srgbClr val="0000FF"/>
              </a:solidFill>
            </a:endParaRPr>
          </a:p>
          <a:p>
            <a:pPr>
              <a:buNone/>
            </a:pPr>
            <a:r>
              <a:rPr lang="en" dirty="0">
                <a:solidFill>
                  <a:srgbClr val="0000FF"/>
                </a:solidFill>
              </a:rPr>
              <a:t>Con:</a:t>
            </a:r>
          </a:p>
          <a:p>
            <a:pPr marL="342900" indent="-171450">
              <a:buClr>
                <a:srgbClr val="0000FF"/>
              </a:buClr>
              <a:buChar char="-"/>
            </a:pPr>
            <a:r>
              <a:rPr lang="en" dirty="0">
                <a:solidFill>
                  <a:srgbClr val="0000FF"/>
                </a:solidFill>
              </a:rPr>
              <a:t>Sequential generation =&gt; slow</a:t>
            </a:r>
          </a:p>
        </p:txBody>
      </p:sp>
      <p:sp>
        <p:nvSpPr>
          <p:cNvPr id="550" name="Shape 550"/>
          <p:cNvSpPr txBox="1"/>
          <p:nvPr/>
        </p:nvSpPr>
        <p:spPr>
          <a:xfrm>
            <a:off x="2847469" y="3187556"/>
            <a:ext cx="2611125" cy="30465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endParaRPr sz="1050" kern="0">
              <a:solidFill>
                <a:srgbClr val="000000"/>
              </a:solidFill>
              <a:latin typeface="Arial"/>
              <a:ea typeface="Arial"/>
              <a:cs typeface="Arial"/>
              <a:sym typeface="Arial"/>
            </a:endParaRPr>
          </a:p>
        </p:txBody>
      </p:sp>
      <p:sp>
        <p:nvSpPr>
          <p:cNvPr id="7"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205266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2" name="Shape 92"/>
          <p:cNvSpPr txBox="1"/>
          <p:nvPr/>
        </p:nvSpPr>
        <p:spPr>
          <a:xfrm>
            <a:off x="5187844" y="3409688"/>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Semantic Segmentation</a:t>
            </a:r>
          </a:p>
        </p:txBody>
      </p:sp>
      <p:sp>
        <p:nvSpPr>
          <p:cNvPr id="93" name="Shape 93"/>
          <p:cNvSpPr txBox="1"/>
          <p:nvPr/>
        </p:nvSpPr>
        <p:spPr>
          <a:xfrm>
            <a:off x="5497097" y="2837456"/>
            <a:ext cx="1505475" cy="490275"/>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b="1" kern="0">
                <a:solidFill>
                  <a:srgbClr val="6AA84F"/>
                </a:solidFill>
                <a:latin typeface="Arial"/>
                <a:ea typeface="Arial"/>
                <a:cs typeface="Arial"/>
                <a:sym typeface="Arial"/>
              </a:rPr>
              <a:t>GRASS</a:t>
            </a:r>
            <a:r>
              <a:rPr lang="en" sz="1350" kern="0">
                <a:solidFill>
                  <a:srgbClr val="000000"/>
                </a:solidFill>
                <a:latin typeface="Arial"/>
                <a:ea typeface="Arial"/>
                <a:cs typeface="Arial"/>
                <a:sym typeface="Arial"/>
              </a:rPr>
              <a:t>, </a:t>
            </a:r>
            <a:r>
              <a:rPr lang="en" sz="1350" b="1" kern="0">
                <a:solidFill>
                  <a:srgbClr val="F1C232"/>
                </a:solidFill>
                <a:latin typeface="Arial"/>
                <a:ea typeface="Arial"/>
                <a:cs typeface="Arial"/>
                <a:sym typeface="Arial"/>
              </a:rPr>
              <a:t>CAT</a:t>
            </a:r>
            <a:r>
              <a:rPr lang="en" sz="1350" kern="0">
                <a:solidFill>
                  <a:srgbClr val="000000"/>
                </a:solidFill>
                <a:latin typeface="Arial"/>
                <a:ea typeface="Arial"/>
                <a:cs typeface="Arial"/>
                <a:sym typeface="Arial"/>
              </a:rPr>
              <a:t>, </a:t>
            </a:r>
            <a:r>
              <a:rPr lang="en" sz="1350" b="1" kern="0">
                <a:solidFill>
                  <a:srgbClr val="A64D79"/>
                </a:solidFill>
                <a:latin typeface="Arial"/>
                <a:ea typeface="Arial"/>
                <a:cs typeface="Arial"/>
                <a:sym typeface="Arial"/>
              </a:rPr>
              <a:t>TREE</a:t>
            </a:r>
            <a:r>
              <a:rPr lang="en" sz="1350" kern="0">
                <a:solidFill>
                  <a:srgbClr val="000000"/>
                </a:solidFill>
                <a:latin typeface="Arial"/>
                <a:ea typeface="Arial"/>
                <a:cs typeface="Arial"/>
                <a:sym typeface="Arial"/>
              </a:rPr>
              <a:t>, </a:t>
            </a:r>
            <a:r>
              <a:rPr lang="en" sz="1350" b="1" kern="0">
                <a:solidFill>
                  <a:srgbClr val="4A86E8"/>
                </a:solidFill>
                <a:latin typeface="Arial"/>
                <a:ea typeface="Arial"/>
                <a:cs typeface="Arial"/>
                <a:sym typeface="Arial"/>
              </a:rPr>
              <a:t>SKY</a:t>
            </a:r>
          </a:p>
        </p:txBody>
      </p:sp>
      <p:grpSp>
        <p:nvGrpSpPr>
          <p:cNvPr id="94" name="Shape 94"/>
          <p:cNvGrpSpPr/>
          <p:nvPr/>
        </p:nvGrpSpPr>
        <p:grpSpPr>
          <a:xfrm>
            <a:off x="5423136" y="1520793"/>
            <a:ext cx="1606207" cy="1363959"/>
            <a:chOff x="2277224" y="713289"/>
            <a:chExt cx="3568755" cy="2932300"/>
          </a:xfrm>
        </p:grpSpPr>
        <p:grpSp>
          <p:nvGrpSpPr>
            <p:cNvPr id="95" name="Shape 95"/>
            <p:cNvGrpSpPr/>
            <p:nvPr/>
          </p:nvGrpSpPr>
          <p:grpSpPr>
            <a:xfrm>
              <a:off x="2277224" y="713289"/>
              <a:ext cx="3562638" cy="2932300"/>
              <a:chOff x="2401325" y="1743175"/>
              <a:chExt cx="2093699" cy="1812299"/>
            </a:xfrm>
          </p:grpSpPr>
          <p:pic>
            <p:nvPicPr>
              <p:cNvPr id="96" name="Shape 96"/>
              <p:cNvPicPr preferRelativeResize="0"/>
              <p:nvPr/>
            </p:nvPicPr>
            <p:blipFill rotWithShape="1">
              <a:blip r:embed="rId3">
                <a:alphaModFix/>
              </a:blip>
              <a:srcRect l="9279" r="25734"/>
              <a:stretch/>
            </p:blipFill>
            <p:spPr>
              <a:xfrm>
                <a:off x="2401325" y="1743175"/>
                <a:ext cx="2093699" cy="1812299"/>
              </a:xfrm>
              <a:prstGeom prst="rect">
                <a:avLst/>
              </a:prstGeom>
              <a:noFill/>
              <a:ln>
                <a:noFill/>
              </a:ln>
            </p:spPr>
          </p:pic>
          <p:sp>
            <p:nvSpPr>
              <p:cNvPr id="97" name="Shape 97"/>
              <p:cNvSpPr/>
              <p:nvPr/>
            </p:nvSpPr>
            <p:spPr>
              <a:xfrm>
                <a:off x="2466169" y="2111305"/>
                <a:ext cx="1608199" cy="1150000"/>
              </a:xfrm>
              <a:custGeom>
                <a:avLst/>
                <a:gdLst/>
                <a:ahLst/>
                <a:cxnLst/>
                <a:rect l="0" t="0" r="0" b="0"/>
                <a:pathLst>
                  <a:path w="64328" h="46000" extrusionOk="0">
                    <a:moveTo>
                      <a:pt x="2367" y="7601"/>
                    </a:moveTo>
                    <a:lnTo>
                      <a:pt x="14375" y="6468"/>
                    </a:lnTo>
                    <a:lnTo>
                      <a:pt x="27313" y="10422"/>
                    </a:lnTo>
                    <a:lnTo>
                      <a:pt x="36297" y="13297"/>
                    </a:lnTo>
                    <a:lnTo>
                      <a:pt x="39532" y="12218"/>
                    </a:lnTo>
                    <a:lnTo>
                      <a:pt x="38094" y="6110"/>
                    </a:lnTo>
                    <a:lnTo>
                      <a:pt x="38094" y="1438"/>
                    </a:lnTo>
                    <a:lnTo>
                      <a:pt x="40251" y="1078"/>
                    </a:lnTo>
                    <a:lnTo>
                      <a:pt x="46359" y="6110"/>
                    </a:lnTo>
                    <a:lnTo>
                      <a:pt x="56062" y="5391"/>
                    </a:lnTo>
                    <a:lnTo>
                      <a:pt x="61812" y="0"/>
                    </a:lnTo>
                    <a:lnTo>
                      <a:pt x="64328" y="1078"/>
                    </a:lnTo>
                    <a:lnTo>
                      <a:pt x="63968" y="10063"/>
                    </a:lnTo>
                    <a:lnTo>
                      <a:pt x="62532" y="18688"/>
                    </a:lnTo>
                    <a:lnTo>
                      <a:pt x="61093" y="21562"/>
                    </a:lnTo>
                    <a:lnTo>
                      <a:pt x="63609" y="24797"/>
                    </a:lnTo>
                    <a:lnTo>
                      <a:pt x="64328" y="29828"/>
                    </a:lnTo>
                    <a:lnTo>
                      <a:pt x="64328" y="34140"/>
                    </a:lnTo>
                    <a:lnTo>
                      <a:pt x="60735" y="37734"/>
                    </a:lnTo>
                    <a:lnTo>
                      <a:pt x="55703" y="35218"/>
                    </a:lnTo>
                    <a:lnTo>
                      <a:pt x="57141" y="28750"/>
                    </a:lnTo>
                    <a:lnTo>
                      <a:pt x="53187" y="31266"/>
                    </a:lnTo>
                    <a:lnTo>
                      <a:pt x="48515" y="32703"/>
                    </a:lnTo>
                    <a:lnTo>
                      <a:pt x="49235" y="35937"/>
                    </a:lnTo>
                    <a:lnTo>
                      <a:pt x="50476" y="39345"/>
                    </a:lnTo>
                    <a:lnTo>
                      <a:pt x="50312" y="43484"/>
                    </a:lnTo>
                    <a:lnTo>
                      <a:pt x="47438" y="46000"/>
                    </a:lnTo>
                    <a:lnTo>
                      <a:pt x="42406" y="42406"/>
                    </a:lnTo>
                    <a:lnTo>
                      <a:pt x="40251" y="36655"/>
                    </a:lnTo>
                    <a:lnTo>
                      <a:pt x="35219" y="37375"/>
                    </a:lnTo>
                    <a:lnTo>
                      <a:pt x="34142" y="33422"/>
                    </a:lnTo>
                    <a:lnTo>
                      <a:pt x="32345" y="25516"/>
                    </a:lnTo>
                    <a:lnTo>
                      <a:pt x="31625" y="19405"/>
                    </a:lnTo>
                    <a:lnTo>
                      <a:pt x="25156" y="15453"/>
                    </a:lnTo>
                    <a:lnTo>
                      <a:pt x="15453" y="12218"/>
                    </a:lnTo>
                    <a:lnTo>
                      <a:pt x="9703" y="10780"/>
                    </a:lnTo>
                    <a:lnTo>
                      <a:pt x="4313" y="11500"/>
                    </a:lnTo>
                    <a:lnTo>
                      <a:pt x="0" y="10422"/>
                    </a:lnTo>
                  </a:path>
                </a:pathLst>
              </a:custGeom>
              <a:solidFill>
                <a:srgbClr val="FFD966"/>
              </a:solidFill>
              <a:ln w="38100" cap="flat" cmpd="sng">
                <a:solidFill>
                  <a:srgbClr val="FFD966"/>
                </a:solidFill>
                <a:prstDash val="solid"/>
                <a:round/>
                <a:headEnd type="none" w="lg" len="lg"/>
                <a:tailEnd type="none" w="lg" len="lg"/>
              </a:ln>
            </p:spPr>
          </p:sp>
        </p:grpSp>
        <p:sp>
          <p:nvSpPr>
            <p:cNvPr id="98" name="Shape 98"/>
            <p:cNvSpPr/>
            <p:nvPr/>
          </p:nvSpPr>
          <p:spPr>
            <a:xfrm>
              <a:off x="2291954" y="1786552"/>
              <a:ext cx="3554025" cy="1835049"/>
            </a:xfrm>
            <a:custGeom>
              <a:avLst/>
              <a:gdLst/>
              <a:ahLst/>
              <a:cxnLst/>
              <a:rect l="0" t="0" r="0" b="0"/>
              <a:pathLst>
                <a:path w="142161" h="73402" extrusionOk="0">
                  <a:moveTo>
                    <a:pt x="0" y="12918"/>
                  </a:moveTo>
                  <a:lnTo>
                    <a:pt x="47387" y="7443"/>
                  </a:lnTo>
                  <a:lnTo>
                    <a:pt x="55959" y="15539"/>
                  </a:lnTo>
                  <a:lnTo>
                    <a:pt x="60960" y="41495"/>
                  </a:lnTo>
                  <a:lnTo>
                    <a:pt x="71806" y="41461"/>
                  </a:lnTo>
                  <a:lnTo>
                    <a:pt x="75247" y="51496"/>
                  </a:lnTo>
                  <a:lnTo>
                    <a:pt x="82391" y="56974"/>
                  </a:lnTo>
                  <a:lnTo>
                    <a:pt x="90963" y="54829"/>
                  </a:lnTo>
                  <a:lnTo>
                    <a:pt x="91678" y="47686"/>
                  </a:lnTo>
                  <a:lnTo>
                    <a:pt x="90248" y="40780"/>
                  </a:lnTo>
                  <a:lnTo>
                    <a:pt x="89535" y="35779"/>
                  </a:lnTo>
                  <a:lnTo>
                    <a:pt x="98107" y="32207"/>
                  </a:lnTo>
                  <a:lnTo>
                    <a:pt x="96441" y="40303"/>
                  </a:lnTo>
                  <a:lnTo>
                    <a:pt x="107870" y="44827"/>
                  </a:lnTo>
                  <a:lnTo>
                    <a:pt x="116206" y="37446"/>
                  </a:lnTo>
                  <a:lnTo>
                    <a:pt x="116681" y="27683"/>
                  </a:lnTo>
                  <a:lnTo>
                    <a:pt x="110728" y="15539"/>
                  </a:lnTo>
                  <a:lnTo>
                    <a:pt x="114018" y="0"/>
                  </a:lnTo>
                  <a:lnTo>
                    <a:pt x="122635" y="298"/>
                  </a:lnTo>
                  <a:lnTo>
                    <a:pt x="124891" y="5569"/>
                  </a:lnTo>
                  <a:lnTo>
                    <a:pt x="142161" y="3633"/>
                  </a:lnTo>
                  <a:lnTo>
                    <a:pt x="141208" y="73402"/>
                  </a:lnTo>
                  <a:lnTo>
                    <a:pt x="0" y="73402"/>
                  </a:lnTo>
                  <a:close/>
                </a:path>
              </a:pathLst>
            </a:custGeom>
            <a:solidFill>
              <a:srgbClr val="6AA84F"/>
            </a:solidFill>
            <a:ln w="38100" cap="flat" cmpd="sng">
              <a:solidFill>
                <a:srgbClr val="6AA84F"/>
              </a:solidFill>
              <a:prstDash val="solid"/>
              <a:round/>
              <a:headEnd type="none" w="lg" len="lg"/>
              <a:tailEnd type="none" w="lg" len="lg"/>
            </a:ln>
          </p:spPr>
        </p:sp>
        <p:sp>
          <p:nvSpPr>
            <p:cNvPr id="99" name="Shape 99"/>
            <p:cNvSpPr/>
            <p:nvPr/>
          </p:nvSpPr>
          <p:spPr>
            <a:xfrm>
              <a:off x="2285997" y="781997"/>
              <a:ext cx="3548025" cy="1279900"/>
            </a:xfrm>
            <a:custGeom>
              <a:avLst/>
              <a:gdLst/>
              <a:ahLst/>
              <a:cxnLst/>
              <a:rect l="0" t="0" r="0" b="0"/>
              <a:pathLst>
                <a:path w="141921" h="51196" extrusionOk="0">
                  <a:moveTo>
                    <a:pt x="42625" y="46672"/>
                  </a:moveTo>
                  <a:lnTo>
                    <a:pt x="0" y="51196"/>
                  </a:lnTo>
                  <a:lnTo>
                    <a:pt x="238" y="29528"/>
                  </a:lnTo>
                  <a:lnTo>
                    <a:pt x="32623" y="25955"/>
                  </a:lnTo>
                  <a:lnTo>
                    <a:pt x="45824" y="20998"/>
                  </a:lnTo>
                  <a:lnTo>
                    <a:pt x="60960" y="23097"/>
                  </a:lnTo>
                  <a:lnTo>
                    <a:pt x="71676" y="19765"/>
                  </a:lnTo>
                  <a:lnTo>
                    <a:pt x="114776" y="7859"/>
                  </a:lnTo>
                  <a:lnTo>
                    <a:pt x="127874" y="6667"/>
                  </a:lnTo>
                  <a:lnTo>
                    <a:pt x="134064" y="4761"/>
                  </a:lnTo>
                  <a:lnTo>
                    <a:pt x="141921" y="0"/>
                  </a:lnTo>
                  <a:lnTo>
                    <a:pt x="141208" y="42386"/>
                  </a:lnTo>
                  <a:lnTo>
                    <a:pt x="125731" y="42386"/>
                  </a:lnTo>
                  <a:lnTo>
                    <a:pt x="124778" y="39528"/>
                  </a:lnTo>
                  <a:lnTo>
                    <a:pt x="114896" y="38325"/>
                  </a:lnTo>
                  <a:lnTo>
                    <a:pt x="115014" y="22860"/>
                  </a:lnTo>
                  <a:lnTo>
                    <a:pt x="107155" y="19765"/>
                  </a:lnTo>
                  <a:lnTo>
                    <a:pt x="97869" y="28813"/>
                  </a:lnTo>
                  <a:lnTo>
                    <a:pt x="84296" y="29289"/>
                  </a:lnTo>
                  <a:lnTo>
                    <a:pt x="74294" y="22144"/>
                  </a:lnTo>
                  <a:lnTo>
                    <a:pt x="71200" y="21432"/>
                  </a:lnTo>
                  <a:lnTo>
                    <a:pt x="66929" y="26567"/>
                  </a:lnTo>
                  <a:lnTo>
                    <a:pt x="69293" y="39766"/>
                  </a:lnTo>
                  <a:lnTo>
                    <a:pt x="65722" y="40480"/>
                  </a:lnTo>
                  <a:lnTo>
                    <a:pt x="30003" y="30480"/>
                  </a:lnTo>
                  <a:lnTo>
                    <a:pt x="7859" y="31670"/>
                  </a:lnTo>
                  <a:lnTo>
                    <a:pt x="1666" y="38101"/>
                  </a:lnTo>
                  <a:lnTo>
                    <a:pt x="10955" y="41195"/>
                  </a:lnTo>
                  <a:lnTo>
                    <a:pt x="20002" y="40719"/>
                  </a:lnTo>
                  <a:close/>
                </a:path>
              </a:pathLst>
            </a:custGeom>
            <a:solidFill>
              <a:srgbClr val="C27BA0"/>
            </a:solidFill>
            <a:ln w="38100" cap="flat" cmpd="sng">
              <a:solidFill>
                <a:srgbClr val="C27BA0"/>
              </a:solidFill>
              <a:prstDash val="solid"/>
              <a:round/>
              <a:headEnd type="none" w="lg" len="lg"/>
              <a:tailEnd type="none" w="lg" len="lg"/>
            </a:ln>
          </p:spPr>
        </p:sp>
        <p:sp>
          <p:nvSpPr>
            <p:cNvPr id="100" name="Shape 100"/>
            <p:cNvSpPr/>
            <p:nvPr/>
          </p:nvSpPr>
          <p:spPr>
            <a:xfrm>
              <a:off x="2297900" y="716500"/>
              <a:ext cx="3518300" cy="773900"/>
            </a:xfrm>
            <a:custGeom>
              <a:avLst/>
              <a:gdLst/>
              <a:ahLst/>
              <a:cxnLst/>
              <a:rect l="0" t="0" r="0" b="0"/>
              <a:pathLst>
                <a:path w="140732" h="30956" extrusionOk="0">
                  <a:moveTo>
                    <a:pt x="0" y="30956"/>
                  </a:moveTo>
                  <a:lnTo>
                    <a:pt x="0" y="0"/>
                  </a:lnTo>
                  <a:lnTo>
                    <a:pt x="140732" y="476"/>
                  </a:lnTo>
                  <a:lnTo>
                    <a:pt x="130731" y="6668"/>
                  </a:lnTo>
                  <a:lnTo>
                    <a:pt x="111919" y="8811"/>
                  </a:lnTo>
                  <a:lnTo>
                    <a:pt x="58103" y="24051"/>
                  </a:lnTo>
                  <a:lnTo>
                    <a:pt x="45244" y="21431"/>
                  </a:lnTo>
                  <a:lnTo>
                    <a:pt x="30956" y="27146"/>
                  </a:lnTo>
                  <a:close/>
                </a:path>
              </a:pathLst>
            </a:custGeom>
            <a:solidFill>
              <a:srgbClr val="4A86E8"/>
            </a:solidFill>
            <a:ln w="28575" cap="flat" cmpd="sng">
              <a:solidFill>
                <a:srgbClr val="4A86E8"/>
              </a:solidFill>
              <a:prstDash val="solid"/>
              <a:round/>
              <a:headEnd type="none" w="lg" len="lg"/>
              <a:tailEnd type="none" w="lg" len="lg"/>
            </a:ln>
          </p:spPr>
        </p:sp>
      </p:grpSp>
      <p:sp>
        <p:nvSpPr>
          <p:cNvPr id="14"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6" name="Shape 61">
            <a:extLst>
              <a:ext uri="{FF2B5EF4-FFF2-40B4-BE49-F238E27FC236}">
                <a16:creationId xmlns:a16="http://schemas.microsoft.com/office/drawing/2014/main" id="{A3B96F56-F93A-C646-A9E0-7F3ECE552886}"/>
              </a:ext>
            </a:extLst>
          </p:cNvPr>
          <p:cNvSpPr txBox="1">
            <a:spLocks/>
          </p:cNvSpPr>
          <p:nvPr/>
        </p:nvSpPr>
        <p:spPr bwMode="auto">
          <a:xfrm>
            <a:off x="685800" y="857250"/>
            <a:ext cx="3962400" cy="3943350"/>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a:lstStyle>
          <a:p>
            <a:pPr>
              <a:buFontTx/>
              <a:buNone/>
            </a:pPr>
            <a:r>
              <a:rPr lang="en-US" sz="1500" b="1" kern="0" dirty="0"/>
              <a:t>Supervised Learning</a:t>
            </a:r>
          </a:p>
          <a:p>
            <a:pPr>
              <a:buFontTx/>
              <a:buNone/>
            </a:pPr>
            <a:endParaRPr lang="en-US" sz="1500" b="1" kern="0" dirty="0"/>
          </a:p>
          <a:p>
            <a:pPr>
              <a:buFontTx/>
              <a:buNone/>
            </a:pPr>
            <a:r>
              <a:rPr lang="en-US" sz="1500" b="1" kern="0" dirty="0"/>
              <a:t>Given</a:t>
            </a:r>
            <a:r>
              <a:rPr lang="en-US" sz="1500" kern="0" dirty="0"/>
              <a:t>: (x, y)</a:t>
            </a:r>
          </a:p>
          <a:p>
            <a:pPr>
              <a:buFontTx/>
              <a:buNone/>
            </a:pPr>
            <a:r>
              <a:rPr lang="en-US" sz="1500" kern="0" dirty="0"/>
              <a:t>x is data, y is label</a:t>
            </a:r>
          </a:p>
          <a:p>
            <a:pPr>
              <a:buFontTx/>
              <a:buNone/>
            </a:pPr>
            <a:endParaRPr lang="en-US" sz="1500" kern="0" dirty="0"/>
          </a:p>
          <a:p>
            <a:pPr>
              <a:buFontTx/>
              <a:buNone/>
            </a:pPr>
            <a:r>
              <a:rPr lang="en-US" sz="1500" b="1" kern="0" dirty="0"/>
              <a:t>Goal</a:t>
            </a:r>
            <a:r>
              <a:rPr lang="en-US" sz="1500" kern="0" dirty="0"/>
              <a:t>: Learn a </a:t>
            </a:r>
            <a:r>
              <a:rPr lang="en-US" sz="1500" i="1" kern="0" dirty="0"/>
              <a:t>function</a:t>
            </a:r>
            <a:r>
              <a:rPr lang="en-US" sz="1500" kern="0" dirty="0"/>
              <a:t> to map x </a:t>
            </a:r>
            <a:r>
              <a:rPr lang="en-US" sz="1500" kern="0" dirty="0">
                <a:sym typeface="Wingdings"/>
              </a:rPr>
              <a:t></a:t>
            </a:r>
            <a:r>
              <a:rPr lang="en-US" sz="1500" kern="0" dirty="0"/>
              <a:t> y</a:t>
            </a:r>
          </a:p>
          <a:p>
            <a:pPr>
              <a:buFontTx/>
              <a:buNone/>
            </a:pPr>
            <a:endParaRPr lang="en-US" sz="1500" kern="0" dirty="0"/>
          </a:p>
          <a:p>
            <a:pPr>
              <a:buFontTx/>
              <a:buNone/>
            </a:pPr>
            <a:r>
              <a:rPr lang="en-US" sz="1500" b="1" kern="0" dirty="0"/>
              <a:t>Examples</a:t>
            </a:r>
            <a:r>
              <a:rPr lang="en-US" sz="1500" kern="0" dirty="0"/>
              <a:t>: Classification, regression, object detection, semantic segmentation, image captioning, etc.</a:t>
            </a:r>
          </a:p>
        </p:txBody>
      </p:sp>
      <p:sp>
        <p:nvSpPr>
          <p:cNvPr id="19" name="Shape 59">
            <a:extLst>
              <a:ext uri="{FF2B5EF4-FFF2-40B4-BE49-F238E27FC236}">
                <a16:creationId xmlns:a16="http://schemas.microsoft.com/office/drawing/2014/main" id="{960C43C4-2FD9-8342-820C-9246A9C43ABD}"/>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10522859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Shape 52"/>
          <p:cNvSpPr txBox="1">
            <a:spLocks noGrp="1"/>
          </p:cNvSpPr>
          <p:nvPr>
            <p:ph type="title"/>
          </p:nvPr>
        </p:nvSpPr>
        <p:spPr>
          <a:prstGeom prst="rect">
            <a:avLst/>
          </a:prstGeom>
        </p:spPr>
        <p:txBody>
          <a:bodyPr vert="horz" wrap="square" lIns="68569" tIns="68569" rIns="68569" bIns="68569" numCol="1" anchor="ctr" anchorCtr="0" compatLnSpc="1">
            <a:prstTxWarp prst="textNoShape">
              <a:avLst/>
            </a:prstTxWarp>
            <a:noAutofit/>
          </a:bodyPr>
          <a:lstStyle/>
          <a:p>
            <a:r>
              <a:rPr lang="en" dirty="0"/>
              <a:t>Conclusion</a:t>
            </a:r>
          </a:p>
        </p:txBody>
      </p:sp>
      <p:sp>
        <p:nvSpPr>
          <p:cNvPr id="53" name="Shape 53"/>
          <p:cNvSpPr txBox="1">
            <a:spLocks noGrp="1"/>
          </p:cNvSpPr>
          <p:nvPr>
            <p:ph idx="1"/>
          </p:nvPr>
        </p:nvSpPr>
        <p:spPr>
          <a:prstGeom prst="rect">
            <a:avLst/>
          </a:prstGeom>
        </p:spPr>
        <p:txBody>
          <a:bodyPr vert="horz" wrap="square" lIns="68569" tIns="68569" rIns="68569" bIns="68569" numCol="1" anchor="ctr" anchorCtr="0" compatLnSpc="1">
            <a:prstTxWarp prst="textNoShape">
              <a:avLst/>
            </a:prstTxWarp>
            <a:noAutofit/>
          </a:bodyPr>
          <a:lstStyle/>
          <a:p>
            <a:pPr marL="342900" indent="-276225"/>
            <a:r>
              <a:rPr lang="en" sz="1650" dirty="0"/>
              <a:t>Unsupervised Learning</a:t>
            </a:r>
          </a:p>
          <a:p>
            <a:pPr marL="642938" lvl="1" indent="-276225"/>
            <a:r>
              <a:rPr lang="en" sz="1650" dirty="0"/>
              <a:t>Comparison to Supervised and Reinforcement Learning</a:t>
            </a:r>
          </a:p>
          <a:p>
            <a:pPr marL="642938" lvl="1" indent="-276225"/>
            <a:r>
              <a:rPr lang="en" sz="1650" dirty="0"/>
              <a:t>Review of K-Means</a:t>
            </a:r>
          </a:p>
          <a:p>
            <a:pPr marL="642938" lvl="1" indent="-276225"/>
            <a:endParaRPr lang="en" sz="1350" dirty="0"/>
          </a:p>
          <a:p>
            <a:pPr>
              <a:buNone/>
            </a:pPr>
            <a:endParaRPr sz="1650" dirty="0"/>
          </a:p>
          <a:p>
            <a:pPr marL="342900" indent="-276225"/>
            <a:r>
              <a:rPr lang="en-US" sz="1650" dirty="0"/>
              <a:t>e</a:t>
            </a:r>
            <a:r>
              <a:rPr lang="en" sz="1650" dirty="0"/>
              <a:t>.g., Generative Models</a:t>
            </a:r>
            <a:endParaRPr lang="en" sz="1350" dirty="0"/>
          </a:p>
          <a:p>
            <a:pPr marL="685800" lvl="1" indent="-276225">
              <a:buSzPct val="100000"/>
            </a:pPr>
            <a:r>
              <a:rPr lang="en" sz="1650" dirty="0"/>
              <a:t>Varieties</a:t>
            </a:r>
            <a:endParaRPr lang="en" sz="1350" dirty="0"/>
          </a:p>
          <a:p>
            <a:pPr marL="685800" lvl="1" indent="-276225">
              <a:buSzPct val="100000"/>
            </a:pPr>
            <a:r>
              <a:rPr lang="en" sz="1650" dirty="0" err="1"/>
              <a:t>PixelRNN</a:t>
            </a:r>
            <a:r>
              <a:rPr lang="en" sz="1650" dirty="0"/>
              <a:t> and </a:t>
            </a:r>
            <a:r>
              <a:rPr lang="en" sz="1650" dirty="0" err="1"/>
              <a:t>PixelCNN</a:t>
            </a:r>
            <a:endParaRPr lang="en" sz="1650" dirty="0"/>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Tree>
    <p:extLst>
      <p:ext uri="{BB962C8B-B14F-4D97-AF65-F5344CB8AC3E}">
        <p14:creationId xmlns:p14="http://schemas.microsoft.com/office/powerpoint/2010/main" val="13678955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C642CD-5E6A-7B4D-88E2-02EA1C361F83}"/>
              </a:ext>
            </a:extLst>
          </p:cNvPr>
          <p:cNvSpPr>
            <a:spLocks noGrp="1"/>
          </p:cNvSpPr>
          <p:nvPr>
            <p:ph type="ctrTitle"/>
          </p:nvPr>
        </p:nvSpPr>
        <p:spPr/>
        <p:txBody>
          <a:bodyPr/>
          <a:lstStyle/>
          <a:p>
            <a:r>
              <a:rPr lang="en-US" dirty="0"/>
              <a:t>The End</a:t>
            </a:r>
          </a:p>
        </p:txBody>
      </p:sp>
      <p:sp>
        <p:nvSpPr>
          <p:cNvPr id="6" name="Subtitle 5">
            <a:extLst>
              <a:ext uri="{FF2B5EF4-FFF2-40B4-BE49-F238E27FC236}">
                <a16:creationId xmlns:a16="http://schemas.microsoft.com/office/drawing/2014/main" id="{C0EB17FA-A36D-3946-B89C-C71AF069FBF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36173FD-2213-FB47-9C04-C2BD780AFC77}"/>
              </a:ext>
            </a:extLst>
          </p:cNvPr>
          <p:cNvSpPr>
            <a:spLocks noGrp="1"/>
          </p:cNvSpPr>
          <p:nvPr>
            <p:ph type="sldNum" sz="quarter" idx="12"/>
          </p:nvPr>
        </p:nvSpPr>
        <p:spPr/>
        <p:txBody>
          <a:bodyPr/>
          <a:lstStyle/>
          <a:p>
            <a:fld id="{00000000-1234-1234-1234-123412341234}" type="slidenum">
              <a:rPr lang="en" sz="1500" smtClean="0">
                <a:solidFill>
                  <a:srgbClr val="FFFFFF"/>
                </a:solidFill>
              </a:rPr>
              <a:pPr/>
              <a:t>61</a:t>
            </a:fld>
            <a:endParaRPr lang="en" sz="1500">
              <a:solidFill>
                <a:srgbClr val="FFFFFF"/>
              </a:solidFill>
            </a:endParaRPr>
          </a:p>
        </p:txBody>
      </p:sp>
    </p:spTree>
    <p:extLst>
      <p:ext uri="{BB962C8B-B14F-4D97-AF65-F5344CB8AC3E}">
        <p14:creationId xmlns:p14="http://schemas.microsoft.com/office/powerpoint/2010/main" val="116210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8" name="Shape 108"/>
          <p:cNvSpPr txBox="1"/>
          <p:nvPr/>
        </p:nvSpPr>
        <p:spPr>
          <a:xfrm>
            <a:off x="5187844" y="3295388"/>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a:solidFill>
                  <a:srgbClr val="000000"/>
                </a:solidFill>
                <a:latin typeface="Arial"/>
                <a:ea typeface="Arial"/>
                <a:cs typeface="Arial"/>
                <a:sym typeface="Arial"/>
              </a:rPr>
              <a:t>Image captioning</a:t>
            </a:r>
          </a:p>
        </p:txBody>
      </p:sp>
      <p:pic>
        <p:nvPicPr>
          <p:cNvPr id="109" name="Shape 109"/>
          <p:cNvPicPr preferRelativeResize="0"/>
          <p:nvPr/>
        </p:nvPicPr>
        <p:blipFill>
          <a:blip r:embed="rId3">
            <a:alphaModFix/>
          </a:blip>
          <a:stretch>
            <a:fillRect/>
          </a:stretch>
        </p:blipFill>
        <p:spPr>
          <a:xfrm>
            <a:off x="5327381" y="1580345"/>
            <a:ext cx="1751232" cy="1286080"/>
          </a:xfrm>
          <a:prstGeom prst="rect">
            <a:avLst/>
          </a:prstGeom>
          <a:noFill/>
          <a:ln>
            <a:noFill/>
          </a:ln>
        </p:spPr>
      </p:pic>
      <p:sp>
        <p:nvSpPr>
          <p:cNvPr id="110" name="Shape 110"/>
          <p:cNvSpPr txBox="1"/>
          <p:nvPr/>
        </p:nvSpPr>
        <p:spPr>
          <a:xfrm>
            <a:off x="5177513" y="2891550"/>
            <a:ext cx="2254500" cy="3933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900" i="1" kern="0">
                <a:solidFill>
                  <a:srgbClr val="000000"/>
                </a:solidFill>
                <a:latin typeface="Arial"/>
                <a:ea typeface="Arial"/>
                <a:cs typeface="Arial"/>
                <a:sym typeface="Arial"/>
              </a:rPr>
              <a:t>A cat sitting on a suitcase on the floor</a:t>
            </a:r>
          </a:p>
        </p:txBody>
      </p:sp>
      <p:sp>
        <p:nvSpPr>
          <p:cNvPr id="111" name="Shape 111"/>
          <p:cNvSpPr txBox="1"/>
          <p:nvPr/>
        </p:nvSpPr>
        <p:spPr>
          <a:xfrm>
            <a:off x="6820463" y="3790388"/>
            <a:ext cx="1089000" cy="295200"/>
          </a:xfrm>
          <a:prstGeom prst="rect">
            <a:avLst/>
          </a:prstGeom>
          <a:noFill/>
          <a:ln>
            <a:noFill/>
          </a:ln>
        </p:spPr>
        <p:txBody>
          <a:bodyPr lIns="68569" tIns="68569" rIns="68569" bIns="68569" anchor="t" anchorCtr="0">
            <a:noAutofit/>
          </a:bodyPr>
          <a:lstStyle/>
          <a:p>
            <a:pPr algn="l" eaLnBrk="1" fontAlgn="auto" hangingPunct="1">
              <a:spcBef>
                <a:spcPts val="0"/>
              </a:spcBef>
              <a:spcAft>
                <a:spcPts val="0"/>
              </a:spcAft>
            </a:pPr>
            <a:r>
              <a:rPr lang="en" sz="450" kern="0">
                <a:solidFill>
                  <a:srgbClr val="B7B7B7"/>
                </a:solidFill>
                <a:latin typeface="Arial"/>
                <a:ea typeface="Arial"/>
                <a:cs typeface="Arial"/>
                <a:sym typeface="Arial"/>
              </a:rPr>
              <a:t>Caption generated using </a:t>
            </a:r>
            <a:r>
              <a:rPr lang="en" sz="450" u="sng" kern="0">
                <a:solidFill>
                  <a:srgbClr val="B7B7B7"/>
                </a:solidFill>
                <a:latin typeface="Arial"/>
                <a:ea typeface="Arial"/>
                <a:cs typeface="Arial"/>
                <a:sym typeface="Arial"/>
                <a:hlinkClick r:id="rId4"/>
              </a:rPr>
              <a:t>neuraltalk2</a:t>
            </a:r>
          </a:p>
          <a:p>
            <a:pPr algn="l" eaLnBrk="1" fontAlgn="auto" hangingPunct="1">
              <a:spcBef>
                <a:spcPts val="0"/>
              </a:spcBef>
              <a:spcAft>
                <a:spcPts val="0"/>
              </a:spcAft>
            </a:pPr>
            <a:r>
              <a:rPr lang="en" sz="450" u="sng" kern="0">
                <a:solidFill>
                  <a:srgbClr val="B7B7B7"/>
                </a:solidFill>
                <a:latin typeface="Arial"/>
                <a:ea typeface="Arial"/>
                <a:cs typeface="Arial"/>
                <a:sym typeface="Arial"/>
                <a:hlinkClick r:id="rId5"/>
              </a:rPr>
              <a:t>Image</a:t>
            </a:r>
            <a:r>
              <a:rPr lang="en" sz="450" kern="0">
                <a:solidFill>
                  <a:srgbClr val="B7B7B7"/>
                </a:solidFill>
                <a:latin typeface="Arial"/>
                <a:ea typeface="Arial"/>
                <a:cs typeface="Arial"/>
                <a:sym typeface="Arial"/>
              </a:rPr>
              <a:t> is</a:t>
            </a:r>
            <a:r>
              <a:rPr lang="en" sz="450" u="sng" kern="0">
                <a:solidFill>
                  <a:srgbClr val="B7B7B7"/>
                </a:solidFill>
                <a:latin typeface="Arial"/>
                <a:ea typeface="Arial"/>
                <a:cs typeface="Arial"/>
                <a:sym typeface="Arial"/>
                <a:hlinkClick r:id="rId6"/>
              </a:rPr>
              <a:t> CC0 Public domain</a:t>
            </a:r>
            <a:r>
              <a:rPr lang="en" sz="450" kern="0">
                <a:solidFill>
                  <a:srgbClr val="B7B7B7"/>
                </a:solidFill>
                <a:latin typeface="Arial"/>
                <a:ea typeface="Arial"/>
                <a:cs typeface="Arial"/>
                <a:sym typeface="Arial"/>
              </a:rPr>
              <a:t>.</a:t>
            </a:r>
          </a:p>
        </p:txBody>
      </p:sp>
      <p:sp>
        <p:nvSpPr>
          <p:cNvPr id="9"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11" name="Shape 61">
            <a:extLst>
              <a:ext uri="{FF2B5EF4-FFF2-40B4-BE49-F238E27FC236}">
                <a16:creationId xmlns:a16="http://schemas.microsoft.com/office/drawing/2014/main" id="{07FB5E94-CED5-364D-A846-C3F1609DB504}"/>
              </a:ext>
            </a:extLst>
          </p:cNvPr>
          <p:cNvSpPr txBox="1">
            <a:spLocks/>
          </p:cNvSpPr>
          <p:nvPr/>
        </p:nvSpPr>
        <p:spPr bwMode="auto">
          <a:xfrm>
            <a:off x="685800" y="857250"/>
            <a:ext cx="3962400" cy="3943350"/>
          </a:xfrm>
          <a:prstGeom prst="rect">
            <a:avLst/>
          </a:prstGeom>
          <a:noFill/>
          <a:ln w="9525">
            <a:noFill/>
            <a:miter lim="800000"/>
            <a:headEnd/>
            <a:tailEnd/>
          </a:ln>
        </p:spPr>
        <p:txBody>
          <a:bodyPr vert="horz" wrap="square" lIns="68569" tIns="68569" rIns="68569" bIns="68569" numCol="1" anchor="ctr" anchorCtr="0" compatLnSpc="1">
            <a:prstTxWarp prst="textNoShape">
              <a:avLst/>
            </a:prstTxWarp>
            <a:noAutofit/>
          </a:bodyPr>
          <a:lstStyle>
            <a:lvl1pPr marL="257175" indent="-257175" algn="l" rtl="0" eaLnBrk="0" fontAlgn="base" hangingPunct="0">
              <a:spcBef>
                <a:spcPct val="20000"/>
              </a:spcBef>
              <a:spcAft>
                <a:spcPct val="0"/>
              </a:spcAft>
              <a:buChar char="•"/>
              <a:defRPr sz="1800">
                <a:solidFill>
                  <a:schemeClr val="tx1"/>
                </a:solidFill>
                <a:latin typeface="+mn-lt"/>
                <a:ea typeface="+mn-ea"/>
                <a:cs typeface="+mn-cs"/>
              </a:defRPr>
            </a:lvl1pPr>
            <a:lvl2pPr marL="557213" indent="-214313" algn="l" rtl="0" eaLnBrk="0" fontAlgn="base" hangingPunct="0">
              <a:spcBef>
                <a:spcPct val="20000"/>
              </a:spcBef>
              <a:spcAft>
                <a:spcPct val="0"/>
              </a:spcAft>
              <a:buChar char="–"/>
              <a:defRPr sz="15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050">
                <a:solidFill>
                  <a:schemeClr val="tx1"/>
                </a:solidFill>
                <a:latin typeface="+mn-lt"/>
                <a:ea typeface="+mn-ea"/>
                <a:cs typeface="+mn-cs"/>
              </a:defRPr>
            </a:lvl4pPr>
            <a:lvl5pPr marL="1543050" indent="-171450" algn="l" rtl="0" eaLnBrk="0" fontAlgn="base" hangingPunct="0">
              <a:spcBef>
                <a:spcPct val="20000"/>
              </a:spcBef>
              <a:spcAft>
                <a:spcPct val="0"/>
              </a:spcAft>
              <a:buChar char="»"/>
              <a:defRPr sz="900">
                <a:solidFill>
                  <a:schemeClr val="tx1"/>
                </a:solidFill>
                <a:latin typeface="+mn-lt"/>
                <a:ea typeface="+mn-ea"/>
                <a:cs typeface="+mn-cs"/>
              </a:defRPr>
            </a:lvl5pPr>
            <a:lvl6pPr marL="1885950" indent="-171450" algn="l" rtl="0" fontAlgn="base">
              <a:spcBef>
                <a:spcPct val="20000"/>
              </a:spcBef>
              <a:spcAft>
                <a:spcPct val="0"/>
              </a:spcAft>
              <a:buChar char="»"/>
              <a:defRPr sz="900">
                <a:solidFill>
                  <a:schemeClr val="tx1"/>
                </a:solidFill>
                <a:latin typeface="+mn-lt"/>
                <a:ea typeface="+mn-ea"/>
                <a:cs typeface="+mn-cs"/>
              </a:defRPr>
            </a:lvl6pPr>
            <a:lvl7pPr marL="2228850" indent="-171450" algn="l" rtl="0" fontAlgn="base">
              <a:spcBef>
                <a:spcPct val="20000"/>
              </a:spcBef>
              <a:spcAft>
                <a:spcPct val="0"/>
              </a:spcAft>
              <a:buChar char="»"/>
              <a:defRPr sz="900">
                <a:solidFill>
                  <a:schemeClr val="tx1"/>
                </a:solidFill>
                <a:latin typeface="+mn-lt"/>
                <a:ea typeface="+mn-ea"/>
                <a:cs typeface="+mn-cs"/>
              </a:defRPr>
            </a:lvl7pPr>
            <a:lvl8pPr marL="2571750" indent="-171450" algn="l" rtl="0" fontAlgn="base">
              <a:spcBef>
                <a:spcPct val="20000"/>
              </a:spcBef>
              <a:spcAft>
                <a:spcPct val="0"/>
              </a:spcAft>
              <a:buChar char="»"/>
              <a:defRPr sz="900">
                <a:solidFill>
                  <a:schemeClr val="tx1"/>
                </a:solidFill>
                <a:latin typeface="+mn-lt"/>
                <a:ea typeface="+mn-ea"/>
                <a:cs typeface="+mn-cs"/>
              </a:defRPr>
            </a:lvl8pPr>
            <a:lvl9pPr marL="2914650" indent="-171450" algn="l" rtl="0" fontAlgn="base">
              <a:spcBef>
                <a:spcPct val="20000"/>
              </a:spcBef>
              <a:spcAft>
                <a:spcPct val="0"/>
              </a:spcAft>
              <a:buChar char="»"/>
              <a:defRPr sz="900">
                <a:solidFill>
                  <a:schemeClr val="tx1"/>
                </a:solidFill>
                <a:latin typeface="+mn-lt"/>
                <a:ea typeface="+mn-ea"/>
                <a:cs typeface="+mn-cs"/>
              </a:defRPr>
            </a:lvl9pPr>
          </a:lstStyle>
          <a:p>
            <a:pPr>
              <a:buFontTx/>
              <a:buNone/>
            </a:pPr>
            <a:r>
              <a:rPr lang="en-US" sz="1500" b="1" kern="0" dirty="0"/>
              <a:t>Supervised Learning</a:t>
            </a:r>
          </a:p>
          <a:p>
            <a:pPr>
              <a:buFontTx/>
              <a:buNone/>
            </a:pPr>
            <a:endParaRPr lang="en-US" sz="1500" b="1" kern="0" dirty="0"/>
          </a:p>
          <a:p>
            <a:pPr>
              <a:buFontTx/>
              <a:buNone/>
            </a:pPr>
            <a:r>
              <a:rPr lang="en-US" sz="1500" b="1" kern="0" dirty="0"/>
              <a:t>Given</a:t>
            </a:r>
            <a:r>
              <a:rPr lang="en-US" sz="1500" kern="0" dirty="0"/>
              <a:t>: (x, y)</a:t>
            </a:r>
          </a:p>
          <a:p>
            <a:pPr>
              <a:buFontTx/>
              <a:buNone/>
            </a:pPr>
            <a:r>
              <a:rPr lang="en-US" sz="1500" kern="0" dirty="0"/>
              <a:t>x is data, y is label</a:t>
            </a:r>
          </a:p>
          <a:p>
            <a:pPr>
              <a:buFontTx/>
              <a:buNone/>
            </a:pPr>
            <a:endParaRPr lang="en-US" sz="1500" kern="0" dirty="0"/>
          </a:p>
          <a:p>
            <a:pPr>
              <a:buFontTx/>
              <a:buNone/>
            </a:pPr>
            <a:r>
              <a:rPr lang="en-US" sz="1500" b="1" kern="0" dirty="0"/>
              <a:t>Goal</a:t>
            </a:r>
            <a:r>
              <a:rPr lang="en-US" sz="1500" kern="0" dirty="0"/>
              <a:t>: Learn a </a:t>
            </a:r>
            <a:r>
              <a:rPr lang="en-US" sz="1500" i="1" kern="0" dirty="0"/>
              <a:t>function</a:t>
            </a:r>
            <a:r>
              <a:rPr lang="en-US" sz="1500" kern="0" dirty="0"/>
              <a:t> to map x </a:t>
            </a:r>
            <a:r>
              <a:rPr lang="en-US" sz="1500" kern="0" dirty="0">
                <a:sym typeface="Wingdings"/>
              </a:rPr>
              <a:t></a:t>
            </a:r>
            <a:r>
              <a:rPr lang="en-US" sz="1500" kern="0" dirty="0"/>
              <a:t> y</a:t>
            </a:r>
          </a:p>
          <a:p>
            <a:pPr>
              <a:buFontTx/>
              <a:buNone/>
            </a:pPr>
            <a:endParaRPr lang="en-US" sz="1500" kern="0" dirty="0"/>
          </a:p>
          <a:p>
            <a:pPr>
              <a:buFontTx/>
              <a:buNone/>
            </a:pPr>
            <a:r>
              <a:rPr lang="en-US" sz="1500" b="1" kern="0" dirty="0"/>
              <a:t>Examples</a:t>
            </a:r>
            <a:r>
              <a:rPr lang="en-US" sz="1500" kern="0" dirty="0"/>
              <a:t>: Classification, regression, object detection, semantic segmentation, image captioning, etc.</a:t>
            </a:r>
          </a:p>
        </p:txBody>
      </p:sp>
      <p:sp>
        <p:nvSpPr>
          <p:cNvPr id="14" name="Shape 59">
            <a:extLst>
              <a:ext uri="{FF2B5EF4-FFF2-40B4-BE49-F238E27FC236}">
                <a16:creationId xmlns:a16="http://schemas.microsoft.com/office/drawing/2014/main" id="{03543316-BD10-1B4A-B4D8-458074C96FF6}"/>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1954671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Reinforcement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(e, r)</a:t>
            </a:r>
          </a:p>
          <a:p>
            <a:pPr>
              <a:buNone/>
            </a:pPr>
            <a:r>
              <a:rPr lang="en" sz="1500" dirty="0">
                <a:solidFill>
                  <a:schemeClr val="dk1"/>
                </a:solidFill>
              </a:rPr>
              <a:t>Environment e, Reward function r (evaluative feedback)</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Maximize expected reward</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Robotic control, video games, board games,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7" name="Shape 59">
            <a:extLst>
              <a:ext uri="{FF2B5EF4-FFF2-40B4-BE49-F238E27FC236}">
                <a16:creationId xmlns:a16="http://schemas.microsoft.com/office/drawing/2014/main" id="{512F8412-C84B-CF4F-AD73-35F176E8A532}"/>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spTree>
    <p:extLst>
      <p:ext uri="{BB962C8B-B14F-4D97-AF65-F5344CB8AC3E}">
        <p14:creationId xmlns:p14="http://schemas.microsoft.com/office/powerpoint/2010/main" val="1596741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7" name="Shape 117"/>
          <p:cNvSpPr txBox="1">
            <a:spLocks noGrp="1"/>
          </p:cNvSpPr>
          <p:nvPr>
            <p:ph idx="1"/>
          </p:nvPr>
        </p:nvSpPr>
        <p:spPr>
          <a:xfrm>
            <a:off x="685800" y="857250"/>
            <a:ext cx="3962400" cy="3943350"/>
          </a:xfrm>
          <a:prstGeom prst="rect">
            <a:avLst/>
          </a:prstGeom>
        </p:spPr>
        <p:txBody>
          <a:bodyPr vert="horz" wrap="square" lIns="68569" tIns="68569" rIns="68569" bIns="68569" numCol="1" anchor="ctr" anchorCtr="0" compatLnSpc="1">
            <a:prstTxWarp prst="textNoShape">
              <a:avLst/>
            </a:prstTxWarp>
            <a:noAutofit/>
          </a:bodyPr>
          <a:lstStyle/>
          <a:p>
            <a:pPr>
              <a:buNone/>
            </a:pPr>
            <a:r>
              <a:rPr lang="en" sz="1500" b="1" dirty="0">
                <a:solidFill>
                  <a:schemeClr val="dk1"/>
                </a:solidFill>
              </a:rPr>
              <a:t>Reinforcement Learning</a:t>
            </a:r>
          </a:p>
          <a:p>
            <a:pPr>
              <a:buNone/>
            </a:pPr>
            <a:endParaRPr sz="1500" dirty="0">
              <a:solidFill>
                <a:schemeClr val="dk1"/>
              </a:solidFill>
            </a:endParaRPr>
          </a:p>
          <a:p>
            <a:pPr>
              <a:buNone/>
            </a:pPr>
            <a:r>
              <a:rPr lang="en" sz="1500" b="1" dirty="0">
                <a:solidFill>
                  <a:schemeClr val="dk1"/>
                </a:solidFill>
              </a:rPr>
              <a:t>Given</a:t>
            </a:r>
            <a:r>
              <a:rPr lang="en" sz="1500" dirty="0">
                <a:solidFill>
                  <a:schemeClr val="dk1"/>
                </a:solidFill>
              </a:rPr>
              <a:t>: (e, r)</a:t>
            </a:r>
          </a:p>
          <a:p>
            <a:pPr>
              <a:buNone/>
            </a:pPr>
            <a:r>
              <a:rPr lang="en" sz="1500" dirty="0">
                <a:solidFill>
                  <a:schemeClr val="dk1"/>
                </a:solidFill>
              </a:rPr>
              <a:t>Environment e, Reward function r (evaluative feedback)</a:t>
            </a:r>
          </a:p>
          <a:p>
            <a:pPr>
              <a:buNone/>
            </a:pPr>
            <a:endParaRPr sz="1500" dirty="0">
              <a:solidFill>
                <a:schemeClr val="dk1"/>
              </a:solidFill>
            </a:endParaRPr>
          </a:p>
          <a:p>
            <a:pPr>
              <a:buNone/>
            </a:pPr>
            <a:r>
              <a:rPr lang="en" sz="1500" b="1" dirty="0">
                <a:solidFill>
                  <a:schemeClr val="dk1"/>
                </a:solidFill>
              </a:rPr>
              <a:t>Goal</a:t>
            </a:r>
            <a:r>
              <a:rPr lang="en" sz="1500" dirty="0">
                <a:solidFill>
                  <a:schemeClr val="dk1"/>
                </a:solidFill>
              </a:rPr>
              <a:t>: Maximize expected reward</a:t>
            </a:r>
          </a:p>
          <a:p>
            <a:pPr>
              <a:buNone/>
            </a:pPr>
            <a:endParaRPr sz="1500" dirty="0">
              <a:solidFill>
                <a:schemeClr val="dk1"/>
              </a:solidFill>
            </a:endParaRPr>
          </a:p>
          <a:p>
            <a:pPr>
              <a:buNone/>
            </a:pPr>
            <a:r>
              <a:rPr lang="en" sz="1500" b="1" dirty="0">
                <a:solidFill>
                  <a:schemeClr val="dk1"/>
                </a:solidFill>
              </a:rPr>
              <a:t>Examples</a:t>
            </a:r>
            <a:r>
              <a:rPr lang="en" sz="1500" dirty="0">
                <a:solidFill>
                  <a:schemeClr val="dk1"/>
                </a:solidFill>
              </a:rPr>
              <a:t>: Robotic control, video games, board games, etc.</a:t>
            </a:r>
          </a:p>
        </p:txBody>
      </p:sp>
      <p:sp>
        <p:nvSpPr>
          <p:cNvPr id="5" name="Slide Number Placeholder 4"/>
          <p:cNvSpPr txBox="1">
            <a:spLocks/>
          </p:cNvSpPr>
          <p:nvPr/>
        </p:nvSpPr>
        <p:spPr bwMode="auto">
          <a:xfrm>
            <a:off x="2514600" y="4800600"/>
            <a:ext cx="4057650" cy="342900"/>
          </a:xfrm>
          <a:prstGeom prst="rect">
            <a:avLst/>
          </a:prstGeom>
          <a:noFill/>
          <a:ln w="9525">
            <a:noFill/>
            <a:miter lim="800000"/>
            <a:headEnd/>
            <a:tailEnd/>
          </a:ln>
          <a:effectLst/>
        </p:spPr>
        <p:txBody>
          <a:bodyPr vert="horz" wrap="square" lIns="68580" tIns="34290" rIns="68580" bIns="34290"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900" dirty="0"/>
              <a:t>Slide Credit: </a:t>
            </a:r>
            <a:r>
              <a:rPr lang="en-US" sz="900" dirty="0" err="1"/>
              <a:t>Fei-Fei</a:t>
            </a:r>
            <a:r>
              <a:rPr lang="en-US" sz="900" dirty="0"/>
              <a:t> Li, Justin Johnson, Serena Yeung, CS 231n</a:t>
            </a:r>
          </a:p>
        </p:txBody>
      </p:sp>
      <p:sp>
        <p:nvSpPr>
          <p:cNvPr id="7" name="Shape 59">
            <a:extLst>
              <a:ext uri="{FF2B5EF4-FFF2-40B4-BE49-F238E27FC236}">
                <a16:creationId xmlns:a16="http://schemas.microsoft.com/office/drawing/2014/main" id="{512F8412-C84B-CF4F-AD73-35F176E8A532}"/>
              </a:ext>
            </a:extLst>
          </p:cNvPr>
          <p:cNvSpPr txBox="1">
            <a:spLocks noGrp="1"/>
          </p:cNvSpPr>
          <p:nvPr>
            <p:ph type="title"/>
          </p:nvPr>
        </p:nvSpPr>
        <p:spPr>
          <a:xfrm>
            <a:off x="504825" y="457200"/>
            <a:ext cx="8077200" cy="514350"/>
          </a:xfrm>
          <a:prstGeom prst="rect">
            <a:avLst/>
          </a:prstGeom>
        </p:spPr>
        <p:txBody>
          <a:bodyPr vert="horz" wrap="square" lIns="68569" tIns="68569" rIns="68569" bIns="68569" numCol="1" anchor="ctr" anchorCtr="0" compatLnSpc="1">
            <a:prstTxWarp prst="textNoShape">
              <a:avLst/>
            </a:prstTxWarp>
            <a:noAutofit/>
          </a:bodyPr>
          <a:lstStyle/>
          <a:p>
            <a:r>
              <a:rPr lang="en" dirty="0"/>
              <a:t>Supervised vs Reinforcement vs Unsupervised Learning</a:t>
            </a:r>
          </a:p>
        </p:txBody>
      </p:sp>
      <p:pic>
        <p:nvPicPr>
          <p:cNvPr id="6" name="Shape 179">
            <a:extLst>
              <a:ext uri="{FF2B5EF4-FFF2-40B4-BE49-F238E27FC236}">
                <a16:creationId xmlns:a16="http://schemas.microsoft.com/office/drawing/2014/main" id="{F3587AE6-67F3-C84B-A9B2-2C6A04C64FC7}"/>
              </a:ext>
            </a:extLst>
          </p:cNvPr>
          <p:cNvPicPr preferRelativeResize="0"/>
          <p:nvPr/>
        </p:nvPicPr>
        <p:blipFill>
          <a:blip r:embed="rId3">
            <a:alphaModFix/>
          </a:blip>
          <a:stretch>
            <a:fillRect/>
          </a:stretch>
        </p:blipFill>
        <p:spPr>
          <a:xfrm>
            <a:off x="5272113" y="2114550"/>
            <a:ext cx="3309912" cy="1673221"/>
          </a:xfrm>
          <a:prstGeom prst="rect">
            <a:avLst/>
          </a:prstGeom>
          <a:noFill/>
          <a:ln>
            <a:noFill/>
          </a:ln>
        </p:spPr>
      </p:pic>
      <p:sp>
        <p:nvSpPr>
          <p:cNvPr id="8" name="Shape 92">
            <a:extLst>
              <a:ext uri="{FF2B5EF4-FFF2-40B4-BE49-F238E27FC236}">
                <a16:creationId xmlns:a16="http://schemas.microsoft.com/office/drawing/2014/main" id="{504857F5-AD85-9F4E-8493-CEE8014D9AA8}"/>
              </a:ext>
            </a:extLst>
          </p:cNvPr>
          <p:cNvSpPr txBox="1"/>
          <p:nvPr/>
        </p:nvSpPr>
        <p:spPr>
          <a:xfrm>
            <a:off x="5862144" y="3841765"/>
            <a:ext cx="2129850" cy="323550"/>
          </a:xfrm>
          <a:prstGeom prst="rect">
            <a:avLst/>
          </a:prstGeom>
          <a:noFill/>
          <a:ln>
            <a:noFill/>
          </a:ln>
        </p:spPr>
        <p:txBody>
          <a:bodyPr lIns="68569" tIns="68569" rIns="68569" bIns="68569" anchor="t" anchorCtr="0">
            <a:noAutofit/>
          </a:bodyPr>
          <a:lstStyle/>
          <a:p>
            <a:pPr eaLnBrk="1" fontAlgn="auto" hangingPunct="1">
              <a:spcBef>
                <a:spcPts val="0"/>
              </a:spcBef>
              <a:spcAft>
                <a:spcPts val="0"/>
              </a:spcAft>
            </a:pPr>
            <a:r>
              <a:rPr lang="en" sz="1350" kern="0" dirty="0">
                <a:solidFill>
                  <a:srgbClr val="000000"/>
                </a:solidFill>
                <a:latin typeface="Arial"/>
                <a:ea typeface="Arial"/>
                <a:cs typeface="Arial"/>
                <a:sym typeface="Arial"/>
              </a:rPr>
              <a:t>Robotic Locomotion</a:t>
            </a:r>
          </a:p>
        </p:txBody>
      </p:sp>
    </p:spTree>
    <p:extLst>
      <p:ext uri="{BB962C8B-B14F-4D97-AF65-F5344CB8AC3E}">
        <p14:creationId xmlns:p14="http://schemas.microsoft.com/office/powerpoint/2010/main" val="12654576"/>
      </p:ext>
    </p:extLst>
  </p:cSld>
  <p:clrMapOvr>
    <a:masterClrMapping/>
  </p:clrMapOvr>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2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pictures.thmx</Template>
  <TotalTime>61010</TotalTime>
  <Words>4214</Words>
  <Application>Microsoft Macintosh PowerPoint</Application>
  <PresentationFormat>On-screen Show (16:9)</PresentationFormat>
  <Paragraphs>800</Paragraphs>
  <Slides>61</Slides>
  <Notes>54</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61</vt:i4>
      </vt:variant>
    </vt:vector>
  </HeadingPairs>
  <TitlesOfParts>
    <vt:vector size="70" baseType="lpstr">
      <vt:lpstr>ＭＳ Ｐゴシック</vt:lpstr>
      <vt:lpstr>Arial</vt:lpstr>
      <vt:lpstr>Arial Narrow</vt:lpstr>
      <vt:lpstr>Calibri</vt:lpstr>
      <vt:lpstr>Helvetica Neue</vt:lpstr>
      <vt:lpstr>Osaka</vt:lpstr>
      <vt:lpstr>Symbol</vt:lpstr>
      <vt:lpstr>Wingdings</vt:lpstr>
      <vt:lpstr>Blank Presentation</vt:lpstr>
      <vt:lpstr>CS 4803 / 7643: Deep Learning</vt:lpstr>
      <vt:lpstr>Overview</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Supervised vs Reinforcement vs Unsupervised Learning</vt:lpstr>
      <vt:lpstr>Tasks</vt:lpstr>
      <vt:lpstr>Some Data</vt:lpstr>
      <vt:lpstr>K-means</vt:lpstr>
      <vt:lpstr>K-means</vt:lpstr>
      <vt:lpstr>K-means</vt:lpstr>
      <vt:lpstr>K-means</vt:lpstr>
      <vt:lpstr>K-means</vt:lpstr>
      <vt:lpstr>K-means</vt:lpstr>
      <vt:lpstr>K-means</vt:lpstr>
      <vt:lpstr>What is K-means optimizing? </vt:lpstr>
      <vt:lpstr>Coordinate descent algorithms</vt:lpstr>
      <vt:lpstr>K-means as Co-ordinate Descent</vt:lpstr>
      <vt:lpstr>Supervised vs Unsupervised Learning</vt:lpstr>
      <vt:lpstr>Supervised vs Unsupervised Learning</vt:lpstr>
      <vt:lpstr>Generative Models</vt:lpstr>
      <vt:lpstr>Generative Classification vs Discriminative Classification vs  Density Estimation</vt:lpstr>
      <vt:lpstr>Why Generative Models?</vt:lpstr>
      <vt:lpstr>Generative Models</vt:lpstr>
      <vt:lpstr>Taxonomy of Generative Models</vt:lpstr>
      <vt:lpstr>Taxonomy of Generative Models</vt:lpstr>
      <vt:lpstr>PowerPoint Presentation</vt:lpstr>
      <vt:lpstr>Fully Visible Belief Network</vt:lpstr>
      <vt:lpstr>Fully Visible Belief Network</vt:lpstr>
      <vt:lpstr>Fully Visible Belief Network</vt:lpstr>
      <vt:lpstr>PowerPoint Presentation</vt:lpstr>
      <vt:lpstr>PowerPoint Presentation</vt:lpstr>
      <vt:lpstr>PixelRNN [van der Oord et al. 2016]</vt:lpstr>
      <vt:lpstr>PixelRNN [van der Oord et al. 2016]</vt:lpstr>
      <vt:lpstr>PixelRNN [van der Oord et al. 2016]</vt:lpstr>
      <vt:lpstr>PixelRNN [van der Oord et al. 2016]</vt:lpstr>
      <vt:lpstr>PowerPoint Presentation</vt:lpstr>
      <vt:lpstr>PowerPoint Presentation</vt:lpstr>
      <vt:lpstr>PowerPoint Presentation</vt:lpstr>
      <vt:lpstr>PowerPoint Presentation</vt:lpstr>
      <vt:lpstr>PixelRNN [van der Oord et al. 2016]</vt:lpstr>
      <vt:lpstr>PixelCNN [van der Oord et al. 2016]</vt:lpstr>
      <vt:lpstr>PowerPoint Presentation</vt:lpstr>
      <vt:lpstr>Masked Convolutions</vt:lpstr>
      <vt:lpstr>PixelCNN [van der Oord et al. 2016]</vt:lpstr>
      <vt:lpstr>PixelCNN [van der Oord et al. 2016]</vt:lpstr>
      <vt:lpstr>Generation Samples (PixelRNN)</vt:lpstr>
      <vt:lpstr>Image Completion</vt:lpstr>
      <vt:lpstr>Results from generating sounds</vt:lpstr>
      <vt:lpstr>PixelRNN and PixelCNN</vt:lpstr>
      <vt:lpstr>Conclusion</vt:lpstr>
      <vt:lpstr>The End</vt:lpstr>
    </vt:vector>
  </TitlesOfParts>
  <Manager/>
  <Company>Virginia Tech</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5984: Introduction to Machine Learning</dc:title>
  <dc:subject>Machine Learning</dc:subject>
  <dc:creator>Dhruv Batra</dc:creator>
  <cp:keywords/>
  <dc:description/>
  <cp:lastModifiedBy>Cogswell, Michael A</cp:lastModifiedBy>
  <cp:revision>3247</cp:revision>
  <cp:lastPrinted>2015-04-01T17:45:43Z</cp:lastPrinted>
  <dcterms:created xsi:type="dcterms:W3CDTF">2013-03-06T19:31:42Z</dcterms:created>
  <dcterms:modified xsi:type="dcterms:W3CDTF">2019-10-31T15:41:32Z</dcterms:modified>
  <cp:category/>
</cp:coreProperties>
</file>