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90"/>
  </p:notesMasterIdLst>
  <p:sldIdLst>
    <p:sldId id="346" r:id="rId2"/>
    <p:sldId id="257" r:id="rId3"/>
    <p:sldId id="258" r:id="rId4"/>
    <p:sldId id="259"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71" autoAdjust="0"/>
  </p:normalViewPr>
  <p:slideViewPr>
    <p:cSldViewPr snapToGrid="0">
      <p:cViewPr varScale="1">
        <p:scale>
          <a:sx n="139" d="100"/>
          <a:sy n="139" d="100"/>
        </p:scale>
        <p:origin x="1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23334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Today in first part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Saw that at any particular layer have data coming in, multiply by weights in FC or conv layer, then pass through an activation function, or nonlinearity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Saw examples of nonlinearities, or activation functions</a:t>
            </a:r>
            <a:endParaRPr/>
          </a:p>
          <a:p>
            <a:pPr marL="0" lvl="0" indent="0">
              <a:spcBef>
                <a:spcPts val="0"/>
              </a:spcBef>
              <a:spcAft>
                <a:spcPts val="0"/>
              </a:spcAft>
              <a:buNone/>
            </a:pPr>
            <a:r>
              <a:rPr lang="en"/>
              <a:t>Sigmoid, relu, …</a:t>
            </a:r>
            <a:endParaRPr/>
          </a:p>
          <a:p>
            <a:pPr marL="0" lvl="0" indent="0" rtl="0">
              <a:spcBef>
                <a:spcPts val="0"/>
              </a:spcBef>
              <a:spcAft>
                <a:spcPts val="0"/>
              </a:spcAft>
              <a:buNone/>
            </a:pPr>
            <a:r>
              <a:rPr lang="en"/>
              <a:t>Today talk about different choices for activation functions and trade-offs between them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Sigmoid -- seen before, most comfortable with</a:t>
            </a:r>
            <a:endParaRPr/>
          </a:p>
          <a:p>
            <a:pPr marL="0" lvl="0" indent="0">
              <a:spcBef>
                <a:spcPts val="0"/>
              </a:spcBef>
              <a:spcAft>
                <a:spcPts val="0"/>
              </a:spcAft>
              <a:buNone/>
            </a:pPr>
            <a:r>
              <a:rPr lang="en"/>
              <a:t>Function is</a:t>
            </a:r>
            <a:endParaRPr/>
          </a:p>
          <a:p>
            <a:pPr marL="0" lvl="0" indent="0">
              <a:spcBef>
                <a:spcPts val="0"/>
              </a:spcBef>
              <a:spcAft>
                <a:spcPts val="0"/>
              </a:spcAft>
              <a:buNone/>
            </a:pPr>
            <a:r>
              <a:rPr lang="en"/>
              <a:t>Takes input, elementwise squashes</a:t>
            </a:r>
            <a:endParaRPr/>
          </a:p>
          <a:p>
            <a:pPr marL="0" lvl="0" indent="0">
              <a:spcBef>
                <a:spcPts val="0"/>
              </a:spcBef>
              <a:spcAft>
                <a:spcPts val="0"/>
              </a:spcAft>
              <a:buNone/>
            </a:pPr>
            <a:r>
              <a:rPr lang="en"/>
              <a:t>If high positive functions, near 1</a:t>
            </a:r>
            <a:endParaRPr/>
          </a:p>
          <a:p>
            <a:pPr marL="0" lvl="0" indent="0">
              <a:spcBef>
                <a:spcPts val="0"/>
              </a:spcBef>
              <a:spcAft>
                <a:spcPts val="0"/>
              </a:spcAft>
              <a:buNone/>
            </a:pPr>
            <a:r>
              <a:rPr lang="en"/>
              <a:t>Negative, near 0</a:t>
            </a:r>
            <a:endParaRPr/>
          </a:p>
          <a:p>
            <a:pPr marL="0" lvl="0" indent="0">
              <a:spcBef>
                <a:spcPts val="0"/>
              </a:spcBef>
              <a:spcAft>
                <a:spcPts val="0"/>
              </a:spcAft>
              <a:buNone/>
            </a:pPr>
            <a:r>
              <a:rPr lang="en"/>
              <a:t>Near 0 have Linear regime</a:t>
            </a:r>
            <a:endParaRPr/>
          </a:p>
          <a:p>
            <a:pPr marL="0" lvl="0" indent="0">
              <a:spcBef>
                <a:spcPts val="0"/>
              </a:spcBef>
              <a:spcAft>
                <a:spcPts val="0"/>
              </a:spcAft>
              <a:buNone/>
            </a:pPr>
            <a:r>
              <a:rPr lang="en"/>
              <a:t>Historically popular since have nice interpretation</a:t>
            </a:r>
            <a:endParaRPr/>
          </a:p>
          <a:p>
            <a:pPr marL="0" lvl="0" indent="0">
              <a:spcBef>
                <a:spcPts val="0"/>
              </a:spcBef>
              <a:spcAft>
                <a:spcPts val="0"/>
              </a:spcAft>
              <a:buNone/>
            </a:pPr>
            <a:r>
              <a:rPr lang="en"/>
              <a:t>Talk later about other nonlinearities like relu that in practice turn out to be more biologically plausible. But this does have an interpretation you could make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Look at more carefully, several problems</a:t>
            </a:r>
            <a:endParaRPr/>
          </a:p>
          <a:p>
            <a:pPr marL="457200" lvl="0" indent="-317500" rtl="0">
              <a:spcBef>
                <a:spcPts val="0"/>
              </a:spcBef>
              <a:spcAft>
                <a:spcPts val="0"/>
              </a:spcAft>
              <a:buSzPts val="1400"/>
              <a:buAutoNum type="arabicPeriod"/>
            </a:pPr>
            <a:r>
              <a:rPr lang="en"/>
              <a:t>Saturated neurons can kill of gradient. What exactly does this mean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we look at a sigmoid gate, a node. Input x, sigmoid output.</a:t>
            </a:r>
            <a:endParaRPr/>
          </a:p>
          <a:p>
            <a:pPr marL="0" lvl="0" indent="0">
              <a:spcBef>
                <a:spcPts val="0"/>
              </a:spcBef>
              <a:spcAft>
                <a:spcPts val="0"/>
              </a:spcAft>
              <a:buNone/>
            </a:pPr>
            <a:r>
              <a:rPr lang="en"/>
              <a:t>What does the gradient flow look like coming back. Upstream coming back, multiply, chain, ...</a:t>
            </a:r>
            <a:endParaRPr/>
          </a:p>
          <a:p>
            <a:pPr marL="0" lvl="0" indent="0">
              <a:spcBef>
                <a:spcPts val="0"/>
              </a:spcBef>
              <a:spcAft>
                <a:spcPts val="0"/>
              </a:spcAft>
              <a:buNone/>
            </a:pPr>
            <a:endParaRPr/>
          </a:p>
          <a:p>
            <a:pPr marL="0" lvl="0" indent="0">
              <a:spcBef>
                <a:spcPts val="0"/>
              </a:spcBef>
              <a:spcAft>
                <a:spcPts val="0"/>
              </a:spcAft>
              <a:buNone/>
            </a:pPr>
            <a:r>
              <a:rPr lang="en"/>
              <a:t>Look at local gradient</a:t>
            </a:r>
            <a:endParaRPr/>
          </a:p>
          <a:p>
            <a:pPr marL="0" lvl="0" indent="0">
              <a:spcBef>
                <a:spcPts val="0"/>
              </a:spcBef>
              <a:spcAft>
                <a:spcPts val="0"/>
              </a:spcAft>
              <a:buNone/>
            </a:pPr>
            <a:r>
              <a:rPr lang="en"/>
              <a:t>Very negative region, gradient is 0, chain any upstream gradient coming down, multiply by something near 0</a:t>
            </a:r>
            <a:endParaRPr/>
          </a:p>
          <a:p>
            <a:pPr marL="0" lvl="0" indent="0">
              <a:spcBef>
                <a:spcPts val="0"/>
              </a:spcBef>
              <a:spcAft>
                <a:spcPts val="0"/>
              </a:spcAft>
              <a:buNone/>
            </a:pPr>
            <a:r>
              <a:rPr lang="en">
                <a:solidFill>
                  <a:schemeClr val="dk1"/>
                </a:solidFill>
              </a:rPr>
              <a:t>After chain rule, very small gradient is passed back, kills gradient flow</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None/>
            </a:pPr>
            <a:r>
              <a:rPr lang="en"/>
              <a:t>Ds / dx very small (0) in saturating regimes (x=-10, x=0), where x is very positive or negative</a:t>
            </a:r>
            <a:endParaRPr/>
          </a:p>
          <a:p>
            <a:pPr marL="0" lvl="0" indent="0">
              <a:spcBef>
                <a:spcPts val="0"/>
              </a:spcBef>
              <a:spcAft>
                <a:spcPts val="0"/>
              </a:spcAft>
              <a:buNone/>
            </a:pPr>
            <a:endParaRPr/>
          </a:p>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2nd problem. </a:t>
            </a:r>
            <a:endParaRPr/>
          </a:p>
          <a:p>
            <a:pPr marL="0" lvl="0" indent="0" rtl="0">
              <a:spcBef>
                <a:spcPts val="0"/>
              </a:spcBef>
              <a:spcAft>
                <a:spcPts val="0"/>
              </a:spcAft>
              <a:buNone/>
            </a:pPr>
            <a:r>
              <a:rPr lang="en"/>
              <a:t>Consider why this a problem.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Consider what happens...</a:t>
            </a:r>
            <a:endParaRPr/>
          </a:p>
          <a:p>
            <a:pPr marL="0" lvl="0" indent="0">
              <a:spcBef>
                <a:spcPts val="0"/>
              </a:spcBef>
              <a:spcAft>
                <a:spcPts val="0"/>
              </a:spcAft>
              <a:buNone/>
            </a:pPr>
            <a:r>
              <a:rPr lang="en"/>
              <a:t>Xs positive, multiplied by weights w, pass through activation</a:t>
            </a:r>
            <a:endParaRPr/>
          </a:p>
          <a:p>
            <a:pPr marL="0" lvl="0" indent="0">
              <a:spcBef>
                <a:spcPts val="0"/>
              </a:spcBef>
              <a:spcAft>
                <a:spcPts val="0"/>
              </a:spcAft>
              <a:buNone/>
            </a:pPr>
            <a:r>
              <a:rPr lang="en"/>
              <a:t>What can we say about gradients on w</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All positive or all negative.</a:t>
            </a:r>
            <a:endParaRPr/>
          </a:p>
          <a:p>
            <a:pPr marL="0" lvl="0" indent="0">
              <a:spcBef>
                <a:spcPts val="0"/>
              </a:spcBef>
              <a:spcAft>
                <a:spcPts val="0"/>
              </a:spcAft>
              <a:buNone/>
            </a:pPr>
            <a:r>
              <a:rPr lang="en"/>
              <a:t>Upstream gradient dL/df is pos or neg, arbitrary gradient</a:t>
            </a:r>
            <a:endParaRPr/>
          </a:p>
          <a:p>
            <a:pPr marL="0" lvl="0" indent="0">
              <a:spcBef>
                <a:spcPts val="0"/>
              </a:spcBef>
              <a:spcAft>
                <a:spcPts val="0"/>
              </a:spcAft>
              <a:buNone/>
            </a:pPr>
            <a:r>
              <a:rPr lang="en"/>
              <a:t>Local gradient for gradients on W is df/dw = x</a:t>
            </a:r>
            <a:endParaRPr/>
          </a:p>
          <a:p>
            <a:pPr marL="0" lvl="0" indent="0">
              <a:spcBef>
                <a:spcPts val="0"/>
              </a:spcBef>
              <a:spcAft>
                <a:spcPts val="0"/>
              </a:spcAft>
              <a:buNone/>
            </a:pPr>
            <a:r>
              <a:rPr lang="en"/>
              <a:t>If x is always positive, gradients on w will be the sign of the upstream gradient</a:t>
            </a:r>
            <a:endParaRPr/>
          </a:p>
          <a:p>
            <a:pPr marL="0" lvl="0" indent="0">
              <a:spcBef>
                <a:spcPts val="0"/>
              </a:spcBef>
              <a:spcAft>
                <a:spcPts val="0"/>
              </a:spcAft>
              <a:buNone/>
            </a:pPr>
            <a:r>
              <a:rPr lang="en"/>
              <a:t>Gradients on W since either all pos or neg, will always move in the same direction.</a:t>
            </a:r>
            <a:endParaRPr/>
          </a:p>
          <a:p>
            <a:pPr marL="0" lvl="0" indent="0">
              <a:spcBef>
                <a:spcPts val="0"/>
              </a:spcBef>
              <a:spcAft>
                <a:spcPts val="0"/>
              </a:spcAft>
              <a:buNone/>
            </a:pPr>
            <a:endParaRPr/>
          </a:p>
          <a:p>
            <a:pPr marL="0" lvl="0" indent="0">
              <a:spcBef>
                <a:spcPts val="0"/>
              </a:spcBef>
              <a:spcAft>
                <a:spcPts val="0"/>
              </a:spcAft>
              <a:buNone/>
            </a:pPr>
            <a:r>
              <a:rPr lang="en"/>
              <a:t>**When doing parameter update will either increase all elements of W by positive amounts, or all negative amounts</a:t>
            </a:r>
            <a:endParaRPr/>
          </a:p>
          <a:p>
            <a:pPr marL="0" lvl="0" indent="0">
              <a:spcBef>
                <a:spcPts val="0"/>
              </a:spcBef>
              <a:spcAft>
                <a:spcPts val="0"/>
              </a:spcAft>
              <a:buNone/>
            </a:pPr>
            <a:r>
              <a:rPr lang="en"/>
              <a:t>Inefficient gradient updates. E.g. example with 2d w. Only 2 directions (quadrants) in which you’re allowed to take gradient update</a:t>
            </a:r>
            <a:endParaRPr/>
          </a:p>
          <a:p>
            <a:pPr marL="0" lvl="0" indent="0">
              <a:spcBef>
                <a:spcPts val="0"/>
              </a:spcBef>
              <a:spcAft>
                <a:spcPts val="0"/>
              </a:spcAft>
              <a:buNone/>
            </a:pPr>
            <a:r>
              <a:rPr lang="en"/>
              <a:t>In case where hypothetical optimal w is the blue vector, we’re starting off at a point beginning of red, can’t directly take an update in this direction</a:t>
            </a:r>
            <a:endParaRPr/>
          </a:p>
          <a:p>
            <a:pPr marL="0" lvl="0" indent="0">
              <a:spcBef>
                <a:spcPts val="0"/>
              </a:spcBef>
              <a:spcAft>
                <a:spcPts val="0"/>
              </a:spcAft>
              <a:buNone/>
            </a:pPr>
            <a:r>
              <a:rPr lang="en"/>
              <a:t>Have to take a sequence of gradient updates</a:t>
            </a:r>
            <a:endParaRPr/>
          </a:p>
          <a:p>
            <a:pPr marL="0" lvl="0" indent="0" rtl="0">
              <a:spcBef>
                <a:spcPts val="0"/>
              </a:spcBef>
              <a:spcAft>
                <a:spcPts val="0"/>
              </a:spcAft>
              <a:buNone/>
            </a:pPr>
            <a:r>
              <a:rPr lang="en"/>
              <a:t>Why also we want zero-mean data (x) to have positive and negative values</a:t>
            </a:r>
            <a:endParaRPr/>
          </a:p>
          <a:p>
            <a:pPr marL="0" lvl="0" indent="0" rtl="0">
              <a:spcBef>
                <a:spcPts val="0"/>
              </a:spcBef>
              <a:spcAft>
                <a:spcPts val="0"/>
              </a:spcAft>
              <a:buNone/>
            </a:pPr>
            <a:endParaRPr/>
          </a:p>
          <a:p>
            <a:pPr marL="457200" lvl="0" indent="-317500" rtl="0">
              <a:spcBef>
                <a:spcPts val="0"/>
              </a:spcBef>
              <a:spcAft>
                <a:spcPts val="0"/>
              </a:spcAft>
              <a:buSzPts val="1400"/>
              <a:buChar char="●"/>
            </a:pPr>
            <a:r>
              <a:rPr lang="en"/>
              <a:t>Why bad?</a:t>
            </a:r>
            <a:endParaRPr/>
          </a:p>
          <a:p>
            <a:pPr marL="457200" lvl="0" indent="-317500">
              <a:spcBef>
                <a:spcPts val="0"/>
              </a:spcBef>
              <a:spcAft>
                <a:spcPts val="0"/>
              </a:spcAft>
              <a:buSzPts val="1400"/>
              <a:buChar char="●"/>
            </a:pPr>
            <a:r>
              <a:rPr lang="en"/>
              <a:t>For a given input pattern, weights can only increase or decrease all at once in an update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Talked about 2 main problems</a:t>
            </a:r>
            <a:endParaRPr/>
          </a:p>
          <a:p>
            <a:pPr marL="457200" lvl="0" indent="-317500" rtl="0">
              <a:spcBef>
                <a:spcPts val="0"/>
              </a:spcBef>
              <a:spcAft>
                <a:spcPts val="0"/>
              </a:spcAft>
              <a:buSzPts val="1400"/>
              <a:buAutoNum type="arabicPeriod"/>
            </a:pPr>
            <a:r>
              <a:rPr lang="en"/>
              <a:t>Saturated gradients can kill gradient if too positive or negative</a:t>
            </a:r>
            <a:endParaRPr/>
          </a:p>
          <a:p>
            <a:pPr marL="457200" lvl="0" indent="-317500" rtl="0">
              <a:spcBef>
                <a:spcPts val="0"/>
              </a:spcBef>
              <a:spcAft>
                <a:spcPts val="0"/>
              </a:spcAft>
              <a:buSzPts val="1400"/>
              <a:buAutoNum type="arabicPeriod"/>
            </a:pPr>
            <a:r>
              <a:rPr lang="en"/>
              <a:t>Not zero-centered, inefficient gradient update</a:t>
            </a:r>
            <a:endParaRPr/>
          </a:p>
          <a:p>
            <a:pPr marL="0" lvl="0" indent="0" rtl="0">
              <a:spcBef>
                <a:spcPts val="0"/>
              </a:spcBef>
              <a:spcAft>
                <a:spcPts val="0"/>
              </a:spcAft>
              <a:buNone/>
            </a:pPr>
            <a:endParaRPr/>
          </a:p>
          <a:p>
            <a:pPr marL="0" lvl="0" indent="0">
              <a:spcBef>
                <a:spcPts val="0"/>
              </a:spcBef>
              <a:spcAft>
                <a:spcPts val="0"/>
              </a:spcAft>
              <a:buNone/>
            </a:pPr>
            <a:r>
              <a:rPr lang="en"/>
              <a:t>Third problem have exponential funciton. A little computational expensive, but in big picture not main problem. Have convolutions and dot products.</a:t>
            </a:r>
            <a:endParaRPr/>
          </a:p>
          <a:p>
            <a:pPr marL="0" lvl="0" indent="0" rtl="0">
              <a:spcBef>
                <a:spcPts val="0"/>
              </a:spcBef>
              <a:spcAft>
                <a:spcPts val="0"/>
              </a:spcAft>
              <a:buNone/>
            </a:pPr>
            <a:r>
              <a:rPr lang="en"/>
              <a:t>Exp expensive, but convolutions, dot products main computational bottleneck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2nd activation function, tanh.</a:t>
            </a:r>
            <a:endParaRPr/>
          </a:p>
          <a:p>
            <a:pPr marL="0" lvl="0" indent="0">
              <a:spcBef>
                <a:spcPts val="0"/>
              </a:spcBef>
              <a:spcAft>
                <a:spcPts val="0"/>
              </a:spcAft>
              <a:buNone/>
            </a:pPr>
            <a:r>
              <a:rPr lang="en"/>
              <a:t>Looks similar, but now squashed to…</a:t>
            </a:r>
            <a:endParaRPr/>
          </a:p>
          <a:p>
            <a:pPr marL="0" lvl="0" indent="0">
              <a:spcBef>
                <a:spcPts val="0"/>
              </a:spcBef>
              <a:spcAft>
                <a:spcPts val="0"/>
              </a:spcAft>
              <a:buNone/>
            </a:pPr>
            <a:r>
              <a:rPr lang="en"/>
              <a:t>Now zero centered, avoids 2nd problem </a:t>
            </a:r>
            <a:endParaRPr/>
          </a:p>
          <a:p>
            <a:pPr marL="0" lvl="0" indent="0">
              <a:spcBef>
                <a:spcPts val="0"/>
              </a:spcBef>
              <a:spcAft>
                <a:spcPts val="0"/>
              </a:spcAft>
              <a:buNone/>
            </a:pPr>
            <a:r>
              <a:rPr lang="en"/>
              <a:t>Still kills gradients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relu, saw in last lecture</a:t>
            </a:r>
            <a:endParaRPr/>
          </a:p>
          <a:p>
            <a:pPr marL="0" lvl="0" indent="0">
              <a:spcBef>
                <a:spcPts val="0"/>
              </a:spcBef>
              <a:spcAft>
                <a:spcPts val="0"/>
              </a:spcAft>
              <a:buNone/>
            </a:pPr>
            <a:r>
              <a:rPr lang="en"/>
              <a:t>If positive, passed through</a:t>
            </a:r>
            <a:endParaRPr/>
          </a:p>
          <a:p>
            <a:pPr marL="0" lvl="0" indent="0">
              <a:spcBef>
                <a:spcPts val="0"/>
              </a:spcBef>
              <a:spcAft>
                <a:spcPts val="0"/>
              </a:spcAft>
              <a:buNone/>
            </a:pPr>
            <a:r>
              <a:rPr lang="en"/>
              <a:t>If look at previous problems of sigmoid, does not saturate for half region. </a:t>
            </a:r>
            <a:endParaRPr/>
          </a:p>
          <a:p>
            <a:pPr marL="0" lvl="0" indent="0">
              <a:spcBef>
                <a:spcPts val="0"/>
              </a:spcBef>
              <a:spcAft>
                <a:spcPts val="0"/>
              </a:spcAft>
              <a:buNone/>
            </a:pPr>
            <a:r>
              <a:rPr lang="en"/>
              <a:t>Very computationally efficient. Relu simple max (no exponential)</a:t>
            </a:r>
            <a:endParaRPr/>
          </a:p>
          <a:p>
            <a:pPr marL="0" lvl="0" indent="0">
              <a:spcBef>
                <a:spcPts val="0"/>
              </a:spcBef>
              <a:spcAft>
                <a:spcPts val="0"/>
              </a:spcAft>
              <a:buNone/>
            </a:pPr>
            <a:r>
              <a:rPr lang="en"/>
              <a:t>In practice converges much faster</a:t>
            </a:r>
            <a:endParaRPr/>
          </a:p>
          <a:p>
            <a:pPr marL="0" lvl="0" indent="0">
              <a:spcBef>
                <a:spcPts val="0"/>
              </a:spcBef>
              <a:spcAft>
                <a:spcPts val="0"/>
              </a:spcAft>
              <a:buNone/>
            </a:pPr>
            <a:r>
              <a:rPr lang="en"/>
              <a:t>Actually turns out to be more biologically plausible if look at what inputs look like and what outputs look like in neuroscience experiments, this is closer approximation</a:t>
            </a:r>
            <a:endParaRPr/>
          </a:p>
          <a:p>
            <a:pPr marL="0" lvl="0" indent="0">
              <a:spcBef>
                <a:spcPts val="0"/>
              </a:spcBef>
              <a:spcAft>
                <a:spcPts val="0"/>
              </a:spcAft>
              <a:buNone/>
            </a:pPr>
            <a:r>
              <a:rPr lang="en"/>
              <a:t>Started to be used a lot starting 2012 with alexnet</a:t>
            </a:r>
            <a:endParaRPr/>
          </a:p>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Problem not zero-centered anymore. Tanh had fixed, now have again.</a:t>
            </a:r>
            <a:endParaRPr/>
          </a:p>
          <a:p>
            <a:pPr marL="0" lvl="0" indent="0">
              <a:spcBef>
                <a:spcPts val="0"/>
              </a:spcBef>
              <a:spcAft>
                <a:spcPts val="0"/>
              </a:spcAft>
              <a:buNone/>
            </a:pPr>
            <a:r>
              <a:rPr lang="en"/>
              <a:t>No saturation in positive half, but problem in negative half</a:t>
            </a:r>
            <a:endParaRPr/>
          </a:p>
          <a:p>
            <a:pPr marL="0" lvl="0" indent="0">
              <a:spcBef>
                <a:spcPts val="0"/>
              </a:spcBef>
              <a:spcAft>
                <a:spcPts val="0"/>
              </a:spcAft>
              <a:buNone/>
            </a:pPr>
            <a:endParaRPr/>
          </a:p>
          <a:p>
            <a:pPr marL="0" lvl="0" indent="0" rtl="0">
              <a:spcBef>
                <a:spcPts val="0"/>
              </a:spcBef>
              <a:spcAft>
                <a:spcPts val="0"/>
              </a:spcAft>
              <a:buNone/>
            </a:pPr>
            <a:r>
              <a:rPr lang="en"/>
              <a:t>When x &lt; 0, no gradient flow</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Problem not zero-centered anymore. Tanh had fixed, now have again.</a:t>
            </a:r>
            <a:endParaRPr/>
          </a:p>
          <a:p>
            <a:pPr marL="0" lvl="0" indent="0" rtl="0">
              <a:spcBef>
                <a:spcPts val="0"/>
              </a:spcBef>
              <a:spcAft>
                <a:spcPts val="0"/>
              </a:spcAft>
              <a:buNone/>
            </a:pPr>
            <a:r>
              <a:rPr lang="en"/>
              <a:t>No saturation in positive half, but problem in negative half</a:t>
            </a:r>
            <a:endParaRPr/>
          </a:p>
          <a:p>
            <a:pPr marL="0" lvl="0" indent="0" rtl="0">
              <a:spcBef>
                <a:spcPts val="0"/>
              </a:spcBef>
              <a:spcAft>
                <a:spcPts val="0"/>
              </a:spcAft>
              <a:buNone/>
            </a:pPr>
            <a:endParaRPr/>
          </a:p>
          <a:p>
            <a:pPr marL="0" lvl="0" indent="0" rtl="0">
              <a:spcBef>
                <a:spcPts val="0"/>
              </a:spcBef>
              <a:spcAft>
                <a:spcPts val="0"/>
              </a:spcAft>
              <a:buNone/>
            </a:pPr>
            <a:r>
              <a:rPr lang="en"/>
              <a:t>When x &lt; 0, no gradient flow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Thinking a little more precisely</a:t>
            </a:r>
            <a:endParaRPr/>
          </a:p>
          <a:p>
            <a:pPr marL="0" lvl="0" indent="0">
              <a:spcBef>
                <a:spcPts val="0"/>
              </a:spcBef>
              <a:spcAft>
                <a:spcPts val="0"/>
              </a:spcAft>
              <a:buNone/>
            </a:pPr>
            <a:r>
              <a:rPr lang="en"/>
              <a:t>-10, then 10</a:t>
            </a:r>
            <a:endParaRPr/>
          </a:p>
          <a:p>
            <a:pPr marL="0" lvl="0" indent="0">
              <a:spcBef>
                <a:spcPts val="0"/>
              </a:spcBef>
              <a:spcAft>
                <a:spcPts val="0"/>
              </a:spcAft>
              <a:buNone/>
            </a:pPr>
            <a:r>
              <a:rPr lang="en"/>
              <a:t>At 0 is undefined, in practice define gradient at kink to be 0</a:t>
            </a:r>
            <a:endParaRPr/>
          </a:p>
          <a:p>
            <a:pPr marL="0" lvl="0" indent="0">
              <a:spcBef>
                <a:spcPts val="0"/>
              </a:spcBef>
              <a:spcAft>
                <a:spcPts val="0"/>
              </a:spcAft>
              <a:buNone/>
            </a:pPr>
            <a:endParaRPr/>
          </a:p>
          <a:p>
            <a:pPr marL="0" lvl="0" indent="0">
              <a:spcBef>
                <a:spcPts val="0"/>
              </a:spcBef>
              <a:spcAft>
                <a:spcPts val="0"/>
              </a:spcAft>
              <a:buNone/>
            </a:pPr>
            <a:r>
              <a:rPr lang="en"/>
              <a:t>Killing gradient in half the regime</a:t>
            </a:r>
            <a:endParaRPr/>
          </a:p>
          <a:p>
            <a:pPr marL="0" lvl="0" indent="0">
              <a:spcBef>
                <a:spcPts val="0"/>
              </a:spcBef>
              <a:spcAft>
                <a:spcPts val="0"/>
              </a:spcAft>
              <a:buNone/>
            </a:pPr>
            <a:endParaRPr/>
          </a:p>
          <a:p>
            <a:pPr marL="0" lvl="0" indent="0">
              <a:spcBef>
                <a:spcPts val="0"/>
              </a:spcBef>
              <a:spcAft>
                <a:spcPts val="0"/>
              </a:spcAft>
              <a:buNone/>
            </a:pPr>
            <a:r>
              <a:rPr lang="en"/>
              <a:t>Define gradient at kink to be 0</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Get a phenomenon of dead relus when in bad part of regime</a:t>
            </a:r>
            <a:endParaRPr/>
          </a:p>
          <a:p>
            <a:pPr marL="0" lvl="0" indent="0">
              <a:spcBef>
                <a:spcPts val="0"/>
              </a:spcBef>
              <a:spcAft>
                <a:spcPts val="0"/>
              </a:spcAft>
              <a:buNone/>
            </a:pPr>
            <a:r>
              <a:rPr lang="en"/>
              <a:t>When look at data cloud, look at where relus can fall.</a:t>
            </a:r>
            <a:endParaRPr/>
          </a:p>
          <a:p>
            <a:pPr marL="0" lvl="0" indent="0">
              <a:spcBef>
                <a:spcPts val="0"/>
              </a:spcBef>
              <a:spcAft>
                <a:spcPts val="0"/>
              </a:spcAft>
              <a:buNone/>
            </a:pPr>
            <a:r>
              <a:rPr lang="en"/>
              <a:t>Each of these is plane that defines relus, where it activates. Can fall off data cloud where never activates. </a:t>
            </a:r>
            <a:endParaRPr/>
          </a:p>
          <a:p>
            <a:pPr marL="0" lvl="0" indent="0">
              <a:spcBef>
                <a:spcPts val="0"/>
              </a:spcBef>
              <a:spcAft>
                <a:spcPts val="0"/>
              </a:spcAft>
              <a:buNone/>
            </a:pPr>
            <a:r>
              <a:rPr lang="en"/>
              <a:t>Separating hyperplane</a:t>
            </a:r>
            <a:endParaRPr/>
          </a:p>
          <a:p>
            <a:pPr marL="0" lvl="0" indent="0">
              <a:spcBef>
                <a:spcPts val="0"/>
              </a:spcBef>
              <a:spcAft>
                <a:spcPts val="0"/>
              </a:spcAft>
              <a:buNone/>
            </a:pPr>
            <a:endParaRPr/>
          </a:p>
          <a:p>
            <a:pPr marL="0" lvl="0" indent="0">
              <a:spcBef>
                <a:spcPts val="0"/>
              </a:spcBef>
              <a:spcAft>
                <a:spcPts val="0"/>
              </a:spcAft>
              <a:buClr>
                <a:schemeClr val="dk1"/>
              </a:buClr>
              <a:buSzPts val="1100"/>
              <a:buFont typeface="Arial"/>
              <a:buNone/>
            </a:pPr>
            <a:r>
              <a:rPr lang="en">
                <a:solidFill>
                  <a:schemeClr val="dk1"/>
                </a:solidFill>
              </a:rPr>
              <a:t>Can look at this as coming from several potential reasons</a:t>
            </a:r>
            <a:endParaRPr/>
          </a:p>
          <a:p>
            <a:pPr marL="0" lvl="0" indent="0" rtl="0">
              <a:spcBef>
                <a:spcPts val="0"/>
              </a:spcBef>
              <a:spcAft>
                <a:spcPts val="0"/>
              </a:spcAft>
              <a:buNone/>
            </a:pPr>
            <a:r>
              <a:rPr lang="en"/>
              <a:t>Can be from bad initialization (weights that happen to be off the data cloud). Never get a data input that causes it to activate, never good gradient flow coming back.</a:t>
            </a:r>
            <a:endParaRPr/>
          </a:p>
          <a:p>
            <a:pPr marL="0" lvl="0" indent="0" rtl="0">
              <a:spcBef>
                <a:spcPts val="0"/>
              </a:spcBef>
              <a:spcAft>
                <a:spcPts val="0"/>
              </a:spcAft>
              <a:buNone/>
            </a:pPr>
            <a:r>
              <a:rPr lang="en"/>
              <a:t>More commonly happens when your learning rate is too high (making big updates), the w jumps, gets knocked off the data manifold</a:t>
            </a:r>
            <a:endParaRPr/>
          </a:p>
          <a:p>
            <a:pPr marL="0" lvl="0" indent="0">
              <a:spcBef>
                <a:spcPts val="0"/>
              </a:spcBef>
              <a:spcAft>
                <a:spcPts val="0"/>
              </a:spcAft>
              <a:buNone/>
            </a:pPr>
            <a:r>
              <a:rPr lang="en"/>
              <a:t>In practice, if freeze trained network and pass data through, as much as 10-20% of network is dead relus.</a:t>
            </a:r>
            <a:endParaRPr/>
          </a:p>
          <a:p>
            <a:pPr marL="0" lvl="0" indent="0">
              <a:spcBef>
                <a:spcPts val="0"/>
              </a:spcBef>
              <a:spcAft>
                <a:spcPts val="0"/>
              </a:spcAft>
              <a:buNone/>
            </a:pPr>
            <a:r>
              <a:rPr lang="en"/>
              <a:t>Problem, but in practice most networks do have these problems, and is research problem but still doing ok for training networks.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People like to initialize ReLu neurons with slightly positive biases to increase likelihood of being active at initialization and get updates (as opposed to never getting an update)</a:t>
            </a:r>
            <a:endParaRPr/>
          </a:p>
          <a:p>
            <a:pPr marL="0" lvl="0" indent="0">
              <a:spcBef>
                <a:spcPts val="0"/>
              </a:spcBef>
              <a:spcAft>
                <a:spcPts val="0"/>
              </a:spcAft>
              <a:buNone/>
            </a:pPr>
            <a:r>
              <a:rPr lang="en"/>
              <a:t>Biases towards more relus firing at beginning</a:t>
            </a:r>
            <a:endParaRPr/>
          </a:p>
          <a:p>
            <a:pPr marL="0" lvl="0" indent="0">
              <a:spcBef>
                <a:spcPts val="0"/>
              </a:spcBef>
              <a:spcAft>
                <a:spcPts val="0"/>
              </a:spcAft>
              <a:buNone/>
            </a:pPr>
            <a:r>
              <a:rPr lang="en"/>
              <a:t>Some say it helps, some say it doesn’t</a:t>
            </a:r>
            <a:endParaRPr/>
          </a:p>
          <a:p>
            <a:pPr marL="0" lvl="0" indent="0" rtl="0">
              <a:spcBef>
                <a:spcPts val="0"/>
              </a:spcBef>
              <a:spcAft>
                <a:spcPts val="0"/>
              </a:spcAft>
              <a:buNone/>
            </a:pPr>
            <a:r>
              <a:rPr lang="en"/>
              <a:t>Generally people don’t always use this, initialize with 0 biases still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Look at some modifications of relus that have come out since then</a:t>
            </a:r>
            <a:endParaRPr/>
          </a:p>
          <a:p>
            <a:pPr marL="0" lvl="0" indent="0">
              <a:spcBef>
                <a:spcPts val="0"/>
              </a:spcBef>
              <a:spcAft>
                <a:spcPts val="0"/>
              </a:spcAft>
              <a:buNone/>
            </a:pPr>
            <a:endParaRPr/>
          </a:p>
          <a:p>
            <a:pPr marL="0" lvl="0" indent="0">
              <a:spcBef>
                <a:spcPts val="0"/>
              </a:spcBef>
              <a:spcAft>
                <a:spcPts val="0"/>
              </a:spcAft>
              <a:buNone/>
            </a:pPr>
            <a:r>
              <a:rPr lang="en"/>
              <a:t>Leaky relu. Instead of being flat in negative regime, have slight negative slow</a:t>
            </a:r>
            <a:endParaRPr/>
          </a:p>
          <a:p>
            <a:pPr marL="0" lvl="0" indent="0">
              <a:spcBef>
                <a:spcPts val="0"/>
              </a:spcBef>
              <a:spcAft>
                <a:spcPts val="0"/>
              </a:spcAft>
              <a:buNone/>
            </a:pPr>
            <a:r>
              <a:rPr lang="en"/>
              <a:t>Does not have problem of saturating neuron killing gradient flow</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Like leaky relu with sloped region in negative regime, but slope in negative regime now learned. More flexibility</a:t>
            </a:r>
            <a:endParaRPr/>
          </a:p>
          <a:p>
            <a:pPr marL="0" lvl="0" indent="0">
              <a:spcBef>
                <a:spcPts val="0"/>
              </a:spcBef>
              <a:spcAft>
                <a:spcPts val="0"/>
              </a:spcAft>
              <a:buNone/>
            </a:pPr>
            <a:endParaRPr/>
          </a:p>
          <a:p>
            <a:pPr marL="0" lvl="0" indent="0" rtl="0">
              <a:spcBef>
                <a:spcPts val="0"/>
              </a:spcBef>
              <a:spcAft>
                <a:spcPts val="0"/>
              </a:spcAft>
              <a:buNone/>
            </a:pPr>
            <a:r>
              <a:rPr lang="en"/>
              <a:t>Learn alpha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Talked about how to express any function in terms of a computational graph</a:t>
            </a:r>
            <a:endParaRPr/>
          </a:p>
          <a:p>
            <a:pPr marL="0" lvl="0" indent="0" rtl="0">
              <a:spcBef>
                <a:spcPts val="0"/>
              </a:spcBef>
              <a:spcAft>
                <a:spcPts val="0"/>
              </a:spcAft>
              <a:buNone/>
            </a:pPr>
            <a:r>
              <a:rPr lang="en"/>
              <a:t>Help us use backprop to obtain analytic gradient for complex functions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Still closer to zero mean outputs</a:t>
            </a:r>
            <a:endParaRPr/>
          </a:p>
          <a:p>
            <a:pPr marL="0" lvl="0" indent="0">
              <a:spcBef>
                <a:spcPts val="0"/>
              </a:spcBef>
              <a:spcAft>
                <a:spcPts val="0"/>
              </a:spcAft>
              <a:buNone/>
            </a:pPr>
            <a:r>
              <a:rPr lang="en"/>
              <a:t>But saturation in negative regime means that only “activated” units have variation, and “deactivated” units have all the same value. More robust to noise, since focuses modeling on positive regime, and we care much more about degree of activation, presence of features, rather than absence of them in negative regime</a:t>
            </a:r>
            <a:endParaRPr/>
          </a:p>
          <a:p>
            <a:pPr marL="0" lvl="0" indent="0">
              <a:spcBef>
                <a:spcPts val="0"/>
              </a:spcBef>
              <a:spcAft>
                <a:spcPts val="0"/>
              </a:spcAft>
              <a:buNone/>
            </a:pPr>
            <a:r>
              <a:rPr lang="en"/>
              <a:t>Models non-informative deactivation state</a:t>
            </a:r>
            <a:endParaRPr/>
          </a:p>
          <a:p>
            <a:pPr marL="0" lvl="0" indent="0">
              <a:spcBef>
                <a:spcPts val="0"/>
              </a:spcBef>
              <a:spcAft>
                <a:spcPts val="0"/>
              </a:spcAft>
              <a:buNone/>
            </a:pPr>
            <a:endParaRPr/>
          </a:p>
          <a:p>
            <a:pPr marL="0" lvl="0" indent="0">
              <a:spcBef>
                <a:spcPts val="0"/>
              </a:spcBef>
              <a:spcAft>
                <a:spcPts val="0"/>
              </a:spcAft>
              <a:buNone/>
            </a:pPr>
            <a:r>
              <a:rPr lang="en"/>
              <a:t>Saturation means a small derivative which decreases the variation and the information that is propagated to the next layer</a:t>
            </a:r>
            <a:endParaRPr/>
          </a:p>
          <a:p>
            <a:pPr marL="0" lvl="0" indent="0">
              <a:spcBef>
                <a:spcPts val="0"/>
              </a:spcBef>
              <a:spcAft>
                <a:spcPts val="0"/>
              </a:spcAft>
              <a:buNone/>
            </a:pPr>
            <a:r>
              <a:rPr lang="en"/>
              <a:t>Noise-robust deactivation state</a:t>
            </a:r>
            <a:endParaRPr/>
          </a:p>
          <a:p>
            <a:pPr marL="0" lvl="0" indent="0">
              <a:spcBef>
                <a:spcPts val="0"/>
              </a:spcBef>
              <a:spcAft>
                <a:spcPts val="0"/>
              </a:spcAft>
              <a:buNone/>
            </a:pPr>
            <a:r>
              <a:rPr lang="en"/>
              <a:t>In between ReLU (closer to zero mean outputs in comparison) and Leaky ReLU</a:t>
            </a:r>
            <a:endParaRPr/>
          </a:p>
          <a:p>
            <a:pPr marL="0" lvl="0" indent="0">
              <a:spcBef>
                <a:spcPts val="0"/>
              </a:spcBef>
              <a:spcAft>
                <a:spcPts val="0"/>
              </a:spcAft>
              <a:buNone/>
            </a:pPr>
            <a:endParaRPr/>
          </a:p>
          <a:p>
            <a:pPr marL="0" lvl="0" indent="0">
              <a:spcBef>
                <a:spcPts val="0"/>
              </a:spcBef>
              <a:spcAft>
                <a:spcPts val="0"/>
              </a:spcAft>
              <a:buNone/>
            </a:pPr>
            <a:r>
              <a:rPr lang="en"/>
              <a:t>The saturation decreases the variation of the units if deactivated, so the precise deactivation argument is less relevant. Such an activation function can code the degree of presence of particular phenomena in the input, but does not quantitatively model the degree of their absence. Therefore, such an activation function is more robust to noise.</a:t>
            </a:r>
            <a:endParaRPr/>
          </a:p>
          <a:p>
            <a:pPr marL="0" lvl="0" indent="0">
              <a:spcBef>
                <a:spcPts val="0"/>
              </a:spcBef>
              <a:spcAft>
                <a:spcPts val="0"/>
              </a:spcAft>
              <a:buNone/>
            </a:pPr>
            <a:endParaRPr/>
          </a:p>
          <a:p>
            <a:pPr marL="0" lvl="0" indent="0">
              <a:spcBef>
                <a:spcPts val="0"/>
              </a:spcBef>
              <a:spcAft>
                <a:spcPts val="0"/>
              </a:spcAft>
              <a:buNone/>
            </a:pPr>
            <a:r>
              <a:rPr lang="en"/>
              <a:t>Consequently, dependencies between coding units are much easier to model and much easier to interpret since only activated code units carry much information.</a:t>
            </a:r>
            <a:endParaRPr/>
          </a:p>
          <a:p>
            <a:pPr marL="0" lvl="0" indent="0">
              <a:spcBef>
                <a:spcPts val="0"/>
              </a:spcBef>
              <a:spcAft>
                <a:spcPts val="0"/>
              </a:spcAft>
              <a:buNone/>
            </a:pPr>
            <a:endParaRPr/>
          </a:p>
          <a:p>
            <a:pPr marL="0" lvl="0" indent="0" rtl="0">
              <a:spcBef>
                <a:spcPts val="0"/>
              </a:spcBef>
              <a:spcAft>
                <a:spcPts val="0"/>
              </a:spcAft>
              <a:buNone/>
            </a:pPr>
            <a:r>
              <a:rPr lang="en"/>
              <a:t>Alpha a hyperparameter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Looks a little difference, doesn’t have same form of dot product with nonlinearity over it</a:t>
            </a:r>
            <a:endParaRPr/>
          </a:p>
          <a:p>
            <a:pPr marL="0" lvl="0" indent="0">
              <a:spcBef>
                <a:spcPts val="0"/>
              </a:spcBef>
              <a:spcAft>
                <a:spcPts val="0"/>
              </a:spcAft>
              <a:buNone/>
            </a:pPr>
            <a:endParaRPr/>
          </a:p>
          <a:p>
            <a:pPr marL="0" lvl="0" indent="0">
              <a:spcBef>
                <a:spcPts val="0"/>
              </a:spcBef>
              <a:spcAft>
                <a:spcPts val="0"/>
              </a:spcAft>
              <a:buNone/>
            </a:pPr>
            <a:r>
              <a:rPr lang="en"/>
              <a:t>Wx + b, then second set of weights w2 x + b</a:t>
            </a:r>
            <a:endParaRPr/>
          </a:p>
          <a:p>
            <a:pPr marL="0" lvl="0" indent="0">
              <a:spcBef>
                <a:spcPts val="0"/>
              </a:spcBef>
              <a:spcAft>
                <a:spcPts val="0"/>
              </a:spcAft>
              <a:buNone/>
            </a:pPr>
            <a:r>
              <a:rPr lang="en">
                <a:solidFill>
                  <a:schemeClr val="dk1"/>
                </a:solidFill>
              </a:rPr>
              <a:t>Max of these 2 functions, generalizes relu and leaky relu</a:t>
            </a:r>
            <a:endParaRPr>
              <a:solidFill>
                <a:schemeClr val="dk1"/>
              </a:solidFill>
            </a:endParaRPr>
          </a:p>
          <a:p>
            <a:pPr marL="0" lvl="0" indent="0">
              <a:spcBef>
                <a:spcPts val="0"/>
              </a:spcBef>
              <a:spcAft>
                <a:spcPts val="0"/>
              </a:spcAft>
              <a:buNone/>
            </a:pPr>
            <a:r>
              <a:rPr lang="en"/>
              <a:t>Gives us: linear regime, doesn’t saturate, doesn’t die</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Good general rule of thumb is to use relu. Most standard one that generally works well.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Talked about activation function, part of designing network</a:t>
            </a:r>
            <a:endParaRPr/>
          </a:p>
          <a:p>
            <a:pPr marL="0" lvl="0" indent="0">
              <a:spcBef>
                <a:spcPts val="0"/>
              </a:spcBef>
              <a:spcAft>
                <a:spcPts val="0"/>
              </a:spcAft>
              <a:buNone/>
            </a:pPr>
            <a:endParaRPr/>
          </a:p>
          <a:p>
            <a:pPr marL="0" lvl="0" indent="0">
              <a:spcBef>
                <a:spcPts val="0"/>
              </a:spcBef>
              <a:spcAft>
                <a:spcPts val="0"/>
              </a:spcAft>
              <a:buNone/>
            </a:pPr>
            <a:r>
              <a:rPr lang="en"/>
              <a:t>Now want to train network.</a:t>
            </a:r>
            <a:endParaRPr/>
          </a:p>
          <a:p>
            <a:pPr marL="0" lvl="0" indent="0" rtl="0">
              <a:spcBef>
                <a:spcPts val="0"/>
              </a:spcBef>
              <a:spcAft>
                <a:spcPts val="0"/>
              </a:spcAft>
              <a:buClr>
                <a:schemeClr val="dk1"/>
              </a:buClr>
              <a:buSzPts val="1100"/>
              <a:buFont typeface="Arial"/>
              <a:buNone/>
            </a:pPr>
            <a:r>
              <a:rPr lang="en">
                <a:solidFill>
                  <a:schemeClr val="dk1"/>
                </a:solidFill>
              </a:rPr>
              <a:t>Generally always want to preprocess data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Typical preprocessing in ML is zero-mean, normalize to unit variance</a:t>
            </a:r>
            <a:endParaRPr/>
          </a:p>
          <a:p>
            <a:pPr marL="0" lvl="0" indent="0">
              <a:spcBef>
                <a:spcPts val="0"/>
              </a:spcBef>
              <a:spcAft>
                <a:spcPts val="0"/>
              </a:spcAft>
              <a:buNone/>
            </a:pPr>
            <a:r>
              <a:rPr lang="en"/>
              <a:t>Why do we want to do this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For zero-centering, talked about when all inputs are positives, gradients on weights all positive, get suboptimal optimization</a:t>
            </a:r>
            <a:endParaRPr/>
          </a:p>
          <a:p>
            <a:pPr marL="0" lvl="0" indent="0">
              <a:spcBef>
                <a:spcPts val="0"/>
              </a:spcBef>
              <a:spcAft>
                <a:spcPts val="0"/>
              </a:spcAft>
              <a:buNone/>
            </a:pPr>
            <a:r>
              <a:rPr lang="en"/>
              <a:t>In general, even if not all pos or all negative, any sort of bias still causes problems, </a:t>
            </a:r>
            <a:r>
              <a:rPr lang="en">
                <a:solidFill>
                  <a:schemeClr val="dk1"/>
                </a:solidFill>
              </a:rPr>
              <a:t> inefficient optimization</a:t>
            </a:r>
            <a:endParaRPr/>
          </a:p>
          <a:p>
            <a:pPr marL="0" lvl="0" indent="0">
              <a:spcBef>
                <a:spcPts val="0"/>
              </a:spcBef>
              <a:spcAft>
                <a:spcPts val="0"/>
              </a:spcAft>
              <a:buNone/>
            </a:pPr>
            <a:endParaRPr/>
          </a:p>
          <a:p>
            <a:pPr marL="0" lvl="0" indent="0" rtl="0">
              <a:spcBef>
                <a:spcPts val="0"/>
              </a:spcBef>
              <a:spcAft>
                <a:spcPts val="0"/>
              </a:spcAft>
              <a:buNone/>
            </a:pPr>
            <a:r>
              <a:rPr lang="en"/>
              <a:t>If data is shifted, all positive or with a bias, then gradients are also shifted</a:t>
            </a:r>
            <a:endParaRPr/>
          </a:p>
          <a:p>
            <a:pPr marL="0" lvl="0" indent="0" rtl="0">
              <a:spcBef>
                <a:spcPts val="0"/>
              </a:spcBef>
              <a:spcAft>
                <a:spcPts val="0"/>
              </a:spcAft>
              <a:buNone/>
            </a:pPr>
            <a:r>
              <a:rPr lang="en"/>
              <a:t>If all positive or negative gradients, inefficient optimization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Normalize the data typically in ML problems so all features are in the same range and contribute equally</a:t>
            </a:r>
            <a:endParaRPr/>
          </a:p>
          <a:p>
            <a:pPr marL="0" lvl="0" indent="0">
              <a:spcBef>
                <a:spcPts val="0"/>
              </a:spcBef>
              <a:spcAft>
                <a:spcPts val="0"/>
              </a:spcAft>
              <a:buNone/>
            </a:pPr>
            <a:r>
              <a:rPr lang="en"/>
              <a:t>In practice for images, zero-centering is common but don’t need to normalize since pixel values at each location typically already have relatively comparable distribution</a:t>
            </a:r>
            <a:endParaRPr/>
          </a:p>
          <a:p>
            <a:pPr marL="0" lvl="0" indent="0">
              <a:spcBef>
                <a:spcPts val="0"/>
              </a:spcBef>
              <a:spcAft>
                <a:spcPts val="0"/>
              </a:spcAft>
              <a:buNone/>
            </a:pPr>
            <a:endParaRPr/>
          </a:p>
          <a:p>
            <a:pPr marL="0" lvl="0" indent="0">
              <a:spcBef>
                <a:spcPts val="0"/>
              </a:spcBef>
              <a:spcAft>
                <a:spcPts val="0"/>
              </a:spcAft>
              <a:buNone/>
            </a:pPr>
            <a:r>
              <a:rPr lang="en"/>
              <a:t>Compared to other ML features</a:t>
            </a:r>
            <a:endParaRPr/>
          </a:p>
          <a:p>
            <a:pPr marL="0" lvl="0" indent="0">
              <a:spcBef>
                <a:spcPts val="0"/>
              </a:spcBef>
              <a:spcAft>
                <a:spcPts val="0"/>
              </a:spcAft>
              <a:buNone/>
            </a:pPr>
            <a:endParaRPr/>
          </a:p>
          <a:p>
            <a:pPr marL="0" lvl="0" indent="0" rtl="0">
              <a:spcBef>
                <a:spcPts val="0"/>
              </a:spcBef>
              <a:spcAft>
                <a:spcPts val="0"/>
              </a:spcAft>
              <a:buClr>
                <a:schemeClr val="dk1"/>
              </a:buClr>
              <a:buSzPts val="1100"/>
              <a:buFont typeface="Arial"/>
              <a:buNone/>
            </a:pPr>
            <a:r>
              <a:rPr lang="en">
                <a:solidFill>
                  <a:schemeClr val="dk1"/>
                </a:solidFill>
              </a:rPr>
              <a:t>(also want to learn weights of same scale, e.g. L2 regularization assumes this)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 ML, sometimes people also do PCA to decorrelate the data or whiten</a:t>
            </a:r>
            <a:endParaRPr/>
          </a:p>
          <a:p>
            <a:pPr marL="0" lvl="0" indent="0">
              <a:spcBef>
                <a:spcPts val="0"/>
              </a:spcBef>
              <a:spcAft>
                <a:spcPts val="0"/>
              </a:spcAft>
              <a:buNone/>
            </a:pPr>
            <a:r>
              <a:rPr lang="en"/>
              <a:t>Not common with images, don’t really want to project onto lower dimensional space, typically just want to apply convnets spatially over the original image</a:t>
            </a:r>
            <a:endParaRPr/>
          </a:p>
          <a:p>
            <a:pPr marL="0" lvl="0" indent="0">
              <a:spcBef>
                <a:spcPts val="0"/>
              </a:spcBef>
              <a:spcAft>
                <a:spcPts val="0"/>
              </a:spcAft>
              <a:buNone/>
            </a:pPr>
            <a:endParaRPr/>
          </a:p>
          <a:p>
            <a:pPr marL="0" lvl="0" indent="0">
              <a:spcBef>
                <a:spcPts val="0"/>
              </a:spcBef>
              <a:spcAft>
                <a:spcPts val="0"/>
              </a:spcAft>
              <a:buNone/>
            </a:pPr>
            <a:r>
              <a:rPr lang="en"/>
              <a:t>Compress correlated dimensions into lower dimension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To summarize, for images, often just zero-mean the images</a:t>
            </a:r>
            <a:endParaRPr/>
          </a:p>
          <a:p>
            <a:pPr marL="0" lvl="0" indent="0">
              <a:spcBef>
                <a:spcPts val="0"/>
              </a:spcBef>
              <a:spcAft>
                <a:spcPts val="0"/>
              </a:spcAft>
              <a:buNone/>
            </a:pPr>
            <a:r>
              <a:rPr lang="en"/>
              <a:t>Subtract mean image</a:t>
            </a:r>
            <a:endParaRPr/>
          </a:p>
          <a:p>
            <a:pPr marL="0" lvl="0" indent="0">
              <a:spcBef>
                <a:spcPts val="0"/>
              </a:spcBef>
              <a:spcAft>
                <a:spcPts val="0"/>
              </a:spcAft>
              <a:buNone/>
            </a:pPr>
            <a:r>
              <a:rPr lang="en"/>
              <a:t>Or even simpler, subtract per-channel mean (similar across all pixels in practice, found unnecessary)</a:t>
            </a:r>
            <a:endParaRPr/>
          </a:p>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Talked more explicitly about neural networks, type of graph where have linear layers stacked with nonlinearities in between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Have weights that we want to learn</a:t>
            </a:r>
            <a:endParaRPr/>
          </a:p>
          <a:p>
            <a:pPr marL="0" lvl="0" indent="0">
              <a:spcBef>
                <a:spcPts val="0"/>
              </a:spcBef>
              <a:spcAft>
                <a:spcPts val="0"/>
              </a:spcAft>
              <a:buNone/>
            </a:pPr>
            <a:r>
              <a:rPr lang="en"/>
              <a:t>Need to initialize them with some values, and then perform gradient updates from there</a:t>
            </a:r>
            <a:endParaRPr/>
          </a:p>
          <a:p>
            <a:pPr marL="0" lvl="0" indent="0">
              <a:spcBef>
                <a:spcPts val="0"/>
              </a:spcBef>
              <a:spcAft>
                <a:spcPts val="0"/>
              </a:spcAft>
              <a:buNone/>
            </a:pPr>
            <a:endParaRPr/>
          </a:p>
          <a:p>
            <a:pPr marL="0" lvl="0" indent="0">
              <a:spcBef>
                <a:spcPts val="0"/>
              </a:spcBef>
              <a:spcAft>
                <a:spcPts val="0"/>
              </a:spcAft>
              <a:buNone/>
            </a:pPr>
            <a:r>
              <a:rPr lang="en"/>
              <a:t>Question: what happens...</a:t>
            </a:r>
            <a:endParaRPr/>
          </a:p>
          <a:p>
            <a:pPr marL="0" lvl="0" indent="0">
              <a:spcBef>
                <a:spcPts val="0"/>
              </a:spcBef>
              <a:spcAft>
                <a:spcPts val="0"/>
              </a:spcAft>
              <a:buNone/>
            </a:pPr>
            <a:r>
              <a:rPr lang="en"/>
              <a:t>All neurons will output the same thing, go through same operations, get same gradient.</a:t>
            </a:r>
            <a:endParaRPr/>
          </a:p>
          <a:p>
            <a:pPr marL="0" lvl="0" indent="0">
              <a:spcBef>
                <a:spcPts val="0"/>
              </a:spcBef>
              <a:spcAft>
                <a:spcPts val="0"/>
              </a:spcAft>
              <a:buNone/>
            </a:pPr>
            <a:r>
              <a:rPr lang="en"/>
              <a:t>All update in the same way, get all neurons the same. But want neurons to learn different things</a:t>
            </a:r>
            <a:br>
              <a:rPr lang="en"/>
            </a:br>
            <a:r>
              <a:rPr lang="en"/>
              <a:t>No symmetry breaking</a:t>
            </a:r>
            <a:endParaRPr/>
          </a:p>
          <a:p>
            <a:pPr marL="0" lvl="0" indent="0">
              <a:spcBef>
                <a:spcPts val="0"/>
              </a:spcBef>
              <a:spcAft>
                <a:spcPts val="0"/>
              </a:spcAft>
              <a:buNone/>
            </a:pPr>
            <a:endParaRPr/>
          </a:p>
          <a:p>
            <a:pPr marL="0" lvl="0" indent="0">
              <a:spcBef>
                <a:spcPts val="0"/>
              </a:spcBef>
              <a:spcAft>
                <a:spcPts val="0"/>
              </a:spcAft>
              <a:buNone/>
            </a:pPr>
            <a:r>
              <a:rPr lang="en"/>
              <a:t>Connected at end to different classes?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idea to try to improve upon this</a:t>
            </a:r>
            <a:endParaRPr/>
          </a:p>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Does work ok for small networks, but problems with deeper networks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Look at why this is the case</a:t>
            </a:r>
            <a:endParaRPr/>
          </a:p>
          <a:p>
            <a:pPr marL="0" lvl="0" indent="0">
              <a:spcBef>
                <a:spcPts val="0"/>
              </a:spcBef>
              <a:spcAft>
                <a:spcPts val="0"/>
              </a:spcAft>
              <a:buNone/>
            </a:pPr>
            <a:r>
              <a:rPr lang="en"/>
              <a:t>Experiment where take a deeper network, 10 layer net w/ 500 neurons on each layer, initialize with small random numbers</a:t>
            </a:r>
            <a:endParaRPr/>
          </a:p>
          <a:p>
            <a:pPr marL="0" lvl="0" indent="0">
              <a:spcBef>
                <a:spcPts val="0"/>
              </a:spcBef>
              <a:spcAft>
                <a:spcPts val="0"/>
              </a:spcAft>
              <a:buNone/>
            </a:pPr>
            <a:r>
              <a:rPr lang="en">
                <a:solidFill>
                  <a:schemeClr val="dk1"/>
                </a:solidFill>
              </a:rPr>
              <a:t>Pass data through network, at each layer look at statistics of activations at that layer</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None/>
            </a:pPr>
            <a:r>
              <a:rPr lang="en"/>
              <a:t>Initialize random data</a:t>
            </a:r>
            <a:endParaRPr/>
          </a:p>
          <a:p>
            <a:pPr marL="0" lvl="0" indent="0">
              <a:spcBef>
                <a:spcPts val="0"/>
              </a:spcBef>
              <a:spcAft>
                <a:spcPts val="0"/>
              </a:spcAft>
              <a:buNone/>
            </a:pPr>
            <a:r>
              <a:rPr lang="en"/>
              <a:t>Initialize deep network, 10 layers with 500 neurons on each layer and tanh nonlinearity</a:t>
            </a:r>
            <a:endParaRPr/>
          </a:p>
          <a:p>
            <a:pPr marL="0" lvl="0" indent="0">
              <a:spcBef>
                <a:spcPts val="0"/>
              </a:spcBef>
              <a:spcAft>
                <a:spcPts val="0"/>
              </a:spcAft>
              <a:buNone/>
            </a:pPr>
            <a:r>
              <a:rPr lang="en"/>
              <a:t>Pass data through network, store hidden layer activations, look at their distributions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0" name="Shape 5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Mean stays ~ 0, std deviation collapses to 0 (keep multiplying by our W, gaussian with zeo mean and 1e-2 standard deviation) </a:t>
            </a:r>
            <a:endParaRPr/>
          </a:p>
          <a:p>
            <a:pPr marL="0" lvl="0" indent="0">
              <a:spcBef>
                <a:spcPts val="0"/>
              </a:spcBef>
              <a:spcAft>
                <a:spcPts val="0"/>
              </a:spcAft>
              <a:buNone/>
            </a:pPr>
            <a:endParaRPr/>
          </a:p>
          <a:p>
            <a:pPr marL="0" lvl="0" indent="0">
              <a:spcBef>
                <a:spcPts val="0"/>
              </a:spcBef>
              <a:spcAft>
                <a:spcPts val="0"/>
              </a:spcAft>
              <a:buNone/>
            </a:pPr>
            <a:r>
              <a:rPr lang="en"/>
              <a:t>At first layer still have reasonable looking gaussian</a:t>
            </a:r>
            <a:endParaRPr/>
          </a:p>
          <a:p>
            <a:pPr marL="0" lvl="0" indent="0"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Activations become zero</a:t>
            </a:r>
            <a:endParaRPr/>
          </a:p>
          <a:p>
            <a:pPr marL="0" lvl="0" indent="0">
              <a:spcBef>
                <a:spcPts val="0"/>
              </a:spcBef>
              <a:spcAft>
                <a:spcPts val="0"/>
              </a:spcAft>
              <a:buNone/>
            </a:pPr>
            <a:r>
              <a:rPr lang="en"/>
              <a:t>Now think about backward pass, what do gradients look like?</a:t>
            </a:r>
            <a:endParaRPr/>
          </a:p>
          <a:p>
            <a:pPr marL="0" lvl="0" indent="0">
              <a:spcBef>
                <a:spcPts val="0"/>
              </a:spcBef>
              <a:spcAft>
                <a:spcPts val="0"/>
              </a:spcAft>
              <a:buNone/>
            </a:pPr>
            <a:r>
              <a:rPr lang="en"/>
              <a:t>Input values X small at each layer. dL / dW = dL * X is small.  Weights not updating</a:t>
            </a:r>
            <a:endParaRPr/>
          </a:p>
          <a:p>
            <a:pPr marL="0" lvl="0" indent="0">
              <a:spcBef>
                <a:spcPts val="0"/>
              </a:spcBef>
              <a:spcAft>
                <a:spcPts val="0"/>
              </a:spcAft>
              <a:buNone/>
            </a:pPr>
            <a:r>
              <a:rPr lang="en"/>
              <a:t>Also, as chain backwards, gradient flowing back into each layer is gradient on inputs (dL * W) * W, etc. has same phenomenon as going forward, collapsing to zero</a:t>
            </a:r>
            <a:endParaRPr/>
          </a:p>
          <a:p>
            <a:pPr marL="0" lvl="0" indent="0">
              <a:spcBef>
                <a:spcPts val="0"/>
              </a:spcBef>
              <a:spcAft>
                <a:spcPts val="0"/>
              </a:spcAft>
              <a:buNone/>
            </a:pPr>
            <a:r>
              <a:rPr lang="en"/>
              <a:t>Magnitude of gradient goes down</a:t>
            </a:r>
            <a:endParaRPr/>
          </a:p>
          <a:p>
            <a:pPr marL="0" lvl="0" indent="0"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4" name="Shape 5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if we try to solve problem by making weights big</a:t>
            </a:r>
            <a:endParaRPr/>
          </a:p>
          <a:p>
            <a:pPr marL="0" lvl="0" indent="0">
              <a:spcBef>
                <a:spcPts val="0"/>
              </a:spcBef>
              <a:spcAft>
                <a:spcPts val="0"/>
              </a:spcAft>
              <a:buNone/>
            </a:pPr>
            <a:endParaRPr/>
          </a:p>
          <a:p>
            <a:pPr marL="0" lvl="0" indent="0">
              <a:spcBef>
                <a:spcPts val="0"/>
              </a:spcBef>
              <a:spcAft>
                <a:spcPts val="0"/>
              </a:spcAft>
              <a:buNone/>
            </a:pPr>
            <a:r>
              <a:rPr lang="en"/>
              <a:t>Now try different value, 1 instead of 0.01</a:t>
            </a:r>
            <a:endParaRPr/>
          </a:p>
          <a:p>
            <a:pPr marL="0" lvl="0" indent="0">
              <a:spcBef>
                <a:spcPts val="0"/>
              </a:spcBef>
              <a:spcAft>
                <a:spcPts val="0"/>
              </a:spcAft>
              <a:buNone/>
            </a:pPr>
            <a:r>
              <a:rPr lang="en"/>
              <a:t>Go to the other extreme, all neurons are saturated, either -1 or 1</a:t>
            </a:r>
            <a:endParaRPr/>
          </a:p>
          <a:p>
            <a:pPr marL="0" lvl="0" indent="0">
              <a:spcBef>
                <a:spcPts val="0"/>
              </a:spcBef>
              <a:spcAft>
                <a:spcPts val="0"/>
              </a:spcAft>
              <a:buNone/>
            </a:pPr>
            <a:r>
              <a:rPr lang="en"/>
              <a:t>Because weights are large</a:t>
            </a:r>
            <a:endParaRPr/>
          </a:p>
          <a:p>
            <a:pPr marL="0" lvl="0" indent="0">
              <a:spcBef>
                <a:spcPts val="0"/>
              </a:spcBef>
              <a:spcAft>
                <a:spcPts val="0"/>
              </a:spcAft>
              <a:buNone/>
            </a:pPr>
            <a:r>
              <a:rPr lang="en"/>
              <a:t>Gradients will be all zero</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Hard to get weight initialization right. When too small, they all collapse, when too large, they saturate.</a:t>
            </a:r>
            <a:endParaRPr/>
          </a:p>
          <a:p>
            <a:pPr marL="0" lvl="0" indent="0">
              <a:spcBef>
                <a:spcPts val="0"/>
              </a:spcBef>
              <a:spcAft>
                <a:spcPts val="0"/>
              </a:spcAft>
              <a:buNone/>
            </a:pPr>
            <a:r>
              <a:rPr lang="en"/>
              <a:t>Work in trying to figure out proper way to initialize weights.</a:t>
            </a:r>
            <a:endParaRPr/>
          </a:p>
          <a:p>
            <a:pPr marL="0" lvl="0" indent="0">
              <a:spcBef>
                <a:spcPts val="0"/>
              </a:spcBef>
              <a:spcAft>
                <a:spcPts val="0"/>
              </a:spcAft>
              <a:buNone/>
            </a:pPr>
            <a:endParaRPr/>
          </a:p>
          <a:p>
            <a:pPr marL="0" lvl="0" indent="0">
              <a:spcBef>
                <a:spcPts val="0"/>
              </a:spcBef>
              <a:spcAft>
                <a:spcPts val="0"/>
              </a:spcAft>
              <a:buNone/>
            </a:pPr>
            <a:r>
              <a:rPr lang="en"/>
              <a:t>One good rule of thumb is xavier initialization.</a:t>
            </a:r>
            <a:endParaRPr/>
          </a:p>
          <a:p>
            <a:pPr marL="0" lvl="0" indent="0">
              <a:spcBef>
                <a:spcPts val="0"/>
              </a:spcBef>
              <a:spcAft>
                <a:spcPts val="0"/>
              </a:spcAft>
              <a:buNone/>
            </a:pPr>
            <a:r>
              <a:rPr lang="en"/>
              <a:t>Sample from distribution, then scale by sqrt number of inputs</a:t>
            </a:r>
            <a:endParaRPr/>
          </a:p>
          <a:p>
            <a:pPr marL="0" lvl="0" indent="0">
              <a:spcBef>
                <a:spcPts val="0"/>
              </a:spcBef>
              <a:spcAft>
                <a:spcPts val="0"/>
              </a:spcAft>
              <a:buNone/>
            </a:pPr>
            <a:endParaRPr/>
          </a:p>
          <a:p>
            <a:pPr marL="0" lvl="0" indent="0">
              <a:spcBef>
                <a:spcPts val="0"/>
              </a:spcBef>
              <a:spcAft>
                <a:spcPts val="0"/>
              </a:spcAft>
              <a:buNone/>
            </a:pPr>
            <a:r>
              <a:rPr lang="en"/>
              <a:t>Fan-in # of inputs, fan-out # of outputs</a:t>
            </a:r>
            <a:endParaRPr/>
          </a:p>
          <a:p>
            <a:pPr marL="0" lvl="0" indent="0">
              <a:spcBef>
                <a:spcPts val="0"/>
              </a:spcBef>
              <a:spcAft>
                <a:spcPts val="0"/>
              </a:spcAft>
              <a:buNone/>
            </a:pPr>
            <a:r>
              <a:rPr lang="en"/>
              <a:t>If want variance of input same as variance of output (see notes for derivation), get formula</a:t>
            </a:r>
            <a:endParaRPr/>
          </a:p>
          <a:p>
            <a:pPr marL="457200" lvl="0" indent="-317500" rtl="0">
              <a:spcBef>
                <a:spcPts val="0"/>
              </a:spcBef>
              <a:spcAft>
                <a:spcPts val="0"/>
              </a:spcAft>
              <a:buClr>
                <a:schemeClr val="dk1"/>
              </a:buClr>
              <a:buSzPts val="1400"/>
              <a:buChar char="●"/>
            </a:pPr>
            <a:r>
              <a:rPr lang="en">
                <a:solidFill>
                  <a:schemeClr val="dk1"/>
                </a:solidFill>
              </a:rPr>
              <a:t>If small number of inputs, need larger weights to get the same larger variance at output</a:t>
            </a:r>
            <a:endParaRPr>
              <a:solidFill>
                <a:schemeClr val="dk1"/>
              </a:solidFill>
            </a:endParaRPr>
          </a:p>
          <a:p>
            <a:pPr marL="457200" lvl="0" indent="-317500" rtl="0">
              <a:spcBef>
                <a:spcPts val="0"/>
              </a:spcBef>
              <a:spcAft>
                <a:spcPts val="0"/>
              </a:spcAft>
              <a:buClr>
                <a:schemeClr val="dk1"/>
              </a:buClr>
              <a:buSzPts val="1400"/>
              <a:buChar char="●"/>
            </a:pPr>
            <a:r>
              <a:rPr lang="en">
                <a:solidFill>
                  <a:schemeClr val="dk1"/>
                </a:solidFill>
              </a:rPr>
              <a:t>If many inputs, want smaller weights to get the same spread</a:t>
            </a:r>
            <a:endParaRPr>
              <a:solidFill>
                <a:schemeClr val="dk1"/>
              </a:solidFill>
            </a:endParaRPr>
          </a:p>
          <a:p>
            <a:pPr marL="0" lvl="0" indent="0" rtl="0">
              <a:spcBef>
                <a:spcPts val="0"/>
              </a:spcBef>
              <a:spcAft>
                <a:spcPts val="0"/>
              </a:spcAft>
              <a:buNone/>
            </a:pPr>
            <a:endParaRPr>
              <a:solidFill>
                <a:schemeClr val="dk1"/>
              </a:solidFill>
            </a:endParaRPr>
          </a:p>
          <a:p>
            <a:pPr marL="0" lvl="0" indent="0">
              <a:spcBef>
                <a:spcPts val="0"/>
              </a:spcBef>
              <a:spcAft>
                <a:spcPts val="0"/>
              </a:spcAft>
              <a:buNone/>
            </a:pPr>
            <a:r>
              <a:rPr lang="en"/>
              <a:t>If have unit gaussian data as input, and want neuron to have variance of one, initialize this way.</a:t>
            </a:r>
            <a:endParaRPr/>
          </a:p>
          <a:p>
            <a:pPr marL="0" lvl="0" indent="0">
              <a:spcBef>
                <a:spcPts val="0"/>
              </a:spcBef>
              <a:spcAft>
                <a:spcPts val="0"/>
              </a:spcAft>
              <a:buNone/>
            </a:pPr>
            <a:r>
              <a:rPr lang="en"/>
              <a:t>Assumes linear activations, e.g. in active region of tanhs</a:t>
            </a:r>
            <a:endParaRPr/>
          </a:p>
          <a:p>
            <a:pPr marL="0" lvl="0" indent="0">
              <a:spcBef>
                <a:spcPts val="0"/>
              </a:spcBef>
              <a:spcAft>
                <a:spcPts val="0"/>
              </a:spcAft>
              <a:buNone/>
            </a:pPr>
            <a:endParaRPr/>
          </a:p>
          <a:p>
            <a:pPr marL="457200" lvl="0" indent="-317500" rtl="0">
              <a:spcBef>
                <a:spcPts val="0"/>
              </a:spcBef>
              <a:spcAft>
                <a:spcPts val="0"/>
              </a:spcAft>
              <a:buSzPts val="1400"/>
              <a:buChar char="●"/>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3" name="Shape 6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Problem is that breaks with ReLU</a:t>
            </a:r>
            <a:endParaRPr/>
          </a:p>
          <a:p>
            <a:pPr marL="0" lvl="0" indent="0">
              <a:spcBef>
                <a:spcPts val="0"/>
              </a:spcBef>
              <a:spcAft>
                <a:spcPts val="0"/>
              </a:spcAft>
              <a:buNone/>
            </a:pPr>
            <a:r>
              <a:rPr lang="en">
                <a:solidFill>
                  <a:schemeClr val="dk1"/>
                </a:solidFill>
              </a:rPr>
              <a:t>ReLU kills half the units, sets half to zero.  So halves your variance.</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If make same assumptions as derivations earlier, won’t get the right variance coming out</a:t>
            </a:r>
            <a:endParaRPr>
              <a:solidFill>
                <a:schemeClr val="dk1"/>
              </a:solidFill>
            </a:endParaRPr>
          </a:p>
          <a:p>
            <a:pPr marL="0" lvl="0" indent="0">
              <a:spcBef>
                <a:spcPts val="0"/>
              </a:spcBef>
              <a:spcAft>
                <a:spcPts val="0"/>
              </a:spcAft>
              <a:buNone/>
            </a:pPr>
            <a:r>
              <a:rPr lang="en"/>
              <a:t>Distribution starts collapsing, more and more peaked towards zero, more and more units deactivated.</a:t>
            </a:r>
            <a:endParaRPr/>
          </a:p>
          <a:p>
            <a:pPr marL="0" lvl="0" indent="0"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Account for it with an extra /2, prevents the factor of 2 compounding together</a:t>
            </a:r>
            <a:endParaRPr/>
          </a:p>
          <a:p>
            <a:pPr marL="0" lvl="0" indent="0">
              <a:spcBef>
                <a:spcPts val="0"/>
              </a:spcBef>
              <a:spcAft>
                <a:spcPts val="0"/>
              </a:spcAft>
              <a:buNone/>
            </a:pPr>
            <a:endParaRPr/>
          </a:p>
          <a:p>
            <a:pPr marL="0" lvl="0" indent="0" rtl="0">
              <a:spcBef>
                <a:spcPts val="0"/>
              </a:spcBef>
              <a:spcAft>
                <a:spcPts val="0"/>
              </a:spcAft>
              <a:buNone/>
            </a:pPr>
            <a:r>
              <a:rPr lang="en"/>
              <a:t>Equivalent input has half # of inputs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Talked last lecture about CNNs, particular type of network using convolutional layers that preserve spatial structure throughout hierarchy of network</a:t>
            </a:r>
            <a:endParaRPr/>
          </a:p>
          <a:p>
            <a:pPr marL="0" lvl="0" indent="0" rtl="0">
              <a:spcBef>
                <a:spcPts val="0"/>
              </a:spcBef>
              <a:spcAft>
                <a:spcPts val="0"/>
              </a:spcAft>
              <a:buNone/>
            </a:pPr>
            <a:endParaRPr/>
          </a:p>
          <a:p>
            <a:pPr marL="0" lvl="0" indent="0" rtl="0">
              <a:spcBef>
                <a:spcPts val="0"/>
              </a:spcBef>
              <a:spcAft>
                <a:spcPts val="0"/>
              </a:spcAft>
              <a:buNone/>
            </a:pPr>
            <a:r>
              <a:rPr lang="en"/>
              <a:t>Illustration of LeCun et al. 1998 from CS231n 2017 Lecture 1</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Factor of 2 makes a big difference</a:t>
            </a:r>
            <a:endParaRPr/>
          </a:p>
          <a:p>
            <a:pPr marL="0" lvl="0" indent="0">
              <a:spcBef>
                <a:spcPts val="0"/>
              </a:spcBef>
              <a:spcAft>
                <a:spcPts val="0"/>
              </a:spcAft>
              <a:buNone/>
            </a:pPr>
            <a:r>
              <a:rPr lang="en"/>
              <a:t>Initialization important!</a:t>
            </a:r>
            <a:endParaRPr/>
          </a:p>
          <a:p>
            <a:pPr marL="0" lvl="0" indent="0">
              <a:spcBef>
                <a:spcPts val="0"/>
              </a:spcBef>
              <a:spcAft>
                <a:spcPts val="0"/>
              </a:spcAft>
              <a:buNone/>
            </a:pPr>
            <a:endParaRPr/>
          </a:p>
          <a:p>
            <a:pPr marL="0" lvl="0" indent="0">
              <a:spcBef>
                <a:spcPts val="0"/>
              </a:spcBef>
              <a:spcAft>
                <a:spcPts val="0"/>
              </a:spcAft>
              <a:buNone/>
            </a:pPr>
            <a:r>
              <a:rPr lang="en"/>
              <a:t>In practice these little things, paying attention to how weights are, make a big difference</a:t>
            </a:r>
            <a:endParaRPr/>
          </a:p>
          <a:p>
            <a:pPr marL="0" lvl="0" indent="0" rtl="0">
              <a:spcBef>
                <a:spcPts val="0"/>
              </a:spcBef>
              <a:spcAft>
                <a:spcPts val="0"/>
              </a:spcAft>
              <a:buNone/>
            </a:pPr>
            <a:r>
              <a:rPr lang="en"/>
              <a:t>Difference between network training at all vs nothing happening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Proper initialization still an active area of research</a:t>
            </a:r>
            <a:endParaRPr/>
          </a:p>
          <a:p>
            <a:pPr marL="0" lvl="0" indent="0">
              <a:spcBef>
                <a:spcPts val="0"/>
              </a:spcBef>
              <a:spcAft>
                <a:spcPts val="0"/>
              </a:spcAft>
              <a:buNone/>
            </a:pPr>
            <a:r>
              <a:rPr lang="en"/>
              <a:t>Good general rule of thumb: use xavier initialization to start with, think about other methods</a:t>
            </a:r>
            <a:endParaRPr/>
          </a:p>
          <a:p>
            <a:pPr marL="0" lvl="0" indent="0">
              <a:spcBef>
                <a:spcPts val="0"/>
              </a:spcBef>
              <a:spcAft>
                <a:spcPts val="0"/>
              </a:spcAft>
              <a:buNone/>
            </a:pPr>
            <a:endParaRPr/>
          </a:p>
          <a:p>
            <a:pPr marL="0" lvl="0" indent="0">
              <a:spcBef>
                <a:spcPts val="0"/>
              </a:spcBef>
              <a:spcAft>
                <a:spcPts val="0"/>
              </a:spcAft>
              <a:buNone/>
            </a:pPr>
            <a:r>
              <a:rPr lang="en"/>
              <a:t>Data-driven techniques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4" name="Shape 6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Related idea to keep activations in the unit gaussian range we want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want zero mean unit variance, can do it empirically.</a:t>
            </a:r>
            <a:endParaRPr/>
          </a:p>
          <a:p>
            <a:pPr marL="0" lvl="0" indent="0">
              <a:spcBef>
                <a:spcPts val="0"/>
              </a:spcBef>
              <a:spcAft>
                <a:spcPts val="0"/>
              </a:spcAft>
              <a:buNone/>
            </a:pPr>
            <a:r>
              <a:rPr lang="en"/>
              <a:t>Take mean of current batch and variance, and normalize by this</a:t>
            </a:r>
            <a:endParaRPr/>
          </a:p>
          <a:p>
            <a:pPr marL="0" lvl="0" indent="0">
              <a:spcBef>
                <a:spcPts val="0"/>
              </a:spcBef>
              <a:spcAft>
                <a:spcPts val="0"/>
              </a:spcAft>
              <a:buNone/>
            </a:pPr>
            <a:endParaRPr/>
          </a:p>
          <a:p>
            <a:pPr marL="0" lvl="0" indent="0">
              <a:spcBef>
                <a:spcPts val="0"/>
              </a:spcBef>
              <a:spcAft>
                <a:spcPts val="0"/>
              </a:spcAft>
              <a:buNone/>
            </a:pPr>
            <a:r>
              <a:rPr lang="en"/>
              <a:t>Weight initializations happen before training, start in good place and try to preserve</a:t>
            </a:r>
            <a:endParaRPr/>
          </a:p>
          <a:p>
            <a:pPr marL="0" lvl="0" indent="0">
              <a:spcBef>
                <a:spcPts val="0"/>
              </a:spcBef>
              <a:spcAft>
                <a:spcPts val="0"/>
              </a:spcAft>
              <a:buNone/>
            </a:pPr>
            <a:r>
              <a:rPr lang="en"/>
              <a:t>Now explicitly try to enforce this at every iteration of training</a:t>
            </a:r>
            <a:endParaRPr/>
          </a:p>
          <a:p>
            <a:pPr marL="0" lvl="0" indent="0">
              <a:spcBef>
                <a:spcPts val="0"/>
              </a:spcBef>
              <a:spcAft>
                <a:spcPts val="0"/>
              </a:spcAft>
              <a:buNone/>
            </a:pPr>
            <a:endParaRPr/>
          </a:p>
          <a:p>
            <a:pPr marL="0" lvl="0" indent="0">
              <a:spcBef>
                <a:spcPts val="0"/>
              </a:spcBef>
              <a:spcAft>
                <a:spcPts val="0"/>
              </a:spcAft>
              <a:buNone/>
            </a:pPr>
            <a:r>
              <a:rPr lang="en"/>
              <a:t>Just a differentiable function, sequence of computational operations that can do backprop through</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Clr>
                <a:schemeClr val="dk1"/>
              </a:buClr>
              <a:buSzPts val="1100"/>
              <a:buFont typeface="Arial"/>
              <a:buNone/>
            </a:pPr>
            <a:r>
              <a:rPr lang="en">
                <a:solidFill>
                  <a:schemeClr val="dk1"/>
                </a:solidFill>
              </a:rPr>
              <a:t>Before, set weight at the start of training to get it into a good spot to have unit gaussians at every layer</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Now, explicitly make that happen functionally as we train and make forward passes through the network</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N training examples, compute empirical mean and variance independently for each dimension</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a:t>This is a differentiable function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Usually inserted after FC or conv layers, we saw that multiplying by W, which we did over and over again, can have bad scaling effect with each one, undoes this</a:t>
            </a:r>
            <a:endParaRPr/>
          </a:p>
          <a:p>
            <a:pPr marL="0" lvl="0" indent="0">
              <a:spcBef>
                <a:spcPts val="0"/>
              </a:spcBef>
              <a:spcAft>
                <a:spcPts val="0"/>
              </a:spcAft>
              <a:buNone/>
            </a:pPr>
            <a:r>
              <a:rPr lang="en"/>
              <a:t>Since scaling each activation, can apply the same way to either FC or conv.  Difference with conv is that we’ll normalize not only across all training examples in the batch, but also spatial locations, since we want to obey the convolutional property.  Want nearby locations normalized the same way.  One mean and std for each activation map, across all batch examples, refer to paper.</a:t>
            </a:r>
            <a:endParaRPr/>
          </a:p>
          <a:p>
            <a:pPr marL="0" lvl="0" indent="0">
              <a:spcBef>
                <a:spcPts val="0"/>
              </a:spcBef>
              <a:spcAft>
                <a:spcPts val="0"/>
              </a:spcAft>
              <a:buNone/>
            </a:pPr>
            <a:endParaRPr/>
          </a:p>
          <a:p>
            <a:pPr marL="0" lvl="0" indent="0">
              <a:spcBef>
                <a:spcPts val="0"/>
              </a:spcBef>
              <a:spcAft>
                <a:spcPts val="0"/>
              </a:spcAft>
              <a:buNone/>
            </a:pPr>
            <a:r>
              <a:rPr lang="en"/>
              <a:t>Going to implement in next homework, all details explained clearly in paper. </a:t>
            </a:r>
            <a:endParaRPr/>
          </a:p>
          <a:p>
            <a:pPr marL="0" lvl="0" indent="0" rtl="0">
              <a:spcBef>
                <a:spcPts val="0"/>
              </a:spcBef>
              <a:spcAft>
                <a:spcPts val="0"/>
              </a:spcAft>
              <a:buNone/>
            </a:pPr>
            <a:r>
              <a:rPr lang="en"/>
              <a:t>Useful technique that will use a lot in practice.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Not clear you necessarily want unit gaussian input to tanh layer</a:t>
            </a:r>
            <a:endParaRPr/>
          </a:p>
          <a:p>
            <a:pPr marL="0" lvl="0" indent="0">
              <a:spcBef>
                <a:spcPts val="0"/>
              </a:spcBef>
              <a:spcAft>
                <a:spcPts val="0"/>
              </a:spcAft>
              <a:buNone/>
            </a:pPr>
            <a:r>
              <a:rPr lang="en"/>
              <a:t>Would constrain to the linear regime of the nonlinearity</a:t>
            </a:r>
            <a:endParaRPr/>
          </a:p>
          <a:p>
            <a:pPr marL="0" lvl="0" indent="0">
              <a:spcBef>
                <a:spcPts val="0"/>
              </a:spcBef>
              <a:spcAft>
                <a:spcPts val="0"/>
              </a:spcAft>
              <a:buNone/>
            </a:pPr>
            <a:endParaRPr/>
          </a:p>
          <a:p>
            <a:pPr marL="0" lvl="0" indent="0">
              <a:spcBef>
                <a:spcPts val="0"/>
              </a:spcBef>
              <a:spcAft>
                <a:spcPts val="0"/>
              </a:spcAft>
              <a:buNone/>
            </a:pPr>
            <a:r>
              <a:rPr lang="en"/>
              <a:t>Trying to say not have any saturation, but maybe a little is good</a:t>
            </a:r>
            <a:endParaRPr/>
          </a:p>
          <a:p>
            <a:pPr marL="0" lvl="0" indent="0" rtl="0">
              <a:spcBef>
                <a:spcPts val="0"/>
              </a:spcBef>
              <a:spcAft>
                <a:spcPts val="0"/>
              </a:spcAft>
              <a:buNone/>
            </a:pPr>
            <a:r>
              <a:rPr lang="en"/>
              <a:t>Want to control how much saturation.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0" name="Shape 7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way we address this when doing BN is have normalization operation, but then have additional squashing and scaling operation</a:t>
            </a:r>
            <a:endParaRPr/>
          </a:p>
          <a:p>
            <a:pPr marL="0" lvl="0" indent="0">
              <a:spcBef>
                <a:spcPts val="0"/>
              </a:spcBef>
              <a:spcAft>
                <a:spcPts val="0"/>
              </a:spcAft>
              <a:buNone/>
            </a:pPr>
            <a:endParaRPr/>
          </a:p>
          <a:p>
            <a:pPr marL="0" lvl="0" indent="0">
              <a:spcBef>
                <a:spcPts val="0"/>
              </a:spcBef>
              <a:spcAft>
                <a:spcPts val="0"/>
              </a:spcAft>
              <a:buNone/>
            </a:pPr>
            <a:r>
              <a:rPr lang="en"/>
              <a:t>Scale by gamma, shift by b</a:t>
            </a:r>
            <a:endParaRPr/>
          </a:p>
          <a:p>
            <a:pPr marL="0" lvl="0" indent="0">
              <a:spcBef>
                <a:spcPts val="0"/>
              </a:spcBef>
              <a:spcAft>
                <a:spcPts val="0"/>
              </a:spcAft>
              <a:buNone/>
            </a:pPr>
            <a:r>
              <a:rPr lang="en">
                <a:solidFill>
                  <a:schemeClr val="dk1"/>
                </a:solidFill>
              </a:rPr>
              <a:t>Can recover identity (gamma to be variance, b to be mean)</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Have ability to achieve</a:t>
            </a:r>
            <a:r>
              <a:rPr lang="en"/>
              <a:t> tanh more or less saturated, to learn to be effective in training?</a:t>
            </a:r>
            <a:endParaRPr/>
          </a:p>
          <a:p>
            <a:pPr marL="0" lvl="0" indent="0"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6" name="Shape 7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steps</a:t>
            </a:r>
            <a:endParaRPr/>
          </a:p>
          <a:p>
            <a:pPr marL="0" lvl="0" indent="0">
              <a:spcBef>
                <a:spcPts val="0"/>
              </a:spcBef>
              <a:spcAft>
                <a:spcPts val="0"/>
              </a:spcAft>
              <a:buNone/>
            </a:pPr>
            <a:endParaRPr/>
          </a:p>
          <a:p>
            <a:pPr marL="0" lvl="0" indent="0">
              <a:spcBef>
                <a:spcPts val="0"/>
              </a:spcBef>
              <a:spcAft>
                <a:spcPts val="0"/>
              </a:spcAft>
              <a:buNone/>
            </a:pPr>
            <a:r>
              <a:rPr lang="en"/>
              <a:t>Improves gradient flow</a:t>
            </a:r>
            <a:endParaRPr/>
          </a:p>
          <a:p>
            <a:pPr marL="0" lvl="0" indent="0">
              <a:spcBef>
                <a:spcPts val="0"/>
              </a:spcBef>
              <a:spcAft>
                <a:spcPts val="0"/>
              </a:spcAft>
              <a:buNone/>
            </a:pPr>
            <a:r>
              <a:rPr lang="en"/>
              <a:t>More robust, works for more range of learning rate, different kinds of initalization</a:t>
            </a:r>
            <a:endParaRPr/>
          </a:p>
          <a:p>
            <a:pPr marL="0" lvl="0" indent="0">
              <a:spcBef>
                <a:spcPts val="0"/>
              </a:spcBef>
              <a:spcAft>
                <a:spcPts val="0"/>
              </a:spcAft>
              <a:buNone/>
            </a:pPr>
            <a:r>
              <a:rPr lang="en"/>
              <a:t>Regularization: Output of layer function of both x as well as other examples in batch happens to be sampled in. </a:t>
            </a:r>
            <a:endParaRPr/>
          </a:p>
          <a:p>
            <a:pPr marL="0" lvl="0" indent="0">
              <a:spcBef>
                <a:spcPts val="0"/>
              </a:spcBef>
              <a:spcAft>
                <a:spcPts val="0"/>
              </a:spcAft>
              <a:buNone/>
            </a:pPr>
            <a:r>
              <a:rPr lang="en"/>
              <a:t>no longer produces deterministic values for a given training example. Tying inputs in a batch together</a:t>
            </a:r>
            <a:endParaRPr/>
          </a:p>
          <a:p>
            <a:pPr marL="0" lvl="0" indent="0" rtl="0">
              <a:spcBef>
                <a:spcPts val="0"/>
              </a:spcBef>
              <a:spcAft>
                <a:spcPts val="0"/>
              </a:spcAft>
              <a:buNone/>
            </a:pPr>
            <a:r>
              <a:rPr lang="en"/>
              <a:t>Because no longer deterministic, jitters representation of x a bit, gives some sort of regularization effect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At test time, take mean and variance from training data, don’t re-compute.</a:t>
            </a:r>
            <a:endParaRPr/>
          </a:p>
          <a:p>
            <a:pPr marL="0" lvl="0" indent="0" rtl="0">
              <a:spcBef>
                <a:spcPts val="0"/>
              </a:spcBef>
              <a:spcAft>
                <a:spcPts val="0"/>
              </a:spcAft>
              <a:buNone/>
            </a:pPr>
            <a:r>
              <a:rPr lang="en"/>
              <a:t>Just estimate at training time e.g. using running averages, and then use at test time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Given these NNs and CNNs which we can express as computational graphs, and backprop technique for computing gradient, saw that we can learn network parameters by using optimization which we talked about earlier</a:t>
            </a:r>
            <a:endParaRPr/>
          </a:p>
          <a:p>
            <a:pPr marL="0" lvl="0" indent="0" rtl="0">
              <a:spcBef>
                <a:spcPts val="0"/>
              </a:spcBef>
              <a:spcAft>
                <a:spcPts val="0"/>
              </a:spcAft>
              <a:buNone/>
            </a:pPr>
            <a:r>
              <a:rPr lang="en"/>
              <a:t>Want to get to point in loss landscape that produces low loss, by taking steps in direction of neg. gradient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4" name="Shape 7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Have defined network architecture</a:t>
            </a:r>
            <a:endParaRPr/>
          </a:p>
          <a:p>
            <a:pPr marL="0" lvl="0" indent="0">
              <a:spcBef>
                <a:spcPts val="0"/>
              </a:spcBef>
              <a:spcAft>
                <a:spcPts val="0"/>
              </a:spcAft>
              <a:buNone/>
            </a:pPr>
            <a:endParaRPr/>
          </a:p>
          <a:p>
            <a:pPr marL="0" lvl="0" indent="0" rtl="0">
              <a:spcBef>
                <a:spcPts val="0"/>
              </a:spcBef>
              <a:spcAft>
                <a:spcPts val="0"/>
              </a:spcAft>
              <a:buNone/>
            </a:pPr>
            <a:r>
              <a:rPr lang="en"/>
              <a:t>Talk about how do we monitor training, and adjust hyperparameters as we go to get good learning results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0" name="Shape 7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do preprocessing</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0" name="Shape 7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Then choose architecture</a:t>
            </a:r>
            <a:endParaRPr/>
          </a:p>
          <a:p>
            <a:pPr marL="0" lvl="0" indent="0">
              <a:spcBef>
                <a:spcPts val="0"/>
              </a:spcBef>
              <a:spcAft>
                <a:spcPts val="0"/>
              </a:spcAft>
              <a:buNone/>
            </a:pPr>
            <a:endParaRPr/>
          </a:p>
          <a:p>
            <a:pPr marL="0" lvl="0" indent="0">
              <a:spcBef>
                <a:spcPts val="0"/>
              </a:spcBef>
              <a:spcAft>
                <a:spcPts val="0"/>
              </a:spcAft>
              <a:buNone/>
            </a:pPr>
            <a:r>
              <a:rPr lang="en"/>
              <a:t>Here we have...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7" name="Shape 8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thing is initialize network, do a forward pass through it, and make sure loss is reasonable</a:t>
            </a:r>
            <a:endParaRPr/>
          </a:p>
          <a:p>
            <a:pPr marL="0" lvl="0" indent="0">
              <a:spcBef>
                <a:spcPts val="0"/>
              </a:spcBef>
              <a:spcAft>
                <a:spcPts val="0"/>
              </a:spcAft>
              <a:buNone/>
            </a:pPr>
            <a:r>
              <a:rPr lang="en"/>
              <a:t>Talked about this several lectures ago, know what loss should be when </a:t>
            </a:r>
            <a:r>
              <a:rPr lang="en">
                <a:solidFill>
                  <a:schemeClr val="dk1"/>
                </a:solidFill>
              </a:rPr>
              <a:t>network hasn’t learned anything yet, have small weights, should be diffuse probabilities</a:t>
            </a:r>
            <a:endParaRPr>
              <a:solidFill>
                <a:schemeClr val="dk1"/>
              </a:solidFill>
            </a:endParaRPr>
          </a:p>
          <a:p>
            <a:pPr marL="0" lvl="0" indent="0">
              <a:spcBef>
                <a:spcPts val="0"/>
              </a:spcBef>
              <a:spcAft>
                <a:spcPts val="0"/>
              </a:spcAft>
              <a:buNone/>
            </a:pPr>
            <a:r>
              <a:rPr lang="en">
                <a:solidFill>
                  <a:schemeClr val="dk1"/>
                </a:solidFill>
              </a:rPr>
              <a:t>Disabled regularization</a:t>
            </a:r>
            <a:endParaRPr/>
          </a:p>
          <a:p>
            <a:pPr marL="0" lvl="0" indent="0">
              <a:spcBef>
                <a:spcPts val="0"/>
              </a:spcBef>
              <a:spcAft>
                <a:spcPts val="0"/>
              </a:spcAft>
              <a:buNone/>
            </a:pPr>
            <a:r>
              <a:rPr lang="en"/>
              <a:t>Softmax classifier neg. log likelihood -log (1/10)</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Network hasn’t learned anything yet, have small weights, should be diffuse probabilities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1" name="Shape 8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Increase regularization, loss should go up</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can start training</a:t>
            </a:r>
            <a:endParaRPr/>
          </a:p>
          <a:p>
            <a:pPr marL="0" lvl="0" indent="0">
              <a:spcBef>
                <a:spcPts val="0"/>
              </a:spcBef>
              <a:spcAft>
                <a:spcPts val="0"/>
              </a:spcAft>
              <a:buNone/>
            </a:pPr>
            <a:endParaRPr/>
          </a:p>
          <a:p>
            <a:pPr marL="0" lvl="0" indent="0">
              <a:spcBef>
                <a:spcPts val="0"/>
              </a:spcBef>
              <a:spcAft>
                <a:spcPts val="0"/>
              </a:spcAft>
              <a:buNone/>
            </a:pPr>
            <a:r>
              <a:rPr lang="en"/>
              <a:t>Start with very small amount of data, should be able to overfit and get very good training loss</a:t>
            </a:r>
            <a:endParaRPr/>
          </a:p>
          <a:p>
            <a:pPr marL="0" lvl="0" indent="0">
              <a:spcBef>
                <a:spcPts val="0"/>
              </a:spcBef>
              <a:spcAft>
                <a:spcPts val="0"/>
              </a:spcAft>
              <a:buNone/>
            </a:pPr>
            <a:r>
              <a:rPr lang="en"/>
              <a:t>In this case...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2" name="Shape 8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See how loss is changing, compute loss at each epoch, want to see it go to 0</a:t>
            </a:r>
            <a:endParaRPr/>
          </a:p>
          <a:p>
            <a:pPr marL="0" lvl="0" indent="0">
              <a:spcBef>
                <a:spcPts val="0"/>
              </a:spcBef>
              <a:spcAft>
                <a:spcPts val="0"/>
              </a:spcAft>
              <a:buNone/>
            </a:pPr>
            <a:r>
              <a:rPr lang="en"/>
              <a:t>Training accuracy goes to 1, makes sense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2" name="Shape 8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rgbClr val="000000"/>
              </a:buClr>
              <a:buSzPts val="1100"/>
              <a:buFont typeface="Arial"/>
              <a:buNone/>
            </a:pPr>
            <a:r>
              <a:rPr lang="en"/>
              <a:t>Now can really start training to train</a:t>
            </a:r>
            <a:endParaRPr/>
          </a:p>
          <a:p>
            <a:pPr marL="0" lvl="0" indent="0">
              <a:spcBef>
                <a:spcPts val="0"/>
              </a:spcBef>
              <a:spcAft>
                <a:spcPts val="0"/>
              </a:spcAft>
              <a:buClr>
                <a:srgbClr val="000000"/>
              </a:buClr>
              <a:buSzPts val="1100"/>
              <a:buFont typeface="Arial"/>
              <a:buNone/>
            </a:pPr>
            <a:r>
              <a:rPr lang="en"/>
              <a:t>Take full training data</a:t>
            </a:r>
            <a:endParaRPr/>
          </a:p>
          <a:p>
            <a:pPr marL="0" lvl="0" indent="0">
              <a:spcBef>
                <a:spcPts val="0"/>
              </a:spcBef>
              <a:spcAft>
                <a:spcPts val="0"/>
              </a:spcAft>
              <a:buClr>
                <a:srgbClr val="000000"/>
              </a:buClr>
              <a:buSzPts val="1100"/>
              <a:buFont typeface="Arial"/>
              <a:buNone/>
            </a:pPr>
            <a:endParaRPr/>
          </a:p>
          <a:p>
            <a:pPr marL="0" lvl="0" indent="0">
              <a:spcBef>
                <a:spcPts val="0"/>
              </a:spcBef>
              <a:spcAft>
                <a:spcPts val="0"/>
              </a:spcAft>
              <a:buClr>
                <a:srgbClr val="000000"/>
              </a:buClr>
              <a:buSzPts val="1100"/>
              <a:buFont typeface="Arial"/>
              <a:buNone/>
            </a:pPr>
            <a:r>
              <a:rPr lang="en"/>
              <a:t>Start with small regularization and find learning rate that makes the loss go down</a:t>
            </a:r>
            <a:endParaRPr/>
          </a:p>
          <a:p>
            <a:pPr marL="0" lvl="0" indent="0">
              <a:spcBef>
                <a:spcPts val="0"/>
              </a:spcBef>
              <a:spcAft>
                <a:spcPts val="0"/>
              </a:spcAft>
              <a:buClr>
                <a:srgbClr val="000000"/>
              </a:buClr>
              <a:buSzPts val="1100"/>
              <a:buFont typeface="Arial"/>
              <a:buNone/>
            </a:pPr>
            <a:endParaRPr/>
          </a:p>
          <a:p>
            <a:pPr marL="0" lvl="0" indent="0">
              <a:spcBef>
                <a:spcPts val="0"/>
              </a:spcBef>
              <a:spcAft>
                <a:spcPts val="0"/>
              </a:spcAft>
              <a:buClr>
                <a:srgbClr val="000000"/>
              </a:buClr>
              <a:buSzPts val="1100"/>
              <a:buFont typeface="Arial"/>
              <a:buNone/>
            </a:pPr>
            <a:r>
              <a:rPr lang="en"/>
              <a:t>Learning rate one of most important hyperparameters, something you want to adjust first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0" name="Shape 8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Loss barely changed, why?</a:t>
            </a:r>
            <a:endParaRPr/>
          </a:p>
          <a:p>
            <a:pPr marL="0" lvl="0" indent="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 probably learning rate too small</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LR too small, gradient updates not big enough</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whole process we call mini-batch stochastic gradient descent</a:t>
            </a:r>
            <a:endParaRPr/>
          </a:p>
          <a:p>
            <a:pPr marL="0" lvl="0" indent="0" rtl="0">
              <a:spcBef>
                <a:spcPts val="0"/>
              </a:spcBef>
              <a:spcAft>
                <a:spcPts val="0"/>
              </a:spcAft>
              <a:buNone/>
            </a:pPr>
            <a:r>
              <a:rPr lang="en"/>
              <a:t>Steps are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2" name="Shape 8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Notice train/val accuracy goes up...</a:t>
            </a:r>
            <a:endParaRPr/>
          </a:p>
          <a:p>
            <a:pPr marL="0" lvl="0" indent="0" rtl="0">
              <a:spcBef>
                <a:spcPts val="0"/>
              </a:spcBef>
              <a:spcAft>
                <a:spcPts val="0"/>
              </a:spcAft>
              <a:buNone/>
            </a:pPr>
            <a:r>
              <a:rPr lang="en"/>
              <a:t>Probabilities still diffuse, loss still similar, but shift slightly in right direction, accuracies goes up when taking maxes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Try another LR, jump in other extreme</a:t>
            </a:r>
            <a:endParaRPr/>
          </a:p>
          <a:p>
            <a:pPr marL="0" lvl="0" indent="0">
              <a:spcBef>
                <a:spcPts val="0"/>
              </a:spcBef>
              <a:spcAft>
                <a:spcPts val="0"/>
              </a:spcAft>
              <a:buNone/>
            </a:pPr>
            <a:r>
              <a:rPr lang="en"/>
              <a:t>1e6</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2" name="Shape 9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Get NaNs: cost exploded, LR was too high</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Shape 9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0" name="Shape 9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Adjust learning rate again</a:t>
            </a:r>
            <a:endParaRPr/>
          </a:p>
          <a:p>
            <a:pPr marL="0" lvl="0" indent="0">
              <a:spcBef>
                <a:spcPts val="0"/>
              </a:spcBef>
              <a:spcAft>
                <a:spcPts val="0"/>
              </a:spcAft>
              <a:buNone/>
            </a:pPr>
            <a:r>
              <a:rPr lang="en"/>
              <a:t>3e-3 still too high</a:t>
            </a:r>
            <a:endParaRPr/>
          </a:p>
          <a:p>
            <a:pPr marL="0" lvl="0" indent="0">
              <a:spcBef>
                <a:spcPts val="0"/>
              </a:spcBef>
              <a:spcAft>
                <a:spcPts val="0"/>
              </a:spcAft>
              <a:buNone/>
            </a:pPr>
            <a:r>
              <a:rPr lang="en"/>
              <a:t>Rough range</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8" name="Shape 9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do we pick these hyperparameters, pick best values, do hyperparameter optimization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4" name="Shape 9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Strategy that we’ll use to pick any hyperparameter is cross-validation</a:t>
            </a:r>
            <a:endParaRPr/>
          </a:p>
          <a:p>
            <a:pPr marL="0" lvl="0" indent="0">
              <a:spcBef>
                <a:spcPts val="0"/>
              </a:spcBef>
              <a:spcAft>
                <a:spcPts val="0"/>
              </a:spcAft>
              <a:buNone/>
            </a:pPr>
            <a:r>
              <a:rPr lang="en"/>
              <a:t>Train on training set, evaluate on a validation set, how well did this HP do, have done on assignment</a:t>
            </a:r>
            <a:endParaRPr/>
          </a:p>
          <a:p>
            <a:pPr marL="0" lvl="0" indent="0">
              <a:spcBef>
                <a:spcPts val="0"/>
              </a:spcBef>
              <a:spcAft>
                <a:spcPts val="0"/>
              </a:spcAft>
              <a:buNone/>
            </a:pPr>
            <a:r>
              <a:rPr lang="en"/>
              <a:t>Do in stages</a:t>
            </a:r>
            <a:endParaRPr/>
          </a:p>
          <a:p>
            <a:pPr marL="0" lvl="0" indent="0">
              <a:spcBef>
                <a:spcPts val="0"/>
              </a:spcBef>
              <a:spcAft>
                <a:spcPts val="0"/>
              </a:spcAft>
              <a:buNone/>
            </a:pPr>
            <a:r>
              <a:rPr lang="en"/>
              <a:t>First a coarse stage, pick values pretty spread out apart, learn from only a few epochs</a:t>
            </a:r>
            <a:endParaRPr/>
          </a:p>
          <a:p>
            <a:pPr marL="0" lvl="0" indent="0">
              <a:spcBef>
                <a:spcPts val="0"/>
              </a:spcBef>
              <a:spcAft>
                <a:spcPts val="0"/>
              </a:spcAft>
              <a:buNone/>
            </a:pPr>
            <a:r>
              <a:rPr lang="en"/>
              <a:t>Second stage</a:t>
            </a:r>
            <a:endParaRPr/>
          </a:p>
          <a:p>
            <a:pPr marL="0" lvl="0" indent="0">
              <a:spcBef>
                <a:spcPts val="0"/>
              </a:spcBef>
              <a:spcAft>
                <a:spcPts val="0"/>
              </a:spcAft>
              <a:buNone/>
            </a:pPr>
            <a:endParaRPr/>
          </a:p>
          <a:p>
            <a:pPr marL="0" lvl="0" indent="0">
              <a:spcBef>
                <a:spcPts val="0"/>
              </a:spcBef>
              <a:spcAft>
                <a:spcPts val="0"/>
              </a:spcAft>
              <a:buNone/>
            </a:pPr>
            <a:r>
              <a:rPr lang="en"/>
              <a:t>Tip for detecting explosions like NaNs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Shape 9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1" name="Shape 9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ExL coarse search for 5 epochs, see all val accuracies, red are regions we want to explore in more detail</a:t>
            </a:r>
            <a:endParaRPr/>
          </a:p>
          <a:p>
            <a:pPr marL="0" lvl="0" indent="0">
              <a:spcBef>
                <a:spcPts val="0"/>
              </a:spcBef>
              <a:spcAft>
                <a:spcPts val="0"/>
              </a:spcAft>
              <a:buNone/>
            </a:pPr>
            <a:r>
              <a:rPr lang="en"/>
              <a:t>Best to sample in Log space, bc learning rate is multiplying gradient update</a:t>
            </a:r>
            <a:endParaRPr/>
          </a:p>
          <a:p>
            <a:pPr marL="0" lvl="0" indent="0">
              <a:spcBef>
                <a:spcPts val="0"/>
              </a:spcBef>
              <a:spcAft>
                <a:spcPts val="0"/>
              </a:spcAft>
              <a:buNone/>
            </a:pPr>
            <a:r>
              <a:rPr lang="en"/>
              <a:t>Learning rate has multiplicative effects on learning dynamics, makes sense to consider range of learning rates that are multiplicated or divided by some value instead of uniformly sampled</a:t>
            </a:r>
            <a:endParaRPr/>
          </a:p>
          <a:p>
            <a:pPr marL="0" lvl="0" indent="0">
              <a:spcBef>
                <a:spcPts val="0"/>
              </a:spcBef>
              <a:spcAft>
                <a:spcPts val="0"/>
              </a:spcAft>
              <a:buNone/>
            </a:pPr>
            <a:r>
              <a:rPr lang="en"/>
              <a:t>Dealing with orders of magnitude</a:t>
            </a:r>
            <a:endParaRPr/>
          </a:p>
          <a:p>
            <a:pPr marL="0" lvl="0" indent="0">
              <a:spcBef>
                <a:spcPts val="0"/>
              </a:spcBef>
              <a:spcAft>
                <a:spcPts val="0"/>
              </a:spcAft>
              <a:buNone/>
            </a:pPr>
            <a:endParaRPr/>
          </a:p>
          <a:p>
            <a:pPr marL="0" lvl="0" indent="0">
              <a:spcBef>
                <a:spcPts val="0"/>
              </a:spcBef>
              <a:spcAft>
                <a:spcPts val="0"/>
              </a:spcAft>
              <a:buNone/>
            </a:pPr>
            <a:r>
              <a:rPr lang="en"/>
              <a:t>multiplies your gradient (so if you have fixed addition of 0.01, has huge effect if lr is 0.001, but almost no effect if it’s 10)</a:t>
            </a:r>
            <a:endParaRPr/>
          </a:p>
          <a:p>
            <a:pPr marL="0" lvl="0" indent="0">
              <a:spcBef>
                <a:spcPts val="0"/>
              </a:spcBef>
              <a:spcAft>
                <a:spcPts val="0"/>
              </a:spcAft>
              <a:buNone/>
            </a:pPr>
            <a:r>
              <a:rPr lang="en"/>
              <a:t>More natural to consider a range of learning rates multiplied or divided by some value</a:t>
            </a:r>
            <a:endParaRPr/>
          </a:p>
          <a:p>
            <a:pPr marL="0" lvl="0" indent="0">
              <a:spcBef>
                <a:spcPts val="0"/>
              </a:spcBef>
              <a:spcAft>
                <a:spcPts val="0"/>
              </a:spcAft>
              <a:buNone/>
            </a:pPr>
            <a:r>
              <a:rPr lang="en"/>
              <a:t>Don’t want to sample in region from 0.01 to 100, most samples will be in a bad region</a:t>
            </a:r>
            <a:endParaRPr/>
          </a:p>
          <a:p>
            <a:pPr marL="0" lvl="0" indent="0">
              <a:spcBef>
                <a:spcPts val="0"/>
              </a:spcBef>
              <a:spcAft>
                <a:spcPts val="0"/>
              </a:spcAft>
              <a:buNone/>
            </a:pPr>
            <a:r>
              <a:rPr lang="en"/>
              <a:t>Deal with orders of magnitude</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Getting a relatively good accuracy, headed in right direction</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3" name="Shape 9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Problem: Good learning rates at edge of range</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Reg more in ok part of range, e-1</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1" name="Shape 9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Can sample hyperparameters using grid search, fixed set of values from each hyperparameter, sample in grid manner</a:t>
            </a:r>
            <a:endParaRPr/>
          </a:p>
          <a:p>
            <a:pPr marL="0" lvl="0" indent="0">
              <a:spcBef>
                <a:spcPts val="0"/>
              </a:spcBef>
              <a:spcAft>
                <a:spcPts val="0"/>
              </a:spcAft>
              <a:buNone/>
            </a:pPr>
            <a:r>
              <a:rPr lang="en"/>
              <a:t>In practice actually better to sample from a random layout. Random value in a range, get right side</a:t>
            </a:r>
            <a:endParaRPr/>
          </a:p>
          <a:p>
            <a:pPr marL="0" lvl="0" indent="0">
              <a:spcBef>
                <a:spcPts val="0"/>
              </a:spcBef>
              <a:spcAft>
                <a:spcPts val="0"/>
              </a:spcAft>
              <a:buNone/>
            </a:pPr>
            <a:endParaRPr/>
          </a:p>
          <a:p>
            <a:pPr marL="0" lvl="0" indent="0">
              <a:spcBef>
                <a:spcPts val="0"/>
              </a:spcBef>
              <a:spcAft>
                <a:spcPts val="0"/>
              </a:spcAft>
              <a:buNone/>
            </a:pPr>
            <a:r>
              <a:rPr lang="en"/>
              <a:t>Reason: If the function is really much more a function of one variable than another</a:t>
            </a:r>
            <a:endParaRPr/>
          </a:p>
          <a:p>
            <a:pPr marL="0" lvl="0" indent="0">
              <a:spcBef>
                <a:spcPts val="0"/>
              </a:spcBef>
              <a:spcAft>
                <a:spcPts val="0"/>
              </a:spcAft>
              <a:buNone/>
            </a:pPr>
            <a:r>
              <a:rPr lang="en"/>
              <a:t>Usually True, usually have low effective dimensionality, some variables are more important than others</a:t>
            </a:r>
            <a:endParaRPr/>
          </a:p>
          <a:p>
            <a:pPr marL="0" lvl="0" indent="0">
              <a:spcBef>
                <a:spcPts val="0"/>
              </a:spcBef>
              <a:spcAft>
                <a:spcPts val="0"/>
              </a:spcAft>
              <a:buNone/>
            </a:pPr>
            <a:r>
              <a:rPr lang="en"/>
              <a:t>Grid search will waste trials in the search dimensions that are not important</a:t>
            </a:r>
            <a:endParaRPr/>
          </a:p>
          <a:p>
            <a:pPr marL="0" lvl="0" indent="0">
              <a:spcBef>
                <a:spcPts val="0"/>
              </a:spcBef>
              <a:spcAft>
                <a:spcPts val="0"/>
              </a:spcAft>
              <a:buNone/>
            </a:pPr>
            <a:r>
              <a:rPr lang="en"/>
              <a:t>Random will get much more samples of different values of the important variable, more useful signal overall</a:t>
            </a:r>
            <a:endParaRPr/>
          </a:p>
          <a:p>
            <a:pPr marL="0" lvl="0" indent="0">
              <a:spcBef>
                <a:spcPts val="0"/>
              </a:spcBef>
              <a:spcAft>
                <a:spcPts val="0"/>
              </a:spcAft>
              <a:buNone/>
            </a:pPr>
            <a:endParaRPr/>
          </a:p>
          <a:p>
            <a:pPr marL="0" lvl="0" indent="0">
              <a:spcBef>
                <a:spcPts val="0"/>
              </a:spcBef>
              <a:spcAft>
                <a:spcPts val="0"/>
              </a:spcAft>
              <a:buNone/>
            </a:pPr>
            <a:r>
              <a:rPr lang="en"/>
              <a:t>random points are slightly less evenly distributed in the original space, but far more evenly distributed in the subspaces.</a:t>
            </a:r>
            <a:endParaRPr/>
          </a:p>
          <a:p>
            <a:pPr marL="0" lvl="0" indent="0">
              <a:spcBef>
                <a:spcPts val="0"/>
              </a:spcBef>
              <a:spcAft>
                <a:spcPts val="0"/>
              </a:spcAft>
              <a:buNone/>
            </a:pPr>
            <a:endParaRPr/>
          </a:p>
          <a:p>
            <a:pPr marL="0" lvl="0" indent="0">
              <a:spcBef>
                <a:spcPts val="0"/>
              </a:spcBef>
              <a:spcAft>
                <a:spcPts val="0"/>
              </a:spcAft>
              <a:buNone/>
            </a:pPr>
            <a:r>
              <a:rPr lang="en"/>
              <a:t>A grid with sufficient granularity to optimizing hyper-parameters for all data sets must consequently be inefficient for each individual data set because of the curse of dimensionality: the number of wasted grid search trials is exponential in the number of search dimensions that turn out to be irrelevant for a particular data set. In contrast, random search thrives on low effective dimensionality. Random search has the same efficiency in the relevant subspace as if it had been used to search only the relevant dimensions.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For next couple lectures, talk about details involved in training NNs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6" name="Shape 10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All hyperparameters to play with</a:t>
            </a:r>
            <a:endParaRPr/>
          </a:p>
          <a:p>
            <a:pPr marL="0" lvl="0" indent="0">
              <a:spcBef>
                <a:spcPts val="0"/>
              </a:spcBef>
              <a:spcAft>
                <a:spcPts val="0"/>
              </a:spcAft>
              <a:buNone/>
            </a:pPr>
            <a:r>
              <a:rPr lang="en"/>
              <a:t>Have talked about some of these, will talk about others in the next lecture</a:t>
            </a:r>
            <a:endParaRPr/>
          </a:p>
          <a:p>
            <a:pPr marL="0" lvl="0" indent="0">
              <a:spcBef>
                <a:spcPts val="0"/>
              </a:spcBef>
              <a:spcAft>
                <a:spcPts val="0"/>
              </a:spcAft>
              <a:buNone/>
            </a:pPr>
            <a:endParaRPr/>
          </a:p>
          <a:p>
            <a:pPr marL="0" lvl="0" indent="0">
              <a:spcBef>
                <a:spcPts val="0"/>
              </a:spcBef>
              <a:spcAft>
                <a:spcPts val="0"/>
              </a:spcAft>
              <a:buNone/>
            </a:pPr>
            <a:r>
              <a:rPr lang="en"/>
              <a:t>If tuning knobs of turntable where you’re a NN practitioner. Output is loss, want to tune knobs to get output that you want. An art.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6" name="Shape 10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 practice will do a lot of CV, hyperparameter search</a:t>
            </a:r>
            <a:endParaRPr/>
          </a:p>
          <a:p>
            <a:pPr marL="0" lvl="0" indent="0">
              <a:spcBef>
                <a:spcPts val="0"/>
              </a:spcBef>
              <a:spcAft>
                <a:spcPts val="0"/>
              </a:spcAft>
              <a:buNone/>
            </a:pPr>
            <a:r>
              <a:rPr lang="en"/>
              <a:t>Ppl will run over tons of hyperparameters and monitor</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Shape 10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3" name="Shape 10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As monitoring loss curves will get a sense for which LRs are good and bad</a:t>
            </a:r>
            <a:endParaRPr/>
          </a:p>
          <a:p>
            <a:pPr marL="0" lvl="0" indent="0">
              <a:spcBef>
                <a:spcPts val="0"/>
              </a:spcBef>
              <a:spcAft>
                <a:spcPts val="0"/>
              </a:spcAft>
              <a:buNone/>
            </a:pPr>
            <a:endParaRPr/>
          </a:p>
          <a:p>
            <a:pPr marL="0" lvl="0" indent="0">
              <a:spcBef>
                <a:spcPts val="0"/>
              </a:spcBef>
              <a:spcAft>
                <a:spcPts val="0"/>
              </a:spcAft>
              <a:buNone/>
            </a:pPr>
            <a:r>
              <a:rPr lang="en"/>
              <a:t>Drop then plateau also not ideal, Too large jumps, not able to settle well into local optimum</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1" name="Shape 10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Flat then train all of a sudden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3" name="Shape 10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Flat then train all of a sudden, potential reason can be bad initialization</a:t>
            </a:r>
            <a:endParaRPr/>
          </a:p>
          <a:p>
            <a:pPr marL="0" lvl="0" indent="0" rtl="0">
              <a:spcBef>
                <a:spcPts val="0"/>
              </a:spcBef>
              <a:spcAft>
                <a:spcPts val="0"/>
              </a:spcAft>
              <a:buNone/>
            </a:pPr>
            <a:r>
              <a:rPr lang="en"/>
              <a:t>Gradients not really flowing too well in the beginning, nothing’s really learning, then at some point just adjusts in the right way such that it tips over and things start training</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3" name="Shape 1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Lot of experience that you’ll acquire over time</a:t>
            </a:r>
            <a:endParaRPr/>
          </a:p>
          <a:p>
            <a:pPr marL="0" lvl="0" indent="0">
              <a:spcBef>
                <a:spcPts val="0"/>
              </a:spcBef>
              <a:spcAft>
                <a:spcPts val="0"/>
              </a:spcAft>
              <a:buNone/>
            </a:pPr>
            <a:r>
              <a:rPr lang="en"/>
              <a:t>Will want to monitor and visualize accuracy</a:t>
            </a:r>
            <a:endParaRPr/>
          </a:p>
          <a:p>
            <a:pPr marL="0" lvl="0" indent="0">
              <a:spcBef>
                <a:spcPts val="0"/>
              </a:spcBef>
              <a:spcAft>
                <a:spcPts val="0"/>
              </a:spcAft>
              <a:buNone/>
            </a:pPr>
            <a:r>
              <a:rPr lang="en"/>
              <a:t>If big gap, may have overfitting =&gt;</a:t>
            </a:r>
            <a:endParaRPr/>
          </a:p>
          <a:p>
            <a:pPr marL="0" lvl="0" indent="0">
              <a:spcBef>
                <a:spcPts val="0"/>
              </a:spcBef>
              <a:spcAft>
                <a:spcPts val="0"/>
              </a:spcAft>
              <a:buNone/>
            </a:pPr>
            <a:r>
              <a:rPr lang="en"/>
              <a:t>If no gap, may want to increase model capacity, haven’t overfit yet, can increase more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2" name="Shape 1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Want to track ratio</a:t>
            </a:r>
            <a:endParaRPr/>
          </a:p>
          <a:p>
            <a:pPr marL="0" lvl="0" indent="0">
              <a:spcBef>
                <a:spcPts val="0"/>
              </a:spcBef>
              <a:spcAft>
                <a:spcPts val="0"/>
              </a:spcAft>
              <a:buNone/>
            </a:pPr>
            <a:r>
              <a:rPr lang="en"/>
              <a:t>Take norm of parameters to get a sense for how large they are</a:t>
            </a:r>
            <a:endParaRPr/>
          </a:p>
          <a:p>
            <a:pPr marL="0" lvl="0" indent="0">
              <a:spcBef>
                <a:spcPts val="0"/>
              </a:spcBef>
              <a:spcAft>
                <a:spcPts val="0"/>
              </a:spcAft>
              <a:buNone/>
            </a:pPr>
            <a:r>
              <a:rPr lang="en"/>
              <a:t>Also take norm of update size</a:t>
            </a:r>
            <a:endParaRPr/>
          </a:p>
          <a:p>
            <a:pPr marL="0" lvl="0" indent="0">
              <a:spcBef>
                <a:spcPts val="0"/>
              </a:spcBef>
              <a:spcAft>
                <a:spcPts val="0"/>
              </a:spcAft>
              <a:buNone/>
            </a:pPr>
            <a:r>
              <a:rPr lang="en"/>
              <a:t>Want ratio to be ~1e-3. Lot of variance in this range, don’t have to be exactly on this, but don’t want updates to be too large compared to value or too small. To dominate or have no effect</a:t>
            </a:r>
            <a:endParaRPr/>
          </a:p>
          <a:p>
            <a:pPr marL="0" lvl="0" indent="0">
              <a:spcBef>
                <a:spcPts val="0"/>
              </a:spcBef>
              <a:spcAft>
                <a:spcPts val="0"/>
              </a:spcAft>
              <a:buNone/>
            </a:pPr>
            <a:r>
              <a:rPr lang="en"/>
              <a:t>Can help debug what might be a problem</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0" name="Shape 1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Takeaways for each</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7" name="Shape 1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to set up NN at beginning</a:t>
            </a:r>
            <a:endParaRPr/>
          </a:p>
          <a:p>
            <a:pPr marL="0" lvl="0" indent="0">
              <a:spcBef>
                <a:spcPts val="0"/>
              </a:spcBef>
              <a:spcAft>
                <a:spcPts val="0"/>
              </a:spcAft>
              <a:buNone/>
            </a:pPr>
            <a:r>
              <a:rPr lang="en"/>
              <a:t>Training dynamics</a:t>
            </a:r>
            <a:endParaRPr/>
          </a:p>
          <a:p>
            <a:pPr marL="0" lvl="0" indent="0" rtl="0">
              <a:spcBef>
                <a:spcPts val="0"/>
              </a:spcBef>
              <a:spcAft>
                <a:spcPts val="0"/>
              </a:spcAft>
              <a:buNone/>
            </a:pPr>
            <a:r>
              <a:rPr lang="en"/>
              <a:t>evaluation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42900" y="205978"/>
            <a:ext cx="6172200" cy="857250"/>
          </a:xfrm>
          <a:prstGeom prst="rect">
            <a:avLst/>
          </a:prstGeom>
          <a:noFill/>
          <a:ln>
            <a:noFill/>
          </a:ln>
        </p:spPr>
        <p:txBody>
          <a:bodyPr spcFirstLastPara="1" wrap="square" lIns="91425" tIns="91425" rIns="91425" bIns="91425" anchor="ctr" anchorCtr="0"/>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0" name="Shape 20"/>
          <p:cNvSpPr txBox="1">
            <a:spLocks noGrp="1"/>
          </p:cNvSpPr>
          <p:nvPr>
            <p:ph type="body" idx="1"/>
          </p:nvPr>
        </p:nvSpPr>
        <p:spPr>
          <a:xfrm>
            <a:off x="342900" y="1200150"/>
            <a:ext cx="6172200" cy="3725700"/>
          </a:xfrm>
          <a:prstGeom prst="rect">
            <a:avLst/>
          </a:prstGeom>
          <a:noFill/>
          <a:ln>
            <a:noFill/>
          </a:ln>
        </p:spPr>
        <p:txBody>
          <a:bodyPr spcFirstLastPara="1" wrap="square" lIns="91425" tIns="91425" rIns="91425" bIns="91425" anchor="ctr" anchorCtr="0"/>
          <a:lstStyle>
            <a:lvl1pPr marL="342900" lvl="0" indent="-238125" rtl="0">
              <a:spcBef>
                <a:spcPts val="0"/>
              </a:spcBef>
              <a:spcAft>
                <a:spcPts val="0"/>
              </a:spcAft>
              <a:buSzPts val="1400"/>
              <a:buChar char="●"/>
              <a:defRPr/>
            </a:lvl1pPr>
            <a:lvl2pPr marL="685800" lvl="1" indent="-238125" rtl="0">
              <a:spcBef>
                <a:spcPts val="0"/>
              </a:spcBef>
              <a:spcAft>
                <a:spcPts val="0"/>
              </a:spcAft>
              <a:buSzPts val="1400"/>
              <a:buChar char="○"/>
              <a:defRPr/>
            </a:lvl2pPr>
            <a:lvl3pPr marL="1028700" lvl="2" indent="-238125" rtl="0">
              <a:spcBef>
                <a:spcPts val="0"/>
              </a:spcBef>
              <a:spcAft>
                <a:spcPts val="0"/>
              </a:spcAft>
              <a:buSzPts val="1400"/>
              <a:buChar char="■"/>
              <a:defRPr/>
            </a:lvl3pPr>
            <a:lvl4pPr marL="1371600" lvl="3" indent="-238125" rtl="0">
              <a:spcBef>
                <a:spcPts val="0"/>
              </a:spcBef>
              <a:spcAft>
                <a:spcPts val="0"/>
              </a:spcAft>
              <a:buSzPts val="1400"/>
              <a:buChar char="●"/>
              <a:defRPr/>
            </a:lvl4pPr>
            <a:lvl5pPr marL="1714500" lvl="4" indent="-238125" rtl="0">
              <a:spcBef>
                <a:spcPts val="0"/>
              </a:spcBef>
              <a:spcAft>
                <a:spcPts val="0"/>
              </a:spcAft>
              <a:buSzPts val="1400"/>
              <a:buChar char="○"/>
              <a:defRPr/>
            </a:lvl5pPr>
            <a:lvl6pPr marL="2057400" lvl="5" indent="-238125" rtl="0">
              <a:spcBef>
                <a:spcPts val="0"/>
              </a:spcBef>
              <a:spcAft>
                <a:spcPts val="0"/>
              </a:spcAft>
              <a:buSzPts val="1400"/>
              <a:buChar char="■"/>
              <a:defRPr/>
            </a:lvl6pPr>
            <a:lvl7pPr marL="2400300" lvl="6" indent="-238125" rtl="0">
              <a:spcBef>
                <a:spcPts val="0"/>
              </a:spcBef>
              <a:spcAft>
                <a:spcPts val="0"/>
              </a:spcAft>
              <a:buSzPts val="1400"/>
              <a:buChar char="●"/>
              <a:defRPr/>
            </a:lvl7pPr>
            <a:lvl8pPr marL="2743200" lvl="7" indent="-238125" rtl="0">
              <a:spcBef>
                <a:spcPts val="0"/>
              </a:spcBef>
              <a:spcAft>
                <a:spcPts val="0"/>
              </a:spcAft>
              <a:buSzPts val="1400"/>
              <a:buChar char="○"/>
              <a:defRPr/>
            </a:lvl8pPr>
            <a:lvl9pPr marL="3086100" lvl="8" indent="-238125" rtl="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42900" y="205978"/>
            <a:ext cx="6172200" cy="857250"/>
          </a:xfrm>
          <a:prstGeom prst="rect">
            <a:avLst/>
          </a:prstGeom>
          <a:noFill/>
          <a:ln>
            <a:noFill/>
          </a:ln>
        </p:spPr>
        <p:txBody>
          <a:bodyPr spcFirstLastPara="1" wrap="square" lIns="91425" tIns="91425" rIns="91425" bIns="91425" anchor="ctr" anchorCtr="0"/>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4" name="Shape 24"/>
          <p:cNvSpPr txBox="1">
            <a:spLocks noGrp="1"/>
          </p:cNvSpPr>
          <p:nvPr>
            <p:ph type="body" idx="1"/>
          </p:nvPr>
        </p:nvSpPr>
        <p:spPr>
          <a:xfrm>
            <a:off x="342900" y="1200151"/>
            <a:ext cx="2995895" cy="3725681"/>
          </a:xfrm>
          <a:prstGeom prst="rect">
            <a:avLst/>
          </a:prstGeom>
          <a:noFill/>
          <a:ln>
            <a:noFill/>
          </a:ln>
        </p:spPr>
        <p:txBody>
          <a:bodyPr spcFirstLastPara="1" wrap="square" lIns="91425" tIns="91425" rIns="91425" bIns="91425" anchor="ctr" anchorCtr="0"/>
          <a:lstStyle>
            <a:lvl1pPr marL="342900" lvl="0" indent="-238125">
              <a:spcBef>
                <a:spcPts val="0"/>
              </a:spcBef>
              <a:spcAft>
                <a:spcPts val="0"/>
              </a:spcAft>
              <a:buSzPts val="14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25" name="Shape 25"/>
          <p:cNvSpPr txBox="1">
            <a:spLocks noGrp="1"/>
          </p:cNvSpPr>
          <p:nvPr>
            <p:ph type="body" idx="2"/>
          </p:nvPr>
        </p:nvSpPr>
        <p:spPr>
          <a:xfrm>
            <a:off x="3519205" y="1200151"/>
            <a:ext cx="2995895" cy="3725681"/>
          </a:xfrm>
          <a:prstGeom prst="rect">
            <a:avLst/>
          </a:prstGeom>
          <a:noFill/>
          <a:ln>
            <a:noFill/>
          </a:ln>
        </p:spPr>
        <p:txBody>
          <a:bodyPr spcFirstLastPara="1" wrap="square" lIns="91425" tIns="91425" rIns="91425" bIns="91425" anchor="ctr" anchorCtr="0"/>
          <a:lstStyle>
            <a:lvl1pPr marL="342900" lvl="0" indent="-238125">
              <a:spcBef>
                <a:spcPts val="0"/>
              </a:spcBef>
              <a:spcAft>
                <a:spcPts val="0"/>
              </a:spcAft>
              <a:buSzPts val="14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42900" y="205978"/>
            <a:ext cx="6172200" cy="857250"/>
          </a:xfrm>
          <a:prstGeom prst="rect">
            <a:avLst/>
          </a:prstGeom>
          <a:noFill/>
          <a:ln>
            <a:noFill/>
          </a:ln>
        </p:spPr>
        <p:txBody>
          <a:bodyPr spcFirstLastPara="1" wrap="square" lIns="91425" tIns="91425" rIns="91425" bIns="91425" anchor="ctr" anchorCtr="0"/>
          <a:lstStyle>
            <a:lvl1pPr lvl="0">
              <a:spcBef>
                <a:spcPts val="0"/>
              </a:spcBef>
              <a:spcAft>
                <a:spcPts val="0"/>
              </a:spcAft>
              <a:buSzPts val="2400"/>
              <a:buChar char="●"/>
              <a:defRPr sz="18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514350" y="1714500"/>
            <a:ext cx="5829300" cy="85725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028700" y="2914650"/>
            <a:ext cx="48006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extLst>
      <p:ext uri="{BB962C8B-B14F-4D97-AF65-F5344CB8AC3E}">
        <p14:creationId xmlns:p14="http://schemas.microsoft.com/office/powerpoint/2010/main" val="363573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9" name="Shape 9"/>
          <p:cNvSpPr txBox="1"/>
          <p:nvPr/>
        </p:nvSpPr>
        <p:spPr>
          <a:xfrm>
            <a:off x="3994575" y="4617975"/>
            <a:ext cx="2625975" cy="541500"/>
          </a:xfrm>
          <a:prstGeom prst="rect">
            <a:avLst/>
          </a:prstGeom>
          <a:noFill/>
          <a:ln>
            <a:noFill/>
          </a:ln>
        </p:spPr>
        <p:txBody>
          <a:bodyPr spcFirstLastPara="1" wrap="square" lIns="68569" tIns="68569" rIns="68569" bIns="68569" anchor="t" anchorCtr="0">
            <a:noAutofit/>
          </a:bodyPr>
          <a:lstStyle/>
          <a:p>
            <a:pPr marL="0" lvl="0" indent="0" rtl="0">
              <a:spcBef>
                <a:spcPts val="0"/>
              </a:spcBef>
              <a:spcAft>
                <a:spcPts val="0"/>
              </a:spcAft>
              <a:buNone/>
            </a:pPr>
            <a:r>
              <a:rPr lang="en" sz="1500" dirty="0">
                <a:solidFill>
                  <a:srgbClr val="FFFFFF"/>
                </a:solidFill>
              </a:rPr>
              <a:t>Lecture 6 -</a:t>
            </a:r>
            <a:endParaRPr sz="1500" dirty="0">
              <a:solidFill>
                <a:srgbClr val="FFFFFF"/>
              </a:solidFill>
            </a:endParaRPr>
          </a:p>
        </p:txBody>
      </p:sp>
      <p:sp>
        <p:nvSpPr>
          <p:cNvPr id="12"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
        <p:nvSpPr>
          <p:cNvPr id="13" name="Shape 33"/>
          <p:cNvSpPr txBox="1">
            <a:spLocks/>
          </p:cNvSpPr>
          <p:nvPr userDrawn="1"/>
        </p:nvSpPr>
        <p:spPr>
          <a:xfrm>
            <a:off x="6414787" y="4765875"/>
            <a:ext cx="411525"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500"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sz="2400"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www.publicdomainpictures.net/view-image.php?image=139314&amp;picture=walking-man"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maxpixel.freegreatpicture.com/Mountains-Valleys-Landscape-Hills-Grass-Green-699369" TargetMode="External"/><Relationship Id="rId4" Type="http://schemas.openxmlformats.org/officeDocument/2006/relationships/image" Target="../media/image10.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commons.wikimedia.org/wiki/File:Pioneer_DJ_equipment_-_angled_left_-_Expomusic_2014.jpg"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hyperlink" Target="https://creativecommons.org/licenses/by/3.0/u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 y="628650"/>
            <a:ext cx="5829300" cy="857250"/>
          </a:xfrm>
        </p:spPr>
        <p:txBody>
          <a:bodyPr/>
          <a:lstStyle/>
          <a:p>
            <a:r>
              <a:rPr lang="en-US" sz="2800" dirty="0"/>
              <a:t>CS 4803 / 7643: Deep Learning</a:t>
            </a:r>
            <a:endParaRPr lang="en-US" sz="2800" dirty="0"/>
          </a:p>
        </p:txBody>
      </p:sp>
      <p:sp>
        <p:nvSpPr>
          <p:cNvPr id="16" name="Subtitle 3"/>
          <p:cNvSpPr>
            <a:spLocks noGrp="1"/>
          </p:cNvSpPr>
          <p:nvPr>
            <p:ph type="subTitle" idx="1"/>
          </p:nvPr>
        </p:nvSpPr>
        <p:spPr>
          <a:xfrm>
            <a:off x="0" y="3486150"/>
            <a:ext cx="6858000" cy="1314450"/>
          </a:xfrm>
        </p:spPr>
        <p:txBody>
          <a:bodyPr/>
          <a:lstStyle/>
          <a:p>
            <a:endParaRPr lang="en-US" sz="2000" dirty="0"/>
          </a:p>
          <a:p>
            <a:r>
              <a:rPr lang="en-US" sz="2000" dirty="0" smtClean="0"/>
              <a:t>Peter Anderson</a:t>
            </a:r>
            <a:endParaRPr lang="en-US" sz="2000" dirty="0"/>
          </a:p>
          <a:p>
            <a:r>
              <a:rPr lang="en-US" sz="2000" dirty="0"/>
              <a:t>Georgia </a:t>
            </a:r>
            <a:r>
              <a:rPr lang="en-US" sz="2000" dirty="0" smtClean="0"/>
              <a:t>Tech</a:t>
            </a:r>
          </a:p>
          <a:p>
            <a:r>
              <a:rPr lang="en-US" sz="2000" dirty="0" smtClean="0">
                <a:solidFill>
                  <a:schemeClr val="accent1"/>
                </a:solidFill>
              </a:rPr>
              <a:t>www.panderson.me</a:t>
            </a:r>
            <a:endParaRPr lang="en-US" sz="2000" dirty="0">
              <a:solidFill>
                <a:schemeClr val="accent1"/>
              </a:solidFill>
            </a:endParaRPr>
          </a:p>
        </p:txBody>
      </p:sp>
      <p:sp>
        <p:nvSpPr>
          <p:cNvPr id="3" name="TextBox 2"/>
          <p:cNvSpPr txBox="1"/>
          <p:nvPr/>
        </p:nvSpPr>
        <p:spPr>
          <a:xfrm>
            <a:off x="828675" y="1297570"/>
            <a:ext cx="5200650" cy="2209836"/>
          </a:xfrm>
          <a:prstGeom prst="rect">
            <a:avLst/>
          </a:prstGeom>
          <a:noFill/>
        </p:spPr>
        <p:txBody>
          <a:bodyPr wrap="square" rtlCol="0">
            <a:spAutoFit/>
          </a:bodyPr>
          <a:lstStyle/>
          <a:p>
            <a:pPr lvl="0" algn="l">
              <a:spcBef>
                <a:spcPct val="20000"/>
              </a:spcBef>
            </a:pPr>
            <a:r>
              <a:rPr lang="en-US" sz="2000" dirty="0" smtClean="0">
                <a:solidFill>
                  <a:prstClr val="black"/>
                </a:solidFill>
                <a:ea typeface="Osaka"/>
                <a:cs typeface="Osaka"/>
              </a:rPr>
              <a:t>Lecture 6: Training Neural Networks Part I</a:t>
            </a:r>
          </a:p>
          <a:p>
            <a:pPr lvl="0" algn="l">
              <a:spcBef>
                <a:spcPct val="20000"/>
              </a:spcBef>
            </a:pPr>
            <a:r>
              <a:rPr lang="en-US" dirty="0" smtClean="0">
                <a:solidFill>
                  <a:prstClr val="black"/>
                </a:solidFill>
                <a:ea typeface="Osaka"/>
                <a:cs typeface="Osaka"/>
              </a:rPr>
              <a:t>Topics</a:t>
            </a:r>
            <a:r>
              <a:rPr lang="en-US" dirty="0">
                <a:solidFill>
                  <a:prstClr val="black"/>
                </a:solidFill>
                <a:ea typeface="Osaka"/>
                <a:cs typeface="Osaka"/>
              </a:rPr>
              <a:t>: </a:t>
            </a:r>
          </a:p>
          <a:p>
            <a:pPr marL="557213" lvl="1" indent="-214313">
              <a:spcBef>
                <a:spcPct val="20000"/>
              </a:spcBef>
              <a:buFontTx/>
              <a:buChar char="–"/>
            </a:pPr>
            <a:r>
              <a:rPr lang="en-US" dirty="0" smtClean="0">
                <a:solidFill>
                  <a:prstClr val="black"/>
                </a:solidFill>
                <a:ea typeface="Osaka"/>
                <a:cs typeface="Osaka"/>
              </a:rPr>
              <a:t>Activation functions</a:t>
            </a:r>
            <a:endParaRPr lang="en-US" dirty="0">
              <a:solidFill>
                <a:prstClr val="black"/>
              </a:solidFill>
              <a:ea typeface="Osaka"/>
              <a:cs typeface="Osaka"/>
            </a:endParaRPr>
          </a:p>
          <a:p>
            <a:pPr marL="557213" lvl="1" indent="-214313">
              <a:spcBef>
                <a:spcPct val="20000"/>
              </a:spcBef>
              <a:buFontTx/>
              <a:buChar char="–"/>
            </a:pPr>
            <a:r>
              <a:rPr lang="en-US" dirty="0" smtClean="0">
                <a:solidFill>
                  <a:prstClr val="black"/>
                </a:solidFill>
                <a:ea typeface="Osaka"/>
                <a:cs typeface="Osaka"/>
              </a:rPr>
              <a:t>Initialization</a:t>
            </a:r>
          </a:p>
          <a:p>
            <a:pPr marL="557213" lvl="1" indent="-214313">
              <a:spcBef>
                <a:spcPct val="20000"/>
              </a:spcBef>
              <a:buFontTx/>
              <a:buChar char="–"/>
            </a:pPr>
            <a:r>
              <a:rPr lang="en-US" dirty="0" smtClean="0">
                <a:solidFill>
                  <a:prstClr val="black"/>
                </a:solidFill>
                <a:ea typeface="Osaka"/>
                <a:cs typeface="Osaka"/>
              </a:rPr>
              <a:t>Dropout</a:t>
            </a:r>
          </a:p>
          <a:p>
            <a:pPr marL="557213" lvl="1" indent="-214313">
              <a:spcBef>
                <a:spcPct val="20000"/>
              </a:spcBef>
              <a:buFontTx/>
              <a:buChar char="–"/>
            </a:pPr>
            <a:r>
              <a:rPr lang="en-US" dirty="0" smtClean="0">
                <a:solidFill>
                  <a:prstClr val="black"/>
                </a:solidFill>
                <a:ea typeface="Osaka"/>
                <a:cs typeface="Osaka"/>
              </a:rPr>
              <a:t>Batch Norm</a:t>
            </a:r>
          </a:p>
          <a:p>
            <a:pPr marL="557213" lvl="1" indent="-214313">
              <a:spcBef>
                <a:spcPct val="20000"/>
              </a:spcBef>
              <a:buFontTx/>
              <a:buChar char="–"/>
            </a:pPr>
            <a:r>
              <a:rPr lang="en-US" dirty="0" smtClean="0">
                <a:solidFill>
                  <a:prstClr val="black"/>
                </a:solidFill>
                <a:ea typeface="Osaka"/>
                <a:cs typeface="Osaka"/>
              </a:rPr>
              <a:t>Babysitting learning</a:t>
            </a:r>
          </a:p>
          <a:p>
            <a:pPr marL="557213" lvl="1" indent="-214313">
              <a:spcBef>
                <a:spcPct val="20000"/>
              </a:spcBef>
              <a:buFontTx/>
              <a:buChar char="–"/>
            </a:pPr>
            <a:r>
              <a:rPr lang="en-US" dirty="0" smtClean="0">
                <a:solidFill>
                  <a:prstClr val="black"/>
                </a:solidFill>
                <a:ea typeface="Osaka"/>
                <a:cs typeface="Osaka"/>
              </a:rPr>
              <a:t>Hyper-parameter search</a:t>
            </a:r>
            <a:endParaRPr lang="en-US" dirty="0">
              <a:solidFill>
                <a:prstClr val="black"/>
              </a:solidFill>
              <a:ea typeface="Osaka"/>
              <a:cs typeface="Osak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40" y="3674215"/>
            <a:ext cx="1126385" cy="1126385"/>
          </a:xfrm>
          <a:prstGeom prst="rect">
            <a:avLst/>
          </a:prstGeom>
        </p:spPr>
      </p:pic>
    </p:spTree>
    <p:extLst>
      <p:ext uri="{BB962C8B-B14F-4D97-AF65-F5344CB8AC3E}">
        <p14:creationId xmlns:p14="http://schemas.microsoft.com/office/powerpoint/2010/main" val="2288123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10</a:t>
            </a:fld>
            <a:endParaRPr/>
          </a:p>
        </p:txBody>
      </p:sp>
      <p:sp>
        <p:nvSpPr>
          <p:cNvPr id="195" name="Shape 195"/>
          <p:cNvSpPr txBox="1"/>
          <p:nvPr/>
        </p:nvSpPr>
        <p:spPr>
          <a:xfrm>
            <a:off x="519131" y="761569"/>
            <a:ext cx="5717250" cy="3066975"/>
          </a:xfrm>
          <a:prstGeom prst="rect">
            <a:avLst/>
          </a:prstGeom>
          <a:noFill/>
          <a:ln>
            <a:noFill/>
          </a:ln>
        </p:spPr>
        <p:txBody>
          <a:bodyPr spcFirstLastPara="1" wrap="square" lIns="68569" tIns="68569" rIns="68569" bIns="68569" anchor="t" anchorCtr="0">
            <a:noAutofit/>
          </a:bodyPr>
          <a:lstStyle/>
          <a:p>
            <a:r>
              <a:rPr lang="en" sz="3600"/>
              <a:t>Part 1</a:t>
            </a:r>
            <a:endParaRPr sz="1800"/>
          </a:p>
          <a:p>
            <a:endParaRPr sz="1800"/>
          </a:p>
          <a:p>
            <a:pPr marL="342900" indent="-285750">
              <a:buSzPts val="2400"/>
              <a:buChar char="-"/>
            </a:pPr>
            <a:r>
              <a:rPr lang="en" sz="1800"/>
              <a:t>Activation Functions</a:t>
            </a:r>
            <a:endParaRPr sz="1800"/>
          </a:p>
          <a:p>
            <a:pPr marL="342900" indent="-285750">
              <a:buSzPts val="2400"/>
              <a:buChar char="-"/>
            </a:pPr>
            <a:r>
              <a:rPr lang="en" sz="1800"/>
              <a:t>Data Preprocessing</a:t>
            </a:r>
            <a:endParaRPr sz="1800"/>
          </a:p>
          <a:p>
            <a:pPr marL="342900" indent="-285750">
              <a:buClr>
                <a:schemeClr val="dk1"/>
              </a:buClr>
              <a:buSzPts val="2400"/>
              <a:buChar char="-"/>
            </a:pPr>
            <a:r>
              <a:rPr lang="en" sz="1800">
                <a:solidFill>
                  <a:schemeClr val="dk1"/>
                </a:solidFill>
              </a:rPr>
              <a:t>Weight Initialization</a:t>
            </a:r>
            <a:endParaRPr sz="1800"/>
          </a:p>
          <a:p>
            <a:pPr marL="342900" indent="-285750">
              <a:buSzPts val="2400"/>
              <a:buChar char="-"/>
            </a:pPr>
            <a:r>
              <a:rPr lang="en" sz="1800"/>
              <a:t>Batch Normalization</a:t>
            </a:r>
            <a:endParaRPr sz="1800"/>
          </a:p>
          <a:p>
            <a:pPr marL="342900" indent="-285750">
              <a:buSzPts val="2400"/>
              <a:buChar char="-"/>
            </a:pPr>
            <a:r>
              <a:rPr lang="en" sz="1800"/>
              <a:t>Babysitting the Learning Process</a:t>
            </a:r>
            <a:endParaRPr sz="1800"/>
          </a:p>
          <a:p>
            <a:pPr marL="342900" indent="-285750">
              <a:buSzPts val="2400"/>
              <a:buChar char="-"/>
            </a:pPr>
            <a:r>
              <a:rPr lang="en" sz="1800"/>
              <a:t>Hyperparameter Optimization</a:t>
            </a:r>
            <a:endParaRPr sz="1800"/>
          </a:p>
        </p:txBody>
      </p:sp>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11</a:t>
            </a:fld>
            <a:endParaRPr/>
          </a:p>
        </p:txBody>
      </p:sp>
      <p:sp>
        <p:nvSpPr>
          <p:cNvPr id="201" name="Shape 201"/>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600"/>
              <a:t>Activation Functions</a:t>
            </a:r>
            <a:endParaRPr sz="36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12</a:t>
            </a:fld>
            <a:endParaRPr/>
          </a:p>
        </p:txBody>
      </p:sp>
      <p:sp>
        <p:nvSpPr>
          <p:cNvPr id="207" name="Shape 207"/>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pic>
        <p:nvPicPr>
          <p:cNvPr id="208" name="Shape 208"/>
          <p:cNvPicPr preferRelativeResize="0"/>
          <p:nvPr/>
        </p:nvPicPr>
        <p:blipFill>
          <a:blip r:embed="rId3">
            <a:alphaModFix/>
          </a:blip>
          <a:stretch>
            <a:fillRect/>
          </a:stretch>
        </p:blipFill>
        <p:spPr>
          <a:xfrm>
            <a:off x="1203394" y="1362656"/>
            <a:ext cx="4349944" cy="2481900"/>
          </a:xfrm>
          <a:prstGeom prst="rect">
            <a:avLst/>
          </a:prstGeom>
          <a:noFill/>
          <a:ln>
            <a:noFill/>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13</a:t>
            </a:fld>
            <a:endParaRPr/>
          </a:p>
        </p:txBody>
      </p:sp>
      <p:sp>
        <p:nvSpPr>
          <p:cNvPr id="214" name="Shape 214"/>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700"/>
              <a:t>Activation Functions</a:t>
            </a:r>
            <a:endParaRPr sz="2700"/>
          </a:p>
        </p:txBody>
      </p:sp>
      <p:sp>
        <p:nvSpPr>
          <p:cNvPr id="215" name="Shape 215"/>
          <p:cNvSpPr txBox="1"/>
          <p:nvPr/>
        </p:nvSpPr>
        <p:spPr>
          <a:xfrm>
            <a:off x="253500" y="1214569"/>
            <a:ext cx="1134000" cy="339525"/>
          </a:xfrm>
          <a:prstGeom prst="rect">
            <a:avLst/>
          </a:prstGeom>
          <a:noFill/>
          <a:ln>
            <a:noFill/>
          </a:ln>
        </p:spPr>
        <p:txBody>
          <a:bodyPr spcFirstLastPara="1" wrap="square" lIns="68569" tIns="68569" rIns="68569" bIns="68569" anchor="t" anchorCtr="0">
            <a:noAutofit/>
          </a:bodyPr>
          <a:lstStyle/>
          <a:p>
            <a:r>
              <a:rPr lang="en" sz="1800" b="1"/>
              <a:t>Sigmoid</a:t>
            </a:r>
            <a:endParaRPr sz="1800" b="1"/>
          </a:p>
        </p:txBody>
      </p:sp>
      <p:sp>
        <p:nvSpPr>
          <p:cNvPr id="216" name="Shape 216"/>
          <p:cNvSpPr txBox="1"/>
          <p:nvPr/>
        </p:nvSpPr>
        <p:spPr>
          <a:xfrm>
            <a:off x="253500" y="2126175"/>
            <a:ext cx="2223225" cy="339525"/>
          </a:xfrm>
          <a:prstGeom prst="rect">
            <a:avLst/>
          </a:prstGeom>
          <a:noFill/>
          <a:ln>
            <a:noFill/>
          </a:ln>
        </p:spPr>
        <p:txBody>
          <a:bodyPr spcFirstLastPara="1" wrap="square" lIns="68569" tIns="68569" rIns="68569" bIns="68569" anchor="t" anchorCtr="0">
            <a:noAutofit/>
          </a:bodyPr>
          <a:lstStyle/>
          <a:p>
            <a:r>
              <a:rPr lang="en" sz="1800" b="1"/>
              <a:t>tanh</a:t>
            </a:r>
            <a:endParaRPr sz="1800"/>
          </a:p>
        </p:txBody>
      </p:sp>
      <p:sp>
        <p:nvSpPr>
          <p:cNvPr id="217" name="Shape 217"/>
          <p:cNvSpPr txBox="1"/>
          <p:nvPr/>
        </p:nvSpPr>
        <p:spPr>
          <a:xfrm>
            <a:off x="253500" y="3093731"/>
            <a:ext cx="2345850" cy="339525"/>
          </a:xfrm>
          <a:prstGeom prst="rect">
            <a:avLst/>
          </a:prstGeom>
          <a:noFill/>
          <a:ln>
            <a:noFill/>
          </a:ln>
        </p:spPr>
        <p:txBody>
          <a:bodyPr spcFirstLastPara="1" wrap="square" lIns="68569" tIns="68569" rIns="68569" bIns="68569" anchor="t" anchorCtr="0">
            <a:noAutofit/>
          </a:bodyPr>
          <a:lstStyle/>
          <a:p>
            <a:r>
              <a:rPr lang="en" sz="1800" b="1"/>
              <a:t>ReLU</a:t>
            </a:r>
            <a:endParaRPr sz="1800"/>
          </a:p>
        </p:txBody>
      </p:sp>
      <p:sp>
        <p:nvSpPr>
          <p:cNvPr id="218" name="Shape 218"/>
          <p:cNvSpPr txBox="1"/>
          <p:nvPr/>
        </p:nvSpPr>
        <p:spPr>
          <a:xfrm>
            <a:off x="3557719" y="1168050"/>
            <a:ext cx="1714275" cy="339525"/>
          </a:xfrm>
          <a:prstGeom prst="rect">
            <a:avLst/>
          </a:prstGeom>
          <a:noFill/>
          <a:ln>
            <a:noFill/>
          </a:ln>
        </p:spPr>
        <p:txBody>
          <a:bodyPr spcFirstLastPara="1" wrap="square" lIns="68569" tIns="68569" rIns="68569" bIns="68569" anchor="t" anchorCtr="0">
            <a:noAutofit/>
          </a:bodyPr>
          <a:lstStyle/>
          <a:p>
            <a:r>
              <a:rPr lang="en" sz="1800" b="1"/>
              <a:t>Leaky ReLU</a:t>
            </a:r>
            <a:endParaRPr sz="1800"/>
          </a:p>
        </p:txBody>
      </p:sp>
      <p:sp>
        <p:nvSpPr>
          <p:cNvPr id="219" name="Shape 219"/>
          <p:cNvSpPr txBox="1"/>
          <p:nvPr/>
        </p:nvSpPr>
        <p:spPr>
          <a:xfrm>
            <a:off x="3614850" y="2222794"/>
            <a:ext cx="1714275" cy="339525"/>
          </a:xfrm>
          <a:prstGeom prst="rect">
            <a:avLst/>
          </a:prstGeom>
          <a:noFill/>
          <a:ln>
            <a:noFill/>
          </a:ln>
        </p:spPr>
        <p:txBody>
          <a:bodyPr spcFirstLastPara="1" wrap="square" lIns="68569" tIns="68569" rIns="68569" bIns="68569" anchor="t" anchorCtr="0">
            <a:noAutofit/>
          </a:bodyPr>
          <a:lstStyle/>
          <a:p>
            <a:r>
              <a:rPr lang="en" sz="1800" b="1"/>
              <a:t>Maxout</a:t>
            </a:r>
            <a:endParaRPr sz="1800" b="1"/>
          </a:p>
        </p:txBody>
      </p:sp>
      <p:sp>
        <p:nvSpPr>
          <p:cNvPr id="220" name="Shape 220"/>
          <p:cNvSpPr txBox="1"/>
          <p:nvPr/>
        </p:nvSpPr>
        <p:spPr>
          <a:xfrm>
            <a:off x="3648638" y="3036750"/>
            <a:ext cx="1714275" cy="339525"/>
          </a:xfrm>
          <a:prstGeom prst="rect">
            <a:avLst/>
          </a:prstGeom>
          <a:noFill/>
          <a:ln>
            <a:noFill/>
          </a:ln>
        </p:spPr>
        <p:txBody>
          <a:bodyPr spcFirstLastPara="1" wrap="square" lIns="68569" tIns="68569" rIns="68569" bIns="68569" anchor="t" anchorCtr="0">
            <a:noAutofit/>
          </a:bodyPr>
          <a:lstStyle/>
          <a:p>
            <a:r>
              <a:rPr lang="en" sz="1800" b="1"/>
              <a:t>ELU</a:t>
            </a:r>
            <a:endParaRPr sz="1800" b="1"/>
          </a:p>
        </p:txBody>
      </p:sp>
      <p:pic>
        <p:nvPicPr>
          <p:cNvPr id="221" name="Shape 221"/>
          <p:cNvPicPr preferRelativeResize="0"/>
          <p:nvPr/>
        </p:nvPicPr>
        <p:blipFill>
          <a:blip r:embed="rId3">
            <a:alphaModFix/>
          </a:blip>
          <a:stretch>
            <a:fillRect/>
          </a:stretch>
        </p:blipFill>
        <p:spPr>
          <a:xfrm>
            <a:off x="329401" y="1606837"/>
            <a:ext cx="1237556" cy="286973"/>
          </a:xfrm>
          <a:prstGeom prst="rect">
            <a:avLst/>
          </a:prstGeom>
          <a:noFill/>
          <a:ln>
            <a:noFill/>
          </a:ln>
        </p:spPr>
      </p:pic>
      <p:pic>
        <p:nvPicPr>
          <p:cNvPr id="222" name="Shape 222"/>
          <p:cNvPicPr preferRelativeResize="0"/>
          <p:nvPr/>
        </p:nvPicPr>
        <p:blipFill>
          <a:blip r:embed="rId4">
            <a:alphaModFix/>
          </a:blip>
          <a:stretch>
            <a:fillRect/>
          </a:stretch>
        </p:blipFill>
        <p:spPr>
          <a:xfrm>
            <a:off x="329400" y="2494715"/>
            <a:ext cx="808167" cy="262481"/>
          </a:xfrm>
          <a:prstGeom prst="rect">
            <a:avLst/>
          </a:prstGeom>
          <a:noFill/>
          <a:ln>
            <a:noFill/>
          </a:ln>
        </p:spPr>
      </p:pic>
      <p:pic>
        <p:nvPicPr>
          <p:cNvPr id="223" name="Shape 223"/>
          <p:cNvPicPr preferRelativeResize="0"/>
          <p:nvPr/>
        </p:nvPicPr>
        <p:blipFill>
          <a:blip r:embed="rId5">
            <a:alphaModFix/>
          </a:blip>
          <a:stretch>
            <a:fillRect/>
          </a:stretch>
        </p:blipFill>
        <p:spPr>
          <a:xfrm>
            <a:off x="329400" y="3462263"/>
            <a:ext cx="1001608" cy="262481"/>
          </a:xfrm>
          <a:prstGeom prst="rect">
            <a:avLst/>
          </a:prstGeom>
          <a:noFill/>
          <a:ln>
            <a:noFill/>
          </a:ln>
        </p:spPr>
      </p:pic>
      <p:pic>
        <p:nvPicPr>
          <p:cNvPr id="224" name="Shape 224"/>
          <p:cNvPicPr preferRelativeResize="0"/>
          <p:nvPr/>
        </p:nvPicPr>
        <p:blipFill>
          <a:blip r:embed="rId6">
            <a:alphaModFix/>
          </a:blip>
          <a:stretch>
            <a:fillRect/>
          </a:stretch>
        </p:blipFill>
        <p:spPr>
          <a:xfrm>
            <a:off x="3648637" y="1513800"/>
            <a:ext cx="1237556" cy="243675"/>
          </a:xfrm>
          <a:prstGeom prst="rect">
            <a:avLst/>
          </a:prstGeom>
          <a:noFill/>
          <a:ln>
            <a:noFill/>
          </a:ln>
        </p:spPr>
      </p:pic>
      <p:pic>
        <p:nvPicPr>
          <p:cNvPr id="225" name="Shape 225"/>
          <p:cNvPicPr preferRelativeResize="0"/>
          <p:nvPr/>
        </p:nvPicPr>
        <p:blipFill>
          <a:blip r:embed="rId7">
            <a:alphaModFix/>
          </a:blip>
          <a:stretch>
            <a:fillRect/>
          </a:stretch>
        </p:blipFill>
        <p:spPr>
          <a:xfrm>
            <a:off x="3691472" y="3376275"/>
            <a:ext cx="1423256" cy="534330"/>
          </a:xfrm>
          <a:prstGeom prst="rect">
            <a:avLst/>
          </a:prstGeom>
          <a:noFill/>
          <a:ln>
            <a:noFill/>
          </a:ln>
        </p:spPr>
      </p:pic>
      <p:pic>
        <p:nvPicPr>
          <p:cNvPr id="226" name="Shape 226"/>
          <p:cNvPicPr preferRelativeResize="0"/>
          <p:nvPr/>
        </p:nvPicPr>
        <p:blipFill>
          <a:blip r:embed="rId8">
            <a:alphaModFix/>
          </a:blip>
          <a:stretch>
            <a:fillRect/>
          </a:stretch>
        </p:blipFill>
        <p:spPr>
          <a:xfrm>
            <a:off x="3691460" y="2543137"/>
            <a:ext cx="2223225" cy="229604"/>
          </a:xfrm>
          <a:prstGeom prst="rect">
            <a:avLst/>
          </a:prstGeom>
          <a:noFill/>
          <a:ln>
            <a:noFill/>
          </a:ln>
        </p:spPr>
      </p:pic>
      <p:pic>
        <p:nvPicPr>
          <p:cNvPr id="227" name="Shape 227"/>
          <p:cNvPicPr preferRelativeResize="0"/>
          <p:nvPr/>
        </p:nvPicPr>
        <p:blipFill>
          <a:blip r:embed="rId9">
            <a:alphaModFix/>
          </a:blip>
          <a:stretch>
            <a:fillRect/>
          </a:stretch>
        </p:blipFill>
        <p:spPr>
          <a:xfrm>
            <a:off x="1796036" y="1205408"/>
            <a:ext cx="1089195" cy="857288"/>
          </a:xfrm>
          <a:prstGeom prst="rect">
            <a:avLst/>
          </a:prstGeom>
          <a:noFill/>
          <a:ln>
            <a:noFill/>
          </a:ln>
        </p:spPr>
      </p:pic>
      <p:pic>
        <p:nvPicPr>
          <p:cNvPr id="228" name="Shape 228"/>
          <p:cNvPicPr preferRelativeResize="0"/>
          <p:nvPr/>
        </p:nvPicPr>
        <p:blipFill>
          <a:blip r:embed="rId10">
            <a:alphaModFix/>
          </a:blip>
          <a:stretch>
            <a:fillRect/>
          </a:stretch>
        </p:blipFill>
        <p:spPr>
          <a:xfrm>
            <a:off x="1796044" y="2163038"/>
            <a:ext cx="1089188" cy="830344"/>
          </a:xfrm>
          <a:prstGeom prst="rect">
            <a:avLst/>
          </a:prstGeom>
          <a:noFill/>
          <a:ln>
            <a:noFill/>
          </a:ln>
        </p:spPr>
      </p:pic>
      <p:pic>
        <p:nvPicPr>
          <p:cNvPr id="229" name="Shape 229"/>
          <p:cNvPicPr preferRelativeResize="0"/>
          <p:nvPr/>
        </p:nvPicPr>
        <p:blipFill>
          <a:blip r:embed="rId11">
            <a:alphaModFix/>
          </a:blip>
          <a:stretch>
            <a:fillRect/>
          </a:stretch>
        </p:blipFill>
        <p:spPr>
          <a:xfrm>
            <a:off x="1833094" y="3053325"/>
            <a:ext cx="1039020" cy="857288"/>
          </a:xfrm>
          <a:prstGeom prst="rect">
            <a:avLst/>
          </a:prstGeom>
          <a:noFill/>
          <a:ln>
            <a:noFill/>
          </a:ln>
        </p:spPr>
      </p:pic>
      <p:pic>
        <p:nvPicPr>
          <p:cNvPr id="230" name="Shape 230"/>
          <p:cNvPicPr preferRelativeResize="0"/>
          <p:nvPr/>
        </p:nvPicPr>
        <p:blipFill>
          <a:blip r:embed="rId12">
            <a:alphaModFix/>
          </a:blip>
          <a:stretch>
            <a:fillRect/>
          </a:stretch>
        </p:blipFill>
        <p:spPr>
          <a:xfrm>
            <a:off x="5320950" y="1205409"/>
            <a:ext cx="1089188" cy="857263"/>
          </a:xfrm>
          <a:prstGeom prst="rect">
            <a:avLst/>
          </a:prstGeom>
          <a:noFill/>
          <a:ln>
            <a:noFill/>
          </a:ln>
        </p:spPr>
      </p:pic>
      <p:pic>
        <p:nvPicPr>
          <p:cNvPr id="231" name="Shape 231"/>
          <p:cNvPicPr preferRelativeResize="0"/>
          <p:nvPr/>
        </p:nvPicPr>
        <p:blipFill>
          <a:blip r:embed="rId13">
            <a:alphaModFix/>
          </a:blip>
          <a:stretch>
            <a:fillRect/>
          </a:stretch>
        </p:blipFill>
        <p:spPr>
          <a:xfrm>
            <a:off x="5320952" y="3053330"/>
            <a:ext cx="1089188" cy="857273"/>
          </a:xfrm>
          <a:prstGeom prst="rect">
            <a:avLst/>
          </a:prstGeom>
          <a:noFill/>
          <a:ln>
            <a:noFill/>
          </a:ln>
        </p:spPr>
      </p:pic>
      <p:sp>
        <p:nvSpPr>
          <p:cNvPr id="22"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14</a:t>
            </a:fld>
            <a:endParaRPr/>
          </a:p>
        </p:txBody>
      </p:sp>
      <p:sp>
        <p:nvSpPr>
          <p:cNvPr id="237" name="Shape 237"/>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238" name="Shape 238"/>
          <p:cNvSpPr txBox="1"/>
          <p:nvPr/>
        </p:nvSpPr>
        <p:spPr>
          <a:xfrm>
            <a:off x="1056431" y="2996288"/>
            <a:ext cx="1134000" cy="339525"/>
          </a:xfrm>
          <a:prstGeom prst="rect">
            <a:avLst/>
          </a:prstGeom>
          <a:noFill/>
          <a:ln>
            <a:noFill/>
          </a:ln>
        </p:spPr>
        <p:txBody>
          <a:bodyPr spcFirstLastPara="1" wrap="square" lIns="68569" tIns="68569" rIns="68569" bIns="68569" anchor="t" anchorCtr="0">
            <a:noAutofit/>
          </a:bodyPr>
          <a:lstStyle/>
          <a:p>
            <a:r>
              <a:rPr lang="en" sz="1800" b="1"/>
              <a:t>Sigmoid</a:t>
            </a:r>
            <a:endParaRPr sz="1800" b="1"/>
          </a:p>
        </p:txBody>
      </p:sp>
      <p:pic>
        <p:nvPicPr>
          <p:cNvPr id="239" name="Shape 239"/>
          <p:cNvPicPr preferRelativeResize="0"/>
          <p:nvPr/>
        </p:nvPicPr>
        <p:blipFill>
          <a:blip r:embed="rId3">
            <a:alphaModFix/>
          </a:blip>
          <a:stretch>
            <a:fillRect/>
          </a:stretch>
        </p:blipFill>
        <p:spPr>
          <a:xfrm>
            <a:off x="3624769" y="760181"/>
            <a:ext cx="2004815" cy="339525"/>
          </a:xfrm>
          <a:prstGeom prst="rect">
            <a:avLst/>
          </a:prstGeom>
          <a:noFill/>
          <a:ln>
            <a:noFill/>
          </a:ln>
        </p:spPr>
      </p:pic>
      <p:sp>
        <p:nvSpPr>
          <p:cNvPr id="240" name="Shape 240"/>
          <p:cNvSpPr txBox="1"/>
          <p:nvPr/>
        </p:nvSpPr>
        <p:spPr>
          <a:xfrm>
            <a:off x="3232069" y="1178550"/>
            <a:ext cx="3388275" cy="2064150"/>
          </a:xfrm>
          <a:prstGeom prst="rect">
            <a:avLst/>
          </a:prstGeom>
          <a:noFill/>
          <a:ln>
            <a:noFill/>
          </a:ln>
        </p:spPr>
        <p:txBody>
          <a:bodyPr spcFirstLastPara="1" wrap="square" lIns="68569" tIns="68569" rIns="68569" bIns="68569" anchor="t" anchorCtr="0">
            <a:noAutofit/>
          </a:bodyPr>
          <a:lstStyle/>
          <a:p>
            <a:pPr marL="342900" indent="-266700">
              <a:buSzPts val="2000"/>
              <a:buChar char="-"/>
            </a:pPr>
            <a:r>
              <a:rPr lang="en" sz="1500"/>
              <a:t>Squashes numbers to range [0,1]</a:t>
            </a:r>
            <a:endParaRPr sz="1500"/>
          </a:p>
          <a:p>
            <a:pPr marL="342900" indent="-266700">
              <a:buSzPts val="2000"/>
              <a:buChar char="-"/>
            </a:pPr>
            <a:r>
              <a:rPr lang="en" sz="1500"/>
              <a:t>Historically popular since they have nice interpretation as a saturating “firing rate” of a neuron</a:t>
            </a:r>
            <a:endParaRPr sz="1500"/>
          </a:p>
        </p:txBody>
      </p:sp>
      <p:pic>
        <p:nvPicPr>
          <p:cNvPr id="241" name="Shape 241"/>
          <p:cNvPicPr preferRelativeResize="0"/>
          <p:nvPr/>
        </p:nvPicPr>
        <p:blipFill>
          <a:blip r:embed="rId4">
            <a:alphaModFix/>
          </a:blip>
          <a:stretch>
            <a:fillRect/>
          </a:stretch>
        </p:blipFill>
        <p:spPr>
          <a:xfrm>
            <a:off x="726357" y="1442113"/>
            <a:ext cx="1868344" cy="1470544"/>
          </a:xfrm>
          <a:prstGeom prst="rect">
            <a:avLst/>
          </a:prstGeom>
          <a:noFill/>
          <a:ln>
            <a:noFill/>
          </a:ln>
        </p:spPr>
      </p:pic>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15</a:t>
            </a:fld>
            <a:endParaRPr/>
          </a:p>
        </p:txBody>
      </p:sp>
      <p:sp>
        <p:nvSpPr>
          <p:cNvPr id="247" name="Shape 247"/>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248" name="Shape 248"/>
          <p:cNvSpPr txBox="1"/>
          <p:nvPr/>
        </p:nvSpPr>
        <p:spPr>
          <a:xfrm>
            <a:off x="1056431" y="2996288"/>
            <a:ext cx="1134000" cy="339525"/>
          </a:xfrm>
          <a:prstGeom prst="rect">
            <a:avLst/>
          </a:prstGeom>
          <a:noFill/>
          <a:ln>
            <a:noFill/>
          </a:ln>
        </p:spPr>
        <p:txBody>
          <a:bodyPr spcFirstLastPara="1" wrap="square" lIns="68569" tIns="68569" rIns="68569" bIns="68569" anchor="t" anchorCtr="0">
            <a:noAutofit/>
          </a:bodyPr>
          <a:lstStyle/>
          <a:p>
            <a:r>
              <a:rPr lang="en" sz="1800" b="1"/>
              <a:t>Sigmoid</a:t>
            </a:r>
            <a:endParaRPr sz="1800" b="1"/>
          </a:p>
        </p:txBody>
      </p:sp>
      <p:pic>
        <p:nvPicPr>
          <p:cNvPr id="249" name="Shape 249"/>
          <p:cNvPicPr preferRelativeResize="0"/>
          <p:nvPr/>
        </p:nvPicPr>
        <p:blipFill>
          <a:blip r:embed="rId3">
            <a:alphaModFix/>
          </a:blip>
          <a:stretch>
            <a:fillRect/>
          </a:stretch>
        </p:blipFill>
        <p:spPr>
          <a:xfrm>
            <a:off x="3624769" y="760181"/>
            <a:ext cx="2004815" cy="339525"/>
          </a:xfrm>
          <a:prstGeom prst="rect">
            <a:avLst/>
          </a:prstGeom>
          <a:noFill/>
          <a:ln>
            <a:noFill/>
          </a:ln>
        </p:spPr>
      </p:pic>
      <p:sp>
        <p:nvSpPr>
          <p:cNvPr id="250" name="Shape 250"/>
          <p:cNvSpPr txBox="1"/>
          <p:nvPr/>
        </p:nvSpPr>
        <p:spPr>
          <a:xfrm>
            <a:off x="3232069" y="1178550"/>
            <a:ext cx="3388275" cy="2064150"/>
          </a:xfrm>
          <a:prstGeom prst="rect">
            <a:avLst/>
          </a:prstGeom>
          <a:noFill/>
          <a:ln>
            <a:noFill/>
          </a:ln>
        </p:spPr>
        <p:txBody>
          <a:bodyPr spcFirstLastPara="1" wrap="square" lIns="68569" tIns="68569" rIns="68569" bIns="68569" anchor="t" anchorCtr="0">
            <a:noAutofit/>
          </a:bodyPr>
          <a:lstStyle/>
          <a:p>
            <a:pPr marL="342900" indent="-266700">
              <a:buSzPts val="2000"/>
              <a:buChar char="-"/>
            </a:pPr>
            <a:r>
              <a:rPr lang="en" sz="1500"/>
              <a:t>Squashes numbers to range [0,1]</a:t>
            </a:r>
            <a:endParaRPr sz="1500"/>
          </a:p>
          <a:p>
            <a:pPr marL="342900" indent="-266700">
              <a:buSzPts val="2000"/>
              <a:buChar char="-"/>
            </a:pPr>
            <a:r>
              <a:rPr lang="en" sz="1500"/>
              <a:t>Historically popular since they have nice interpretation as a saturating “firing rate” of a neuron</a:t>
            </a:r>
            <a:endParaRPr sz="1500"/>
          </a:p>
          <a:p>
            <a:endParaRPr sz="1500"/>
          </a:p>
          <a:p>
            <a:r>
              <a:rPr lang="en" sz="1500"/>
              <a:t>3 problems:</a:t>
            </a:r>
            <a:endParaRPr sz="1500"/>
          </a:p>
        </p:txBody>
      </p:sp>
      <p:sp>
        <p:nvSpPr>
          <p:cNvPr id="251" name="Shape 251"/>
          <p:cNvSpPr txBox="1"/>
          <p:nvPr/>
        </p:nvSpPr>
        <p:spPr>
          <a:xfrm>
            <a:off x="3381469" y="2781825"/>
            <a:ext cx="3313575" cy="1147500"/>
          </a:xfrm>
          <a:prstGeom prst="rect">
            <a:avLst/>
          </a:prstGeom>
          <a:noFill/>
          <a:ln>
            <a:noFill/>
          </a:ln>
        </p:spPr>
        <p:txBody>
          <a:bodyPr spcFirstLastPara="1" wrap="square" lIns="68569" tIns="68569" rIns="68569" bIns="68569" anchor="t" anchorCtr="0">
            <a:noAutofit/>
          </a:bodyPr>
          <a:lstStyle/>
          <a:p>
            <a:pPr marL="342900" indent="-266700">
              <a:buClr>
                <a:srgbClr val="FF0000"/>
              </a:buClr>
              <a:buSzPts val="2000"/>
              <a:buAutoNum type="arabicPeriod"/>
            </a:pPr>
            <a:r>
              <a:rPr lang="en" sz="1500">
                <a:solidFill>
                  <a:srgbClr val="FF0000"/>
                </a:solidFill>
              </a:rPr>
              <a:t>Saturated neurons “kill” the gradients</a:t>
            </a:r>
            <a:endParaRPr sz="1500">
              <a:solidFill>
                <a:srgbClr val="FF0000"/>
              </a:solidFill>
            </a:endParaRPr>
          </a:p>
        </p:txBody>
      </p:sp>
      <p:pic>
        <p:nvPicPr>
          <p:cNvPr id="252" name="Shape 252"/>
          <p:cNvPicPr preferRelativeResize="0"/>
          <p:nvPr/>
        </p:nvPicPr>
        <p:blipFill>
          <a:blip r:embed="rId4">
            <a:alphaModFix/>
          </a:blip>
          <a:stretch>
            <a:fillRect/>
          </a:stretch>
        </p:blipFill>
        <p:spPr>
          <a:xfrm>
            <a:off x="726357" y="1442113"/>
            <a:ext cx="1868344" cy="1470544"/>
          </a:xfrm>
          <a:prstGeom prst="rect">
            <a:avLst/>
          </a:prstGeom>
          <a:noFill/>
          <a:ln>
            <a:noFill/>
          </a:ln>
        </p:spPr>
      </p:pic>
      <p:sp>
        <p:nvSpPr>
          <p:cNvPr id="10"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16</a:t>
            </a:fld>
            <a:endParaRPr/>
          </a:p>
        </p:txBody>
      </p:sp>
      <p:sp>
        <p:nvSpPr>
          <p:cNvPr id="258" name="Shape 258"/>
          <p:cNvSpPr/>
          <p:nvPr/>
        </p:nvSpPr>
        <p:spPr>
          <a:xfrm>
            <a:off x="1441256" y="932344"/>
            <a:ext cx="1516500" cy="15165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200"/>
              <a:t>sigmoid </a:t>
            </a:r>
            <a:endParaRPr sz="1200"/>
          </a:p>
          <a:p>
            <a:pPr algn="ctr"/>
            <a:r>
              <a:rPr lang="en" sz="1200"/>
              <a:t>gate</a:t>
            </a:r>
            <a:endParaRPr sz="1200"/>
          </a:p>
        </p:txBody>
      </p:sp>
      <p:cxnSp>
        <p:nvCxnSpPr>
          <p:cNvPr id="259" name="Shape 259"/>
          <p:cNvCxnSpPr>
            <a:endCxn id="258" idx="2"/>
          </p:cNvCxnSpPr>
          <p:nvPr/>
        </p:nvCxnSpPr>
        <p:spPr>
          <a:xfrm>
            <a:off x="273281" y="1690594"/>
            <a:ext cx="1167975" cy="0"/>
          </a:xfrm>
          <a:prstGeom prst="straightConnector1">
            <a:avLst/>
          </a:prstGeom>
          <a:noFill/>
          <a:ln w="19050" cap="flat" cmpd="sng">
            <a:solidFill>
              <a:srgbClr val="38761D"/>
            </a:solidFill>
            <a:prstDash val="solid"/>
            <a:round/>
            <a:headEnd type="none" w="med" len="med"/>
            <a:tailEnd type="triangle" w="med" len="med"/>
          </a:ln>
        </p:spPr>
      </p:cxnSp>
      <p:sp>
        <p:nvSpPr>
          <p:cNvPr id="260" name="Shape 260"/>
          <p:cNvSpPr txBox="1"/>
          <p:nvPr/>
        </p:nvSpPr>
        <p:spPr>
          <a:xfrm>
            <a:off x="819675" y="1294350"/>
            <a:ext cx="355275" cy="211725"/>
          </a:xfrm>
          <a:prstGeom prst="rect">
            <a:avLst/>
          </a:prstGeom>
          <a:noFill/>
          <a:ln>
            <a:noFill/>
          </a:ln>
        </p:spPr>
        <p:txBody>
          <a:bodyPr spcFirstLastPara="1" wrap="square" lIns="68569" tIns="68569" rIns="68569" bIns="68569" anchor="t" anchorCtr="0">
            <a:noAutofit/>
          </a:bodyPr>
          <a:lstStyle/>
          <a:p>
            <a:r>
              <a:rPr lang="en" sz="1800"/>
              <a:t>x</a:t>
            </a:r>
            <a:endParaRPr sz="1800"/>
          </a:p>
        </p:txBody>
      </p:sp>
      <p:cxnSp>
        <p:nvCxnSpPr>
          <p:cNvPr id="261" name="Shape 261"/>
          <p:cNvCxnSpPr>
            <a:stCxn id="258" idx="6"/>
          </p:cNvCxnSpPr>
          <p:nvPr/>
        </p:nvCxnSpPr>
        <p:spPr>
          <a:xfrm>
            <a:off x="2957756" y="1690594"/>
            <a:ext cx="1311300" cy="0"/>
          </a:xfrm>
          <a:prstGeom prst="straightConnector1">
            <a:avLst/>
          </a:prstGeom>
          <a:noFill/>
          <a:ln w="19050" cap="flat" cmpd="sng">
            <a:solidFill>
              <a:srgbClr val="38761D"/>
            </a:solidFill>
            <a:prstDash val="solid"/>
            <a:round/>
            <a:headEnd type="none" w="med" len="med"/>
            <a:tailEnd type="triangle" w="med" len="med"/>
          </a:ln>
        </p:spPr>
      </p:cxnSp>
      <p:pic>
        <p:nvPicPr>
          <p:cNvPr id="262" name="Shape 262"/>
          <p:cNvPicPr preferRelativeResize="0"/>
          <p:nvPr/>
        </p:nvPicPr>
        <p:blipFill>
          <a:blip r:embed="rId3">
            <a:alphaModFix/>
          </a:blip>
          <a:stretch>
            <a:fillRect/>
          </a:stretch>
        </p:blipFill>
        <p:spPr>
          <a:xfrm>
            <a:off x="3069919" y="1410450"/>
            <a:ext cx="1250178" cy="211725"/>
          </a:xfrm>
          <a:prstGeom prst="rect">
            <a:avLst/>
          </a:prstGeom>
          <a:noFill/>
          <a:ln w="9525" cap="flat" cmpd="sng">
            <a:solidFill>
              <a:srgbClr val="38761D"/>
            </a:solidFill>
            <a:prstDash val="solid"/>
            <a:round/>
            <a:headEnd type="none" w="sm" len="sm"/>
            <a:tailEnd type="none" w="sm" len="sm"/>
          </a:ln>
        </p:spPr>
      </p:pic>
      <p:pic>
        <p:nvPicPr>
          <p:cNvPr id="263" name="Shape 263"/>
          <p:cNvPicPr preferRelativeResize="0"/>
          <p:nvPr/>
        </p:nvPicPr>
        <p:blipFill>
          <a:blip r:embed="rId4">
            <a:alphaModFix/>
          </a:blip>
          <a:stretch>
            <a:fillRect/>
          </a:stretch>
        </p:blipFill>
        <p:spPr>
          <a:xfrm>
            <a:off x="4480951" y="969967"/>
            <a:ext cx="2260781" cy="1441256"/>
          </a:xfrm>
          <a:prstGeom prst="rect">
            <a:avLst/>
          </a:prstGeom>
          <a:noFill/>
          <a:ln w="9525" cap="flat" cmpd="sng">
            <a:solidFill>
              <a:srgbClr val="000000"/>
            </a:solidFill>
            <a:prstDash val="solid"/>
            <a:round/>
            <a:headEnd type="none" w="sm" len="sm"/>
            <a:tailEnd type="none" w="sm" len="sm"/>
          </a:ln>
        </p:spPr>
      </p:pic>
      <p:cxnSp>
        <p:nvCxnSpPr>
          <p:cNvPr id="264" name="Shape 264"/>
          <p:cNvCxnSpPr/>
          <p:nvPr/>
        </p:nvCxnSpPr>
        <p:spPr>
          <a:xfrm rot="10800000">
            <a:off x="3005471" y="1799833"/>
            <a:ext cx="1236375" cy="0"/>
          </a:xfrm>
          <a:prstGeom prst="straightConnector1">
            <a:avLst/>
          </a:prstGeom>
          <a:noFill/>
          <a:ln w="19050" cap="flat" cmpd="sng">
            <a:solidFill>
              <a:srgbClr val="FF0000"/>
            </a:solidFill>
            <a:prstDash val="solid"/>
            <a:round/>
            <a:headEnd type="none" w="med" len="med"/>
            <a:tailEnd type="triangle" w="med" len="med"/>
          </a:ln>
        </p:spPr>
      </p:cxnSp>
      <p:cxnSp>
        <p:nvCxnSpPr>
          <p:cNvPr id="265" name="Shape 265"/>
          <p:cNvCxnSpPr/>
          <p:nvPr/>
        </p:nvCxnSpPr>
        <p:spPr>
          <a:xfrm rot="10800000">
            <a:off x="204878" y="1799833"/>
            <a:ext cx="1236375" cy="0"/>
          </a:xfrm>
          <a:prstGeom prst="straightConnector1">
            <a:avLst/>
          </a:prstGeom>
          <a:noFill/>
          <a:ln w="19050" cap="flat" cmpd="sng">
            <a:solidFill>
              <a:srgbClr val="FF0000"/>
            </a:solidFill>
            <a:prstDash val="solid"/>
            <a:round/>
            <a:headEnd type="none" w="med" len="med"/>
            <a:tailEnd type="triangle" w="med" len="med"/>
          </a:ln>
        </p:spPr>
      </p:cxnSp>
      <p:pic>
        <p:nvPicPr>
          <p:cNvPr id="266" name="Shape 266"/>
          <p:cNvPicPr preferRelativeResize="0"/>
          <p:nvPr/>
        </p:nvPicPr>
        <p:blipFill>
          <a:blip r:embed="rId5">
            <a:alphaModFix/>
          </a:blip>
          <a:stretch>
            <a:fillRect/>
          </a:stretch>
        </p:blipFill>
        <p:spPr>
          <a:xfrm>
            <a:off x="3470448" y="1874460"/>
            <a:ext cx="285919" cy="499144"/>
          </a:xfrm>
          <a:prstGeom prst="rect">
            <a:avLst/>
          </a:prstGeom>
          <a:noFill/>
          <a:ln w="9525" cap="flat" cmpd="sng">
            <a:solidFill>
              <a:srgbClr val="FF0000"/>
            </a:solidFill>
            <a:prstDash val="solid"/>
            <a:round/>
            <a:headEnd type="none" w="sm" len="sm"/>
            <a:tailEnd type="none" w="sm" len="sm"/>
          </a:ln>
        </p:spPr>
      </p:pic>
      <p:pic>
        <p:nvPicPr>
          <p:cNvPr id="267" name="Shape 267"/>
          <p:cNvPicPr preferRelativeResize="0"/>
          <p:nvPr/>
        </p:nvPicPr>
        <p:blipFill>
          <a:blip r:embed="rId6">
            <a:alphaModFix/>
          </a:blip>
          <a:stretch>
            <a:fillRect/>
          </a:stretch>
        </p:blipFill>
        <p:spPr>
          <a:xfrm>
            <a:off x="1531520" y="1527300"/>
            <a:ext cx="285900" cy="431040"/>
          </a:xfrm>
          <a:prstGeom prst="rect">
            <a:avLst/>
          </a:prstGeom>
          <a:noFill/>
          <a:ln w="9525" cap="flat" cmpd="sng">
            <a:solidFill>
              <a:srgbClr val="FF0000"/>
            </a:solidFill>
            <a:prstDash val="solid"/>
            <a:round/>
            <a:headEnd type="none" w="sm" len="sm"/>
            <a:tailEnd type="none" w="sm" len="sm"/>
          </a:ln>
        </p:spPr>
      </p:pic>
      <p:pic>
        <p:nvPicPr>
          <p:cNvPr id="268" name="Shape 268"/>
          <p:cNvPicPr preferRelativeResize="0"/>
          <p:nvPr/>
        </p:nvPicPr>
        <p:blipFill>
          <a:blip r:embed="rId7">
            <a:alphaModFix/>
          </a:blip>
          <a:stretch>
            <a:fillRect/>
          </a:stretch>
        </p:blipFill>
        <p:spPr>
          <a:xfrm>
            <a:off x="329898" y="1909065"/>
            <a:ext cx="1054592" cy="431044"/>
          </a:xfrm>
          <a:prstGeom prst="rect">
            <a:avLst/>
          </a:prstGeom>
          <a:noFill/>
          <a:ln w="9525" cap="flat" cmpd="sng">
            <a:solidFill>
              <a:srgbClr val="FF0000"/>
            </a:solidFill>
            <a:prstDash val="solid"/>
            <a:round/>
            <a:headEnd type="none" w="sm" len="sm"/>
            <a:tailEnd type="none" w="sm" len="sm"/>
          </a:ln>
        </p:spPr>
      </p:pic>
      <p:sp>
        <p:nvSpPr>
          <p:cNvPr id="269" name="Shape 269"/>
          <p:cNvSpPr txBox="1"/>
          <p:nvPr/>
        </p:nvSpPr>
        <p:spPr>
          <a:xfrm>
            <a:off x="348356" y="2780944"/>
            <a:ext cx="6099750" cy="999225"/>
          </a:xfrm>
          <a:prstGeom prst="rect">
            <a:avLst/>
          </a:prstGeom>
          <a:noFill/>
          <a:ln>
            <a:noFill/>
          </a:ln>
        </p:spPr>
        <p:txBody>
          <a:bodyPr spcFirstLastPara="1" wrap="square" lIns="68569" tIns="68569" rIns="68569" bIns="68569" anchor="t" anchorCtr="0">
            <a:noAutofit/>
          </a:bodyPr>
          <a:lstStyle/>
          <a:p>
            <a:r>
              <a:rPr lang="en" sz="1800"/>
              <a:t>What happens when x = -10?</a:t>
            </a:r>
            <a:endParaRPr sz="1800"/>
          </a:p>
          <a:p>
            <a:r>
              <a:rPr lang="en" sz="1800"/>
              <a:t>What happens when x = 0?</a:t>
            </a:r>
            <a:endParaRPr sz="1800"/>
          </a:p>
          <a:p>
            <a:r>
              <a:rPr lang="en" sz="1800"/>
              <a:t>What happens when x = 10?</a:t>
            </a:r>
            <a:endParaRPr sz="1800"/>
          </a:p>
        </p:txBody>
      </p:sp>
      <p:sp>
        <p:nvSpPr>
          <p:cNvPr id="1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17</a:t>
            </a:fld>
            <a:endParaRPr/>
          </a:p>
        </p:txBody>
      </p:sp>
      <p:sp>
        <p:nvSpPr>
          <p:cNvPr id="275" name="Shape 275"/>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276" name="Shape 276"/>
          <p:cNvSpPr txBox="1"/>
          <p:nvPr/>
        </p:nvSpPr>
        <p:spPr>
          <a:xfrm>
            <a:off x="1056431" y="2996288"/>
            <a:ext cx="1134000" cy="339525"/>
          </a:xfrm>
          <a:prstGeom prst="rect">
            <a:avLst/>
          </a:prstGeom>
          <a:noFill/>
          <a:ln>
            <a:noFill/>
          </a:ln>
        </p:spPr>
        <p:txBody>
          <a:bodyPr spcFirstLastPara="1" wrap="square" lIns="68569" tIns="68569" rIns="68569" bIns="68569" anchor="t" anchorCtr="0">
            <a:noAutofit/>
          </a:bodyPr>
          <a:lstStyle/>
          <a:p>
            <a:r>
              <a:rPr lang="en" sz="1800" b="1"/>
              <a:t>Sigmoid</a:t>
            </a:r>
            <a:endParaRPr sz="1800" b="1"/>
          </a:p>
        </p:txBody>
      </p:sp>
      <p:pic>
        <p:nvPicPr>
          <p:cNvPr id="277" name="Shape 277"/>
          <p:cNvPicPr preferRelativeResize="0"/>
          <p:nvPr/>
        </p:nvPicPr>
        <p:blipFill>
          <a:blip r:embed="rId3">
            <a:alphaModFix/>
          </a:blip>
          <a:stretch>
            <a:fillRect/>
          </a:stretch>
        </p:blipFill>
        <p:spPr>
          <a:xfrm>
            <a:off x="3624769" y="760181"/>
            <a:ext cx="2004815" cy="339525"/>
          </a:xfrm>
          <a:prstGeom prst="rect">
            <a:avLst/>
          </a:prstGeom>
          <a:noFill/>
          <a:ln>
            <a:noFill/>
          </a:ln>
        </p:spPr>
      </p:pic>
      <p:sp>
        <p:nvSpPr>
          <p:cNvPr id="278" name="Shape 278"/>
          <p:cNvSpPr txBox="1"/>
          <p:nvPr/>
        </p:nvSpPr>
        <p:spPr>
          <a:xfrm>
            <a:off x="3232069" y="1178550"/>
            <a:ext cx="3388275" cy="2064150"/>
          </a:xfrm>
          <a:prstGeom prst="rect">
            <a:avLst/>
          </a:prstGeom>
          <a:noFill/>
          <a:ln>
            <a:noFill/>
          </a:ln>
        </p:spPr>
        <p:txBody>
          <a:bodyPr spcFirstLastPara="1" wrap="square" lIns="68569" tIns="68569" rIns="68569" bIns="68569" anchor="t" anchorCtr="0">
            <a:noAutofit/>
          </a:bodyPr>
          <a:lstStyle/>
          <a:p>
            <a:pPr marL="342900" indent="-266700">
              <a:buSzPts val="2000"/>
              <a:buChar char="-"/>
            </a:pPr>
            <a:r>
              <a:rPr lang="en" sz="1500"/>
              <a:t>Squashes numbers to range [0,1]</a:t>
            </a:r>
            <a:endParaRPr sz="1500"/>
          </a:p>
          <a:p>
            <a:pPr marL="342900" indent="-266700">
              <a:buSzPts val="2000"/>
              <a:buChar char="-"/>
            </a:pPr>
            <a:r>
              <a:rPr lang="en" sz="1500"/>
              <a:t>Historically popular since they have nice interpretation as a saturating “firing rate” of a neuron</a:t>
            </a:r>
            <a:endParaRPr sz="1500"/>
          </a:p>
          <a:p>
            <a:endParaRPr sz="1500"/>
          </a:p>
          <a:p>
            <a:r>
              <a:rPr lang="en" sz="1500"/>
              <a:t>3 problems:</a:t>
            </a:r>
            <a:endParaRPr sz="1500"/>
          </a:p>
        </p:txBody>
      </p:sp>
      <p:sp>
        <p:nvSpPr>
          <p:cNvPr id="279" name="Shape 279"/>
          <p:cNvSpPr txBox="1"/>
          <p:nvPr/>
        </p:nvSpPr>
        <p:spPr>
          <a:xfrm>
            <a:off x="3381469" y="2781825"/>
            <a:ext cx="3313575" cy="1147500"/>
          </a:xfrm>
          <a:prstGeom prst="rect">
            <a:avLst/>
          </a:prstGeom>
          <a:noFill/>
          <a:ln>
            <a:noFill/>
          </a:ln>
        </p:spPr>
        <p:txBody>
          <a:bodyPr spcFirstLastPara="1" wrap="square" lIns="68569" tIns="68569" rIns="68569" bIns="68569" anchor="t" anchorCtr="0">
            <a:noAutofit/>
          </a:bodyPr>
          <a:lstStyle/>
          <a:p>
            <a:pPr marL="342900" indent="-266700">
              <a:buClr>
                <a:srgbClr val="FF0000"/>
              </a:buClr>
              <a:buSzPts val="2000"/>
              <a:buAutoNum type="arabicPeriod"/>
            </a:pPr>
            <a:r>
              <a:rPr lang="en" sz="1500">
                <a:solidFill>
                  <a:srgbClr val="FF0000"/>
                </a:solidFill>
              </a:rPr>
              <a:t>Saturated neurons “kill” the gradients</a:t>
            </a:r>
            <a:endParaRPr sz="1500">
              <a:solidFill>
                <a:srgbClr val="FF0000"/>
              </a:solidFill>
            </a:endParaRPr>
          </a:p>
          <a:p>
            <a:pPr marL="342900" indent="-266700">
              <a:buClr>
                <a:srgbClr val="FF0000"/>
              </a:buClr>
              <a:buSzPts val="2000"/>
              <a:buAutoNum type="arabicPeriod"/>
            </a:pPr>
            <a:r>
              <a:rPr lang="en" sz="1500">
                <a:solidFill>
                  <a:srgbClr val="FF0000"/>
                </a:solidFill>
              </a:rPr>
              <a:t>Sigmoid outputs are not zero-centered</a:t>
            </a:r>
            <a:endParaRPr sz="1500">
              <a:solidFill>
                <a:srgbClr val="FF0000"/>
              </a:solidFill>
            </a:endParaRPr>
          </a:p>
        </p:txBody>
      </p:sp>
      <p:pic>
        <p:nvPicPr>
          <p:cNvPr id="280" name="Shape 280"/>
          <p:cNvPicPr preferRelativeResize="0"/>
          <p:nvPr/>
        </p:nvPicPr>
        <p:blipFill>
          <a:blip r:embed="rId4">
            <a:alphaModFix/>
          </a:blip>
          <a:stretch>
            <a:fillRect/>
          </a:stretch>
        </p:blipFill>
        <p:spPr>
          <a:xfrm>
            <a:off x="726357" y="1442113"/>
            <a:ext cx="1868344" cy="1470544"/>
          </a:xfrm>
          <a:prstGeom prst="rect">
            <a:avLst/>
          </a:prstGeom>
          <a:noFill/>
          <a:ln>
            <a:noFill/>
          </a:ln>
        </p:spPr>
      </p:pic>
      <p:sp>
        <p:nvSpPr>
          <p:cNvPr id="10"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18</a:t>
            </a:fld>
            <a:endParaRPr/>
          </a:p>
        </p:txBody>
      </p:sp>
      <p:sp>
        <p:nvSpPr>
          <p:cNvPr id="286" name="Shape 286"/>
          <p:cNvSpPr txBox="1"/>
          <p:nvPr/>
        </p:nvSpPr>
        <p:spPr>
          <a:xfrm>
            <a:off x="308925" y="723769"/>
            <a:ext cx="6240150" cy="760500"/>
          </a:xfrm>
          <a:prstGeom prst="rect">
            <a:avLst/>
          </a:prstGeom>
          <a:noFill/>
          <a:ln>
            <a:noFill/>
          </a:ln>
        </p:spPr>
        <p:txBody>
          <a:bodyPr spcFirstLastPara="1" wrap="square" lIns="68569" tIns="68569" rIns="68569" bIns="68569" anchor="t" anchorCtr="0">
            <a:noAutofit/>
          </a:bodyPr>
          <a:lstStyle/>
          <a:p>
            <a:r>
              <a:rPr lang="en" sz="1800"/>
              <a:t>Consider what happens when the input to a neuron (x) </a:t>
            </a:r>
            <a:endParaRPr sz="1800"/>
          </a:p>
          <a:p>
            <a:r>
              <a:rPr lang="en" sz="1800"/>
              <a:t>is always positive:</a:t>
            </a:r>
            <a:endParaRPr sz="1800"/>
          </a:p>
        </p:txBody>
      </p:sp>
      <p:pic>
        <p:nvPicPr>
          <p:cNvPr id="287" name="Shape 287"/>
          <p:cNvPicPr preferRelativeResize="0"/>
          <p:nvPr/>
        </p:nvPicPr>
        <p:blipFill>
          <a:blip r:embed="rId3">
            <a:alphaModFix/>
          </a:blip>
          <a:stretch>
            <a:fillRect/>
          </a:stretch>
        </p:blipFill>
        <p:spPr>
          <a:xfrm>
            <a:off x="3797175" y="1789762"/>
            <a:ext cx="2345119" cy="1087856"/>
          </a:xfrm>
          <a:prstGeom prst="rect">
            <a:avLst/>
          </a:prstGeom>
          <a:noFill/>
          <a:ln>
            <a:noFill/>
          </a:ln>
        </p:spPr>
      </p:pic>
      <p:sp>
        <p:nvSpPr>
          <p:cNvPr id="288" name="Shape 288"/>
          <p:cNvSpPr txBox="1"/>
          <p:nvPr/>
        </p:nvSpPr>
        <p:spPr>
          <a:xfrm>
            <a:off x="455175" y="3251400"/>
            <a:ext cx="4759875" cy="441450"/>
          </a:xfrm>
          <a:prstGeom prst="rect">
            <a:avLst/>
          </a:prstGeom>
          <a:noFill/>
          <a:ln>
            <a:noFill/>
          </a:ln>
        </p:spPr>
        <p:txBody>
          <a:bodyPr spcFirstLastPara="1" wrap="square" lIns="68569" tIns="68569" rIns="68569" bIns="68569" anchor="t" anchorCtr="0">
            <a:noAutofit/>
          </a:bodyPr>
          <a:lstStyle/>
          <a:p>
            <a:r>
              <a:rPr lang="en" sz="1800"/>
              <a:t>What can we say about the gradients on </a:t>
            </a:r>
            <a:r>
              <a:rPr lang="en" sz="1800" b="1"/>
              <a:t>w</a:t>
            </a:r>
            <a:r>
              <a:rPr lang="en" sz="1800"/>
              <a:t>?</a:t>
            </a:r>
            <a:endParaRPr sz="1800"/>
          </a:p>
        </p:txBody>
      </p:sp>
      <p:pic>
        <p:nvPicPr>
          <p:cNvPr id="289" name="Shape 289"/>
          <p:cNvPicPr preferRelativeResize="0"/>
          <p:nvPr/>
        </p:nvPicPr>
        <p:blipFill>
          <a:blip r:embed="rId4">
            <a:alphaModFix/>
          </a:blip>
          <a:stretch>
            <a:fillRect/>
          </a:stretch>
        </p:blipFill>
        <p:spPr>
          <a:xfrm>
            <a:off x="509812" y="1617037"/>
            <a:ext cx="2512088" cy="1433288"/>
          </a:xfrm>
          <a:prstGeom prst="rect">
            <a:avLst/>
          </a:prstGeom>
          <a:noFill/>
          <a:ln w="9525" cap="flat" cmpd="sng">
            <a:solidFill>
              <a:srgbClr val="000000"/>
            </a:solidFill>
            <a:prstDash val="solid"/>
            <a:round/>
            <a:headEnd type="none" w="sm" len="sm"/>
            <a:tailEnd type="none" w="sm" len="sm"/>
          </a:ln>
        </p:spPr>
      </p:pic>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19</a:t>
            </a:fld>
            <a:endParaRPr/>
          </a:p>
        </p:txBody>
      </p:sp>
      <p:sp>
        <p:nvSpPr>
          <p:cNvPr id="295" name="Shape 295"/>
          <p:cNvSpPr txBox="1"/>
          <p:nvPr/>
        </p:nvSpPr>
        <p:spPr>
          <a:xfrm>
            <a:off x="251231" y="728194"/>
            <a:ext cx="6240150" cy="760500"/>
          </a:xfrm>
          <a:prstGeom prst="rect">
            <a:avLst/>
          </a:prstGeom>
          <a:noFill/>
          <a:ln>
            <a:noFill/>
          </a:ln>
        </p:spPr>
        <p:txBody>
          <a:bodyPr spcFirstLastPara="1" wrap="square" lIns="68569" tIns="68569" rIns="68569" bIns="68569" anchor="t" anchorCtr="0">
            <a:noAutofit/>
          </a:bodyPr>
          <a:lstStyle/>
          <a:p>
            <a:r>
              <a:rPr lang="en" sz="1800"/>
              <a:t>Consider what happens when the input to a neuron is always positive...</a:t>
            </a:r>
            <a:endParaRPr sz="1800"/>
          </a:p>
        </p:txBody>
      </p:sp>
      <p:pic>
        <p:nvPicPr>
          <p:cNvPr id="296" name="Shape 296"/>
          <p:cNvPicPr preferRelativeResize="0"/>
          <p:nvPr/>
        </p:nvPicPr>
        <p:blipFill>
          <a:blip r:embed="rId3">
            <a:alphaModFix/>
          </a:blip>
          <a:stretch>
            <a:fillRect/>
          </a:stretch>
        </p:blipFill>
        <p:spPr>
          <a:xfrm>
            <a:off x="927732" y="1759153"/>
            <a:ext cx="2345119" cy="1087856"/>
          </a:xfrm>
          <a:prstGeom prst="rect">
            <a:avLst/>
          </a:prstGeom>
          <a:noFill/>
          <a:ln>
            <a:noFill/>
          </a:ln>
        </p:spPr>
      </p:pic>
      <p:sp>
        <p:nvSpPr>
          <p:cNvPr id="297" name="Shape 297"/>
          <p:cNvSpPr txBox="1"/>
          <p:nvPr/>
        </p:nvSpPr>
        <p:spPr>
          <a:xfrm>
            <a:off x="203700" y="3163069"/>
            <a:ext cx="4759875" cy="441450"/>
          </a:xfrm>
          <a:prstGeom prst="rect">
            <a:avLst/>
          </a:prstGeom>
          <a:noFill/>
          <a:ln>
            <a:noFill/>
          </a:ln>
        </p:spPr>
        <p:txBody>
          <a:bodyPr spcFirstLastPara="1" wrap="square" lIns="68569" tIns="68569" rIns="68569" bIns="68569" anchor="t" anchorCtr="0">
            <a:noAutofit/>
          </a:bodyPr>
          <a:lstStyle/>
          <a:p>
            <a:r>
              <a:rPr lang="en" sz="1800"/>
              <a:t>What can we say about the gradients on </a:t>
            </a:r>
            <a:r>
              <a:rPr lang="en" sz="1800" b="1"/>
              <a:t>w</a:t>
            </a:r>
            <a:r>
              <a:rPr lang="en" sz="1800"/>
              <a:t>?</a:t>
            </a:r>
            <a:endParaRPr sz="1800"/>
          </a:p>
          <a:p>
            <a:r>
              <a:rPr lang="en" sz="1800">
                <a:solidFill>
                  <a:srgbClr val="FF0000"/>
                </a:solidFill>
              </a:rPr>
              <a:t>Always all positive or all negative :(</a:t>
            </a:r>
            <a:endParaRPr sz="1800">
              <a:solidFill>
                <a:srgbClr val="FF0000"/>
              </a:solidFill>
            </a:endParaRPr>
          </a:p>
          <a:p>
            <a:r>
              <a:rPr lang="en" sz="1800">
                <a:solidFill>
                  <a:srgbClr val="FF00FF"/>
                </a:solidFill>
              </a:rPr>
              <a:t>(this is also why you want zero-mean data!)</a:t>
            </a:r>
            <a:endParaRPr sz="1800">
              <a:solidFill>
                <a:srgbClr val="FF00FF"/>
              </a:solidFill>
            </a:endParaRPr>
          </a:p>
        </p:txBody>
      </p:sp>
      <p:cxnSp>
        <p:nvCxnSpPr>
          <p:cNvPr id="298" name="Shape 298"/>
          <p:cNvCxnSpPr/>
          <p:nvPr/>
        </p:nvCxnSpPr>
        <p:spPr>
          <a:xfrm>
            <a:off x="5395492" y="1072238"/>
            <a:ext cx="0" cy="2076075"/>
          </a:xfrm>
          <a:prstGeom prst="straightConnector1">
            <a:avLst/>
          </a:prstGeom>
          <a:noFill/>
          <a:ln w="19050" cap="flat" cmpd="sng">
            <a:solidFill>
              <a:srgbClr val="666666"/>
            </a:solidFill>
            <a:prstDash val="solid"/>
            <a:round/>
            <a:headEnd type="none" w="med" len="med"/>
            <a:tailEnd type="none" w="med" len="med"/>
          </a:ln>
        </p:spPr>
      </p:cxnSp>
      <p:cxnSp>
        <p:nvCxnSpPr>
          <p:cNvPr id="299" name="Shape 299"/>
          <p:cNvCxnSpPr/>
          <p:nvPr/>
        </p:nvCxnSpPr>
        <p:spPr>
          <a:xfrm rot="10800000">
            <a:off x="4366301" y="2110322"/>
            <a:ext cx="2058300" cy="0"/>
          </a:xfrm>
          <a:prstGeom prst="straightConnector1">
            <a:avLst/>
          </a:prstGeom>
          <a:noFill/>
          <a:ln w="19050" cap="flat" cmpd="sng">
            <a:solidFill>
              <a:srgbClr val="666666"/>
            </a:solidFill>
            <a:prstDash val="solid"/>
            <a:round/>
            <a:headEnd type="none" w="med" len="med"/>
            <a:tailEnd type="none" w="med" len="med"/>
          </a:ln>
        </p:spPr>
      </p:cxnSp>
      <p:sp>
        <p:nvSpPr>
          <p:cNvPr id="300" name="Shape 300"/>
          <p:cNvSpPr/>
          <p:nvPr/>
        </p:nvSpPr>
        <p:spPr>
          <a:xfrm>
            <a:off x="5403827" y="1082000"/>
            <a:ext cx="1020600" cy="1019925"/>
          </a:xfrm>
          <a:prstGeom prst="rect">
            <a:avLst/>
          </a:prstGeom>
          <a:solidFill>
            <a:srgbClr val="D9EAD3"/>
          </a:solidFill>
          <a:ln>
            <a:noFill/>
          </a:ln>
        </p:spPr>
        <p:txBody>
          <a:bodyPr spcFirstLastPara="1" wrap="square" lIns="68569" tIns="68569" rIns="68569" bIns="68569" anchor="ctr" anchorCtr="0">
            <a:noAutofit/>
          </a:bodyPr>
          <a:lstStyle/>
          <a:p>
            <a:endParaRPr sz="1050"/>
          </a:p>
        </p:txBody>
      </p:sp>
      <p:sp>
        <p:nvSpPr>
          <p:cNvPr id="301" name="Shape 301"/>
          <p:cNvSpPr/>
          <p:nvPr/>
        </p:nvSpPr>
        <p:spPr>
          <a:xfrm>
            <a:off x="4403222" y="2121904"/>
            <a:ext cx="980100" cy="1019925"/>
          </a:xfrm>
          <a:prstGeom prst="rect">
            <a:avLst/>
          </a:prstGeom>
          <a:solidFill>
            <a:srgbClr val="D9EAD3"/>
          </a:solidFill>
          <a:ln>
            <a:noFill/>
          </a:ln>
        </p:spPr>
        <p:txBody>
          <a:bodyPr spcFirstLastPara="1" wrap="square" lIns="68569" tIns="68569" rIns="68569" bIns="68569" anchor="ctr" anchorCtr="0">
            <a:noAutofit/>
          </a:bodyPr>
          <a:lstStyle/>
          <a:p>
            <a:endParaRPr sz="1050"/>
          </a:p>
        </p:txBody>
      </p:sp>
      <p:cxnSp>
        <p:nvCxnSpPr>
          <p:cNvPr id="302" name="Shape 302"/>
          <p:cNvCxnSpPr/>
          <p:nvPr/>
        </p:nvCxnSpPr>
        <p:spPr>
          <a:xfrm>
            <a:off x="5395492" y="2106200"/>
            <a:ext cx="908775" cy="833850"/>
          </a:xfrm>
          <a:prstGeom prst="straightConnector1">
            <a:avLst/>
          </a:prstGeom>
          <a:noFill/>
          <a:ln w="19050" cap="flat" cmpd="sng">
            <a:solidFill>
              <a:srgbClr val="0000FF"/>
            </a:solidFill>
            <a:prstDash val="solid"/>
            <a:round/>
            <a:headEnd type="none" w="med" len="med"/>
            <a:tailEnd type="triangle" w="med" len="med"/>
          </a:ln>
        </p:spPr>
      </p:cxnSp>
      <p:sp>
        <p:nvSpPr>
          <p:cNvPr id="303" name="Shape 303"/>
          <p:cNvSpPr txBox="1"/>
          <p:nvPr/>
        </p:nvSpPr>
        <p:spPr>
          <a:xfrm>
            <a:off x="5589956" y="2965725"/>
            <a:ext cx="1113525" cy="366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hypothetical optimal w vector</a:t>
            </a:r>
            <a:endParaRPr sz="1350">
              <a:solidFill>
                <a:srgbClr val="0000FF"/>
              </a:solidFill>
            </a:endParaRPr>
          </a:p>
        </p:txBody>
      </p:sp>
      <p:sp>
        <p:nvSpPr>
          <p:cNvPr id="304" name="Shape 304"/>
          <p:cNvSpPr txBox="1"/>
          <p:nvPr/>
        </p:nvSpPr>
        <p:spPr>
          <a:xfrm>
            <a:off x="5704256" y="2040555"/>
            <a:ext cx="1367550" cy="4504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zig zag path</a:t>
            </a:r>
            <a:endParaRPr sz="1350">
              <a:solidFill>
                <a:srgbClr val="FF0000"/>
              </a:solidFill>
            </a:endParaRPr>
          </a:p>
        </p:txBody>
      </p:sp>
      <p:sp>
        <p:nvSpPr>
          <p:cNvPr id="305" name="Shape 305"/>
          <p:cNvSpPr txBox="1"/>
          <p:nvPr/>
        </p:nvSpPr>
        <p:spPr>
          <a:xfrm>
            <a:off x="5503770" y="1148199"/>
            <a:ext cx="908775" cy="833850"/>
          </a:xfrm>
          <a:prstGeom prst="rect">
            <a:avLst/>
          </a:prstGeom>
          <a:noFill/>
          <a:ln>
            <a:noFill/>
          </a:ln>
        </p:spPr>
        <p:txBody>
          <a:bodyPr spcFirstLastPara="1" wrap="square" lIns="68569" tIns="68569" rIns="68569" bIns="68569" anchor="t" anchorCtr="0">
            <a:noAutofit/>
          </a:bodyPr>
          <a:lstStyle/>
          <a:p>
            <a:r>
              <a:rPr lang="en" sz="1050">
                <a:solidFill>
                  <a:srgbClr val="38761D"/>
                </a:solidFill>
              </a:rPr>
              <a:t>allowed gradient update directions</a:t>
            </a:r>
            <a:endParaRPr sz="1050">
              <a:solidFill>
                <a:srgbClr val="38761D"/>
              </a:solidFill>
            </a:endParaRPr>
          </a:p>
        </p:txBody>
      </p:sp>
      <p:sp>
        <p:nvSpPr>
          <p:cNvPr id="306" name="Shape 306"/>
          <p:cNvSpPr txBox="1"/>
          <p:nvPr/>
        </p:nvSpPr>
        <p:spPr>
          <a:xfrm>
            <a:off x="4451036" y="2200927"/>
            <a:ext cx="908775" cy="833850"/>
          </a:xfrm>
          <a:prstGeom prst="rect">
            <a:avLst/>
          </a:prstGeom>
          <a:noFill/>
          <a:ln>
            <a:noFill/>
          </a:ln>
        </p:spPr>
        <p:txBody>
          <a:bodyPr spcFirstLastPara="1" wrap="square" lIns="68569" tIns="68569" rIns="68569" bIns="68569" anchor="t" anchorCtr="0">
            <a:noAutofit/>
          </a:bodyPr>
          <a:lstStyle/>
          <a:p>
            <a:r>
              <a:rPr lang="en" sz="1050">
                <a:solidFill>
                  <a:srgbClr val="38761D"/>
                </a:solidFill>
              </a:rPr>
              <a:t>allowed gradient update directions</a:t>
            </a:r>
            <a:endParaRPr sz="1050">
              <a:solidFill>
                <a:srgbClr val="38761D"/>
              </a:solidFill>
            </a:endParaRPr>
          </a:p>
        </p:txBody>
      </p:sp>
      <p:cxnSp>
        <p:nvCxnSpPr>
          <p:cNvPr id="307" name="Shape 307"/>
          <p:cNvCxnSpPr/>
          <p:nvPr/>
        </p:nvCxnSpPr>
        <p:spPr>
          <a:xfrm flipH="1">
            <a:off x="5503928" y="2006131"/>
            <a:ext cx="24975" cy="340425"/>
          </a:xfrm>
          <a:prstGeom prst="straightConnector1">
            <a:avLst/>
          </a:prstGeom>
          <a:noFill/>
          <a:ln w="19050" cap="flat" cmpd="sng">
            <a:solidFill>
              <a:srgbClr val="FF0000"/>
            </a:solidFill>
            <a:prstDash val="solid"/>
            <a:round/>
            <a:headEnd type="none" w="med" len="med"/>
            <a:tailEnd type="triangle" w="med" len="med"/>
          </a:ln>
        </p:spPr>
      </p:cxnSp>
      <p:cxnSp>
        <p:nvCxnSpPr>
          <p:cNvPr id="308" name="Shape 308"/>
          <p:cNvCxnSpPr/>
          <p:nvPr/>
        </p:nvCxnSpPr>
        <p:spPr>
          <a:xfrm rot="10800000" flipH="1">
            <a:off x="5503759" y="2314384"/>
            <a:ext cx="328500" cy="32175"/>
          </a:xfrm>
          <a:prstGeom prst="straightConnector1">
            <a:avLst/>
          </a:prstGeom>
          <a:noFill/>
          <a:ln w="19050" cap="flat" cmpd="sng">
            <a:solidFill>
              <a:srgbClr val="FF0000"/>
            </a:solidFill>
            <a:prstDash val="solid"/>
            <a:round/>
            <a:headEnd type="none" w="med" len="med"/>
            <a:tailEnd type="triangle" w="med" len="med"/>
          </a:ln>
        </p:spPr>
      </p:cxnSp>
      <p:cxnSp>
        <p:nvCxnSpPr>
          <p:cNvPr id="309" name="Shape 309"/>
          <p:cNvCxnSpPr/>
          <p:nvPr/>
        </p:nvCxnSpPr>
        <p:spPr>
          <a:xfrm flipH="1">
            <a:off x="5778377" y="2317375"/>
            <a:ext cx="31725" cy="287550"/>
          </a:xfrm>
          <a:prstGeom prst="straightConnector1">
            <a:avLst/>
          </a:prstGeom>
          <a:noFill/>
          <a:ln w="19050" cap="flat" cmpd="sng">
            <a:solidFill>
              <a:srgbClr val="FF0000"/>
            </a:solidFill>
            <a:prstDash val="solid"/>
            <a:round/>
            <a:headEnd type="none" w="med" len="med"/>
            <a:tailEnd type="triangle" w="med" len="med"/>
          </a:ln>
        </p:spPr>
      </p:cxnSp>
      <p:cxnSp>
        <p:nvCxnSpPr>
          <p:cNvPr id="310" name="Shape 310"/>
          <p:cNvCxnSpPr/>
          <p:nvPr/>
        </p:nvCxnSpPr>
        <p:spPr>
          <a:xfrm flipH="1">
            <a:off x="6287684" y="2778131"/>
            <a:ext cx="124875" cy="178425"/>
          </a:xfrm>
          <a:prstGeom prst="straightConnector1">
            <a:avLst/>
          </a:prstGeom>
          <a:noFill/>
          <a:ln w="19050" cap="flat" cmpd="sng">
            <a:solidFill>
              <a:srgbClr val="FF0000"/>
            </a:solidFill>
            <a:prstDash val="solid"/>
            <a:round/>
            <a:headEnd type="none" w="med" len="med"/>
            <a:tailEnd type="triangle" w="med" len="med"/>
          </a:ln>
        </p:spPr>
      </p:cxnSp>
      <p:cxnSp>
        <p:nvCxnSpPr>
          <p:cNvPr id="311" name="Shape 311"/>
          <p:cNvCxnSpPr/>
          <p:nvPr/>
        </p:nvCxnSpPr>
        <p:spPr>
          <a:xfrm rot="10800000" flipH="1">
            <a:off x="5793896" y="2549528"/>
            <a:ext cx="328500" cy="32175"/>
          </a:xfrm>
          <a:prstGeom prst="straightConnector1">
            <a:avLst/>
          </a:prstGeom>
          <a:noFill/>
          <a:ln w="19050" cap="flat" cmpd="sng">
            <a:solidFill>
              <a:srgbClr val="FF0000"/>
            </a:solidFill>
            <a:prstDash val="solid"/>
            <a:round/>
            <a:headEnd type="none" w="med" len="med"/>
            <a:tailEnd type="triangle" w="med" len="med"/>
          </a:ln>
        </p:spPr>
      </p:cxnSp>
      <p:cxnSp>
        <p:nvCxnSpPr>
          <p:cNvPr id="312" name="Shape 312"/>
          <p:cNvCxnSpPr/>
          <p:nvPr/>
        </p:nvCxnSpPr>
        <p:spPr>
          <a:xfrm flipH="1">
            <a:off x="6064127" y="2545975"/>
            <a:ext cx="31725" cy="287550"/>
          </a:xfrm>
          <a:prstGeom prst="straightConnector1">
            <a:avLst/>
          </a:prstGeom>
          <a:noFill/>
          <a:ln w="19050" cap="flat" cmpd="sng">
            <a:solidFill>
              <a:srgbClr val="FF0000"/>
            </a:solidFill>
            <a:prstDash val="solid"/>
            <a:round/>
            <a:headEnd type="none" w="med" len="med"/>
            <a:tailEnd type="triangle" w="med" len="med"/>
          </a:ln>
        </p:spPr>
      </p:cxnSp>
      <p:cxnSp>
        <p:nvCxnSpPr>
          <p:cNvPr id="313" name="Shape 313"/>
          <p:cNvCxnSpPr/>
          <p:nvPr/>
        </p:nvCxnSpPr>
        <p:spPr>
          <a:xfrm rot="10800000" flipH="1">
            <a:off x="6079646" y="2778128"/>
            <a:ext cx="328500" cy="32175"/>
          </a:xfrm>
          <a:prstGeom prst="straightConnector1">
            <a:avLst/>
          </a:prstGeom>
          <a:noFill/>
          <a:ln w="19050" cap="flat" cmpd="sng">
            <a:solidFill>
              <a:srgbClr val="FF0000"/>
            </a:solidFill>
            <a:prstDash val="solid"/>
            <a:round/>
            <a:headEnd type="none" w="med" len="med"/>
            <a:tailEnd type="triangle" w="med" len="med"/>
          </a:ln>
        </p:spPr>
      </p:cxnSp>
      <p:sp>
        <p:nvSpPr>
          <p:cNvPr id="2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a:t>
            </a:fld>
            <a:endParaRPr dirty="0"/>
          </a:p>
        </p:txBody>
      </p:sp>
      <p:sp>
        <p:nvSpPr>
          <p:cNvPr id="45" name="Shape 45"/>
          <p:cNvSpPr txBox="1"/>
          <p:nvPr/>
        </p:nvSpPr>
        <p:spPr>
          <a:xfrm>
            <a:off x="162675" y="841688"/>
            <a:ext cx="6695325" cy="2891025"/>
          </a:xfrm>
          <a:prstGeom prst="rect">
            <a:avLst/>
          </a:prstGeom>
          <a:noFill/>
          <a:ln>
            <a:noFill/>
          </a:ln>
        </p:spPr>
        <p:txBody>
          <a:bodyPr spcFirstLastPara="1" wrap="square" lIns="68569" tIns="68569" rIns="68569" bIns="68569" anchor="t" anchorCtr="0">
            <a:noAutofit/>
          </a:bodyPr>
          <a:lstStyle/>
          <a:p>
            <a:r>
              <a:rPr lang="en" sz="2700"/>
              <a:t>Administrative</a:t>
            </a:r>
            <a:endParaRPr sz="2700"/>
          </a:p>
          <a:p>
            <a:endParaRPr sz="1650"/>
          </a:p>
          <a:p>
            <a:endParaRPr sz="1800"/>
          </a:p>
          <a:p>
            <a:endParaRPr sz="1800"/>
          </a:p>
        </p:txBody>
      </p:sp>
      <p:sp>
        <p:nvSpPr>
          <p:cNvPr id="46" name="Shape 46"/>
          <p:cNvSpPr txBox="1"/>
          <p:nvPr/>
        </p:nvSpPr>
        <p:spPr>
          <a:xfrm>
            <a:off x="233775" y="1168669"/>
            <a:ext cx="6390450" cy="2840400"/>
          </a:xfrm>
          <a:prstGeom prst="rect">
            <a:avLst/>
          </a:prstGeom>
          <a:noFill/>
          <a:ln>
            <a:noFill/>
          </a:ln>
        </p:spPr>
        <p:txBody>
          <a:bodyPr spcFirstLastPara="1" wrap="square" lIns="68569" tIns="68569" rIns="68569" bIns="68569" anchor="t" anchorCtr="0">
            <a:noAutofit/>
          </a:bodyPr>
          <a:lstStyle/>
          <a:p>
            <a:pPr>
              <a:lnSpc>
                <a:spcPct val="115000"/>
              </a:lnSpc>
            </a:pPr>
            <a:endParaRPr sz="1800" b="1" dirty="0"/>
          </a:p>
          <a:p>
            <a:pPr>
              <a:lnSpc>
                <a:spcPct val="115000"/>
              </a:lnSpc>
              <a:spcBef>
                <a:spcPts val="1200"/>
              </a:spcBef>
              <a:spcAft>
                <a:spcPts val="1200"/>
              </a:spcAft>
            </a:pPr>
            <a:r>
              <a:rPr lang="en-US" sz="1800" b="1" dirty="0" smtClean="0"/>
              <a:t>No </a:t>
            </a:r>
            <a:r>
              <a:rPr lang="en-US" sz="1800" b="1" dirty="0"/>
              <a:t>class next </a:t>
            </a:r>
            <a:r>
              <a:rPr lang="en-US" sz="1800" b="1" dirty="0" smtClean="0"/>
              <a:t>week</a:t>
            </a:r>
          </a:p>
          <a:p>
            <a:pPr marL="285750" indent="-285750">
              <a:lnSpc>
                <a:spcPct val="115000"/>
              </a:lnSpc>
              <a:spcBef>
                <a:spcPts val="1200"/>
              </a:spcBef>
              <a:spcAft>
                <a:spcPts val="1200"/>
              </a:spcAft>
              <a:buFont typeface="Arial" panose="020B0604020202020204" pitchFamily="34" charset="0"/>
              <a:buChar char="•"/>
            </a:pPr>
            <a:r>
              <a:rPr lang="en-US" sz="1800" dirty="0" smtClean="0"/>
              <a:t>09/11</a:t>
            </a:r>
            <a:r>
              <a:rPr lang="en-US" sz="1800" dirty="0"/>
              <a:t>, 09/13</a:t>
            </a:r>
          </a:p>
          <a:p>
            <a:pPr>
              <a:lnSpc>
                <a:spcPct val="115000"/>
              </a:lnSpc>
              <a:spcBef>
                <a:spcPts val="1200"/>
              </a:spcBef>
              <a:spcAft>
                <a:spcPts val="1200"/>
              </a:spcAft>
            </a:pPr>
            <a:endParaRPr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20</a:t>
            </a:fld>
            <a:endParaRPr/>
          </a:p>
        </p:txBody>
      </p:sp>
      <p:sp>
        <p:nvSpPr>
          <p:cNvPr id="319" name="Shape 319"/>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320" name="Shape 320"/>
          <p:cNvSpPr txBox="1"/>
          <p:nvPr/>
        </p:nvSpPr>
        <p:spPr>
          <a:xfrm>
            <a:off x="1056431" y="2996288"/>
            <a:ext cx="1134000" cy="339525"/>
          </a:xfrm>
          <a:prstGeom prst="rect">
            <a:avLst/>
          </a:prstGeom>
          <a:noFill/>
          <a:ln>
            <a:noFill/>
          </a:ln>
        </p:spPr>
        <p:txBody>
          <a:bodyPr spcFirstLastPara="1" wrap="square" lIns="68569" tIns="68569" rIns="68569" bIns="68569" anchor="t" anchorCtr="0">
            <a:noAutofit/>
          </a:bodyPr>
          <a:lstStyle/>
          <a:p>
            <a:r>
              <a:rPr lang="en" sz="1800" b="1"/>
              <a:t>Sigmoid</a:t>
            </a:r>
            <a:endParaRPr sz="1800" b="1"/>
          </a:p>
        </p:txBody>
      </p:sp>
      <p:pic>
        <p:nvPicPr>
          <p:cNvPr id="321" name="Shape 321"/>
          <p:cNvPicPr preferRelativeResize="0"/>
          <p:nvPr/>
        </p:nvPicPr>
        <p:blipFill>
          <a:blip r:embed="rId3">
            <a:alphaModFix/>
          </a:blip>
          <a:stretch>
            <a:fillRect/>
          </a:stretch>
        </p:blipFill>
        <p:spPr>
          <a:xfrm>
            <a:off x="3624769" y="760181"/>
            <a:ext cx="2004815" cy="339525"/>
          </a:xfrm>
          <a:prstGeom prst="rect">
            <a:avLst/>
          </a:prstGeom>
          <a:noFill/>
          <a:ln>
            <a:noFill/>
          </a:ln>
        </p:spPr>
      </p:pic>
      <p:sp>
        <p:nvSpPr>
          <p:cNvPr id="322" name="Shape 322"/>
          <p:cNvSpPr txBox="1"/>
          <p:nvPr/>
        </p:nvSpPr>
        <p:spPr>
          <a:xfrm>
            <a:off x="3232069" y="1178550"/>
            <a:ext cx="3388275" cy="2064150"/>
          </a:xfrm>
          <a:prstGeom prst="rect">
            <a:avLst/>
          </a:prstGeom>
          <a:noFill/>
          <a:ln>
            <a:noFill/>
          </a:ln>
        </p:spPr>
        <p:txBody>
          <a:bodyPr spcFirstLastPara="1" wrap="square" lIns="68569" tIns="68569" rIns="68569" bIns="68569" anchor="t" anchorCtr="0">
            <a:noAutofit/>
          </a:bodyPr>
          <a:lstStyle/>
          <a:p>
            <a:pPr marL="342900" indent="-266700">
              <a:buSzPts val="2000"/>
              <a:buChar char="-"/>
            </a:pPr>
            <a:r>
              <a:rPr lang="en" sz="1500"/>
              <a:t>Squashes numbers to range [0,1]</a:t>
            </a:r>
            <a:endParaRPr sz="1500"/>
          </a:p>
          <a:p>
            <a:pPr marL="342900" indent="-266700">
              <a:buSzPts val="2000"/>
              <a:buChar char="-"/>
            </a:pPr>
            <a:r>
              <a:rPr lang="en" sz="1500"/>
              <a:t>Historically popular since they have nice interpretation as a saturating “firing rate” of a neuron</a:t>
            </a:r>
            <a:endParaRPr sz="1500"/>
          </a:p>
          <a:p>
            <a:endParaRPr sz="1500"/>
          </a:p>
          <a:p>
            <a:r>
              <a:rPr lang="en" sz="1500"/>
              <a:t>3 problems:</a:t>
            </a:r>
            <a:endParaRPr sz="1500"/>
          </a:p>
        </p:txBody>
      </p:sp>
      <p:sp>
        <p:nvSpPr>
          <p:cNvPr id="323" name="Shape 323"/>
          <p:cNvSpPr txBox="1"/>
          <p:nvPr/>
        </p:nvSpPr>
        <p:spPr>
          <a:xfrm>
            <a:off x="3381469" y="2781825"/>
            <a:ext cx="3313575" cy="1147500"/>
          </a:xfrm>
          <a:prstGeom prst="rect">
            <a:avLst/>
          </a:prstGeom>
          <a:noFill/>
          <a:ln>
            <a:noFill/>
          </a:ln>
        </p:spPr>
        <p:txBody>
          <a:bodyPr spcFirstLastPara="1" wrap="square" lIns="68569" tIns="68569" rIns="68569" bIns="68569" anchor="t" anchorCtr="0">
            <a:noAutofit/>
          </a:bodyPr>
          <a:lstStyle/>
          <a:p>
            <a:pPr marL="342900" indent="-266700">
              <a:buClr>
                <a:srgbClr val="FF0000"/>
              </a:buClr>
              <a:buSzPts val="2000"/>
              <a:buAutoNum type="arabicPeriod"/>
            </a:pPr>
            <a:r>
              <a:rPr lang="en" sz="1500">
                <a:solidFill>
                  <a:srgbClr val="FF0000"/>
                </a:solidFill>
              </a:rPr>
              <a:t>Saturated neurons “kill” the gradients</a:t>
            </a:r>
            <a:endParaRPr sz="1500">
              <a:solidFill>
                <a:srgbClr val="FF0000"/>
              </a:solidFill>
            </a:endParaRPr>
          </a:p>
          <a:p>
            <a:pPr marL="342900" indent="-266700">
              <a:buClr>
                <a:srgbClr val="FF0000"/>
              </a:buClr>
              <a:buSzPts val="2000"/>
              <a:buAutoNum type="arabicPeriod"/>
            </a:pPr>
            <a:r>
              <a:rPr lang="en" sz="1500">
                <a:solidFill>
                  <a:srgbClr val="FF0000"/>
                </a:solidFill>
              </a:rPr>
              <a:t>Sigmoid outputs are not zero-centered</a:t>
            </a:r>
            <a:endParaRPr sz="1500">
              <a:solidFill>
                <a:srgbClr val="FF0000"/>
              </a:solidFill>
            </a:endParaRPr>
          </a:p>
          <a:p>
            <a:pPr marL="342900" indent="-266700">
              <a:buClr>
                <a:srgbClr val="FF0000"/>
              </a:buClr>
              <a:buSzPts val="2000"/>
              <a:buAutoNum type="arabicPeriod"/>
            </a:pPr>
            <a:r>
              <a:rPr lang="en" sz="1500">
                <a:solidFill>
                  <a:srgbClr val="FF0000"/>
                </a:solidFill>
              </a:rPr>
              <a:t>exp() is a bit compute expensive</a:t>
            </a:r>
            <a:endParaRPr sz="1500">
              <a:solidFill>
                <a:srgbClr val="FF0000"/>
              </a:solidFill>
            </a:endParaRPr>
          </a:p>
        </p:txBody>
      </p:sp>
      <p:pic>
        <p:nvPicPr>
          <p:cNvPr id="324" name="Shape 324"/>
          <p:cNvPicPr preferRelativeResize="0"/>
          <p:nvPr/>
        </p:nvPicPr>
        <p:blipFill>
          <a:blip r:embed="rId4">
            <a:alphaModFix/>
          </a:blip>
          <a:stretch>
            <a:fillRect/>
          </a:stretch>
        </p:blipFill>
        <p:spPr>
          <a:xfrm>
            <a:off x="726357" y="1442113"/>
            <a:ext cx="1868344" cy="1470544"/>
          </a:xfrm>
          <a:prstGeom prst="rect">
            <a:avLst/>
          </a:prstGeom>
          <a:noFill/>
          <a:ln>
            <a:noFill/>
          </a:ln>
        </p:spPr>
      </p:pic>
      <p:sp>
        <p:nvSpPr>
          <p:cNvPr id="10"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21</a:t>
            </a:fld>
            <a:endParaRPr/>
          </a:p>
        </p:txBody>
      </p:sp>
      <p:sp>
        <p:nvSpPr>
          <p:cNvPr id="330" name="Shape 330"/>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331" name="Shape 331"/>
          <p:cNvSpPr txBox="1"/>
          <p:nvPr/>
        </p:nvSpPr>
        <p:spPr>
          <a:xfrm>
            <a:off x="1056431" y="2996288"/>
            <a:ext cx="1134000" cy="339525"/>
          </a:xfrm>
          <a:prstGeom prst="rect">
            <a:avLst/>
          </a:prstGeom>
          <a:noFill/>
          <a:ln>
            <a:noFill/>
          </a:ln>
        </p:spPr>
        <p:txBody>
          <a:bodyPr spcFirstLastPara="1" wrap="square" lIns="68569" tIns="68569" rIns="68569" bIns="68569" anchor="t" anchorCtr="0">
            <a:noAutofit/>
          </a:bodyPr>
          <a:lstStyle/>
          <a:p>
            <a:r>
              <a:rPr lang="en" sz="1800" b="1"/>
              <a:t>tanh(x)</a:t>
            </a:r>
            <a:endParaRPr sz="1800" b="1"/>
          </a:p>
        </p:txBody>
      </p:sp>
      <p:sp>
        <p:nvSpPr>
          <p:cNvPr id="332" name="Shape 332"/>
          <p:cNvSpPr txBox="1"/>
          <p:nvPr/>
        </p:nvSpPr>
        <p:spPr>
          <a:xfrm>
            <a:off x="3001219" y="1714969"/>
            <a:ext cx="3625875" cy="2064150"/>
          </a:xfrm>
          <a:prstGeom prst="rect">
            <a:avLst/>
          </a:prstGeom>
          <a:noFill/>
          <a:ln>
            <a:noFill/>
          </a:ln>
        </p:spPr>
        <p:txBody>
          <a:bodyPr spcFirstLastPara="1" wrap="square" lIns="68569" tIns="68569" rIns="68569" bIns="68569" anchor="t" anchorCtr="0">
            <a:noAutofit/>
          </a:bodyPr>
          <a:lstStyle/>
          <a:p>
            <a:pPr marL="342900" indent="-266700">
              <a:buSzPts val="2000"/>
              <a:buChar char="-"/>
            </a:pPr>
            <a:r>
              <a:rPr lang="en" sz="1500"/>
              <a:t>Squashes numbers to range [-1,1]</a:t>
            </a:r>
            <a:endParaRPr sz="1500"/>
          </a:p>
          <a:p>
            <a:pPr marL="342900" indent="-266700">
              <a:buClr>
                <a:srgbClr val="38761D"/>
              </a:buClr>
              <a:buSzPts val="2000"/>
              <a:buChar char="-"/>
            </a:pPr>
            <a:r>
              <a:rPr lang="en" sz="1500">
                <a:solidFill>
                  <a:srgbClr val="38761D"/>
                </a:solidFill>
              </a:rPr>
              <a:t>zero centered (nice)</a:t>
            </a:r>
            <a:endParaRPr sz="1500">
              <a:solidFill>
                <a:srgbClr val="38761D"/>
              </a:solidFill>
            </a:endParaRPr>
          </a:p>
          <a:p>
            <a:pPr marL="342900" indent="-266700">
              <a:buClr>
                <a:srgbClr val="FF0000"/>
              </a:buClr>
              <a:buSzPts val="2000"/>
              <a:buChar char="-"/>
            </a:pPr>
            <a:r>
              <a:rPr lang="en" sz="1500">
                <a:solidFill>
                  <a:srgbClr val="FF0000"/>
                </a:solidFill>
              </a:rPr>
              <a:t>still kills gradients when saturated :(</a:t>
            </a:r>
            <a:endParaRPr sz="1500"/>
          </a:p>
        </p:txBody>
      </p:sp>
      <p:sp>
        <p:nvSpPr>
          <p:cNvPr id="333" name="Shape 333"/>
          <p:cNvSpPr txBox="1"/>
          <p:nvPr/>
        </p:nvSpPr>
        <p:spPr>
          <a:xfrm>
            <a:off x="5106075" y="3721969"/>
            <a:ext cx="1905750" cy="389250"/>
          </a:xfrm>
          <a:prstGeom prst="rect">
            <a:avLst/>
          </a:prstGeom>
          <a:noFill/>
          <a:ln>
            <a:noFill/>
          </a:ln>
        </p:spPr>
        <p:txBody>
          <a:bodyPr spcFirstLastPara="1" wrap="square" lIns="68569" tIns="68569" rIns="68569" bIns="68569" anchor="ctr" anchorCtr="0">
            <a:noAutofit/>
          </a:bodyPr>
          <a:lstStyle/>
          <a:p>
            <a:r>
              <a:rPr lang="en" sz="1350">
                <a:solidFill>
                  <a:srgbClr val="0000FF"/>
                </a:solidFill>
              </a:rPr>
              <a:t>[LeCun et al., 1991]</a:t>
            </a:r>
            <a:endParaRPr sz="1050"/>
          </a:p>
        </p:txBody>
      </p:sp>
      <p:pic>
        <p:nvPicPr>
          <p:cNvPr id="334" name="Shape 334"/>
          <p:cNvPicPr preferRelativeResize="0"/>
          <p:nvPr/>
        </p:nvPicPr>
        <p:blipFill>
          <a:blip r:embed="rId3">
            <a:alphaModFix/>
          </a:blip>
          <a:stretch>
            <a:fillRect/>
          </a:stretch>
        </p:blipFill>
        <p:spPr>
          <a:xfrm>
            <a:off x="696262" y="1446169"/>
            <a:ext cx="1854338" cy="1413656"/>
          </a:xfrm>
          <a:prstGeom prst="rect">
            <a:avLst/>
          </a:prstGeom>
          <a:noFill/>
          <a:ln>
            <a:noFill/>
          </a:ln>
        </p:spPr>
      </p:pic>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22</a:t>
            </a:fld>
            <a:endParaRPr/>
          </a:p>
        </p:txBody>
      </p:sp>
      <p:sp>
        <p:nvSpPr>
          <p:cNvPr id="340" name="Shape 340"/>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341" name="Shape 341"/>
          <p:cNvSpPr txBox="1"/>
          <p:nvPr/>
        </p:nvSpPr>
        <p:spPr>
          <a:xfrm>
            <a:off x="2940113" y="642938"/>
            <a:ext cx="3945150" cy="20641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Computes </a:t>
            </a:r>
            <a:r>
              <a:rPr lang="en" sz="1800" b="1"/>
              <a:t>f(x) = max(0,x)</a:t>
            </a:r>
            <a:endParaRPr sz="1800" b="1"/>
          </a:p>
          <a:p>
            <a:endParaRPr sz="1800">
              <a:solidFill>
                <a:srgbClr val="6AA84F"/>
              </a:solidFill>
            </a:endParaRPr>
          </a:p>
          <a:p>
            <a:pPr marL="342900" indent="-276225">
              <a:buClr>
                <a:srgbClr val="38761D"/>
              </a:buClr>
              <a:buSzPts val="2200"/>
              <a:buChar char="-"/>
            </a:pPr>
            <a:r>
              <a:rPr lang="en" sz="1650">
                <a:solidFill>
                  <a:srgbClr val="38761D"/>
                </a:solidFill>
              </a:rPr>
              <a:t>Does not saturate (in +region)</a:t>
            </a:r>
            <a:endParaRPr sz="1650">
              <a:solidFill>
                <a:srgbClr val="38761D"/>
              </a:solidFill>
            </a:endParaRPr>
          </a:p>
          <a:p>
            <a:pPr marL="342900" indent="-276225">
              <a:buClr>
                <a:srgbClr val="38761D"/>
              </a:buClr>
              <a:buSzPts val="2200"/>
              <a:buChar char="-"/>
            </a:pPr>
            <a:r>
              <a:rPr lang="en" sz="1650">
                <a:solidFill>
                  <a:srgbClr val="38761D"/>
                </a:solidFill>
              </a:rPr>
              <a:t>Very computationally efficient</a:t>
            </a:r>
            <a:endParaRPr sz="1650">
              <a:solidFill>
                <a:srgbClr val="38761D"/>
              </a:solidFill>
            </a:endParaRPr>
          </a:p>
          <a:p>
            <a:pPr marL="342900" indent="-276225">
              <a:buClr>
                <a:srgbClr val="38761D"/>
              </a:buClr>
              <a:buSzPts val="2200"/>
              <a:buChar char="-"/>
            </a:pPr>
            <a:r>
              <a:rPr lang="en" sz="1650">
                <a:solidFill>
                  <a:srgbClr val="38761D"/>
                </a:solidFill>
              </a:rPr>
              <a:t>Converges much faster than sigmoid/tanh in practice (e.g. 6x)</a:t>
            </a:r>
            <a:endParaRPr sz="1650">
              <a:solidFill>
                <a:srgbClr val="38761D"/>
              </a:solidFill>
            </a:endParaRPr>
          </a:p>
          <a:p>
            <a:pPr marL="342900" indent="-276225">
              <a:buClr>
                <a:srgbClr val="38761D"/>
              </a:buClr>
              <a:buSzPts val="2200"/>
              <a:buChar char="-"/>
            </a:pPr>
            <a:r>
              <a:rPr lang="en" sz="1650">
                <a:solidFill>
                  <a:srgbClr val="38761D"/>
                </a:solidFill>
              </a:rPr>
              <a:t>Actually more biologically plausible than sigmoid</a:t>
            </a:r>
            <a:endParaRPr sz="1800">
              <a:solidFill>
                <a:srgbClr val="38761D"/>
              </a:solidFill>
            </a:endParaRPr>
          </a:p>
        </p:txBody>
      </p:sp>
      <p:sp>
        <p:nvSpPr>
          <p:cNvPr id="342" name="Shape 342"/>
          <p:cNvSpPr txBox="1"/>
          <p:nvPr/>
        </p:nvSpPr>
        <p:spPr>
          <a:xfrm>
            <a:off x="222469" y="2968969"/>
            <a:ext cx="2598525" cy="339525"/>
          </a:xfrm>
          <a:prstGeom prst="rect">
            <a:avLst/>
          </a:prstGeom>
          <a:noFill/>
          <a:ln>
            <a:noFill/>
          </a:ln>
        </p:spPr>
        <p:txBody>
          <a:bodyPr spcFirstLastPara="1" wrap="square" lIns="68569" tIns="68569" rIns="68569" bIns="68569" anchor="t" anchorCtr="0">
            <a:noAutofit/>
          </a:bodyPr>
          <a:lstStyle/>
          <a:p>
            <a:r>
              <a:rPr lang="en" sz="1800" b="1"/>
              <a:t>ReLU</a:t>
            </a:r>
            <a:endParaRPr sz="1800" b="1"/>
          </a:p>
          <a:p>
            <a:r>
              <a:rPr lang="en" sz="1800"/>
              <a:t>(Rectified Linear Unit)</a:t>
            </a:r>
            <a:endParaRPr sz="1800"/>
          </a:p>
        </p:txBody>
      </p:sp>
      <p:sp>
        <p:nvSpPr>
          <p:cNvPr id="343" name="Shape 343"/>
          <p:cNvSpPr txBox="1"/>
          <p:nvPr/>
        </p:nvSpPr>
        <p:spPr>
          <a:xfrm>
            <a:off x="4877475" y="3669619"/>
            <a:ext cx="2097000"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[Krizhevsky et al., 2012]</a:t>
            </a:r>
            <a:endParaRPr sz="1350">
              <a:solidFill>
                <a:srgbClr val="0000FF"/>
              </a:solidFill>
            </a:endParaRPr>
          </a:p>
        </p:txBody>
      </p:sp>
      <p:pic>
        <p:nvPicPr>
          <p:cNvPr id="344" name="Shape 344"/>
          <p:cNvPicPr preferRelativeResize="0"/>
          <p:nvPr/>
        </p:nvPicPr>
        <p:blipFill>
          <a:blip r:embed="rId3">
            <a:alphaModFix/>
          </a:blip>
          <a:stretch>
            <a:fillRect/>
          </a:stretch>
        </p:blipFill>
        <p:spPr>
          <a:xfrm>
            <a:off x="656428" y="1400906"/>
            <a:ext cx="1730606" cy="1427907"/>
          </a:xfrm>
          <a:prstGeom prst="rect">
            <a:avLst/>
          </a:prstGeom>
          <a:noFill/>
          <a:ln>
            <a:noFill/>
          </a:ln>
        </p:spPr>
      </p:pic>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23</a:t>
            </a:fld>
            <a:endParaRPr/>
          </a:p>
        </p:txBody>
      </p:sp>
      <p:sp>
        <p:nvSpPr>
          <p:cNvPr id="350" name="Shape 350"/>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351" name="Shape 351"/>
          <p:cNvSpPr txBox="1"/>
          <p:nvPr/>
        </p:nvSpPr>
        <p:spPr>
          <a:xfrm>
            <a:off x="222469" y="2968969"/>
            <a:ext cx="2598525" cy="339525"/>
          </a:xfrm>
          <a:prstGeom prst="rect">
            <a:avLst/>
          </a:prstGeom>
          <a:noFill/>
          <a:ln>
            <a:noFill/>
          </a:ln>
        </p:spPr>
        <p:txBody>
          <a:bodyPr spcFirstLastPara="1" wrap="square" lIns="68569" tIns="68569" rIns="68569" bIns="68569" anchor="t" anchorCtr="0">
            <a:noAutofit/>
          </a:bodyPr>
          <a:lstStyle/>
          <a:p>
            <a:r>
              <a:rPr lang="en" sz="1800" b="1"/>
              <a:t>ReLU</a:t>
            </a:r>
            <a:endParaRPr sz="1800" b="1"/>
          </a:p>
          <a:p>
            <a:r>
              <a:rPr lang="en" sz="1800"/>
              <a:t>(Rectified Linear Unit)</a:t>
            </a:r>
            <a:endParaRPr sz="1800"/>
          </a:p>
        </p:txBody>
      </p:sp>
      <p:sp>
        <p:nvSpPr>
          <p:cNvPr id="352" name="Shape 352"/>
          <p:cNvSpPr txBox="1"/>
          <p:nvPr/>
        </p:nvSpPr>
        <p:spPr>
          <a:xfrm>
            <a:off x="2940113" y="642938"/>
            <a:ext cx="3945150" cy="20641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Computes </a:t>
            </a:r>
            <a:r>
              <a:rPr lang="en" sz="1800" b="1"/>
              <a:t>f(x) = max(0,x)</a:t>
            </a:r>
            <a:endParaRPr sz="1800" b="1"/>
          </a:p>
          <a:p>
            <a:endParaRPr sz="1650">
              <a:solidFill>
                <a:srgbClr val="6AA84F"/>
              </a:solidFill>
            </a:endParaRPr>
          </a:p>
          <a:p>
            <a:pPr marL="342900" indent="-276225">
              <a:buClr>
                <a:srgbClr val="38761D"/>
              </a:buClr>
              <a:buSzPts val="2200"/>
              <a:buChar char="-"/>
            </a:pPr>
            <a:r>
              <a:rPr lang="en" sz="1650">
                <a:solidFill>
                  <a:srgbClr val="38761D"/>
                </a:solidFill>
              </a:rPr>
              <a:t>Does not saturate (in +region)</a:t>
            </a:r>
            <a:endParaRPr sz="1650">
              <a:solidFill>
                <a:srgbClr val="38761D"/>
              </a:solidFill>
            </a:endParaRPr>
          </a:p>
          <a:p>
            <a:pPr marL="342900" indent="-276225">
              <a:buClr>
                <a:srgbClr val="38761D"/>
              </a:buClr>
              <a:buSzPts val="2200"/>
              <a:buChar char="-"/>
            </a:pPr>
            <a:r>
              <a:rPr lang="en" sz="1650">
                <a:solidFill>
                  <a:srgbClr val="38761D"/>
                </a:solidFill>
              </a:rPr>
              <a:t>Very computationally efficient</a:t>
            </a:r>
            <a:endParaRPr sz="1650">
              <a:solidFill>
                <a:srgbClr val="38761D"/>
              </a:solidFill>
            </a:endParaRPr>
          </a:p>
          <a:p>
            <a:pPr marL="342900" indent="-276225">
              <a:buClr>
                <a:srgbClr val="38761D"/>
              </a:buClr>
              <a:buSzPts val="2200"/>
              <a:buChar char="-"/>
            </a:pPr>
            <a:r>
              <a:rPr lang="en" sz="1650">
                <a:solidFill>
                  <a:srgbClr val="38761D"/>
                </a:solidFill>
              </a:rPr>
              <a:t>Converges much faster than sigmoid/tanh in practice (e.g. 6x)</a:t>
            </a:r>
            <a:endParaRPr sz="1650">
              <a:solidFill>
                <a:srgbClr val="38761D"/>
              </a:solidFill>
            </a:endParaRPr>
          </a:p>
          <a:p>
            <a:pPr marL="342900" indent="-276225">
              <a:buClr>
                <a:srgbClr val="38761D"/>
              </a:buClr>
              <a:buSzPts val="2200"/>
              <a:buChar char="-"/>
            </a:pPr>
            <a:r>
              <a:rPr lang="en" sz="1650">
                <a:solidFill>
                  <a:srgbClr val="38761D"/>
                </a:solidFill>
              </a:rPr>
              <a:t>Actually more biologically plausible than sigmoid</a:t>
            </a:r>
            <a:endParaRPr sz="1650">
              <a:solidFill>
                <a:srgbClr val="38761D"/>
              </a:solidFill>
            </a:endParaRPr>
          </a:p>
          <a:p>
            <a:endParaRPr sz="1800">
              <a:solidFill>
                <a:srgbClr val="38761D"/>
              </a:solidFill>
            </a:endParaRPr>
          </a:p>
          <a:p>
            <a:pPr marL="342900" indent="-276225">
              <a:buClr>
                <a:srgbClr val="FF0000"/>
              </a:buClr>
              <a:buSzPts val="2200"/>
              <a:buChar char="-"/>
            </a:pPr>
            <a:r>
              <a:rPr lang="en" sz="1650">
                <a:solidFill>
                  <a:srgbClr val="FF0000"/>
                </a:solidFill>
              </a:rPr>
              <a:t>Not zero-centered output</a:t>
            </a:r>
            <a:endParaRPr sz="1650">
              <a:solidFill>
                <a:srgbClr val="FF0000"/>
              </a:solidFill>
            </a:endParaRPr>
          </a:p>
          <a:p>
            <a:endParaRPr sz="1650">
              <a:solidFill>
                <a:srgbClr val="FF0000"/>
              </a:solidFill>
            </a:endParaRPr>
          </a:p>
          <a:p>
            <a:endParaRPr sz="1650">
              <a:solidFill>
                <a:srgbClr val="FF0000"/>
              </a:solidFill>
            </a:endParaRPr>
          </a:p>
          <a:p>
            <a:endParaRPr sz="1650">
              <a:solidFill>
                <a:srgbClr val="FF0000"/>
              </a:solidFill>
            </a:endParaRPr>
          </a:p>
        </p:txBody>
      </p:sp>
      <p:pic>
        <p:nvPicPr>
          <p:cNvPr id="353" name="Shape 353"/>
          <p:cNvPicPr preferRelativeResize="0"/>
          <p:nvPr/>
        </p:nvPicPr>
        <p:blipFill>
          <a:blip r:embed="rId3">
            <a:alphaModFix/>
          </a:blip>
          <a:stretch>
            <a:fillRect/>
          </a:stretch>
        </p:blipFill>
        <p:spPr>
          <a:xfrm>
            <a:off x="656428" y="1400906"/>
            <a:ext cx="1730606" cy="1427907"/>
          </a:xfrm>
          <a:prstGeom prst="rect">
            <a:avLst/>
          </a:prstGeom>
          <a:noFill/>
          <a:ln>
            <a:noFill/>
          </a:ln>
        </p:spPr>
      </p:pic>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24</a:t>
            </a:fld>
            <a:endParaRPr/>
          </a:p>
        </p:txBody>
      </p:sp>
      <p:sp>
        <p:nvSpPr>
          <p:cNvPr id="359" name="Shape 359"/>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360" name="Shape 360"/>
          <p:cNvSpPr txBox="1"/>
          <p:nvPr/>
        </p:nvSpPr>
        <p:spPr>
          <a:xfrm>
            <a:off x="222469" y="2968969"/>
            <a:ext cx="2598525" cy="339525"/>
          </a:xfrm>
          <a:prstGeom prst="rect">
            <a:avLst/>
          </a:prstGeom>
          <a:noFill/>
          <a:ln>
            <a:noFill/>
          </a:ln>
        </p:spPr>
        <p:txBody>
          <a:bodyPr spcFirstLastPara="1" wrap="square" lIns="68569" tIns="68569" rIns="68569" bIns="68569" anchor="t" anchorCtr="0">
            <a:noAutofit/>
          </a:bodyPr>
          <a:lstStyle/>
          <a:p>
            <a:r>
              <a:rPr lang="en" sz="1800" b="1"/>
              <a:t>ReLU</a:t>
            </a:r>
            <a:endParaRPr sz="1800" b="1"/>
          </a:p>
          <a:p>
            <a:r>
              <a:rPr lang="en" sz="1800"/>
              <a:t>(Rectified Linear Unit)</a:t>
            </a:r>
            <a:endParaRPr sz="1800"/>
          </a:p>
        </p:txBody>
      </p:sp>
      <p:sp>
        <p:nvSpPr>
          <p:cNvPr id="361" name="Shape 361"/>
          <p:cNvSpPr txBox="1"/>
          <p:nvPr/>
        </p:nvSpPr>
        <p:spPr>
          <a:xfrm>
            <a:off x="2940113" y="642938"/>
            <a:ext cx="3945150" cy="20641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Computes </a:t>
            </a:r>
            <a:r>
              <a:rPr lang="en" sz="1800" b="1"/>
              <a:t>f(x) = max(0,x)</a:t>
            </a:r>
            <a:endParaRPr sz="1800" b="1"/>
          </a:p>
          <a:p>
            <a:endParaRPr sz="1650">
              <a:solidFill>
                <a:srgbClr val="6AA84F"/>
              </a:solidFill>
            </a:endParaRPr>
          </a:p>
          <a:p>
            <a:pPr marL="342900" indent="-276225">
              <a:buClr>
                <a:srgbClr val="38761D"/>
              </a:buClr>
              <a:buSzPts val="2200"/>
              <a:buChar char="-"/>
            </a:pPr>
            <a:r>
              <a:rPr lang="en" sz="1650">
                <a:solidFill>
                  <a:srgbClr val="38761D"/>
                </a:solidFill>
              </a:rPr>
              <a:t>Does not saturate (in +region)</a:t>
            </a:r>
            <a:endParaRPr sz="1650">
              <a:solidFill>
                <a:srgbClr val="38761D"/>
              </a:solidFill>
            </a:endParaRPr>
          </a:p>
          <a:p>
            <a:pPr marL="342900" indent="-276225">
              <a:buClr>
                <a:srgbClr val="38761D"/>
              </a:buClr>
              <a:buSzPts val="2200"/>
              <a:buChar char="-"/>
            </a:pPr>
            <a:r>
              <a:rPr lang="en" sz="1650">
                <a:solidFill>
                  <a:srgbClr val="38761D"/>
                </a:solidFill>
              </a:rPr>
              <a:t>Very computationally efficient</a:t>
            </a:r>
            <a:endParaRPr sz="1650">
              <a:solidFill>
                <a:srgbClr val="38761D"/>
              </a:solidFill>
            </a:endParaRPr>
          </a:p>
          <a:p>
            <a:pPr marL="342900" indent="-276225">
              <a:buClr>
                <a:srgbClr val="38761D"/>
              </a:buClr>
              <a:buSzPts val="2200"/>
              <a:buChar char="-"/>
            </a:pPr>
            <a:r>
              <a:rPr lang="en" sz="1650">
                <a:solidFill>
                  <a:srgbClr val="38761D"/>
                </a:solidFill>
              </a:rPr>
              <a:t>Converges much faster than sigmoid/tanh in practice (e.g. 6x)</a:t>
            </a:r>
            <a:endParaRPr sz="1650">
              <a:solidFill>
                <a:srgbClr val="38761D"/>
              </a:solidFill>
            </a:endParaRPr>
          </a:p>
          <a:p>
            <a:pPr marL="342900" indent="-276225">
              <a:buClr>
                <a:srgbClr val="38761D"/>
              </a:buClr>
              <a:buSzPts val="2200"/>
              <a:buChar char="-"/>
            </a:pPr>
            <a:r>
              <a:rPr lang="en" sz="1650">
                <a:solidFill>
                  <a:srgbClr val="38761D"/>
                </a:solidFill>
              </a:rPr>
              <a:t>Actually more biologically plausible than sigmoid</a:t>
            </a:r>
            <a:endParaRPr sz="1650">
              <a:solidFill>
                <a:srgbClr val="38761D"/>
              </a:solidFill>
            </a:endParaRPr>
          </a:p>
          <a:p>
            <a:endParaRPr sz="1800">
              <a:solidFill>
                <a:srgbClr val="38761D"/>
              </a:solidFill>
            </a:endParaRPr>
          </a:p>
          <a:p>
            <a:pPr marL="342900" indent="-276225">
              <a:buClr>
                <a:srgbClr val="FF0000"/>
              </a:buClr>
              <a:buSzPts val="2200"/>
              <a:buChar char="-"/>
            </a:pPr>
            <a:r>
              <a:rPr lang="en" sz="1650">
                <a:solidFill>
                  <a:srgbClr val="FF0000"/>
                </a:solidFill>
              </a:rPr>
              <a:t>Not zero-centered output</a:t>
            </a:r>
            <a:endParaRPr sz="1650">
              <a:solidFill>
                <a:srgbClr val="FF0000"/>
              </a:solidFill>
            </a:endParaRPr>
          </a:p>
          <a:p>
            <a:pPr marL="342900" indent="-276225">
              <a:buClr>
                <a:srgbClr val="FF0000"/>
              </a:buClr>
              <a:buSzPts val="2200"/>
              <a:buChar char="-"/>
            </a:pPr>
            <a:r>
              <a:rPr lang="en" sz="1650">
                <a:solidFill>
                  <a:srgbClr val="FF0000"/>
                </a:solidFill>
              </a:rPr>
              <a:t>An annoyance:</a:t>
            </a:r>
            <a:endParaRPr sz="1650">
              <a:solidFill>
                <a:srgbClr val="FF0000"/>
              </a:solidFill>
            </a:endParaRPr>
          </a:p>
          <a:p>
            <a:endParaRPr sz="1650">
              <a:solidFill>
                <a:srgbClr val="FF0000"/>
              </a:solidFill>
            </a:endParaRPr>
          </a:p>
          <a:p>
            <a:r>
              <a:rPr lang="en" sz="1650">
                <a:solidFill>
                  <a:srgbClr val="FF0000"/>
                </a:solidFill>
              </a:rPr>
              <a:t>hint: what is the gradient when x &lt; 0?</a:t>
            </a:r>
            <a:endParaRPr sz="1650">
              <a:solidFill>
                <a:srgbClr val="FF0000"/>
              </a:solidFill>
            </a:endParaRPr>
          </a:p>
        </p:txBody>
      </p:sp>
      <p:pic>
        <p:nvPicPr>
          <p:cNvPr id="362" name="Shape 362"/>
          <p:cNvPicPr preferRelativeResize="0"/>
          <p:nvPr/>
        </p:nvPicPr>
        <p:blipFill>
          <a:blip r:embed="rId3">
            <a:alphaModFix/>
          </a:blip>
          <a:stretch>
            <a:fillRect/>
          </a:stretch>
        </p:blipFill>
        <p:spPr>
          <a:xfrm>
            <a:off x="656428" y="1400906"/>
            <a:ext cx="1730606" cy="1427907"/>
          </a:xfrm>
          <a:prstGeom prst="rect">
            <a:avLst/>
          </a:prstGeom>
          <a:noFill/>
          <a:ln>
            <a:noFill/>
          </a:ln>
        </p:spPr>
      </p:pic>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25</a:t>
            </a:fld>
            <a:endParaRPr/>
          </a:p>
        </p:txBody>
      </p:sp>
      <p:sp>
        <p:nvSpPr>
          <p:cNvPr id="368" name="Shape 368"/>
          <p:cNvSpPr/>
          <p:nvPr/>
        </p:nvSpPr>
        <p:spPr>
          <a:xfrm>
            <a:off x="1441256" y="932344"/>
            <a:ext cx="1516500" cy="15165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200"/>
              <a:t>ReLU </a:t>
            </a:r>
            <a:endParaRPr sz="1200"/>
          </a:p>
          <a:p>
            <a:pPr algn="ctr"/>
            <a:r>
              <a:rPr lang="en" sz="1200"/>
              <a:t>gate</a:t>
            </a:r>
            <a:endParaRPr sz="1200"/>
          </a:p>
        </p:txBody>
      </p:sp>
      <p:cxnSp>
        <p:nvCxnSpPr>
          <p:cNvPr id="369" name="Shape 369"/>
          <p:cNvCxnSpPr>
            <a:endCxn id="368" idx="2"/>
          </p:cNvCxnSpPr>
          <p:nvPr/>
        </p:nvCxnSpPr>
        <p:spPr>
          <a:xfrm>
            <a:off x="273281" y="1690594"/>
            <a:ext cx="1167975" cy="0"/>
          </a:xfrm>
          <a:prstGeom prst="straightConnector1">
            <a:avLst/>
          </a:prstGeom>
          <a:noFill/>
          <a:ln w="19050" cap="flat" cmpd="sng">
            <a:solidFill>
              <a:srgbClr val="38761D"/>
            </a:solidFill>
            <a:prstDash val="solid"/>
            <a:round/>
            <a:headEnd type="none" w="med" len="med"/>
            <a:tailEnd type="triangle" w="med" len="med"/>
          </a:ln>
        </p:spPr>
      </p:cxnSp>
      <p:sp>
        <p:nvSpPr>
          <p:cNvPr id="370" name="Shape 370"/>
          <p:cNvSpPr txBox="1"/>
          <p:nvPr/>
        </p:nvSpPr>
        <p:spPr>
          <a:xfrm>
            <a:off x="819675" y="1294350"/>
            <a:ext cx="355275" cy="211725"/>
          </a:xfrm>
          <a:prstGeom prst="rect">
            <a:avLst/>
          </a:prstGeom>
          <a:noFill/>
          <a:ln>
            <a:noFill/>
          </a:ln>
        </p:spPr>
        <p:txBody>
          <a:bodyPr spcFirstLastPara="1" wrap="square" lIns="68569" tIns="68569" rIns="68569" bIns="68569" anchor="t" anchorCtr="0">
            <a:noAutofit/>
          </a:bodyPr>
          <a:lstStyle/>
          <a:p>
            <a:r>
              <a:rPr lang="en" sz="1800"/>
              <a:t>x</a:t>
            </a:r>
            <a:endParaRPr sz="1800"/>
          </a:p>
        </p:txBody>
      </p:sp>
      <p:cxnSp>
        <p:nvCxnSpPr>
          <p:cNvPr id="371" name="Shape 371"/>
          <p:cNvCxnSpPr>
            <a:stCxn id="368" idx="6"/>
          </p:cNvCxnSpPr>
          <p:nvPr/>
        </p:nvCxnSpPr>
        <p:spPr>
          <a:xfrm>
            <a:off x="2957756" y="1690594"/>
            <a:ext cx="1311300" cy="0"/>
          </a:xfrm>
          <a:prstGeom prst="straightConnector1">
            <a:avLst/>
          </a:prstGeom>
          <a:noFill/>
          <a:ln w="19050" cap="flat" cmpd="sng">
            <a:solidFill>
              <a:srgbClr val="38761D"/>
            </a:solidFill>
            <a:prstDash val="solid"/>
            <a:round/>
            <a:headEnd type="none" w="med" len="med"/>
            <a:tailEnd type="triangle" w="med" len="med"/>
          </a:ln>
        </p:spPr>
      </p:cxnSp>
      <p:cxnSp>
        <p:nvCxnSpPr>
          <p:cNvPr id="372" name="Shape 372"/>
          <p:cNvCxnSpPr/>
          <p:nvPr/>
        </p:nvCxnSpPr>
        <p:spPr>
          <a:xfrm rot="10800000">
            <a:off x="3005471" y="1799833"/>
            <a:ext cx="1236375" cy="0"/>
          </a:xfrm>
          <a:prstGeom prst="straightConnector1">
            <a:avLst/>
          </a:prstGeom>
          <a:noFill/>
          <a:ln w="19050" cap="flat" cmpd="sng">
            <a:solidFill>
              <a:srgbClr val="FF0000"/>
            </a:solidFill>
            <a:prstDash val="solid"/>
            <a:round/>
            <a:headEnd type="none" w="med" len="med"/>
            <a:tailEnd type="triangle" w="med" len="med"/>
          </a:ln>
        </p:spPr>
      </p:cxnSp>
      <p:cxnSp>
        <p:nvCxnSpPr>
          <p:cNvPr id="373" name="Shape 373"/>
          <p:cNvCxnSpPr/>
          <p:nvPr/>
        </p:nvCxnSpPr>
        <p:spPr>
          <a:xfrm rot="10800000">
            <a:off x="204878" y="1799833"/>
            <a:ext cx="1236375" cy="0"/>
          </a:xfrm>
          <a:prstGeom prst="straightConnector1">
            <a:avLst/>
          </a:prstGeom>
          <a:noFill/>
          <a:ln w="19050" cap="flat" cmpd="sng">
            <a:solidFill>
              <a:srgbClr val="FF0000"/>
            </a:solidFill>
            <a:prstDash val="solid"/>
            <a:round/>
            <a:headEnd type="none" w="med" len="med"/>
            <a:tailEnd type="triangle" w="med" len="med"/>
          </a:ln>
        </p:spPr>
      </p:cxnSp>
      <p:pic>
        <p:nvPicPr>
          <p:cNvPr id="374" name="Shape 374"/>
          <p:cNvPicPr preferRelativeResize="0"/>
          <p:nvPr/>
        </p:nvPicPr>
        <p:blipFill>
          <a:blip r:embed="rId3">
            <a:alphaModFix/>
          </a:blip>
          <a:stretch>
            <a:fillRect/>
          </a:stretch>
        </p:blipFill>
        <p:spPr>
          <a:xfrm>
            <a:off x="3470448" y="1874460"/>
            <a:ext cx="285919" cy="499144"/>
          </a:xfrm>
          <a:prstGeom prst="rect">
            <a:avLst/>
          </a:prstGeom>
          <a:noFill/>
          <a:ln w="9525" cap="flat" cmpd="sng">
            <a:solidFill>
              <a:srgbClr val="FF0000"/>
            </a:solidFill>
            <a:prstDash val="solid"/>
            <a:round/>
            <a:headEnd type="none" w="sm" len="sm"/>
            <a:tailEnd type="none" w="sm" len="sm"/>
          </a:ln>
        </p:spPr>
      </p:pic>
      <p:pic>
        <p:nvPicPr>
          <p:cNvPr id="375" name="Shape 375"/>
          <p:cNvPicPr preferRelativeResize="0"/>
          <p:nvPr/>
        </p:nvPicPr>
        <p:blipFill>
          <a:blip r:embed="rId4">
            <a:alphaModFix/>
          </a:blip>
          <a:stretch>
            <a:fillRect/>
          </a:stretch>
        </p:blipFill>
        <p:spPr>
          <a:xfrm>
            <a:off x="1531520" y="1527300"/>
            <a:ext cx="285900" cy="431040"/>
          </a:xfrm>
          <a:prstGeom prst="rect">
            <a:avLst/>
          </a:prstGeom>
          <a:noFill/>
          <a:ln w="9525" cap="flat" cmpd="sng">
            <a:solidFill>
              <a:srgbClr val="FF0000"/>
            </a:solidFill>
            <a:prstDash val="solid"/>
            <a:round/>
            <a:headEnd type="none" w="sm" len="sm"/>
            <a:tailEnd type="none" w="sm" len="sm"/>
          </a:ln>
        </p:spPr>
      </p:pic>
      <p:pic>
        <p:nvPicPr>
          <p:cNvPr id="376" name="Shape 376"/>
          <p:cNvPicPr preferRelativeResize="0"/>
          <p:nvPr/>
        </p:nvPicPr>
        <p:blipFill>
          <a:blip r:embed="rId5">
            <a:alphaModFix/>
          </a:blip>
          <a:stretch>
            <a:fillRect/>
          </a:stretch>
        </p:blipFill>
        <p:spPr>
          <a:xfrm>
            <a:off x="329898" y="1909065"/>
            <a:ext cx="1054592" cy="431044"/>
          </a:xfrm>
          <a:prstGeom prst="rect">
            <a:avLst/>
          </a:prstGeom>
          <a:noFill/>
          <a:ln w="9525" cap="flat" cmpd="sng">
            <a:solidFill>
              <a:srgbClr val="FF0000"/>
            </a:solidFill>
            <a:prstDash val="solid"/>
            <a:round/>
            <a:headEnd type="none" w="sm" len="sm"/>
            <a:tailEnd type="none" w="sm" len="sm"/>
          </a:ln>
        </p:spPr>
      </p:pic>
      <p:sp>
        <p:nvSpPr>
          <p:cNvPr id="377" name="Shape 377"/>
          <p:cNvSpPr txBox="1"/>
          <p:nvPr/>
        </p:nvSpPr>
        <p:spPr>
          <a:xfrm>
            <a:off x="348356" y="2780944"/>
            <a:ext cx="6099750" cy="999225"/>
          </a:xfrm>
          <a:prstGeom prst="rect">
            <a:avLst/>
          </a:prstGeom>
          <a:noFill/>
          <a:ln>
            <a:noFill/>
          </a:ln>
        </p:spPr>
        <p:txBody>
          <a:bodyPr spcFirstLastPara="1" wrap="square" lIns="68569" tIns="68569" rIns="68569" bIns="68569" anchor="t" anchorCtr="0">
            <a:noAutofit/>
          </a:bodyPr>
          <a:lstStyle/>
          <a:p>
            <a:r>
              <a:rPr lang="en" sz="1800"/>
              <a:t>What happens when x = -10?</a:t>
            </a:r>
            <a:endParaRPr sz="1800"/>
          </a:p>
          <a:p>
            <a:r>
              <a:rPr lang="en" sz="1800"/>
              <a:t>What happens when x = 0?</a:t>
            </a:r>
            <a:endParaRPr sz="1800"/>
          </a:p>
          <a:p>
            <a:r>
              <a:rPr lang="en" sz="1800"/>
              <a:t>What happens when x = 10?</a:t>
            </a:r>
            <a:endParaRPr sz="1800"/>
          </a:p>
        </p:txBody>
      </p:sp>
      <p:pic>
        <p:nvPicPr>
          <p:cNvPr id="378" name="Shape 378"/>
          <p:cNvPicPr preferRelativeResize="0"/>
          <p:nvPr/>
        </p:nvPicPr>
        <p:blipFill>
          <a:blip r:embed="rId6">
            <a:alphaModFix/>
          </a:blip>
          <a:stretch>
            <a:fillRect/>
          </a:stretch>
        </p:blipFill>
        <p:spPr>
          <a:xfrm>
            <a:off x="3005475" y="1406213"/>
            <a:ext cx="1367391" cy="211725"/>
          </a:xfrm>
          <a:prstGeom prst="rect">
            <a:avLst/>
          </a:prstGeom>
          <a:noFill/>
          <a:ln>
            <a:noFill/>
          </a:ln>
        </p:spPr>
      </p:pic>
      <p:pic>
        <p:nvPicPr>
          <p:cNvPr id="379" name="Shape 379"/>
          <p:cNvPicPr preferRelativeResize="0"/>
          <p:nvPr/>
        </p:nvPicPr>
        <p:blipFill>
          <a:blip r:embed="rId7">
            <a:alphaModFix/>
          </a:blip>
          <a:stretch>
            <a:fillRect/>
          </a:stretch>
        </p:blipFill>
        <p:spPr>
          <a:xfrm>
            <a:off x="4717510" y="932344"/>
            <a:ext cx="1730606" cy="1427907"/>
          </a:xfrm>
          <a:prstGeom prst="rect">
            <a:avLst/>
          </a:prstGeom>
          <a:noFill/>
          <a:ln>
            <a:noFill/>
          </a:ln>
        </p:spPr>
      </p:pic>
      <p:sp>
        <p:nvSpPr>
          <p:cNvPr id="1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26</a:t>
            </a:fld>
            <a:endParaRPr/>
          </a:p>
        </p:txBody>
      </p:sp>
      <p:sp>
        <p:nvSpPr>
          <p:cNvPr id="385" name="Shape 385"/>
          <p:cNvSpPr/>
          <p:nvPr/>
        </p:nvSpPr>
        <p:spPr>
          <a:xfrm>
            <a:off x="982409" y="471488"/>
            <a:ext cx="4270887" cy="3112992"/>
          </a:xfrm>
          <a:prstGeom prst="irregularSeal2">
            <a:avLst/>
          </a:prstGeom>
          <a:solidFill>
            <a:srgbClr val="CCCCCC"/>
          </a:solidFill>
          <a:ln w="19050" cap="flat" cmpd="sng">
            <a:solidFill>
              <a:srgbClr val="666666"/>
            </a:solidFill>
            <a:prstDash val="solid"/>
            <a:round/>
            <a:headEnd type="none" w="sm" len="sm"/>
            <a:tailEnd type="none" w="sm" len="sm"/>
          </a:ln>
        </p:spPr>
        <p:txBody>
          <a:bodyPr spcFirstLastPara="1" wrap="square" lIns="68569" tIns="68569" rIns="68569" bIns="68569" anchor="ctr" anchorCtr="0">
            <a:noAutofit/>
          </a:bodyPr>
          <a:lstStyle/>
          <a:p>
            <a:r>
              <a:rPr lang="en" sz="1800" b="1"/>
              <a:t>DATA CLOUD</a:t>
            </a:r>
            <a:endParaRPr sz="1800" b="1"/>
          </a:p>
        </p:txBody>
      </p:sp>
      <p:cxnSp>
        <p:nvCxnSpPr>
          <p:cNvPr id="386" name="Shape 386"/>
          <p:cNvCxnSpPr/>
          <p:nvPr/>
        </p:nvCxnSpPr>
        <p:spPr>
          <a:xfrm>
            <a:off x="2736413" y="432450"/>
            <a:ext cx="0" cy="3462975"/>
          </a:xfrm>
          <a:prstGeom prst="straightConnector1">
            <a:avLst/>
          </a:prstGeom>
          <a:noFill/>
          <a:ln w="19050" cap="flat" cmpd="sng">
            <a:solidFill>
              <a:srgbClr val="666666"/>
            </a:solidFill>
            <a:prstDash val="solid"/>
            <a:round/>
            <a:headEnd type="none" w="med" len="med"/>
            <a:tailEnd type="none" w="med" len="med"/>
          </a:ln>
        </p:spPr>
      </p:cxnSp>
      <p:cxnSp>
        <p:nvCxnSpPr>
          <p:cNvPr id="387" name="Shape 387"/>
          <p:cNvCxnSpPr/>
          <p:nvPr/>
        </p:nvCxnSpPr>
        <p:spPr>
          <a:xfrm>
            <a:off x="203700" y="2292938"/>
            <a:ext cx="5663025" cy="0"/>
          </a:xfrm>
          <a:prstGeom prst="straightConnector1">
            <a:avLst/>
          </a:prstGeom>
          <a:noFill/>
          <a:ln w="19050" cap="flat" cmpd="sng">
            <a:solidFill>
              <a:srgbClr val="666666"/>
            </a:solidFill>
            <a:prstDash val="solid"/>
            <a:round/>
            <a:headEnd type="none" w="med" len="med"/>
            <a:tailEnd type="none" w="med" len="med"/>
          </a:ln>
        </p:spPr>
      </p:cxnSp>
      <p:cxnSp>
        <p:nvCxnSpPr>
          <p:cNvPr id="388" name="Shape 388"/>
          <p:cNvCxnSpPr/>
          <p:nvPr/>
        </p:nvCxnSpPr>
        <p:spPr>
          <a:xfrm>
            <a:off x="3931463" y="527513"/>
            <a:ext cx="991350" cy="2261025"/>
          </a:xfrm>
          <a:prstGeom prst="straightConnector1">
            <a:avLst/>
          </a:prstGeom>
          <a:noFill/>
          <a:ln w="38100" cap="flat" cmpd="sng">
            <a:solidFill>
              <a:srgbClr val="38761D"/>
            </a:solidFill>
            <a:prstDash val="solid"/>
            <a:round/>
            <a:headEnd type="none" w="med" len="med"/>
            <a:tailEnd type="none" w="med" len="med"/>
          </a:ln>
        </p:spPr>
      </p:cxnSp>
      <p:cxnSp>
        <p:nvCxnSpPr>
          <p:cNvPr id="389" name="Shape 389"/>
          <p:cNvCxnSpPr/>
          <p:nvPr/>
        </p:nvCxnSpPr>
        <p:spPr>
          <a:xfrm rot="10800000" flipH="1">
            <a:off x="4393200" y="1274438"/>
            <a:ext cx="672300" cy="339525"/>
          </a:xfrm>
          <a:prstGeom prst="straightConnector1">
            <a:avLst/>
          </a:prstGeom>
          <a:noFill/>
          <a:ln w="38100" cap="flat" cmpd="sng">
            <a:solidFill>
              <a:srgbClr val="38761D"/>
            </a:solidFill>
            <a:prstDash val="solid"/>
            <a:round/>
            <a:headEnd type="none" w="med" len="med"/>
            <a:tailEnd type="triangle" w="med" len="med"/>
          </a:ln>
        </p:spPr>
      </p:cxnSp>
      <p:sp>
        <p:nvSpPr>
          <p:cNvPr id="390" name="Shape 390"/>
          <p:cNvSpPr txBox="1"/>
          <p:nvPr/>
        </p:nvSpPr>
        <p:spPr>
          <a:xfrm>
            <a:off x="4977150" y="1695366"/>
            <a:ext cx="1683900" cy="516150"/>
          </a:xfrm>
          <a:prstGeom prst="rect">
            <a:avLst/>
          </a:prstGeom>
          <a:noFill/>
          <a:ln>
            <a:noFill/>
          </a:ln>
        </p:spPr>
        <p:txBody>
          <a:bodyPr spcFirstLastPara="1" wrap="square" lIns="68569" tIns="68569" rIns="68569" bIns="68569" anchor="t" anchorCtr="0">
            <a:noAutofit/>
          </a:bodyPr>
          <a:lstStyle/>
          <a:p>
            <a:r>
              <a:rPr lang="en" sz="1800">
                <a:solidFill>
                  <a:srgbClr val="38761D"/>
                </a:solidFill>
              </a:rPr>
              <a:t>active ReLU</a:t>
            </a:r>
            <a:endParaRPr sz="1800">
              <a:solidFill>
                <a:srgbClr val="38761D"/>
              </a:solidFill>
            </a:endParaRPr>
          </a:p>
        </p:txBody>
      </p:sp>
      <p:cxnSp>
        <p:nvCxnSpPr>
          <p:cNvPr id="391" name="Shape 391"/>
          <p:cNvCxnSpPr/>
          <p:nvPr/>
        </p:nvCxnSpPr>
        <p:spPr>
          <a:xfrm flipH="1">
            <a:off x="3325969" y="2825550"/>
            <a:ext cx="1515375" cy="1069875"/>
          </a:xfrm>
          <a:prstGeom prst="straightConnector1">
            <a:avLst/>
          </a:prstGeom>
          <a:noFill/>
          <a:ln w="38100" cap="flat" cmpd="sng">
            <a:solidFill>
              <a:srgbClr val="FF0000"/>
            </a:solidFill>
            <a:prstDash val="solid"/>
            <a:round/>
            <a:headEnd type="none" w="med" len="med"/>
            <a:tailEnd type="none" w="med" len="med"/>
          </a:ln>
        </p:spPr>
      </p:cxnSp>
      <p:cxnSp>
        <p:nvCxnSpPr>
          <p:cNvPr id="392" name="Shape 392"/>
          <p:cNvCxnSpPr/>
          <p:nvPr/>
        </p:nvCxnSpPr>
        <p:spPr>
          <a:xfrm>
            <a:off x="4094438" y="3365775"/>
            <a:ext cx="332775" cy="468450"/>
          </a:xfrm>
          <a:prstGeom prst="straightConnector1">
            <a:avLst/>
          </a:prstGeom>
          <a:noFill/>
          <a:ln w="38100" cap="flat" cmpd="sng">
            <a:solidFill>
              <a:srgbClr val="FF0000"/>
            </a:solidFill>
            <a:prstDash val="solid"/>
            <a:round/>
            <a:headEnd type="none" w="med" len="med"/>
            <a:tailEnd type="triangle" w="med" len="med"/>
          </a:ln>
        </p:spPr>
      </p:cxnSp>
      <p:sp>
        <p:nvSpPr>
          <p:cNvPr id="393" name="Shape 393"/>
          <p:cNvSpPr txBox="1"/>
          <p:nvPr/>
        </p:nvSpPr>
        <p:spPr>
          <a:xfrm>
            <a:off x="4549369" y="3208106"/>
            <a:ext cx="2234025" cy="516150"/>
          </a:xfrm>
          <a:prstGeom prst="rect">
            <a:avLst/>
          </a:prstGeom>
          <a:noFill/>
          <a:ln>
            <a:noFill/>
          </a:ln>
        </p:spPr>
        <p:txBody>
          <a:bodyPr spcFirstLastPara="1" wrap="square" lIns="68569" tIns="68569" rIns="68569" bIns="68569" anchor="t" anchorCtr="0">
            <a:noAutofit/>
          </a:bodyPr>
          <a:lstStyle/>
          <a:p>
            <a:r>
              <a:rPr lang="en" sz="1800">
                <a:solidFill>
                  <a:srgbClr val="FF0000"/>
                </a:solidFill>
              </a:rPr>
              <a:t>dead ReLU</a:t>
            </a:r>
            <a:endParaRPr sz="1800">
              <a:solidFill>
                <a:srgbClr val="FF0000"/>
              </a:solidFill>
            </a:endParaRPr>
          </a:p>
          <a:p>
            <a:r>
              <a:rPr lang="en" sz="1800">
                <a:solidFill>
                  <a:srgbClr val="FF0000"/>
                </a:solidFill>
              </a:rPr>
              <a:t>will never activate </a:t>
            </a:r>
            <a:endParaRPr sz="1800">
              <a:solidFill>
                <a:srgbClr val="FF0000"/>
              </a:solidFill>
            </a:endParaRPr>
          </a:p>
          <a:p>
            <a:r>
              <a:rPr lang="en" sz="1800">
                <a:solidFill>
                  <a:srgbClr val="FF0000"/>
                </a:solidFill>
              </a:rPr>
              <a:t>=&gt; never update</a:t>
            </a:r>
            <a:endParaRPr sz="1800">
              <a:solidFill>
                <a:srgbClr val="FF0000"/>
              </a:solidFill>
            </a:endParaRPr>
          </a:p>
        </p:txBody>
      </p:sp>
      <p:sp>
        <p:nvSpPr>
          <p:cNvPr id="12"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27</a:t>
            </a:fld>
            <a:endParaRPr/>
          </a:p>
        </p:txBody>
      </p:sp>
      <p:sp>
        <p:nvSpPr>
          <p:cNvPr id="399" name="Shape 399"/>
          <p:cNvSpPr/>
          <p:nvPr/>
        </p:nvSpPr>
        <p:spPr>
          <a:xfrm>
            <a:off x="982409" y="471488"/>
            <a:ext cx="4270887" cy="3112992"/>
          </a:xfrm>
          <a:prstGeom prst="irregularSeal2">
            <a:avLst/>
          </a:prstGeom>
          <a:solidFill>
            <a:srgbClr val="CCCCCC"/>
          </a:solidFill>
          <a:ln w="19050" cap="flat" cmpd="sng">
            <a:solidFill>
              <a:srgbClr val="666666"/>
            </a:solidFill>
            <a:prstDash val="solid"/>
            <a:round/>
            <a:headEnd type="none" w="sm" len="sm"/>
            <a:tailEnd type="none" w="sm" len="sm"/>
          </a:ln>
        </p:spPr>
        <p:txBody>
          <a:bodyPr spcFirstLastPara="1" wrap="square" lIns="68569" tIns="68569" rIns="68569" bIns="68569" anchor="ctr" anchorCtr="0">
            <a:noAutofit/>
          </a:bodyPr>
          <a:lstStyle/>
          <a:p>
            <a:r>
              <a:rPr lang="en" sz="1800" b="1"/>
              <a:t>DATA CLOUD</a:t>
            </a:r>
            <a:endParaRPr sz="1800" b="1"/>
          </a:p>
        </p:txBody>
      </p:sp>
      <p:cxnSp>
        <p:nvCxnSpPr>
          <p:cNvPr id="400" name="Shape 400"/>
          <p:cNvCxnSpPr/>
          <p:nvPr/>
        </p:nvCxnSpPr>
        <p:spPr>
          <a:xfrm>
            <a:off x="2736413" y="432450"/>
            <a:ext cx="0" cy="3462975"/>
          </a:xfrm>
          <a:prstGeom prst="straightConnector1">
            <a:avLst/>
          </a:prstGeom>
          <a:noFill/>
          <a:ln w="19050" cap="flat" cmpd="sng">
            <a:solidFill>
              <a:srgbClr val="666666"/>
            </a:solidFill>
            <a:prstDash val="solid"/>
            <a:round/>
            <a:headEnd type="none" w="med" len="med"/>
            <a:tailEnd type="none" w="med" len="med"/>
          </a:ln>
        </p:spPr>
      </p:cxnSp>
      <p:cxnSp>
        <p:nvCxnSpPr>
          <p:cNvPr id="401" name="Shape 401"/>
          <p:cNvCxnSpPr/>
          <p:nvPr/>
        </p:nvCxnSpPr>
        <p:spPr>
          <a:xfrm>
            <a:off x="203700" y="2292938"/>
            <a:ext cx="5663025" cy="0"/>
          </a:xfrm>
          <a:prstGeom prst="straightConnector1">
            <a:avLst/>
          </a:prstGeom>
          <a:noFill/>
          <a:ln w="19050" cap="flat" cmpd="sng">
            <a:solidFill>
              <a:srgbClr val="666666"/>
            </a:solidFill>
            <a:prstDash val="solid"/>
            <a:round/>
            <a:headEnd type="none" w="med" len="med"/>
            <a:tailEnd type="none" w="med" len="med"/>
          </a:ln>
        </p:spPr>
      </p:cxnSp>
      <p:cxnSp>
        <p:nvCxnSpPr>
          <p:cNvPr id="402" name="Shape 402"/>
          <p:cNvCxnSpPr/>
          <p:nvPr/>
        </p:nvCxnSpPr>
        <p:spPr>
          <a:xfrm>
            <a:off x="3931463" y="527513"/>
            <a:ext cx="991350" cy="2261025"/>
          </a:xfrm>
          <a:prstGeom prst="straightConnector1">
            <a:avLst/>
          </a:prstGeom>
          <a:noFill/>
          <a:ln w="38100" cap="flat" cmpd="sng">
            <a:solidFill>
              <a:srgbClr val="38761D"/>
            </a:solidFill>
            <a:prstDash val="solid"/>
            <a:round/>
            <a:headEnd type="none" w="med" len="med"/>
            <a:tailEnd type="none" w="med" len="med"/>
          </a:ln>
        </p:spPr>
      </p:cxnSp>
      <p:cxnSp>
        <p:nvCxnSpPr>
          <p:cNvPr id="403" name="Shape 403"/>
          <p:cNvCxnSpPr/>
          <p:nvPr/>
        </p:nvCxnSpPr>
        <p:spPr>
          <a:xfrm rot="10800000" flipH="1">
            <a:off x="4393200" y="1274438"/>
            <a:ext cx="672300" cy="339525"/>
          </a:xfrm>
          <a:prstGeom prst="straightConnector1">
            <a:avLst/>
          </a:prstGeom>
          <a:noFill/>
          <a:ln w="38100" cap="flat" cmpd="sng">
            <a:solidFill>
              <a:srgbClr val="38761D"/>
            </a:solidFill>
            <a:prstDash val="solid"/>
            <a:round/>
            <a:headEnd type="none" w="med" len="med"/>
            <a:tailEnd type="triangle" w="med" len="med"/>
          </a:ln>
        </p:spPr>
      </p:cxnSp>
      <p:sp>
        <p:nvSpPr>
          <p:cNvPr id="404" name="Shape 404"/>
          <p:cNvSpPr txBox="1"/>
          <p:nvPr/>
        </p:nvSpPr>
        <p:spPr>
          <a:xfrm>
            <a:off x="4977150" y="1695366"/>
            <a:ext cx="1683900" cy="516150"/>
          </a:xfrm>
          <a:prstGeom prst="rect">
            <a:avLst/>
          </a:prstGeom>
          <a:noFill/>
          <a:ln>
            <a:noFill/>
          </a:ln>
        </p:spPr>
        <p:txBody>
          <a:bodyPr spcFirstLastPara="1" wrap="square" lIns="68569" tIns="68569" rIns="68569" bIns="68569" anchor="t" anchorCtr="0">
            <a:noAutofit/>
          </a:bodyPr>
          <a:lstStyle/>
          <a:p>
            <a:r>
              <a:rPr lang="en" sz="1800">
                <a:solidFill>
                  <a:srgbClr val="38761D"/>
                </a:solidFill>
              </a:rPr>
              <a:t>active ReLU</a:t>
            </a:r>
            <a:endParaRPr sz="1800">
              <a:solidFill>
                <a:srgbClr val="38761D"/>
              </a:solidFill>
            </a:endParaRPr>
          </a:p>
        </p:txBody>
      </p:sp>
      <p:cxnSp>
        <p:nvCxnSpPr>
          <p:cNvPr id="405" name="Shape 405"/>
          <p:cNvCxnSpPr/>
          <p:nvPr/>
        </p:nvCxnSpPr>
        <p:spPr>
          <a:xfrm flipH="1">
            <a:off x="3325969" y="2825550"/>
            <a:ext cx="1515375" cy="1069875"/>
          </a:xfrm>
          <a:prstGeom prst="straightConnector1">
            <a:avLst/>
          </a:prstGeom>
          <a:noFill/>
          <a:ln w="38100" cap="flat" cmpd="sng">
            <a:solidFill>
              <a:srgbClr val="FF0000"/>
            </a:solidFill>
            <a:prstDash val="solid"/>
            <a:round/>
            <a:headEnd type="none" w="med" len="med"/>
            <a:tailEnd type="none" w="med" len="med"/>
          </a:ln>
        </p:spPr>
      </p:cxnSp>
      <p:cxnSp>
        <p:nvCxnSpPr>
          <p:cNvPr id="406" name="Shape 406"/>
          <p:cNvCxnSpPr/>
          <p:nvPr/>
        </p:nvCxnSpPr>
        <p:spPr>
          <a:xfrm>
            <a:off x="4094438" y="3365775"/>
            <a:ext cx="332775" cy="468450"/>
          </a:xfrm>
          <a:prstGeom prst="straightConnector1">
            <a:avLst/>
          </a:prstGeom>
          <a:noFill/>
          <a:ln w="38100" cap="flat" cmpd="sng">
            <a:solidFill>
              <a:srgbClr val="FF0000"/>
            </a:solidFill>
            <a:prstDash val="solid"/>
            <a:round/>
            <a:headEnd type="none" w="med" len="med"/>
            <a:tailEnd type="triangle" w="med" len="med"/>
          </a:ln>
        </p:spPr>
      </p:cxnSp>
      <p:sp>
        <p:nvSpPr>
          <p:cNvPr id="407" name="Shape 407"/>
          <p:cNvSpPr txBox="1"/>
          <p:nvPr/>
        </p:nvSpPr>
        <p:spPr>
          <a:xfrm>
            <a:off x="4549369" y="3208106"/>
            <a:ext cx="2234025" cy="516150"/>
          </a:xfrm>
          <a:prstGeom prst="rect">
            <a:avLst/>
          </a:prstGeom>
          <a:noFill/>
          <a:ln>
            <a:noFill/>
          </a:ln>
        </p:spPr>
        <p:txBody>
          <a:bodyPr spcFirstLastPara="1" wrap="square" lIns="68569" tIns="68569" rIns="68569" bIns="68569" anchor="t" anchorCtr="0">
            <a:noAutofit/>
          </a:bodyPr>
          <a:lstStyle/>
          <a:p>
            <a:r>
              <a:rPr lang="en" sz="1800">
                <a:solidFill>
                  <a:srgbClr val="FF0000"/>
                </a:solidFill>
              </a:rPr>
              <a:t>dead ReLU</a:t>
            </a:r>
            <a:endParaRPr sz="1800">
              <a:solidFill>
                <a:srgbClr val="FF0000"/>
              </a:solidFill>
            </a:endParaRPr>
          </a:p>
          <a:p>
            <a:r>
              <a:rPr lang="en" sz="1800">
                <a:solidFill>
                  <a:srgbClr val="FF0000"/>
                </a:solidFill>
              </a:rPr>
              <a:t>will never activate </a:t>
            </a:r>
            <a:endParaRPr sz="1800">
              <a:solidFill>
                <a:srgbClr val="FF0000"/>
              </a:solidFill>
            </a:endParaRPr>
          </a:p>
          <a:p>
            <a:r>
              <a:rPr lang="en" sz="1800">
                <a:solidFill>
                  <a:srgbClr val="FF0000"/>
                </a:solidFill>
              </a:rPr>
              <a:t>=&gt; never update</a:t>
            </a:r>
            <a:endParaRPr sz="1800">
              <a:solidFill>
                <a:srgbClr val="FF0000"/>
              </a:solidFill>
            </a:endParaRPr>
          </a:p>
        </p:txBody>
      </p:sp>
      <p:sp>
        <p:nvSpPr>
          <p:cNvPr id="408" name="Shape 408"/>
          <p:cNvSpPr txBox="1"/>
          <p:nvPr/>
        </p:nvSpPr>
        <p:spPr>
          <a:xfrm>
            <a:off x="135919" y="2997000"/>
            <a:ext cx="2894400" cy="951525"/>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r>
              <a:rPr lang="en" sz="1800">
                <a:solidFill>
                  <a:srgbClr val="0000FF"/>
                </a:solidFill>
              </a:rPr>
              <a:t>=&gt; people like to initialize ReLU neurons with slightly positive biases (e.g. 0.01)</a:t>
            </a:r>
            <a:endParaRPr sz="1800">
              <a:solidFill>
                <a:srgbClr val="0000FF"/>
              </a:solidFill>
            </a:endParaRPr>
          </a:p>
        </p:txBody>
      </p:sp>
      <p:sp>
        <p:nvSpPr>
          <p:cNvPr id="1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28</a:t>
            </a:fld>
            <a:endParaRPr/>
          </a:p>
        </p:txBody>
      </p:sp>
      <p:sp>
        <p:nvSpPr>
          <p:cNvPr id="414" name="Shape 414"/>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415" name="Shape 415"/>
          <p:cNvSpPr txBox="1"/>
          <p:nvPr/>
        </p:nvSpPr>
        <p:spPr>
          <a:xfrm>
            <a:off x="267075" y="2996288"/>
            <a:ext cx="1694700" cy="339525"/>
          </a:xfrm>
          <a:prstGeom prst="rect">
            <a:avLst/>
          </a:prstGeom>
          <a:noFill/>
          <a:ln>
            <a:noFill/>
          </a:ln>
        </p:spPr>
        <p:txBody>
          <a:bodyPr spcFirstLastPara="1" wrap="square" lIns="68569" tIns="68569" rIns="68569" bIns="68569" anchor="t" anchorCtr="0">
            <a:noAutofit/>
          </a:bodyPr>
          <a:lstStyle/>
          <a:p>
            <a:r>
              <a:rPr lang="en" sz="1800" b="1"/>
              <a:t>Leaky ReLU</a:t>
            </a:r>
            <a:endParaRPr sz="1800" b="1"/>
          </a:p>
        </p:txBody>
      </p:sp>
      <p:pic>
        <p:nvPicPr>
          <p:cNvPr id="416" name="Shape 416"/>
          <p:cNvPicPr preferRelativeResize="0"/>
          <p:nvPr/>
        </p:nvPicPr>
        <p:blipFill>
          <a:blip r:embed="rId3">
            <a:alphaModFix/>
          </a:blip>
          <a:stretch>
            <a:fillRect/>
          </a:stretch>
        </p:blipFill>
        <p:spPr>
          <a:xfrm>
            <a:off x="313032" y="3335813"/>
            <a:ext cx="2564869" cy="394594"/>
          </a:xfrm>
          <a:prstGeom prst="rect">
            <a:avLst/>
          </a:prstGeom>
          <a:noFill/>
          <a:ln>
            <a:noFill/>
          </a:ln>
        </p:spPr>
      </p:pic>
      <p:sp>
        <p:nvSpPr>
          <p:cNvPr id="417" name="Shape 417"/>
          <p:cNvSpPr txBox="1"/>
          <p:nvPr/>
        </p:nvSpPr>
        <p:spPr>
          <a:xfrm>
            <a:off x="2940113" y="871538"/>
            <a:ext cx="3945150" cy="2064150"/>
          </a:xfrm>
          <a:prstGeom prst="rect">
            <a:avLst/>
          </a:prstGeom>
          <a:noFill/>
          <a:ln>
            <a:noFill/>
          </a:ln>
        </p:spPr>
        <p:txBody>
          <a:bodyPr spcFirstLastPara="1" wrap="square" lIns="68569" tIns="68569" rIns="68569" bIns="68569" anchor="t" anchorCtr="0">
            <a:noAutofit/>
          </a:bodyPr>
          <a:lstStyle/>
          <a:p>
            <a:endParaRPr sz="1800">
              <a:solidFill>
                <a:srgbClr val="6AA84F"/>
              </a:solidFill>
            </a:endParaRPr>
          </a:p>
          <a:p>
            <a:pPr marL="342900" indent="-285750">
              <a:buClr>
                <a:srgbClr val="38761D"/>
              </a:buClr>
              <a:buSzPts val="2400"/>
              <a:buChar char="-"/>
            </a:pPr>
            <a:r>
              <a:rPr lang="en" sz="1800">
                <a:solidFill>
                  <a:srgbClr val="38761D"/>
                </a:solidFill>
              </a:rPr>
              <a:t>Does not saturate</a:t>
            </a:r>
            <a:endParaRPr sz="1800">
              <a:solidFill>
                <a:srgbClr val="38761D"/>
              </a:solidFill>
            </a:endParaRPr>
          </a:p>
          <a:p>
            <a:pPr marL="342900" indent="-285750">
              <a:buClr>
                <a:srgbClr val="38761D"/>
              </a:buClr>
              <a:buSzPts val="2400"/>
              <a:buChar char="-"/>
            </a:pPr>
            <a:r>
              <a:rPr lang="en" sz="1800">
                <a:solidFill>
                  <a:srgbClr val="38761D"/>
                </a:solidFill>
              </a:rPr>
              <a:t>Computationally efficient</a:t>
            </a:r>
            <a:endParaRPr sz="1800">
              <a:solidFill>
                <a:srgbClr val="38761D"/>
              </a:solidFill>
            </a:endParaRPr>
          </a:p>
          <a:p>
            <a:pPr marL="342900" indent="-285750">
              <a:buClr>
                <a:srgbClr val="38761D"/>
              </a:buClr>
              <a:buSzPts val="2400"/>
              <a:buChar char="-"/>
            </a:pPr>
            <a:r>
              <a:rPr lang="en" sz="1800">
                <a:solidFill>
                  <a:srgbClr val="38761D"/>
                </a:solidFill>
              </a:rPr>
              <a:t>Converges much faster than sigmoid/tanh in practice! (e.g. 6x)</a:t>
            </a:r>
            <a:endParaRPr sz="1800">
              <a:solidFill>
                <a:srgbClr val="38761D"/>
              </a:solidFill>
            </a:endParaRPr>
          </a:p>
          <a:p>
            <a:pPr marL="342900" indent="-285750">
              <a:buClr>
                <a:srgbClr val="38761D"/>
              </a:buClr>
              <a:buSzPts val="2400"/>
              <a:buChar char="-"/>
            </a:pPr>
            <a:r>
              <a:rPr lang="en" sz="1800" b="1">
                <a:solidFill>
                  <a:srgbClr val="38761D"/>
                </a:solidFill>
              </a:rPr>
              <a:t>will not “die”.</a:t>
            </a:r>
            <a:endParaRPr sz="1800" b="1">
              <a:solidFill>
                <a:srgbClr val="38761D"/>
              </a:solidFill>
            </a:endParaRPr>
          </a:p>
        </p:txBody>
      </p:sp>
      <p:sp>
        <p:nvSpPr>
          <p:cNvPr id="418" name="Shape 418"/>
          <p:cNvSpPr txBox="1"/>
          <p:nvPr/>
        </p:nvSpPr>
        <p:spPr>
          <a:xfrm>
            <a:off x="4761000" y="642938"/>
            <a:ext cx="2097000"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[Mass et al., 2013]</a:t>
            </a:r>
            <a:endParaRPr sz="1350">
              <a:solidFill>
                <a:srgbClr val="0000FF"/>
              </a:solidFill>
            </a:endParaRPr>
          </a:p>
          <a:p>
            <a:r>
              <a:rPr lang="en" sz="1350">
                <a:solidFill>
                  <a:srgbClr val="0000FF"/>
                </a:solidFill>
              </a:rPr>
              <a:t>[He et al., 2015]</a:t>
            </a:r>
            <a:endParaRPr sz="1350">
              <a:solidFill>
                <a:srgbClr val="0000FF"/>
              </a:solidFill>
            </a:endParaRPr>
          </a:p>
        </p:txBody>
      </p:sp>
      <p:pic>
        <p:nvPicPr>
          <p:cNvPr id="419" name="Shape 419"/>
          <p:cNvPicPr preferRelativeResize="0"/>
          <p:nvPr/>
        </p:nvPicPr>
        <p:blipFill>
          <a:blip r:embed="rId4">
            <a:alphaModFix/>
          </a:blip>
          <a:stretch>
            <a:fillRect/>
          </a:stretch>
        </p:blipFill>
        <p:spPr>
          <a:xfrm>
            <a:off x="629025" y="1424279"/>
            <a:ext cx="1694700" cy="1333845"/>
          </a:xfrm>
          <a:prstGeom prst="rect">
            <a:avLst/>
          </a:prstGeom>
          <a:noFill/>
          <a:ln>
            <a:noFill/>
          </a:ln>
        </p:spPr>
      </p:pic>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29</a:t>
            </a:fld>
            <a:endParaRPr/>
          </a:p>
        </p:txBody>
      </p:sp>
      <p:sp>
        <p:nvSpPr>
          <p:cNvPr id="425" name="Shape 425"/>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426" name="Shape 426"/>
          <p:cNvSpPr txBox="1"/>
          <p:nvPr/>
        </p:nvSpPr>
        <p:spPr>
          <a:xfrm>
            <a:off x="232163" y="2931891"/>
            <a:ext cx="1694700" cy="339525"/>
          </a:xfrm>
          <a:prstGeom prst="rect">
            <a:avLst/>
          </a:prstGeom>
          <a:noFill/>
          <a:ln>
            <a:noFill/>
          </a:ln>
        </p:spPr>
        <p:txBody>
          <a:bodyPr spcFirstLastPara="1" wrap="square" lIns="68569" tIns="68569" rIns="68569" bIns="68569" anchor="t" anchorCtr="0">
            <a:noAutofit/>
          </a:bodyPr>
          <a:lstStyle/>
          <a:p>
            <a:r>
              <a:rPr lang="en" sz="1800" b="1"/>
              <a:t>Leaky ReLU</a:t>
            </a:r>
            <a:endParaRPr sz="1800" b="1"/>
          </a:p>
        </p:txBody>
      </p:sp>
      <p:sp>
        <p:nvSpPr>
          <p:cNvPr id="427" name="Shape 427"/>
          <p:cNvSpPr txBox="1"/>
          <p:nvPr/>
        </p:nvSpPr>
        <p:spPr>
          <a:xfrm>
            <a:off x="2940113" y="871538"/>
            <a:ext cx="3945150" cy="2064150"/>
          </a:xfrm>
          <a:prstGeom prst="rect">
            <a:avLst/>
          </a:prstGeom>
          <a:noFill/>
          <a:ln>
            <a:noFill/>
          </a:ln>
        </p:spPr>
        <p:txBody>
          <a:bodyPr spcFirstLastPara="1" wrap="square" lIns="68569" tIns="68569" rIns="68569" bIns="68569" anchor="t" anchorCtr="0">
            <a:noAutofit/>
          </a:bodyPr>
          <a:lstStyle/>
          <a:p>
            <a:endParaRPr sz="1800">
              <a:solidFill>
                <a:srgbClr val="6AA84F"/>
              </a:solidFill>
            </a:endParaRPr>
          </a:p>
          <a:p>
            <a:pPr marL="342900" indent="-285750">
              <a:buClr>
                <a:srgbClr val="38761D"/>
              </a:buClr>
              <a:buSzPts val="2400"/>
              <a:buChar char="-"/>
            </a:pPr>
            <a:r>
              <a:rPr lang="en" sz="1800">
                <a:solidFill>
                  <a:srgbClr val="38761D"/>
                </a:solidFill>
              </a:rPr>
              <a:t>Does not saturate</a:t>
            </a:r>
            <a:endParaRPr sz="1800">
              <a:solidFill>
                <a:srgbClr val="38761D"/>
              </a:solidFill>
            </a:endParaRPr>
          </a:p>
          <a:p>
            <a:pPr marL="342900" indent="-285750">
              <a:buClr>
                <a:srgbClr val="38761D"/>
              </a:buClr>
              <a:buSzPts val="2400"/>
              <a:buChar char="-"/>
            </a:pPr>
            <a:r>
              <a:rPr lang="en" sz="1800">
                <a:solidFill>
                  <a:srgbClr val="38761D"/>
                </a:solidFill>
              </a:rPr>
              <a:t>Computationally efficient</a:t>
            </a:r>
            <a:endParaRPr sz="1800">
              <a:solidFill>
                <a:srgbClr val="38761D"/>
              </a:solidFill>
            </a:endParaRPr>
          </a:p>
          <a:p>
            <a:pPr marL="342900" indent="-285750">
              <a:buClr>
                <a:srgbClr val="38761D"/>
              </a:buClr>
              <a:buSzPts val="2400"/>
              <a:buChar char="-"/>
            </a:pPr>
            <a:r>
              <a:rPr lang="en" sz="1800">
                <a:solidFill>
                  <a:srgbClr val="38761D"/>
                </a:solidFill>
              </a:rPr>
              <a:t>Converges much faster than sigmoid/tanh in practice! (e.g. 6x)</a:t>
            </a:r>
            <a:endParaRPr sz="1800">
              <a:solidFill>
                <a:srgbClr val="38761D"/>
              </a:solidFill>
            </a:endParaRPr>
          </a:p>
          <a:p>
            <a:pPr marL="342900" indent="-285750">
              <a:buClr>
                <a:srgbClr val="38761D"/>
              </a:buClr>
              <a:buSzPts val="2400"/>
              <a:buChar char="-"/>
            </a:pPr>
            <a:r>
              <a:rPr lang="en" sz="1800" b="1">
                <a:solidFill>
                  <a:srgbClr val="38761D"/>
                </a:solidFill>
              </a:rPr>
              <a:t>will not “die”.</a:t>
            </a:r>
            <a:endParaRPr sz="1800" b="1">
              <a:solidFill>
                <a:srgbClr val="38761D"/>
              </a:solidFill>
            </a:endParaRPr>
          </a:p>
        </p:txBody>
      </p:sp>
      <p:pic>
        <p:nvPicPr>
          <p:cNvPr id="428" name="Shape 428"/>
          <p:cNvPicPr preferRelativeResize="0"/>
          <p:nvPr/>
        </p:nvPicPr>
        <p:blipFill>
          <a:blip r:embed="rId3">
            <a:alphaModFix/>
          </a:blip>
          <a:stretch>
            <a:fillRect/>
          </a:stretch>
        </p:blipFill>
        <p:spPr>
          <a:xfrm>
            <a:off x="278119" y="3271416"/>
            <a:ext cx="2564869" cy="394594"/>
          </a:xfrm>
          <a:prstGeom prst="rect">
            <a:avLst/>
          </a:prstGeom>
          <a:noFill/>
          <a:ln>
            <a:noFill/>
          </a:ln>
        </p:spPr>
      </p:pic>
      <p:sp>
        <p:nvSpPr>
          <p:cNvPr id="429" name="Shape 429"/>
          <p:cNvSpPr txBox="1"/>
          <p:nvPr/>
        </p:nvSpPr>
        <p:spPr>
          <a:xfrm>
            <a:off x="3112013" y="2707088"/>
            <a:ext cx="3601350" cy="339525"/>
          </a:xfrm>
          <a:prstGeom prst="rect">
            <a:avLst/>
          </a:prstGeom>
          <a:noFill/>
          <a:ln>
            <a:noFill/>
          </a:ln>
        </p:spPr>
        <p:txBody>
          <a:bodyPr spcFirstLastPara="1" wrap="square" lIns="68569" tIns="68569" rIns="68569" bIns="68569" anchor="t" anchorCtr="0">
            <a:noAutofit/>
          </a:bodyPr>
          <a:lstStyle/>
          <a:p>
            <a:r>
              <a:rPr lang="en" sz="1800" b="1"/>
              <a:t>Parametric Rectifier (PReLU)</a:t>
            </a:r>
            <a:endParaRPr sz="1800" b="1"/>
          </a:p>
        </p:txBody>
      </p:sp>
      <p:cxnSp>
        <p:nvCxnSpPr>
          <p:cNvPr id="430" name="Shape 430"/>
          <p:cNvCxnSpPr/>
          <p:nvPr/>
        </p:nvCxnSpPr>
        <p:spPr>
          <a:xfrm>
            <a:off x="2997713" y="2569181"/>
            <a:ext cx="0" cy="1489050"/>
          </a:xfrm>
          <a:prstGeom prst="straightConnector1">
            <a:avLst/>
          </a:prstGeom>
          <a:noFill/>
          <a:ln w="9525" cap="flat" cmpd="sng">
            <a:solidFill>
              <a:srgbClr val="000000"/>
            </a:solidFill>
            <a:prstDash val="solid"/>
            <a:round/>
            <a:headEnd type="none" w="med" len="med"/>
            <a:tailEnd type="none" w="med" len="med"/>
          </a:ln>
        </p:spPr>
      </p:cxnSp>
      <p:pic>
        <p:nvPicPr>
          <p:cNvPr id="431" name="Shape 431"/>
          <p:cNvPicPr preferRelativeResize="0"/>
          <p:nvPr/>
        </p:nvPicPr>
        <p:blipFill>
          <a:blip r:embed="rId4">
            <a:alphaModFix/>
          </a:blip>
          <a:stretch>
            <a:fillRect/>
          </a:stretch>
        </p:blipFill>
        <p:spPr>
          <a:xfrm>
            <a:off x="3584392" y="3063919"/>
            <a:ext cx="2478881" cy="342900"/>
          </a:xfrm>
          <a:prstGeom prst="rect">
            <a:avLst/>
          </a:prstGeom>
          <a:noFill/>
          <a:ln>
            <a:noFill/>
          </a:ln>
        </p:spPr>
      </p:pic>
      <p:sp>
        <p:nvSpPr>
          <p:cNvPr id="432" name="Shape 432"/>
          <p:cNvSpPr txBox="1"/>
          <p:nvPr/>
        </p:nvSpPr>
        <p:spPr>
          <a:xfrm>
            <a:off x="3474319" y="3520481"/>
            <a:ext cx="2288250" cy="3429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backprop into \alpha</a:t>
            </a:r>
            <a:endParaRPr sz="1350">
              <a:solidFill>
                <a:srgbClr val="0000FF"/>
              </a:solidFill>
            </a:endParaRPr>
          </a:p>
          <a:p>
            <a:r>
              <a:rPr lang="en" sz="1350">
                <a:solidFill>
                  <a:srgbClr val="0000FF"/>
                </a:solidFill>
              </a:rPr>
              <a:t>(parameter)</a:t>
            </a:r>
            <a:endParaRPr sz="1350">
              <a:solidFill>
                <a:srgbClr val="0000FF"/>
              </a:solidFill>
            </a:endParaRPr>
          </a:p>
        </p:txBody>
      </p:sp>
      <p:cxnSp>
        <p:nvCxnSpPr>
          <p:cNvPr id="433" name="Shape 433"/>
          <p:cNvCxnSpPr/>
          <p:nvPr/>
        </p:nvCxnSpPr>
        <p:spPr>
          <a:xfrm rot="10800000" flipH="1">
            <a:off x="5129831" y="3424125"/>
            <a:ext cx="207000" cy="244800"/>
          </a:xfrm>
          <a:prstGeom prst="straightConnector1">
            <a:avLst/>
          </a:prstGeom>
          <a:noFill/>
          <a:ln w="9525" cap="flat" cmpd="sng">
            <a:solidFill>
              <a:srgbClr val="0000FF"/>
            </a:solidFill>
            <a:prstDash val="solid"/>
            <a:round/>
            <a:headEnd type="none" w="med" len="med"/>
            <a:tailEnd type="triangle" w="med" len="med"/>
          </a:ln>
        </p:spPr>
      </p:cxnSp>
      <p:sp>
        <p:nvSpPr>
          <p:cNvPr id="434" name="Shape 434"/>
          <p:cNvSpPr txBox="1"/>
          <p:nvPr/>
        </p:nvSpPr>
        <p:spPr>
          <a:xfrm>
            <a:off x="4761000" y="642938"/>
            <a:ext cx="2097000"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[Mass et al., 2013]</a:t>
            </a:r>
            <a:endParaRPr sz="1350">
              <a:solidFill>
                <a:srgbClr val="0000FF"/>
              </a:solidFill>
            </a:endParaRPr>
          </a:p>
          <a:p>
            <a:r>
              <a:rPr lang="en" sz="1350">
                <a:solidFill>
                  <a:srgbClr val="0000FF"/>
                </a:solidFill>
              </a:rPr>
              <a:t>[He et al., 2015]</a:t>
            </a:r>
            <a:endParaRPr sz="1350">
              <a:solidFill>
                <a:srgbClr val="0000FF"/>
              </a:solidFill>
            </a:endParaRPr>
          </a:p>
        </p:txBody>
      </p:sp>
      <p:pic>
        <p:nvPicPr>
          <p:cNvPr id="435" name="Shape 435"/>
          <p:cNvPicPr preferRelativeResize="0"/>
          <p:nvPr/>
        </p:nvPicPr>
        <p:blipFill>
          <a:blip r:embed="rId5">
            <a:alphaModFix/>
          </a:blip>
          <a:stretch>
            <a:fillRect/>
          </a:stretch>
        </p:blipFill>
        <p:spPr>
          <a:xfrm>
            <a:off x="629025" y="1424279"/>
            <a:ext cx="1694700" cy="1333845"/>
          </a:xfrm>
          <a:prstGeom prst="rect">
            <a:avLst/>
          </a:prstGeom>
          <a:noFill/>
          <a:ln>
            <a:noFill/>
          </a:ln>
        </p:spPr>
      </p:pic>
      <p:sp>
        <p:nvSpPr>
          <p:cNvPr id="1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90019" y="642938"/>
            <a:ext cx="5838975" cy="477000"/>
          </a:xfrm>
          <a:prstGeom prst="rect">
            <a:avLst/>
          </a:prstGeom>
        </p:spPr>
        <p:txBody>
          <a:bodyPr spcFirstLastPara="1" wrap="square" lIns="68569" tIns="68569" rIns="68569" bIns="68569" anchor="ctr" anchorCtr="0">
            <a:noAutofit/>
          </a:bodyPr>
          <a:lstStyle/>
          <a:p>
            <a:pPr>
              <a:buNone/>
            </a:pPr>
            <a:r>
              <a:rPr lang="en"/>
              <a:t>Where we are now...</a:t>
            </a:r>
            <a:endParaRPr/>
          </a:p>
        </p:txBody>
      </p:sp>
      <p:sp>
        <p:nvSpPr>
          <p:cNvPr id="52" name="Shape 5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a:t>
            </a:fld>
            <a:endParaRPr/>
          </a:p>
        </p:txBody>
      </p:sp>
      <p:pic>
        <p:nvPicPr>
          <p:cNvPr id="53" name="Shape 53"/>
          <p:cNvPicPr preferRelativeResize="0"/>
          <p:nvPr/>
        </p:nvPicPr>
        <p:blipFill>
          <a:blip r:embed="rId3">
            <a:alphaModFix/>
          </a:blip>
          <a:stretch>
            <a:fillRect/>
          </a:stretch>
        </p:blipFill>
        <p:spPr>
          <a:xfrm>
            <a:off x="1572029" y="1936313"/>
            <a:ext cx="1121569" cy="371475"/>
          </a:xfrm>
          <a:prstGeom prst="rect">
            <a:avLst/>
          </a:prstGeom>
          <a:noFill/>
          <a:ln w="19050" cap="flat" cmpd="sng">
            <a:solidFill>
              <a:srgbClr val="0000FF"/>
            </a:solidFill>
            <a:prstDash val="solid"/>
            <a:round/>
            <a:headEnd type="none" w="sm" len="sm"/>
            <a:tailEnd type="none" w="sm" len="sm"/>
          </a:ln>
        </p:spPr>
      </p:pic>
      <p:sp>
        <p:nvSpPr>
          <p:cNvPr id="54" name="Shape 54"/>
          <p:cNvSpPr/>
          <p:nvPr/>
        </p:nvSpPr>
        <p:spPr>
          <a:xfrm>
            <a:off x="860831" y="2083050"/>
            <a:ext cx="281250" cy="7182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050"/>
              <a:t>x</a:t>
            </a:r>
            <a:endParaRPr sz="1050"/>
          </a:p>
        </p:txBody>
      </p:sp>
      <p:cxnSp>
        <p:nvCxnSpPr>
          <p:cNvPr id="55" name="Shape 55"/>
          <p:cNvCxnSpPr/>
          <p:nvPr/>
        </p:nvCxnSpPr>
        <p:spPr>
          <a:xfrm>
            <a:off x="1313850" y="2412188"/>
            <a:ext cx="444600" cy="251325"/>
          </a:xfrm>
          <a:prstGeom prst="straightConnector1">
            <a:avLst/>
          </a:prstGeom>
          <a:noFill/>
          <a:ln w="9525" cap="flat" cmpd="sng">
            <a:solidFill>
              <a:srgbClr val="595959"/>
            </a:solidFill>
            <a:prstDash val="solid"/>
            <a:round/>
            <a:headEnd type="none" w="med" len="med"/>
            <a:tailEnd type="triangle" w="med" len="med"/>
          </a:ln>
        </p:spPr>
      </p:cxnSp>
      <p:sp>
        <p:nvSpPr>
          <p:cNvPr id="56" name="Shape 56"/>
          <p:cNvSpPr/>
          <p:nvPr/>
        </p:nvSpPr>
        <p:spPr>
          <a:xfrm>
            <a:off x="441938" y="2897513"/>
            <a:ext cx="700200" cy="7182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050"/>
              <a:t>W</a:t>
            </a:r>
            <a:endParaRPr sz="1050"/>
          </a:p>
        </p:txBody>
      </p:sp>
      <p:cxnSp>
        <p:nvCxnSpPr>
          <p:cNvPr id="57" name="Shape 57"/>
          <p:cNvCxnSpPr/>
          <p:nvPr/>
        </p:nvCxnSpPr>
        <p:spPr>
          <a:xfrm rot="10800000" flipH="1">
            <a:off x="1273697" y="2896875"/>
            <a:ext cx="508725" cy="389025"/>
          </a:xfrm>
          <a:prstGeom prst="straightConnector1">
            <a:avLst/>
          </a:prstGeom>
          <a:noFill/>
          <a:ln w="9525" cap="flat" cmpd="sng">
            <a:solidFill>
              <a:srgbClr val="595959"/>
            </a:solidFill>
            <a:prstDash val="solid"/>
            <a:round/>
            <a:headEnd type="none" w="med" len="med"/>
            <a:tailEnd type="triangle" w="med" len="med"/>
          </a:ln>
        </p:spPr>
      </p:cxnSp>
      <p:sp>
        <p:nvSpPr>
          <p:cNvPr id="58" name="Shape 58"/>
          <p:cNvSpPr/>
          <p:nvPr/>
        </p:nvSpPr>
        <p:spPr>
          <a:xfrm>
            <a:off x="1872188" y="2553731"/>
            <a:ext cx="466875" cy="466875"/>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endParaRPr sz="2250"/>
          </a:p>
        </p:txBody>
      </p:sp>
      <p:cxnSp>
        <p:nvCxnSpPr>
          <p:cNvPr id="59" name="Shape 59"/>
          <p:cNvCxnSpPr/>
          <p:nvPr/>
        </p:nvCxnSpPr>
        <p:spPr>
          <a:xfrm>
            <a:off x="2435410" y="2787169"/>
            <a:ext cx="934875" cy="0"/>
          </a:xfrm>
          <a:prstGeom prst="straightConnector1">
            <a:avLst/>
          </a:prstGeom>
          <a:noFill/>
          <a:ln w="9525" cap="flat" cmpd="sng">
            <a:solidFill>
              <a:srgbClr val="595959"/>
            </a:solidFill>
            <a:prstDash val="solid"/>
            <a:round/>
            <a:headEnd type="none" w="med" len="med"/>
            <a:tailEnd type="triangle" w="med" len="med"/>
          </a:ln>
        </p:spPr>
      </p:cxnSp>
      <p:pic>
        <p:nvPicPr>
          <p:cNvPr id="60" name="Shape 60"/>
          <p:cNvPicPr preferRelativeResize="0"/>
          <p:nvPr/>
        </p:nvPicPr>
        <p:blipFill>
          <a:blip r:embed="rId4">
            <a:alphaModFix/>
          </a:blip>
          <a:stretch>
            <a:fillRect/>
          </a:stretch>
        </p:blipFill>
        <p:spPr>
          <a:xfrm>
            <a:off x="2986670" y="1934034"/>
            <a:ext cx="3344869" cy="358594"/>
          </a:xfrm>
          <a:prstGeom prst="rect">
            <a:avLst/>
          </a:prstGeom>
          <a:noFill/>
          <a:ln w="19050" cap="flat" cmpd="sng">
            <a:solidFill>
              <a:srgbClr val="FF0000"/>
            </a:solidFill>
            <a:prstDash val="solid"/>
            <a:round/>
            <a:headEnd type="none" w="sm" len="sm"/>
            <a:tailEnd type="none" w="sm" len="sm"/>
          </a:ln>
        </p:spPr>
      </p:pic>
      <p:sp>
        <p:nvSpPr>
          <p:cNvPr id="61" name="Shape 61"/>
          <p:cNvSpPr/>
          <p:nvPr/>
        </p:nvSpPr>
        <p:spPr>
          <a:xfrm>
            <a:off x="3424950" y="2553731"/>
            <a:ext cx="466875" cy="466875"/>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pPr algn="ctr"/>
            <a:r>
              <a:rPr lang="en" sz="600"/>
              <a:t>hinge loss</a:t>
            </a:r>
            <a:endParaRPr sz="600"/>
          </a:p>
        </p:txBody>
      </p:sp>
      <p:cxnSp>
        <p:nvCxnSpPr>
          <p:cNvPr id="62" name="Shape 62"/>
          <p:cNvCxnSpPr/>
          <p:nvPr/>
        </p:nvCxnSpPr>
        <p:spPr>
          <a:xfrm>
            <a:off x="4036079" y="2787169"/>
            <a:ext cx="608400" cy="0"/>
          </a:xfrm>
          <a:prstGeom prst="straightConnector1">
            <a:avLst/>
          </a:prstGeom>
          <a:noFill/>
          <a:ln w="9525" cap="flat" cmpd="sng">
            <a:solidFill>
              <a:srgbClr val="595959"/>
            </a:solidFill>
            <a:prstDash val="solid"/>
            <a:round/>
            <a:headEnd type="none" w="med" len="med"/>
            <a:tailEnd type="triangle" w="med" len="med"/>
          </a:ln>
        </p:spPr>
      </p:cxnSp>
      <p:cxnSp>
        <p:nvCxnSpPr>
          <p:cNvPr id="63" name="Shape 63"/>
          <p:cNvCxnSpPr>
            <a:endCxn id="64" idx="4"/>
          </p:cNvCxnSpPr>
          <p:nvPr/>
        </p:nvCxnSpPr>
        <p:spPr>
          <a:xfrm rot="10800000" flipH="1">
            <a:off x="1320600" y="2939269"/>
            <a:ext cx="3598650" cy="544050"/>
          </a:xfrm>
          <a:prstGeom prst="bentConnector2">
            <a:avLst/>
          </a:prstGeom>
          <a:noFill/>
          <a:ln w="9525" cap="flat" cmpd="sng">
            <a:solidFill>
              <a:srgbClr val="595959"/>
            </a:solidFill>
            <a:prstDash val="solid"/>
            <a:round/>
            <a:headEnd type="none" w="med" len="med"/>
            <a:tailEnd type="triangle" w="med" len="med"/>
          </a:ln>
        </p:spPr>
      </p:cxnSp>
      <p:sp>
        <p:nvSpPr>
          <p:cNvPr id="65" name="Shape 65"/>
          <p:cNvSpPr/>
          <p:nvPr/>
        </p:nvSpPr>
        <p:spPr>
          <a:xfrm>
            <a:off x="3564338" y="3224569"/>
            <a:ext cx="466875" cy="466875"/>
          </a:xfrm>
          <a:prstGeom prst="ellipse">
            <a:avLst/>
          </a:prstGeom>
          <a:solidFill>
            <a:srgbClr val="B6D7A8"/>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pPr algn="ctr"/>
            <a:r>
              <a:rPr lang="en" sz="1350"/>
              <a:t>R</a:t>
            </a:r>
            <a:endParaRPr sz="1350"/>
          </a:p>
        </p:txBody>
      </p:sp>
      <p:pic>
        <p:nvPicPr>
          <p:cNvPr id="66" name="Shape 66"/>
          <p:cNvPicPr preferRelativeResize="0"/>
          <p:nvPr/>
        </p:nvPicPr>
        <p:blipFill>
          <a:blip r:embed="rId5">
            <a:alphaModFix/>
          </a:blip>
          <a:stretch>
            <a:fillRect/>
          </a:stretch>
        </p:blipFill>
        <p:spPr>
          <a:xfrm>
            <a:off x="4110750" y="3620267"/>
            <a:ext cx="608400" cy="304200"/>
          </a:xfrm>
          <a:prstGeom prst="rect">
            <a:avLst/>
          </a:prstGeom>
          <a:noFill/>
          <a:ln w="19050" cap="flat" cmpd="sng">
            <a:solidFill>
              <a:srgbClr val="38761D"/>
            </a:solidFill>
            <a:prstDash val="solid"/>
            <a:round/>
            <a:headEnd type="none" w="sm" len="sm"/>
            <a:tailEnd type="none" w="sm" len="sm"/>
          </a:ln>
        </p:spPr>
      </p:pic>
      <p:sp>
        <p:nvSpPr>
          <p:cNvPr id="64" name="Shape 64"/>
          <p:cNvSpPr/>
          <p:nvPr/>
        </p:nvSpPr>
        <p:spPr>
          <a:xfrm>
            <a:off x="4767150" y="2635069"/>
            <a:ext cx="304200" cy="304200"/>
          </a:xfrm>
          <a:prstGeom prst="ellipse">
            <a:avLst/>
          </a:prstGeom>
          <a:solidFill>
            <a:srgbClr val="F3F3F3"/>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pPr algn="ctr"/>
            <a:r>
              <a:rPr lang="en" sz="675"/>
              <a:t>+</a:t>
            </a:r>
            <a:endParaRPr sz="675"/>
          </a:p>
        </p:txBody>
      </p:sp>
      <p:cxnSp>
        <p:nvCxnSpPr>
          <p:cNvPr id="67" name="Shape 67"/>
          <p:cNvCxnSpPr/>
          <p:nvPr/>
        </p:nvCxnSpPr>
        <p:spPr>
          <a:xfrm>
            <a:off x="5110285" y="2787169"/>
            <a:ext cx="608400" cy="0"/>
          </a:xfrm>
          <a:prstGeom prst="straightConnector1">
            <a:avLst/>
          </a:prstGeom>
          <a:noFill/>
          <a:ln w="9525" cap="flat" cmpd="sng">
            <a:solidFill>
              <a:srgbClr val="595959"/>
            </a:solidFill>
            <a:prstDash val="solid"/>
            <a:round/>
            <a:headEnd type="none" w="med" len="med"/>
            <a:tailEnd type="triangle" w="med" len="med"/>
          </a:ln>
        </p:spPr>
      </p:cxnSp>
      <p:sp>
        <p:nvSpPr>
          <p:cNvPr id="68" name="Shape 68"/>
          <p:cNvSpPr txBox="1"/>
          <p:nvPr/>
        </p:nvSpPr>
        <p:spPr>
          <a:xfrm>
            <a:off x="5806538" y="2635069"/>
            <a:ext cx="245250" cy="197325"/>
          </a:xfrm>
          <a:prstGeom prst="rect">
            <a:avLst/>
          </a:prstGeom>
          <a:noFill/>
          <a:ln>
            <a:noFill/>
          </a:ln>
        </p:spPr>
        <p:txBody>
          <a:bodyPr spcFirstLastPara="1" wrap="square" lIns="68569" tIns="68569" rIns="68569" bIns="68569" anchor="t" anchorCtr="0">
            <a:noAutofit/>
          </a:bodyPr>
          <a:lstStyle/>
          <a:p>
            <a:r>
              <a:rPr lang="en" sz="1350"/>
              <a:t>L</a:t>
            </a:r>
            <a:endParaRPr sz="1350"/>
          </a:p>
        </p:txBody>
      </p:sp>
      <p:sp>
        <p:nvSpPr>
          <p:cNvPr id="69" name="Shape 69"/>
          <p:cNvSpPr txBox="1"/>
          <p:nvPr/>
        </p:nvSpPr>
        <p:spPr>
          <a:xfrm>
            <a:off x="2533200" y="2520371"/>
            <a:ext cx="899325" cy="137700"/>
          </a:xfrm>
          <a:prstGeom prst="rect">
            <a:avLst/>
          </a:prstGeom>
          <a:noFill/>
          <a:ln>
            <a:noFill/>
          </a:ln>
        </p:spPr>
        <p:txBody>
          <a:bodyPr spcFirstLastPara="1" wrap="square" lIns="68569" tIns="68569" rIns="68569" bIns="68569" anchor="t" anchorCtr="0">
            <a:noAutofit/>
          </a:bodyPr>
          <a:lstStyle/>
          <a:p>
            <a:r>
              <a:rPr lang="en" sz="1050" b="1"/>
              <a:t>s</a:t>
            </a:r>
            <a:r>
              <a:rPr lang="en" sz="1050"/>
              <a:t> (scores)</a:t>
            </a:r>
            <a:endParaRPr sz="1050"/>
          </a:p>
        </p:txBody>
      </p:sp>
      <p:sp>
        <p:nvSpPr>
          <p:cNvPr id="70" name="Shape 70"/>
          <p:cNvSpPr txBox="1"/>
          <p:nvPr/>
        </p:nvSpPr>
        <p:spPr>
          <a:xfrm>
            <a:off x="290925" y="1157288"/>
            <a:ext cx="6390450" cy="429525"/>
          </a:xfrm>
          <a:prstGeom prst="rect">
            <a:avLst/>
          </a:prstGeom>
          <a:noFill/>
          <a:ln>
            <a:noFill/>
          </a:ln>
        </p:spPr>
        <p:txBody>
          <a:bodyPr spcFirstLastPara="1" wrap="square" lIns="68569" tIns="68569" rIns="68569" bIns="68569" anchor="t" anchorCtr="0">
            <a:noAutofit/>
          </a:bodyPr>
          <a:lstStyle/>
          <a:p>
            <a:r>
              <a:rPr lang="en" sz="2100" b="1"/>
              <a:t>Computational graphs</a:t>
            </a:r>
            <a:endParaRPr sz="2100" b="1"/>
          </a:p>
        </p:txBody>
      </p:sp>
      <p:sp>
        <p:nvSpPr>
          <p:cNvPr id="71" name="Shape 71"/>
          <p:cNvSpPr txBox="1"/>
          <p:nvPr/>
        </p:nvSpPr>
        <p:spPr>
          <a:xfrm>
            <a:off x="1972388" y="2598581"/>
            <a:ext cx="264600" cy="225675"/>
          </a:xfrm>
          <a:prstGeom prst="rect">
            <a:avLst/>
          </a:prstGeom>
          <a:noFill/>
          <a:ln>
            <a:noFill/>
          </a:ln>
        </p:spPr>
        <p:txBody>
          <a:bodyPr spcFirstLastPara="1" wrap="square" lIns="68569" tIns="68569" rIns="68569" bIns="68569" anchor="t" anchorCtr="0">
            <a:noAutofit/>
          </a:bodyPr>
          <a:lstStyle/>
          <a:p>
            <a:r>
              <a:rPr lang="en" sz="2250"/>
              <a:t>*</a:t>
            </a:r>
            <a:endParaRPr sz="2250"/>
          </a:p>
        </p:txBody>
      </p:sp>
      <p:sp>
        <p:nvSpPr>
          <p:cNvPr id="2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30</a:t>
            </a:fld>
            <a:endParaRPr/>
          </a:p>
        </p:txBody>
      </p:sp>
      <p:sp>
        <p:nvSpPr>
          <p:cNvPr id="441" name="Shape 441"/>
          <p:cNvSpPr txBox="1"/>
          <p:nvPr/>
        </p:nvSpPr>
        <p:spPr>
          <a:xfrm>
            <a:off x="67913" y="710850"/>
            <a:ext cx="3842775" cy="549900"/>
          </a:xfrm>
          <a:prstGeom prst="rect">
            <a:avLst/>
          </a:prstGeom>
          <a:noFill/>
          <a:ln>
            <a:noFill/>
          </a:ln>
        </p:spPr>
        <p:txBody>
          <a:bodyPr spcFirstLastPara="1" wrap="square" lIns="68569" tIns="68569" rIns="68569" bIns="68569" anchor="t" anchorCtr="0">
            <a:noAutofit/>
          </a:bodyPr>
          <a:lstStyle/>
          <a:p>
            <a:r>
              <a:rPr lang="en" sz="2250"/>
              <a:t>Activation Functions</a:t>
            </a:r>
            <a:endParaRPr sz="2250"/>
          </a:p>
        </p:txBody>
      </p:sp>
      <p:sp>
        <p:nvSpPr>
          <p:cNvPr id="442" name="Shape 442"/>
          <p:cNvSpPr txBox="1"/>
          <p:nvPr/>
        </p:nvSpPr>
        <p:spPr>
          <a:xfrm>
            <a:off x="218588" y="1223550"/>
            <a:ext cx="5070375" cy="455400"/>
          </a:xfrm>
          <a:prstGeom prst="rect">
            <a:avLst/>
          </a:prstGeom>
          <a:noFill/>
          <a:ln>
            <a:noFill/>
          </a:ln>
        </p:spPr>
        <p:txBody>
          <a:bodyPr spcFirstLastPara="1" wrap="square" lIns="68569" tIns="68569" rIns="68569" bIns="68569" anchor="t" anchorCtr="0">
            <a:noAutofit/>
          </a:bodyPr>
          <a:lstStyle/>
          <a:p>
            <a:r>
              <a:rPr lang="en" sz="1800" b="1"/>
              <a:t>Exponential Linear Units (ELU)</a:t>
            </a:r>
            <a:endParaRPr sz="1800" b="1"/>
          </a:p>
        </p:txBody>
      </p:sp>
      <p:pic>
        <p:nvPicPr>
          <p:cNvPr id="443" name="Shape 443"/>
          <p:cNvPicPr preferRelativeResize="0"/>
          <p:nvPr/>
        </p:nvPicPr>
        <p:blipFill>
          <a:blip r:embed="rId3">
            <a:alphaModFix/>
          </a:blip>
          <a:stretch>
            <a:fillRect/>
          </a:stretch>
        </p:blipFill>
        <p:spPr>
          <a:xfrm>
            <a:off x="283726" y="3307556"/>
            <a:ext cx="2851625" cy="549900"/>
          </a:xfrm>
          <a:prstGeom prst="rect">
            <a:avLst/>
          </a:prstGeom>
          <a:noFill/>
          <a:ln>
            <a:noFill/>
          </a:ln>
        </p:spPr>
      </p:pic>
      <p:sp>
        <p:nvSpPr>
          <p:cNvPr id="444" name="Shape 444"/>
          <p:cNvSpPr txBox="1"/>
          <p:nvPr/>
        </p:nvSpPr>
        <p:spPr>
          <a:xfrm>
            <a:off x="3279825" y="1363294"/>
            <a:ext cx="3437100" cy="2064150"/>
          </a:xfrm>
          <a:prstGeom prst="rect">
            <a:avLst/>
          </a:prstGeom>
          <a:noFill/>
          <a:ln>
            <a:noFill/>
          </a:ln>
        </p:spPr>
        <p:txBody>
          <a:bodyPr spcFirstLastPara="1" wrap="square" lIns="68569" tIns="68569" rIns="68569" bIns="68569" anchor="t" anchorCtr="0">
            <a:noAutofit/>
          </a:bodyPr>
          <a:lstStyle/>
          <a:p>
            <a:endParaRPr sz="1800">
              <a:solidFill>
                <a:srgbClr val="6AA84F"/>
              </a:solidFill>
            </a:endParaRPr>
          </a:p>
          <a:p>
            <a:pPr marL="342900" indent="-276225">
              <a:buClr>
                <a:srgbClr val="38761D"/>
              </a:buClr>
              <a:buSzPts val="2200"/>
              <a:buChar char="-"/>
            </a:pPr>
            <a:r>
              <a:rPr lang="en" sz="1650">
                <a:solidFill>
                  <a:srgbClr val="38761D"/>
                </a:solidFill>
              </a:rPr>
              <a:t>All benefits of ReLU</a:t>
            </a:r>
            <a:endParaRPr sz="1650">
              <a:solidFill>
                <a:srgbClr val="38761D"/>
              </a:solidFill>
            </a:endParaRPr>
          </a:p>
          <a:p>
            <a:pPr marL="342900" indent="-276225">
              <a:buClr>
                <a:srgbClr val="38761D"/>
              </a:buClr>
              <a:buSzPts val="2200"/>
              <a:buChar char="-"/>
            </a:pPr>
            <a:r>
              <a:rPr lang="en" sz="1650">
                <a:solidFill>
                  <a:srgbClr val="38761D"/>
                </a:solidFill>
              </a:rPr>
              <a:t>Closer to zero mean outputs</a:t>
            </a:r>
            <a:endParaRPr sz="1650">
              <a:solidFill>
                <a:srgbClr val="38761D"/>
              </a:solidFill>
            </a:endParaRPr>
          </a:p>
          <a:p>
            <a:pPr marL="342900" indent="-276225">
              <a:buClr>
                <a:srgbClr val="38761D"/>
              </a:buClr>
              <a:buSzPts val="2200"/>
              <a:buChar char="-"/>
            </a:pPr>
            <a:r>
              <a:rPr lang="en" sz="1650">
                <a:solidFill>
                  <a:srgbClr val="38761D"/>
                </a:solidFill>
              </a:rPr>
              <a:t>Negative saturation regime compared with Leaky ReLU adds some robustness to noise </a:t>
            </a:r>
            <a:endParaRPr sz="1650">
              <a:solidFill>
                <a:srgbClr val="38761D"/>
              </a:solidFill>
            </a:endParaRPr>
          </a:p>
          <a:p>
            <a:endParaRPr sz="1800">
              <a:solidFill>
                <a:srgbClr val="38761D"/>
              </a:solidFill>
            </a:endParaRPr>
          </a:p>
          <a:p>
            <a:endParaRPr sz="1800">
              <a:solidFill>
                <a:srgbClr val="38761D"/>
              </a:solidFill>
            </a:endParaRPr>
          </a:p>
          <a:p>
            <a:pPr marL="342900" indent="-285750">
              <a:buClr>
                <a:srgbClr val="FF0000"/>
              </a:buClr>
              <a:buSzPts val="2400"/>
              <a:buChar char="-"/>
            </a:pPr>
            <a:r>
              <a:rPr lang="en" sz="1800">
                <a:solidFill>
                  <a:srgbClr val="FF0000"/>
                </a:solidFill>
              </a:rPr>
              <a:t>Computation requires exp()</a:t>
            </a:r>
            <a:endParaRPr sz="1800">
              <a:solidFill>
                <a:srgbClr val="FF0000"/>
              </a:solidFill>
            </a:endParaRPr>
          </a:p>
        </p:txBody>
      </p:sp>
      <p:sp>
        <p:nvSpPr>
          <p:cNvPr id="445" name="Shape 445"/>
          <p:cNvSpPr txBox="1"/>
          <p:nvPr/>
        </p:nvSpPr>
        <p:spPr>
          <a:xfrm>
            <a:off x="4788694" y="710850"/>
            <a:ext cx="1980450"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[Clevert et al., 2015]</a:t>
            </a:r>
            <a:endParaRPr sz="1350">
              <a:solidFill>
                <a:srgbClr val="0000FF"/>
              </a:solidFill>
            </a:endParaRPr>
          </a:p>
        </p:txBody>
      </p:sp>
      <p:pic>
        <p:nvPicPr>
          <p:cNvPr id="446" name="Shape 446"/>
          <p:cNvPicPr preferRelativeResize="0"/>
          <p:nvPr/>
        </p:nvPicPr>
        <p:blipFill>
          <a:blip r:embed="rId4">
            <a:alphaModFix/>
          </a:blip>
          <a:stretch>
            <a:fillRect/>
          </a:stretch>
        </p:blipFill>
        <p:spPr>
          <a:xfrm>
            <a:off x="1000986" y="1860429"/>
            <a:ext cx="1608019" cy="1265644"/>
          </a:xfrm>
          <a:prstGeom prst="rect">
            <a:avLst/>
          </a:prstGeom>
          <a:noFill/>
          <a:ln>
            <a:noFill/>
          </a:ln>
        </p:spPr>
      </p:pic>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31</a:t>
            </a:fld>
            <a:endParaRPr/>
          </a:p>
        </p:txBody>
      </p:sp>
      <p:sp>
        <p:nvSpPr>
          <p:cNvPr id="452" name="Shape 452"/>
          <p:cNvSpPr txBox="1"/>
          <p:nvPr/>
        </p:nvSpPr>
        <p:spPr>
          <a:xfrm>
            <a:off x="67913" y="710850"/>
            <a:ext cx="6735825" cy="549900"/>
          </a:xfrm>
          <a:prstGeom prst="rect">
            <a:avLst/>
          </a:prstGeom>
          <a:noFill/>
          <a:ln>
            <a:noFill/>
          </a:ln>
        </p:spPr>
        <p:txBody>
          <a:bodyPr spcFirstLastPara="1" wrap="square" lIns="68569" tIns="68569" rIns="68569" bIns="68569" anchor="t" anchorCtr="0">
            <a:noAutofit/>
          </a:bodyPr>
          <a:lstStyle/>
          <a:p>
            <a:r>
              <a:rPr lang="en" sz="2250" b="1"/>
              <a:t>Maxout “Neuron”</a:t>
            </a:r>
            <a:endParaRPr sz="2250" b="1"/>
          </a:p>
          <a:p>
            <a:pPr marL="342900" indent="-314325">
              <a:buSzPts val="3000"/>
              <a:buChar char="-"/>
            </a:pPr>
            <a:r>
              <a:rPr lang="en" sz="2250"/>
              <a:t>Does not have the basic form of dot product -&gt; nonlinearity</a:t>
            </a:r>
            <a:endParaRPr sz="2250"/>
          </a:p>
          <a:p>
            <a:pPr marL="342900" indent="-314325">
              <a:buClr>
                <a:srgbClr val="38761D"/>
              </a:buClr>
              <a:buSzPts val="3000"/>
              <a:buChar char="-"/>
            </a:pPr>
            <a:r>
              <a:rPr lang="en" sz="2250">
                <a:solidFill>
                  <a:srgbClr val="38761D"/>
                </a:solidFill>
              </a:rPr>
              <a:t>Generalizes ReLU and Leaky ReLU </a:t>
            </a:r>
            <a:endParaRPr sz="2250">
              <a:solidFill>
                <a:srgbClr val="38761D"/>
              </a:solidFill>
            </a:endParaRPr>
          </a:p>
          <a:p>
            <a:pPr marL="342900" indent="-314325">
              <a:buClr>
                <a:srgbClr val="38761D"/>
              </a:buClr>
              <a:buSzPts val="3000"/>
              <a:buChar char="-"/>
            </a:pPr>
            <a:r>
              <a:rPr lang="en" sz="2250">
                <a:solidFill>
                  <a:srgbClr val="38761D"/>
                </a:solidFill>
              </a:rPr>
              <a:t>Linear Regime! Does not saturate! Does not die!</a:t>
            </a:r>
            <a:endParaRPr sz="2250">
              <a:solidFill>
                <a:srgbClr val="38761D"/>
              </a:solidFill>
            </a:endParaRPr>
          </a:p>
        </p:txBody>
      </p:sp>
      <p:pic>
        <p:nvPicPr>
          <p:cNvPr id="453" name="Shape 453"/>
          <p:cNvPicPr preferRelativeResize="0"/>
          <p:nvPr/>
        </p:nvPicPr>
        <p:blipFill>
          <a:blip r:embed="rId3">
            <a:alphaModFix/>
          </a:blip>
          <a:stretch>
            <a:fillRect/>
          </a:stretch>
        </p:blipFill>
        <p:spPr>
          <a:xfrm>
            <a:off x="1433925" y="2705700"/>
            <a:ext cx="3752550" cy="496277"/>
          </a:xfrm>
          <a:prstGeom prst="rect">
            <a:avLst/>
          </a:prstGeom>
          <a:noFill/>
          <a:ln>
            <a:noFill/>
          </a:ln>
        </p:spPr>
      </p:pic>
      <p:sp>
        <p:nvSpPr>
          <p:cNvPr id="454" name="Shape 454"/>
          <p:cNvSpPr txBox="1"/>
          <p:nvPr/>
        </p:nvSpPr>
        <p:spPr>
          <a:xfrm>
            <a:off x="342338" y="3296738"/>
            <a:ext cx="6212925" cy="612450"/>
          </a:xfrm>
          <a:prstGeom prst="rect">
            <a:avLst/>
          </a:prstGeom>
          <a:noFill/>
          <a:ln>
            <a:noFill/>
          </a:ln>
        </p:spPr>
        <p:txBody>
          <a:bodyPr spcFirstLastPara="1" wrap="square" lIns="68569" tIns="68569" rIns="68569" bIns="68569" anchor="t" anchorCtr="0">
            <a:noAutofit/>
          </a:bodyPr>
          <a:lstStyle/>
          <a:p>
            <a:r>
              <a:rPr lang="en" sz="1800">
                <a:solidFill>
                  <a:srgbClr val="FF0000"/>
                </a:solidFill>
              </a:rPr>
              <a:t>Problem: doubles the number of parameters/neuron :(</a:t>
            </a:r>
            <a:endParaRPr sz="1800">
              <a:solidFill>
                <a:srgbClr val="FF0000"/>
              </a:solidFill>
            </a:endParaRPr>
          </a:p>
        </p:txBody>
      </p:sp>
      <p:sp>
        <p:nvSpPr>
          <p:cNvPr id="455" name="Shape 455"/>
          <p:cNvSpPr txBox="1"/>
          <p:nvPr/>
        </p:nvSpPr>
        <p:spPr>
          <a:xfrm>
            <a:off x="4672181" y="710850"/>
            <a:ext cx="2097000"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[Goodfellow et al., 2013]</a:t>
            </a:r>
            <a:endParaRPr sz="1350">
              <a:solidFill>
                <a:srgbClr val="0000FF"/>
              </a:solidFill>
            </a:endParaRPr>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32</a:t>
            </a:fld>
            <a:endParaRPr/>
          </a:p>
        </p:txBody>
      </p:sp>
      <p:sp>
        <p:nvSpPr>
          <p:cNvPr id="461" name="Shape 461"/>
          <p:cNvSpPr txBox="1"/>
          <p:nvPr/>
        </p:nvSpPr>
        <p:spPr>
          <a:xfrm>
            <a:off x="67913" y="710850"/>
            <a:ext cx="6735825" cy="549900"/>
          </a:xfrm>
          <a:prstGeom prst="rect">
            <a:avLst/>
          </a:prstGeom>
          <a:noFill/>
          <a:ln>
            <a:noFill/>
          </a:ln>
        </p:spPr>
        <p:txBody>
          <a:bodyPr spcFirstLastPara="1" wrap="square" lIns="68569" tIns="68569" rIns="68569" bIns="68569" anchor="t" anchorCtr="0">
            <a:noAutofit/>
          </a:bodyPr>
          <a:lstStyle/>
          <a:p>
            <a:r>
              <a:rPr lang="en" sz="2250" b="1"/>
              <a:t>TLDR: In practice:</a:t>
            </a:r>
            <a:endParaRPr sz="2250">
              <a:solidFill>
                <a:srgbClr val="38761D"/>
              </a:solidFill>
            </a:endParaRPr>
          </a:p>
        </p:txBody>
      </p:sp>
      <p:sp>
        <p:nvSpPr>
          <p:cNvPr id="462" name="Shape 462"/>
          <p:cNvSpPr txBox="1"/>
          <p:nvPr/>
        </p:nvSpPr>
        <p:spPr>
          <a:xfrm>
            <a:off x="244444" y="1349100"/>
            <a:ext cx="6613650" cy="2539575"/>
          </a:xfrm>
          <a:prstGeom prst="rect">
            <a:avLst/>
          </a:prstGeom>
          <a:noFill/>
          <a:ln>
            <a:noFill/>
          </a:ln>
        </p:spPr>
        <p:txBody>
          <a:bodyPr spcFirstLastPara="1" wrap="square" lIns="68569" tIns="68569" rIns="68569" bIns="68569" anchor="t" anchorCtr="0">
            <a:noAutofit/>
          </a:bodyPr>
          <a:lstStyle/>
          <a:p>
            <a:endParaRPr sz="2250"/>
          </a:p>
          <a:p>
            <a:pPr marL="342900" indent="-314325">
              <a:buSzPts val="3000"/>
              <a:buChar char="-"/>
            </a:pPr>
            <a:r>
              <a:rPr lang="en" sz="2250"/>
              <a:t>Use </a:t>
            </a:r>
            <a:r>
              <a:rPr lang="en" sz="2250">
                <a:solidFill>
                  <a:srgbClr val="38761D"/>
                </a:solidFill>
              </a:rPr>
              <a:t>ReLU</a:t>
            </a:r>
            <a:r>
              <a:rPr lang="en" sz="2250"/>
              <a:t>. Be careful with your learning rates</a:t>
            </a:r>
            <a:endParaRPr sz="2250"/>
          </a:p>
          <a:p>
            <a:pPr marL="342900" indent="-314325">
              <a:buSzPts val="3000"/>
              <a:buChar char="-"/>
            </a:pPr>
            <a:r>
              <a:rPr lang="en" sz="2250"/>
              <a:t>Try out </a:t>
            </a:r>
            <a:r>
              <a:rPr lang="en" sz="2250">
                <a:solidFill>
                  <a:srgbClr val="BF9000"/>
                </a:solidFill>
              </a:rPr>
              <a:t>Leaky ReLU / Maxout / ELU</a:t>
            </a:r>
            <a:endParaRPr sz="2250">
              <a:solidFill>
                <a:srgbClr val="BF9000"/>
              </a:solidFill>
            </a:endParaRPr>
          </a:p>
          <a:p>
            <a:pPr marL="342900" indent="-314325">
              <a:buSzPts val="3000"/>
              <a:buChar char="-"/>
            </a:pPr>
            <a:r>
              <a:rPr lang="en" sz="2250"/>
              <a:t>Try out </a:t>
            </a:r>
            <a:r>
              <a:rPr lang="en" sz="2250">
                <a:solidFill>
                  <a:srgbClr val="FF0000"/>
                </a:solidFill>
              </a:rPr>
              <a:t>tanh</a:t>
            </a:r>
            <a:r>
              <a:rPr lang="en" sz="2250"/>
              <a:t> but don’t expect much</a:t>
            </a:r>
            <a:endParaRPr sz="2250"/>
          </a:p>
          <a:p>
            <a:pPr marL="342900" indent="-314325">
              <a:buClr>
                <a:srgbClr val="FF0000"/>
              </a:buClr>
              <a:buSzPts val="3000"/>
              <a:buChar char="-"/>
            </a:pPr>
            <a:r>
              <a:rPr lang="en" sz="2250">
                <a:solidFill>
                  <a:srgbClr val="FF0000"/>
                </a:solidFill>
              </a:rPr>
              <a:t>Don’t use sigmoid</a:t>
            </a:r>
            <a:endParaRPr sz="2250">
              <a:solidFill>
                <a:srgbClr val="FF0000"/>
              </a:solidFill>
            </a:endParaRPr>
          </a:p>
        </p:txBody>
      </p:sp>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33</a:t>
            </a:fld>
            <a:endParaRPr/>
          </a:p>
        </p:txBody>
      </p:sp>
      <p:sp>
        <p:nvSpPr>
          <p:cNvPr id="468" name="Shape 468"/>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600"/>
              <a:t>Data Preprocessing</a:t>
            </a:r>
            <a:endParaRPr sz="3600"/>
          </a:p>
        </p:txBody>
      </p:sp>
      <p:sp>
        <p:nvSpPr>
          <p:cNvPr id="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34</a:t>
            </a:fld>
            <a:endParaRPr/>
          </a:p>
        </p:txBody>
      </p:sp>
      <p:sp>
        <p:nvSpPr>
          <p:cNvPr id="474" name="Shape 474"/>
          <p:cNvSpPr txBox="1"/>
          <p:nvPr/>
        </p:nvSpPr>
        <p:spPr>
          <a:xfrm>
            <a:off x="193688" y="750544"/>
            <a:ext cx="5968350" cy="516600"/>
          </a:xfrm>
          <a:prstGeom prst="rect">
            <a:avLst/>
          </a:prstGeom>
          <a:noFill/>
          <a:ln>
            <a:noFill/>
          </a:ln>
        </p:spPr>
        <p:txBody>
          <a:bodyPr spcFirstLastPara="1" wrap="square" lIns="68569" tIns="68569" rIns="68569" bIns="68569" anchor="t" anchorCtr="0">
            <a:noAutofit/>
          </a:bodyPr>
          <a:lstStyle/>
          <a:p>
            <a:r>
              <a:rPr lang="en" sz="2250" u="sng"/>
              <a:t>Step 1: Preprocess the data</a:t>
            </a:r>
            <a:endParaRPr sz="2250" u="sng"/>
          </a:p>
          <a:p>
            <a:endParaRPr sz="2250"/>
          </a:p>
        </p:txBody>
      </p:sp>
      <p:pic>
        <p:nvPicPr>
          <p:cNvPr id="475" name="Shape 475"/>
          <p:cNvPicPr preferRelativeResize="0"/>
          <p:nvPr/>
        </p:nvPicPr>
        <p:blipFill>
          <a:blip r:embed="rId3">
            <a:alphaModFix/>
          </a:blip>
          <a:stretch>
            <a:fillRect/>
          </a:stretch>
        </p:blipFill>
        <p:spPr>
          <a:xfrm>
            <a:off x="518025" y="1267144"/>
            <a:ext cx="5605688" cy="1930181"/>
          </a:xfrm>
          <a:prstGeom prst="rect">
            <a:avLst/>
          </a:prstGeom>
          <a:noFill/>
          <a:ln>
            <a:noFill/>
          </a:ln>
        </p:spPr>
      </p:pic>
      <p:pic>
        <p:nvPicPr>
          <p:cNvPr id="476" name="Shape 476"/>
          <p:cNvPicPr preferRelativeResize="0"/>
          <p:nvPr/>
        </p:nvPicPr>
        <p:blipFill>
          <a:blip r:embed="rId4">
            <a:alphaModFix/>
          </a:blip>
          <a:stretch>
            <a:fillRect/>
          </a:stretch>
        </p:blipFill>
        <p:spPr>
          <a:xfrm>
            <a:off x="2239875" y="3239457"/>
            <a:ext cx="2070338" cy="230044"/>
          </a:xfrm>
          <a:prstGeom prst="rect">
            <a:avLst/>
          </a:prstGeom>
          <a:noFill/>
          <a:ln>
            <a:noFill/>
          </a:ln>
        </p:spPr>
      </p:pic>
      <p:pic>
        <p:nvPicPr>
          <p:cNvPr id="477" name="Shape 477"/>
          <p:cNvPicPr preferRelativeResize="0"/>
          <p:nvPr/>
        </p:nvPicPr>
        <p:blipFill>
          <a:blip r:embed="rId5">
            <a:alphaModFix/>
          </a:blip>
          <a:stretch>
            <a:fillRect/>
          </a:stretch>
        </p:blipFill>
        <p:spPr>
          <a:xfrm>
            <a:off x="4504594" y="3254138"/>
            <a:ext cx="1871486" cy="200681"/>
          </a:xfrm>
          <a:prstGeom prst="rect">
            <a:avLst/>
          </a:prstGeom>
          <a:noFill/>
          <a:ln>
            <a:noFill/>
          </a:ln>
        </p:spPr>
      </p:pic>
      <p:sp>
        <p:nvSpPr>
          <p:cNvPr id="478" name="Shape 478"/>
          <p:cNvSpPr txBox="1"/>
          <p:nvPr/>
        </p:nvSpPr>
        <p:spPr>
          <a:xfrm>
            <a:off x="80100" y="3584381"/>
            <a:ext cx="2647125" cy="295200"/>
          </a:xfrm>
          <a:prstGeom prst="rect">
            <a:avLst/>
          </a:prstGeom>
          <a:noFill/>
          <a:ln>
            <a:noFill/>
          </a:ln>
        </p:spPr>
        <p:txBody>
          <a:bodyPr spcFirstLastPara="1" wrap="square" lIns="68569" tIns="68569" rIns="68569" bIns="68569" anchor="t" anchorCtr="0">
            <a:noAutofit/>
          </a:bodyPr>
          <a:lstStyle/>
          <a:p>
            <a:r>
              <a:rPr lang="en" sz="1350"/>
              <a:t>(Assume X [NxD] is data matrix, each example in a row)</a:t>
            </a:r>
            <a:endParaRPr sz="1350"/>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35</a:t>
            </a:fld>
            <a:endParaRPr/>
          </a:p>
        </p:txBody>
      </p:sp>
      <p:sp>
        <p:nvSpPr>
          <p:cNvPr id="484" name="Shape 484"/>
          <p:cNvSpPr txBox="1"/>
          <p:nvPr/>
        </p:nvSpPr>
        <p:spPr>
          <a:xfrm>
            <a:off x="251231" y="728194"/>
            <a:ext cx="6240150" cy="760500"/>
          </a:xfrm>
          <a:prstGeom prst="rect">
            <a:avLst/>
          </a:prstGeom>
          <a:noFill/>
          <a:ln>
            <a:noFill/>
          </a:ln>
        </p:spPr>
        <p:txBody>
          <a:bodyPr spcFirstLastPara="1" wrap="square" lIns="68569" tIns="68569" rIns="68569" bIns="68569" anchor="t" anchorCtr="0">
            <a:noAutofit/>
          </a:bodyPr>
          <a:lstStyle/>
          <a:p>
            <a:r>
              <a:rPr lang="en" sz="1800"/>
              <a:t>Remember: Consider what happens when the input to a neuron is always positive...</a:t>
            </a:r>
            <a:endParaRPr sz="1800"/>
          </a:p>
        </p:txBody>
      </p:sp>
      <p:pic>
        <p:nvPicPr>
          <p:cNvPr id="485" name="Shape 485"/>
          <p:cNvPicPr preferRelativeResize="0"/>
          <p:nvPr/>
        </p:nvPicPr>
        <p:blipFill>
          <a:blip r:embed="rId3">
            <a:alphaModFix/>
          </a:blip>
          <a:stretch>
            <a:fillRect/>
          </a:stretch>
        </p:blipFill>
        <p:spPr>
          <a:xfrm>
            <a:off x="927732" y="1759153"/>
            <a:ext cx="2345119" cy="1087856"/>
          </a:xfrm>
          <a:prstGeom prst="rect">
            <a:avLst/>
          </a:prstGeom>
          <a:noFill/>
          <a:ln>
            <a:noFill/>
          </a:ln>
        </p:spPr>
      </p:pic>
      <p:sp>
        <p:nvSpPr>
          <p:cNvPr id="486" name="Shape 486"/>
          <p:cNvSpPr txBox="1"/>
          <p:nvPr/>
        </p:nvSpPr>
        <p:spPr>
          <a:xfrm>
            <a:off x="203700" y="3163069"/>
            <a:ext cx="4759875" cy="441450"/>
          </a:xfrm>
          <a:prstGeom prst="rect">
            <a:avLst/>
          </a:prstGeom>
          <a:noFill/>
          <a:ln>
            <a:noFill/>
          </a:ln>
        </p:spPr>
        <p:txBody>
          <a:bodyPr spcFirstLastPara="1" wrap="square" lIns="68569" tIns="68569" rIns="68569" bIns="68569" anchor="t" anchorCtr="0">
            <a:noAutofit/>
          </a:bodyPr>
          <a:lstStyle/>
          <a:p>
            <a:r>
              <a:rPr lang="en" sz="1800"/>
              <a:t>What can we say about the gradients on </a:t>
            </a:r>
            <a:r>
              <a:rPr lang="en" sz="1800" b="1"/>
              <a:t>w</a:t>
            </a:r>
            <a:r>
              <a:rPr lang="en" sz="1800"/>
              <a:t>?</a:t>
            </a:r>
            <a:endParaRPr sz="1800"/>
          </a:p>
          <a:p>
            <a:r>
              <a:rPr lang="en" sz="1800">
                <a:solidFill>
                  <a:srgbClr val="FF0000"/>
                </a:solidFill>
              </a:rPr>
              <a:t>Always all positive or all negative :(</a:t>
            </a:r>
            <a:endParaRPr sz="1800">
              <a:solidFill>
                <a:srgbClr val="FF0000"/>
              </a:solidFill>
            </a:endParaRPr>
          </a:p>
          <a:p>
            <a:r>
              <a:rPr lang="en" sz="1800">
                <a:solidFill>
                  <a:srgbClr val="FF00FF"/>
                </a:solidFill>
              </a:rPr>
              <a:t>(this is also why you want zero-mean data!)</a:t>
            </a:r>
            <a:endParaRPr sz="1800">
              <a:solidFill>
                <a:srgbClr val="FF00FF"/>
              </a:solidFill>
            </a:endParaRPr>
          </a:p>
        </p:txBody>
      </p:sp>
      <p:cxnSp>
        <p:nvCxnSpPr>
          <p:cNvPr id="487" name="Shape 487"/>
          <p:cNvCxnSpPr/>
          <p:nvPr/>
        </p:nvCxnSpPr>
        <p:spPr>
          <a:xfrm>
            <a:off x="5395492" y="1072238"/>
            <a:ext cx="0" cy="2076075"/>
          </a:xfrm>
          <a:prstGeom prst="straightConnector1">
            <a:avLst/>
          </a:prstGeom>
          <a:noFill/>
          <a:ln w="19050" cap="flat" cmpd="sng">
            <a:solidFill>
              <a:srgbClr val="666666"/>
            </a:solidFill>
            <a:prstDash val="solid"/>
            <a:round/>
            <a:headEnd type="none" w="med" len="med"/>
            <a:tailEnd type="none" w="med" len="med"/>
          </a:ln>
        </p:spPr>
      </p:cxnSp>
      <p:cxnSp>
        <p:nvCxnSpPr>
          <p:cNvPr id="488" name="Shape 488"/>
          <p:cNvCxnSpPr/>
          <p:nvPr/>
        </p:nvCxnSpPr>
        <p:spPr>
          <a:xfrm rot="10800000">
            <a:off x="4366301" y="2110322"/>
            <a:ext cx="2058300" cy="0"/>
          </a:xfrm>
          <a:prstGeom prst="straightConnector1">
            <a:avLst/>
          </a:prstGeom>
          <a:noFill/>
          <a:ln w="19050" cap="flat" cmpd="sng">
            <a:solidFill>
              <a:srgbClr val="666666"/>
            </a:solidFill>
            <a:prstDash val="solid"/>
            <a:round/>
            <a:headEnd type="none" w="med" len="med"/>
            <a:tailEnd type="none" w="med" len="med"/>
          </a:ln>
        </p:spPr>
      </p:cxnSp>
      <p:sp>
        <p:nvSpPr>
          <p:cNvPr id="489" name="Shape 489"/>
          <p:cNvSpPr/>
          <p:nvPr/>
        </p:nvSpPr>
        <p:spPr>
          <a:xfrm>
            <a:off x="5403827" y="1082000"/>
            <a:ext cx="1020600" cy="1019925"/>
          </a:xfrm>
          <a:prstGeom prst="rect">
            <a:avLst/>
          </a:prstGeom>
          <a:solidFill>
            <a:srgbClr val="D9EAD3"/>
          </a:solidFill>
          <a:ln>
            <a:noFill/>
          </a:ln>
        </p:spPr>
        <p:txBody>
          <a:bodyPr spcFirstLastPara="1" wrap="square" lIns="68569" tIns="68569" rIns="68569" bIns="68569" anchor="ctr" anchorCtr="0">
            <a:noAutofit/>
          </a:bodyPr>
          <a:lstStyle/>
          <a:p>
            <a:endParaRPr sz="1050"/>
          </a:p>
        </p:txBody>
      </p:sp>
      <p:sp>
        <p:nvSpPr>
          <p:cNvPr id="490" name="Shape 490"/>
          <p:cNvSpPr/>
          <p:nvPr/>
        </p:nvSpPr>
        <p:spPr>
          <a:xfrm>
            <a:off x="4403222" y="2121904"/>
            <a:ext cx="980100" cy="1019925"/>
          </a:xfrm>
          <a:prstGeom prst="rect">
            <a:avLst/>
          </a:prstGeom>
          <a:solidFill>
            <a:srgbClr val="D9EAD3"/>
          </a:solidFill>
          <a:ln>
            <a:noFill/>
          </a:ln>
        </p:spPr>
        <p:txBody>
          <a:bodyPr spcFirstLastPara="1" wrap="square" lIns="68569" tIns="68569" rIns="68569" bIns="68569" anchor="ctr" anchorCtr="0">
            <a:noAutofit/>
          </a:bodyPr>
          <a:lstStyle/>
          <a:p>
            <a:endParaRPr sz="1050"/>
          </a:p>
        </p:txBody>
      </p:sp>
      <p:cxnSp>
        <p:nvCxnSpPr>
          <p:cNvPr id="491" name="Shape 491"/>
          <p:cNvCxnSpPr/>
          <p:nvPr/>
        </p:nvCxnSpPr>
        <p:spPr>
          <a:xfrm>
            <a:off x="5395492" y="2106200"/>
            <a:ext cx="908775" cy="833850"/>
          </a:xfrm>
          <a:prstGeom prst="straightConnector1">
            <a:avLst/>
          </a:prstGeom>
          <a:noFill/>
          <a:ln w="19050" cap="flat" cmpd="sng">
            <a:solidFill>
              <a:srgbClr val="0000FF"/>
            </a:solidFill>
            <a:prstDash val="solid"/>
            <a:round/>
            <a:headEnd type="none" w="med" len="med"/>
            <a:tailEnd type="triangle" w="med" len="med"/>
          </a:ln>
        </p:spPr>
      </p:cxnSp>
      <p:sp>
        <p:nvSpPr>
          <p:cNvPr id="492" name="Shape 492"/>
          <p:cNvSpPr txBox="1"/>
          <p:nvPr/>
        </p:nvSpPr>
        <p:spPr>
          <a:xfrm>
            <a:off x="5589956" y="2965725"/>
            <a:ext cx="1113525" cy="366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hypothetical optimal w vector</a:t>
            </a:r>
            <a:endParaRPr sz="1350">
              <a:solidFill>
                <a:srgbClr val="0000FF"/>
              </a:solidFill>
            </a:endParaRPr>
          </a:p>
        </p:txBody>
      </p:sp>
      <p:sp>
        <p:nvSpPr>
          <p:cNvPr id="493" name="Shape 493"/>
          <p:cNvSpPr txBox="1"/>
          <p:nvPr/>
        </p:nvSpPr>
        <p:spPr>
          <a:xfrm>
            <a:off x="5704256" y="2040555"/>
            <a:ext cx="1367550" cy="4504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zig zag path</a:t>
            </a:r>
            <a:endParaRPr sz="1350">
              <a:solidFill>
                <a:srgbClr val="FF0000"/>
              </a:solidFill>
            </a:endParaRPr>
          </a:p>
        </p:txBody>
      </p:sp>
      <p:sp>
        <p:nvSpPr>
          <p:cNvPr id="494" name="Shape 494"/>
          <p:cNvSpPr txBox="1"/>
          <p:nvPr/>
        </p:nvSpPr>
        <p:spPr>
          <a:xfrm>
            <a:off x="5503770" y="1148199"/>
            <a:ext cx="908775" cy="833850"/>
          </a:xfrm>
          <a:prstGeom prst="rect">
            <a:avLst/>
          </a:prstGeom>
          <a:noFill/>
          <a:ln>
            <a:noFill/>
          </a:ln>
        </p:spPr>
        <p:txBody>
          <a:bodyPr spcFirstLastPara="1" wrap="square" lIns="68569" tIns="68569" rIns="68569" bIns="68569" anchor="t" anchorCtr="0">
            <a:noAutofit/>
          </a:bodyPr>
          <a:lstStyle/>
          <a:p>
            <a:r>
              <a:rPr lang="en" sz="1050">
                <a:solidFill>
                  <a:srgbClr val="38761D"/>
                </a:solidFill>
              </a:rPr>
              <a:t>allowed gradient update directions</a:t>
            </a:r>
            <a:endParaRPr sz="1050">
              <a:solidFill>
                <a:srgbClr val="38761D"/>
              </a:solidFill>
            </a:endParaRPr>
          </a:p>
        </p:txBody>
      </p:sp>
      <p:sp>
        <p:nvSpPr>
          <p:cNvPr id="495" name="Shape 495"/>
          <p:cNvSpPr txBox="1"/>
          <p:nvPr/>
        </p:nvSpPr>
        <p:spPr>
          <a:xfrm>
            <a:off x="4451036" y="2200927"/>
            <a:ext cx="908775" cy="833850"/>
          </a:xfrm>
          <a:prstGeom prst="rect">
            <a:avLst/>
          </a:prstGeom>
          <a:noFill/>
          <a:ln>
            <a:noFill/>
          </a:ln>
        </p:spPr>
        <p:txBody>
          <a:bodyPr spcFirstLastPara="1" wrap="square" lIns="68569" tIns="68569" rIns="68569" bIns="68569" anchor="t" anchorCtr="0">
            <a:noAutofit/>
          </a:bodyPr>
          <a:lstStyle/>
          <a:p>
            <a:r>
              <a:rPr lang="en" sz="1050">
                <a:solidFill>
                  <a:srgbClr val="38761D"/>
                </a:solidFill>
              </a:rPr>
              <a:t>allowed gradient update directions</a:t>
            </a:r>
            <a:endParaRPr sz="1050">
              <a:solidFill>
                <a:srgbClr val="38761D"/>
              </a:solidFill>
            </a:endParaRPr>
          </a:p>
        </p:txBody>
      </p:sp>
      <p:cxnSp>
        <p:nvCxnSpPr>
          <p:cNvPr id="496" name="Shape 496"/>
          <p:cNvCxnSpPr/>
          <p:nvPr/>
        </p:nvCxnSpPr>
        <p:spPr>
          <a:xfrm flipH="1">
            <a:off x="5503928" y="2006131"/>
            <a:ext cx="24975" cy="340425"/>
          </a:xfrm>
          <a:prstGeom prst="straightConnector1">
            <a:avLst/>
          </a:prstGeom>
          <a:noFill/>
          <a:ln w="19050" cap="flat" cmpd="sng">
            <a:solidFill>
              <a:srgbClr val="FF0000"/>
            </a:solidFill>
            <a:prstDash val="solid"/>
            <a:round/>
            <a:headEnd type="none" w="med" len="med"/>
            <a:tailEnd type="triangle" w="med" len="med"/>
          </a:ln>
        </p:spPr>
      </p:cxnSp>
      <p:cxnSp>
        <p:nvCxnSpPr>
          <p:cNvPr id="497" name="Shape 497"/>
          <p:cNvCxnSpPr/>
          <p:nvPr/>
        </p:nvCxnSpPr>
        <p:spPr>
          <a:xfrm rot="10800000" flipH="1">
            <a:off x="5503759" y="2314384"/>
            <a:ext cx="328500" cy="32175"/>
          </a:xfrm>
          <a:prstGeom prst="straightConnector1">
            <a:avLst/>
          </a:prstGeom>
          <a:noFill/>
          <a:ln w="19050" cap="flat" cmpd="sng">
            <a:solidFill>
              <a:srgbClr val="FF0000"/>
            </a:solidFill>
            <a:prstDash val="solid"/>
            <a:round/>
            <a:headEnd type="none" w="med" len="med"/>
            <a:tailEnd type="triangle" w="med" len="med"/>
          </a:ln>
        </p:spPr>
      </p:cxnSp>
      <p:cxnSp>
        <p:nvCxnSpPr>
          <p:cNvPr id="498" name="Shape 498"/>
          <p:cNvCxnSpPr/>
          <p:nvPr/>
        </p:nvCxnSpPr>
        <p:spPr>
          <a:xfrm flipH="1">
            <a:off x="5778377" y="2317375"/>
            <a:ext cx="31725" cy="287550"/>
          </a:xfrm>
          <a:prstGeom prst="straightConnector1">
            <a:avLst/>
          </a:prstGeom>
          <a:noFill/>
          <a:ln w="19050" cap="flat" cmpd="sng">
            <a:solidFill>
              <a:srgbClr val="FF0000"/>
            </a:solidFill>
            <a:prstDash val="solid"/>
            <a:round/>
            <a:headEnd type="none" w="med" len="med"/>
            <a:tailEnd type="triangle" w="med" len="med"/>
          </a:ln>
        </p:spPr>
      </p:cxnSp>
      <p:cxnSp>
        <p:nvCxnSpPr>
          <p:cNvPr id="499" name="Shape 499"/>
          <p:cNvCxnSpPr/>
          <p:nvPr/>
        </p:nvCxnSpPr>
        <p:spPr>
          <a:xfrm flipH="1">
            <a:off x="6287684" y="2778131"/>
            <a:ext cx="124875" cy="178425"/>
          </a:xfrm>
          <a:prstGeom prst="straightConnector1">
            <a:avLst/>
          </a:prstGeom>
          <a:noFill/>
          <a:ln w="19050" cap="flat" cmpd="sng">
            <a:solidFill>
              <a:srgbClr val="FF0000"/>
            </a:solidFill>
            <a:prstDash val="solid"/>
            <a:round/>
            <a:headEnd type="none" w="med" len="med"/>
            <a:tailEnd type="triangle" w="med" len="med"/>
          </a:ln>
        </p:spPr>
      </p:cxnSp>
      <p:cxnSp>
        <p:nvCxnSpPr>
          <p:cNvPr id="500" name="Shape 500"/>
          <p:cNvCxnSpPr/>
          <p:nvPr/>
        </p:nvCxnSpPr>
        <p:spPr>
          <a:xfrm rot="10800000" flipH="1">
            <a:off x="5793896" y="2549528"/>
            <a:ext cx="328500" cy="32175"/>
          </a:xfrm>
          <a:prstGeom prst="straightConnector1">
            <a:avLst/>
          </a:prstGeom>
          <a:noFill/>
          <a:ln w="19050" cap="flat" cmpd="sng">
            <a:solidFill>
              <a:srgbClr val="FF0000"/>
            </a:solidFill>
            <a:prstDash val="solid"/>
            <a:round/>
            <a:headEnd type="none" w="med" len="med"/>
            <a:tailEnd type="triangle" w="med" len="med"/>
          </a:ln>
        </p:spPr>
      </p:cxnSp>
      <p:cxnSp>
        <p:nvCxnSpPr>
          <p:cNvPr id="501" name="Shape 501"/>
          <p:cNvCxnSpPr/>
          <p:nvPr/>
        </p:nvCxnSpPr>
        <p:spPr>
          <a:xfrm flipH="1">
            <a:off x="6064127" y="2545975"/>
            <a:ext cx="31725" cy="287550"/>
          </a:xfrm>
          <a:prstGeom prst="straightConnector1">
            <a:avLst/>
          </a:prstGeom>
          <a:noFill/>
          <a:ln w="19050" cap="flat" cmpd="sng">
            <a:solidFill>
              <a:srgbClr val="FF0000"/>
            </a:solidFill>
            <a:prstDash val="solid"/>
            <a:round/>
            <a:headEnd type="none" w="med" len="med"/>
            <a:tailEnd type="triangle" w="med" len="med"/>
          </a:ln>
        </p:spPr>
      </p:cxnSp>
      <p:cxnSp>
        <p:nvCxnSpPr>
          <p:cNvPr id="502" name="Shape 502"/>
          <p:cNvCxnSpPr/>
          <p:nvPr/>
        </p:nvCxnSpPr>
        <p:spPr>
          <a:xfrm rot="10800000" flipH="1">
            <a:off x="6079646" y="2778128"/>
            <a:ext cx="328500" cy="32175"/>
          </a:xfrm>
          <a:prstGeom prst="straightConnector1">
            <a:avLst/>
          </a:prstGeom>
          <a:noFill/>
          <a:ln w="19050" cap="flat" cmpd="sng">
            <a:solidFill>
              <a:srgbClr val="FF0000"/>
            </a:solidFill>
            <a:prstDash val="solid"/>
            <a:round/>
            <a:headEnd type="none" w="med" len="med"/>
            <a:tailEnd type="triangle" w="med" len="med"/>
          </a:ln>
        </p:spPr>
      </p:cxnSp>
      <p:sp>
        <p:nvSpPr>
          <p:cNvPr id="22"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36</a:t>
            </a:fld>
            <a:endParaRPr/>
          </a:p>
        </p:txBody>
      </p:sp>
      <p:sp>
        <p:nvSpPr>
          <p:cNvPr id="508" name="Shape 508"/>
          <p:cNvSpPr txBox="1"/>
          <p:nvPr/>
        </p:nvSpPr>
        <p:spPr>
          <a:xfrm>
            <a:off x="193688" y="750544"/>
            <a:ext cx="5968350" cy="516600"/>
          </a:xfrm>
          <a:prstGeom prst="rect">
            <a:avLst/>
          </a:prstGeom>
          <a:noFill/>
          <a:ln>
            <a:noFill/>
          </a:ln>
        </p:spPr>
        <p:txBody>
          <a:bodyPr spcFirstLastPara="1" wrap="square" lIns="68569" tIns="68569" rIns="68569" bIns="68569" anchor="t" anchorCtr="0">
            <a:noAutofit/>
          </a:bodyPr>
          <a:lstStyle/>
          <a:p>
            <a:r>
              <a:rPr lang="en" sz="2250" u="sng"/>
              <a:t>Step 1: Preprocess the data</a:t>
            </a:r>
            <a:endParaRPr sz="2250" u="sng"/>
          </a:p>
          <a:p>
            <a:endParaRPr sz="2250"/>
          </a:p>
        </p:txBody>
      </p:sp>
      <p:pic>
        <p:nvPicPr>
          <p:cNvPr id="509" name="Shape 509"/>
          <p:cNvPicPr preferRelativeResize="0"/>
          <p:nvPr/>
        </p:nvPicPr>
        <p:blipFill>
          <a:blip r:embed="rId3">
            <a:alphaModFix/>
          </a:blip>
          <a:stretch>
            <a:fillRect/>
          </a:stretch>
        </p:blipFill>
        <p:spPr>
          <a:xfrm>
            <a:off x="518025" y="1267144"/>
            <a:ext cx="5605688" cy="1930181"/>
          </a:xfrm>
          <a:prstGeom prst="rect">
            <a:avLst/>
          </a:prstGeom>
          <a:noFill/>
          <a:ln>
            <a:noFill/>
          </a:ln>
        </p:spPr>
      </p:pic>
      <p:pic>
        <p:nvPicPr>
          <p:cNvPr id="510" name="Shape 510"/>
          <p:cNvPicPr preferRelativeResize="0"/>
          <p:nvPr/>
        </p:nvPicPr>
        <p:blipFill>
          <a:blip r:embed="rId4">
            <a:alphaModFix/>
          </a:blip>
          <a:stretch>
            <a:fillRect/>
          </a:stretch>
        </p:blipFill>
        <p:spPr>
          <a:xfrm>
            <a:off x="2239875" y="3239457"/>
            <a:ext cx="2070338" cy="230044"/>
          </a:xfrm>
          <a:prstGeom prst="rect">
            <a:avLst/>
          </a:prstGeom>
          <a:noFill/>
          <a:ln>
            <a:noFill/>
          </a:ln>
        </p:spPr>
      </p:pic>
      <p:pic>
        <p:nvPicPr>
          <p:cNvPr id="511" name="Shape 511"/>
          <p:cNvPicPr preferRelativeResize="0"/>
          <p:nvPr/>
        </p:nvPicPr>
        <p:blipFill>
          <a:blip r:embed="rId5">
            <a:alphaModFix/>
          </a:blip>
          <a:stretch>
            <a:fillRect/>
          </a:stretch>
        </p:blipFill>
        <p:spPr>
          <a:xfrm>
            <a:off x="4504594" y="3254138"/>
            <a:ext cx="1871486" cy="200681"/>
          </a:xfrm>
          <a:prstGeom prst="rect">
            <a:avLst/>
          </a:prstGeom>
          <a:noFill/>
          <a:ln>
            <a:noFill/>
          </a:ln>
        </p:spPr>
      </p:pic>
      <p:sp>
        <p:nvSpPr>
          <p:cNvPr id="512" name="Shape 512"/>
          <p:cNvSpPr txBox="1"/>
          <p:nvPr/>
        </p:nvSpPr>
        <p:spPr>
          <a:xfrm>
            <a:off x="80100" y="3584381"/>
            <a:ext cx="2647125" cy="295200"/>
          </a:xfrm>
          <a:prstGeom prst="rect">
            <a:avLst/>
          </a:prstGeom>
          <a:noFill/>
          <a:ln>
            <a:noFill/>
          </a:ln>
        </p:spPr>
        <p:txBody>
          <a:bodyPr spcFirstLastPara="1" wrap="square" lIns="68569" tIns="68569" rIns="68569" bIns="68569" anchor="t" anchorCtr="0">
            <a:noAutofit/>
          </a:bodyPr>
          <a:lstStyle/>
          <a:p>
            <a:r>
              <a:rPr lang="en" sz="1350"/>
              <a:t>(Assume X [NxD] is data matrix, each example in a row)</a:t>
            </a:r>
            <a:endParaRPr sz="1350"/>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37</a:t>
            </a:fld>
            <a:endParaRPr/>
          </a:p>
        </p:txBody>
      </p:sp>
      <p:sp>
        <p:nvSpPr>
          <p:cNvPr id="518" name="Shape 518"/>
          <p:cNvSpPr txBox="1"/>
          <p:nvPr/>
        </p:nvSpPr>
        <p:spPr>
          <a:xfrm>
            <a:off x="193688" y="750544"/>
            <a:ext cx="5968350" cy="516600"/>
          </a:xfrm>
          <a:prstGeom prst="rect">
            <a:avLst/>
          </a:prstGeom>
          <a:noFill/>
          <a:ln>
            <a:noFill/>
          </a:ln>
        </p:spPr>
        <p:txBody>
          <a:bodyPr spcFirstLastPara="1" wrap="square" lIns="68569" tIns="68569" rIns="68569" bIns="68569" anchor="t" anchorCtr="0">
            <a:noAutofit/>
          </a:bodyPr>
          <a:lstStyle/>
          <a:p>
            <a:r>
              <a:rPr lang="en" sz="2250" u="sng"/>
              <a:t>Step 1: Preprocess the data</a:t>
            </a:r>
            <a:endParaRPr sz="2250" u="sng"/>
          </a:p>
          <a:p>
            <a:endParaRPr sz="2250"/>
          </a:p>
        </p:txBody>
      </p:sp>
      <p:sp>
        <p:nvSpPr>
          <p:cNvPr id="519" name="Shape 519"/>
          <p:cNvSpPr txBox="1"/>
          <p:nvPr/>
        </p:nvSpPr>
        <p:spPr>
          <a:xfrm>
            <a:off x="114788" y="1259869"/>
            <a:ext cx="6614100" cy="423225"/>
          </a:xfrm>
          <a:prstGeom prst="rect">
            <a:avLst/>
          </a:prstGeom>
          <a:noFill/>
          <a:ln>
            <a:noFill/>
          </a:ln>
        </p:spPr>
        <p:txBody>
          <a:bodyPr spcFirstLastPara="1" wrap="square" lIns="68569" tIns="68569" rIns="68569" bIns="68569" anchor="t" anchorCtr="0">
            <a:noAutofit/>
          </a:bodyPr>
          <a:lstStyle/>
          <a:p>
            <a:r>
              <a:rPr lang="en" sz="1800"/>
              <a:t>In practice, you may also see </a:t>
            </a:r>
            <a:r>
              <a:rPr lang="en" sz="1800" b="1"/>
              <a:t>PCA </a:t>
            </a:r>
            <a:r>
              <a:rPr lang="en" sz="1800"/>
              <a:t>and </a:t>
            </a:r>
            <a:r>
              <a:rPr lang="en" sz="1800" b="1"/>
              <a:t>Whitening </a:t>
            </a:r>
            <a:r>
              <a:rPr lang="en" sz="1800"/>
              <a:t>of the data</a:t>
            </a:r>
            <a:endParaRPr sz="1800"/>
          </a:p>
        </p:txBody>
      </p:sp>
      <p:pic>
        <p:nvPicPr>
          <p:cNvPr id="520" name="Shape 520"/>
          <p:cNvPicPr preferRelativeResize="0"/>
          <p:nvPr/>
        </p:nvPicPr>
        <p:blipFill>
          <a:blip r:embed="rId3">
            <a:alphaModFix/>
          </a:blip>
          <a:stretch>
            <a:fillRect/>
          </a:stretch>
        </p:blipFill>
        <p:spPr>
          <a:xfrm>
            <a:off x="520725" y="1782037"/>
            <a:ext cx="5641313" cy="1931213"/>
          </a:xfrm>
          <a:prstGeom prst="rect">
            <a:avLst/>
          </a:prstGeom>
          <a:noFill/>
          <a:ln>
            <a:noFill/>
          </a:ln>
        </p:spPr>
      </p:pic>
      <p:sp>
        <p:nvSpPr>
          <p:cNvPr id="521" name="Shape 521"/>
          <p:cNvSpPr txBox="1"/>
          <p:nvPr/>
        </p:nvSpPr>
        <p:spPr>
          <a:xfrm>
            <a:off x="2663906" y="3688050"/>
            <a:ext cx="1644525" cy="208350"/>
          </a:xfrm>
          <a:prstGeom prst="rect">
            <a:avLst/>
          </a:prstGeom>
          <a:noFill/>
          <a:ln>
            <a:noFill/>
          </a:ln>
        </p:spPr>
        <p:txBody>
          <a:bodyPr spcFirstLastPara="1" wrap="square" lIns="68569" tIns="68569" rIns="68569" bIns="68569" anchor="t" anchorCtr="0">
            <a:noAutofit/>
          </a:bodyPr>
          <a:lstStyle/>
          <a:p>
            <a:r>
              <a:rPr lang="en" sz="1050"/>
              <a:t>(data has diagonal covariance matrix)</a:t>
            </a:r>
            <a:endParaRPr sz="1050"/>
          </a:p>
        </p:txBody>
      </p:sp>
      <p:sp>
        <p:nvSpPr>
          <p:cNvPr id="522" name="Shape 522"/>
          <p:cNvSpPr txBox="1"/>
          <p:nvPr/>
        </p:nvSpPr>
        <p:spPr>
          <a:xfrm>
            <a:off x="4492706" y="3688050"/>
            <a:ext cx="1644525" cy="208350"/>
          </a:xfrm>
          <a:prstGeom prst="rect">
            <a:avLst/>
          </a:prstGeom>
          <a:noFill/>
          <a:ln>
            <a:noFill/>
          </a:ln>
        </p:spPr>
        <p:txBody>
          <a:bodyPr spcFirstLastPara="1" wrap="square" lIns="68569" tIns="68569" rIns="68569" bIns="68569" anchor="t" anchorCtr="0">
            <a:noAutofit/>
          </a:bodyPr>
          <a:lstStyle/>
          <a:p>
            <a:r>
              <a:rPr lang="en" sz="1050"/>
              <a:t>(covariance matrix is the identity matrix)</a:t>
            </a:r>
            <a:endParaRPr sz="1050"/>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38</a:t>
            </a:fld>
            <a:endParaRPr/>
          </a:p>
        </p:txBody>
      </p:sp>
      <p:sp>
        <p:nvSpPr>
          <p:cNvPr id="528" name="Shape 528"/>
          <p:cNvSpPr txBox="1"/>
          <p:nvPr/>
        </p:nvSpPr>
        <p:spPr>
          <a:xfrm>
            <a:off x="67913" y="710850"/>
            <a:ext cx="6735825" cy="549900"/>
          </a:xfrm>
          <a:prstGeom prst="rect">
            <a:avLst/>
          </a:prstGeom>
          <a:noFill/>
          <a:ln>
            <a:noFill/>
          </a:ln>
        </p:spPr>
        <p:txBody>
          <a:bodyPr spcFirstLastPara="1" wrap="square" lIns="68569" tIns="68569" rIns="68569" bIns="68569" anchor="t" anchorCtr="0">
            <a:noAutofit/>
          </a:bodyPr>
          <a:lstStyle/>
          <a:p>
            <a:r>
              <a:rPr lang="en" sz="2250" b="1"/>
              <a:t>TLDR: In practice for Images: </a:t>
            </a:r>
            <a:r>
              <a:rPr lang="en" sz="2250"/>
              <a:t>center only</a:t>
            </a:r>
            <a:endParaRPr sz="2250">
              <a:solidFill>
                <a:srgbClr val="38761D"/>
              </a:solidFill>
            </a:endParaRPr>
          </a:p>
        </p:txBody>
      </p:sp>
      <p:sp>
        <p:nvSpPr>
          <p:cNvPr id="529" name="Shape 529"/>
          <p:cNvSpPr txBox="1"/>
          <p:nvPr/>
        </p:nvSpPr>
        <p:spPr>
          <a:xfrm>
            <a:off x="130144" y="1692000"/>
            <a:ext cx="6613650" cy="1266525"/>
          </a:xfrm>
          <a:prstGeom prst="rect">
            <a:avLst/>
          </a:prstGeom>
          <a:noFill/>
          <a:ln>
            <a:noFill/>
          </a:ln>
        </p:spPr>
        <p:txBody>
          <a:bodyPr spcFirstLastPara="1" wrap="square" lIns="68569" tIns="68569" rIns="68569" bIns="68569" anchor="t" anchorCtr="0">
            <a:noAutofit/>
          </a:bodyPr>
          <a:lstStyle/>
          <a:p>
            <a:pPr marL="342900" indent="-314325">
              <a:buSzPts val="3000"/>
              <a:buChar char="-"/>
            </a:pPr>
            <a:r>
              <a:rPr lang="en" sz="2250"/>
              <a:t>Subtract the mean image</a:t>
            </a:r>
            <a:r>
              <a:rPr lang="en" sz="1800"/>
              <a:t> </a:t>
            </a:r>
            <a:r>
              <a:rPr lang="en" sz="1800">
                <a:solidFill>
                  <a:srgbClr val="999999"/>
                </a:solidFill>
              </a:rPr>
              <a:t>(e.g. AlexNet)</a:t>
            </a:r>
            <a:endParaRPr sz="1800">
              <a:solidFill>
                <a:srgbClr val="999999"/>
              </a:solidFill>
            </a:endParaRPr>
          </a:p>
          <a:p>
            <a:r>
              <a:rPr lang="en" sz="1800">
                <a:solidFill>
                  <a:srgbClr val="0000FF"/>
                </a:solidFill>
              </a:rPr>
              <a:t>	(mean image = [32,32,3] array)</a:t>
            </a:r>
            <a:endParaRPr sz="1800">
              <a:solidFill>
                <a:srgbClr val="0000FF"/>
              </a:solidFill>
            </a:endParaRPr>
          </a:p>
          <a:p>
            <a:pPr marL="342900" indent="-314325">
              <a:buSzPts val="3000"/>
              <a:buChar char="-"/>
            </a:pPr>
            <a:r>
              <a:rPr lang="en" sz="2250"/>
              <a:t>Subtract per-channel mean </a:t>
            </a:r>
            <a:r>
              <a:rPr lang="en" sz="1800">
                <a:solidFill>
                  <a:srgbClr val="999999"/>
                </a:solidFill>
              </a:rPr>
              <a:t>(e.g. VGGNet)</a:t>
            </a:r>
            <a:endParaRPr sz="1800">
              <a:solidFill>
                <a:srgbClr val="999999"/>
              </a:solidFill>
            </a:endParaRPr>
          </a:p>
          <a:p>
            <a:r>
              <a:rPr lang="en" sz="1800">
                <a:solidFill>
                  <a:srgbClr val="0000FF"/>
                </a:solidFill>
              </a:rPr>
              <a:t>	(mean along each channel = 3 numbers)</a:t>
            </a:r>
            <a:endParaRPr sz="1800">
              <a:solidFill>
                <a:srgbClr val="0000FF"/>
              </a:solidFill>
            </a:endParaRPr>
          </a:p>
        </p:txBody>
      </p:sp>
      <p:sp>
        <p:nvSpPr>
          <p:cNvPr id="530" name="Shape 530"/>
          <p:cNvSpPr txBox="1"/>
          <p:nvPr/>
        </p:nvSpPr>
        <p:spPr>
          <a:xfrm>
            <a:off x="204919" y="1323506"/>
            <a:ext cx="6038325" cy="38250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e.g. consider CIFAR-10 example with [32,32,3] images</a:t>
            </a:r>
            <a:endParaRPr sz="1800">
              <a:solidFill>
                <a:srgbClr val="0000FF"/>
              </a:solidFill>
            </a:endParaRPr>
          </a:p>
        </p:txBody>
      </p:sp>
      <p:sp>
        <p:nvSpPr>
          <p:cNvPr id="531" name="Shape 531"/>
          <p:cNvSpPr txBox="1"/>
          <p:nvPr/>
        </p:nvSpPr>
        <p:spPr>
          <a:xfrm>
            <a:off x="4419450" y="3238594"/>
            <a:ext cx="2308725" cy="735075"/>
          </a:xfrm>
          <a:prstGeom prst="rect">
            <a:avLst/>
          </a:prstGeom>
          <a:noFill/>
          <a:ln>
            <a:noFill/>
          </a:ln>
        </p:spPr>
        <p:txBody>
          <a:bodyPr spcFirstLastPara="1" wrap="square" lIns="68569" tIns="68569" rIns="68569" bIns="68569" anchor="t" anchorCtr="0">
            <a:noAutofit/>
          </a:bodyPr>
          <a:lstStyle/>
          <a:p>
            <a:r>
              <a:rPr lang="en" sz="1500">
                <a:solidFill>
                  <a:srgbClr val="FF0000"/>
                </a:solidFill>
              </a:rPr>
              <a:t>Not common to normalize variance, to do PCA or whitening</a:t>
            </a:r>
            <a:endParaRPr sz="1500">
              <a:solidFill>
                <a:srgbClr val="FF0000"/>
              </a:solidFill>
            </a:endParaRPr>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39</a:t>
            </a:fld>
            <a:endParaRPr/>
          </a:p>
        </p:txBody>
      </p:sp>
      <p:sp>
        <p:nvSpPr>
          <p:cNvPr id="537" name="Shape 537"/>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600"/>
              <a:t>Weight Initialization</a:t>
            </a:r>
            <a:endParaRPr sz="3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a:t>
            </a:fld>
            <a:endParaRPr/>
          </a:p>
        </p:txBody>
      </p:sp>
      <p:sp>
        <p:nvSpPr>
          <p:cNvPr id="77" name="Shape 77"/>
          <p:cNvSpPr txBox="1">
            <a:spLocks noGrp="1"/>
          </p:cNvSpPr>
          <p:nvPr>
            <p:ph type="title"/>
          </p:nvPr>
        </p:nvSpPr>
        <p:spPr>
          <a:xfrm>
            <a:off x="90019" y="642938"/>
            <a:ext cx="5838975" cy="477000"/>
          </a:xfrm>
          <a:prstGeom prst="rect">
            <a:avLst/>
          </a:prstGeom>
          <a:noFill/>
          <a:ln>
            <a:noFill/>
          </a:ln>
        </p:spPr>
        <p:txBody>
          <a:bodyPr spcFirstLastPara="1" wrap="square" lIns="68569" tIns="68569" rIns="68569" bIns="68569" anchor="ctr" anchorCtr="0">
            <a:noAutofit/>
          </a:bodyPr>
          <a:lstStyle/>
          <a:p>
            <a:r>
              <a:rPr lang="en" sz="1800"/>
              <a:t>Where we are now...</a:t>
            </a:r>
            <a:endParaRPr sz="1800"/>
          </a:p>
        </p:txBody>
      </p:sp>
      <p:pic>
        <p:nvPicPr>
          <p:cNvPr id="78" name="Shape 78"/>
          <p:cNvPicPr preferRelativeResize="0"/>
          <p:nvPr/>
        </p:nvPicPr>
        <p:blipFill>
          <a:blip r:embed="rId3">
            <a:alphaModFix/>
          </a:blip>
          <a:stretch>
            <a:fillRect/>
          </a:stretch>
        </p:blipFill>
        <p:spPr>
          <a:xfrm>
            <a:off x="3828157" y="1485544"/>
            <a:ext cx="1236875" cy="371063"/>
          </a:xfrm>
          <a:prstGeom prst="rect">
            <a:avLst/>
          </a:prstGeom>
          <a:noFill/>
          <a:ln>
            <a:noFill/>
          </a:ln>
        </p:spPr>
      </p:pic>
      <p:sp>
        <p:nvSpPr>
          <p:cNvPr id="79" name="Shape 79"/>
          <p:cNvSpPr txBox="1"/>
          <p:nvPr/>
        </p:nvSpPr>
        <p:spPr>
          <a:xfrm>
            <a:off x="317663" y="1456556"/>
            <a:ext cx="3578400" cy="342900"/>
          </a:xfrm>
          <a:prstGeom prst="rect">
            <a:avLst/>
          </a:prstGeom>
          <a:noFill/>
          <a:ln>
            <a:noFill/>
          </a:ln>
        </p:spPr>
        <p:txBody>
          <a:bodyPr spcFirstLastPara="1" wrap="square" lIns="68569" tIns="68569" rIns="68569" bIns="68569" anchor="t" anchorCtr="0">
            <a:noAutofit/>
          </a:bodyPr>
          <a:lstStyle/>
          <a:p>
            <a:r>
              <a:rPr lang="en" sz="1800"/>
              <a:t>Linear score function:</a:t>
            </a:r>
            <a:endParaRPr sz="1800"/>
          </a:p>
        </p:txBody>
      </p:sp>
      <p:sp>
        <p:nvSpPr>
          <p:cNvPr id="80" name="Shape 80"/>
          <p:cNvSpPr txBox="1"/>
          <p:nvPr/>
        </p:nvSpPr>
        <p:spPr>
          <a:xfrm>
            <a:off x="316163" y="1889231"/>
            <a:ext cx="3578400" cy="342900"/>
          </a:xfrm>
          <a:prstGeom prst="rect">
            <a:avLst/>
          </a:prstGeom>
          <a:noFill/>
          <a:ln>
            <a:noFill/>
          </a:ln>
        </p:spPr>
        <p:txBody>
          <a:bodyPr spcFirstLastPara="1" wrap="square" lIns="68569" tIns="68569" rIns="68569" bIns="68569" anchor="t" anchorCtr="0">
            <a:noAutofit/>
          </a:bodyPr>
          <a:lstStyle/>
          <a:p>
            <a:r>
              <a:rPr lang="en" sz="1800"/>
              <a:t>2-layer Neural Network</a:t>
            </a:r>
            <a:endParaRPr sz="1800"/>
          </a:p>
          <a:p>
            <a:r>
              <a:rPr lang="en" sz="1800"/>
              <a:t>      </a:t>
            </a:r>
            <a:endParaRPr sz="1800"/>
          </a:p>
        </p:txBody>
      </p:sp>
      <p:pic>
        <p:nvPicPr>
          <p:cNvPr id="81" name="Shape 81"/>
          <p:cNvPicPr preferRelativeResize="0"/>
          <p:nvPr/>
        </p:nvPicPr>
        <p:blipFill>
          <a:blip r:embed="rId4">
            <a:alphaModFix/>
          </a:blip>
          <a:stretch>
            <a:fillRect/>
          </a:stretch>
        </p:blipFill>
        <p:spPr>
          <a:xfrm>
            <a:off x="3852995" y="1932300"/>
            <a:ext cx="2666156" cy="371063"/>
          </a:xfrm>
          <a:prstGeom prst="rect">
            <a:avLst/>
          </a:prstGeom>
          <a:noFill/>
          <a:ln>
            <a:noFill/>
          </a:ln>
        </p:spPr>
      </p:pic>
      <p:sp>
        <p:nvSpPr>
          <p:cNvPr id="82" name="Shape 82"/>
          <p:cNvSpPr/>
          <p:nvPr/>
        </p:nvSpPr>
        <p:spPr>
          <a:xfrm>
            <a:off x="2148338" y="2324175"/>
            <a:ext cx="336150" cy="109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800"/>
              <a:t>x</a:t>
            </a:r>
            <a:endParaRPr sz="1800"/>
          </a:p>
        </p:txBody>
      </p:sp>
      <p:sp>
        <p:nvSpPr>
          <p:cNvPr id="83" name="Shape 83"/>
          <p:cNvSpPr/>
          <p:nvPr/>
        </p:nvSpPr>
        <p:spPr>
          <a:xfrm>
            <a:off x="3159490" y="2576299"/>
            <a:ext cx="336150" cy="64237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800"/>
              <a:t>h</a:t>
            </a:r>
            <a:endParaRPr sz="1800"/>
          </a:p>
        </p:txBody>
      </p:sp>
      <p:cxnSp>
        <p:nvCxnSpPr>
          <p:cNvPr id="84" name="Shape 84"/>
          <p:cNvCxnSpPr/>
          <p:nvPr/>
        </p:nvCxnSpPr>
        <p:spPr>
          <a:xfrm rot="10800000" flipH="1">
            <a:off x="2484509" y="3218681"/>
            <a:ext cx="678375" cy="204075"/>
          </a:xfrm>
          <a:prstGeom prst="straightConnector1">
            <a:avLst/>
          </a:prstGeom>
          <a:noFill/>
          <a:ln w="9525" cap="flat" cmpd="sng">
            <a:solidFill>
              <a:schemeClr val="dk2"/>
            </a:solidFill>
            <a:prstDash val="solid"/>
            <a:round/>
            <a:headEnd type="none" w="med" len="med"/>
            <a:tailEnd type="none" w="med" len="med"/>
          </a:ln>
        </p:spPr>
      </p:cxnSp>
      <p:cxnSp>
        <p:nvCxnSpPr>
          <p:cNvPr id="85" name="Shape 85"/>
          <p:cNvCxnSpPr/>
          <p:nvPr/>
        </p:nvCxnSpPr>
        <p:spPr>
          <a:xfrm>
            <a:off x="2484509" y="2330170"/>
            <a:ext cx="684450" cy="246150"/>
          </a:xfrm>
          <a:prstGeom prst="straightConnector1">
            <a:avLst/>
          </a:prstGeom>
          <a:noFill/>
          <a:ln w="9525" cap="flat" cmpd="sng">
            <a:solidFill>
              <a:schemeClr val="dk2"/>
            </a:solidFill>
            <a:prstDash val="solid"/>
            <a:round/>
            <a:headEnd type="none" w="med" len="med"/>
            <a:tailEnd type="none" w="med" len="med"/>
          </a:ln>
        </p:spPr>
      </p:cxnSp>
      <p:sp>
        <p:nvSpPr>
          <p:cNvPr id="86" name="Shape 86"/>
          <p:cNvSpPr txBox="1"/>
          <p:nvPr/>
        </p:nvSpPr>
        <p:spPr>
          <a:xfrm>
            <a:off x="2580588" y="2704355"/>
            <a:ext cx="630450" cy="332325"/>
          </a:xfrm>
          <a:prstGeom prst="rect">
            <a:avLst/>
          </a:prstGeom>
          <a:noFill/>
          <a:ln>
            <a:noFill/>
          </a:ln>
        </p:spPr>
        <p:txBody>
          <a:bodyPr spcFirstLastPara="1" wrap="square" lIns="68569" tIns="68569" rIns="68569" bIns="68569" anchor="t" anchorCtr="0">
            <a:noAutofit/>
          </a:bodyPr>
          <a:lstStyle/>
          <a:p>
            <a:r>
              <a:rPr lang="en" sz="1350"/>
              <a:t>W1</a:t>
            </a:r>
            <a:endParaRPr sz="1350"/>
          </a:p>
        </p:txBody>
      </p:sp>
      <p:sp>
        <p:nvSpPr>
          <p:cNvPr id="87" name="Shape 87"/>
          <p:cNvSpPr/>
          <p:nvPr/>
        </p:nvSpPr>
        <p:spPr>
          <a:xfrm>
            <a:off x="4218661" y="2718392"/>
            <a:ext cx="336150" cy="3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800"/>
              <a:t>s</a:t>
            </a:r>
            <a:endParaRPr sz="1800"/>
          </a:p>
        </p:txBody>
      </p:sp>
      <p:cxnSp>
        <p:nvCxnSpPr>
          <p:cNvPr id="88" name="Shape 88"/>
          <p:cNvCxnSpPr/>
          <p:nvPr/>
        </p:nvCxnSpPr>
        <p:spPr>
          <a:xfrm>
            <a:off x="3481034" y="2576299"/>
            <a:ext cx="750375" cy="150300"/>
          </a:xfrm>
          <a:prstGeom prst="straightConnector1">
            <a:avLst/>
          </a:prstGeom>
          <a:noFill/>
          <a:ln w="9525" cap="flat" cmpd="sng">
            <a:solidFill>
              <a:schemeClr val="dk2"/>
            </a:solidFill>
            <a:prstDash val="solid"/>
            <a:round/>
            <a:headEnd type="none" w="med" len="med"/>
            <a:tailEnd type="none" w="med" len="med"/>
          </a:ln>
        </p:spPr>
      </p:cxnSp>
      <p:cxnSp>
        <p:nvCxnSpPr>
          <p:cNvPr id="89" name="Shape 89"/>
          <p:cNvCxnSpPr/>
          <p:nvPr/>
        </p:nvCxnSpPr>
        <p:spPr>
          <a:xfrm rot="10800000" flipH="1">
            <a:off x="3493044" y="3068351"/>
            <a:ext cx="726525" cy="150300"/>
          </a:xfrm>
          <a:prstGeom prst="straightConnector1">
            <a:avLst/>
          </a:prstGeom>
          <a:noFill/>
          <a:ln w="9525" cap="flat" cmpd="sng">
            <a:solidFill>
              <a:schemeClr val="dk2"/>
            </a:solidFill>
            <a:prstDash val="solid"/>
            <a:round/>
            <a:headEnd type="none" w="med" len="med"/>
            <a:tailEnd type="none" w="med" len="med"/>
          </a:ln>
        </p:spPr>
      </p:cxnSp>
      <p:sp>
        <p:nvSpPr>
          <p:cNvPr id="90" name="Shape 90"/>
          <p:cNvSpPr txBox="1"/>
          <p:nvPr/>
        </p:nvSpPr>
        <p:spPr>
          <a:xfrm>
            <a:off x="3611426" y="2708998"/>
            <a:ext cx="630450" cy="332325"/>
          </a:xfrm>
          <a:prstGeom prst="rect">
            <a:avLst/>
          </a:prstGeom>
          <a:noFill/>
          <a:ln>
            <a:noFill/>
          </a:ln>
        </p:spPr>
        <p:txBody>
          <a:bodyPr spcFirstLastPara="1" wrap="square" lIns="68569" tIns="68569" rIns="68569" bIns="68569" anchor="t" anchorCtr="0">
            <a:noAutofit/>
          </a:bodyPr>
          <a:lstStyle/>
          <a:p>
            <a:r>
              <a:rPr lang="en" sz="1350"/>
              <a:t>W2</a:t>
            </a:r>
            <a:endParaRPr sz="1350"/>
          </a:p>
        </p:txBody>
      </p:sp>
      <p:sp>
        <p:nvSpPr>
          <p:cNvPr id="91" name="Shape 91"/>
          <p:cNvSpPr txBox="1"/>
          <p:nvPr/>
        </p:nvSpPr>
        <p:spPr>
          <a:xfrm>
            <a:off x="1604813" y="3206419"/>
            <a:ext cx="816075" cy="332325"/>
          </a:xfrm>
          <a:prstGeom prst="rect">
            <a:avLst/>
          </a:prstGeom>
          <a:noFill/>
          <a:ln>
            <a:noFill/>
          </a:ln>
        </p:spPr>
        <p:txBody>
          <a:bodyPr spcFirstLastPara="1" wrap="square" lIns="68569" tIns="68569" rIns="68569" bIns="68569" anchor="t" anchorCtr="0">
            <a:noAutofit/>
          </a:bodyPr>
          <a:lstStyle/>
          <a:p>
            <a:r>
              <a:rPr lang="en" sz="1350"/>
              <a:t>3072</a:t>
            </a:r>
            <a:endParaRPr sz="1350"/>
          </a:p>
        </p:txBody>
      </p:sp>
      <p:sp>
        <p:nvSpPr>
          <p:cNvPr id="92" name="Shape 92"/>
          <p:cNvSpPr txBox="1"/>
          <p:nvPr/>
        </p:nvSpPr>
        <p:spPr>
          <a:xfrm>
            <a:off x="3084150" y="3206419"/>
            <a:ext cx="816075" cy="332325"/>
          </a:xfrm>
          <a:prstGeom prst="rect">
            <a:avLst/>
          </a:prstGeom>
          <a:noFill/>
          <a:ln>
            <a:noFill/>
          </a:ln>
        </p:spPr>
        <p:txBody>
          <a:bodyPr spcFirstLastPara="1" wrap="square" lIns="68569" tIns="68569" rIns="68569" bIns="68569" anchor="t" anchorCtr="0">
            <a:noAutofit/>
          </a:bodyPr>
          <a:lstStyle/>
          <a:p>
            <a:r>
              <a:rPr lang="en" sz="1350"/>
              <a:t>100</a:t>
            </a:r>
            <a:endParaRPr sz="1350"/>
          </a:p>
        </p:txBody>
      </p:sp>
      <p:sp>
        <p:nvSpPr>
          <p:cNvPr id="93" name="Shape 93"/>
          <p:cNvSpPr txBox="1"/>
          <p:nvPr/>
        </p:nvSpPr>
        <p:spPr>
          <a:xfrm>
            <a:off x="4234238" y="3154556"/>
            <a:ext cx="816075" cy="332325"/>
          </a:xfrm>
          <a:prstGeom prst="rect">
            <a:avLst/>
          </a:prstGeom>
          <a:noFill/>
          <a:ln>
            <a:noFill/>
          </a:ln>
        </p:spPr>
        <p:txBody>
          <a:bodyPr spcFirstLastPara="1" wrap="square" lIns="68569" tIns="68569" rIns="68569" bIns="68569" anchor="t" anchorCtr="0">
            <a:noAutofit/>
          </a:bodyPr>
          <a:lstStyle/>
          <a:p>
            <a:r>
              <a:rPr lang="en" sz="1350"/>
              <a:t>10</a:t>
            </a:r>
            <a:endParaRPr sz="1350"/>
          </a:p>
        </p:txBody>
      </p:sp>
      <p:sp>
        <p:nvSpPr>
          <p:cNvPr id="94" name="Shape 94"/>
          <p:cNvSpPr txBox="1"/>
          <p:nvPr/>
        </p:nvSpPr>
        <p:spPr>
          <a:xfrm>
            <a:off x="290925" y="1100138"/>
            <a:ext cx="6390450" cy="429525"/>
          </a:xfrm>
          <a:prstGeom prst="rect">
            <a:avLst/>
          </a:prstGeom>
          <a:noFill/>
          <a:ln>
            <a:noFill/>
          </a:ln>
        </p:spPr>
        <p:txBody>
          <a:bodyPr spcFirstLastPara="1" wrap="square" lIns="68569" tIns="68569" rIns="68569" bIns="68569" anchor="t" anchorCtr="0">
            <a:noAutofit/>
          </a:bodyPr>
          <a:lstStyle/>
          <a:p>
            <a:r>
              <a:rPr lang="en" sz="2100" b="1"/>
              <a:t>Neural Networks</a:t>
            </a:r>
            <a:endParaRPr sz="2100" b="1"/>
          </a:p>
        </p:txBody>
      </p:sp>
      <p:pic>
        <p:nvPicPr>
          <p:cNvPr id="95" name="Shape 95"/>
          <p:cNvPicPr preferRelativeResize="0"/>
          <p:nvPr/>
        </p:nvPicPr>
        <p:blipFill>
          <a:blip r:embed="rId5">
            <a:alphaModFix/>
          </a:blip>
          <a:stretch>
            <a:fillRect/>
          </a:stretch>
        </p:blipFill>
        <p:spPr>
          <a:xfrm>
            <a:off x="964416" y="3583444"/>
            <a:ext cx="4509365" cy="477000"/>
          </a:xfrm>
          <a:prstGeom prst="rect">
            <a:avLst/>
          </a:prstGeom>
          <a:noFill/>
          <a:ln w="9525" cap="flat" cmpd="sng">
            <a:solidFill>
              <a:srgbClr val="000000"/>
            </a:solidFill>
            <a:prstDash val="solid"/>
            <a:round/>
            <a:headEnd type="none" w="sm" len="sm"/>
            <a:tailEnd type="none" w="sm" len="sm"/>
          </a:ln>
        </p:spPr>
      </p:pic>
      <p:sp>
        <p:nvSpPr>
          <p:cNvPr id="2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40</a:t>
            </a:fld>
            <a:endParaRPr/>
          </a:p>
        </p:txBody>
      </p:sp>
      <p:sp>
        <p:nvSpPr>
          <p:cNvPr id="543" name="Shape 543"/>
          <p:cNvSpPr txBox="1"/>
          <p:nvPr/>
        </p:nvSpPr>
        <p:spPr>
          <a:xfrm>
            <a:off x="491813" y="854681"/>
            <a:ext cx="6120225" cy="30532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Q: what happens when W=constant init is used?</a:t>
            </a:r>
            <a:endParaRPr sz="1800"/>
          </a:p>
        </p:txBody>
      </p:sp>
      <p:pic>
        <p:nvPicPr>
          <p:cNvPr id="544" name="Shape 544"/>
          <p:cNvPicPr preferRelativeResize="0"/>
          <p:nvPr/>
        </p:nvPicPr>
        <p:blipFill>
          <a:blip r:embed="rId3">
            <a:alphaModFix/>
          </a:blip>
          <a:stretch>
            <a:fillRect/>
          </a:stretch>
        </p:blipFill>
        <p:spPr>
          <a:xfrm>
            <a:off x="1699897" y="1517700"/>
            <a:ext cx="3177581" cy="2176425"/>
          </a:xfrm>
          <a:prstGeom prst="rect">
            <a:avLst/>
          </a:prstGeom>
          <a:noFill/>
          <a:ln>
            <a:noFill/>
          </a:ln>
        </p:spPr>
      </p:pic>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41</a:t>
            </a:fld>
            <a:endParaRPr/>
          </a:p>
        </p:txBody>
      </p:sp>
      <p:sp>
        <p:nvSpPr>
          <p:cNvPr id="550" name="Shape 550"/>
          <p:cNvSpPr txBox="1"/>
          <p:nvPr/>
        </p:nvSpPr>
        <p:spPr>
          <a:xfrm>
            <a:off x="491813" y="868350"/>
            <a:ext cx="5730975" cy="29713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First idea: </a:t>
            </a:r>
            <a:r>
              <a:rPr lang="en" sz="1800" b="1"/>
              <a:t>Small random numbers </a:t>
            </a:r>
            <a:endParaRPr sz="1800" b="1"/>
          </a:p>
          <a:p>
            <a:r>
              <a:rPr lang="en" sz="1800"/>
              <a:t>(gaussian with zero mean and 1e-2 standard deviation)</a:t>
            </a:r>
            <a:endParaRPr sz="1800"/>
          </a:p>
        </p:txBody>
      </p:sp>
      <p:pic>
        <p:nvPicPr>
          <p:cNvPr id="551" name="Shape 551"/>
          <p:cNvPicPr preferRelativeResize="0"/>
          <p:nvPr/>
        </p:nvPicPr>
        <p:blipFill>
          <a:blip r:embed="rId3">
            <a:alphaModFix/>
          </a:blip>
          <a:stretch>
            <a:fillRect/>
          </a:stretch>
        </p:blipFill>
        <p:spPr>
          <a:xfrm>
            <a:off x="1259379" y="1869205"/>
            <a:ext cx="4118419" cy="338888"/>
          </a:xfrm>
          <a:prstGeom prst="rect">
            <a:avLst/>
          </a:prstGeom>
          <a:noFill/>
          <a:ln>
            <a:noFill/>
          </a:ln>
        </p:spPr>
      </p:pic>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42</a:t>
            </a:fld>
            <a:endParaRPr/>
          </a:p>
        </p:txBody>
      </p:sp>
      <p:sp>
        <p:nvSpPr>
          <p:cNvPr id="557" name="Shape 557"/>
          <p:cNvSpPr txBox="1"/>
          <p:nvPr/>
        </p:nvSpPr>
        <p:spPr>
          <a:xfrm>
            <a:off x="491813" y="868350"/>
            <a:ext cx="5730975" cy="2971350"/>
          </a:xfrm>
          <a:prstGeom prst="rect">
            <a:avLst/>
          </a:prstGeom>
          <a:noFill/>
          <a:ln>
            <a:noFill/>
          </a:ln>
        </p:spPr>
        <p:txBody>
          <a:bodyPr spcFirstLastPara="1" wrap="square" lIns="68569" tIns="68569" rIns="68569" bIns="68569" anchor="t" anchorCtr="0">
            <a:noAutofit/>
          </a:bodyPr>
          <a:lstStyle/>
          <a:p>
            <a:pPr marL="342900" indent="-285750">
              <a:buSzPts val="2400"/>
              <a:buChar char="-"/>
            </a:pPr>
            <a:r>
              <a:rPr lang="en" sz="1800"/>
              <a:t>First idea: </a:t>
            </a:r>
            <a:r>
              <a:rPr lang="en" sz="1800" b="1"/>
              <a:t>Small random numbers </a:t>
            </a:r>
            <a:endParaRPr sz="1800" b="1"/>
          </a:p>
          <a:p>
            <a:r>
              <a:rPr lang="en" sz="1800"/>
              <a:t>(gaussian with zero mean and 1e-2 standard deviation)</a:t>
            </a:r>
            <a:endParaRPr sz="1800"/>
          </a:p>
        </p:txBody>
      </p:sp>
      <p:pic>
        <p:nvPicPr>
          <p:cNvPr id="558" name="Shape 558"/>
          <p:cNvPicPr preferRelativeResize="0"/>
          <p:nvPr/>
        </p:nvPicPr>
        <p:blipFill>
          <a:blip r:embed="rId3">
            <a:alphaModFix/>
          </a:blip>
          <a:stretch>
            <a:fillRect/>
          </a:stretch>
        </p:blipFill>
        <p:spPr>
          <a:xfrm>
            <a:off x="1259379" y="1869205"/>
            <a:ext cx="4118419" cy="338888"/>
          </a:xfrm>
          <a:prstGeom prst="rect">
            <a:avLst/>
          </a:prstGeom>
          <a:noFill/>
          <a:ln>
            <a:noFill/>
          </a:ln>
        </p:spPr>
      </p:pic>
      <p:sp>
        <p:nvSpPr>
          <p:cNvPr id="559" name="Shape 559"/>
          <p:cNvSpPr txBox="1"/>
          <p:nvPr/>
        </p:nvSpPr>
        <p:spPr>
          <a:xfrm>
            <a:off x="718313" y="2755885"/>
            <a:ext cx="5421375" cy="744525"/>
          </a:xfrm>
          <a:prstGeom prst="rect">
            <a:avLst/>
          </a:prstGeom>
          <a:noFill/>
          <a:ln>
            <a:noFill/>
          </a:ln>
        </p:spPr>
        <p:txBody>
          <a:bodyPr spcFirstLastPara="1" wrap="square" lIns="68569" tIns="68569" rIns="68569" bIns="68569" anchor="t" anchorCtr="0">
            <a:noAutofit/>
          </a:bodyPr>
          <a:lstStyle/>
          <a:p>
            <a:r>
              <a:rPr lang="en" sz="1800">
                <a:solidFill>
                  <a:srgbClr val="FF0000"/>
                </a:solidFill>
              </a:rPr>
              <a:t>Works ~okay for small networks, but problems with deeper networks.</a:t>
            </a:r>
            <a:endParaRPr sz="1800">
              <a:solidFill>
                <a:srgbClr val="FF0000"/>
              </a:solidFill>
            </a:endParaRPr>
          </a:p>
        </p:txBody>
      </p:sp>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43</a:t>
            </a:fld>
            <a:endParaRPr/>
          </a:p>
        </p:txBody>
      </p:sp>
      <p:pic>
        <p:nvPicPr>
          <p:cNvPr id="565" name="Shape 565"/>
          <p:cNvPicPr preferRelativeResize="0"/>
          <p:nvPr/>
        </p:nvPicPr>
        <p:blipFill>
          <a:blip r:embed="rId3">
            <a:alphaModFix/>
          </a:blip>
          <a:stretch>
            <a:fillRect/>
          </a:stretch>
        </p:blipFill>
        <p:spPr>
          <a:xfrm>
            <a:off x="1927051" y="697594"/>
            <a:ext cx="4766213" cy="3276468"/>
          </a:xfrm>
          <a:prstGeom prst="rect">
            <a:avLst/>
          </a:prstGeom>
          <a:noFill/>
          <a:ln w="9525" cap="flat" cmpd="sng">
            <a:solidFill>
              <a:schemeClr val="dk2"/>
            </a:solidFill>
            <a:prstDash val="solid"/>
            <a:round/>
            <a:headEnd type="none" w="sm" len="sm"/>
            <a:tailEnd type="none" w="sm" len="sm"/>
          </a:ln>
        </p:spPr>
      </p:pic>
      <p:sp>
        <p:nvSpPr>
          <p:cNvPr id="566" name="Shape 566"/>
          <p:cNvSpPr txBox="1"/>
          <p:nvPr/>
        </p:nvSpPr>
        <p:spPr>
          <a:xfrm>
            <a:off x="191250" y="820538"/>
            <a:ext cx="1707750" cy="1393425"/>
          </a:xfrm>
          <a:prstGeom prst="rect">
            <a:avLst/>
          </a:prstGeom>
          <a:noFill/>
          <a:ln>
            <a:noFill/>
          </a:ln>
        </p:spPr>
        <p:txBody>
          <a:bodyPr spcFirstLastPara="1" wrap="square" lIns="68569" tIns="68569" rIns="68569" bIns="68569" anchor="t" anchorCtr="0">
            <a:noAutofit/>
          </a:bodyPr>
          <a:lstStyle/>
          <a:p>
            <a:r>
              <a:rPr lang="en" sz="2250"/>
              <a:t>Lets look at some activation statistics</a:t>
            </a:r>
            <a:endParaRPr sz="2250"/>
          </a:p>
        </p:txBody>
      </p:sp>
      <p:sp>
        <p:nvSpPr>
          <p:cNvPr id="567" name="Shape 567"/>
          <p:cNvSpPr txBox="1"/>
          <p:nvPr/>
        </p:nvSpPr>
        <p:spPr>
          <a:xfrm>
            <a:off x="40294" y="2678475"/>
            <a:ext cx="1864800" cy="12955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E.g. 10-layer net with 500 neurons on each layer, using tanh non-linearities, and initializing as described in last slide.</a:t>
            </a:r>
            <a:endParaRPr sz="1350">
              <a:solidFill>
                <a:srgbClr val="0000FF"/>
              </a:solidFill>
            </a:endParaRPr>
          </a:p>
        </p:txBody>
      </p:sp>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44</a:t>
            </a:fld>
            <a:endParaRPr/>
          </a:p>
        </p:txBody>
      </p:sp>
      <p:pic>
        <p:nvPicPr>
          <p:cNvPr id="573" name="Shape 573"/>
          <p:cNvPicPr preferRelativeResize="0"/>
          <p:nvPr/>
        </p:nvPicPr>
        <p:blipFill>
          <a:blip r:embed="rId3">
            <a:alphaModFix/>
          </a:blip>
          <a:stretch>
            <a:fillRect/>
          </a:stretch>
        </p:blipFill>
        <p:spPr>
          <a:xfrm>
            <a:off x="46126" y="642937"/>
            <a:ext cx="4537237" cy="3405245"/>
          </a:xfrm>
          <a:prstGeom prst="rect">
            <a:avLst/>
          </a:prstGeom>
          <a:noFill/>
          <a:ln>
            <a:noFill/>
          </a:ln>
        </p:spPr>
      </p:pic>
      <p:sp>
        <p:nvSpPr>
          <p:cNvPr id="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45</a:t>
            </a:fld>
            <a:endParaRPr/>
          </a:p>
        </p:txBody>
      </p:sp>
      <p:pic>
        <p:nvPicPr>
          <p:cNvPr id="579" name="Shape 579"/>
          <p:cNvPicPr preferRelativeResize="0"/>
          <p:nvPr/>
        </p:nvPicPr>
        <p:blipFill>
          <a:blip r:embed="rId3">
            <a:alphaModFix/>
          </a:blip>
          <a:stretch>
            <a:fillRect/>
          </a:stretch>
        </p:blipFill>
        <p:spPr>
          <a:xfrm>
            <a:off x="46126" y="642937"/>
            <a:ext cx="4537237" cy="3405245"/>
          </a:xfrm>
          <a:prstGeom prst="rect">
            <a:avLst/>
          </a:prstGeom>
          <a:noFill/>
          <a:ln>
            <a:noFill/>
          </a:ln>
        </p:spPr>
      </p:pic>
      <p:sp>
        <p:nvSpPr>
          <p:cNvPr id="580" name="Shape 580"/>
          <p:cNvSpPr txBox="1"/>
          <p:nvPr/>
        </p:nvSpPr>
        <p:spPr>
          <a:xfrm>
            <a:off x="4754813" y="738581"/>
            <a:ext cx="2117475" cy="560025"/>
          </a:xfrm>
          <a:prstGeom prst="rect">
            <a:avLst/>
          </a:prstGeom>
          <a:noFill/>
          <a:ln>
            <a:noFill/>
          </a:ln>
        </p:spPr>
        <p:txBody>
          <a:bodyPr spcFirstLastPara="1" wrap="square" lIns="68569" tIns="68569" rIns="68569" bIns="68569" anchor="t" anchorCtr="0">
            <a:noAutofit/>
          </a:bodyPr>
          <a:lstStyle/>
          <a:p>
            <a:r>
              <a:rPr lang="en" sz="2250">
                <a:solidFill>
                  <a:srgbClr val="FF0000"/>
                </a:solidFill>
              </a:rPr>
              <a:t>All activations become zero!</a:t>
            </a:r>
            <a:endParaRPr sz="2250">
              <a:solidFill>
                <a:srgbClr val="FF0000"/>
              </a:solidFill>
            </a:endParaRPr>
          </a:p>
          <a:p>
            <a:endParaRPr sz="1800">
              <a:solidFill>
                <a:srgbClr val="FF0000"/>
              </a:solidFill>
            </a:endParaRPr>
          </a:p>
          <a:p>
            <a:r>
              <a:rPr lang="en" sz="1800"/>
              <a:t>Q: think about the backward pass. What do the gradients look like?</a:t>
            </a:r>
            <a:endParaRPr sz="1800"/>
          </a:p>
        </p:txBody>
      </p:sp>
      <p:sp>
        <p:nvSpPr>
          <p:cNvPr id="581" name="Shape 581"/>
          <p:cNvSpPr txBox="1"/>
          <p:nvPr/>
        </p:nvSpPr>
        <p:spPr>
          <a:xfrm>
            <a:off x="4677863" y="3285694"/>
            <a:ext cx="2192850" cy="594225"/>
          </a:xfrm>
          <a:prstGeom prst="rect">
            <a:avLst/>
          </a:prstGeom>
          <a:noFill/>
          <a:ln>
            <a:noFill/>
          </a:ln>
        </p:spPr>
        <p:txBody>
          <a:bodyPr spcFirstLastPara="1" wrap="square" lIns="68569" tIns="68569" rIns="68569" bIns="68569" anchor="t" anchorCtr="0">
            <a:noAutofit/>
          </a:bodyPr>
          <a:lstStyle/>
          <a:p>
            <a:r>
              <a:rPr lang="en" sz="1350">
                <a:solidFill>
                  <a:srgbClr val="0000FF"/>
                </a:solidFill>
              </a:rPr>
              <a:t>Hint: think about backward pass for a W*X gate.</a:t>
            </a:r>
            <a:endParaRPr sz="1350">
              <a:solidFill>
                <a:srgbClr val="0000FF"/>
              </a:solidFill>
            </a:endParaRPr>
          </a:p>
        </p:txBody>
      </p:sp>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46</a:t>
            </a:fld>
            <a:endParaRPr/>
          </a:p>
        </p:txBody>
      </p:sp>
      <p:pic>
        <p:nvPicPr>
          <p:cNvPr id="587" name="Shape 587"/>
          <p:cNvPicPr preferRelativeResize="0"/>
          <p:nvPr/>
        </p:nvPicPr>
        <p:blipFill>
          <a:blip r:embed="rId3">
            <a:alphaModFix/>
          </a:blip>
          <a:stretch>
            <a:fillRect/>
          </a:stretch>
        </p:blipFill>
        <p:spPr>
          <a:xfrm>
            <a:off x="179381" y="947569"/>
            <a:ext cx="4117125" cy="3096299"/>
          </a:xfrm>
          <a:prstGeom prst="rect">
            <a:avLst/>
          </a:prstGeom>
          <a:noFill/>
          <a:ln>
            <a:noFill/>
          </a:ln>
        </p:spPr>
      </p:pic>
      <p:pic>
        <p:nvPicPr>
          <p:cNvPr id="588" name="Shape 588"/>
          <p:cNvPicPr preferRelativeResize="0"/>
          <p:nvPr/>
        </p:nvPicPr>
        <p:blipFill>
          <a:blip r:embed="rId4">
            <a:alphaModFix/>
          </a:blip>
          <a:stretch>
            <a:fillRect/>
          </a:stretch>
        </p:blipFill>
        <p:spPr>
          <a:xfrm>
            <a:off x="127594" y="688923"/>
            <a:ext cx="3986213" cy="164306"/>
          </a:xfrm>
          <a:prstGeom prst="rect">
            <a:avLst/>
          </a:prstGeom>
          <a:noFill/>
          <a:ln>
            <a:noFill/>
          </a:ln>
        </p:spPr>
      </p:pic>
      <p:sp>
        <p:nvSpPr>
          <p:cNvPr id="589" name="Shape 589"/>
          <p:cNvSpPr txBox="1"/>
          <p:nvPr/>
        </p:nvSpPr>
        <p:spPr>
          <a:xfrm>
            <a:off x="4597050" y="752231"/>
            <a:ext cx="2137950" cy="2834775"/>
          </a:xfrm>
          <a:prstGeom prst="rect">
            <a:avLst/>
          </a:prstGeom>
          <a:noFill/>
          <a:ln>
            <a:noFill/>
          </a:ln>
        </p:spPr>
        <p:txBody>
          <a:bodyPr spcFirstLastPara="1" wrap="square" lIns="68569" tIns="68569" rIns="68569" bIns="68569" anchor="t" anchorCtr="0">
            <a:noAutofit/>
          </a:bodyPr>
          <a:lstStyle/>
          <a:p>
            <a:r>
              <a:rPr lang="en" sz="1800">
                <a:solidFill>
                  <a:srgbClr val="FF0000"/>
                </a:solidFill>
              </a:rPr>
              <a:t>Almost all neurons completely saturated, either -1 and 1. Gradients will be all zero.</a:t>
            </a:r>
            <a:endParaRPr sz="1800">
              <a:solidFill>
                <a:srgbClr val="FF0000"/>
              </a:solidFill>
            </a:endParaRPr>
          </a:p>
        </p:txBody>
      </p:sp>
      <p:sp>
        <p:nvSpPr>
          <p:cNvPr id="590" name="Shape 590"/>
          <p:cNvSpPr txBox="1"/>
          <p:nvPr/>
        </p:nvSpPr>
        <p:spPr>
          <a:xfrm>
            <a:off x="2400600" y="1185563"/>
            <a:ext cx="2196450" cy="5818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*1.0 instead of *0.01</a:t>
            </a:r>
            <a:endParaRPr sz="1350">
              <a:solidFill>
                <a:srgbClr val="0000FF"/>
              </a:solidFill>
            </a:endParaRPr>
          </a:p>
        </p:txBody>
      </p:sp>
      <p:cxnSp>
        <p:nvCxnSpPr>
          <p:cNvPr id="591" name="Shape 591"/>
          <p:cNvCxnSpPr/>
          <p:nvPr/>
        </p:nvCxnSpPr>
        <p:spPr>
          <a:xfrm rot="10800000">
            <a:off x="2660850" y="947569"/>
            <a:ext cx="130725" cy="261450"/>
          </a:xfrm>
          <a:prstGeom prst="straightConnector1">
            <a:avLst/>
          </a:prstGeom>
          <a:noFill/>
          <a:ln w="9525" cap="flat" cmpd="sng">
            <a:solidFill>
              <a:srgbClr val="0000FF"/>
            </a:solidFill>
            <a:prstDash val="solid"/>
            <a:round/>
            <a:headEnd type="none" w="med" len="med"/>
            <a:tailEnd type="triangle" w="med" len="med"/>
          </a:ln>
        </p:spPr>
      </p:cxn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47</a:t>
            </a:fld>
            <a:endParaRPr/>
          </a:p>
        </p:txBody>
      </p:sp>
      <p:pic>
        <p:nvPicPr>
          <p:cNvPr id="597" name="Shape 597"/>
          <p:cNvPicPr preferRelativeResize="0"/>
          <p:nvPr/>
        </p:nvPicPr>
        <p:blipFill>
          <a:blip r:embed="rId3">
            <a:alphaModFix/>
          </a:blip>
          <a:stretch>
            <a:fillRect/>
          </a:stretch>
        </p:blipFill>
        <p:spPr>
          <a:xfrm>
            <a:off x="36469" y="724912"/>
            <a:ext cx="4477088" cy="3347513"/>
          </a:xfrm>
          <a:prstGeom prst="rect">
            <a:avLst/>
          </a:prstGeom>
          <a:noFill/>
          <a:ln>
            <a:noFill/>
          </a:ln>
        </p:spPr>
      </p:pic>
      <p:sp>
        <p:nvSpPr>
          <p:cNvPr id="598" name="Shape 598"/>
          <p:cNvSpPr txBox="1"/>
          <p:nvPr/>
        </p:nvSpPr>
        <p:spPr>
          <a:xfrm>
            <a:off x="5005744" y="906825"/>
            <a:ext cx="1946700" cy="2254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“Xavier initialization”</a:t>
            </a:r>
            <a:endParaRPr sz="1350">
              <a:solidFill>
                <a:srgbClr val="0000FF"/>
              </a:solidFill>
            </a:endParaRPr>
          </a:p>
          <a:p>
            <a:r>
              <a:rPr lang="en" sz="1350">
                <a:solidFill>
                  <a:srgbClr val="0000FF"/>
                </a:solidFill>
              </a:rPr>
              <a:t>[Glorot et al., 2010]</a:t>
            </a:r>
            <a:endParaRPr sz="1350">
              <a:solidFill>
                <a:srgbClr val="0000FF"/>
              </a:solidFill>
            </a:endParaRPr>
          </a:p>
          <a:p>
            <a:endParaRPr sz="1350">
              <a:solidFill>
                <a:srgbClr val="0000FF"/>
              </a:solidFill>
            </a:endParaRPr>
          </a:p>
        </p:txBody>
      </p:sp>
      <p:sp>
        <p:nvSpPr>
          <p:cNvPr id="599" name="Shape 599"/>
          <p:cNvSpPr txBox="1"/>
          <p:nvPr/>
        </p:nvSpPr>
        <p:spPr>
          <a:xfrm>
            <a:off x="4620038" y="1797319"/>
            <a:ext cx="2218275" cy="2117475"/>
          </a:xfrm>
          <a:prstGeom prst="rect">
            <a:avLst/>
          </a:prstGeom>
          <a:noFill/>
          <a:ln>
            <a:noFill/>
          </a:ln>
        </p:spPr>
        <p:txBody>
          <a:bodyPr spcFirstLastPara="1" wrap="square" lIns="68569" tIns="68569" rIns="68569" bIns="68569" anchor="t" anchorCtr="0">
            <a:noAutofit/>
          </a:bodyPr>
          <a:lstStyle/>
          <a:p>
            <a:r>
              <a:rPr lang="en" sz="1350" b="1"/>
              <a:t>Reasonable initialization.</a:t>
            </a:r>
            <a:endParaRPr sz="1350" b="1"/>
          </a:p>
          <a:p>
            <a:r>
              <a:rPr lang="en" sz="1350"/>
              <a:t>(Mathematical derivation assumes linear activations)</a:t>
            </a:r>
            <a:endParaRPr sz="1350"/>
          </a:p>
        </p:txBody>
      </p:sp>
      <p:pic>
        <p:nvPicPr>
          <p:cNvPr id="600" name="Shape 600"/>
          <p:cNvPicPr preferRelativeResize="0"/>
          <p:nvPr/>
        </p:nvPicPr>
        <p:blipFill>
          <a:blip r:embed="rId4">
            <a:alphaModFix/>
          </a:blip>
          <a:stretch>
            <a:fillRect/>
          </a:stretch>
        </p:blipFill>
        <p:spPr>
          <a:xfrm>
            <a:off x="2071425" y="724913"/>
            <a:ext cx="4648868" cy="182034"/>
          </a:xfrm>
          <a:prstGeom prst="rect">
            <a:avLst/>
          </a:prstGeom>
          <a:noFill/>
          <a:ln w="9525" cap="flat" cmpd="sng">
            <a:solidFill>
              <a:srgbClr val="000000"/>
            </a:solidFill>
            <a:prstDash val="solid"/>
            <a:round/>
            <a:headEnd type="none" w="sm" len="sm"/>
            <a:tailEnd type="none" w="sm" len="sm"/>
          </a:ln>
        </p:spPr>
      </p:pic>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48</a:t>
            </a:fld>
            <a:endParaRPr/>
          </a:p>
        </p:txBody>
      </p:sp>
      <p:pic>
        <p:nvPicPr>
          <p:cNvPr id="606" name="Shape 606"/>
          <p:cNvPicPr preferRelativeResize="0"/>
          <p:nvPr/>
        </p:nvPicPr>
        <p:blipFill>
          <a:blip r:embed="rId3">
            <a:alphaModFix/>
          </a:blip>
          <a:stretch>
            <a:fillRect/>
          </a:stretch>
        </p:blipFill>
        <p:spPr>
          <a:xfrm>
            <a:off x="92756" y="678619"/>
            <a:ext cx="4531613" cy="3381450"/>
          </a:xfrm>
          <a:prstGeom prst="rect">
            <a:avLst/>
          </a:prstGeom>
          <a:noFill/>
          <a:ln>
            <a:noFill/>
          </a:ln>
        </p:spPr>
      </p:pic>
      <p:sp>
        <p:nvSpPr>
          <p:cNvPr id="607" name="Shape 607"/>
          <p:cNvSpPr txBox="1"/>
          <p:nvPr/>
        </p:nvSpPr>
        <p:spPr>
          <a:xfrm>
            <a:off x="4141894" y="922988"/>
            <a:ext cx="3579300" cy="42345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but when using the ReLU nonlinearity it breaks.</a:t>
            </a:r>
            <a:endParaRPr sz="1800">
              <a:solidFill>
                <a:srgbClr val="0000FF"/>
              </a:solidFill>
            </a:endParaRPr>
          </a:p>
        </p:txBody>
      </p:sp>
      <p:pic>
        <p:nvPicPr>
          <p:cNvPr id="608" name="Shape 608"/>
          <p:cNvPicPr preferRelativeResize="0"/>
          <p:nvPr/>
        </p:nvPicPr>
        <p:blipFill>
          <a:blip r:embed="rId4">
            <a:alphaModFix/>
          </a:blip>
          <a:stretch>
            <a:fillRect/>
          </a:stretch>
        </p:blipFill>
        <p:spPr>
          <a:xfrm>
            <a:off x="2071425" y="724913"/>
            <a:ext cx="4648868" cy="182034"/>
          </a:xfrm>
          <a:prstGeom prst="rect">
            <a:avLst/>
          </a:prstGeom>
          <a:noFill/>
          <a:ln w="9525" cap="flat" cmpd="sng">
            <a:solidFill>
              <a:srgbClr val="000000"/>
            </a:solidFill>
            <a:prstDash val="solid"/>
            <a:round/>
            <a:headEnd type="none" w="sm" len="sm"/>
            <a:tailEnd type="none" w="sm" len="sm"/>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49</a:t>
            </a:fld>
            <a:endParaRPr/>
          </a:p>
        </p:txBody>
      </p:sp>
      <p:pic>
        <p:nvPicPr>
          <p:cNvPr id="614" name="Shape 614"/>
          <p:cNvPicPr preferRelativeResize="0"/>
          <p:nvPr/>
        </p:nvPicPr>
        <p:blipFill>
          <a:blip r:embed="rId3">
            <a:alphaModFix/>
          </a:blip>
          <a:stretch>
            <a:fillRect/>
          </a:stretch>
        </p:blipFill>
        <p:spPr>
          <a:xfrm>
            <a:off x="101662" y="759056"/>
            <a:ext cx="4351931" cy="3267281"/>
          </a:xfrm>
          <a:prstGeom prst="rect">
            <a:avLst/>
          </a:prstGeom>
          <a:noFill/>
          <a:ln>
            <a:noFill/>
          </a:ln>
        </p:spPr>
      </p:pic>
      <p:sp>
        <p:nvSpPr>
          <p:cNvPr id="615" name="Shape 615"/>
          <p:cNvSpPr txBox="1"/>
          <p:nvPr/>
        </p:nvSpPr>
        <p:spPr>
          <a:xfrm>
            <a:off x="4681050" y="1011769"/>
            <a:ext cx="3579300" cy="42345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He et al., 2015</a:t>
            </a:r>
            <a:endParaRPr sz="1800">
              <a:solidFill>
                <a:srgbClr val="0000FF"/>
              </a:solidFill>
            </a:endParaRPr>
          </a:p>
          <a:p>
            <a:r>
              <a:rPr lang="en" sz="1800">
                <a:solidFill>
                  <a:srgbClr val="0000FF"/>
                </a:solidFill>
              </a:rPr>
              <a:t>(note additional 2/)</a:t>
            </a:r>
            <a:endParaRPr sz="1800">
              <a:solidFill>
                <a:srgbClr val="0000FF"/>
              </a:solidFill>
            </a:endParaRPr>
          </a:p>
        </p:txBody>
      </p:sp>
      <p:pic>
        <p:nvPicPr>
          <p:cNvPr id="616" name="Shape 616"/>
          <p:cNvPicPr preferRelativeResize="0"/>
          <p:nvPr/>
        </p:nvPicPr>
        <p:blipFill>
          <a:blip r:embed="rId4">
            <a:alphaModFix/>
          </a:blip>
          <a:stretch>
            <a:fillRect/>
          </a:stretch>
        </p:blipFill>
        <p:spPr>
          <a:xfrm>
            <a:off x="2033362" y="759056"/>
            <a:ext cx="4744220" cy="185100"/>
          </a:xfrm>
          <a:prstGeom prst="rect">
            <a:avLst/>
          </a:prstGeom>
          <a:noFill/>
          <a:ln w="9525" cap="flat" cmpd="sng">
            <a:solidFill>
              <a:srgbClr val="000000"/>
            </a:solidFill>
            <a:prstDash val="solid"/>
            <a:round/>
            <a:headEnd type="none" w="sm" len="sm"/>
            <a:tailEnd type="none" w="sm" len="sm"/>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descr="LeCun 1998 convnet cartoon.png"/>
          <p:cNvPicPr preferRelativeResize="0"/>
          <p:nvPr/>
        </p:nvPicPr>
        <p:blipFill>
          <a:blip r:embed="rId3">
            <a:alphaModFix/>
          </a:blip>
          <a:stretch>
            <a:fillRect/>
          </a:stretch>
        </p:blipFill>
        <p:spPr>
          <a:xfrm>
            <a:off x="40763" y="1592157"/>
            <a:ext cx="6629401" cy="2016158"/>
          </a:xfrm>
          <a:prstGeom prst="rect">
            <a:avLst/>
          </a:prstGeom>
          <a:noFill/>
          <a:ln>
            <a:noFill/>
          </a:ln>
        </p:spPr>
      </p:pic>
      <p:sp>
        <p:nvSpPr>
          <p:cNvPr id="101" name="Shape 101"/>
          <p:cNvSpPr txBox="1"/>
          <p:nvPr/>
        </p:nvSpPr>
        <p:spPr>
          <a:xfrm>
            <a:off x="113456" y="3458681"/>
            <a:ext cx="2112300" cy="149625"/>
          </a:xfrm>
          <a:prstGeom prst="rect">
            <a:avLst/>
          </a:prstGeom>
          <a:noFill/>
          <a:ln>
            <a:noFill/>
          </a:ln>
        </p:spPr>
        <p:txBody>
          <a:bodyPr spcFirstLastPara="1" wrap="square" lIns="68569" tIns="68569" rIns="68569" bIns="68569" anchor="ctr" anchorCtr="0">
            <a:noAutofit/>
          </a:bodyPr>
          <a:lstStyle/>
          <a:p>
            <a:pPr algn="ctr"/>
            <a:r>
              <a:rPr lang="en" sz="450"/>
              <a:t>Illustration of LeCun et al. 1998 from CS231n 2017 Lecture 1</a:t>
            </a:r>
            <a:endParaRPr sz="1050"/>
          </a:p>
        </p:txBody>
      </p:sp>
      <p:sp>
        <p:nvSpPr>
          <p:cNvPr id="102" name="Shape 10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a:t>
            </a:fld>
            <a:endParaRPr/>
          </a:p>
        </p:txBody>
      </p:sp>
      <p:sp>
        <p:nvSpPr>
          <p:cNvPr id="103" name="Shape 103"/>
          <p:cNvSpPr txBox="1">
            <a:spLocks noGrp="1"/>
          </p:cNvSpPr>
          <p:nvPr>
            <p:ph type="title"/>
          </p:nvPr>
        </p:nvSpPr>
        <p:spPr>
          <a:xfrm>
            <a:off x="90019" y="642938"/>
            <a:ext cx="5838975" cy="477000"/>
          </a:xfrm>
          <a:prstGeom prst="rect">
            <a:avLst/>
          </a:prstGeom>
        </p:spPr>
        <p:txBody>
          <a:bodyPr spcFirstLastPara="1" wrap="square" lIns="68569" tIns="68569" rIns="68569" bIns="68569" anchor="ctr" anchorCtr="0">
            <a:noAutofit/>
          </a:bodyPr>
          <a:lstStyle/>
          <a:p>
            <a:pPr>
              <a:buNone/>
            </a:pPr>
            <a:r>
              <a:rPr lang="en" sz="1800" dirty="0" smtClean="0"/>
              <a:t>Not yet introduced...</a:t>
            </a:r>
            <a:endParaRPr sz="1800" dirty="0"/>
          </a:p>
        </p:txBody>
      </p:sp>
      <p:sp>
        <p:nvSpPr>
          <p:cNvPr id="104" name="Shape 104"/>
          <p:cNvSpPr txBox="1"/>
          <p:nvPr/>
        </p:nvSpPr>
        <p:spPr>
          <a:xfrm>
            <a:off x="290925" y="1100138"/>
            <a:ext cx="6390450" cy="429525"/>
          </a:xfrm>
          <a:prstGeom prst="rect">
            <a:avLst/>
          </a:prstGeom>
          <a:noFill/>
          <a:ln>
            <a:noFill/>
          </a:ln>
        </p:spPr>
        <p:txBody>
          <a:bodyPr spcFirstLastPara="1" wrap="square" lIns="68569" tIns="68569" rIns="68569" bIns="68569" anchor="t" anchorCtr="0">
            <a:noAutofit/>
          </a:bodyPr>
          <a:lstStyle/>
          <a:p>
            <a:r>
              <a:rPr lang="en" sz="2100" b="1"/>
              <a:t>Convolutional Neural Networks</a:t>
            </a:r>
            <a:endParaRPr sz="2100" b="1"/>
          </a:p>
        </p:txBody>
      </p:sp>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50</a:t>
            </a:fld>
            <a:endParaRPr/>
          </a:p>
        </p:txBody>
      </p:sp>
      <p:pic>
        <p:nvPicPr>
          <p:cNvPr id="622" name="Shape 622"/>
          <p:cNvPicPr preferRelativeResize="0"/>
          <p:nvPr/>
        </p:nvPicPr>
        <p:blipFill>
          <a:blip r:embed="rId3">
            <a:alphaModFix/>
          </a:blip>
          <a:stretch>
            <a:fillRect/>
          </a:stretch>
        </p:blipFill>
        <p:spPr>
          <a:xfrm>
            <a:off x="101662" y="759056"/>
            <a:ext cx="4351931" cy="3267281"/>
          </a:xfrm>
          <a:prstGeom prst="rect">
            <a:avLst/>
          </a:prstGeom>
          <a:noFill/>
          <a:ln>
            <a:noFill/>
          </a:ln>
        </p:spPr>
      </p:pic>
      <p:sp>
        <p:nvSpPr>
          <p:cNvPr id="623" name="Shape 623"/>
          <p:cNvSpPr txBox="1"/>
          <p:nvPr/>
        </p:nvSpPr>
        <p:spPr>
          <a:xfrm>
            <a:off x="4681050" y="1011769"/>
            <a:ext cx="3579300" cy="42345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He et al., 2015</a:t>
            </a:r>
            <a:endParaRPr sz="1800">
              <a:solidFill>
                <a:srgbClr val="0000FF"/>
              </a:solidFill>
            </a:endParaRPr>
          </a:p>
          <a:p>
            <a:r>
              <a:rPr lang="en" sz="1800">
                <a:solidFill>
                  <a:srgbClr val="0000FF"/>
                </a:solidFill>
              </a:rPr>
              <a:t>(note additional 2/)</a:t>
            </a:r>
            <a:endParaRPr sz="1800">
              <a:solidFill>
                <a:srgbClr val="0000FF"/>
              </a:solidFill>
            </a:endParaRPr>
          </a:p>
        </p:txBody>
      </p:sp>
      <p:pic>
        <p:nvPicPr>
          <p:cNvPr id="624" name="Shape 624"/>
          <p:cNvPicPr preferRelativeResize="0"/>
          <p:nvPr/>
        </p:nvPicPr>
        <p:blipFill>
          <a:blip r:embed="rId4">
            <a:alphaModFix/>
          </a:blip>
          <a:stretch>
            <a:fillRect/>
          </a:stretch>
        </p:blipFill>
        <p:spPr>
          <a:xfrm>
            <a:off x="4544325" y="2329067"/>
            <a:ext cx="2292094" cy="1319344"/>
          </a:xfrm>
          <a:prstGeom prst="rect">
            <a:avLst/>
          </a:prstGeom>
          <a:noFill/>
          <a:ln w="9525" cap="flat" cmpd="sng">
            <a:solidFill>
              <a:srgbClr val="000000"/>
            </a:solidFill>
            <a:prstDash val="solid"/>
            <a:round/>
            <a:headEnd type="none" w="sm" len="sm"/>
            <a:tailEnd type="none" w="sm" len="sm"/>
          </a:ln>
        </p:spPr>
      </p:pic>
      <p:pic>
        <p:nvPicPr>
          <p:cNvPr id="625" name="Shape 625"/>
          <p:cNvPicPr preferRelativeResize="0"/>
          <p:nvPr/>
        </p:nvPicPr>
        <p:blipFill>
          <a:blip r:embed="rId5">
            <a:alphaModFix/>
          </a:blip>
          <a:stretch>
            <a:fillRect/>
          </a:stretch>
        </p:blipFill>
        <p:spPr>
          <a:xfrm>
            <a:off x="2033362" y="759056"/>
            <a:ext cx="4744220" cy="185100"/>
          </a:xfrm>
          <a:prstGeom prst="rect">
            <a:avLst/>
          </a:prstGeom>
          <a:noFill/>
          <a:ln w="9525" cap="flat" cmpd="sng">
            <a:solidFill>
              <a:srgbClr val="000000"/>
            </a:solidFill>
            <a:prstDash val="solid"/>
            <a:round/>
            <a:headEnd type="none" w="sm" len="sm"/>
            <a:tailEnd type="none" w="sm" len="sm"/>
          </a:ln>
        </p:spPr>
      </p:pic>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51</a:t>
            </a:fld>
            <a:endParaRPr/>
          </a:p>
        </p:txBody>
      </p:sp>
      <p:sp>
        <p:nvSpPr>
          <p:cNvPr id="631" name="Shape 631"/>
          <p:cNvSpPr txBox="1"/>
          <p:nvPr/>
        </p:nvSpPr>
        <p:spPr>
          <a:xfrm>
            <a:off x="109275" y="580781"/>
            <a:ext cx="6748650" cy="348300"/>
          </a:xfrm>
          <a:prstGeom prst="rect">
            <a:avLst/>
          </a:prstGeom>
          <a:noFill/>
          <a:ln>
            <a:noFill/>
          </a:ln>
        </p:spPr>
        <p:txBody>
          <a:bodyPr spcFirstLastPara="1" wrap="square" lIns="68569" tIns="68569" rIns="68569" bIns="68569" anchor="t" anchorCtr="0">
            <a:noAutofit/>
          </a:bodyPr>
          <a:lstStyle/>
          <a:p>
            <a:r>
              <a:rPr lang="en" sz="1950"/>
              <a:t>Proper initialization is an active area of research…</a:t>
            </a:r>
            <a:endParaRPr sz="1950"/>
          </a:p>
          <a:p>
            <a:endParaRPr sz="1050"/>
          </a:p>
          <a:p>
            <a:r>
              <a:rPr lang="en" sz="1200" b="1" i="1"/>
              <a:t>Understanding the difficulty of training deep feedforward neural networks</a:t>
            </a:r>
            <a:endParaRPr sz="1200" b="1" i="1"/>
          </a:p>
          <a:p>
            <a:r>
              <a:rPr lang="en" sz="1200"/>
              <a:t>by Glorot and Bengio, 2010</a:t>
            </a:r>
            <a:endParaRPr sz="1200"/>
          </a:p>
          <a:p>
            <a:endParaRPr sz="1200"/>
          </a:p>
          <a:p>
            <a:r>
              <a:rPr lang="en" sz="1200" b="1" i="1">
                <a:solidFill>
                  <a:schemeClr val="dk1"/>
                </a:solidFill>
              </a:rPr>
              <a:t>Exact solutions to the nonlinear dynamics of learning in deep linear neural networks </a:t>
            </a:r>
            <a:r>
              <a:rPr lang="en" sz="1200">
                <a:solidFill>
                  <a:schemeClr val="dk1"/>
                </a:solidFill>
              </a:rPr>
              <a:t>by Saxe et al, 2013</a:t>
            </a:r>
            <a:endParaRPr sz="1200"/>
          </a:p>
          <a:p>
            <a:endParaRPr sz="1200"/>
          </a:p>
          <a:p>
            <a:r>
              <a:rPr lang="en" sz="1200" b="1" i="1">
                <a:solidFill>
                  <a:schemeClr val="dk1"/>
                </a:solidFill>
              </a:rPr>
              <a:t>Random walk initialization for training very deep feedforward networks</a:t>
            </a:r>
            <a:r>
              <a:rPr lang="en" sz="1200" i="1">
                <a:solidFill>
                  <a:schemeClr val="dk1"/>
                </a:solidFill>
              </a:rPr>
              <a:t> </a:t>
            </a:r>
            <a:r>
              <a:rPr lang="en" sz="1200">
                <a:solidFill>
                  <a:schemeClr val="dk1"/>
                </a:solidFill>
              </a:rPr>
              <a:t>by Sussillo and Abbott, 2014</a:t>
            </a:r>
            <a:endParaRPr sz="1200">
              <a:solidFill>
                <a:schemeClr val="dk1"/>
              </a:solidFill>
            </a:endParaRPr>
          </a:p>
          <a:p>
            <a:endParaRPr sz="1200">
              <a:solidFill>
                <a:schemeClr val="dk1"/>
              </a:solidFill>
            </a:endParaRPr>
          </a:p>
          <a:p>
            <a:r>
              <a:rPr lang="en" sz="1200" b="1" i="1"/>
              <a:t>Delving deep into rectifiers: Surpassing human-level performance on ImageNet classification</a:t>
            </a:r>
            <a:r>
              <a:rPr lang="en" sz="1200"/>
              <a:t> by He et al., 2015</a:t>
            </a:r>
            <a:endParaRPr sz="1200"/>
          </a:p>
          <a:p>
            <a:endParaRPr sz="1200"/>
          </a:p>
          <a:p>
            <a:r>
              <a:rPr lang="en" sz="1200" b="1" i="1"/>
              <a:t>Data-dependent Initializations of Convolutional Neural Networks</a:t>
            </a:r>
            <a:r>
              <a:rPr lang="en" sz="1200" i="1"/>
              <a:t> </a:t>
            </a:r>
            <a:r>
              <a:rPr lang="en" sz="1200"/>
              <a:t>by Krähenbühl et al., 2015</a:t>
            </a:r>
            <a:endParaRPr sz="1200"/>
          </a:p>
          <a:p>
            <a:endParaRPr sz="1200"/>
          </a:p>
          <a:p>
            <a:r>
              <a:rPr lang="en" sz="1200" b="1" i="1"/>
              <a:t>All you need is a good init</a:t>
            </a:r>
            <a:r>
              <a:rPr lang="en" sz="1200"/>
              <a:t>, Mishkin and Matas, 2015</a:t>
            </a:r>
            <a:endParaRPr sz="1200"/>
          </a:p>
          <a:p>
            <a:r>
              <a:rPr lang="en" sz="1200"/>
              <a:t>…</a:t>
            </a:r>
            <a:endParaRPr sz="1350"/>
          </a:p>
        </p:txBody>
      </p:sp>
      <p:sp>
        <p:nvSpPr>
          <p:cNvPr id="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52</a:t>
            </a:fld>
            <a:endParaRPr/>
          </a:p>
        </p:txBody>
      </p:sp>
      <p:sp>
        <p:nvSpPr>
          <p:cNvPr id="637" name="Shape 637"/>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600"/>
              <a:t>Batch Normalization</a:t>
            </a:r>
            <a:endParaRPr sz="36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53</a:t>
            </a:fld>
            <a:endParaRPr/>
          </a:p>
        </p:txBody>
      </p:sp>
      <p:sp>
        <p:nvSpPr>
          <p:cNvPr id="643" name="Shape 643"/>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644" name="Shape 644"/>
          <p:cNvSpPr txBox="1"/>
          <p:nvPr/>
        </p:nvSpPr>
        <p:spPr>
          <a:xfrm>
            <a:off x="273225" y="1237200"/>
            <a:ext cx="6345675" cy="375750"/>
          </a:xfrm>
          <a:prstGeom prst="rect">
            <a:avLst/>
          </a:prstGeom>
          <a:noFill/>
          <a:ln>
            <a:noFill/>
          </a:ln>
        </p:spPr>
        <p:txBody>
          <a:bodyPr spcFirstLastPara="1" wrap="square" lIns="68569" tIns="68569" rIns="68569" bIns="68569" anchor="t" anchorCtr="0">
            <a:noAutofit/>
          </a:bodyPr>
          <a:lstStyle/>
          <a:p>
            <a:r>
              <a:rPr lang="en" sz="1500"/>
              <a:t>“you want zero-mean unit-variance activations? just make them so.”</a:t>
            </a:r>
            <a:endParaRPr sz="1500"/>
          </a:p>
        </p:txBody>
      </p:sp>
      <p:sp>
        <p:nvSpPr>
          <p:cNvPr id="645" name="Shape 645"/>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sp>
        <p:nvSpPr>
          <p:cNvPr id="646" name="Shape 646"/>
          <p:cNvSpPr txBox="1"/>
          <p:nvPr/>
        </p:nvSpPr>
        <p:spPr>
          <a:xfrm>
            <a:off x="259575" y="1824638"/>
            <a:ext cx="5882400" cy="587475"/>
          </a:xfrm>
          <a:prstGeom prst="rect">
            <a:avLst/>
          </a:prstGeom>
          <a:noFill/>
          <a:ln>
            <a:noFill/>
          </a:ln>
        </p:spPr>
        <p:txBody>
          <a:bodyPr spcFirstLastPara="1" wrap="square" lIns="68569" tIns="68569" rIns="68569" bIns="68569" anchor="t" anchorCtr="0">
            <a:noAutofit/>
          </a:bodyPr>
          <a:lstStyle/>
          <a:p>
            <a:r>
              <a:rPr lang="en" sz="1800"/>
              <a:t>consider a batch of activations at some layer. To make each dimension zero-mean unit-variance, apply:</a:t>
            </a:r>
            <a:endParaRPr sz="1800"/>
          </a:p>
        </p:txBody>
      </p:sp>
      <p:pic>
        <p:nvPicPr>
          <p:cNvPr id="647" name="Shape 647"/>
          <p:cNvPicPr preferRelativeResize="0"/>
          <p:nvPr/>
        </p:nvPicPr>
        <p:blipFill>
          <a:blip r:embed="rId3">
            <a:alphaModFix/>
          </a:blip>
          <a:stretch>
            <a:fillRect/>
          </a:stretch>
        </p:blipFill>
        <p:spPr>
          <a:xfrm>
            <a:off x="936337" y="2846579"/>
            <a:ext cx="2157413" cy="707231"/>
          </a:xfrm>
          <a:prstGeom prst="rect">
            <a:avLst/>
          </a:prstGeom>
          <a:noFill/>
          <a:ln>
            <a:noFill/>
          </a:ln>
        </p:spPr>
      </p:pic>
      <p:sp>
        <p:nvSpPr>
          <p:cNvPr id="648" name="Shape 648"/>
          <p:cNvSpPr txBox="1"/>
          <p:nvPr/>
        </p:nvSpPr>
        <p:spPr>
          <a:xfrm>
            <a:off x="3763706" y="3238594"/>
            <a:ext cx="2739150" cy="498600"/>
          </a:xfrm>
          <a:prstGeom prst="rect">
            <a:avLst/>
          </a:prstGeom>
          <a:noFill/>
          <a:ln>
            <a:noFill/>
          </a:ln>
        </p:spPr>
        <p:txBody>
          <a:bodyPr spcFirstLastPara="1" wrap="square" lIns="68569" tIns="68569" rIns="68569" bIns="68569" anchor="t" anchorCtr="0">
            <a:noAutofit/>
          </a:bodyPr>
          <a:lstStyle/>
          <a:p>
            <a:r>
              <a:rPr lang="en" sz="1800">
                <a:solidFill>
                  <a:srgbClr val="38761D"/>
                </a:solidFill>
              </a:rPr>
              <a:t>this is a vanilla differentiable function...</a:t>
            </a:r>
            <a:endParaRPr sz="1800">
              <a:solidFill>
                <a:srgbClr val="38761D"/>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54</a:t>
            </a:fld>
            <a:endParaRPr/>
          </a:p>
        </p:txBody>
      </p:sp>
      <p:sp>
        <p:nvSpPr>
          <p:cNvPr id="654" name="Shape 654"/>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655" name="Shape 655"/>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656" name="Shape 656"/>
          <p:cNvPicPr preferRelativeResize="0"/>
          <p:nvPr/>
        </p:nvPicPr>
        <p:blipFill>
          <a:blip r:embed="rId3">
            <a:alphaModFix/>
          </a:blip>
          <a:stretch>
            <a:fillRect/>
          </a:stretch>
        </p:blipFill>
        <p:spPr>
          <a:xfrm>
            <a:off x="3705937" y="3247810"/>
            <a:ext cx="2157413" cy="707231"/>
          </a:xfrm>
          <a:prstGeom prst="rect">
            <a:avLst/>
          </a:prstGeom>
          <a:noFill/>
          <a:ln w="9525" cap="flat" cmpd="sng">
            <a:solidFill>
              <a:schemeClr val="dk2"/>
            </a:solidFill>
            <a:prstDash val="solid"/>
            <a:round/>
            <a:headEnd type="none" w="sm" len="sm"/>
            <a:tailEnd type="none" w="sm" len="sm"/>
          </a:ln>
        </p:spPr>
      </p:pic>
      <p:sp>
        <p:nvSpPr>
          <p:cNvPr id="657" name="Shape 657"/>
          <p:cNvSpPr/>
          <p:nvPr/>
        </p:nvSpPr>
        <p:spPr>
          <a:xfrm>
            <a:off x="573769" y="2097900"/>
            <a:ext cx="1530000" cy="15504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2250"/>
              <a:t>X</a:t>
            </a:r>
            <a:endParaRPr sz="2250"/>
          </a:p>
        </p:txBody>
      </p:sp>
      <p:sp>
        <p:nvSpPr>
          <p:cNvPr id="658" name="Shape 658"/>
          <p:cNvSpPr txBox="1"/>
          <p:nvPr/>
        </p:nvSpPr>
        <p:spPr>
          <a:xfrm>
            <a:off x="136613" y="2617013"/>
            <a:ext cx="375750" cy="375750"/>
          </a:xfrm>
          <a:prstGeom prst="rect">
            <a:avLst/>
          </a:prstGeom>
          <a:noFill/>
          <a:ln>
            <a:noFill/>
          </a:ln>
        </p:spPr>
        <p:txBody>
          <a:bodyPr spcFirstLastPara="1" wrap="square" lIns="68569" tIns="68569" rIns="68569" bIns="68569" anchor="t" anchorCtr="0">
            <a:noAutofit/>
          </a:bodyPr>
          <a:lstStyle/>
          <a:p>
            <a:r>
              <a:rPr lang="en" sz="1800"/>
              <a:t>N</a:t>
            </a:r>
            <a:endParaRPr sz="1800"/>
          </a:p>
        </p:txBody>
      </p:sp>
      <p:sp>
        <p:nvSpPr>
          <p:cNvPr id="659" name="Shape 659"/>
          <p:cNvSpPr txBox="1"/>
          <p:nvPr/>
        </p:nvSpPr>
        <p:spPr>
          <a:xfrm>
            <a:off x="1150894" y="3701250"/>
            <a:ext cx="375750" cy="375750"/>
          </a:xfrm>
          <a:prstGeom prst="rect">
            <a:avLst/>
          </a:prstGeom>
          <a:noFill/>
          <a:ln>
            <a:noFill/>
          </a:ln>
        </p:spPr>
        <p:txBody>
          <a:bodyPr spcFirstLastPara="1" wrap="square" lIns="68569" tIns="68569" rIns="68569" bIns="68569" anchor="t" anchorCtr="0">
            <a:noAutofit/>
          </a:bodyPr>
          <a:lstStyle/>
          <a:p>
            <a:r>
              <a:rPr lang="en" sz="1800"/>
              <a:t>D</a:t>
            </a:r>
            <a:endParaRPr sz="1800"/>
          </a:p>
        </p:txBody>
      </p:sp>
      <p:cxnSp>
        <p:nvCxnSpPr>
          <p:cNvPr id="660" name="Shape 660"/>
          <p:cNvCxnSpPr/>
          <p:nvPr/>
        </p:nvCxnSpPr>
        <p:spPr>
          <a:xfrm rot="10800000">
            <a:off x="1979081" y="2125256"/>
            <a:ext cx="0" cy="1509525"/>
          </a:xfrm>
          <a:prstGeom prst="straightConnector1">
            <a:avLst/>
          </a:prstGeom>
          <a:noFill/>
          <a:ln w="38100" cap="flat" cmpd="sng">
            <a:solidFill>
              <a:srgbClr val="FF0000"/>
            </a:solidFill>
            <a:prstDash val="solid"/>
            <a:round/>
            <a:headEnd type="triangle" w="med" len="med"/>
            <a:tailEnd type="triangle" w="med" len="med"/>
          </a:ln>
        </p:spPr>
      </p:cxnSp>
      <p:sp>
        <p:nvSpPr>
          <p:cNvPr id="661" name="Shape 661"/>
          <p:cNvSpPr txBox="1"/>
          <p:nvPr/>
        </p:nvSpPr>
        <p:spPr>
          <a:xfrm>
            <a:off x="2210644" y="1904100"/>
            <a:ext cx="3964275" cy="573750"/>
          </a:xfrm>
          <a:prstGeom prst="rect">
            <a:avLst/>
          </a:prstGeom>
          <a:noFill/>
          <a:ln>
            <a:noFill/>
          </a:ln>
        </p:spPr>
        <p:txBody>
          <a:bodyPr spcFirstLastPara="1" wrap="square" lIns="68569" tIns="68569" rIns="68569" bIns="68569" anchor="t" anchorCtr="0">
            <a:noAutofit/>
          </a:bodyPr>
          <a:lstStyle/>
          <a:p>
            <a:r>
              <a:rPr lang="en" sz="1800">
                <a:solidFill>
                  <a:srgbClr val="FF0000"/>
                </a:solidFill>
              </a:rPr>
              <a:t>1. compute the empirical mean and variance independently for each dimension.</a:t>
            </a:r>
            <a:endParaRPr sz="1800">
              <a:solidFill>
                <a:srgbClr val="FF0000"/>
              </a:solidFill>
            </a:endParaRPr>
          </a:p>
        </p:txBody>
      </p:sp>
      <p:cxnSp>
        <p:nvCxnSpPr>
          <p:cNvPr id="662" name="Shape 662"/>
          <p:cNvCxnSpPr/>
          <p:nvPr/>
        </p:nvCxnSpPr>
        <p:spPr>
          <a:xfrm>
            <a:off x="2315606" y="2862900"/>
            <a:ext cx="2568375" cy="0"/>
          </a:xfrm>
          <a:prstGeom prst="straightConnector1">
            <a:avLst/>
          </a:prstGeom>
          <a:noFill/>
          <a:ln w="9525" cap="flat" cmpd="sng">
            <a:solidFill>
              <a:schemeClr val="dk2"/>
            </a:solidFill>
            <a:prstDash val="solid"/>
            <a:round/>
            <a:headEnd type="none" w="med" len="med"/>
            <a:tailEnd type="triangle" w="med" len="med"/>
          </a:ln>
        </p:spPr>
      </p:cxnSp>
      <p:sp>
        <p:nvSpPr>
          <p:cNvPr id="663" name="Shape 663"/>
          <p:cNvSpPr txBox="1"/>
          <p:nvPr/>
        </p:nvSpPr>
        <p:spPr>
          <a:xfrm>
            <a:off x="3604088" y="2885213"/>
            <a:ext cx="1844325" cy="34155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2. Normalize</a:t>
            </a:r>
            <a:endParaRPr sz="1800">
              <a:solidFill>
                <a:srgbClr val="0000FF"/>
              </a:solidFill>
            </a:endParaRPr>
          </a:p>
        </p:txBody>
      </p:sp>
      <p:cxnSp>
        <p:nvCxnSpPr>
          <p:cNvPr id="664" name="Shape 664"/>
          <p:cNvCxnSpPr/>
          <p:nvPr/>
        </p:nvCxnSpPr>
        <p:spPr>
          <a:xfrm rot="10800000">
            <a:off x="1750481" y="2125256"/>
            <a:ext cx="0" cy="1509525"/>
          </a:xfrm>
          <a:prstGeom prst="straightConnector1">
            <a:avLst/>
          </a:prstGeom>
          <a:noFill/>
          <a:ln w="38100" cap="flat" cmpd="sng">
            <a:solidFill>
              <a:srgbClr val="FF0000"/>
            </a:solidFill>
            <a:prstDash val="solid"/>
            <a:round/>
            <a:headEnd type="triangle" w="med" len="med"/>
            <a:tailEnd type="triangle" w="med" len="med"/>
          </a:ln>
        </p:spPr>
      </p:cxnSp>
      <p:cxnSp>
        <p:nvCxnSpPr>
          <p:cNvPr id="665" name="Shape 665"/>
          <p:cNvCxnSpPr/>
          <p:nvPr/>
        </p:nvCxnSpPr>
        <p:spPr>
          <a:xfrm rot="10800000">
            <a:off x="1521881" y="2125256"/>
            <a:ext cx="0" cy="1509525"/>
          </a:xfrm>
          <a:prstGeom prst="straightConnector1">
            <a:avLst/>
          </a:prstGeom>
          <a:noFill/>
          <a:ln w="38100" cap="flat" cmpd="sng">
            <a:solidFill>
              <a:srgbClr val="FF0000"/>
            </a:solidFill>
            <a:prstDash val="solid"/>
            <a:round/>
            <a:headEnd type="triangle" w="med" len="med"/>
            <a:tailEnd type="triangle" w="med" len="med"/>
          </a:ln>
        </p:spPr>
      </p:cxnSp>
      <p:sp>
        <p:nvSpPr>
          <p:cNvPr id="666" name="Shape 666"/>
          <p:cNvSpPr txBox="1"/>
          <p:nvPr/>
        </p:nvSpPr>
        <p:spPr>
          <a:xfrm>
            <a:off x="273225" y="1237200"/>
            <a:ext cx="6345675" cy="375750"/>
          </a:xfrm>
          <a:prstGeom prst="rect">
            <a:avLst/>
          </a:prstGeom>
          <a:noFill/>
          <a:ln>
            <a:noFill/>
          </a:ln>
        </p:spPr>
        <p:txBody>
          <a:bodyPr spcFirstLastPara="1" wrap="square" lIns="68569" tIns="68569" rIns="68569" bIns="68569" anchor="t" anchorCtr="0">
            <a:noAutofit/>
          </a:bodyPr>
          <a:lstStyle/>
          <a:p>
            <a:r>
              <a:rPr lang="en" sz="1500"/>
              <a:t>“you want zero-mean unit-variance activations? just make them so.”</a:t>
            </a:r>
            <a:endParaRPr sz="1500"/>
          </a:p>
        </p:txBody>
      </p:sp>
      <p:sp>
        <p:nvSpPr>
          <p:cNvPr id="1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55</a:t>
            </a:fld>
            <a:endParaRPr/>
          </a:p>
        </p:txBody>
      </p:sp>
      <p:sp>
        <p:nvSpPr>
          <p:cNvPr id="672" name="Shape 672"/>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673" name="Shape 673"/>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674" name="Shape 674"/>
          <p:cNvPicPr preferRelativeResize="0"/>
          <p:nvPr/>
        </p:nvPicPr>
        <p:blipFill>
          <a:blip r:embed="rId3">
            <a:alphaModFix/>
          </a:blip>
          <a:stretch>
            <a:fillRect/>
          </a:stretch>
        </p:blipFill>
        <p:spPr>
          <a:xfrm>
            <a:off x="3869869" y="2953098"/>
            <a:ext cx="2157413" cy="707231"/>
          </a:xfrm>
          <a:prstGeom prst="rect">
            <a:avLst/>
          </a:prstGeom>
          <a:noFill/>
          <a:ln w="9525" cap="flat" cmpd="sng">
            <a:solidFill>
              <a:srgbClr val="38761D"/>
            </a:solidFill>
            <a:prstDash val="solid"/>
            <a:round/>
            <a:headEnd type="none" w="sm" len="sm"/>
            <a:tailEnd type="none" w="sm" len="sm"/>
          </a:ln>
        </p:spPr>
      </p:pic>
      <p:sp>
        <p:nvSpPr>
          <p:cNvPr id="675" name="Shape 675"/>
          <p:cNvSpPr/>
          <p:nvPr/>
        </p:nvSpPr>
        <p:spPr>
          <a:xfrm>
            <a:off x="566944" y="1493588"/>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FC</a:t>
            </a:r>
            <a:endParaRPr sz="1050"/>
          </a:p>
        </p:txBody>
      </p:sp>
      <p:sp>
        <p:nvSpPr>
          <p:cNvPr id="676" name="Shape 676"/>
          <p:cNvSpPr/>
          <p:nvPr/>
        </p:nvSpPr>
        <p:spPr>
          <a:xfrm>
            <a:off x="566944" y="1896570"/>
            <a:ext cx="1161225" cy="2526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BN</a:t>
            </a:r>
            <a:endParaRPr sz="1050"/>
          </a:p>
        </p:txBody>
      </p:sp>
      <p:cxnSp>
        <p:nvCxnSpPr>
          <p:cNvPr id="677" name="Shape 677"/>
          <p:cNvCxnSpPr>
            <a:stCxn id="675" idx="2"/>
          </p:cNvCxnSpPr>
          <p:nvPr/>
        </p:nvCxnSpPr>
        <p:spPr>
          <a:xfrm>
            <a:off x="1147556" y="1746263"/>
            <a:ext cx="0" cy="136575"/>
          </a:xfrm>
          <a:prstGeom prst="straightConnector1">
            <a:avLst/>
          </a:prstGeom>
          <a:noFill/>
          <a:ln w="9525" cap="flat" cmpd="sng">
            <a:solidFill>
              <a:schemeClr val="dk2"/>
            </a:solidFill>
            <a:prstDash val="solid"/>
            <a:round/>
            <a:headEnd type="none" w="med" len="med"/>
            <a:tailEnd type="triangle" w="med" len="med"/>
          </a:ln>
        </p:spPr>
      </p:cxnSp>
      <p:sp>
        <p:nvSpPr>
          <p:cNvPr id="678" name="Shape 678"/>
          <p:cNvSpPr/>
          <p:nvPr/>
        </p:nvSpPr>
        <p:spPr>
          <a:xfrm>
            <a:off x="566944" y="2273624"/>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tanh</a:t>
            </a:r>
            <a:endParaRPr sz="1050"/>
          </a:p>
        </p:txBody>
      </p:sp>
      <p:cxnSp>
        <p:nvCxnSpPr>
          <p:cNvPr id="679" name="Shape 679"/>
          <p:cNvCxnSpPr/>
          <p:nvPr/>
        </p:nvCxnSpPr>
        <p:spPr>
          <a:xfrm>
            <a:off x="1147556" y="1215263"/>
            <a:ext cx="0" cy="278325"/>
          </a:xfrm>
          <a:prstGeom prst="straightConnector1">
            <a:avLst/>
          </a:prstGeom>
          <a:noFill/>
          <a:ln w="9525" cap="flat" cmpd="sng">
            <a:solidFill>
              <a:schemeClr val="dk2"/>
            </a:solidFill>
            <a:prstDash val="solid"/>
            <a:round/>
            <a:headEnd type="none" w="med" len="med"/>
            <a:tailEnd type="triangle" w="med" len="med"/>
          </a:ln>
        </p:spPr>
      </p:cxnSp>
      <p:cxnSp>
        <p:nvCxnSpPr>
          <p:cNvPr id="680" name="Shape 680"/>
          <p:cNvCxnSpPr/>
          <p:nvPr/>
        </p:nvCxnSpPr>
        <p:spPr>
          <a:xfrm>
            <a:off x="1147556" y="2146313"/>
            <a:ext cx="0" cy="136575"/>
          </a:xfrm>
          <a:prstGeom prst="straightConnector1">
            <a:avLst/>
          </a:prstGeom>
          <a:noFill/>
          <a:ln w="9525" cap="flat" cmpd="sng">
            <a:solidFill>
              <a:schemeClr val="dk2"/>
            </a:solidFill>
            <a:prstDash val="solid"/>
            <a:round/>
            <a:headEnd type="none" w="med" len="med"/>
            <a:tailEnd type="triangle" w="med" len="med"/>
          </a:ln>
        </p:spPr>
      </p:cxnSp>
      <p:sp>
        <p:nvSpPr>
          <p:cNvPr id="681" name="Shape 681"/>
          <p:cNvSpPr/>
          <p:nvPr/>
        </p:nvSpPr>
        <p:spPr>
          <a:xfrm>
            <a:off x="566944" y="2710388"/>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FC</a:t>
            </a:r>
            <a:endParaRPr sz="1050"/>
          </a:p>
        </p:txBody>
      </p:sp>
      <p:sp>
        <p:nvSpPr>
          <p:cNvPr id="682" name="Shape 682"/>
          <p:cNvSpPr/>
          <p:nvPr/>
        </p:nvSpPr>
        <p:spPr>
          <a:xfrm>
            <a:off x="566944" y="3113370"/>
            <a:ext cx="1161225" cy="2526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BN</a:t>
            </a:r>
            <a:endParaRPr sz="1050"/>
          </a:p>
        </p:txBody>
      </p:sp>
      <p:cxnSp>
        <p:nvCxnSpPr>
          <p:cNvPr id="683" name="Shape 683"/>
          <p:cNvCxnSpPr>
            <a:stCxn id="681" idx="2"/>
          </p:cNvCxnSpPr>
          <p:nvPr/>
        </p:nvCxnSpPr>
        <p:spPr>
          <a:xfrm>
            <a:off x="1147556" y="2963063"/>
            <a:ext cx="0" cy="136575"/>
          </a:xfrm>
          <a:prstGeom prst="straightConnector1">
            <a:avLst/>
          </a:prstGeom>
          <a:noFill/>
          <a:ln w="9525" cap="flat" cmpd="sng">
            <a:solidFill>
              <a:schemeClr val="dk2"/>
            </a:solidFill>
            <a:prstDash val="solid"/>
            <a:round/>
            <a:headEnd type="none" w="med" len="med"/>
            <a:tailEnd type="triangle" w="med" len="med"/>
          </a:ln>
        </p:spPr>
      </p:cxnSp>
      <p:cxnSp>
        <p:nvCxnSpPr>
          <p:cNvPr id="684" name="Shape 684"/>
          <p:cNvCxnSpPr/>
          <p:nvPr/>
        </p:nvCxnSpPr>
        <p:spPr>
          <a:xfrm>
            <a:off x="1147556" y="2539532"/>
            <a:ext cx="0" cy="173025"/>
          </a:xfrm>
          <a:prstGeom prst="straightConnector1">
            <a:avLst/>
          </a:prstGeom>
          <a:noFill/>
          <a:ln w="9525" cap="flat" cmpd="sng">
            <a:solidFill>
              <a:schemeClr val="dk2"/>
            </a:solidFill>
            <a:prstDash val="solid"/>
            <a:round/>
            <a:headEnd type="none" w="med" len="med"/>
            <a:tailEnd type="triangle" w="med" len="med"/>
          </a:ln>
        </p:spPr>
      </p:cxnSp>
      <p:cxnSp>
        <p:nvCxnSpPr>
          <p:cNvPr id="685" name="Shape 685"/>
          <p:cNvCxnSpPr/>
          <p:nvPr/>
        </p:nvCxnSpPr>
        <p:spPr>
          <a:xfrm>
            <a:off x="1147556" y="3363113"/>
            <a:ext cx="0" cy="136575"/>
          </a:xfrm>
          <a:prstGeom prst="straightConnector1">
            <a:avLst/>
          </a:prstGeom>
          <a:noFill/>
          <a:ln w="9525" cap="flat" cmpd="sng">
            <a:solidFill>
              <a:schemeClr val="dk2"/>
            </a:solidFill>
            <a:prstDash val="solid"/>
            <a:round/>
            <a:headEnd type="none" w="med" len="med"/>
            <a:tailEnd type="triangle" w="med" len="med"/>
          </a:ln>
        </p:spPr>
      </p:cxnSp>
      <p:sp>
        <p:nvSpPr>
          <p:cNvPr id="686" name="Shape 686"/>
          <p:cNvSpPr/>
          <p:nvPr/>
        </p:nvSpPr>
        <p:spPr>
          <a:xfrm>
            <a:off x="566944" y="3490424"/>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tanh</a:t>
            </a:r>
            <a:endParaRPr sz="1050"/>
          </a:p>
        </p:txBody>
      </p:sp>
      <p:cxnSp>
        <p:nvCxnSpPr>
          <p:cNvPr id="687" name="Shape 687"/>
          <p:cNvCxnSpPr>
            <a:stCxn id="686" idx="2"/>
          </p:cNvCxnSpPr>
          <p:nvPr/>
        </p:nvCxnSpPr>
        <p:spPr>
          <a:xfrm>
            <a:off x="1147556" y="3743099"/>
            <a:ext cx="0" cy="178650"/>
          </a:xfrm>
          <a:prstGeom prst="straightConnector1">
            <a:avLst/>
          </a:prstGeom>
          <a:noFill/>
          <a:ln w="9525" cap="flat" cmpd="sng">
            <a:solidFill>
              <a:schemeClr val="dk2"/>
            </a:solidFill>
            <a:prstDash val="solid"/>
            <a:round/>
            <a:headEnd type="none" w="med" len="med"/>
            <a:tailEnd type="triangle" w="med" len="med"/>
          </a:ln>
        </p:spPr>
      </p:cxnSp>
      <p:sp>
        <p:nvSpPr>
          <p:cNvPr id="688" name="Shape 688"/>
          <p:cNvSpPr txBox="1"/>
          <p:nvPr/>
        </p:nvSpPr>
        <p:spPr>
          <a:xfrm>
            <a:off x="1009116" y="3814193"/>
            <a:ext cx="1065600" cy="136575"/>
          </a:xfrm>
          <a:prstGeom prst="rect">
            <a:avLst/>
          </a:prstGeom>
          <a:noFill/>
          <a:ln>
            <a:noFill/>
          </a:ln>
        </p:spPr>
        <p:txBody>
          <a:bodyPr spcFirstLastPara="1" wrap="square" lIns="68569" tIns="68569" rIns="68569" bIns="68569" anchor="t" anchorCtr="0">
            <a:noAutofit/>
          </a:bodyPr>
          <a:lstStyle/>
          <a:p>
            <a:r>
              <a:rPr lang="en" sz="1050"/>
              <a:t>...</a:t>
            </a:r>
            <a:endParaRPr sz="1050"/>
          </a:p>
        </p:txBody>
      </p:sp>
      <p:sp>
        <p:nvSpPr>
          <p:cNvPr id="689" name="Shape 689"/>
          <p:cNvSpPr txBox="1"/>
          <p:nvPr/>
        </p:nvSpPr>
        <p:spPr>
          <a:xfrm>
            <a:off x="2405081" y="1418456"/>
            <a:ext cx="3907125" cy="1316025"/>
          </a:xfrm>
          <a:prstGeom prst="rect">
            <a:avLst/>
          </a:prstGeom>
          <a:noFill/>
          <a:ln>
            <a:noFill/>
          </a:ln>
        </p:spPr>
        <p:txBody>
          <a:bodyPr spcFirstLastPara="1" wrap="square" lIns="68569" tIns="68569" rIns="68569" bIns="68569" anchor="t" anchorCtr="0">
            <a:noAutofit/>
          </a:bodyPr>
          <a:lstStyle/>
          <a:p>
            <a:r>
              <a:rPr lang="en" sz="1800">
                <a:solidFill>
                  <a:srgbClr val="38761D"/>
                </a:solidFill>
              </a:rPr>
              <a:t>Usually inserted after Fully Connected or Convolutional layers, and before nonlinearity.</a:t>
            </a:r>
            <a:endParaRPr sz="1800">
              <a:solidFill>
                <a:srgbClr val="38761D"/>
              </a:solidFill>
            </a:endParaRPr>
          </a:p>
        </p:txBody>
      </p:sp>
      <p:cxnSp>
        <p:nvCxnSpPr>
          <p:cNvPr id="690" name="Shape 690"/>
          <p:cNvCxnSpPr/>
          <p:nvPr/>
        </p:nvCxnSpPr>
        <p:spPr>
          <a:xfrm rot="10800000">
            <a:off x="1898981" y="2022731"/>
            <a:ext cx="327825" cy="0"/>
          </a:xfrm>
          <a:prstGeom prst="straightConnector1">
            <a:avLst/>
          </a:prstGeom>
          <a:noFill/>
          <a:ln w="9525" cap="flat" cmpd="sng">
            <a:solidFill>
              <a:schemeClr val="dk2"/>
            </a:solidFill>
            <a:prstDash val="solid"/>
            <a:round/>
            <a:headEnd type="none" w="med" len="med"/>
            <a:tailEnd type="triangle" w="med" len="med"/>
          </a:ln>
        </p:spPr>
      </p:cxnSp>
      <p:cxnSp>
        <p:nvCxnSpPr>
          <p:cNvPr id="691" name="Shape 691"/>
          <p:cNvCxnSpPr/>
          <p:nvPr/>
        </p:nvCxnSpPr>
        <p:spPr>
          <a:xfrm flipH="1">
            <a:off x="1857825" y="2173013"/>
            <a:ext cx="389475" cy="1010925"/>
          </a:xfrm>
          <a:prstGeom prst="straightConnector1">
            <a:avLst/>
          </a:prstGeom>
          <a:noFill/>
          <a:ln w="9525" cap="flat" cmpd="sng">
            <a:solidFill>
              <a:schemeClr val="dk2"/>
            </a:solidFill>
            <a:prstDash val="solid"/>
            <a:round/>
            <a:headEnd type="none" w="med" len="med"/>
            <a:tailEnd type="triangle" w="med" len="med"/>
          </a:ln>
        </p:spPr>
      </p:cxnSp>
      <p:sp>
        <p:nvSpPr>
          <p:cNvPr id="2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56</a:t>
            </a:fld>
            <a:endParaRPr/>
          </a:p>
        </p:txBody>
      </p:sp>
      <p:sp>
        <p:nvSpPr>
          <p:cNvPr id="697" name="Shape 697"/>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698" name="Shape 698"/>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699" name="Shape 699"/>
          <p:cNvPicPr preferRelativeResize="0"/>
          <p:nvPr/>
        </p:nvPicPr>
        <p:blipFill>
          <a:blip r:embed="rId3">
            <a:alphaModFix/>
          </a:blip>
          <a:stretch>
            <a:fillRect/>
          </a:stretch>
        </p:blipFill>
        <p:spPr>
          <a:xfrm>
            <a:off x="3869869" y="2953098"/>
            <a:ext cx="2157413" cy="707231"/>
          </a:xfrm>
          <a:prstGeom prst="rect">
            <a:avLst/>
          </a:prstGeom>
          <a:noFill/>
          <a:ln w="9525" cap="flat" cmpd="sng">
            <a:solidFill>
              <a:srgbClr val="38761D"/>
            </a:solidFill>
            <a:prstDash val="solid"/>
            <a:round/>
            <a:headEnd type="none" w="sm" len="sm"/>
            <a:tailEnd type="none" w="sm" len="sm"/>
          </a:ln>
        </p:spPr>
      </p:pic>
      <p:sp>
        <p:nvSpPr>
          <p:cNvPr id="700" name="Shape 700"/>
          <p:cNvSpPr/>
          <p:nvPr/>
        </p:nvSpPr>
        <p:spPr>
          <a:xfrm>
            <a:off x="566944" y="1493588"/>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FC</a:t>
            </a:r>
            <a:endParaRPr sz="1050"/>
          </a:p>
        </p:txBody>
      </p:sp>
      <p:sp>
        <p:nvSpPr>
          <p:cNvPr id="701" name="Shape 701"/>
          <p:cNvSpPr/>
          <p:nvPr/>
        </p:nvSpPr>
        <p:spPr>
          <a:xfrm>
            <a:off x="566944" y="1896570"/>
            <a:ext cx="1161225" cy="2526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BN</a:t>
            </a:r>
            <a:endParaRPr sz="1050"/>
          </a:p>
        </p:txBody>
      </p:sp>
      <p:cxnSp>
        <p:nvCxnSpPr>
          <p:cNvPr id="702" name="Shape 702"/>
          <p:cNvCxnSpPr>
            <a:stCxn id="700" idx="2"/>
          </p:cNvCxnSpPr>
          <p:nvPr/>
        </p:nvCxnSpPr>
        <p:spPr>
          <a:xfrm>
            <a:off x="1147556" y="1746263"/>
            <a:ext cx="0" cy="136575"/>
          </a:xfrm>
          <a:prstGeom prst="straightConnector1">
            <a:avLst/>
          </a:prstGeom>
          <a:noFill/>
          <a:ln w="9525" cap="flat" cmpd="sng">
            <a:solidFill>
              <a:schemeClr val="dk2"/>
            </a:solidFill>
            <a:prstDash val="solid"/>
            <a:round/>
            <a:headEnd type="none" w="med" len="med"/>
            <a:tailEnd type="triangle" w="med" len="med"/>
          </a:ln>
        </p:spPr>
      </p:cxnSp>
      <p:sp>
        <p:nvSpPr>
          <p:cNvPr id="703" name="Shape 703"/>
          <p:cNvSpPr/>
          <p:nvPr/>
        </p:nvSpPr>
        <p:spPr>
          <a:xfrm>
            <a:off x="566944" y="2273624"/>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tanh</a:t>
            </a:r>
            <a:endParaRPr sz="1050"/>
          </a:p>
        </p:txBody>
      </p:sp>
      <p:cxnSp>
        <p:nvCxnSpPr>
          <p:cNvPr id="704" name="Shape 704"/>
          <p:cNvCxnSpPr/>
          <p:nvPr/>
        </p:nvCxnSpPr>
        <p:spPr>
          <a:xfrm>
            <a:off x="1147556" y="1215263"/>
            <a:ext cx="0" cy="278325"/>
          </a:xfrm>
          <a:prstGeom prst="straightConnector1">
            <a:avLst/>
          </a:prstGeom>
          <a:noFill/>
          <a:ln w="9525" cap="flat" cmpd="sng">
            <a:solidFill>
              <a:schemeClr val="dk2"/>
            </a:solidFill>
            <a:prstDash val="solid"/>
            <a:round/>
            <a:headEnd type="none" w="med" len="med"/>
            <a:tailEnd type="triangle" w="med" len="med"/>
          </a:ln>
        </p:spPr>
      </p:cxnSp>
      <p:cxnSp>
        <p:nvCxnSpPr>
          <p:cNvPr id="705" name="Shape 705"/>
          <p:cNvCxnSpPr/>
          <p:nvPr/>
        </p:nvCxnSpPr>
        <p:spPr>
          <a:xfrm>
            <a:off x="1147556" y="2146313"/>
            <a:ext cx="0" cy="136575"/>
          </a:xfrm>
          <a:prstGeom prst="straightConnector1">
            <a:avLst/>
          </a:prstGeom>
          <a:noFill/>
          <a:ln w="9525" cap="flat" cmpd="sng">
            <a:solidFill>
              <a:schemeClr val="dk2"/>
            </a:solidFill>
            <a:prstDash val="solid"/>
            <a:round/>
            <a:headEnd type="none" w="med" len="med"/>
            <a:tailEnd type="triangle" w="med" len="med"/>
          </a:ln>
        </p:spPr>
      </p:cxnSp>
      <p:sp>
        <p:nvSpPr>
          <p:cNvPr id="706" name="Shape 706"/>
          <p:cNvSpPr/>
          <p:nvPr/>
        </p:nvSpPr>
        <p:spPr>
          <a:xfrm>
            <a:off x="566944" y="2710388"/>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FC</a:t>
            </a:r>
            <a:endParaRPr sz="1050"/>
          </a:p>
        </p:txBody>
      </p:sp>
      <p:sp>
        <p:nvSpPr>
          <p:cNvPr id="707" name="Shape 707"/>
          <p:cNvSpPr/>
          <p:nvPr/>
        </p:nvSpPr>
        <p:spPr>
          <a:xfrm>
            <a:off x="566944" y="3113370"/>
            <a:ext cx="1161225" cy="2526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BN</a:t>
            </a:r>
            <a:endParaRPr sz="1050"/>
          </a:p>
        </p:txBody>
      </p:sp>
      <p:cxnSp>
        <p:nvCxnSpPr>
          <p:cNvPr id="708" name="Shape 708"/>
          <p:cNvCxnSpPr>
            <a:stCxn id="706" idx="2"/>
          </p:cNvCxnSpPr>
          <p:nvPr/>
        </p:nvCxnSpPr>
        <p:spPr>
          <a:xfrm>
            <a:off x="1147556" y="2963063"/>
            <a:ext cx="0" cy="136575"/>
          </a:xfrm>
          <a:prstGeom prst="straightConnector1">
            <a:avLst/>
          </a:prstGeom>
          <a:noFill/>
          <a:ln w="9525" cap="flat" cmpd="sng">
            <a:solidFill>
              <a:schemeClr val="dk2"/>
            </a:solidFill>
            <a:prstDash val="solid"/>
            <a:round/>
            <a:headEnd type="none" w="med" len="med"/>
            <a:tailEnd type="triangle" w="med" len="med"/>
          </a:ln>
        </p:spPr>
      </p:cxnSp>
      <p:cxnSp>
        <p:nvCxnSpPr>
          <p:cNvPr id="709" name="Shape 709"/>
          <p:cNvCxnSpPr/>
          <p:nvPr/>
        </p:nvCxnSpPr>
        <p:spPr>
          <a:xfrm>
            <a:off x="1147556" y="2539532"/>
            <a:ext cx="0" cy="173025"/>
          </a:xfrm>
          <a:prstGeom prst="straightConnector1">
            <a:avLst/>
          </a:prstGeom>
          <a:noFill/>
          <a:ln w="9525" cap="flat" cmpd="sng">
            <a:solidFill>
              <a:schemeClr val="dk2"/>
            </a:solidFill>
            <a:prstDash val="solid"/>
            <a:round/>
            <a:headEnd type="none" w="med" len="med"/>
            <a:tailEnd type="triangle" w="med" len="med"/>
          </a:ln>
        </p:spPr>
      </p:cxnSp>
      <p:cxnSp>
        <p:nvCxnSpPr>
          <p:cNvPr id="710" name="Shape 710"/>
          <p:cNvCxnSpPr/>
          <p:nvPr/>
        </p:nvCxnSpPr>
        <p:spPr>
          <a:xfrm>
            <a:off x="1147556" y="3363113"/>
            <a:ext cx="0" cy="136575"/>
          </a:xfrm>
          <a:prstGeom prst="straightConnector1">
            <a:avLst/>
          </a:prstGeom>
          <a:noFill/>
          <a:ln w="9525" cap="flat" cmpd="sng">
            <a:solidFill>
              <a:schemeClr val="dk2"/>
            </a:solidFill>
            <a:prstDash val="solid"/>
            <a:round/>
            <a:headEnd type="none" w="med" len="med"/>
            <a:tailEnd type="triangle" w="med" len="med"/>
          </a:ln>
        </p:spPr>
      </p:cxnSp>
      <p:sp>
        <p:nvSpPr>
          <p:cNvPr id="711" name="Shape 711"/>
          <p:cNvSpPr/>
          <p:nvPr/>
        </p:nvSpPr>
        <p:spPr>
          <a:xfrm>
            <a:off x="566944" y="3490424"/>
            <a:ext cx="1161225" cy="252675"/>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050"/>
              <a:t>tanh</a:t>
            </a:r>
            <a:endParaRPr sz="1050"/>
          </a:p>
        </p:txBody>
      </p:sp>
      <p:cxnSp>
        <p:nvCxnSpPr>
          <p:cNvPr id="712" name="Shape 712"/>
          <p:cNvCxnSpPr>
            <a:stCxn id="711" idx="2"/>
          </p:cNvCxnSpPr>
          <p:nvPr/>
        </p:nvCxnSpPr>
        <p:spPr>
          <a:xfrm>
            <a:off x="1147556" y="3743099"/>
            <a:ext cx="0" cy="178650"/>
          </a:xfrm>
          <a:prstGeom prst="straightConnector1">
            <a:avLst/>
          </a:prstGeom>
          <a:noFill/>
          <a:ln w="9525" cap="flat" cmpd="sng">
            <a:solidFill>
              <a:schemeClr val="dk2"/>
            </a:solidFill>
            <a:prstDash val="solid"/>
            <a:round/>
            <a:headEnd type="none" w="med" len="med"/>
            <a:tailEnd type="triangle" w="med" len="med"/>
          </a:ln>
        </p:spPr>
      </p:cxnSp>
      <p:sp>
        <p:nvSpPr>
          <p:cNvPr id="713" name="Shape 713"/>
          <p:cNvSpPr txBox="1"/>
          <p:nvPr/>
        </p:nvSpPr>
        <p:spPr>
          <a:xfrm>
            <a:off x="1009116" y="3814193"/>
            <a:ext cx="1065600" cy="136575"/>
          </a:xfrm>
          <a:prstGeom prst="rect">
            <a:avLst/>
          </a:prstGeom>
          <a:noFill/>
          <a:ln>
            <a:noFill/>
          </a:ln>
        </p:spPr>
        <p:txBody>
          <a:bodyPr spcFirstLastPara="1" wrap="square" lIns="68569" tIns="68569" rIns="68569" bIns="68569" anchor="t" anchorCtr="0">
            <a:noAutofit/>
          </a:bodyPr>
          <a:lstStyle/>
          <a:p>
            <a:r>
              <a:rPr lang="en" sz="1050"/>
              <a:t>...</a:t>
            </a:r>
            <a:endParaRPr sz="1050"/>
          </a:p>
        </p:txBody>
      </p:sp>
      <p:sp>
        <p:nvSpPr>
          <p:cNvPr id="714" name="Shape 714"/>
          <p:cNvSpPr txBox="1"/>
          <p:nvPr/>
        </p:nvSpPr>
        <p:spPr>
          <a:xfrm>
            <a:off x="2405081" y="1418456"/>
            <a:ext cx="3907125" cy="1316025"/>
          </a:xfrm>
          <a:prstGeom prst="rect">
            <a:avLst/>
          </a:prstGeom>
          <a:noFill/>
          <a:ln>
            <a:noFill/>
          </a:ln>
        </p:spPr>
        <p:txBody>
          <a:bodyPr spcFirstLastPara="1" wrap="square" lIns="68569" tIns="68569" rIns="68569" bIns="68569" anchor="t" anchorCtr="0">
            <a:noAutofit/>
          </a:bodyPr>
          <a:lstStyle/>
          <a:p>
            <a:r>
              <a:rPr lang="en" sz="1800">
                <a:solidFill>
                  <a:srgbClr val="38761D"/>
                </a:solidFill>
              </a:rPr>
              <a:t>Usually inserted after Fully Connected or Convolutional layers, and before nonlinearity.</a:t>
            </a:r>
            <a:endParaRPr sz="1800">
              <a:solidFill>
                <a:srgbClr val="38761D"/>
              </a:solidFill>
            </a:endParaRPr>
          </a:p>
        </p:txBody>
      </p:sp>
      <p:cxnSp>
        <p:nvCxnSpPr>
          <p:cNvPr id="715" name="Shape 715"/>
          <p:cNvCxnSpPr/>
          <p:nvPr/>
        </p:nvCxnSpPr>
        <p:spPr>
          <a:xfrm rot="10800000">
            <a:off x="1898981" y="2022731"/>
            <a:ext cx="327825" cy="0"/>
          </a:xfrm>
          <a:prstGeom prst="straightConnector1">
            <a:avLst/>
          </a:prstGeom>
          <a:noFill/>
          <a:ln w="9525" cap="flat" cmpd="sng">
            <a:solidFill>
              <a:schemeClr val="dk2"/>
            </a:solidFill>
            <a:prstDash val="solid"/>
            <a:round/>
            <a:headEnd type="none" w="med" len="med"/>
            <a:tailEnd type="triangle" w="med" len="med"/>
          </a:ln>
        </p:spPr>
      </p:cxnSp>
      <p:cxnSp>
        <p:nvCxnSpPr>
          <p:cNvPr id="716" name="Shape 716"/>
          <p:cNvCxnSpPr/>
          <p:nvPr/>
        </p:nvCxnSpPr>
        <p:spPr>
          <a:xfrm flipH="1">
            <a:off x="1857825" y="2173013"/>
            <a:ext cx="389475" cy="1010925"/>
          </a:xfrm>
          <a:prstGeom prst="straightConnector1">
            <a:avLst/>
          </a:prstGeom>
          <a:noFill/>
          <a:ln w="9525" cap="flat" cmpd="sng">
            <a:solidFill>
              <a:schemeClr val="dk2"/>
            </a:solidFill>
            <a:prstDash val="solid"/>
            <a:round/>
            <a:headEnd type="none" w="med" len="med"/>
            <a:tailEnd type="triangle" w="med" len="med"/>
          </a:ln>
        </p:spPr>
      </p:cxnSp>
      <p:sp>
        <p:nvSpPr>
          <p:cNvPr id="717" name="Shape 717"/>
          <p:cNvSpPr txBox="1"/>
          <p:nvPr/>
        </p:nvSpPr>
        <p:spPr>
          <a:xfrm>
            <a:off x="1961550" y="3026850"/>
            <a:ext cx="1829025" cy="737775"/>
          </a:xfrm>
          <a:prstGeom prst="rect">
            <a:avLst/>
          </a:prstGeom>
          <a:noFill/>
          <a:ln>
            <a:noFill/>
          </a:ln>
        </p:spPr>
        <p:txBody>
          <a:bodyPr spcFirstLastPara="1" wrap="square" lIns="68569" tIns="68569" rIns="68569" bIns="68569" anchor="t" anchorCtr="0">
            <a:noAutofit/>
          </a:bodyPr>
          <a:lstStyle/>
          <a:p>
            <a:r>
              <a:rPr lang="en" sz="1200">
                <a:solidFill>
                  <a:srgbClr val="FF0000"/>
                </a:solidFill>
              </a:rPr>
              <a:t>Problem: do we necessarily want a zero-mean unit-variance input?</a:t>
            </a:r>
            <a:endParaRPr sz="1200">
              <a:solidFill>
                <a:srgbClr val="FF0000"/>
              </a:solidFill>
            </a:endParaRPr>
          </a:p>
        </p:txBody>
      </p:sp>
      <p:sp>
        <p:nvSpPr>
          <p:cNvPr id="2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57</a:t>
            </a:fld>
            <a:endParaRPr/>
          </a:p>
        </p:txBody>
      </p:sp>
      <p:sp>
        <p:nvSpPr>
          <p:cNvPr id="723" name="Shape 723"/>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724" name="Shape 724"/>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725" name="Shape 725"/>
          <p:cNvPicPr preferRelativeResize="0"/>
          <p:nvPr/>
        </p:nvPicPr>
        <p:blipFill>
          <a:blip r:embed="rId3">
            <a:alphaModFix/>
          </a:blip>
          <a:stretch>
            <a:fillRect/>
          </a:stretch>
        </p:blipFill>
        <p:spPr>
          <a:xfrm>
            <a:off x="211744" y="1709448"/>
            <a:ext cx="2157413" cy="707231"/>
          </a:xfrm>
          <a:prstGeom prst="rect">
            <a:avLst/>
          </a:prstGeom>
          <a:noFill/>
          <a:ln w="9525" cap="flat" cmpd="sng">
            <a:solidFill>
              <a:srgbClr val="38761D"/>
            </a:solidFill>
            <a:prstDash val="solid"/>
            <a:round/>
            <a:headEnd type="none" w="sm" len="sm"/>
            <a:tailEnd type="none" w="sm" len="sm"/>
          </a:ln>
        </p:spPr>
      </p:pic>
      <p:sp>
        <p:nvSpPr>
          <p:cNvPr id="726" name="Shape 726"/>
          <p:cNvSpPr txBox="1"/>
          <p:nvPr/>
        </p:nvSpPr>
        <p:spPr>
          <a:xfrm>
            <a:off x="211744" y="2483954"/>
            <a:ext cx="5273325" cy="375750"/>
          </a:xfrm>
          <a:prstGeom prst="rect">
            <a:avLst/>
          </a:prstGeom>
          <a:noFill/>
          <a:ln>
            <a:noFill/>
          </a:ln>
        </p:spPr>
        <p:txBody>
          <a:bodyPr spcFirstLastPara="1" wrap="square" lIns="68569" tIns="68569" rIns="68569" bIns="68569" anchor="t" anchorCtr="0">
            <a:noAutofit/>
          </a:bodyPr>
          <a:lstStyle/>
          <a:p>
            <a:r>
              <a:rPr lang="en" sz="1350"/>
              <a:t>And then allow the network to squash </a:t>
            </a:r>
            <a:endParaRPr sz="1350"/>
          </a:p>
          <a:p>
            <a:r>
              <a:rPr lang="en" sz="1350"/>
              <a:t>the range if it wants to:</a:t>
            </a:r>
            <a:endParaRPr sz="1350"/>
          </a:p>
        </p:txBody>
      </p:sp>
      <p:pic>
        <p:nvPicPr>
          <p:cNvPr id="727" name="Shape 727"/>
          <p:cNvPicPr preferRelativeResize="0"/>
          <p:nvPr/>
        </p:nvPicPr>
        <p:blipFill>
          <a:blip r:embed="rId4">
            <a:alphaModFix/>
          </a:blip>
          <a:stretch>
            <a:fillRect/>
          </a:stretch>
        </p:blipFill>
        <p:spPr>
          <a:xfrm>
            <a:off x="211735" y="3128850"/>
            <a:ext cx="2278856" cy="414338"/>
          </a:xfrm>
          <a:prstGeom prst="rect">
            <a:avLst/>
          </a:prstGeom>
          <a:noFill/>
          <a:ln w="9525" cap="flat" cmpd="sng">
            <a:solidFill>
              <a:srgbClr val="38761D"/>
            </a:solidFill>
            <a:prstDash val="solid"/>
            <a:round/>
            <a:headEnd type="none" w="sm" len="sm"/>
            <a:tailEnd type="none" w="sm" len="sm"/>
          </a:ln>
        </p:spPr>
      </p:pic>
      <p:pic>
        <p:nvPicPr>
          <p:cNvPr id="728" name="Shape 728"/>
          <p:cNvPicPr preferRelativeResize="0"/>
          <p:nvPr/>
        </p:nvPicPr>
        <p:blipFill>
          <a:blip r:embed="rId5">
            <a:alphaModFix/>
          </a:blip>
          <a:stretch>
            <a:fillRect/>
          </a:stretch>
        </p:blipFill>
        <p:spPr>
          <a:xfrm>
            <a:off x="4196400" y="2529413"/>
            <a:ext cx="1843088" cy="314325"/>
          </a:xfrm>
          <a:prstGeom prst="rect">
            <a:avLst/>
          </a:prstGeom>
          <a:noFill/>
          <a:ln>
            <a:noFill/>
          </a:ln>
        </p:spPr>
      </p:pic>
      <p:pic>
        <p:nvPicPr>
          <p:cNvPr id="729" name="Shape 729"/>
          <p:cNvPicPr preferRelativeResize="0"/>
          <p:nvPr/>
        </p:nvPicPr>
        <p:blipFill>
          <a:blip r:embed="rId6">
            <a:alphaModFix/>
          </a:blip>
          <a:stretch>
            <a:fillRect/>
          </a:stretch>
        </p:blipFill>
        <p:spPr>
          <a:xfrm>
            <a:off x="4196400" y="2926416"/>
            <a:ext cx="1443038" cy="350044"/>
          </a:xfrm>
          <a:prstGeom prst="rect">
            <a:avLst/>
          </a:prstGeom>
          <a:noFill/>
          <a:ln>
            <a:noFill/>
          </a:ln>
        </p:spPr>
      </p:pic>
      <p:sp>
        <p:nvSpPr>
          <p:cNvPr id="730" name="Shape 730"/>
          <p:cNvSpPr txBox="1"/>
          <p:nvPr/>
        </p:nvSpPr>
        <p:spPr>
          <a:xfrm>
            <a:off x="4120763" y="2165700"/>
            <a:ext cx="2322450" cy="350100"/>
          </a:xfrm>
          <a:prstGeom prst="rect">
            <a:avLst/>
          </a:prstGeom>
          <a:noFill/>
          <a:ln>
            <a:noFill/>
          </a:ln>
        </p:spPr>
        <p:txBody>
          <a:bodyPr spcFirstLastPara="1" wrap="square" lIns="68569" tIns="68569" rIns="68569" bIns="68569" anchor="t" anchorCtr="0">
            <a:noAutofit/>
          </a:bodyPr>
          <a:lstStyle/>
          <a:p>
            <a:r>
              <a:rPr lang="en" sz="1350"/>
              <a:t>Note, the network can learn:</a:t>
            </a:r>
            <a:endParaRPr sz="1350"/>
          </a:p>
        </p:txBody>
      </p:sp>
      <p:sp>
        <p:nvSpPr>
          <p:cNvPr id="731" name="Shape 731"/>
          <p:cNvSpPr txBox="1"/>
          <p:nvPr/>
        </p:nvSpPr>
        <p:spPr>
          <a:xfrm>
            <a:off x="4199344" y="3276469"/>
            <a:ext cx="2322450" cy="350100"/>
          </a:xfrm>
          <a:prstGeom prst="rect">
            <a:avLst/>
          </a:prstGeom>
          <a:noFill/>
          <a:ln>
            <a:noFill/>
          </a:ln>
        </p:spPr>
        <p:txBody>
          <a:bodyPr spcFirstLastPara="1" wrap="square" lIns="68569" tIns="68569" rIns="68569" bIns="68569" anchor="t" anchorCtr="0">
            <a:noAutofit/>
          </a:bodyPr>
          <a:lstStyle/>
          <a:p>
            <a:r>
              <a:rPr lang="en" sz="1350"/>
              <a:t>to recover the identity mapping.</a:t>
            </a:r>
            <a:endParaRPr sz="1350"/>
          </a:p>
        </p:txBody>
      </p:sp>
      <p:sp>
        <p:nvSpPr>
          <p:cNvPr id="732" name="Shape 732"/>
          <p:cNvSpPr/>
          <p:nvPr/>
        </p:nvSpPr>
        <p:spPr>
          <a:xfrm>
            <a:off x="4072950" y="2145206"/>
            <a:ext cx="2322450" cy="1632600"/>
          </a:xfrm>
          <a:prstGeom prst="rect">
            <a:avLst/>
          </a:prstGeom>
          <a:no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33" name="Shape 733"/>
          <p:cNvSpPr txBox="1"/>
          <p:nvPr/>
        </p:nvSpPr>
        <p:spPr>
          <a:xfrm>
            <a:off x="154594" y="1331410"/>
            <a:ext cx="5273325" cy="375750"/>
          </a:xfrm>
          <a:prstGeom prst="rect">
            <a:avLst/>
          </a:prstGeom>
          <a:noFill/>
          <a:ln>
            <a:noFill/>
          </a:ln>
        </p:spPr>
        <p:txBody>
          <a:bodyPr spcFirstLastPara="1" wrap="square" lIns="68569" tIns="68569" rIns="68569" bIns="68569" anchor="t" anchorCtr="0">
            <a:noAutofit/>
          </a:bodyPr>
          <a:lstStyle/>
          <a:p>
            <a:r>
              <a:rPr lang="en" sz="1350"/>
              <a:t>Normalize:</a:t>
            </a:r>
            <a:endParaRPr sz="1350"/>
          </a:p>
        </p:txBody>
      </p:sp>
      <p:sp>
        <p:nvSpPr>
          <p:cNvPr id="14"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58</a:t>
            </a:fld>
            <a:endParaRPr/>
          </a:p>
        </p:txBody>
      </p:sp>
      <p:sp>
        <p:nvSpPr>
          <p:cNvPr id="739" name="Shape 739"/>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740" name="Shape 740"/>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741" name="Shape 741"/>
          <p:cNvPicPr preferRelativeResize="0"/>
          <p:nvPr/>
        </p:nvPicPr>
        <p:blipFill>
          <a:blip r:embed="rId3">
            <a:alphaModFix/>
          </a:blip>
          <a:stretch>
            <a:fillRect/>
          </a:stretch>
        </p:blipFill>
        <p:spPr>
          <a:xfrm>
            <a:off x="135937" y="1199831"/>
            <a:ext cx="3738695" cy="2677144"/>
          </a:xfrm>
          <a:prstGeom prst="rect">
            <a:avLst/>
          </a:prstGeom>
          <a:noFill/>
          <a:ln>
            <a:noFill/>
          </a:ln>
        </p:spPr>
      </p:pic>
      <p:sp>
        <p:nvSpPr>
          <p:cNvPr id="742" name="Shape 742"/>
          <p:cNvSpPr txBox="1"/>
          <p:nvPr/>
        </p:nvSpPr>
        <p:spPr>
          <a:xfrm>
            <a:off x="3874631" y="1216706"/>
            <a:ext cx="2983275" cy="2769975"/>
          </a:xfrm>
          <a:prstGeom prst="rect">
            <a:avLst/>
          </a:prstGeom>
          <a:noFill/>
          <a:ln>
            <a:noFill/>
          </a:ln>
        </p:spPr>
        <p:txBody>
          <a:bodyPr spcFirstLastPara="1" wrap="square" lIns="68569" tIns="68569" rIns="68569" bIns="68569" anchor="t" anchorCtr="0">
            <a:noAutofit/>
          </a:bodyPr>
          <a:lstStyle/>
          <a:p>
            <a:pPr marL="342900" indent="-257175">
              <a:buClr>
                <a:srgbClr val="38761D"/>
              </a:buClr>
              <a:buSzPts val="1800"/>
              <a:buChar char="-"/>
            </a:pPr>
            <a:r>
              <a:rPr lang="en" sz="1350">
                <a:solidFill>
                  <a:srgbClr val="38761D"/>
                </a:solidFill>
              </a:rPr>
              <a:t>Improves gradient flow through the network</a:t>
            </a:r>
            <a:endParaRPr sz="1350">
              <a:solidFill>
                <a:srgbClr val="38761D"/>
              </a:solidFill>
            </a:endParaRPr>
          </a:p>
          <a:p>
            <a:pPr marL="342900" indent="-257175">
              <a:buClr>
                <a:srgbClr val="38761D"/>
              </a:buClr>
              <a:buSzPts val="1800"/>
              <a:buChar char="-"/>
            </a:pPr>
            <a:r>
              <a:rPr lang="en" sz="1350">
                <a:solidFill>
                  <a:srgbClr val="38761D"/>
                </a:solidFill>
              </a:rPr>
              <a:t>Allows higher learning rates</a:t>
            </a:r>
            <a:endParaRPr sz="1350">
              <a:solidFill>
                <a:srgbClr val="38761D"/>
              </a:solidFill>
            </a:endParaRPr>
          </a:p>
          <a:p>
            <a:pPr marL="342900" indent="-257175">
              <a:buClr>
                <a:srgbClr val="38761D"/>
              </a:buClr>
              <a:buSzPts val="1800"/>
              <a:buChar char="-"/>
            </a:pPr>
            <a:r>
              <a:rPr lang="en" sz="1350">
                <a:solidFill>
                  <a:srgbClr val="38761D"/>
                </a:solidFill>
              </a:rPr>
              <a:t>Reduces the strong dependence on initialization</a:t>
            </a:r>
            <a:endParaRPr sz="1350">
              <a:solidFill>
                <a:srgbClr val="38761D"/>
              </a:solidFill>
            </a:endParaRPr>
          </a:p>
          <a:p>
            <a:pPr marL="342900" indent="-257175">
              <a:buClr>
                <a:srgbClr val="38761D"/>
              </a:buClr>
              <a:buSzPts val="1800"/>
              <a:buChar char="-"/>
            </a:pPr>
            <a:r>
              <a:rPr lang="en" sz="1350">
                <a:solidFill>
                  <a:srgbClr val="38761D"/>
                </a:solidFill>
              </a:rPr>
              <a:t>Acts as a form of regularization in a funny way, and slightly reduces the need for dropout, maybe</a:t>
            </a:r>
            <a:endParaRPr sz="1350">
              <a:solidFill>
                <a:srgbClr val="38761D"/>
              </a:solidFill>
            </a:endParaRPr>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59</a:t>
            </a:fld>
            <a:endParaRPr/>
          </a:p>
        </p:txBody>
      </p:sp>
      <p:sp>
        <p:nvSpPr>
          <p:cNvPr id="748" name="Shape 748"/>
          <p:cNvSpPr txBox="1"/>
          <p:nvPr/>
        </p:nvSpPr>
        <p:spPr>
          <a:xfrm>
            <a:off x="135938" y="701231"/>
            <a:ext cx="6250050" cy="498600"/>
          </a:xfrm>
          <a:prstGeom prst="rect">
            <a:avLst/>
          </a:prstGeom>
          <a:noFill/>
          <a:ln>
            <a:noFill/>
          </a:ln>
        </p:spPr>
        <p:txBody>
          <a:bodyPr spcFirstLastPara="1" wrap="square" lIns="68569" tIns="68569" rIns="68569" bIns="68569" anchor="t" anchorCtr="0">
            <a:noAutofit/>
          </a:bodyPr>
          <a:lstStyle/>
          <a:p>
            <a:r>
              <a:rPr lang="en" sz="2250"/>
              <a:t>Batch Normalization</a:t>
            </a:r>
            <a:endParaRPr sz="2250"/>
          </a:p>
        </p:txBody>
      </p:sp>
      <p:sp>
        <p:nvSpPr>
          <p:cNvPr id="749" name="Shape 749"/>
          <p:cNvSpPr txBox="1"/>
          <p:nvPr/>
        </p:nvSpPr>
        <p:spPr>
          <a:xfrm>
            <a:off x="4624369" y="701231"/>
            <a:ext cx="2165400" cy="3757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[Ioffe and Szegedy, 2015]</a:t>
            </a:r>
            <a:endParaRPr sz="1350">
              <a:solidFill>
                <a:srgbClr val="0000FF"/>
              </a:solidFill>
            </a:endParaRPr>
          </a:p>
        </p:txBody>
      </p:sp>
      <p:pic>
        <p:nvPicPr>
          <p:cNvPr id="750" name="Shape 750"/>
          <p:cNvPicPr preferRelativeResize="0"/>
          <p:nvPr/>
        </p:nvPicPr>
        <p:blipFill>
          <a:blip r:embed="rId3">
            <a:alphaModFix/>
          </a:blip>
          <a:stretch>
            <a:fillRect/>
          </a:stretch>
        </p:blipFill>
        <p:spPr>
          <a:xfrm>
            <a:off x="135937" y="1199831"/>
            <a:ext cx="3738695" cy="2677144"/>
          </a:xfrm>
          <a:prstGeom prst="rect">
            <a:avLst/>
          </a:prstGeom>
          <a:noFill/>
          <a:ln>
            <a:noFill/>
          </a:ln>
        </p:spPr>
      </p:pic>
      <p:sp>
        <p:nvSpPr>
          <p:cNvPr id="751" name="Shape 751"/>
          <p:cNvSpPr txBox="1"/>
          <p:nvPr/>
        </p:nvSpPr>
        <p:spPr>
          <a:xfrm>
            <a:off x="3874631" y="1216706"/>
            <a:ext cx="2983275" cy="2769975"/>
          </a:xfrm>
          <a:prstGeom prst="rect">
            <a:avLst/>
          </a:prstGeom>
          <a:noFill/>
          <a:ln>
            <a:noFill/>
          </a:ln>
        </p:spPr>
        <p:txBody>
          <a:bodyPr spcFirstLastPara="1" wrap="square" lIns="68569" tIns="68569" rIns="68569" bIns="68569" anchor="t" anchorCtr="0">
            <a:noAutofit/>
          </a:bodyPr>
          <a:lstStyle/>
          <a:p>
            <a:r>
              <a:rPr lang="en" sz="1350" b="1"/>
              <a:t>Note: at test time BatchNorm layer functions differently:</a:t>
            </a:r>
            <a:endParaRPr sz="1350" b="1"/>
          </a:p>
          <a:p>
            <a:endParaRPr sz="1350"/>
          </a:p>
          <a:p>
            <a:r>
              <a:rPr lang="en" sz="1350"/>
              <a:t>The mean/std are not computed based on the batch. Instead, a single fixed empirical mean of activations during training is used.</a:t>
            </a:r>
            <a:endParaRPr sz="1350"/>
          </a:p>
          <a:p>
            <a:endParaRPr sz="1350"/>
          </a:p>
          <a:p>
            <a:r>
              <a:rPr lang="en" sz="1350"/>
              <a:t>(e.g. can be estimated during training with running averages)</a:t>
            </a:r>
            <a:endParaRPr sz="1350"/>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a:t>
            </a:fld>
            <a:endParaRPr/>
          </a:p>
        </p:txBody>
      </p:sp>
      <p:sp>
        <p:nvSpPr>
          <p:cNvPr id="162" name="Shape 162"/>
          <p:cNvSpPr txBox="1">
            <a:spLocks noGrp="1"/>
          </p:cNvSpPr>
          <p:nvPr>
            <p:ph type="title"/>
          </p:nvPr>
        </p:nvSpPr>
        <p:spPr>
          <a:xfrm>
            <a:off x="90019" y="642938"/>
            <a:ext cx="5838975" cy="477000"/>
          </a:xfrm>
          <a:prstGeom prst="rect">
            <a:avLst/>
          </a:prstGeom>
        </p:spPr>
        <p:txBody>
          <a:bodyPr spcFirstLastPara="1" wrap="square" lIns="68569" tIns="68569" rIns="68569" bIns="68569" anchor="ctr" anchorCtr="0">
            <a:noAutofit/>
          </a:bodyPr>
          <a:lstStyle/>
          <a:p>
            <a:pPr>
              <a:buNone/>
            </a:pPr>
            <a:r>
              <a:rPr lang="en" sz="1800"/>
              <a:t>Where we are now...</a:t>
            </a:r>
            <a:endParaRPr sz="1800"/>
          </a:p>
        </p:txBody>
      </p:sp>
      <p:pic>
        <p:nvPicPr>
          <p:cNvPr id="163" name="Shape 163"/>
          <p:cNvPicPr preferRelativeResize="0"/>
          <p:nvPr/>
        </p:nvPicPr>
        <p:blipFill>
          <a:blip r:embed="rId3">
            <a:alphaModFix/>
          </a:blip>
          <a:stretch>
            <a:fillRect/>
          </a:stretch>
        </p:blipFill>
        <p:spPr>
          <a:xfrm>
            <a:off x="1453575" y="3272269"/>
            <a:ext cx="3786863" cy="676219"/>
          </a:xfrm>
          <a:prstGeom prst="rect">
            <a:avLst/>
          </a:prstGeom>
          <a:noFill/>
          <a:ln w="9525" cap="flat" cmpd="sng">
            <a:solidFill>
              <a:srgbClr val="000000"/>
            </a:solidFill>
            <a:prstDash val="solid"/>
            <a:round/>
            <a:headEnd type="none" w="sm" len="sm"/>
            <a:tailEnd type="none" w="sm" len="sm"/>
          </a:ln>
        </p:spPr>
      </p:pic>
      <p:pic>
        <p:nvPicPr>
          <p:cNvPr id="164" name="Shape 164"/>
          <p:cNvPicPr preferRelativeResize="0"/>
          <p:nvPr/>
        </p:nvPicPr>
        <p:blipFill>
          <a:blip r:embed="rId4">
            <a:alphaModFix/>
          </a:blip>
          <a:stretch>
            <a:fillRect/>
          </a:stretch>
        </p:blipFill>
        <p:spPr>
          <a:xfrm>
            <a:off x="558432" y="1447735"/>
            <a:ext cx="2574694" cy="1715795"/>
          </a:xfrm>
          <a:prstGeom prst="rect">
            <a:avLst/>
          </a:prstGeom>
          <a:noFill/>
          <a:ln>
            <a:noFill/>
          </a:ln>
        </p:spPr>
      </p:pic>
      <p:sp>
        <p:nvSpPr>
          <p:cNvPr id="165" name="Shape 165"/>
          <p:cNvSpPr txBox="1"/>
          <p:nvPr/>
        </p:nvSpPr>
        <p:spPr>
          <a:xfrm>
            <a:off x="113569" y="3714956"/>
            <a:ext cx="1340100" cy="187875"/>
          </a:xfrm>
          <a:prstGeom prst="rect">
            <a:avLst/>
          </a:prstGeom>
          <a:noFill/>
          <a:ln>
            <a:noFill/>
          </a:ln>
        </p:spPr>
        <p:txBody>
          <a:bodyPr spcFirstLastPara="1" wrap="square" lIns="68569" tIns="68569" rIns="68569" bIns="68569" anchor="t" anchorCtr="0">
            <a:noAutofit/>
          </a:bodyPr>
          <a:lstStyle/>
          <a:p>
            <a:r>
              <a:rPr lang="en" sz="450" u="sng">
                <a:solidFill>
                  <a:srgbClr val="0097A7"/>
                </a:solidFill>
                <a:hlinkClick r:id="rId5"/>
              </a:rPr>
              <a:t>Landscape image</a:t>
            </a:r>
            <a:r>
              <a:rPr lang="en" sz="450"/>
              <a:t> is </a:t>
            </a:r>
            <a:r>
              <a:rPr lang="en" sz="450" u="sng">
                <a:solidFill>
                  <a:srgbClr val="0097A7"/>
                </a:solidFill>
                <a:hlinkClick r:id="rId6"/>
              </a:rPr>
              <a:t>CC0 1.0</a:t>
            </a:r>
            <a:r>
              <a:rPr lang="en" sz="450"/>
              <a:t> public domain</a:t>
            </a:r>
            <a:endParaRPr sz="450"/>
          </a:p>
        </p:txBody>
      </p:sp>
      <p:pic>
        <p:nvPicPr>
          <p:cNvPr id="166" name="Shape 166"/>
          <p:cNvPicPr preferRelativeResize="0"/>
          <p:nvPr/>
        </p:nvPicPr>
        <p:blipFill>
          <a:blip r:embed="rId7">
            <a:alphaModFix/>
          </a:blip>
          <a:stretch>
            <a:fillRect/>
          </a:stretch>
        </p:blipFill>
        <p:spPr>
          <a:xfrm flipH="1">
            <a:off x="927480" y="2255644"/>
            <a:ext cx="546680" cy="676220"/>
          </a:xfrm>
          <a:prstGeom prst="rect">
            <a:avLst/>
          </a:prstGeom>
          <a:noFill/>
          <a:ln>
            <a:noFill/>
          </a:ln>
        </p:spPr>
      </p:pic>
      <p:sp>
        <p:nvSpPr>
          <p:cNvPr id="167" name="Shape 167"/>
          <p:cNvSpPr txBox="1"/>
          <p:nvPr/>
        </p:nvSpPr>
        <p:spPr>
          <a:xfrm>
            <a:off x="109875" y="3809156"/>
            <a:ext cx="1346400" cy="187875"/>
          </a:xfrm>
          <a:prstGeom prst="rect">
            <a:avLst/>
          </a:prstGeom>
          <a:noFill/>
          <a:ln>
            <a:noFill/>
          </a:ln>
        </p:spPr>
        <p:txBody>
          <a:bodyPr spcFirstLastPara="1" wrap="square" lIns="68569" tIns="68569" rIns="68569" bIns="68569" anchor="t" anchorCtr="0">
            <a:noAutofit/>
          </a:bodyPr>
          <a:lstStyle/>
          <a:p>
            <a:r>
              <a:rPr lang="en" sz="450" u="sng">
                <a:solidFill>
                  <a:srgbClr val="0097A7"/>
                </a:solidFill>
                <a:hlinkClick r:id="rId8"/>
              </a:rPr>
              <a:t>Walking man image </a:t>
            </a:r>
            <a:r>
              <a:rPr lang="en" sz="450"/>
              <a:t>is </a:t>
            </a:r>
            <a:r>
              <a:rPr lang="en" sz="450" u="sng">
                <a:solidFill>
                  <a:srgbClr val="0097A7"/>
                </a:solidFill>
                <a:hlinkClick r:id="rId6"/>
              </a:rPr>
              <a:t>CC0 1.0</a:t>
            </a:r>
            <a:r>
              <a:rPr lang="en" sz="450"/>
              <a:t> public domain</a:t>
            </a:r>
            <a:endParaRPr sz="450"/>
          </a:p>
        </p:txBody>
      </p:sp>
      <p:pic>
        <p:nvPicPr>
          <p:cNvPr id="168" name="Shape 168"/>
          <p:cNvPicPr preferRelativeResize="0"/>
          <p:nvPr/>
        </p:nvPicPr>
        <p:blipFill>
          <a:blip r:embed="rId9">
            <a:alphaModFix/>
          </a:blip>
          <a:stretch>
            <a:fillRect/>
          </a:stretch>
        </p:blipFill>
        <p:spPr>
          <a:xfrm>
            <a:off x="3899532" y="1447744"/>
            <a:ext cx="2281426" cy="1715794"/>
          </a:xfrm>
          <a:prstGeom prst="rect">
            <a:avLst/>
          </a:prstGeom>
          <a:noFill/>
          <a:ln>
            <a:noFill/>
          </a:ln>
        </p:spPr>
      </p:pic>
      <p:sp>
        <p:nvSpPr>
          <p:cNvPr id="169" name="Shape 169"/>
          <p:cNvSpPr txBox="1"/>
          <p:nvPr/>
        </p:nvSpPr>
        <p:spPr>
          <a:xfrm>
            <a:off x="290925" y="985838"/>
            <a:ext cx="6390450" cy="429525"/>
          </a:xfrm>
          <a:prstGeom prst="rect">
            <a:avLst/>
          </a:prstGeom>
          <a:noFill/>
          <a:ln>
            <a:noFill/>
          </a:ln>
        </p:spPr>
        <p:txBody>
          <a:bodyPr spcFirstLastPara="1" wrap="square" lIns="68569" tIns="68569" rIns="68569" bIns="68569" anchor="t" anchorCtr="0">
            <a:noAutofit/>
          </a:bodyPr>
          <a:lstStyle/>
          <a:p>
            <a:r>
              <a:rPr lang="en" sz="1950" b="1"/>
              <a:t>Learning network parameters through optimization</a:t>
            </a:r>
            <a:endParaRPr sz="1950" b="1"/>
          </a:p>
        </p:txBody>
      </p:sp>
      <p:sp>
        <p:nvSpPr>
          <p:cNvPr id="12"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60</a:t>
            </a:fld>
            <a:endParaRPr/>
          </a:p>
        </p:txBody>
      </p:sp>
      <p:sp>
        <p:nvSpPr>
          <p:cNvPr id="757" name="Shape 757"/>
          <p:cNvSpPr txBox="1"/>
          <p:nvPr/>
        </p:nvSpPr>
        <p:spPr>
          <a:xfrm>
            <a:off x="615506" y="1015481"/>
            <a:ext cx="6018750" cy="26943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000"/>
              <a:t>Babysitting the Learning Process</a:t>
            </a:r>
            <a:endParaRPr sz="30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61</a:t>
            </a:fld>
            <a:endParaRPr/>
          </a:p>
        </p:txBody>
      </p:sp>
      <p:sp>
        <p:nvSpPr>
          <p:cNvPr id="763" name="Shape 763"/>
          <p:cNvSpPr txBox="1"/>
          <p:nvPr/>
        </p:nvSpPr>
        <p:spPr>
          <a:xfrm>
            <a:off x="193688" y="750544"/>
            <a:ext cx="5968350" cy="516600"/>
          </a:xfrm>
          <a:prstGeom prst="rect">
            <a:avLst/>
          </a:prstGeom>
          <a:noFill/>
          <a:ln>
            <a:noFill/>
          </a:ln>
        </p:spPr>
        <p:txBody>
          <a:bodyPr spcFirstLastPara="1" wrap="square" lIns="68569" tIns="68569" rIns="68569" bIns="68569" anchor="t" anchorCtr="0">
            <a:noAutofit/>
          </a:bodyPr>
          <a:lstStyle/>
          <a:p>
            <a:r>
              <a:rPr lang="en" sz="2250" u="sng"/>
              <a:t>Step 1: Preprocess the data</a:t>
            </a:r>
            <a:endParaRPr sz="2250" u="sng"/>
          </a:p>
          <a:p>
            <a:endParaRPr sz="2250"/>
          </a:p>
        </p:txBody>
      </p:sp>
      <p:pic>
        <p:nvPicPr>
          <p:cNvPr id="764" name="Shape 764"/>
          <p:cNvPicPr preferRelativeResize="0"/>
          <p:nvPr/>
        </p:nvPicPr>
        <p:blipFill>
          <a:blip r:embed="rId3">
            <a:alphaModFix/>
          </a:blip>
          <a:stretch>
            <a:fillRect/>
          </a:stretch>
        </p:blipFill>
        <p:spPr>
          <a:xfrm>
            <a:off x="518025" y="1267144"/>
            <a:ext cx="5605688" cy="1930181"/>
          </a:xfrm>
          <a:prstGeom prst="rect">
            <a:avLst/>
          </a:prstGeom>
          <a:noFill/>
          <a:ln>
            <a:noFill/>
          </a:ln>
        </p:spPr>
      </p:pic>
      <p:pic>
        <p:nvPicPr>
          <p:cNvPr id="765" name="Shape 765"/>
          <p:cNvPicPr preferRelativeResize="0"/>
          <p:nvPr/>
        </p:nvPicPr>
        <p:blipFill>
          <a:blip r:embed="rId4">
            <a:alphaModFix/>
          </a:blip>
          <a:stretch>
            <a:fillRect/>
          </a:stretch>
        </p:blipFill>
        <p:spPr>
          <a:xfrm>
            <a:off x="2239875" y="3239457"/>
            <a:ext cx="2070338" cy="230044"/>
          </a:xfrm>
          <a:prstGeom prst="rect">
            <a:avLst/>
          </a:prstGeom>
          <a:noFill/>
          <a:ln>
            <a:noFill/>
          </a:ln>
        </p:spPr>
      </p:pic>
      <p:pic>
        <p:nvPicPr>
          <p:cNvPr id="766" name="Shape 766"/>
          <p:cNvPicPr preferRelativeResize="0"/>
          <p:nvPr/>
        </p:nvPicPr>
        <p:blipFill>
          <a:blip r:embed="rId5">
            <a:alphaModFix/>
          </a:blip>
          <a:stretch>
            <a:fillRect/>
          </a:stretch>
        </p:blipFill>
        <p:spPr>
          <a:xfrm>
            <a:off x="4504594" y="3254138"/>
            <a:ext cx="1871486" cy="200681"/>
          </a:xfrm>
          <a:prstGeom prst="rect">
            <a:avLst/>
          </a:prstGeom>
          <a:noFill/>
          <a:ln>
            <a:noFill/>
          </a:ln>
        </p:spPr>
      </p:pic>
      <p:sp>
        <p:nvSpPr>
          <p:cNvPr id="767" name="Shape 767"/>
          <p:cNvSpPr txBox="1"/>
          <p:nvPr/>
        </p:nvSpPr>
        <p:spPr>
          <a:xfrm>
            <a:off x="80100" y="3584381"/>
            <a:ext cx="2647125" cy="295200"/>
          </a:xfrm>
          <a:prstGeom prst="rect">
            <a:avLst/>
          </a:prstGeom>
          <a:noFill/>
          <a:ln>
            <a:noFill/>
          </a:ln>
        </p:spPr>
        <p:txBody>
          <a:bodyPr spcFirstLastPara="1" wrap="square" lIns="68569" tIns="68569" rIns="68569" bIns="68569" anchor="t" anchorCtr="0">
            <a:noAutofit/>
          </a:bodyPr>
          <a:lstStyle/>
          <a:p>
            <a:r>
              <a:rPr lang="en" sz="1350"/>
              <a:t>(Assume X [NxD] is data matrix, each example in a row)</a:t>
            </a:r>
            <a:endParaRPr sz="1350"/>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62</a:t>
            </a:fld>
            <a:endParaRPr/>
          </a:p>
        </p:txBody>
      </p:sp>
      <p:sp>
        <p:nvSpPr>
          <p:cNvPr id="773" name="Shape 773"/>
          <p:cNvSpPr txBox="1"/>
          <p:nvPr/>
        </p:nvSpPr>
        <p:spPr>
          <a:xfrm>
            <a:off x="165000" y="686456"/>
            <a:ext cx="6606900" cy="330075"/>
          </a:xfrm>
          <a:prstGeom prst="rect">
            <a:avLst/>
          </a:prstGeom>
          <a:noFill/>
          <a:ln>
            <a:noFill/>
          </a:ln>
        </p:spPr>
        <p:txBody>
          <a:bodyPr spcFirstLastPara="1" wrap="square" lIns="68569" tIns="68569" rIns="68569" bIns="68569" anchor="t" anchorCtr="0">
            <a:noAutofit/>
          </a:bodyPr>
          <a:lstStyle/>
          <a:p>
            <a:r>
              <a:rPr lang="en" sz="2250" b="1"/>
              <a:t>Step 2: Choose the architecture:</a:t>
            </a:r>
            <a:endParaRPr sz="2250" b="1"/>
          </a:p>
          <a:p>
            <a:r>
              <a:rPr lang="en" sz="2250"/>
              <a:t>say we start with one hidden layer of 50 neurons:</a:t>
            </a:r>
            <a:endParaRPr sz="2250"/>
          </a:p>
        </p:txBody>
      </p:sp>
      <p:sp>
        <p:nvSpPr>
          <p:cNvPr id="774" name="Shape 774"/>
          <p:cNvSpPr/>
          <p:nvPr/>
        </p:nvSpPr>
        <p:spPr>
          <a:xfrm>
            <a:off x="2895761" y="2005144"/>
            <a:ext cx="482850" cy="1500525"/>
          </a:xfrm>
          <a:prstGeom prst="rect">
            <a:avLst/>
          </a:prstGeom>
          <a:solidFill>
            <a:srgbClr val="C9DAF8"/>
          </a:solidFill>
          <a:ln>
            <a:noFill/>
          </a:ln>
        </p:spPr>
        <p:txBody>
          <a:bodyPr spcFirstLastPara="1" wrap="square" lIns="68569" tIns="68569" rIns="68569" bIns="68569" anchor="ctr" anchorCtr="0">
            <a:noAutofit/>
          </a:bodyPr>
          <a:lstStyle/>
          <a:p>
            <a:endParaRPr sz="1050"/>
          </a:p>
        </p:txBody>
      </p:sp>
      <p:sp>
        <p:nvSpPr>
          <p:cNvPr id="775" name="Shape 775"/>
          <p:cNvSpPr/>
          <p:nvPr/>
        </p:nvSpPr>
        <p:spPr>
          <a:xfrm>
            <a:off x="1915199" y="2201256"/>
            <a:ext cx="482850" cy="1161000"/>
          </a:xfrm>
          <a:prstGeom prst="rect">
            <a:avLst/>
          </a:prstGeom>
          <a:solidFill>
            <a:srgbClr val="F4CCCC"/>
          </a:solidFill>
          <a:ln>
            <a:noFill/>
          </a:ln>
        </p:spPr>
        <p:txBody>
          <a:bodyPr spcFirstLastPara="1" wrap="square" lIns="68569" tIns="68569" rIns="68569" bIns="68569" anchor="ctr" anchorCtr="0">
            <a:noAutofit/>
          </a:bodyPr>
          <a:lstStyle/>
          <a:p>
            <a:endParaRPr sz="1050"/>
          </a:p>
        </p:txBody>
      </p:sp>
      <p:sp>
        <p:nvSpPr>
          <p:cNvPr id="776" name="Shape 776"/>
          <p:cNvSpPr/>
          <p:nvPr/>
        </p:nvSpPr>
        <p:spPr>
          <a:xfrm>
            <a:off x="2000001" y="2299087"/>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77" name="Shape 777"/>
          <p:cNvSpPr/>
          <p:nvPr/>
        </p:nvSpPr>
        <p:spPr>
          <a:xfrm>
            <a:off x="2000001" y="2642283"/>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78" name="Shape 778"/>
          <p:cNvSpPr/>
          <p:nvPr/>
        </p:nvSpPr>
        <p:spPr>
          <a:xfrm>
            <a:off x="2000001" y="2985479"/>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79" name="Shape 779"/>
          <p:cNvSpPr/>
          <p:nvPr/>
        </p:nvSpPr>
        <p:spPr>
          <a:xfrm>
            <a:off x="2982638" y="2438868"/>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80" name="Shape 780"/>
          <p:cNvSpPr/>
          <p:nvPr/>
        </p:nvSpPr>
        <p:spPr>
          <a:xfrm>
            <a:off x="2982638" y="2782064"/>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81" name="Shape 781"/>
          <p:cNvSpPr/>
          <p:nvPr/>
        </p:nvSpPr>
        <p:spPr>
          <a:xfrm>
            <a:off x="2982638" y="3125261"/>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82" name="Shape 782"/>
          <p:cNvSpPr/>
          <p:nvPr/>
        </p:nvSpPr>
        <p:spPr>
          <a:xfrm>
            <a:off x="2982638" y="2095672"/>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83" name="Shape 783"/>
          <p:cNvSpPr/>
          <p:nvPr/>
        </p:nvSpPr>
        <p:spPr>
          <a:xfrm>
            <a:off x="3827296" y="2357798"/>
            <a:ext cx="482850" cy="808425"/>
          </a:xfrm>
          <a:prstGeom prst="rect">
            <a:avLst/>
          </a:prstGeom>
          <a:solidFill>
            <a:srgbClr val="D9EAD3"/>
          </a:solidFill>
          <a:ln>
            <a:noFill/>
          </a:ln>
        </p:spPr>
        <p:txBody>
          <a:bodyPr spcFirstLastPara="1" wrap="square" lIns="68569" tIns="68569" rIns="68569" bIns="68569" anchor="ctr" anchorCtr="0">
            <a:noAutofit/>
          </a:bodyPr>
          <a:lstStyle/>
          <a:p>
            <a:endParaRPr sz="1050"/>
          </a:p>
        </p:txBody>
      </p:sp>
      <p:sp>
        <p:nvSpPr>
          <p:cNvPr id="784" name="Shape 784"/>
          <p:cNvSpPr/>
          <p:nvPr/>
        </p:nvSpPr>
        <p:spPr>
          <a:xfrm>
            <a:off x="3914173" y="2438868"/>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85" name="Shape 785"/>
          <p:cNvSpPr/>
          <p:nvPr/>
        </p:nvSpPr>
        <p:spPr>
          <a:xfrm>
            <a:off x="3914173" y="2782064"/>
            <a:ext cx="293625" cy="293625"/>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786" name="Shape 786"/>
          <p:cNvCxnSpPr>
            <a:stCxn id="776" idx="6"/>
            <a:endCxn id="782" idx="2"/>
          </p:cNvCxnSpPr>
          <p:nvPr/>
        </p:nvCxnSpPr>
        <p:spPr>
          <a:xfrm rot="10800000" flipH="1">
            <a:off x="2293626" y="2242499"/>
            <a:ext cx="688950" cy="203400"/>
          </a:xfrm>
          <a:prstGeom prst="straightConnector1">
            <a:avLst/>
          </a:prstGeom>
          <a:noFill/>
          <a:ln w="19050" cap="flat" cmpd="sng">
            <a:solidFill>
              <a:srgbClr val="666666"/>
            </a:solidFill>
            <a:prstDash val="solid"/>
            <a:round/>
            <a:headEnd type="none" w="med" len="med"/>
            <a:tailEnd type="triangle" w="med" len="med"/>
          </a:ln>
        </p:spPr>
      </p:cxnSp>
      <p:cxnSp>
        <p:nvCxnSpPr>
          <p:cNvPr id="787" name="Shape 787"/>
          <p:cNvCxnSpPr>
            <a:stCxn id="777" idx="6"/>
            <a:endCxn id="782" idx="2"/>
          </p:cNvCxnSpPr>
          <p:nvPr/>
        </p:nvCxnSpPr>
        <p:spPr>
          <a:xfrm rot="10800000" flipH="1">
            <a:off x="2293626" y="2242571"/>
            <a:ext cx="688950" cy="546525"/>
          </a:xfrm>
          <a:prstGeom prst="straightConnector1">
            <a:avLst/>
          </a:prstGeom>
          <a:noFill/>
          <a:ln w="19050" cap="flat" cmpd="sng">
            <a:solidFill>
              <a:srgbClr val="666666"/>
            </a:solidFill>
            <a:prstDash val="solid"/>
            <a:round/>
            <a:headEnd type="none" w="med" len="med"/>
            <a:tailEnd type="triangle" w="med" len="med"/>
          </a:ln>
        </p:spPr>
      </p:cxnSp>
      <p:cxnSp>
        <p:nvCxnSpPr>
          <p:cNvPr id="788" name="Shape 788"/>
          <p:cNvCxnSpPr>
            <a:stCxn id="778" idx="6"/>
            <a:endCxn id="782" idx="2"/>
          </p:cNvCxnSpPr>
          <p:nvPr/>
        </p:nvCxnSpPr>
        <p:spPr>
          <a:xfrm rot="10800000" flipH="1">
            <a:off x="2293626" y="2242417"/>
            <a:ext cx="688950" cy="889875"/>
          </a:xfrm>
          <a:prstGeom prst="straightConnector1">
            <a:avLst/>
          </a:prstGeom>
          <a:noFill/>
          <a:ln w="19050" cap="flat" cmpd="sng">
            <a:solidFill>
              <a:srgbClr val="666666"/>
            </a:solidFill>
            <a:prstDash val="solid"/>
            <a:round/>
            <a:headEnd type="none" w="med" len="med"/>
            <a:tailEnd type="triangle" w="med" len="med"/>
          </a:ln>
        </p:spPr>
      </p:cxnSp>
      <p:cxnSp>
        <p:nvCxnSpPr>
          <p:cNvPr id="789" name="Shape 789"/>
          <p:cNvCxnSpPr>
            <a:stCxn id="776" idx="6"/>
            <a:endCxn id="779" idx="2"/>
          </p:cNvCxnSpPr>
          <p:nvPr/>
        </p:nvCxnSpPr>
        <p:spPr>
          <a:xfrm>
            <a:off x="2293626" y="2445899"/>
            <a:ext cx="688950" cy="139725"/>
          </a:xfrm>
          <a:prstGeom prst="straightConnector1">
            <a:avLst/>
          </a:prstGeom>
          <a:noFill/>
          <a:ln w="19050" cap="flat" cmpd="sng">
            <a:solidFill>
              <a:srgbClr val="666666"/>
            </a:solidFill>
            <a:prstDash val="solid"/>
            <a:round/>
            <a:headEnd type="none" w="med" len="med"/>
            <a:tailEnd type="triangle" w="med" len="med"/>
          </a:ln>
        </p:spPr>
      </p:cxnSp>
      <p:cxnSp>
        <p:nvCxnSpPr>
          <p:cNvPr id="790" name="Shape 790"/>
          <p:cNvCxnSpPr>
            <a:stCxn id="777" idx="6"/>
            <a:endCxn id="779" idx="2"/>
          </p:cNvCxnSpPr>
          <p:nvPr/>
        </p:nvCxnSpPr>
        <p:spPr>
          <a:xfrm rot="10800000" flipH="1">
            <a:off x="2293626" y="2585696"/>
            <a:ext cx="688950" cy="203400"/>
          </a:xfrm>
          <a:prstGeom prst="straightConnector1">
            <a:avLst/>
          </a:prstGeom>
          <a:noFill/>
          <a:ln w="19050" cap="flat" cmpd="sng">
            <a:solidFill>
              <a:srgbClr val="666666"/>
            </a:solidFill>
            <a:prstDash val="solid"/>
            <a:round/>
            <a:headEnd type="none" w="med" len="med"/>
            <a:tailEnd type="triangle" w="med" len="med"/>
          </a:ln>
        </p:spPr>
      </p:cxnSp>
      <p:cxnSp>
        <p:nvCxnSpPr>
          <p:cNvPr id="791" name="Shape 791"/>
          <p:cNvCxnSpPr>
            <a:stCxn id="778" idx="6"/>
            <a:endCxn id="779" idx="2"/>
          </p:cNvCxnSpPr>
          <p:nvPr/>
        </p:nvCxnSpPr>
        <p:spPr>
          <a:xfrm rot="10800000" flipH="1">
            <a:off x="2293626" y="2585767"/>
            <a:ext cx="688950" cy="546525"/>
          </a:xfrm>
          <a:prstGeom prst="straightConnector1">
            <a:avLst/>
          </a:prstGeom>
          <a:noFill/>
          <a:ln w="19050" cap="flat" cmpd="sng">
            <a:solidFill>
              <a:srgbClr val="666666"/>
            </a:solidFill>
            <a:prstDash val="solid"/>
            <a:round/>
            <a:headEnd type="none" w="med" len="med"/>
            <a:tailEnd type="triangle" w="med" len="med"/>
          </a:ln>
        </p:spPr>
      </p:cxnSp>
      <p:cxnSp>
        <p:nvCxnSpPr>
          <p:cNvPr id="792" name="Shape 792"/>
          <p:cNvCxnSpPr>
            <a:stCxn id="776" idx="6"/>
            <a:endCxn id="780" idx="2"/>
          </p:cNvCxnSpPr>
          <p:nvPr/>
        </p:nvCxnSpPr>
        <p:spPr>
          <a:xfrm>
            <a:off x="2293626" y="2445899"/>
            <a:ext cx="688950" cy="483075"/>
          </a:xfrm>
          <a:prstGeom prst="straightConnector1">
            <a:avLst/>
          </a:prstGeom>
          <a:noFill/>
          <a:ln w="19050" cap="flat" cmpd="sng">
            <a:solidFill>
              <a:srgbClr val="666666"/>
            </a:solidFill>
            <a:prstDash val="solid"/>
            <a:round/>
            <a:headEnd type="none" w="med" len="med"/>
            <a:tailEnd type="triangle" w="med" len="med"/>
          </a:ln>
        </p:spPr>
      </p:cxnSp>
      <p:cxnSp>
        <p:nvCxnSpPr>
          <p:cNvPr id="793" name="Shape 793"/>
          <p:cNvCxnSpPr>
            <a:stCxn id="777" idx="6"/>
            <a:endCxn id="780" idx="2"/>
          </p:cNvCxnSpPr>
          <p:nvPr/>
        </p:nvCxnSpPr>
        <p:spPr>
          <a:xfrm>
            <a:off x="2293626" y="2789096"/>
            <a:ext cx="688950" cy="139725"/>
          </a:xfrm>
          <a:prstGeom prst="straightConnector1">
            <a:avLst/>
          </a:prstGeom>
          <a:noFill/>
          <a:ln w="19050" cap="flat" cmpd="sng">
            <a:solidFill>
              <a:srgbClr val="666666"/>
            </a:solidFill>
            <a:prstDash val="solid"/>
            <a:round/>
            <a:headEnd type="none" w="med" len="med"/>
            <a:tailEnd type="triangle" w="med" len="med"/>
          </a:ln>
        </p:spPr>
      </p:cxnSp>
      <p:cxnSp>
        <p:nvCxnSpPr>
          <p:cNvPr id="794" name="Shape 794"/>
          <p:cNvCxnSpPr>
            <a:stCxn id="778" idx="6"/>
            <a:endCxn id="780" idx="2"/>
          </p:cNvCxnSpPr>
          <p:nvPr/>
        </p:nvCxnSpPr>
        <p:spPr>
          <a:xfrm rot="10800000" flipH="1">
            <a:off x="2293626" y="2928892"/>
            <a:ext cx="688950" cy="203400"/>
          </a:xfrm>
          <a:prstGeom prst="straightConnector1">
            <a:avLst/>
          </a:prstGeom>
          <a:noFill/>
          <a:ln w="19050" cap="flat" cmpd="sng">
            <a:solidFill>
              <a:srgbClr val="666666"/>
            </a:solidFill>
            <a:prstDash val="solid"/>
            <a:round/>
            <a:headEnd type="none" w="med" len="med"/>
            <a:tailEnd type="triangle" w="med" len="med"/>
          </a:ln>
        </p:spPr>
      </p:cxnSp>
      <p:cxnSp>
        <p:nvCxnSpPr>
          <p:cNvPr id="795" name="Shape 795"/>
          <p:cNvCxnSpPr>
            <a:stCxn id="776" idx="6"/>
            <a:endCxn id="781" idx="2"/>
          </p:cNvCxnSpPr>
          <p:nvPr/>
        </p:nvCxnSpPr>
        <p:spPr>
          <a:xfrm>
            <a:off x="2293626" y="2445899"/>
            <a:ext cx="688950" cy="826200"/>
          </a:xfrm>
          <a:prstGeom prst="straightConnector1">
            <a:avLst/>
          </a:prstGeom>
          <a:noFill/>
          <a:ln w="19050" cap="flat" cmpd="sng">
            <a:solidFill>
              <a:srgbClr val="666666"/>
            </a:solidFill>
            <a:prstDash val="solid"/>
            <a:round/>
            <a:headEnd type="none" w="med" len="med"/>
            <a:tailEnd type="triangle" w="med" len="med"/>
          </a:ln>
        </p:spPr>
      </p:cxnSp>
      <p:cxnSp>
        <p:nvCxnSpPr>
          <p:cNvPr id="796" name="Shape 796"/>
          <p:cNvCxnSpPr>
            <a:stCxn id="777" idx="6"/>
            <a:endCxn id="781" idx="2"/>
          </p:cNvCxnSpPr>
          <p:nvPr/>
        </p:nvCxnSpPr>
        <p:spPr>
          <a:xfrm>
            <a:off x="2293626" y="2789096"/>
            <a:ext cx="688950" cy="483075"/>
          </a:xfrm>
          <a:prstGeom prst="straightConnector1">
            <a:avLst/>
          </a:prstGeom>
          <a:noFill/>
          <a:ln w="19050" cap="flat" cmpd="sng">
            <a:solidFill>
              <a:srgbClr val="666666"/>
            </a:solidFill>
            <a:prstDash val="solid"/>
            <a:round/>
            <a:headEnd type="none" w="med" len="med"/>
            <a:tailEnd type="triangle" w="med" len="med"/>
          </a:ln>
        </p:spPr>
      </p:cxnSp>
      <p:cxnSp>
        <p:nvCxnSpPr>
          <p:cNvPr id="797" name="Shape 797"/>
          <p:cNvCxnSpPr>
            <a:stCxn id="778" idx="6"/>
            <a:endCxn id="781" idx="2"/>
          </p:cNvCxnSpPr>
          <p:nvPr/>
        </p:nvCxnSpPr>
        <p:spPr>
          <a:xfrm>
            <a:off x="2293626" y="3132292"/>
            <a:ext cx="688950" cy="139725"/>
          </a:xfrm>
          <a:prstGeom prst="straightConnector1">
            <a:avLst/>
          </a:prstGeom>
          <a:noFill/>
          <a:ln w="19050" cap="flat" cmpd="sng">
            <a:solidFill>
              <a:srgbClr val="666666"/>
            </a:solidFill>
            <a:prstDash val="solid"/>
            <a:round/>
            <a:headEnd type="none" w="med" len="med"/>
            <a:tailEnd type="triangle" w="med" len="med"/>
          </a:ln>
        </p:spPr>
      </p:cxnSp>
      <p:cxnSp>
        <p:nvCxnSpPr>
          <p:cNvPr id="798" name="Shape 798"/>
          <p:cNvCxnSpPr>
            <a:stCxn id="782" idx="6"/>
            <a:endCxn id="784" idx="2"/>
          </p:cNvCxnSpPr>
          <p:nvPr/>
        </p:nvCxnSpPr>
        <p:spPr>
          <a:xfrm>
            <a:off x="3276263" y="2242484"/>
            <a:ext cx="637875" cy="343125"/>
          </a:xfrm>
          <a:prstGeom prst="straightConnector1">
            <a:avLst/>
          </a:prstGeom>
          <a:noFill/>
          <a:ln w="19050" cap="flat" cmpd="sng">
            <a:solidFill>
              <a:srgbClr val="666666"/>
            </a:solidFill>
            <a:prstDash val="solid"/>
            <a:round/>
            <a:headEnd type="none" w="med" len="med"/>
            <a:tailEnd type="triangle" w="med" len="med"/>
          </a:ln>
        </p:spPr>
      </p:cxnSp>
      <p:cxnSp>
        <p:nvCxnSpPr>
          <p:cNvPr id="799" name="Shape 799"/>
          <p:cNvCxnSpPr>
            <a:stCxn id="779" idx="6"/>
            <a:endCxn id="784" idx="2"/>
          </p:cNvCxnSpPr>
          <p:nvPr/>
        </p:nvCxnSpPr>
        <p:spPr>
          <a:xfrm>
            <a:off x="3276263" y="2585681"/>
            <a:ext cx="637875" cy="0"/>
          </a:xfrm>
          <a:prstGeom prst="straightConnector1">
            <a:avLst/>
          </a:prstGeom>
          <a:noFill/>
          <a:ln w="19050" cap="flat" cmpd="sng">
            <a:solidFill>
              <a:srgbClr val="666666"/>
            </a:solidFill>
            <a:prstDash val="solid"/>
            <a:round/>
            <a:headEnd type="none" w="med" len="med"/>
            <a:tailEnd type="triangle" w="med" len="med"/>
          </a:ln>
        </p:spPr>
      </p:cxnSp>
      <p:cxnSp>
        <p:nvCxnSpPr>
          <p:cNvPr id="800" name="Shape 800"/>
          <p:cNvCxnSpPr>
            <a:stCxn id="780" idx="6"/>
            <a:endCxn id="784" idx="2"/>
          </p:cNvCxnSpPr>
          <p:nvPr/>
        </p:nvCxnSpPr>
        <p:spPr>
          <a:xfrm rot="10800000" flipH="1">
            <a:off x="3276263" y="2585752"/>
            <a:ext cx="637875" cy="343125"/>
          </a:xfrm>
          <a:prstGeom prst="straightConnector1">
            <a:avLst/>
          </a:prstGeom>
          <a:noFill/>
          <a:ln w="19050" cap="flat" cmpd="sng">
            <a:solidFill>
              <a:srgbClr val="666666"/>
            </a:solidFill>
            <a:prstDash val="solid"/>
            <a:round/>
            <a:headEnd type="none" w="med" len="med"/>
            <a:tailEnd type="triangle" w="med" len="med"/>
          </a:ln>
        </p:spPr>
      </p:cxnSp>
      <p:cxnSp>
        <p:nvCxnSpPr>
          <p:cNvPr id="801" name="Shape 801"/>
          <p:cNvCxnSpPr>
            <a:stCxn id="781" idx="6"/>
            <a:endCxn id="784" idx="2"/>
          </p:cNvCxnSpPr>
          <p:nvPr/>
        </p:nvCxnSpPr>
        <p:spPr>
          <a:xfrm rot="10800000" flipH="1">
            <a:off x="3276263" y="2585598"/>
            <a:ext cx="637875" cy="686475"/>
          </a:xfrm>
          <a:prstGeom prst="straightConnector1">
            <a:avLst/>
          </a:prstGeom>
          <a:noFill/>
          <a:ln w="19050" cap="flat" cmpd="sng">
            <a:solidFill>
              <a:srgbClr val="666666"/>
            </a:solidFill>
            <a:prstDash val="solid"/>
            <a:round/>
            <a:headEnd type="none" w="med" len="med"/>
            <a:tailEnd type="triangle" w="med" len="med"/>
          </a:ln>
        </p:spPr>
      </p:cxnSp>
      <p:cxnSp>
        <p:nvCxnSpPr>
          <p:cNvPr id="802" name="Shape 802"/>
          <p:cNvCxnSpPr>
            <a:stCxn id="782" idx="6"/>
            <a:endCxn id="785" idx="2"/>
          </p:cNvCxnSpPr>
          <p:nvPr/>
        </p:nvCxnSpPr>
        <p:spPr>
          <a:xfrm>
            <a:off x="3276263" y="2242484"/>
            <a:ext cx="637875" cy="686475"/>
          </a:xfrm>
          <a:prstGeom prst="straightConnector1">
            <a:avLst/>
          </a:prstGeom>
          <a:noFill/>
          <a:ln w="19050" cap="flat" cmpd="sng">
            <a:solidFill>
              <a:srgbClr val="666666"/>
            </a:solidFill>
            <a:prstDash val="solid"/>
            <a:round/>
            <a:headEnd type="none" w="med" len="med"/>
            <a:tailEnd type="triangle" w="med" len="med"/>
          </a:ln>
        </p:spPr>
      </p:cxnSp>
      <p:cxnSp>
        <p:nvCxnSpPr>
          <p:cNvPr id="803" name="Shape 803"/>
          <p:cNvCxnSpPr>
            <a:stCxn id="779" idx="6"/>
            <a:endCxn id="785" idx="2"/>
          </p:cNvCxnSpPr>
          <p:nvPr/>
        </p:nvCxnSpPr>
        <p:spPr>
          <a:xfrm>
            <a:off x="3276263" y="2585681"/>
            <a:ext cx="637875" cy="343125"/>
          </a:xfrm>
          <a:prstGeom prst="straightConnector1">
            <a:avLst/>
          </a:prstGeom>
          <a:noFill/>
          <a:ln w="19050" cap="flat" cmpd="sng">
            <a:solidFill>
              <a:srgbClr val="666666"/>
            </a:solidFill>
            <a:prstDash val="solid"/>
            <a:round/>
            <a:headEnd type="none" w="med" len="med"/>
            <a:tailEnd type="triangle" w="med" len="med"/>
          </a:ln>
        </p:spPr>
      </p:cxnSp>
      <p:cxnSp>
        <p:nvCxnSpPr>
          <p:cNvPr id="804" name="Shape 804"/>
          <p:cNvCxnSpPr>
            <a:stCxn id="780" idx="6"/>
            <a:endCxn id="785" idx="2"/>
          </p:cNvCxnSpPr>
          <p:nvPr/>
        </p:nvCxnSpPr>
        <p:spPr>
          <a:xfrm>
            <a:off x="3276263" y="2928877"/>
            <a:ext cx="637875" cy="0"/>
          </a:xfrm>
          <a:prstGeom prst="straightConnector1">
            <a:avLst/>
          </a:prstGeom>
          <a:noFill/>
          <a:ln w="19050" cap="flat" cmpd="sng">
            <a:solidFill>
              <a:srgbClr val="666666"/>
            </a:solidFill>
            <a:prstDash val="solid"/>
            <a:round/>
            <a:headEnd type="none" w="med" len="med"/>
            <a:tailEnd type="triangle" w="med" len="med"/>
          </a:ln>
        </p:spPr>
      </p:cxnSp>
      <p:cxnSp>
        <p:nvCxnSpPr>
          <p:cNvPr id="805" name="Shape 805"/>
          <p:cNvCxnSpPr>
            <a:stCxn id="781" idx="6"/>
            <a:endCxn id="785" idx="2"/>
          </p:cNvCxnSpPr>
          <p:nvPr/>
        </p:nvCxnSpPr>
        <p:spPr>
          <a:xfrm rot="10800000" flipH="1">
            <a:off x="3276263" y="2928948"/>
            <a:ext cx="637875" cy="343125"/>
          </a:xfrm>
          <a:prstGeom prst="straightConnector1">
            <a:avLst/>
          </a:prstGeom>
          <a:noFill/>
          <a:ln w="19050" cap="flat" cmpd="sng">
            <a:solidFill>
              <a:srgbClr val="666666"/>
            </a:solidFill>
            <a:prstDash val="solid"/>
            <a:round/>
            <a:headEnd type="none" w="med" len="med"/>
            <a:tailEnd type="triangle" w="med" len="med"/>
          </a:ln>
        </p:spPr>
      </p:cxnSp>
      <p:sp>
        <p:nvSpPr>
          <p:cNvPr id="806" name="Shape 806"/>
          <p:cNvSpPr txBox="1"/>
          <p:nvPr/>
        </p:nvSpPr>
        <p:spPr>
          <a:xfrm>
            <a:off x="1808119" y="3335963"/>
            <a:ext cx="841500" cy="20340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input layer</a:t>
            </a:r>
            <a:endParaRPr sz="1350">
              <a:solidFill>
                <a:srgbClr val="FF0000"/>
              </a:solidFill>
            </a:endParaRPr>
          </a:p>
        </p:txBody>
      </p:sp>
      <p:sp>
        <p:nvSpPr>
          <p:cNvPr id="807" name="Shape 807"/>
          <p:cNvSpPr txBox="1"/>
          <p:nvPr/>
        </p:nvSpPr>
        <p:spPr>
          <a:xfrm>
            <a:off x="2649704" y="3539409"/>
            <a:ext cx="1081350" cy="2034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hidden layer</a:t>
            </a:r>
            <a:endParaRPr sz="1350">
              <a:solidFill>
                <a:srgbClr val="0000FF"/>
              </a:solidFill>
            </a:endParaRPr>
          </a:p>
        </p:txBody>
      </p:sp>
      <p:sp>
        <p:nvSpPr>
          <p:cNvPr id="808" name="Shape 808"/>
          <p:cNvSpPr txBox="1"/>
          <p:nvPr/>
        </p:nvSpPr>
        <p:spPr>
          <a:xfrm>
            <a:off x="3624572" y="3156772"/>
            <a:ext cx="1081350" cy="203400"/>
          </a:xfrm>
          <a:prstGeom prst="rect">
            <a:avLst/>
          </a:prstGeom>
          <a:noFill/>
          <a:ln>
            <a:noFill/>
          </a:ln>
        </p:spPr>
        <p:txBody>
          <a:bodyPr spcFirstLastPara="1" wrap="square" lIns="68569" tIns="68569" rIns="68569" bIns="68569" anchor="t" anchorCtr="0">
            <a:noAutofit/>
          </a:bodyPr>
          <a:lstStyle/>
          <a:p>
            <a:r>
              <a:rPr lang="en" sz="1350">
                <a:solidFill>
                  <a:srgbClr val="38761D"/>
                </a:solidFill>
              </a:rPr>
              <a:t>output layer</a:t>
            </a:r>
            <a:endParaRPr sz="1350">
              <a:solidFill>
                <a:srgbClr val="38761D"/>
              </a:solidFill>
            </a:endParaRPr>
          </a:p>
        </p:txBody>
      </p:sp>
      <p:cxnSp>
        <p:nvCxnSpPr>
          <p:cNvPr id="809" name="Shape 809"/>
          <p:cNvCxnSpPr/>
          <p:nvPr/>
        </p:nvCxnSpPr>
        <p:spPr>
          <a:xfrm rot="10800000" flipH="1">
            <a:off x="882356" y="2730394"/>
            <a:ext cx="875250" cy="695925"/>
          </a:xfrm>
          <a:prstGeom prst="straightConnector1">
            <a:avLst/>
          </a:prstGeom>
          <a:noFill/>
          <a:ln w="19050" cap="flat" cmpd="sng">
            <a:solidFill>
              <a:srgbClr val="666666"/>
            </a:solidFill>
            <a:prstDash val="solid"/>
            <a:round/>
            <a:headEnd type="none" w="med" len="med"/>
            <a:tailEnd type="triangle" w="med" len="med"/>
          </a:ln>
        </p:spPr>
      </p:cxnSp>
      <p:sp>
        <p:nvSpPr>
          <p:cNvPr id="810" name="Shape 810"/>
          <p:cNvSpPr txBox="1"/>
          <p:nvPr/>
        </p:nvSpPr>
        <p:spPr>
          <a:xfrm>
            <a:off x="279750" y="3369169"/>
            <a:ext cx="1197900" cy="293625"/>
          </a:xfrm>
          <a:prstGeom prst="rect">
            <a:avLst/>
          </a:prstGeom>
          <a:noFill/>
          <a:ln>
            <a:noFill/>
          </a:ln>
        </p:spPr>
        <p:txBody>
          <a:bodyPr spcFirstLastPara="1" wrap="square" lIns="68569" tIns="68569" rIns="68569" bIns="68569" anchor="t" anchorCtr="0">
            <a:noAutofit/>
          </a:bodyPr>
          <a:lstStyle/>
          <a:p>
            <a:r>
              <a:rPr lang="en" sz="1350"/>
              <a:t>CIFAR-10 images, </a:t>
            </a:r>
            <a:r>
              <a:rPr lang="en" sz="1350" b="1"/>
              <a:t>3072 </a:t>
            </a:r>
            <a:r>
              <a:rPr lang="en" sz="1350"/>
              <a:t>numbers</a:t>
            </a:r>
            <a:endParaRPr sz="1350"/>
          </a:p>
        </p:txBody>
      </p:sp>
      <p:sp>
        <p:nvSpPr>
          <p:cNvPr id="811" name="Shape 811"/>
          <p:cNvSpPr txBox="1"/>
          <p:nvPr/>
        </p:nvSpPr>
        <p:spPr>
          <a:xfrm>
            <a:off x="5054250" y="3055331"/>
            <a:ext cx="1197900" cy="293625"/>
          </a:xfrm>
          <a:prstGeom prst="rect">
            <a:avLst/>
          </a:prstGeom>
          <a:noFill/>
          <a:ln>
            <a:noFill/>
          </a:ln>
        </p:spPr>
        <p:txBody>
          <a:bodyPr spcFirstLastPara="1" wrap="square" lIns="68569" tIns="68569" rIns="68569" bIns="68569" anchor="t" anchorCtr="0">
            <a:noAutofit/>
          </a:bodyPr>
          <a:lstStyle/>
          <a:p>
            <a:r>
              <a:rPr lang="en" sz="1350" b="1"/>
              <a:t>10 </a:t>
            </a:r>
            <a:r>
              <a:rPr lang="en" sz="1350"/>
              <a:t>output neurons, one per class</a:t>
            </a:r>
            <a:endParaRPr sz="1350"/>
          </a:p>
        </p:txBody>
      </p:sp>
      <p:cxnSp>
        <p:nvCxnSpPr>
          <p:cNvPr id="812" name="Shape 812"/>
          <p:cNvCxnSpPr/>
          <p:nvPr/>
        </p:nvCxnSpPr>
        <p:spPr>
          <a:xfrm rot="10800000">
            <a:off x="4540856" y="2673131"/>
            <a:ext cx="875250" cy="294075"/>
          </a:xfrm>
          <a:prstGeom prst="straightConnector1">
            <a:avLst/>
          </a:prstGeom>
          <a:noFill/>
          <a:ln w="19050" cap="flat" cmpd="sng">
            <a:solidFill>
              <a:srgbClr val="666666"/>
            </a:solidFill>
            <a:prstDash val="solid"/>
            <a:round/>
            <a:headEnd type="none" w="med" len="med"/>
            <a:tailEnd type="triangle" w="med" len="med"/>
          </a:ln>
        </p:spPr>
      </p:cxnSp>
      <p:sp>
        <p:nvSpPr>
          <p:cNvPr id="813" name="Shape 813"/>
          <p:cNvSpPr txBox="1"/>
          <p:nvPr/>
        </p:nvSpPr>
        <p:spPr>
          <a:xfrm>
            <a:off x="565988" y="1597219"/>
            <a:ext cx="1197900" cy="293625"/>
          </a:xfrm>
          <a:prstGeom prst="rect">
            <a:avLst/>
          </a:prstGeom>
          <a:noFill/>
          <a:ln>
            <a:noFill/>
          </a:ln>
        </p:spPr>
        <p:txBody>
          <a:bodyPr spcFirstLastPara="1" wrap="square" lIns="68569" tIns="68569" rIns="68569" bIns="68569" anchor="t" anchorCtr="0">
            <a:noAutofit/>
          </a:bodyPr>
          <a:lstStyle/>
          <a:p>
            <a:r>
              <a:rPr lang="en" sz="1350" b="1"/>
              <a:t>50</a:t>
            </a:r>
            <a:r>
              <a:rPr lang="en" sz="1350"/>
              <a:t> hidden neurons</a:t>
            </a:r>
            <a:endParaRPr sz="1350"/>
          </a:p>
        </p:txBody>
      </p:sp>
      <p:cxnSp>
        <p:nvCxnSpPr>
          <p:cNvPr id="814" name="Shape 814"/>
          <p:cNvCxnSpPr/>
          <p:nvPr/>
        </p:nvCxnSpPr>
        <p:spPr>
          <a:xfrm>
            <a:off x="1449075" y="1812244"/>
            <a:ext cx="1333350" cy="134100"/>
          </a:xfrm>
          <a:prstGeom prst="straightConnector1">
            <a:avLst/>
          </a:prstGeom>
          <a:noFill/>
          <a:ln w="19050" cap="flat" cmpd="sng">
            <a:solidFill>
              <a:srgbClr val="666666"/>
            </a:solidFill>
            <a:prstDash val="solid"/>
            <a:round/>
            <a:headEnd type="none" w="med" len="med"/>
            <a:tailEnd type="triangle" w="med" len="med"/>
          </a:ln>
        </p:spPr>
      </p:cxnSp>
      <p:sp>
        <p:nvSpPr>
          <p:cNvPr id="4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63</a:t>
            </a:fld>
            <a:endParaRPr/>
          </a:p>
        </p:txBody>
      </p:sp>
      <p:sp>
        <p:nvSpPr>
          <p:cNvPr id="820" name="Shape 820"/>
          <p:cNvSpPr txBox="1"/>
          <p:nvPr/>
        </p:nvSpPr>
        <p:spPr>
          <a:xfrm>
            <a:off x="165000" y="686456"/>
            <a:ext cx="6606900" cy="330075"/>
          </a:xfrm>
          <a:prstGeom prst="rect">
            <a:avLst/>
          </a:prstGeom>
          <a:noFill/>
          <a:ln>
            <a:noFill/>
          </a:ln>
        </p:spPr>
        <p:txBody>
          <a:bodyPr spcFirstLastPara="1" wrap="square" lIns="68569" tIns="68569" rIns="68569" bIns="68569" anchor="t" anchorCtr="0">
            <a:noAutofit/>
          </a:bodyPr>
          <a:lstStyle/>
          <a:p>
            <a:r>
              <a:rPr lang="en" sz="2250"/>
              <a:t>Double check that the loss is reasonable:</a:t>
            </a:r>
            <a:r>
              <a:rPr lang="en" sz="1350"/>
              <a:t/>
            </a:r>
            <a:br>
              <a:rPr lang="en" sz="1350"/>
            </a:br>
            <a:endParaRPr sz="1350"/>
          </a:p>
          <a:p>
            <a:endParaRPr sz="1350"/>
          </a:p>
        </p:txBody>
      </p:sp>
      <p:pic>
        <p:nvPicPr>
          <p:cNvPr id="821" name="Shape 821"/>
          <p:cNvPicPr preferRelativeResize="0"/>
          <p:nvPr/>
        </p:nvPicPr>
        <p:blipFill>
          <a:blip r:embed="rId3">
            <a:alphaModFix/>
          </a:blip>
          <a:stretch>
            <a:fillRect/>
          </a:stretch>
        </p:blipFill>
        <p:spPr>
          <a:xfrm>
            <a:off x="781444" y="1364860"/>
            <a:ext cx="4742270" cy="1282219"/>
          </a:xfrm>
          <a:prstGeom prst="rect">
            <a:avLst/>
          </a:prstGeom>
          <a:noFill/>
          <a:ln>
            <a:noFill/>
          </a:ln>
        </p:spPr>
      </p:pic>
      <p:pic>
        <p:nvPicPr>
          <p:cNvPr id="822" name="Shape 822"/>
          <p:cNvPicPr preferRelativeResize="0"/>
          <p:nvPr/>
        </p:nvPicPr>
        <p:blipFill>
          <a:blip r:embed="rId4">
            <a:alphaModFix/>
          </a:blip>
          <a:stretch>
            <a:fillRect/>
          </a:stretch>
        </p:blipFill>
        <p:spPr>
          <a:xfrm>
            <a:off x="343875" y="2995406"/>
            <a:ext cx="6007894" cy="642938"/>
          </a:xfrm>
          <a:prstGeom prst="rect">
            <a:avLst/>
          </a:prstGeom>
          <a:noFill/>
          <a:ln>
            <a:noFill/>
          </a:ln>
        </p:spPr>
      </p:pic>
      <p:cxnSp>
        <p:nvCxnSpPr>
          <p:cNvPr id="823" name="Shape 823"/>
          <p:cNvCxnSpPr/>
          <p:nvPr/>
        </p:nvCxnSpPr>
        <p:spPr>
          <a:xfrm rot="10800000">
            <a:off x="1298513" y="3591281"/>
            <a:ext cx="530775" cy="129150"/>
          </a:xfrm>
          <a:prstGeom prst="straightConnector1">
            <a:avLst/>
          </a:prstGeom>
          <a:noFill/>
          <a:ln w="28575" cap="flat" cmpd="sng">
            <a:solidFill>
              <a:srgbClr val="FF0000"/>
            </a:solidFill>
            <a:prstDash val="solid"/>
            <a:round/>
            <a:headEnd type="none" w="med" len="med"/>
            <a:tailEnd type="triangle" w="med" len="med"/>
          </a:ln>
        </p:spPr>
      </p:cxnSp>
      <p:cxnSp>
        <p:nvCxnSpPr>
          <p:cNvPr id="824" name="Shape 824"/>
          <p:cNvCxnSpPr/>
          <p:nvPr/>
        </p:nvCxnSpPr>
        <p:spPr>
          <a:xfrm rot="10800000">
            <a:off x="2567625" y="3354150"/>
            <a:ext cx="1614600" cy="237150"/>
          </a:xfrm>
          <a:prstGeom prst="straightConnector1">
            <a:avLst/>
          </a:prstGeom>
          <a:noFill/>
          <a:ln w="28575" cap="flat" cmpd="sng">
            <a:solidFill>
              <a:srgbClr val="FF0000"/>
            </a:solidFill>
            <a:prstDash val="solid"/>
            <a:round/>
            <a:headEnd type="none" w="med" len="med"/>
            <a:tailEnd type="triangle" w="med" len="med"/>
          </a:ln>
        </p:spPr>
      </p:cxnSp>
      <p:sp>
        <p:nvSpPr>
          <p:cNvPr id="825" name="Shape 825"/>
          <p:cNvSpPr txBox="1"/>
          <p:nvPr/>
        </p:nvSpPr>
        <p:spPr>
          <a:xfrm>
            <a:off x="3429000" y="3591338"/>
            <a:ext cx="2517975" cy="3874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returns the loss and the gradient for all parameters</a:t>
            </a:r>
            <a:endParaRPr sz="1350">
              <a:solidFill>
                <a:srgbClr val="FF0000"/>
              </a:solidFill>
            </a:endParaRPr>
          </a:p>
        </p:txBody>
      </p:sp>
      <p:sp>
        <p:nvSpPr>
          <p:cNvPr id="826" name="Shape 826"/>
          <p:cNvSpPr/>
          <p:nvPr/>
        </p:nvSpPr>
        <p:spPr>
          <a:xfrm>
            <a:off x="3472275" y="3168338"/>
            <a:ext cx="373050" cy="17212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27" name="Shape 827"/>
          <p:cNvSpPr txBox="1"/>
          <p:nvPr/>
        </p:nvSpPr>
        <p:spPr>
          <a:xfrm>
            <a:off x="4032544" y="3118313"/>
            <a:ext cx="2090700" cy="2371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disable regularization</a:t>
            </a:r>
            <a:endParaRPr sz="1350">
              <a:solidFill>
                <a:srgbClr val="0000FF"/>
              </a:solidFill>
            </a:endParaRPr>
          </a:p>
        </p:txBody>
      </p:sp>
      <p:sp>
        <p:nvSpPr>
          <p:cNvPr id="828" name="Shape 828"/>
          <p:cNvSpPr txBox="1"/>
          <p:nvPr/>
        </p:nvSpPr>
        <p:spPr>
          <a:xfrm>
            <a:off x="1942613" y="3419888"/>
            <a:ext cx="1359225" cy="3874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loss ~2.3.</a:t>
            </a:r>
            <a:endParaRPr sz="1350">
              <a:solidFill>
                <a:srgbClr val="FF0000"/>
              </a:solidFill>
            </a:endParaRPr>
          </a:p>
          <a:p>
            <a:r>
              <a:rPr lang="en" sz="1350">
                <a:solidFill>
                  <a:srgbClr val="FF0000"/>
                </a:solidFill>
              </a:rPr>
              <a:t>“correct” for </a:t>
            </a:r>
            <a:endParaRPr sz="1350">
              <a:solidFill>
                <a:srgbClr val="FF0000"/>
              </a:solidFill>
            </a:endParaRPr>
          </a:p>
          <a:p>
            <a:r>
              <a:rPr lang="en" sz="1350">
                <a:solidFill>
                  <a:srgbClr val="FF0000"/>
                </a:solidFill>
              </a:rPr>
              <a:t>10 classes</a:t>
            </a:r>
            <a:endParaRPr sz="1350">
              <a:solidFill>
                <a:srgbClr val="FF0000"/>
              </a:solidFill>
            </a:endParaRPr>
          </a:p>
        </p:txBody>
      </p:sp>
      <p:sp>
        <p:nvSpPr>
          <p:cNvPr id="12"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64</a:t>
            </a:fld>
            <a:endParaRPr/>
          </a:p>
        </p:txBody>
      </p:sp>
      <p:pic>
        <p:nvPicPr>
          <p:cNvPr id="834" name="Shape 834"/>
          <p:cNvPicPr preferRelativeResize="0"/>
          <p:nvPr/>
        </p:nvPicPr>
        <p:blipFill>
          <a:blip r:embed="rId3">
            <a:alphaModFix/>
          </a:blip>
          <a:stretch>
            <a:fillRect/>
          </a:stretch>
        </p:blipFill>
        <p:spPr>
          <a:xfrm>
            <a:off x="329287" y="3020400"/>
            <a:ext cx="6015038" cy="635794"/>
          </a:xfrm>
          <a:prstGeom prst="rect">
            <a:avLst/>
          </a:prstGeom>
          <a:noFill/>
          <a:ln>
            <a:noFill/>
          </a:ln>
        </p:spPr>
      </p:pic>
      <p:sp>
        <p:nvSpPr>
          <p:cNvPr id="835" name="Shape 835"/>
          <p:cNvSpPr txBox="1"/>
          <p:nvPr/>
        </p:nvSpPr>
        <p:spPr>
          <a:xfrm>
            <a:off x="165000" y="686456"/>
            <a:ext cx="6606900" cy="330075"/>
          </a:xfrm>
          <a:prstGeom prst="rect">
            <a:avLst/>
          </a:prstGeom>
          <a:noFill/>
          <a:ln>
            <a:noFill/>
          </a:ln>
        </p:spPr>
        <p:txBody>
          <a:bodyPr spcFirstLastPara="1" wrap="square" lIns="68569" tIns="68569" rIns="68569" bIns="68569" anchor="t" anchorCtr="0">
            <a:noAutofit/>
          </a:bodyPr>
          <a:lstStyle/>
          <a:p>
            <a:r>
              <a:rPr lang="en" sz="2250"/>
              <a:t>Double check that the loss is reasonable:</a:t>
            </a:r>
            <a:r>
              <a:rPr lang="en" sz="1350"/>
              <a:t/>
            </a:r>
            <a:br>
              <a:rPr lang="en" sz="1350"/>
            </a:br>
            <a:endParaRPr sz="1350"/>
          </a:p>
          <a:p>
            <a:endParaRPr sz="1350"/>
          </a:p>
        </p:txBody>
      </p:sp>
      <p:pic>
        <p:nvPicPr>
          <p:cNvPr id="836" name="Shape 836"/>
          <p:cNvPicPr preferRelativeResize="0"/>
          <p:nvPr/>
        </p:nvPicPr>
        <p:blipFill>
          <a:blip r:embed="rId4">
            <a:alphaModFix/>
          </a:blip>
          <a:stretch>
            <a:fillRect/>
          </a:stretch>
        </p:blipFill>
        <p:spPr>
          <a:xfrm>
            <a:off x="781444" y="1364860"/>
            <a:ext cx="4742270" cy="1282219"/>
          </a:xfrm>
          <a:prstGeom prst="rect">
            <a:avLst/>
          </a:prstGeom>
          <a:noFill/>
          <a:ln>
            <a:noFill/>
          </a:ln>
        </p:spPr>
      </p:pic>
      <p:cxnSp>
        <p:nvCxnSpPr>
          <p:cNvPr id="837" name="Shape 837"/>
          <p:cNvCxnSpPr/>
          <p:nvPr/>
        </p:nvCxnSpPr>
        <p:spPr>
          <a:xfrm rot="10800000">
            <a:off x="1298475" y="3591338"/>
            <a:ext cx="1090350" cy="172125"/>
          </a:xfrm>
          <a:prstGeom prst="straightConnector1">
            <a:avLst/>
          </a:prstGeom>
          <a:noFill/>
          <a:ln w="28575" cap="flat" cmpd="sng">
            <a:solidFill>
              <a:srgbClr val="FF0000"/>
            </a:solidFill>
            <a:prstDash val="solid"/>
            <a:round/>
            <a:headEnd type="none" w="med" len="med"/>
            <a:tailEnd type="triangle" w="med" len="med"/>
          </a:ln>
        </p:spPr>
      </p:cxnSp>
      <p:sp>
        <p:nvSpPr>
          <p:cNvPr id="838" name="Shape 838"/>
          <p:cNvSpPr/>
          <p:nvPr/>
        </p:nvSpPr>
        <p:spPr>
          <a:xfrm>
            <a:off x="3472275" y="3168338"/>
            <a:ext cx="373050" cy="17212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39" name="Shape 839"/>
          <p:cNvSpPr txBox="1"/>
          <p:nvPr/>
        </p:nvSpPr>
        <p:spPr>
          <a:xfrm>
            <a:off x="4032544" y="3118313"/>
            <a:ext cx="2090700" cy="23715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crank up regularization</a:t>
            </a:r>
            <a:endParaRPr sz="1350">
              <a:solidFill>
                <a:srgbClr val="0000FF"/>
              </a:solidFill>
            </a:endParaRPr>
          </a:p>
        </p:txBody>
      </p:sp>
      <p:sp>
        <p:nvSpPr>
          <p:cNvPr id="840" name="Shape 840"/>
          <p:cNvSpPr txBox="1"/>
          <p:nvPr/>
        </p:nvSpPr>
        <p:spPr>
          <a:xfrm>
            <a:off x="2399813" y="3591338"/>
            <a:ext cx="4293225" cy="3874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loss went up, good. (sanity check)</a:t>
            </a:r>
            <a:endParaRPr sz="1350">
              <a:solidFill>
                <a:srgbClr val="FF0000"/>
              </a:solidFill>
            </a:endParaRPr>
          </a:p>
        </p:txBody>
      </p:sp>
      <p:sp>
        <p:nvSpPr>
          <p:cNvPr id="10"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65</a:t>
            </a:fld>
            <a:endParaRPr/>
          </a:p>
        </p:txBody>
      </p:sp>
      <p:sp>
        <p:nvSpPr>
          <p:cNvPr id="846" name="Shape 846"/>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solidFill>
                <a:srgbClr val="0000FF"/>
              </a:solidFill>
            </a:endParaRPr>
          </a:p>
          <a:p>
            <a:r>
              <a:rPr lang="en" sz="1800" b="1">
                <a:solidFill>
                  <a:srgbClr val="0000FF"/>
                </a:solidFill>
              </a:rPr>
              <a:t>Tip</a:t>
            </a:r>
            <a:r>
              <a:rPr lang="en" sz="1800">
                <a:solidFill>
                  <a:srgbClr val="0000FF"/>
                </a:solidFill>
              </a:rPr>
              <a:t>: Make sure that you can overfit very small portion of the training data</a:t>
            </a:r>
            <a:endParaRPr sz="1800">
              <a:solidFill>
                <a:srgbClr val="0000FF"/>
              </a:solidFill>
            </a:endParaRPr>
          </a:p>
        </p:txBody>
      </p:sp>
      <p:pic>
        <p:nvPicPr>
          <p:cNvPr id="847" name="Shape 847"/>
          <p:cNvPicPr preferRelativeResize="0"/>
          <p:nvPr/>
        </p:nvPicPr>
        <p:blipFill>
          <a:blip r:embed="rId3">
            <a:alphaModFix/>
          </a:blip>
          <a:stretch>
            <a:fillRect/>
          </a:stretch>
        </p:blipFill>
        <p:spPr>
          <a:xfrm>
            <a:off x="2444531" y="693638"/>
            <a:ext cx="4369107" cy="2708644"/>
          </a:xfrm>
          <a:prstGeom prst="rect">
            <a:avLst/>
          </a:prstGeom>
          <a:noFill/>
          <a:ln>
            <a:noFill/>
          </a:ln>
        </p:spPr>
      </p:pic>
      <p:sp>
        <p:nvSpPr>
          <p:cNvPr id="848" name="Shape 848"/>
          <p:cNvSpPr/>
          <p:nvPr/>
        </p:nvSpPr>
        <p:spPr>
          <a:xfrm>
            <a:off x="2410350" y="1640081"/>
            <a:ext cx="4447575" cy="2015775"/>
          </a:xfrm>
          <a:prstGeom prst="rect">
            <a:avLst/>
          </a:prstGeom>
          <a:solidFill>
            <a:srgbClr val="FFFFFF"/>
          </a:solidFill>
          <a:ln>
            <a:noFill/>
          </a:ln>
        </p:spPr>
        <p:txBody>
          <a:bodyPr spcFirstLastPara="1" wrap="square" lIns="68569" tIns="68569" rIns="68569" bIns="68569" anchor="ctr" anchorCtr="0">
            <a:noAutofit/>
          </a:bodyPr>
          <a:lstStyle/>
          <a:p>
            <a:endParaRPr sz="1050"/>
          </a:p>
        </p:txBody>
      </p:sp>
      <p:sp>
        <p:nvSpPr>
          <p:cNvPr id="849" name="Shape 849"/>
          <p:cNvSpPr txBox="1"/>
          <p:nvPr/>
        </p:nvSpPr>
        <p:spPr>
          <a:xfrm>
            <a:off x="2557856" y="1940888"/>
            <a:ext cx="4055175" cy="1829250"/>
          </a:xfrm>
          <a:prstGeom prst="rect">
            <a:avLst/>
          </a:prstGeom>
          <a:noFill/>
          <a:ln>
            <a:noFill/>
          </a:ln>
        </p:spPr>
        <p:txBody>
          <a:bodyPr spcFirstLastPara="1" wrap="square" lIns="68569" tIns="68569" rIns="68569" bIns="68569" anchor="t" anchorCtr="0">
            <a:noAutofit/>
          </a:bodyPr>
          <a:lstStyle/>
          <a:p>
            <a:r>
              <a:rPr lang="en" sz="1800"/>
              <a:t>The above code:</a:t>
            </a:r>
            <a:endParaRPr sz="1800"/>
          </a:p>
          <a:p>
            <a:pPr marL="342900" indent="-285750">
              <a:buSzPts val="2400"/>
              <a:buChar char="-"/>
            </a:pPr>
            <a:r>
              <a:rPr lang="en" sz="1800"/>
              <a:t>take the first 20 examples from CIFAR-10</a:t>
            </a:r>
            <a:endParaRPr sz="1800"/>
          </a:p>
          <a:p>
            <a:pPr marL="342900" indent="-285750">
              <a:buSzPts val="2400"/>
              <a:buChar char="-"/>
            </a:pPr>
            <a:r>
              <a:rPr lang="en" sz="1800"/>
              <a:t>turn off regularization (reg = 0.0)</a:t>
            </a:r>
            <a:endParaRPr sz="1800"/>
          </a:p>
          <a:p>
            <a:pPr marL="342900" indent="-285750">
              <a:buSzPts val="2400"/>
              <a:buChar char="-"/>
            </a:pPr>
            <a:r>
              <a:rPr lang="en" sz="1800"/>
              <a:t>use simple vanilla ‘sgd’</a:t>
            </a:r>
            <a:endParaRPr sz="1800"/>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66</a:t>
            </a:fld>
            <a:endParaRPr/>
          </a:p>
        </p:txBody>
      </p:sp>
      <p:sp>
        <p:nvSpPr>
          <p:cNvPr id="855" name="Shape 855"/>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r>
              <a:rPr lang="en" sz="1800" b="1">
                <a:solidFill>
                  <a:srgbClr val="0000FF"/>
                </a:solidFill>
              </a:rPr>
              <a:t>Tip</a:t>
            </a:r>
            <a:r>
              <a:rPr lang="en" sz="1800">
                <a:solidFill>
                  <a:srgbClr val="0000FF"/>
                </a:solidFill>
              </a:rPr>
              <a:t>: Make sure that you can overfit very small portion of the training data</a:t>
            </a:r>
            <a:endParaRPr sz="1800">
              <a:solidFill>
                <a:srgbClr val="0000FF"/>
              </a:solidFill>
            </a:endParaRPr>
          </a:p>
        </p:txBody>
      </p:sp>
      <p:pic>
        <p:nvPicPr>
          <p:cNvPr id="856" name="Shape 856"/>
          <p:cNvPicPr preferRelativeResize="0"/>
          <p:nvPr/>
        </p:nvPicPr>
        <p:blipFill>
          <a:blip r:embed="rId3">
            <a:alphaModFix/>
          </a:blip>
          <a:stretch>
            <a:fillRect/>
          </a:stretch>
        </p:blipFill>
        <p:spPr>
          <a:xfrm>
            <a:off x="2444531" y="693638"/>
            <a:ext cx="4369107" cy="2708644"/>
          </a:xfrm>
          <a:prstGeom prst="rect">
            <a:avLst/>
          </a:prstGeom>
          <a:noFill/>
          <a:ln>
            <a:noFill/>
          </a:ln>
        </p:spPr>
      </p:pic>
      <p:pic>
        <p:nvPicPr>
          <p:cNvPr id="857" name="Shape 857"/>
          <p:cNvPicPr preferRelativeResize="0"/>
          <p:nvPr/>
        </p:nvPicPr>
        <p:blipFill>
          <a:blip r:embed="rId4">
            <a:alphaModFix/>
          </a:blip>
          <a:stretch>
            <a:fillRect/>
          </a:stretch>
        </p:blipFill>
        <p:spPr>
          <a:xfrm>
            <a:off x="2725500" y="3452603"/>
            <a:ext cx="3737944" cy="612206"/>
          </a:xfrm>
          <a:prstGeom prst="rect">
            <a:avLst/>
          </a:prstGeom>
          <a:noFill/>
          <a:ln>
            <a:noFill/>
          </a:ln>
        </p:spPr>
      </p:pic>
      <p:cxnSp>
        <p:nvCxnSpPr>
          <p:cNvPr id="858" name="Shape 858"/>
          <p:cNvCxnSpPr>
            <a:stCxn id="856" idx="1"/>
            <a:endCxn id="857" idx="1"/>
          </p:cNvCxnSpPr>
          <p:nvPr/>
        </p:nvCxnSpPr>
        <p:spPr>
          <a:xfrm>
            <a:off x="2444531" y="2047959"/>
            <a:ext cx="281025" cy="1710675"/>
          </a:xfrm>
          <a:prstGeom prst="bentConnector3">
            <a:avLst>
              <a:gd name="adj1" fmla="val -63551"/>
            </a:avLst>
          </a:prstGeom>
          <a:noFill/>
          <a:ln w="38100" cap="flat" cmpd="sng">
            <a:solidFill>
              <a:srgbClr val="38761D"/>
            </a:solidFill>
            <a:prstDash val="solid"/>
            <a:round/>
            <a:headEnd type="none" w="med" len="med"/>
            <a:tailEnd type="triangle" w="med" len="med"/>
          </a:ln>
        </p:spPr>
      </p:cxnSp>
      <p:sp>
        <p:nvSpPr>
          <p:cNvPr id="859" name="Shape 859"/>
          <p:cNvSpPr txBox="1"/>
          <p:nvPr/>
        </p:nvSpPr>
        <p:spPr>
          <a:xfrm>
            <a:off x="129131" y="3060225"/>
            <a:ext cx="2862225" cy="796275"/>
          </a:xfrm>
          <a:prstGeom prst="rect">
            <a:avLst/>
          </a:prstGeom>
          <a:noFill/>
          <a:ln>
            <a:noFill/>
          </a:ln>
        </p:spPr>
        <p:txBody>
          <a:bodyPr spcFirstLastPara="1" wrap="square" lIns="68569" tIns="68569" rIns="68569" bIns="68569" anchor="t" anchorCtr="0">
            <a:noAutofit/>
          </a:bodyPr>
          <a:lstStyle/>
          <a:p>
            <a:r>
              <a:rPr lang="en" sz="1800">
                <a:solidFill>
                  <a:srgbClr val="38761D"/>
                </a:solidFill>
              </a:rPr>
              <a:t>Very small loss, </a:t>
            </a:r>
            <a:endParaRPr sz="1800">
              <a:solidFill>
                <a:srgbClr val="38761D"/>
              </a:solidFill>
            </a:endParaRPr>
          </a:p>
          <a:p>
            <a:r>
              <a:rPr lang="en" sz="1800">
                <a:solidFill>
                  <a:srgbClr val="38761D"/>
                </a:solidFill>
              </a:rPr>
              <a:t>train accuracy 1.00, </a:t>
            </a:r>
            <a:endParaRPr sz="1800">
              <a:solidFill>
                <a:srgbClr val="38761D"/>
              </a:solidFill>
            </a:endParaRPr>
          </a:p>
          <a:p>
            <a:r>
              <a:rPr lang="en" sz="1800">
                <a:solidFill>
                  <a:srgbClr val="38761D"/>
                </a:solidFill>
              </a:rPr>
              <a:t>nice!</a:t>
            </a:r>
            <a:endParaRPr sz="1800">
              <a:solidFill>
                <a:srgbClr val="38761D"/>
              </a:solidFill>
            </a:endParaRPr>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67</a:t>
            </a:fld>
            <a:endParaRPr/>
          </a:p>
        </p:txBody>
      </p:sp>
      <p:sp>
        <p:nvSpPr>
          <p:cNvPr id="865" name="Shape 865"/>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r>
              <a:rPr lang="en" sz="1800"/>
              <a:t>Start with small regularization and find learning rate that makes the loss go down.</a:t>
            </a:r>
            <a:endParaRPr sz="1800"/>
          </a:p>
        </p:txBody>
      </p:sp>
      <p:pic>
        <p:nvPicPr>
          <p:cNvPr id="866" name="Shape 866"/>
          <p:cNvPicPr preferRelativeResize="0"/>
          <p:nvPr/>
        </p:nvPicPr>
        <p:blipFill>
          <a:blip r:embed="rId3">
            <a:alphaModFix/>
          </a:blip>
          <a:stretch>
            <a:fillRect/>
          </a:stretch>
        </p:blipFill>
        <p:spPr>
          <a:xfrm>
            <a:off x="2444626" y="693637"/>
            <a:ext cx="4413374" cy="1998299"/>
          </a:xfrm>
          <a:prstGeom prst="rect">
            <a:avLst/>
          </a:prstGeom>
          <a:noFill/>
          <a:ln>
            <a:noFill/>
          </a:ln>
        </p:spPr>
      </p:pic>
      <p:sp>
        <p:nvSpPr>
          <p:cNvPr id="867" name="Shape 867"/>
          <p:cNvSpPr/>
          <p:nvPr/>
        </p:nvSpPr>
        <p:spPr>
          <a:xfrm>
            <a:off x="2410350" y="1589850"/>
            <a:ext cx="4340025" cy="1255275"/>
          </a:xfrm>
          <a:prstGeom prst="rect">
            <a:avLst/>
          </a:prstGeom>
          <a:solidFill>
            <a:srgbClr val="FFFFFF"/>
          </a:solidFill>
          <a:ln>
            <a:noFill/>
          </a:ln>
        </p:spPr>
        <p:txBody>
          <a:bodyPr spcFirstLastPara="1" wrap="square" lIns="68569" tIns="68569" rIns="68569" bIns="68569" anchor="ctr" anchorCtr="0">
            <a:noAutofit/>
          </a:bodyPr>
          <a:lstStyle/>
          <a:p>
            <a:endParaRPr sz="1050"/>
          </a:p>
        </p:txBody>
      </p:sp>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68</a:t>
            </a:fld>
            <a:endParaRPr/>
          </a:p>
        </p:txBody>
      </p:sp>
      <p:sp>
        <p:nvSpPr>
          <p:cNvPr id="873" name="Shape 873"/>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pPr>
              <a:buClr>
                <a:schemeClr val="dk1"/>
              </a:buClr>
              <a:buSzPts val="1100"/>
            </a:pPr>
            <a:r>
              <a:rPr lang="en" sz="1800">
                <a:solidFill>
                  <a:schemeClr val="dk1"/>
                </a:solidFill>
              </a:rPr>
              <a:t>Start with small regularization and find learning rate that makes the loss go down.</a:t>
            </a:r>
            <a:endParaRPr sz="1800">
              <a:solidFill>
                <a:schemeClr val="dk1"/>
              </a:solidFill>
            </a:endParaRPr>
          </a:p>
          <a:p>
            <a:endParaRPr sz="1800"/>
          </a:p>
        </p:txBody>
      </p:sp>
      <p:pic>
        <p:nvPicPr>
          <p:cNvPr id="874" name="Shape 874"/>
          <p:cNvPicPr preferRelativeResize="0"/>
          <p:nvPr/>
        </p:nvPicPr>
        <p:blipFill>
          <a:blip r:embed="rId3">
            <a:alphaModFix/>
          </a:blip>
          <a:stretch>
            <a:fillRect/>
          </a:stretch>
        </p:blipFill>
        <p:spPr>
          <a:xfrm>
            <a:off x="2444626" y="693637"/>
            <a:ext cx="4413374" cy="1998299"/>
          </a:xfrm>
          <a:prstGeom prst="rect">
            <a:avLst/>
          </a:prstGeom>
          <a:noFill/>
          <a:ln>
            <a:noFill/>
          </a:ln>
        </p:spPr>
      </p:pic>
      <p:sp>
        <p:nvSpPr>
          <p:cNvPr id="875" name="Shape 875"/>
          <p:cNvSpPr txBox="1"/>
          <p:nvPr/>
        </p:nvSpPr>
        <p:spPr>
          <a:xfrm>
            <a:off x="3113831" y="2687888"/>
            <a:ext cx="3292875" cy="96120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Loss barely changing </a:t>
            </a:r>
            <a:endParaRPr sz="1350">
              <a:solidFill>
                <a:srgbClr val="0000FF"/>
              </a:solidFill>
            </a:endParaRPr>
          </a:p>
        </p:txBody>
      </p:sp>
      <p:sp>
        <p:nvSpPr>
          <p:cNvPr id="876" name="Shape 876"/>
          <p:cNvSpPr/>
          <p:nvPr/>
        </p:nvSpPr>
        <p:spPr>
          <a:xfrm>
            <a:off x="3572475" y="1561163"/>
            <a:ext cx="731700" cy="10903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77" name="Shape 877"/>
          <p:cNvSpPr/>
          <p:nvPr/>
        </p:nvSpPr>
        <p:spPr>
          <a:xfrm>
            <a:off x="4557300" y="1561163"/>
            <a:ext cx="629325" cy="103297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78" name="Shape 878"/>
          <p:cNvSpPr/>
          <p:nvPr/>
        </p:nvSpPr>
        <p:spPr>
          <a:xfrm>
            <a:off x="4117669" y="1388550"/>
            <a:ext cx="948825" cy="1642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69</a:t>
            </a:fld>
            <a:endParaRPr/>
          </a:p>
        </p:txBody>
      </p:sp>
      <p:sp>
        <p:nvSpPr>
          <p:cNvPr id="884" name="Shape 884"/>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pPr>
              <a:buClr>
                <a:schemeClr val="dk1"/>
              </a:buClr>
              <a:buSzPts val="1100"/>
            </a:pPr>
            <a:r>
              <a:rPr lang="en" sz="1800">
                <a:solidFill>
                  <a:schemeClr val="dk1"/>
                </a:solidFill>
              </a:rPr>
              <a:t>Start with small regularization and find learning rate that makes the loss go down.</a:t>
            </a:r>
            <a:endParaRPr sz="1800">
              <a:solidFill>
                <a:schemeClr val="dk1"/>
              </a:solidFill>
            </a:endParaRPr>
          </a:p>
          <a:p>
            <a:endParaRPr sz="1800"/>
          </a:p>
          <a:p>
            <a:r>
              <a:rPr lang="en" sz="1800" b="1"/>
              <a:t>loss not going down:</a:t>
            </a:r>
            <a:endParaRPr sz="1800" b="1"/>
          </a:p>
          <a:p>
            <a:r>
              <a:rPr lang="en" sz="1800"/>
              <a:t>learning rate too low</a:t>
            </a:r>
            <a:endParaRPr sz="1800"/>
          </a:p>
          <a:p>
            <a:endParaRPr sz="1800"/>
          </a:p>
        </p:txBody>
      </p:sp>
      <p:pic>
        <p:nvPicPr>
          <p:cNvPr id="885" name="Shape 885"/>
          <p:cNvPicPr preferRelativeResize="0"/>
          <p:nvPr/>
        </p:nvPicPr>
        <p:blipFill>
          <a:blip r:embed="rId3">
            <a:alphaModFix/>
          </a:blip>
          <a:stretch>
            <a:fillRect/>
          </a:stretch>
        </p:blipFill>
        <p:spPr>
          <a:xfrm>
            <a:off x="2444626" y="693637"/>
            <a:ext cx="4413374" cy="1998299"/>
          </a:xfrm>
          <a:prstGeom prst="rect">
            <a:avLst/>
          </a:prstGeom>
          <a:noFill/>
          <a:ln>
            <a:noFill/>
          </a:ln>
        </p:spPr>
      </p:pic>
      <p:sp>
        <p:nvSpPr>
          <p:cNvPr id="886" name="Shape 886"/>
          <p:cNvSpPr txBox="1"/>
          <p:nvPr/>
        </p:nvSpPr>
        <p:spPr>
          <a:xfrm>
            <a:off x="3113831" y="2687888"/>
            <a:ext cx="3292875" cy="96120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Loss barely changing: Learning rate is probably too low</a:t>
            </a:r>
            <a:endParaRPr sz="1350">
              <a:solidFill>
                <a:srgbClr val="0000FF"/>
              </a:solidFill>
            </a:endParaRPr>
          </a:p>
        </p:txBody>
      </p:sp>
      <p:sp>
        <p:nvSpPr>
          <p:cNvPr id="887" name="Shape 887"/>
          <p:cNvSpPr/>
          <p:nvPr/>
        </p:nvSpPr>
        <p:spPr>
          <a:xfrm>
            <a:off x="3572475" y="1561163"/>
            <a:ext cx="731700" cy="10903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88" name="Shape 888"/>
          <p:cNvSpPr/>
          <p:nvPr/>
        </p:nvSpPr>
        <p:spPr>
          <a:xfrm>
            <a:off x="4557300" y="1561163"/>
            <a:ext cx="629325" cy="103297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89" name="Shape 889"/>
          <p:cNvSpPr/>
          <p:nvPr/>
        </p:nvSpPr>
        <p:spPr>
          <a:xfrm>
            <a:off x="4117669" y="1388550"/>
            <a:ext cx="948825" cy="1642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a:t>
            </a:fld>
            <a:endParaRPr/>
          </a:p>
        </p:txBody>
      </p:sp>
      <p:sp>
        <p:nvSpPr>
          <p:cNvPr id="175" name="Shape 175"/>
          <p:cNvSpPr txBox="1">
            <a:spLocks noGrp="1"/>
          </p:cNvSpPr>
          <p:nvPr>
            <p:ph type="title"/>
          </p:nvPr>
        </p:nvSpPr>
        <p:spPr>
          <a:xfrm>
            <a:off x="90019" y="642938"/>
            <a:ext cx="5838975" cy="477000"/>
          </a:xfrm>
          <a:prstGeom prst="rect">
            <a:avLst/>
          </a:prstGeom>
        </p:spPr>
        <p:txBody>
          <a:bodyPr spcFirstLastPara="1" wrap="square" lIns="68569" tIns="68569" rIns="68569" bIns="68569" anchor="ctr" anchorCtr="0">
            <a:noAutofit/>
          </a:bodyPr>
          <a:lstStyle/>
          <a:p>
            <a:pPr>
              <a:buNone/>
            </a:pPr>
            <a:r>
              <a:rPr lang="en" sz="1800"/>
              <a:t>Where we are now...</a:t>
            </a:r>
            <a:endParaRPr sz="1800"/>
          </a:p>
        </p:txBody>
      </p:sp>
      <p:sp>
        <p:nvSpPr>
          <p:cNvPr id="176" name="Shape 176"/>
          <p:cNvSpPr txBox="1"/>
          <p:nvPr/>
        </p:nvSpPr>
        <p:spPr>
          <a:xfrm>
            <a:off x="524156" y="1076269"/>
            <a:ext cx="5107050" cy="529650"/>
          </a:xfrm>
          <a:prstGeom prst="rect">
            <a:avLst/>
          </a:prstGeom>
          <a:noFill/>
          <a:ln>
            <a:noFill/>
          </a:ln>
        </p:spPr>
        <p:txBody>
          <a:bodyPr spcFirstLastPara="1" wrap="square" lIns="68569" tIns="68569" rIns="68569" bIns="68569" anchor="t" anchorCtr="0">
            <a:noAutofit/>
          </a:bodyPr>
          <a:lstStyle/>
          <a:p>
            <a:r>
              <a:rPr lang="en" sz="2700" b="1"/>
              <a:t>Mini-batch SGD</a:t>
            </a:r>
            <a:endParaRPr sz="2250"/>
          </a:p>
        </p:txBody>
      </p:sp>
      <p:sp>
        <p:nvSpPr>
          <p:cNvPr id="177" name="Shape 177"/>
          <p:cNvSpPr txBox="1"/>
          <p:nvPr/>
        </p:nvSpPr>
        <p:spPr>
          <a:xfrm>
            <a:off x="524156" y="1651594"/>
            <a:ext cx="6126300" cy="2238075"/>
          </a:xfrm>
          <a:prstGeom prst="rect">
            <a:avLst/>
          </a:prstGeom>
          <a:noFill/>
          <a:ln>
            <a:noFill/>
          </a:ln>
        </p:spPr>
        <p:txBody>
          <a:bodyPr spcFirstLastPara="1" wrap="square" lIns="68569" tIns="68569" rIns="68569" bIns="68569" anchor="t" anchorCtr="0">
            <a:noAutofit/>
          </a:bodyPr>
          <a:lstStyle/>
          <a:p>
            <a:r>
              <a:rPr lang="en" sz="2250"/>
              <a:t>Loop:</a:t>
            </a:r>
            <a:endParaRPr sz="2250"/>
          </a:p>
          <a:p>
            <a:pPr marL="342900" indent="-314325">
              <a:buSzPts val="3000"/>
              <a:buAutoNum type="arabicPeriod"/>
            </a:pPr>
            <a:r>
              <a:rPr lang="en" sz="2250" b="1"/>
              <a:t>Sample</a:t>
            </a:r>
            <a:r>
              <a:rPr lang="en" sz="2250"/>
              <a:t> a batch of data</a:t>
            </a:r>
            <a:endParaRPr sz="2250"/>
          </a:p>
          <a:p>
            <a:pPr marL="342900" indent="-314325">
              <a:buSzPts val="3000"/>
              <a:buAutoNum type="arabicPeriod"/>
            </a:pPr>
            <a:r>
              <a:rPr lang="en" sz="2250" b="1"/>
              <a:t>Forward</a:t>
            </a:r>
            <a:r>
              <a:rPr lang="en" sz="2250"/>
              <a:t> prop it through the graph (network), get loss</a:t>
            </a:r>
            <a:endParaRPr sz="2250"/>
          </a:p>
          <a:p>
            <a:pPr marL="342900" indent="-314325">
              <a:buSzPts val="3000"/>
              <a:buAutoNum type="arabicPeriod"/>
            </a:pPr>
            <a:r>
              <a:rPr lang="en" sz="2250" b="1"/>
              <a:t>Backprop</a:t>
            </a:r>
            <a:r>
              <a:rPr lang="en" sz="2250"/>
              <a:t> to calculate the gradients</a:t>
            </a:r>
            <a:endParaRPr sz="2250"/>
          </a:p>
          <a:p>
            <a:pPr marL="342900" indent="-314325">
              <a:buSzPts val="3000"/>
              <a:buAutoNum type="arabicPeriod"/>
            </a:pPr>
            <a:r>
              <a:rPr lang="en" sz="2250" b="1"/>
              <a:t>Update</a:t>
            </a:r>
            <a:r>
              <a:rPr lang="en" sz="2250"/>
              <a:t> the parameters using the gradient</a:t>
            </a:r>
            <a:endParaRPr sz="2250"/>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70</a:t>
            </a:fld>
            <a:endParaRPr/>
          </a:p>
        </p:txBody>
      </p:sp>
      <p:sp>
        <p:nvSpPr>
          <p:cNvPr id="895" name="Shape 895"/>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r>
              <a:rPr lang="en" sz="1800">
                <a:solidFill>
                  <a:schemeClr val="dk1"/>
                </a:solidFill>
              </a:rPr>
              <a:t>Start with small regularization and find learning rate that makes the loss go down.</a:t>
            </a:r>
            <a:endParaRPr sz="1800"/>
          </a:p>
          <a:p>
            <a:endParaRPr sz="1800"/>
          </a:p>
          <a:p>
            <a:r>
              <a:rPr lang="en" sz="1800" b="1"/>
              <a:t>loss not going down:</a:t>
            </a:r>
            <a:endParaRPr sz="1800" b="1"/>
          </a:p>
          <a:p>
            <a:r>
              <a:rPr lang="en" sz="1800"/>
              <a:t>learning rate too low</a:t>
            </a:r>
            <a:endParaRPr sz="1800"/>
          </a:p>
          <a:p>
            <a:endParaRPr sz="1800"/>
          </a:p>
        </p:txBody>
      </p:sp>
      <p:pic>
        <p:nvPicPr>
          <p:cNvPr id="896" name="Shape 896"/>
          <p:cNvPicPr preferRelativeResize="0"/>
          <p:nvPr/>
        </p:nvPicPr>
        <p:blipFill>
          <a:blip r:embed="rId3">
            <a:alphaModFix/>
          </a:blip>
          <a:stretch>
            <a:fillRect/>
          </a:stretch>
        </p:blipFill>
        <p:spPr>
          <a:xfrm>
            <a:off x="2444626" y="693637"/>
            <a:ext cx="4413374" cy="1998299"/>
          </a:xfrm>
          <a:prstGeom prst="rect">
            <a:avLst/>
          </a:prstGeom>
          <a:noFill/>
          <a:ln>
            <a:noFill/>
          </a:ln>
        </p:spPr>
      </p:pic>
      <p:sp>
        <p:nvSpPr>
          <p:cNvPr id="897" name="Shape 897"/>
          <p:cNvSpPr txBox="1"/>
          <p:nvPr/>
        </p:nvSpPr>
        <p:spPr>
          <a:xfrm>
            <a:off x="3113831" y="2687888"/>
            <a:ext cx="3292875" cy="96120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Loss barely changing: Learning rate is probably too low</a:t>
            </a:r>
            <a:endParaRPr sz="1350">
              <a:solidFill>
                <a:srgbClr val="FF0000"/>
              </a:solidFill>
            </a:endParaRPr>
          </a:p>
          <a:p>
            <a:endParaRPr sz="1350">
              <a:solidFill>
                <a:srgbClr val="FF0000"/>
              </a:solidFill>
            </a:endParaRPr>
          </a:p>
          <a:p>
            <a:pPr>
              <a:buClr>
                <a:schemeClr val="dk1"/>
              </a:buClr>
              <a:buSzPts val="1100"/>
            </a:pPr>
            <a:r>
              <a:rPr lang="en" sz="1350">
                <a:solidFill>
                  <a:srgbClr val="0000FF"/>
                </a:solidFill>
              </a:rPr>
              <a:t>Notice train/val accuracy goes to 20% though, what’s up with that? (remember this is softmax)</a:t>
            </a:r>
            <a:endParaRPr sz="1350">
              <a:solidFill>
                <a:srgbClr val="0000FF"/>
              </a:solidFill>
            </a:endParaRPr>
          </a:p>
          <a:p>
            <a:endParaRPr sz="1350">
              <a:solidFill>
                <a:srgbClr val="FF0000"/>
              </a:solidFill>
            </a:endParaRPr>
          </a:p>
        </p:txBody>
      </p:sp>
      <p:sp>
        <p:nvSpPr>
          <p:cNvPr id="898" name="Shape 898"/>
          <p:cNvSpPr/>
          <p:nvPr/>
        </p:nvSpPr>
        <p:spPr>
          <a:xfrm>
            <a:off x="3572475" y="1561163"/>
            <a:ext cx="731700" cy="10903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99" name="Shape 899"/>
          <p:cNvSpPr/>
          <p:nvPr/>
        </p:nvSpPr>
        <p:spPr>
          <a:xfrm>
            <a:off x="4557300" y="1561163"/>
            <a:ext cx="629325" cy="103297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00" name="Shape 900"/>
          <p:cNvSpPr/>
          <p:nvPr/>
        </p:nvSpPr>
        <p:spPr>
          <a:xfrm>
            <a:off x="4117669" y="1388550"/>
            <a:ext cx="948825" cy="16425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71</a:t>
            </a:fld>
            <a:endParaRPr/>
          </a:p>
        </p:txBody>
      </p:sp>
      <p:sp>
        <p:nvSpPr>
          <p:cNvPr id="906" name="Shape 906"/>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pPr>
              <a:buClr>
                <a:schemeClr val="dk1"/>
              </a:buClr>
              <a:buSzPts val="1100"/>
            </a:pPr>
            <a:r>
              <a:rPr lang="en" sz="1800">
                <a:solidFill>
                  <a:schemeClr val="dk1"/>
                </a:solidFill>
              </a:rPr>
              <a:t>Start with small regularization and find learning rate that makes the loss go down.</a:t>
            </a:r>
            <a:endParaRPr sz="1800">
              <a:solidFill>
                <a:schemeClr val="dk1"/>
              </a:solidFill>
            </a:endParaRPr>
          </a:p>
          <a:p>
            <a:endParaRPr sz="1800"/>
          </a:p>
          <a:p>
            <a:r>
              <a:rPr lang="en" sz="1800" b="1"/>
              <a:t>loss not going down:</a:t>
            </a:r>
            <a:endParaRPr sz="1800" b="1"/>
          </a:p>
          <a:p>
            <a:r>
              <a:rPr lang="en" sz="1800"/>
              <a:t>learning rate too low</a:t>
            </a:r>
            <a:endParaRPr sz="1800"/>
          </a:p>
        </p:txBody>
      </p:sp>
      <p:pic>
        <p:nvPicPr>
          <p:cNvPr id="907" name="Shape 907"/>
          <p:cNvPicPr preferRelativeResize="0"/>
          <p:nvPr/>
        </p:nvPicPr>
        <p:blipFill>
          <a:blip r:embed="rId3">
            <a:alphaModFix/>
          </a:blip>
          <a:stretch>
            <a:fillRect/>
          </a:stretch>
        </p:blipFill>
        <p:spPr>
          <a:xfrm>
            <a:off x="2387231" y="750112"/>
            <a:ext cx="4378425" cy="1643213"/>
          </a:xfrm>
          <a:prstGeom prst="rect">
            <a:avLst/>
          </a:prstGeom>
          <a:noFill/>
          <a:ln>
            <a:noFill/>
          </a:ln>
        </p:spPr>
      </p:pic>
      <p:sp>
        <p:nvSpPr>
          <p:cNvPr id="908" name="Shape 908"/>
          <p:cNvSpPr/>
          <p:nvPr/>
        </p:nvSpPr>
        <p:spPr>
          <a:xfrm>
            <a:off x="2406431" y="1396882"/>
            <a:ext cx="4340025" cy="1255275"/>
          </a:xfrm>
          <a:prstGeom prst="rect">
            <a:avLst/>
          </a:prstGeom>
          <a:solidFill>
            <a:srgbClr val="FFFFFF"/>
          </a:solidFill>
          <a:ln>
            <a:noFill/>
          </a:ln>
        </p:spPr>
        <p:txBody>
          <a:bodyPr spcFirstLastPara="1" wrap="square" lIns="68569" tIns="68569" rIns="68569" bIns="68569" anchor="ctr" anchorCtr="0">
            <a:noAutofit/>
          </a:bodyPr>
          <a:lstStyle/>
          <a:p>
            <a:r>
              <a:rPr lang="en" sz="1350"/>
              <a:t>       Now let’s try learning rate 1e6.</a:t>
            </a:r>
            <a:endParaRPr sz="1350"/>
          </a:p>
        </p:txBody>
      </p:sp>
      <p:cxnSp>
        <p:nvCxnSpPr>
          <p:cNvPr id="909" name="Shape 909"/>
          <p:cNvCxnSpPr/>
          <p:nvPr/>
        </p:nvCxnSpPr>
        <p:spPr>
          <a:xfrm rot="10800000">
            <a:off x="4406475" y="1545188"/>
            <a:ext cx="45675" cy="379125"/>
          </a:xfrm>
          <a:prstGeom prst="straightConnector1">
            <a:avLst/>
          </a:prstGeom>
          <a:noFill/>
          <a:ln w="9525" cap="flat" cmpd="sng">
            <a:solidFill>
              <a:schemeClr val="dk2"/>
            </a:solidFill>
            <a:prstDash val="solid"/>
            <a:round/>
            <a:headEnd type="none" w="med" len="med"/>
            <a:tailEnd type="triangle" w="med" len="med"/>
          </a:ln>
        </p:spPr>
      </p:cxn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72</a:t>
            </a:fld>
            <a:endParaRPr/>
          </a:p>
        </p:txBody>
      </p:sp>
      <p:sp>
        <p:nvSpPr>
          <p:cNvPr id="915" name="Shape 915"/>
          <p:cNvSpPr txBox="1"/>
          <p:nvPr/>
        </p:nvSpPr>
        <p:spPr>
          <a:xfrm>
            <a:off x="3495131" y="2694600"/>
            <a:ext cx="2444625" cy="659925"/>
          </a:xfrm>
          <a:prstGeom prst="rect">
            <a:avLst/>
          </a:prstGeom>
          <a:noFill/>
          <a:ln>
            <a:noFill/>
          </a:ln>
        </p:spPr>
        <p:txBody>
          <a:bodyPr spcFirstLastPara="1" wrap="square" lIns="68569" tIns="68569" rIns="68569" bIns="68569" anchor="t" anchorCtr="0">
            <a:noAutofit/>
          </a:bodyPr>
          <a:lstStyle/>
          <a:p>
            <a:r>
              <a:rPr lang="en" sz="1800">
                <a:solidFill>
                  <a:srgbClr val="FF0000"/>
                </a:solidFill>
              </a:rPr>
              <a:t>cost: NaN almost always means high learning rate...</a:t>
            </a:r>
            <a:endParaRPr sz="1800">
              <a:solidFill>
                <a:srgbClr val="FF0000"/>
              </a:solidFill>
            </a:endParaRPr>
          </a:p>
        </p:txBody>
      </p:sp>
      <p:sp>
        <p:nvSpPr>
          <p:cNvPr id="916" name="Shape 916"/>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pPr>
              <a:buClr>
                <a:schemeClr val="dk1"/>
              </a:buClr>
              <a:buSzPts val="1100"/>
            </a:pPr>
            <a:r>
              <a:rPr lang="en" sz="1800">
                <a:solidFill>
                  <a:schemeClr val="dk1"/>
                </a:solidFill>
              </a:rPr>
              <a:t>Start with small regularization and find learning rate that makes the loss go down.</a:t>
            </a:r>
            <a:endParaRPr sz="1800"/>
          </a:p>
          <a:p>
            <a:endParaRPr sz="1800"/>
          </a:p>
          <a:p>
            <a:r>
              <a:rPr lang="en" sz="1800" b="1"/>
              <a:t>loss not going down:</a:t>
            </a:r>
            <a:endParaRPr sz="1800" b="1"/>
          </a:p>
          <a:p>
            <a:r>
              <a:rPr lang="en" sz="1800"/>
              <a:t>learning rate too low</a:t>
            </a:r>
            <a:endParaRPr sz="1800"/>
          </a:p>
          <a:p>
            <a:r>
              <a:rPr lang="en" sz="1800" b="1"/>
              <a:t>loss exploding:</a:t>
            </a:r>
            <a:endParaRPr sz="1800" b="1"/>
          </a:p>
          <a:p>
            <a:r>
              <a:rPr lang="en" sz="1800"/>
              <a:t>learning rate too high</a:t>
            </a:r>
            <a:endParaRPr sz="1800"/>
          </a:p>
        </p:txBody>
      </p:sp>
      <p:pic>
        <p:nvPicPr>
          <p:cNvPr id="917" name="Shape 917"/>
          <p:cNvPicPr preferRelativeResize="0"/>
          <p:nvPr/>
        </p:nvPicPr>
        <p:blipFill>
          <a:blip r:embed="rId3">
            <a:alphaModFix/>
          </a:blip>
          <a:stretch>
            <a:fillRect/>
          </a:stretch>
        </p:blipFill>
        <p:spPr>
          <a:xfrm>
            <a:off x="2387231" y="750112"/>
            <a:ext cx="4378425" cy="1643213"/>
          </a:xfrm>
          <a:prstGeom prst="rect">
            <a:avLst/>
          </a:prstGeom>
          <a:noFill/>
          <a:ln>
            <a:noFill/>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Shape 92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73</a:t>
            </a:fld>
            <a:endParaRPr/>
          </a:p>
        </p:txBody>
      </p:sp>
      <p:sp>
        <p:nvSpPr>
          <p:cNvPr id="923" name="Shape 923"/>
          <p:cNvSpPr txBox="1"/>
          <p:nvPr/>
        </p:nvSpPr>
        <p:spPr>
          <a:xfrm>
            <a:off x="0" y="693638"/>
            <a:ext cx="2444625" cy="1205100"/>
          </a:xfrm>
          <a:prstGeom prst="rect">
            <a:avLst/>
          </a:prstGeom>
          <a:noFill/>
          <a:ln>
            <a:noFill/>
          </a:ln>
        </p:spPr>
        <p:txBody>
          <a:bodyPr spcFirstLastPara="1" wrap="square" lIns="68569" tIns="68569" rIns="68569" bIns="68569" anchor="t" anchorCtr="0">
            <a:noAutofit/>
          </a:bodyPr>
          <a:lstStyle/>
          <a:p>
            <a:r>
              <a:rPr lang="en" sz="1800"/>
              <a:t>Lets try to train now…  </a:t>
            </a:r>
            <a:endParaRPr sz="1800"/>
          </a:p>
          <a:p>
            <a:endParaRPr sz="1800"/>
          </a:p>
          <a:p>
            <a:pPr>
              <a:buClr>
                <a:schemeClr val="dk1"/>
              </a:buClr>
              <a:buSzPts val="1100"/>
            </a:pPr>
            <a:r>
              <a:rPr lang="en" sz="1800">
                <a:solidFill>
                  <a:schemeClr val="dk1"/>
                </a:solidFill>
              </a:rPr>
              <a:t>Start with small regularization and find learning rate that makes the loss go down.</a:t>
            </a:r>
            <a:endParaRPr sz="1800"/>
          </a:p>
          <a:p>
            <a:endParaRPr sz="1800"/>
          </a:p>
          <a:p>
            <a:r>
              <a:rPr lang="en" sz="1800" b="1"/>
              <a:t>loss not going down:</a:t>
            </a:r>
            <a:endParaRPr sz="1800" b="1"/>
          </a:p>
          <a:p>
            <a:r>
              <a:rPr lang="en" sz="1800"/>
              <a:t>learning rate too low</a:t>
            </a:r>
            <a:endParaRPr sz="1800"/>
          </a:p>
          <a:p>
            <a:r>
              <a:rPr lang="en" sz="1800" b="1"/>
              <a:t>loss exploding:</a:t>
            </a:r>
            <a:endParaRPr sz="1800" b="1"/>
          </a:p>
          <a:p>
            <a:r>
              <a:rPr lang="en" sz="1800"/>
              <a:t>learning rate too high</a:t>
            </a:r>
            <a:endParaRPr sz="1800"/>
          </a:p>
        </p:txBody>
      </p:sp>
      <p:pic>
        <p:nvPicPr>
          <p:cNvPr id="924" name="Shape 924"/>
          <p:cNvPicPr preferRelativeResize="0"/>
          <p:nvPr/>
        </p:nvPicPr>
        <p:blipFill>
          <a:blip r:embed="rId3">
            <a:alphaModFix/>
          </a:blip>
          <a:stretch>
            <a:fillRect/>
          </a:stretch>
        </p:blipFill>
        <p:spPr>
          <a:xfrm>
            <a:off x="2444625" y="642938"/>
            <a:ext cx="4366669" cy="1535156"/>
          </a:xfrm>
          <a:prstGeom prst="rect">
            <a:avLst/>
          </a:prstGeom>
          <a:noFill/>
          <a:ln>
            <a:noFill/>
          </a:ln>
        </p:spPr>
      </p:pic>
      <p:sp>
        <p:nvSpPr>
          <p:cNvPr id="925" name="Shape 925"/>
          <p:cNvSpPr txBox="1"/>
          <p:nvPr/>
        </p:nvSpPr>
        <p:spPr>
          <a:xfrm>
            <a:off x="3143738" y="2429419"/>
            <a:ext cx="3106125" cy="13558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3e-3 is still too high. Cost explodes….</a:t>
            </a:r>
            <a:endParaRPr sz="1350">
              <a:solidFill>
                <a:srgbClr val="FF0000"/>
              </a:solidFill>
            </a:endParaRPr>
          </a:p>
          <a:p>
            <a:endParaRPr sz="1350">
              <a:solidFill>
                <a:srgbClr val="FF0000"/>
              </a:solidFill>
            </a:endParaRPr>
          </a:p>
          <a:p>
            <a:endParaRPr sz="1350">
              <a:solidFill>
                <a:srgbClr val="FF0000"/>
              </a:solidFill>
            </a:endParaRPr>
          </a:p>
          <a:p>
            <a:r>
              <a:rPr lang="en" sz="1350">
                <a:solidFill>
                  <a:srgbClr val="FF0000"/>
                </a:solidFill>
              </a:rPr>
              <a:t>=&gt; Rough range for learning rate we should be cross-validating is somewhere [1e-3 … 1e-5]</a:t>
            </a:r>
            <a:endParaRPr sz="1350">
              <a:solidFill>
                <a:srgbClr val="FF0000"/>
              </a:solidFill>
            </a:endParaRPr>
          </a:p>
          <a:p>
            <a:endParaRPr sz="1350">
              <a:solidFill>
                <a:srgbClr val="FF0000"/>
              </a:solidFill>
            </a:endParaRPr>
          </a:p>
        </p:txBody>
      </p:sp>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74</a:t>
            </a:fld>
            <a:endParaRPr/>
          </a:p>
        </p:txBody>
      </p:sp>
      <p:sp>
        <p:nvSpPr>
          <p:cNvPr id="931" name="Shape 931"/>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000"/>
              <a:t>Hyperparameter Optimization</a:t>
            </a:r>
            <a:endParaRPr sz="30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75</a:t>
            </a:fld>
            <a:endParaRPr/>
          </a:p>
        </p:txBody>
      </p:sp>
      <p:sp>
        <p:nvSpPr>
          <p:cNvPr id="937" name="Shape 937"/>
          <p:cNvSpPr txBox="1"/>
          <p:nvPr/>
        </p:nvSpPr>
        <p:spPr>
          <a:xfrm>
            <a:off x="100425" y="850969"/>
            <a:ext cx="6693075" cy="2976975"/>
          </a:xfrm>
          <a:prstGeom prst="rect">
            <a:avLst/>
          </a:prstGeom>
          <a:noFill/>
          <a:ln>
            <a:noFill/>
          </a:ln>
        </p:spPr>
        <p:txBody>
          <a:bodyPr spcFirstLastPara="1" wrap="square" lIns="68569" tIns="68569" rIns="68569" bIns="68569" anchor="t" anchorCtr="0">
            <a:noAutofit/>
          </a:bodyPr>
          <a:lstStyle/>
          <a:p>
            <a:r>
              <a:rPr lang="en" sz="2250" b="1"/>
              <a:t>Cross-validation strategy</a:t>
            </a:r>
            <a:endParaRPr sz="2250" b="1"/>
          </a:p>
          <a:p>
            <a:endParaRPr sz="1350"/>
          </a:p>
          <a:p>
            <a:r>
              <a:rPr lang="en" sz="1800" b="1"/>
              <a:t>coarse -&gt; fine </a:t>
            </a:r>
            <a:r>
              <a:rPr lang="en" sz="1800"/>
              <a:t>cross-validation in stages</a:t>
            </a:r>
            <a:endParaRPr sz="1800"/>
          </a:p>
          <a:p>
            <a:endParaRPr sz="1350"/>
          </a:p>
          <a:p>
            <a:r>
              <a:rPr lang="en" sz="1350" b="1"/>
              <a:t>First stage</a:t>
            </a:r>
            <a:r>
              <a:rPr lang="en" sz="1350"/>
              <a:t>: only a few epochs to get rough idea of what params work</a:t>
            </a:r>
            <a:endParaRPr sz="1350"/>
          </a:p>
          <a:p>
            <a:r>
              <a:rPr lang="en" sz="1350" b="1"/>
              <a:t>Second stage</a:t>
            </a:r>
            <a:r>
              <a:rPr lang="en" sz="1350"/>
              <a:t>: longer running time, finer search</a:t>
            </a:r>
            <a:endParaRPr sz="1350"/>
          </a:p>
          <a:p>
            <a:r>
              <a:rPr lang="en" sz="1350"/>
              <a:t>… (repeat as necessary)</a:t>
            </a:r>
            <a:endParaRPr sz="1350"/>
          </a:p>
        </p:txBody>
      </p:sp>
      <p:sp>
        <p:nvSpPr>
          <p:cNvPr id="938" name="Shape 938"/>
          <p:cNvSpPr txBox="1"/>
          <p:nvPr/>
        </p:nvSpPr>
        <p:spPr>
          <a:xfrm>
            <a:off x="279769" y="3266344"/>
            <a:ext cx="5961375" cy="767475"/>
          </a:xfrm>
          <a:prstGeom prst="rect">
            <a:avLst/>
          </a:prstGeom>
          <a:noFill/>
          <a:ln>
            <a:noFill/>
          </a:ln>
        </p:spPr>
        <p:txBody>
          <a:bodyPr spcFirstLastPara="1" wrap="square" lIns="68569" tIns="68569" rIns="68569" bIns="68569" anchor="t" anchorCtr="0">
            <a:noAutofit/>
          </a:bodyPr>
          <a:lstStyle/>
          <a:p>
            <a:r>
              <a:rPr lang="en" sz="1350"/>
              <a:t>Tip for detecting explosions in the solver: </a:t>
            </a:r>
            <a:endParaRPr sz="1350"/>
          </a:p>
          <a:p>
            <a:r>
              <a:rPr lang="en" sz="1350"/>
              <a:t>If the cost is ever &gt; 3 * original cost, break out early</a:t>
            </a:r>
            <a:endParaRPr sz="1350"/>
          </a:p>
        </p:txBody>
      </p:sp>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76</a:t>
            </a:fld>
            <a:endParaRPr/>
          </a:p>
        </p:txBody>
      </p:sp>
      <p:sp>
        <p:nvSpPr>
          <p:cNvPr id="944" name="Shape 944"/>
          <p:cNvSpPr txBox="1"/>
          <p:nvPr/>
        </p:nvSpPr>
        <p:spPr>
          <a:xfrm>
            <a:off x="78919" y="628841"/>
            <a:ext cx="6779025" cy="365400"/>
          </a:xfrm>
          <a:prstGeom prst="rect">
            <a:avLst/>
          </a:prstGeom>
          <a:noFill/>
          <a:ln>
            <a:noFill/>
          </a:ln>
        </p:spPr>
        <p:txBody>
          <a:bodyPr spcFirstLastPara="1" wrap="square" lIns="68569" tIns="68569" rIns="68569" bIns="68569" anchor="t" anchorCtr="0">
            <a:noAutofit/>
          </a:bodyPr>
          <a:lstStyle/>
          <a:p>
            <a:r>
              <a:rPr lang="en" sz="1800"/>
              <a:t>For example: run coarse search  for 5 epochs</a:t>
            </a:r>
            <a:endParaRPr sz="1800"/>
          </a:p>
        </p:txBody>
      </p:sp>
      <p:pic>
        <p:nvPicPr>
          <p:cNvPr id="945" name="Shape 945"/>
          <p:cNvPicPr preferRelativeResize="0"/>
          <p:nvPr/>
        </p:nvPicPr>
        <p:blipFill>
          <a:blip r:embed="rId3">
            <a:alphaModFix/>
          </a:blip>
          <a:stretch>
            <a:fillRect/>
          </a:stretch>
        </p:blipFill>
        <p:spPr>
          <a:xfrm>
            <a:off x="713550" y="1008637"/>
            <a:ext cx="4978968" cy="1449413"/>
          </a:xfrm>
          <a:prstGeom prst="rect">
            <a:avLst/>
          </a:prstGeom>
          <a:noFill/>
          <a:ln>
            <a:noFill/>
          </a:ln>
        </p:spPr>
      </p:pic>
      <p:pic>
        <p:nvPicPr>
          <p:cNvPr id="946" name="Shape 946"/>
          <p:cNvPicPr preferRelativeResize="0"/>
          <p:nvPr/>
        </p:nvPicPr>
        <p:blipFill>
          <a:blip r:embed="rId4">
            <a:alphaModFix/>
          </a:blip>
          <a:stretch>
            <a:fillRect/>
          </a:stretch>
        </p:blipFill>
        <p:spPr>
          <a:xfrm>
            <a:off x="1183163" y="2600850"/>
            <a:ext cx="4036219" cy="1400175"/>
          </a:xfrm>
          <a:prstGeom prst="rect">
            <a:avLst/>
          </a:prstGeom>
          <a:noFill/>
          <a:ln>
            <a:noFill/>
          </a:ln>
        </p:spPr>
      </p:pic>
      <p:cxnSp>
        <p:nvCxnSpPr>
          <p:cNvPr id="947" name="Shape 947"/>
          <p:cNvCxnSpPr/>
          <p:nvPr/>
        </p:nvCxnSpPr>
        <p:spPr>
          <a:xfrm>
            <a:off x="365850" y="3670223"/>
            <a:ext cx="731700" cy="0"/>
          </a:xfrm>
          <a:prstGeom prst="straightConnector1">
            <a:avLst/>
          </a:prstGeom>
          <a:noFill/>
          <a:ln w="19050" cap="flat" cmpd="sng">
            <a:solidFill>
              <a:srgbClr val="FF0000"/>
            </a:solidFill>
            <a:prstDash val="solid"/>
            <a:round/>
            <a:headEnd type="none" w="med" len="med"/>
            <a:tailEnd type="triangle" w="med" len="med"/>
          </a:ln>
        </p:spPr>
      </p:cxnSp>
      <p:sp>
        <p:nvSpPr>
          <p:cNvPr id="948" name="Shape 948"/>
          <p:cNvSpPr txBox="1"/>
          <p:nvPr/>
        </p:nvSpPr>
        <p:spPr>
          <a:xfrm>
            <a:off x="458400" y="3369169"/>
            <a:ext cx="839250" cy="1363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nice</a:t>
            </a:r>
            <a:endParaRPr sz="1350">
              <a:solidFill>
                <a:srgbClr val="FF0000"/>
              </a:solidFill>
            </a:endParaRPr>
          </a:p>
        </p:txBody>
      </p:sp>
      <p:sp>
        <p:nvSpPr>
          <p:cNvPr id="949" name="Shape 949"/>
          <p:cNvSpPr/>
          <p:nvPr/>
        </p:nvSpPr>
        <p:spPr>
          <a:xfrm>
            <a:off x="1147781" y="3598481"/>
            <a:ext cx="4036275" cy="1363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50" name="Shape 950"/>
          <p:cNvSpPr/>
          <p:nvPr/>
        </p:nvSpPr>
        <p:spPr>
          <a:xfrm>
            <a:off x="1154716" y="3355534"/>
            <a:ext cx="4036275" cy="1363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51" name="Shape 951"/>
          <p:cNvSpPr/>
          <p:nvPr/>
        </p:nvSpPr>
        <p:spPr>
          <a:xfrm>
            <a:off x="1154716" y="2619758"/>
            <a:ext cx="4036275" cy="1363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952" name="Shape 952"/>
          <p:cNvCxnSpPr/>
          <p:nvPr/>
        </p:nvCxnSpPr>
        <p:spPr>
          <a:xfrm rot="10800000">
            <a:off x="2362594" y="1336950"/>
            <a:ext cx="1371600" cy="0"/>
          </a:xfrm>
          <a:prstGeom prst="straightConnector1">
            <a:avLst/>
          </a:prstGeom>
          <a:noFill/>
          <a:ln w="19050" cap="flat" cmpd="sng">
            <a:solidFill>
              <a:srgbClr val="0000FF"/>
            </a:solidFill>
            <a:prstDash val="solid"/>
            <a:round/>
            <a:headEnd type="none" w="med" len="med"/>
            <a:tailEnd type="triangle" w="med" len="med"/>
          </a:ln>
        </p:spPr>
      </p:cxnSp>
      <p:sp>
        <p:nvSpPr>
          <p:cNvPr id="953" name="Shape 953"/>
          <p:cNvSpPr txBox="1"/>
          <p:nvPr/>
        </p:nvSpPr>
        <p:spPr>
          <a:xfrm>
            <a:off x="3849094" y="945450"/>
            <a:ext cx="2754000" cy="295200"/>
          </a:xfrm>
          <a:prstGeom prst="rect">
            <a:avLst/>
          </a:prstGeom>
          <a:noFill/>
          <a:ln>
            <a:noFill/>
          </a:ln>
        </p:spPr>
        <p:txBody>
          <a:bodyPr spcFirstLastPara="1" wrap="square" lIns="68569" tIns="68569" rIns="68569" bIns="68569" anchor="t" anchorCtr="0">
            <a:noAutofit/>
          </a:bodyPr>
          <a:lstStyle/>
          <a:p>
            <a:r>
              <a:rPr lang="en" sz="1800">
                <a:solidFill>
                  <a:srgbClr val="0000FF"/>
                </a:solidFill>
              </a:rPr>
              <a:t>note it’s best to optimize in log space!</a:t>
            </a:r>
            <a:endParaRPr sz="1800">
              <a:solidFill>
                <a:srgbClr val="0000FF"/>
              </a:solidFill>
            </a:endParaRPr>
          </a:p>
        </p:txBody>
      </p:sp>
      <p:sp>
        <p:nvSpPr>
          <p:cNvPr id="1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77</a:t>
            </a:fld>
            <a:endParaRPr/>
          </a:p>
        </p:txBody>
      </p:sp>
      <p:sp>
        <p:nvSpPr>
          <p:cNvPr id="959" name="Shape 959"/>
          <p:cNvSpPr txBox="1"/>
          <p:nvPr/>
        </p:nvSpPr>
        <p:spPr>
          <a:xfrm>
            <a:off x="129131" y="736200"/>
            <a:ext cx="6685875" cy="638550"/>
          </a:xfrm>
          <a:prstGeom prst="rect">
            <a:avLst/>
          </a:prstGeom>
          <a:noFill/>
          <a:ln>
            <a:noFill/>
          </a:ln>
        </p:spPr>
        <p:txBody>
          <a:bodyPr spcFirstLastPara="1" wrap="square" lIns="68569" tIns="68569" rIns="68569" bIns="68569" anchor="t" anchorCtr="0">
            <a:noAutofit/>
          </a:bodyPr>
          <a:lstStyle/>
          <a:p>
            <a:r>
              <a:rPr lang="en" sz="2250"/>
              <a:t>Now run finer search...</a:t>
            </a:r>
            <a:endParaRPr sz="2250"/>
          </a:p>
        </p:txBody>
      </p:sp>
      <p:pic>
        <p:nvPicPr>
          <p:cNvPr id="960" name="Shape 960"/>
          <p:cNvPicPr preferRelativeResize="0"/>
          <p:nvPr/>
        </p:nvPicPr>
        <p:blipFill>
          <a:blip r:embed="rId3">
            <a:alphaModFix/>
          </a:blip>
          <a:stretch>
            <a:fillRect/>
          </a:stretch>
        </p:blipFill>
        <p:spPr>
          <a:xfrm>
            <a:off x="699188" y="1374750"/>
            <a:ext cx="4978968" cy="1449413"/>
          </a:xfrm>
          <a:prstGeom prst="rect">
            <a:avLst/>
          </a:prstGeom>
          <a:noFill/>
          <a:ln>
            <a:noFill/>
          </a:ln>
        </p:spPr>
      </p:pic>
      <p:sp>
        <p:nvSpPr>
          <p:cNvPr id="961" name="Shape 961"/>
          <p:cNvSpPr/>
          <p:nvPr/>
        </p:nvSpPr>
        <p:spPr>
          <a:xfrm>
            <a:off x="531413" y="1842188"/>
            <a:ext cx="5522400" cy="1192050"/>
          </a:xfrm>
          <a:prstGeom prst="rect">
            <a:avLst/>
          </a:prstGeom>
          <a:solidFill>
            <a:srgbClr val="FFFFFF"/>
          </a:solidFill>
          <a:ln>
            <a:noFill/>
          </a:ln>
        </p:spPr>
        <p:txBody>
          <a:bodyPr spcFirstLastPara="1" wrap="square" lIns="68569" tIns="68569" rIns="68569" bIns="68569" anchor="ctr" anchorCtr="0">
            <a:noAutofit/>
          </a:bodyPr>
          <a:lstStyle/>
          <a:p>
            <a:endParaRPr sz="1050"/>
          </a:p>
        </p:txBody>
      </p:sp>
      <p:sp>
        <p:nvSpPr>
          <p:cNvPr id="962" name="Shape 962"/>
          <p:cNvSpPr/>
          <p:nvPr/>
        </p:nvSpPr>
        <p:spPr>
          <a:xfrm>
            <a:off x="2384138" y="1252088"/>
            <a:ext cx="3432600" cy="1192050"/>
          </a:xfrm>
          <a:prstGeom prst="rect">
            <a:avLst/>
          </a:prstGeom>
          <a:solidFill>
            <a:srgbClr val="FFFFFF"/>
          </a:solidFill>
          <a:ln>
            <a:noFill/>
          </a:ln>
        </p:spPr>
        <p:txBody>
          <a:bodyPr spcFirstLastPara="1" wrap="square" lIns="68569" tIns="68569" rIns="68569" bIns="68569" anchor="ctr" anchorCtr="0">
            <a:noAutofit/>
          </a:bodyPr>
          <a:lstStyle/>
          <a:p>
            <a:endParaRPr sz="1050"/>
          </a:p>
        </p:txBody>
      </p:sp>
      <p:pic>
        <p:nvPicPr>
          <p:cNvPr id="963" name="Shape 963"/>
          <p:cNvPicPr preferRelativeResize="0"/>
          <p:nvPr/>
        </p:nvPicPr>
        <p:blipFill>
          <a:blip r:embed="rId4">
            <a:alphaModFix/>
          </a:blip>
          <a:stretch>
            <a:fillRect/>
          </a:stretch>
        </p:blipFill>
        <p:spPr>
          <a:xfrm>
            <a:off x="4459519" y="1418288"/>
            <a:ext cx="1695581" cy="423900"/>
          </a:xfrm>
          <a:prstGeom prst="rect">
            <a:avLst/>
          </a:prstGeom>
          <a:noFill/>
          <a:ln>
            <a:noFill/>
          </a:ln>
        </p:spPr>
      </p:pic>
      <p:cxnSp>
        <p:nvCxnSpPr>
          <p:cNvPr id="964" name="Shape 964"/>
          <p:cNvCxnSpPr/>
          <p:nvPr/>
        </p:nvCxnSpPr>
        <p:spPr>
          <a:xfrm>
            <a:off x="2628300" y="1641113"/>
            <a:ext cx="1428975" cy="0"/>
          </a:xfrm>
          <a:prstGeom prst="straightConnector1">
            <a:avLst/>
          </a:prstGeom>
          <a:noFill/>
          <a:ln w="19050" cap="flat" cmpd="sng">
            <a:solidFill>
              <a:srgbClr val="000000"/>
            </a:solidFill>
            <a:prstDash val="solid"/>
            <a:round/>
            <a:headEnd type="none" w="med" len="med"/>
            <a:tailEnd type="triangle" w="med" len="med"/>
          </a:ln>
        </p:spPr>
      </p:cxnSp>
      <p:sp>
        <p:nvSpPr>
          <p:cNvPr id="965" name="Shape 965"/>
          <p:cNvSpPr txBox="1"/>
          <p:nvPr/>
        </p:nvSpPr>
        <p:spPr>
          <a:xfrm>
            <a:off x="2892506" y="1317975"/>
            <a:ext cx="1428975" cy="179550"/>
          </a:xfrm>
          <a:prstGeom prst="rect">
            <a:avLst/>
          </a:prstGeom>
          <a:noFill/>
          <a:ln>
            <a:noFill/>
          </a:ln>
        </p:spPr>
        <p:txBody>
          <a:bodyPr spcFirstLastPara="1" wrap="square" lIns="68569" tIns="68569" rIns="68569" bIns="68569" anchor="t" anchorCtr="0">
            <a:noAutofit/>
          </a:bodyPr>
          <a:lstStyle/>
          <a:p>
            <a:r>
              <a:rPr lang="en" sz="1050"/>
              <a:t>adjust range</a:t>
            </a:r>
            <a:endParaRPr sz="1050"/>
          </a:p>
        </p:txBody>
      </p:sp>
      <p:pic>
        <p:nvPicPr>
          <p:cNvPr id="966" name="Shape 966"/>
          <p:cNvPicPr preferRelativeResize="0"/>
          <p:nvPr/>
        </p:nvPicPr>
        <p:blipFill>
          <a:blip r:embed="rId5">
            <a:alphaModFix/>
          </a:blip>
          <a:stretch>
            <a:fillRect/>
          </a:stretch>
        </p:blipFill>
        <p:spPr>
          <a:xfrm>
            <a:off x="1640044" y="1937081"/>
            <a:ext cx="3237431" cy="2111850"/>
          </a:xfrm>
          <a:prstGeom prst="rect">
            <a:avLst/>
          </a:prstGeom>
          <a:noFill/>
          <a:ln>
            <a:noFill/>
          </a:ln>
        </p:spPr>
      </p:pic>
      <p:sp>
        <p:nvSpPr>
          <p:cNvPr id="967" name="Shape 967"/>
          <p:cNvSpPr/>
          <p:nvPr/>
        </p:nvSpPr>
        <p:spPr>
          <a:xfrm>
            <a:off x="1558313" y="1933950"/>
            <a:ext cx="3360825" cy="1363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68" name="Shape 968"/>
          <p:cNvSpPr/>
          <p:nvPr/>
        </p:nvSpPr>
        <p:spPr>
          <a:xfrm>
            <a:off x="1558313" y="2612569"/>
            <a:ext cx="3360825" cy="1795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69" name="Shape 969"/>
          <p:cNvSpPr/>
          <p:nvPr/>
        </p:nvSpPr>
        <p:spPr>
          <a:xfrm>
            <a:off x="1558313" y="3278419"/>
            <a:ext cx="3360825" cy="99225"/>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70" name="Shape 970"/>
          <p:cNvSpPr txBox="1"/>
          <p:nvPr/>
        </p:nvSpPr>
        <p:spPr>
          <a:xfrm>
            <a:off x="5184788" y="2273063"/>
            <a:ext cx="1558350" cy="1572750"/>
          </a:xfrm>
          <a:prstGeom prst="rect">
            <a:avLst/>
          </a:prstGeom>
          <a:noFill/>
          <a:ln>
            <a:noFill/>
          </a:ln>
        </p:spPr>
        <p:txBody>
          <a:bodyPr spcFirstLastPara="1" wrap="square" lIns="68569" tIns="68569" rIns="68569" bIns="68569" anchor="t" anchorCtr="0">
            <a:noAutofit/>
          </a:bodyPr>
          <a:lstStyle/>
          <a:p>
            <a:r>
              <a:rPr lang="en" sz="1050" b="1"/>
              <a:t>53%</a:t>
            </a:r>
            <a:r>
              <a:rPr lang="en" sz="1050"/>
              <a:t> - relatively good for a 2-layer neural net with 50 hidden neurons.</a:t>
            </a:r>
            <a:endParaRPr sz="1050"/>
          </a:p>
          <a:p>
            <a:endParaRPr sz="1050"/>
          </a:p>
          <a:p>
            <a:endParaRPr sz="1050">
              <a:solidFill>
                <a:srgbClr val="FF0000"/>
              </a:solidFill>
            </a:endParaRPr>
          </a:p>
        </p:txBody>
      </p:sp>
      <p:sp>
        <p:nvSpPr>
          <p:cNvPr id="1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78</a:t>
            </a:fld>
            <a:endParaRPr/>
          </a:p>
        </p:txBody>
      </p:sp>
      <p:sp>
        <p:nvSpPr>
          <p:cNvPr id="976" name="Shape 976"/>
          <p:cNvSpPr txBox="1"/>
          <p:nvPr/>
        </p:nvSpPr>
        <p:spPr>
          <a:xfrm>
            <a:off x="129131" y="736200"/>
            <a:ext cx="6685875" cy="638550"/>
          </a:xfrm>
          <a:prstGeom prst="rect">
            <a:avLst/>
          </a:prstGeom>
          <a:noFill/>
          <a:ln>
            <a:noFill/>
          </a:ln>
        </p:spPr>
        <p:txBody>
          <a:bodyPr spcFirstLastPara="1" wrap="square" lIns="68569" tIns="68569" rIns="68569" bIns="68569" anchor="t" anchorCtr="0">
            <a:noAutofit/>
          </a:bodyPr>
          <a:lstStyle/>
          <a:p>
            <a:r>
              <a:rPr lang="en" sz="2250"/>
              <a:t>Now run finer search...</a:t>
            </a:r>
            <a:endParaRPr sz="2250"/>
          </a:p>
        </p:txBody>
      </p:sp>
      <p:pic>
        <p:nvPicPr>
          <p:cNvPr id="977" name="Shape 977"/>
          <p:cNvPicPr preferRelativeResize="0"/>
          <p:nvPr/>
        </p:nvPicPr>
        <p:blipFill>
          <a:blip r:embed="rId3">
            <a:alphaModFix/>
          </a:blip>
          <a:stretch>
            <a:fillRect/>
          </a:stretch>
        </p:blipFill>
        <p:spPr>
          <a:xfrm>
            <a:off x="699188" y="1374750"/>
            <a:ext cx="4978968" cy="1449413"/>
          </a:xfrm>
          <a:prstGeom prst="rect">
            <a:avLst/>
          </a:prstGeom>
          <a:noFill/>
          <a:ln>
            <a:noFill/>
          </a:ln>
        </p:spPr>
      </p:pic>
      <p:sp>
        <p:nvSpPr>
          <p:cNvPr id="978" name="Shape 978"/>
          <p:cNvSpPr/>
          <p:nvPr/>
        </p:nvSpPr>
        <p:spPr>
          <a:xfrm>
            <a:off x="531413" y="1842188"/>
            <a:ext cx="5522400" cy="1192050"/>
          </a:xfrm>
          <a:prstGeom prst="rect">
            <a:avLst/>
          </a:prstGeom>
          <a:solidFill>
            <a:srgbClr val="FFFFFF"/>
          </a:solidFill>
          <a:ln>
            <a:noFill/>
          </a:ln>
        </p:spPr>
        <p:txBody>
          <a:bodyPr spcFirstLastPara="1" wrap="square" lIns="68569" tIns="68569" rIns="68569" bIns="68569" anchor="ctr" anchorCtr="0">
            <a:noAutofit/>
          </a:bodyPr>
          <a:lstStyle/>
          <a:p>
            <a:endParaRPr sz="1050"/>
          </a:p>
        </p:txBody>
      </p:sp>
      <p:sp>
        <p:nvSpPr>
          <p:cNvPr id="979" name="Shape 979"/>
          <p:cNvSpPr/>
          <p:nvPr/>
        </p:nvSpPr>
        <p:spPr>
          <a:xfrm>
            <a:off x="2384138" y="1252088"/>
            <a:ext cx="3432600" cy="1192050"/>
          </a:xfrm>
          <a:prstGeom prst="rect">
            <a:avLst/>
          </a:prstGeom>
          <a:solidFill>
            <a:srgbClr val="FFFFFF"/>
          </a:solidFill>
          <a:ln>
            <a:noFill/>
          </a:ln>
        </p:spPr>
        <p:txBody>
          <a:bodyPr spcFirstLastPara="1" wrap="square" lIns="68569" tIns="68569" rIns="68569" bIns="68569" anchor="ctr" anchorCtr="0">
            <a:noAutofit/>
          </a:bodyPr>
          <a:lstStyle/>
          <a:p>
            <a:endParaRPr sz="1050"/>
          </a:p>
        </p:txBody>
      </p:sp>
      <p:pic>
        <p:nvPicPr>
          <p:cNvPr id="980" name="Shape 980"/>
          <p:cNvPicPr preferRelativeResize="0"/>
          <p:nvPr/>
        </p:nvPicPr>
        <p:blipFill>
          <a:blip r:embed="rId4">
            <a:alphaModFix/>
          </a:blip>
          <a:stretch>
            <a:fillRect/>
          </a:stretch>
        </p:blipFill>
        <p:spPr>
          <a:xfrm>
            <a:off x="4459519" y="1418288"/>
            <a:ext cx="1695581" cy="423900"/>
          </a:xfrm>
          <a:prstGeom prst="rect">
            <a:avLst/>
          </a:prstGeom>
          <a:noFill/>
          <a:ln>
            <a:noFill/>
          </a:ln>
        </p:spPr>
      </p:pic>
      <p:cxnSp>
        <p:nvCxnSpPr>
          <p:cNvPr id="981" name="Shape 981"/>
          <p:cNvCxnSpPr/>
          <p:nvPr/>
        </p:nvCxnSpPr>
        <p:spPr>
          <a:xfrm>
            <a:off x="2628300" y="1641113"/>
            <a:ext cx="1428975" cy="0"/>
          </a:xfrm>
          <a:prstGeom prst="straightConnector1">
            <a:avLst/>
          </a:prstGeom>
          <a:noFill/>
          <a:ln w="19050" cap="flat" cmpd="sng">
            <a:solidFill>
              <a:srgbClr val="000000"/>
            </a:solidFill>
            <a:prstDash val="solid"/>
            <a:round/>
            <a:headEnd type="none" w="med" len="med"/>
            <a:tailEnd type="triangle" w="med" len="med"/>
          </a:ln>
        </p:spPr>
      </p:cxnSp>
      <p:sp>
        <p:nvSpPr>
          <p:cNvPr id="982" name="Shape 982"/>
          <p:cNvSpPr txBox="1"/>
          <p:nvPr/>
        </p:nvSpPr>
        <p:spPr>
          <a:xfrm>
            <a:off x="2892506" y="1317975"/>
            <a:ext cx="1428975" cy="179550"/>
          </a:xfrm>
          <a:prstGeom prst="rect">
            <a:avLst/>
          </a:prstGeom>
          <a:noFill/>
          <a:ln>
            <a:noFill/>
          </a:ln>
        </p:spPr>
        <p:txBody>
          <a:bodyPr spcFirstLastPara="1" wrap="square" lIns="68569" tIns="68569" rIns="68569" bIns="68569" anchor="t" anchorCtr="0">
            <a:noAutofit/>
          </a:bodyPr>
          <a:lstStyle/>
          <a:p>
            <a:r>
              <a:rPr lang="en" sz="1050"/>
              <a:t>adjust range</a:t>
            </a:r>
            <a:endParaRPr sz="1050"/>
          </a:p>
        </p:txBody>
      </p:sp>
      <p:pic>
        <p:nvPicPr>
          <p:cNvPr id="983" name="Shape 983"/>
          <p:cNvPicPr preferRelativeResize="0"/>
          <p:nvPr/>
        </p:nvPicPr>
        <p:blipFill>
          <a:blip r:embed="rId5">
            <a:alphaModFix/>
          </a:blip>
          <a:stretch>
            <a:fillRect/>
          </a:stretch>
        </p:blipFill>
        <p:spPr>
          <a:xfrm>
            <a:off x="1640044" y="1937081"/>
            <a:ext cx="3237431" cy="2111850"/>
          </a:xfrm>
          <a:prstGeom prst="rect">
            <a:avLst/>
          </a:prstGeom>
          <a:noFill/>
          <a:ln>
            <a:noFill/>
          </a:ln>
        </p:spPr>
      </p:pic>
      <p:sp>
        <p:nvSpPr>
          <p:cNvPr id="984" name="Shape 984"/>
          <p:cNvSpPr/>
          <p:nvPr/>
        </p:nvSpPr>
        <p:spPr>
          <a:xfrm>
            <a:off x="1558313" y="1933950"/>
            <a:ext cx="3360825" cy="1363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85" name="Shape 985"/>
          <p:cNvSpPr/>
          <p:nvPr/>
        </p:nvSpPr>
        <p:spPr>
          <a:xfrm>
            <a:off x="1558313" y="2612569"/>
            <a:ext cx="3360825" cy="179550"/>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86" name="Shape 986"/>
          <p:cNvSpPr/>
          <p:nvPr/>
        </p:nvSpPr>
        <p:spPr>
          <a:xfrm>
            <a:off x="1558313" y="3278419"/>
            <a:ext cx="3360825" cy="99225"/>
          </a:xfrm>
          <a:prstGeom prst="rect">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87" name="Shape 987"/>
          <p:cNvSpPr txBox="1"/>
          <p:nvPr/>
        </p:nvSpPr>
        <p:spPr>
          <a:xfrm>
            <a:off x="5184788" y="2273063"/>
            <a:ext cx="1558350" cy="1572750"/>
          </a:xfrm>
          <a:prstGeom prst="rect">
            <a:avLst/>
          </a:prstGeom>
          <a:noFill/>
          <a:ln>
            <a:noFill/>
          </a:ln>
        </p:spPr>
        <p:txBody>
          <a:bodyPr spcFirstLastPara="1" wrap="square" lIns="68569" tIns="68569" rIns="68569" bIns="68569" anchor="t" anchorCtr="0">
            <a:noAutofit/>
          </a:bodyPr>
          <a:lstStyle/>
          <a:p>
            <a:r>
              <a:rPr lang="en" sz="1050" b="1"/>
              <a:t>53%</a:t>
            </a:r>
            <a:r>
              <a:rPr lang="en" sz="1050"/>
              <a:t> - relatively good for a 2-layer neural net with 50 hidden neurons.</a:t>
            </a:r>
            <a:endParaRPr sz="1050"/>
          </a:p>
          <a:p>
            <a:endParaRPr sz="1050"/>
          </a:p>
          <a:p>
            <a:r>
              <a:rPr lang="en" sz="1050">
                <a:solidFill>
                  <a:srgbClr val="FF0000"/>
                </a:solidFill>
              </a:rPr>
              <a:t>But this best cross-validation result is worrying. Why?</a:t>
            </a:r>
            <a:endParaRPr sz="1050">
              <a:solidFill>
                <a:srgbClr val="FF0000"/>
              </a:solidFill>
            </a:endParaRPr>
          </a:p>
        </p:txBody>
      </p:sp>
      <p:cxnSp>
        <p:nvCxnSpPr>
          <p:cNvPr id="988" name="Shape 988"/>
          <p:cNvCxnSpPr/>
          <p:nvPr/>
        </p:nvCxnSpPr>
        <p:spPr>
          <a:xfrm rot="10800000">
            <a:off x="4940588" y="3328031"/>
            <a:ext cx="272925" cy="0"/>
          </a:xfrm>
          <a:prstGeom prst="straightConnector1">
            <a:avLst/>
          </a:prstGeom>
          <a:noFill/>
          <a:ln w="19050" cap="flat" cmpd="sng">
            <a:solidFill>
              <a:srgbClr val="FF0000"/>
            </a:solidFill>
            <a:prstDash val="solid"/>
            <a:round/>
            <a:headEnd type="none" w="med" len="med"/>
            <a:tailEnd type="triangle" w="med" len="med"/>
          </a:ln>
        </p:spPr>
      </p:cxnSp>
      <p:sp>
        <p:nvSpPr>
          <p:cNvPr id="1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Shape 99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79</a:t>
            </a:fld>
            <a:endParaRPr/>
          </a:p>
        </p:txBody>
      </p:sp>
      <p:sp>
        <p:nvSpPr>
          <p:cNvPr id="994" name="Shape 994"/>
          <p:cNvSpPr txBox="1"/>
          <p:nvPr/>
        </p:nvSpPr>
        <p:spPr>
          <a:xfrm>
            <a:off x="348356" y="820538"/>
            <a:ext cx="6400350" cy="683100"/>
          </a:xfrm>
          <a:prstGeom prst="rect">
            <a:avLst/>
          </a:prstGeom>
          <a:noFill/>
          <a:ln>
            <a:noFill/>
          </a:ln>
        </p:spPr>
        <p:txBody>
          <a:bodyPr spcFirstLastPara="1" wrap="square" lIns="68569" tIns="68569" rIns="68569" bIns="68569" anchor="t" anchorCtr="0">
            <a:noAutofit/>
          </a:bodyPr>
          <a:lstStyle/>
          <a:p>
            <a:r>
              <a:rPr lang="en" sz="2250"/>
              <a:t>Random Search vs. Grid Search</a:t>
            </a:r>
            <a:endParaRPr sz="2250"/>
          </a:p>
        </p:txBody>
      </p:sp>
      <p:grpSp>
        <p:nvGrpSpPr>
          <p:cNvPr id="995" name="Shape 995"/>
          <p:cNvGrpSpPr/>
          <p:nvPr/>
        </p:nvGrpSpPr>
        <p:grpSpPr>
          <a:xfrm>
            <a:off x="1280499" y="1286141"/>
            <a:ext cx="4297011" cy="2490529"/>
            <a:chOff x="1637525" y="174000"/>
            <a:chExt cx="6383675" cy="3699950"/>
          </a:xfrm>
        </p:grpSpPr>
        <p:grpSp>
          <p:nvGrpSpPr>
            <p:cNvPr id="996" name="Shape 996"/>
            <p:cNvGrpSpPr/>
            <p:nvPr/>
          </p:nvGrpSpPr>
          <p:grpSpPr>
            <a:xfrm>
              <a:off x="1637525" y="714682"/>
              <a:ext cx="2505250" cy="2793278"/>
              <a:chOff x="1637525" y="714682"/>
              <a:chExt cx="2505250" cy="2793278"/>
            </a:xfrm>
          </p:grpSpPr>
          <p:sp>
            <p:nvSpPr>
              <p:cNvPr id="997" name="Shape 997"/>
              <p:cNvSpPr/>
              <p:nvPr/>
            </p:nvSpPr>
            <p:spPr>
              <a:xfrm>
                <a:off x="1753925" y="1129825"/>
                <a:ext cx="2378100" cy="2378100"/>
              </a:xfrm>
              <a:prstGeom prst="rect">
                <a:avLst/>
              </a:prstGeom>
              <a:no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998" name="Shape 998"/>
              <p:cNvCxnSpPr>
                <a:stCxn id="997" idx="0"/>
              </p:cNvCxnSpPr>
              <p:nvPr/>
            </p:nvCxnSpPr>
            <p:spPr>
              <a:xfrm>
                <a:off x="2942975" y="1129825"/>
                <a:ext cx="0" cy="2377800"/>
              </a:xfrm>
              <a:prstGeom prst="straightConnector1">
                <a:avLst/>
              </a:prstGeom>
              <a:noFill/>
              <a:ln w="9525" cap="flat" cmpd="sng">
                <a:solidFill>
                  <a:srgbClr val="595959"/>
                </a:solidFill>
                <a:prstDash val="dot"/>
                <a:round/>
                <a:headEnd type="none" w="med" len="med"/>
                <a:tailEnd type="none" w="med" len="med"/>
              </a:ln>
            </p:spPr>
          </p:cxnSp>
          <p:cxnSp>
            <p:nvCxnSpPr>
              <p:cNvPr id="999" name="Shape 999"/>
              <p:cNvCxnSpPr>
                <a:stCxn id="997" idx="1"/>
                <a:endCxn id="997" idx="3"/>
              </p:cNvCxnSpPr>
              <p:nvPr/>
            </p:nvCxnSpPr>
            <p:spPr>
              <a:xfrm>
                <a:off x="1753925" y="2318875"/>
                <a:ext cx="2377800" cy="0"/>
              </a:xfrm>
              <a:prstGeom prst="straightConnector1">
                <a:avLst/>
              </a:prstGeom>
              <a:noFill/>
              <a:ln w="9525" cap="flat" cmpd="sng">
                <a:solidFill>
                  <a:srgbClr val="595959"/>
                </a:solidFill>
                <a:prstDash val="dot"/>
                <a:round/>
                <a:headEnd type="none" w="med" len="med"/>
                <a:tailEnd type="none" w="med" len="med"/>
              </a:ln>
            </p:spPr>
          </p:cxnSp>
          <p:cxnSp>
            <p:nvCxnSpPr>
              <p:cNvPr id="1000" name="Shape 1000"/>
              <p:cNvCxnSpPr/>
              <p:nvPr/>
            </p:nvCxnSpPr>
            <p:spPr>
              <a:xfrm>
                <a:off x="1775475" y="1743200"/>
                <a:ext cx="2367300" cy="0"/>
              </a:xfrm>
              <a:prstGeom prst="straightConnector1">
                <a:avLst/>
              </a:prstGeom>
              <a:noFill/>
              <a:ln w="9525" cap="flat" cmpd="sng">
                <a:solidFill>
                  <a:srgbClr val="595959"/>
                </a:solidFill>
                <a:prstDash val="dot"/>
                <a:round/>
                <a:headEnd type="none" w="med" len="med"/>
                <a:tailEnd type="none" w="med" len="med"/>
              </a:ln>
            </p:spPr>
          </p:cxnSp>
          <p:cxnSp>
            <p:nvCxnSpPr>
              <p:cNvPr id="1001" name="Shape 1001"/>
              <p:cNvCxnSpPr/>
              <p:nvPr/>
            </p:nvCxnSpPr>
            <p:spPr>
              <a:xfrm>
                <a:off x="1759325" y="2896325"/>
                <a:ext cx="2367300" cy="0"/>
              </a:xfrm>
              <a:prstGeom prst="straightConnector1">
                <a:avLst/>
              </a:prstGeom>
              <a:noFill/>
              <a:ln w="9525" cap="flat" cmpd="sng">
                <a:solidFill>
                  <a:srgbClr val="595959"/>
                </a:solidFill>
                <a:prstDash val="dot"/>
                <a:round/>
                <a:headEnd type="none" w="med" len="med"/>
                <a:tailEnd type="none" w="med" len="med"/>
              </a:ln>
            </p:spPr>
          </p:cxnSp>
          <p:cxnSp>
            <p:nvCxnSpPr>
              <p:cNvPr id="1002" name="Shape 1002"/>
              <p:cNvCxnSpPr/>
              <p:nvPr/>
            </p:nvCxnSpPr>
            <p:spPr>
              <a:xfrm>
                <a:off x="3525800" y="1129825"/>
                <a:ext cx="0" cy="2378100"/>
              </a:xfrm>
              <a:prstGeom prst="straightConnector1">
                <a:avLst/>
              </a:prstGeom>
              <a:noFill/>
              <a:ln w="9525" cap="flat" cmpd="sng">
                <a:solidFill>
                  <a:srgbClr val="595959"/>
                </a:solidFill>
                <a:prstDash val="dot"/>
                <a:round/>
                <a:headEnd type="none" w="med" len="med"/>
                <a:tailEnd type="none" w="med" len="med"/>
              </a:ln>
            </p:spPr>
          </p:cxnSp>
          <p:cxnSp>
            <p:nvCxnSpPr>
              <p:cNvPr id="1003" name="Shape 1003"/>
              <p:cNvCxnSpPr/>
              <p:nvPr/>
            </p:nvCxnSpPr>
            <p:spPr>
              <a:xfrm>
                <a:off x="2360150" y="1129825"/>
                <a:ext cx="0" cy="2378100"/>
              </a:xfrm>
              <a:prstGeom prst="straightConnector1">
                <a:avLst/>
              </a:prstGeom>
              <a:noFill/>
              <a:ln w="9525" cap="flat" cmpd="sng">
                <a:solidFill>
                  <a:srgbClr val="595959"/>
                </a:solidFill>
                <a:prstDash val="dot"/>
                <a:round/>
                <a:headEnd type="none" w="med" len="med"/>
                <a:tailEnd type="none" w="med" len="med"/>
              </a:ln>
            </p:spPr>
          </p:cxnSp>
          <p:sp>
            <p:nvSpPr>
              <p:cNvPr id="1004" name="Shape 1004"/>
              <p:cNvSpPr/>
              <p:nvPr/>
            </p:nvSpPr>
            <p:spPr>
              <a:xfrm>
                <a:off x="1637525" y="1129788"/>
                <a:ext cx="139803" cy="2378173"/>
              </a:xfrm>
              <a:custGeom>
                <a:avLst/>
                <a:gdLst/>
                <a:ahLst/>
                <a:cxnLst/>
                <a:rect l="0" t="0" r="0" b="0"/>
                <a:pathLst>
                  <a:path w="4496" h="92970" extrusionOk="0">
                    <a:moveTo>
                      <a:pt x="4496" y="92970"/>
                    </a:moveTo>
                    <a:cubicBezTo>
                      <a:pt x="1910" y="92970"/>
                      <a:pt x="2422" y="88189"/>
                      <a:pt x="1914" y="85653"/>
                    </a:cubicBezTo>
                    <a:cubicBezTo>
                      <a:pt x="111" y="76649"/>
                      <a:pt x="402" y="67163"/>
                      <a:pt x="1914" y="58106"/>
                    </a:cubicBezTo>
                    <a:cubicBezTo>
                      <a:pt x="5104" y="38993"/>
                      <a:pt x="-5031" y="17331"/>
                      <a:pt x="3635" y="0"/>
                    </a:cubicBezTo>
                  </a:path>
                </a:pathLst>
              </a:custGeom>
              <a:noFill/>
              <a:ln w="28575" cap="flat" cmpd="sng">
                <a:solidFill>
                  <a:srgbClr val="FF9900"/>
                </a:solidFill>
                <a:prstDash val="solid"/>
                <a:round/>
                <a:headEnd type="none" w="med" len="med"/>
                <a:tailEnd type="none" w="med" len="med"/>
              </a:ln>
            </p:spPr>
          </p:sp>
          <p:sp>
            <p:nvSpPr>
              <p:cNvPr id="1005" name="Shape 1005"/>
              <p:cNvSpPr/>
              <p:nvPr/>
            </p:nvSpPr>
            <p:spPr>
              <a:xfrm>
                <a:off x="1764725" y="714682"/>
                <a:ext cx="2367300" cy="404425"/>
              </a:xfrm>
              <a:custGeom>
                <a:avLst/>
                <a:gdLst/>
                <a:ahLst/>
                <a:cxnLst/>
                <a:rect l="0" t="0" r="0" b="0"/>
                <a:pathLst>
                  <a:path w="94692" h="16177" extrusionOk="0">
                    <a:moveTo>
                      <a:pt x="0" y="16177"/>
                    </a:moveTo>
                    <a:cubicBezTo>
                      <a:pt x="12240" y="10043"/>
                      <a:pt x="27608" y="15629"/>
                      <a:pt x="40889" y="12303"/>
                    </a:cubicBezTo>
                    <a:cubicBezTo>
                      <a:pt x="48384" y="10426"/>
                      <a:pt x="53193" y="-1622"/>
                      <a:pt x="60689" y="251"/>
                    </a:cubicBezTo>
                    <a:cubicBezTo>
                      <a:pt x="66103" y="1604"/>
                      <a:pt x="67446" y="10107"/>
                      <a:pt x="72740" y="11872"/>
                    </a:cubicBezTo>
                    <a:cubicBezTo>
                      <a:pt x="79789" y="14222"/>
                      <a:pt x="91366" y="9102"/>
                      <a:pt x="94692" y="15746"/>
                    </a:cubicBezTo>
                  </a:path>
                </a:pathLst>
              </a:custGeom>
              <a:noFill/>
              <a:ln w="28575" cap="flat" cmpd="sng">
                <a:solidFill>
                  <a:srgbClr val="6AA84F"/>
                </a:solidFill>
                <a:prstDash val="solid"/>
                <a:round/>
                <a:headEnd type="none" w="med" len="med"/>
                <a:tailEnd type="none" w="med" len="med"/>
              </a:ln>
            </p:spPr>
          </p:sp>
        </p:grpSp>
        <p:grpSp>
          <p:nvGrpSpPr>
            <p:cNvPr id="1006" name="Shape 1006"/>
            <p:cNvGrpSpPr/>
            <p:nvPr/>
          </p:nvGrpSpPr>
          <p:grpSpPr>
            <a:xfrm>
              <a:off x="5104150" y="714682"/>
              <a:ext cx="2505250" cy="2793278"/>
              <a:chOff x="1637525" y="714682"/>
              <a:chExt cx="2505250" cy="2793278"/>
            </a:xfrm>
          </p:grpSpPr>
          <p:sp>
            <p:nvSpPr>
              <p:cNvPr id="1007" name="Shape 1007"/>
              <p:cNvSpPr/>
              <p:nvPr/>
            </p:nvSpPr>
            <p:spPr>
              <a:xfrm>
                <a:off x="1753925" y="1129825"/>
                <a:ext cx="2378100" cy="2378100"/>
              </a:xfrm>
              <a:prstGeom prst="rect">
                <a:avLst/>
              </a:prstGeom>
              <a:no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1008" name="Shape 1008"/>
              <p:cNvCxnSpPr>
                <a:stCxn id="1007" idx="0"/>
              </p:cNvCxnSpPr>
              <p:nvPr/>
            </p:nvCxnSpPr>
            <p:spPr>
              <a:xfrm>
                <a:off x="2942975" y="1129825"/>
                <a:ext cx="0" cy="2377800"/>
              </a:xfrm>
              <a:prstGeom prst="straightConnector1">
                <a:avLst/>
              </a:prstGeom>
              <a:noFill/>
              <a:ln w="9525" cap="flat" cmpd="sng">
                <a:solidFill>
                  <a:srgbClr val="595959"/>
                </a:solidFill>
                <a:prstDash val="dot"/>
                <a:round/>
                <a:headEnd type="none" w="med" len="med"/>
                <a:tailEnd type="none" w="med" len="med"/>
              </a:ln>
            </p:spPr>
          </p:cxnSp>
          <p:cxnSp>
            <p:nvCxnSpPr>
              <p:cNvPr id="1009" name="Shape 1009"/>
              <p:cNvCxnSpPr>
                <a:stCxn id="1007" idx="1"/>
                <a:endCxn id="1007" idx="3"/>
              </p:cNvCxnSpPr>
              <p:nvPr/>
            </p:nvCxnSpPr>
            <p:spPr>
              <a:xfrm>
                <a:off x="1753925" y="2318875"/>
                <a:ext cx="2377800" cy="0"/>
              </a:xfrm>
              <a:prstGeom prst="straightConnector1">
                <a:avLst/>
              </a:prstGeom>
              <a:noFill/>
              <a:ln w="9525" cap="flat" cmpd="sng">
                <a:solidFill>
                  <a:srgbClr val="595959"/>
                </a:solidFill>
                <a:prstDash val="dot"/>
                <a:round/>
                <a:headEnd type="none" w="med" len="med"/>
                <a:tailEnd type="none" w="med" len="med"/>
              </a:ln>
            </p:spPr>
          </p:cxnSp>
          <p:cxnSp>
            <p:nvCxnSpPr>
              <p:cNvPr id="1010" name="Shape 1010"/>
              <p:cNvCxnSpPr/>
              <p:nvPr/>
            </p:nvCxnSpPr>
            <p:spPr>
              <a:xfrm>
                <a:off x="1775475" y="1743200"/>
                <a:ext cx="2367300" cy="0"/>
              </a:xfrm>
              <a:prstGeom prst="straightConnector1">
                <a:avLst/>
              </a:prstGeom>
              <a:noFill/>
              <a:ln w="9525" cap="flat" cmpd="sng">
                <a:solidFill>
                  <a:srgbClr val="595959"/>
                </a:solidFill>
                <a:prstDash val="dot"/>
                <a:round/>
                <a:headEnd type="none" w="med" len="med"/>
                <a:tailEnd type="none" w="med" len="med"/>
              </a:ln>
            </p:spPr>
          </p:cxnSp>
          <p:cxnSp>
            <p:nvCxnSpPr>
              <p:cNvPr id="1011" name="Shape 1011"/>
              <p:cNvCxnSpPr/>
              <p:nvPr/>
            </p:nvCxnSpPr>
            <p:spPr>
              <a:xfrm>
                <a:off x="1759325" y="2896325"/>
                <a:ext cx="2367300" cy="0"/>
              </a:xfrm>
              <a:prstGeom prst="straightConnector1">
                <a:avLst/>
              </a:prstGeom>
              <a:noFill/>
              <a:ln w="9525" cap="flat" cmpd="sng">
                <a:solidFill>
                  <a:srgbClr val="595959"/>
                </a:solidFill>
                <a:prstDash val="dot"/>
                <a:round/>
                <a:headEnd type="none" w="med" len="med"/>
                <a:tailEnd type="none" w="med" len="med"/>
              </a:ln>
            </p:spPr>
          </p:cxnSp>
          <p:cxnSp>
            <p:nvCxnSpPr>
              <p:cNvPr id="1012" name="Shape 1012"/>
              <p:cNvCxnSpPr/>
              <p:nvPr/>
            </p:nvCxnSpPr>
            <p:spPr>
              <a:xfrm>
                <a:off x="3525800" y="1129825"/>
                <a:ext cx="0" cy="2378100"/>
              </a:xfrm>
              <a:prstGeom prst="straightConnector1">
                <a:avLst/>
              </a:prstGeom>
              <a:noFill/>
              <a:ln w="9525" cap="flat" cmpd="sng">
                <a:solidFill>
                  <a:srgbClr val="595959"/>
                </a:solidFill>
                <a:prstDash val="dot"/>
                <a:round/>
                <a:headEnd type="none" w="med" len="med"/>
                <a:tailEnd type="none" w="med" len="med"/>
              </a:ln>
            </p:spPr>
          </p:cxnSp>
          <p:cxnSp>
            <p:nvCxnSpPr>
              <p:cNvPr id="1013" name="Shape 1013"/>
              <p:cNvCxnSpPr/>
              <p:nvPr/>
            </p:nvCxnSpPr>
            <p:spPr>
              <a:xfrm>
                <a:off x="2360150" y="1129825"/>
                <a:ext cx="0" cy="2378100"/>
              </a:xfrm>
              <a:prstGeom prst="straightConnector1">
                <a:avLst/>
              </a:prstGeom>
              <a:noFill/>
              <a:ln w="9525" cap="flat" cmpd="sng">
                <a:solidFill>
                  <a:srgbClr val="595959"/>
                </a:solidFill>
                <a:prstDash val="dot"/>
                <a:round/>
                <a:headEnd type="none" w="med" len="med"/>
                <a:tailEnd type="none" w="med" len="med"/>
              </a:ln>
            </p:spPr>
          </p:cxnSp>
          <p:sp>
            <p:nvSpPr>
              <p:cNvPr id="1014" name="Shape 1014"/>
              <p:cNvSpPr/>
              <p:nvPr/>
            </p:nvSpPr>
            <p:spPr>
              <a:xfrm>
                <a:off x="1637525" y="1129788"/>
                <a:ext cx="139803" cy="2378173"/>
              </a:xfrm>
              <a:custGeom>
                <a:avLst/>
                <a:gdLst/>
                <a:ahLst/>
                <a:cxnLst/>
                <a:rect l="0" t="0" r="0" b="0"/>
                <a:pathLst>
                  <a:path w="4496" h="92970" extrusionOk="0">
                    <a:moveTo>
                      <a:pt x="4496" y="92970"/>
                    </a:moveTo>
                    <a:cubicBezTo>
                      <a:pt x="1910" y="92970"/>
                      <a:pt x="2422" y="88189"/>
                      <a:pt x="1914" y="85653"/>
                    </a:cubicBezTo>
                    <a:cubicBezTo>
                      <a:pt x="111" y="76649"/>
                      <a:pt x="402" y="67163"/>
                      <a:pt x="1914" y="58106"/>
                    </a:cubicBezTo>
                    <a:cubicBezTo>
                      <a:pt x="5104" y="38993"/>
                      <a:pt x="-5031" y="17331"/>
                      <a:pt x="3635" y="0"/>
                    </a:cubicBezTo>
                  </a:path>
                </a:pathLst>
              </a:custGeom>
              <a:noFill/>
              <a:ln w="28575" cap="flat" cmpd="sng">
                <a:solidFill>
                  <a:srgbClr val="FF9900"/>
                </a:solidFill>
                <a:prstDash val="solid"/>
                <a:round/>
                <a:headEnd type="none" w="med" len="med"/>
                <a:tailEnd type="none" w="med" len="med"/>
              </a:ln>
            </p:spPr>
          </p:sp>
          <p:sp>
            <p:nvSpPr>
              <p:cNvPr id="1015" name="Shape 1015"/>
              <p:cNvSpPr/>
              <p:nvPr/>
            </p:nvSpPr>
            <p:spPr>
              <a:xfrm>
                <a:off x="1764725" y="714682"/>
                <a:ext cx="2367300" cy="404425"/>
              </a:xfrm>
              <a:custGeom>
                <a:avLst/>
                <a:gdLst/>
                <a:ahLst/>
                <a:cxnLst/>
                <a:rect l="0" t="0" r="0" b="0"/>
                <a:pathLst>
                  <a:path w="94692" h="16177" extrusionOk="0">
                    <a:moveTo>
                      <a:pt x="0" y="16177"/>
                    </a:moveTo>
                    <a:cubicBezTo>
                      <a:pt x="12240" y="10043"/>
                      <a:pt x="27608" y="15629"/>
                      <a:pt x="40889" y="12303"/>
                    </a:cubicBezTo>
                    <a:cubicBezTo>
                      <a:pt x="48384" y="10426"/>
                      <a:pt x="53193" y="-1622"/>
                      <a:pt x="60689" y="251"/>
                    </a:cubicBezTo>
                    <a:cubicBezTo>
                      <a:pt x="66103" y="1604"/>
                      <a:pt x="67446" y="10107"/>
                      <a:pt x="72740" y="11872"/>
                    </a:cubicBezTo>
                    <a:cubicBezTo>
                      <a:pt x="79789" y="14222"/>
                      <a:pt x="91366" y="9102"/>
                      <a:pt x="94692" y="15746"/>
                    </a:cubicBezTo>
                  </a:path>
                </a:pathLst>
              </a:custGeom>
              <a:noFill/>
              <a:ln w="28575" cap="flat" cmpd="sng">
                <a:solidFill>
                  <a:srgbClr val="6AA84F"/>
                </a:solidFill>
                <a:prstDash val="solid"/>
                <a:round/>
                <a:headEnd type="none" w="med" len="med"/>
                <a:tailEnd type="none" w="med" len="med"/>
              </a:ln>
            </p:spPr>
          </p:sp>
        </p:grpSp>
        <p:sp>
          <p:nvSpPr>
            <p:cNvPr id="1016" name="Shape 1016"/>
            <p:cNvSpPr/>
            <p:nvPr/>
          </p:nvSpPr>
          <p:spPr>
            <a:xfrm>
              <a:off x="2291950" y="167862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17" name="Shape 1017"/>
            <p:cNvSpPr/>
            <p:nvPr/>
          </p:nvSpPr>
          <p:spPr>
            <a:xfrm>
              <a:off x="2291950" y="226145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18" name="Shape 1018"/>
            <p:cNvSpPr/>
            <p:nvPr/>
          </p:nvSpPr>
          <p:spPr>
            <a:xfrm>
              <a:off x="2291950" y="28442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19" name="Shape 1019"/>
            <p:cNvSpPr/>
            <p:nvPr/>
          </p:nvSpPr>
          <p:spPr>
            <a:xfrm>
              <a:off x="2874050" y="167862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0" name="Shape 1020"/>
            <p:cNvSpPr/>
            <p:nvPr/>
          </p:nvSpPr>
          <p:spPr>
            <a:xfrm>
              <a:off x="2874050" y="226145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1" name="Shape 1021"/>
            <p:cNvSpPr/>
            <p:nvPr/>
          </p:nvSpPr>
          <p:spPr>
            <a:xfrm>
              <a:off x="2874050" y="28442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2" name="Shape 1022"/>
            <p:cNvSpPr/>
            <p:nvPr/>
          </p:nvSpPr>
          <p:spPr>
            <a:xfrm>
              <a:off x="3456150" y="167862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3" name="Shape 1023"/>
            <p:cNvSpPr/>
            <p:nvPr/>
          </p:nvSpPr>
          <p:spPr>
            <a:xfrm>
              <a:off x="3456150" y="226145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4" name="Shape 1024"/>
            <p:cNvSpPr/>
            <p:nvPr/>
          </p:nvSpPr>
          <p:spPr>
            <a:xfrm>
              <a:off x="3456150" y="28442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25" name="Shape 1025"/>
            <p:cNvSpPr txBox="1"/>
            <p:nvPr/>
          </p:nvSpPr>
          <p:spPr>
            <a:xfrm>
              <a:off x="1857200" y="3507950"/>
              <a:ext cx="2173500" cy="366000"/>
            </a:xfrm>
            <a:prstGeom prst="rect">
              <a:avLst/>
            </a:prstGeom>
            <a:noFill/>
            <a:ln>
              <a:noFill/>
            </a:ln>
          </p:spPr>
          <p:txBody>
            <a:bodyPr spcFirstLastPara="1" wrap="square" lIns="68569" tIns="68569" rIns="68569" bIns="68569" anchor="t" anchorCtr="0">
              <a:noAutofit/>
            </a:bodyPr>
            <a:lstStyle/>
            <a:p>
              <a:pPr algn="ctr"/>
              <a:r>
                <a:rPr lang="en" sz="1050">
                  <a:latin typeface="Times New Roman"/>
                  <a:ea typeface="Times New Roman"/>
                  <a:cs typeface="Times New Roman"/>
                  <a:sym typeface="Times New Roman"/>
                </a:rPr>
                <a:t>Important Parameter</a:t>
              </a:r>
              <a:endParaRPr sz="1050">
                <a:latin typeface="Times New Roman"/>
                <a:ea typeface="Times New Roman"/>
                <a:cs typeface="Times New Roman"/>
                <a:sym typeface="Times New Roman"/>
              </a:endParaRPr>
            </a:p>
          </p:txBody>
        </p:sp>
        <p:sp>
          <p:nvSpPr>
            <p:cNvPr id="1026" name="Shape 1026"/>
            <p:cNvSpPr txBox="1"/>
            <p:nvPr/>
          </p:nvSpPr>
          <p:spPr>
            <a:xfrm>
              <a:off x="5345350" y="3507950"/>
              <a:ext cx="2173500" cy="366000"/>
            </a:xfrm>
            <a:prstGeom prst="rect">
              <a:avLst/>
            </a:prstGeom>
            <a:noFill/>
            <a:ln>
              <a:noFill/>
            </a:ln>
          </p:spPr>
          <p:txBody>
            <a:bodyPr spcFirstLastPara="1" wrap="square" lIns="68569" tIns="68569" rIns="68569" bIns="68569" anchor="t" anchorCtr="0">
              <a:noAutofit/>
            </a:bodyPr>
            <a:lstStyle/>
            <a:p>
              <a:pPr algn="ctr"/>
              <a:r>
                <a:rPr lang="en" sz="1050">
                  <a:latin typeface="Times New Roman"/>
                  <a:ea typeface="Times New Roman"/>
                  <a:cs typeface="Times New Roman"/>
                  <a:sym typeface="Times New Roman"/>
                </a:rPr>
                <a:t>Important Parameter</a:t>
              </a:r>
              <a:endParaRPr sz="1050">
                <a:latin typeface="Times New Roman"/>
                <a:ea typeface="Times New Roman"/>
                <a:cs typeface="Times New Roman"/>
                <a:sym typeface="Times New Roman"/>
              </a:endParaRPr>
            </a:p>
          </p:txBody>
        </p:sp>
        <p:sp>
          <p:nvSpPr>
            <p:cNvPr id="1027" name="Shape 1027"/>
            <p:cNvSpPr txBox="1"/>
            <p:nvPr/>
          </p:nvSpPr>
          <p:spPr>
            <a:xfrm rot="-5400000">
              <a:off x="3263300" y="2148350"/>
              <a:ext cx="2173500" cy="366000"/>
            </a:xfrm>
            <a:prstGeom prst="rect">
              <a:avLst/>
            </a:prstGeom>
            <a:noFill/>
            <a:ln>
              <a:noFill/>
            </a:ln>
          </p:spPr>
          <p:txBody>
            <a:bodyPr spcFirstLastPara="1" wrap="square" lIns="68569" tIns="68569" rIns="68569" bIns="68569" anchor="t" anchorCtr="0">
              <a:noAutofit/>
            </a:bodyPr>
            <a:lstStyle/>
            <a:p>
              <a:pPr algn="ctr"/>
              <a:r>
                <a:rPr lang="en" sz="1050">
                  <a:latin typeface="Times New Roman"/>
                  <a:ea typeface="Times New Roman"/>
                  <a:cs typeface="Times New Roman"/>
                  <a:sym typeface="Times New Roman"/>
                </a:rPr>
                <a:t>Unimportant Parameter</a:t>
              </a:r>
              <a:endParaRPr sz="1050">
                <a:latin typeface="Times New Roman"/>
                <a:ea typeface="Times New Roman"/>
                <a:cs typeface="Times New Roman"/>
                <a:sym typeface="Times New Roman"/>
              </a:endParaRPr>
            </a:p>
          </p:txBody>
        </p:sp>
        <p:sp>
          <p:nvSpPr>
            <p:cNvPr id="1028" name="Shape 1028"/>
            <p:cNvSpPr txBox="1"/>
            <p:nvPr/>
          </p:nvSpPr>
          <p:spPr>
            <a:xfrm rot="-5400000">
              <a:off x="6751450" y="2148350"/>
              <a:ext cx="2173500" cy="366000"/>
            </a:xfrm>
            <a:prstGeom prst="rect">
              <a:avLst/>
            </a:prstGeom>
            <a:noFill/>
            <a:ln>
              <a:noFill/>
            </a:ln>
          </p:spPr>
          <p:txBody>
            <a:bodyPr spcFirstLastPara="1" wrap="square" lIns="68569" tIns="68569" rIns="68569" bIns="68569" anchor="t" anchorCtr="0">
              <a:noAutofit/>
            </a:bodyPr>
            <a:lstStyle/>
            <a:p>
              <a:pPr algn="ctr"/>
              <a:r>
                <a:rPr lang="en" sz="1050">
                  <a:latin typeface="Times New Roman"/>
                  <a:ea typeface="Times New Roman"/>
                  <a:cs typeface="Times New Roman"/>
                  <a:sym typeface="Times New Roman"/>
                </a:rPr>
                <a:t>Unimportant Parameter</a:t>
              </a:r>
              <a:endParaRPr sz="1050">
                <a:latin typeface="Times New Roman"/>
                <a:ea typeface="Times New Roman"/>
                <a:cs typeface="Times New Roman"/>
                <a:sym typeface="Times New Roman"/>
              </a:endParaRPr>
            </a:p>
          </p:txBody>
        </p:sp>
        <p:sp>
          <p:nvSpPr>
            <p:cNvPr id="1029" name="Shape 1029"/>
            <p:cNvSpPr/>
            <p:nvPr/>
          </p:nvSpPr>
          <p:spPr>
            <a:xfrm>
              <a:off x="2291950"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0" name="Shape 1030"/>
            <p:cNvSpPr/>
            <p:nvPr/>
          </p:nvSpPr>
          <p:spPr>
            <a:xfrm>
              <a:off x="2874050" y="875100"/>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1" name="Shape 1031"/>
            <p:cNvSpPr/>
            <p:nvPr/>
          </p:nvSpPr>
          <p:spPr>
            <a:xfrm>
              <a:off x="3456150" y="9198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2" name="Shape 1032"/>
            <p:cNvSpPr/>
            <p:nvPr/>
          </p:nvSpPr>
          <p:spPr>
            <a:xfrm>
              <a:off x="5392725" y="19816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3" name="Shape 1033"/>
            <p:cNvSpPr/>
            <p:nvPr/>
          </p:nvSpPr>
          <p:spPr>
            <a:xfrm>
              <a:off x="5631200" y="289805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4" name="Shape 1034"/>
            <p:cNvSpPr/>
            <p:nvPr/>
          </p:nvSpPr>
          <p:spPr>
            <a:xfrm>
              <a:off x="5708275" y="135030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5" name="Shape 1035"/>
            <p:cNvSpPr/>
            <p:nvPr/>
          </p:nvSpPr>
          <p:spPr>
            <a:xfrm>
              <a:off x="6268350" y="218060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6" name="Shape 1036"/>
            <p:cNvSpPr/>
            <p:nvPr/>
          </p:nvSpPr>
          <p:spPr>
            <a:xfrm>
              <a:off x="6705375" y="327830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7" name="Shape 1037"/>
            <p:cNvSpPr/>
            <p:nvPr/>
          </p:nvSpPr>
          <p:spPr>
            <a:xfrm>
              <a:off x="6024225" y="26236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8" name="Shape 1038"/>
            <p:cNvSpPr/>
            <p:nvPr/>
          </p:nvSpPr>
          <p:spPr>
            <a:xfrm>
              <a:off x="6974300" y="2501850"/>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39" name="Shape 1039"/>
            <p:cNvSpPr/>
            <p:nvPr/>
          </p:nvSpPr>
          <p:spPr>
            <a:xfrm>
              <a:off x="7159000" y="142757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0" name="Shape 1040"/>
            <p:cNvSpPr/>
            <p:nvPr/>
          </p:nvSpPr>
          <p:spPr>
            <a:xfrm>
              <a:off x="7426550" y="1818425"/>
              <a:ext cx="139800" cy="139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1" name="Shape 1041"/>
            <p:cNvSpPr/>
            <p:nvPr/>
          </p:nvSpPr>
          <p:spPr>
            <a:xfrm>
              <a:off x="5392725"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2" name="Shape 1042"/>
            <p:cNvSpPr/>
            <p:nvPr/>
          </p:nvSpPr>
          <p:spPr>
            <a:xfrm>
              <a:off x="5631200"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3" name="Shape 1043"/>
            <p:cNvSpPr/>
            <p:nvPr/>
          </p:nvSpPr>
          <p:spPr>
            <a:xfrm>
              <a:off x="5708275"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4" name="Shape 1044"/>
            <p:cNvSpPr/>
            <p:nvPr/>
          </p:nvSpPr>
          <p:spPr>
            <a:xfrm>
              <a:off x="5968375"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5" name="Shape 1045"/>
            <p:cNvSpPr/>
            <p:nvPr/>
          </p:nvSpPr>
          <p:spPr>
            <a:xfrm>
              <a:off x="6305550" y="853250"/>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6" name="Shape 1046"/>
            <p:cNvSpPr/>
            <p:nvPr/>
          </p:nvSpPr>
          <p:spPr>
            <a:xfrm>
              <a:off x="6705375" y="650850"/>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7" name="Shape 1047"/>
            <p:cNvSpPr/>
            <p:nvPr/>
          </p:nvSpPr>
          <p:spPr>
            <a:xfrm>
              <a:off x="6902825" y="875100"/>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8" name="Shape 1048"/>
            <p:cNvSpPr/>
            <p:nvPr/>
          </p:nvSpPr>
          <p:spPr>
            <a:xfrm>
              <a:off x="7218375" y="9198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49" name="Shape 1049"/>
            <p:cNvSpPr/>
            <p:nvPr/>
          </p:nvSpPr>
          <p:spPr>
            <a:xfrm>
              <a:off x="7426550" y="970175"/>
              <a:ext cx="139800" cy="139800"/>
            </a:xfrm>
            <a:prstGeom prst="ellipse">
              <a:avLst/>
            </a:prstGeom>
            <a:no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50" name="Shape 1050"/>
            <p:cNvSpPr txBox="1"/>
            <p:nvPr/>
          </p:nvSpPr>
          <p:spPr>
            <a:xfrm>
              <a:off x="1857200" y="174000"/>
              <a:ext cx="2173500" cy="366000"/>
            </a:xfrm>
            <a:prstGeom prst="rect">
              <a:avLst/>
            </a:prstGeom>
            <a:noFill/>
            <a:ln>
              <a:noFill/>
            </a:ln>
          </p:spPr>
          <p:txBody>
            <a:bodyPr spcFirstLastPara="1" wrap="square" lIns="68569" tIns="68569" rIns="68569" bIns="68569" anchor="t" anchorCtr="0">
              <a:noAutofit/>
            </a:bodyPr>
            <a:lstStyle/>
            <a:p>
              <a:pPr algn="ctr"/>
              <a:r>
                <a:rPr lang="en" sz="1050" b="1" u="sng">
                  <a:latin typeface="Times New Roman"/>
                  <a:ea typeface="Times New Roman"/>
                  <a:cs typeface="Times New Roman"/>
                  <a:sym typeface="Times New Roman"/>
                </a:rPr>
                <a:t>Grid Layout</a:t>
              </a:r>
              <a:endParaRPr sz="1050" b="1" u="sng">
                <a:latin typeface="Times New Roman"/>
                <a:ea typeface="Times New Roman"/>
                <a:cs typeface="Times New Roman"/>
                <a:sym typeface="Times New Roman"/>
              </a:endParaRPr>
            </a:p>
          </p:txBody>
        </p:sp>
        <p:sp>
          <p:nvSpPr>
            <p:cNvPr id="1051" name="Shape 1051"/>
            <p:cNvSpPr txBox="1"/>
            <p:nvPr/>
          </p:nvSpPr>
          <p:spPr>
            <a:xfrm>
              <a:off x="5345350" y="174000"/>
              <a:ext cx="2173500" cy="366000"/>
            </a:xfrm>
            <a:prstGeom prst="rect">
              <a:avLst/>
            </a:prstGeom>
            <a:noFill/>
            <a:ln>
              <a:noFill/>
            </a:ln>
          </p:spPr>
          <p:txBody>
            <a:bodyPr spcFirstLastPara="1" wrap="square" lIns="68569" tIns="68569" rIns="68569" bIns="68569" anchor="t" anchorCtr="0">
              <a:noAutofit/>
            </a:bodyPr>
            <a:lstStyle/>
            <a:p>
              <a:pPr algn="ctr"/>
              <a:r>
                <a:rPr lang="en" sz="1050" b="1" u="sng">
                  <a:latin typeface="Times New Roman"/>
                  <a:ea typeface="Times New Roman"/>
                  <a:cs typeface="Times New Roman"/>
                  <a:sym typeface="Times New Roman"/>
                </a:rPr>
                <a:t>Random Layout</a:t>
              </a:r>
              <a:endParaRPr sz="1050" b="1" u="sng">
                <a:latin typeface="Times New Roman"/>
                <a:ea typeface="Times New Roman"/>
                <a:cs typeface="Times New Roman"/>
                <a:sym typeface="Times New Roman"/>
              </a:endParaRPr>
            </a:p>
          </p:txBody>
        </p:sp>
      </p:grpSp>
      <p:sp>
        <p:nvSpPr>
          <p:cNvPr id="1052" name="Shape 1052"/>
          <p:cNvSpPr txBox="1"/>
          <p:nvPr/>
        </p:nvSpPr>
        <p:spPr>
          <a:xfrm>
            <a:off x="2629913" y="3817013"/>
            <a:ext cx="1598175" cy="373275"/>
          </a:xfrm>
          <a:prstGeom prst="rect">
            <a:avLst/>
          </a:prstGeom>
          <a:noFill/>
          <a:ln>
            <a:noFill/>
          </a:ln>
        </p:spPr>
        <p:txBody>
          <a:bodyPr spcFirstLastPara="1" wrap="square" lIns="68569" tIns="68569" rIns="68569" bIns="68569" anchor="t" anchorCtr="0">
            <a:noAutofit/>
          </a:bodyPr>
          <a:lstStyle/>
          <a:p>
            <a:pPr algn="ctr"/>
            <a:r>
              <a:rPr lang="en" sz="525"/>
              <a:t>Illustration of Bergstra et al., 2012 by Shayne Longpre, copyright CS231n 2017</a:t>
            </a:r>
            <a:endParaRPr sz="525"/>
          </a:p>
          <a:p>
            <a:pPr algn="ctr"/>
            <a:endParaRPr sz="450"/>
          </a:p>
          <a:p>
            <a:pPr>
              <a:buClr>
                <a:schemeClr val="dk1"/>
              </a:buClr>
              <a:buSzPts val="1100"/>
            </a:pPr>
            <a:endParaRPr sz="450"/>
          </a:p>
        </p:txBody>
      </p:sp>
      <p:sp>
        <p:nvSpPr>
          <p:cNvPr id="1053" name="Shape 1053"/>
          <p:cNvSpPr txBox="1"/>
          <p:nvPr/>
        </p:nvSpPr>
        <p:spPr>
          <a:xfrm>
            <a:off x="4798650" y="765731"/>
            <a:ext cx="2165400" cy="375750"/>
          </a:xfrm>
          <a:prstGeom prst="rect">
            <a:avLst/>
          </a:prstGeom>
          <a:noFill/>
          <a:ln>
            <a:noFill/>
          </a:ln>
        </p:spPr>
        <p:txBody>
          <a:bodyPr spcFirstLastPara="1" wrap="square" lIns="68569" tIns="68569" rIns="68569" bIns="68569" anchor="t" anchorCtr="0">
            <a:noAutofit/>
          </a:bodyPr>
          <a:lstStyle/>
          <a:p>
            <a:r>
              <a:rPr lang="en" sz="1050" i="1">
                <a:solidFill>
                  <a:srgbClr val="0000FF"/>
                </a:solidFill>
              </a:rPr>
              <a:t>Random Search for Hyper-Parameter Optimization</a:t>
            </a:r>
            <a:endParaRPr sz="1050" i="1">
              <a:solidFill>
                <a:srgbClr val="0000FF"/>
              </a:solidFill>
            </a:endParaRPr>
          </a:p>
          <a:p>
            <a:r>
              <a:rPr lang="en" sz="1050">
                <a:solidFill>
                  <a:srgbClr val="0000FF"/>
                </a:solidFill>
              </a:rPr>
              <a:t>Bergstra and Bengio, 2012</a:t>
            </a:r>
            <a:endParaRPr sz="1050">
              <a:solidFill>
                <a:srgbClr val="0000FF"/>
              </a:solidFill>
            </a:endParaRPr>
          </a:p>
        </p:txBody>
      </p:sp>
      <p:sp>
        <p:nvSpPr>
          <p:cNvPr id="63"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a:t>
            </a:fld>
            <a:endParaRPr/>
          </a:p>
        </p:txBody>
      </p:sp>
      <p:sp>
        <p:nvSpPr>
          <p:cNvPr id="183" name="Shape 183"/>
          <p:cNvSpPr txBox="1"/>
          <p:nvPr/>
        </p:nvSpPr>
        <p:spPr>
          <a:xfrm>
            <a:off x="615506" y="1015481"/>
            <a:ext cx="6018750" cy="2517975"/>
          </a:xfrm>
          <a:prstGeom prst="rect">
            <a:avLst/>
          </a:prstGeom>
          <a:noFill/>
          <a:ln>
            <a:noFill/>
          </a:ln>
        </p:spPr>
        <p:txBody>
          <a:bodyPr spcFirstLastPara="1" wrap="square" lIns="68569" tIns="68569" rIns="68569" bIns="68569" anchor="t" anchorCtr="0">
            <a:noAutofit/>
          </a:bodyPr>
          <a:lstStyle/>
          <a:p>
            <a:endParaRPr sz="2250" b="1"/>
          </a:p>
          <a:p>
            <a:endParaRPr sz="3600"/>
          </a:p>
          <a:p>
            <a:r>
              <a:rPr lang="en" sz="3000"/>
              <a:t>Next: Training Neural Networks </a:t>
            </a:r>
            <a:endParaRPr sz="30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80</a:t>
            </a:fld>
            <a:endParaRPr/>
          </a:p>
        </p:txBody>
      </p:sp>
      <p:sp>
        <p:nvSpPr>
          <p:cNvPr id="1059" name="Shape 1059"/>
          <p:cNvSpPr txBox="1"/>
          <p:nvPr/>
        </p:nvSpPr>
        <p:spPr>
          <a:xfrm>
            <a:off x="186506" y="715144"/>
            <a:ext cx="6542325" cy="2948400"/>
          </a:xfrm>
          <a:prstGeom prst="rect">
            <a:avLst/>
          </a:prstGeom>
          <a:noFill/>
          <a:ln>
            <a:noFill/>
          </a:ln>
        </p:spPr>
        <p:txBody>
          <a:bodyPr spcFirstLastPara="1" wrap="square" lIns="68569" tIns="68569" rIns="68569" bIns="68569" anchor="t" anchorCtr="0">
            <a:noAutofit/>
          </a:bodyPr>
          <a:lstStyle/>
          <a:p>
            <a:r>
              <a:rPr lang="en" sz="2250" b="1"/>
              <a:t>Hyperparameters to play with:</a:t>
            </a:r>
            <a:endParaRPr sz="2250" b="1"/>
          </a:p>
          <a:p>
            <a:pPr marL="342900" indent="-314325">
              <a:buSzPts val="3000"/>
              <a:buChar char="-"/>
            </a:pPr>
            <a:r>
              <a:rPr lang="en" sz="2250"/>
              <a:t>network architecture</a:t>
            </a:r>
            <a:endParaRPr sz="2250" b="1"/>
          </a:p>
          <a:p>
            <a:pPr marL="342900" indent="-314325">
              <a:buSzPts val="3000"/>
              <a:buChar char="-"/>
            </a:pPr>
            <a:r>
              <a:rPr lang="en" sz="2250"/>
              <a:t>learning rate, its decay schedule, update type</a:t>
            </a:r>
            <a:endParaRPr sz="2250"/>
          </a:p>
          <a:p>
            <a:pPr marL="342900" indent="-314325">
              <a:buSzPts val="3000"/>
              <a:buChar char="-"/>
            </a:pPr>
            <a:r>
              <a:rPr lang="en" sz="2250"/>
              <a:t>regularization (L2/Dropout strength)</a:t>
            </a:r>
            <a:endParaRPr sz="2250"/>
          </a:p>
        </p:txBody>
      </p:sp>
      <p:sp>
        <p:nvSpPr>
          <p:cNvPr id="1060" name="Shape 1060"/>
          <p:cNvSpPr txBox="1"/>
          <p:nvPr/>
        </p:nvSpPr>
        <p:spPr>
          <a:xfrm>
            <a:off x="635250" y="2668069"/>
            <a:ext cx="2808675" cy="412650"/>
          </a:xfrm>
          <a:prstGeom prst="rect">
            <a:avLst/>
          </a:prstGeom>
          <a:noFill/>
          <a:ln>
            <a:noFill/>
          </a:ln>
        </p:spPr>
        <p:txBody>
          <a:bodyPr spcFirstLastPara="1" wrap="square" lIns="68569" tIns="68569" rIns="68569" bIns="68569" anchor="t" anchorCtr="0">
            <a:noAutofit/>
          </a:bodyPr>
          <a:lstStyle/>
          <a:p>
            <a:r>
              <a:rPr lang="en" sz="1350">
                <a:solidFill>
                  <a:srgbClr val="FF0000"/>
                </a:solidFill>
              </a:rPr>
              <a:t>neural networks practitioner</a:t>
            </a:r>
            <a:endParaRPr sz="1350">
              <a:solidFill>
                <a:srgbClr val="FF0000"/>
              </a:solidFill>
            </a:endParaRPr>
          </a:p>
          <a:p>
            <a:r>
              <a:rPr lang="en" sz="1350">
                <a:solidFill>
                  <a:srgbClr val="FF0000"/>
                </a:solidFill>
              </a:rPr>
              <a:t>music = loss function</a:t>
            </a:r>
            <a:endParaRPr sz="1350">
              <a:solidFill>
                <a:srgbClr val="FF0000"/>
              </a:solidFill>
            </a:endParaRPr>
          </a:p>
        </p:txBody>
      </p:sp>
      <p:sp>
        <p:nvSpPr>
          <p:cNvPr id="1061" name="Shape 1061"/>
          <p:cNvSpPr txBox="1"/>
          <p:nvPr/>
        </p:nvSpPr>
        <p:spPr>
          <a:xfrm>
            <a:off x="1987613" y="3920550"/>
            <a:ext cx="1837800" cy="149625"/>
          </a:xfrm>
          <a:prstGeom prst="rect">
            <a:avLst/>
          </a:prstGeom>
          <a:noFill/>
          <a:ln>
            <a:noFill/>
          </a:ln>
        </p:spPr>
        <p:txBody>
          <a:bodyPr spcFirstLastPara="1" wrap="square" lIns="68569" tIns="68569" rIns="68569" bIns="68569" anchor="ctr" anchorCtr="0">
            <a:noAutofit/>
          </a:bodyPr>
          <a:lstStyle/>
          <a:p>
            <a:pPr algn="ctr"/>
            <a:r>
              <a:rPr lang="en" sz="450" u="sng">
                <a:solidFill>
                  <a:srgbClr val="0097A7"/>
                </a:solidFill>
                <a:hlinkClick r:id="rId3"/>
              </a:rPr>
              <a:t>This image</a:t>
            </a:r>
            <a:r>
              <a:rPr lang="en" sz="450"/>
              <a:t> by Paolo Guereta is licensed under </a:t>
            </a:r>
            <a:r>
              <a:rPr lang="en" sz="450" u="sng">
                <a:solidFill>
                  <a:srgbClr val="0097A7"/>
                </a:solidFill>
                <a:hlinkClick r:id="rId4"/>
              </a:rPr>
              <a:t>CC-BY 2.0</a:t>
            </a:r>
            <a:endParaRPr sz="1050">
              <a:solidFill>
                <a:srgbClr val="980000"/>
              </a:solidFill>
            </a:endParaRPr>
          </a:p>
        </p:txBody>
      </p:sp>
      <p:pic>
        <p:nvPicPr>
          <p:cNvPr id="1062" name="Shape 1062"/>
          <p:cNvPicPr preferRelativeResize="0"/>
          <p:nvPr/>
        </p:nvPicPr>
        <p:blipFill>
          <a:blip r:embed="rId5">
            <a:alphaModFix/>
          </a:blip>
          <a:stretch>
            <a:fillRect/>
          </a:stretch>
        </p:blipFill>
        <p:spPr>
          <a:xfrm>
            <a:off x="3881832" y="2172169"/>
            <a:ext cx="2846999" cy="1898007"/>
          </a:xfrm>
          <a:prstGeom prst="rect">
            <a:avLst/>
          </a:prstGeom>
          <a:noFill/>
          <a:ln>
            <a:noFill/>
          </a:ln>
        </p:spPr>
      </p:pic>
      <p:cxnSp>
        <p:nvCxnSpPr>
          <p:cNvPr id="1063" name="Shape 1063"/>
          <p:cNvCxnSpPr/>
          <p:nvPr/>
        </p:nvCxnSpPr>
        <p:spPr>
          <a:xfrm>
            <a:off x="2848388" y="3047344"/>
            <a:ext cx="2332800" cy="0"/>
          </a:xfrm>
          <a:prstGeom prst="straightConnector1">
            <a:avLst/>
          </a:prstGeom>
          <a:noFill/>
          <a:ln w="19050" cap="flat" cmpd="sng">
            <a:solidFill>
              <a:srgbClr val="FF0000"/>
            </a:solidFill>
            <a:prstDash val="solid"/>
            <a:round/>
            <a:headEnd type="none" w="med" len="med"/>
            <a:tailEnd type="triangle" w="med" len="med"/>
          </a:ln>
        </p:spPr>
      </p:cxn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81</a:t>
            </a:fld>
            <a:endParaRPr/>
          </a:p>
        </p:txBody>
      </p:sp>
      <p:sp>
        <p:nvSpPr>
          <p:cNvPr id="1069" name="Shape 1069"/>
          <p:cNvSpPr txBox="1"/>
          <p:nvPr/>
        </p:nvSpPr>
        <p:spPr>
          <a:xfrm>
            <a:off x="99038" y="766744"/>
            <a:ext cx="1772775" cy="2149200"/>
          </a:xfrm>
          <a:prstGeom prst="rect">
            <a:avLst/>
          </a:prstGeom>
          <a:noFill/>
          <a:ln>
            <a:noFill/>
          </a:ln>
        </p:spPr>
        <p:txBody>
          <a:bodyPr spcFirstLastPara="1" wrap="square" lIns="68569" tIns="68569" rIns="68569" bIns="68569" anchor="t" anchorCtr="0">
            <a:noAutofit/>
          </a:bodyPr>
          <a:lstStyle/>
          <a:p>
            <a:r>
              <a:rPr lang="en" sz="1350"/>
              <a:t>Cross-validation “command center”</a:t>
            </a:r>
            <a:endParaRPr sz="1350"/>
          </a:p>
        </p:txBody>
      </p:sp>
      <p:pic>
        <p:nvPicPr>
          <p:cNvPr id="1070" name="Shape 1070"/>
          <p:cNvPicPr preferRelativeResize="0"/>
          <p:nvPr/>
        </p:nvPicPr>
        <p:blipFill>
          <a:blip r:embed="rId3">
            <a:alphaModFix/>
          </a:blip>
          <a:stretch>
            <a:fillRect/>
          </a:stretch>
        </p:blipFill>
        <p:spPr>
          <a:xfrm>
            <a:off x="1871719" y="717601"/>
            <a:ext cx="4681856" cy="3344924"/>
          </a:xfrm>
          <a:prstGeom prst="rect">
            <a:avLst/>
          </a:prstGeom>
          <a:noFill/>
          <a:ln>
            <a:noFill/>
          </a:ln>
        </p:spPr>
      </p:pic>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Shape 107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82</a:t>
            </a:fld>
            <a:endParaRPr/>
          </a:p>
        </p:txBody>
      </p:sp>
      <p:pic>
        <p:nvPicPr>
          <p:cNvPr id="1076" name="Shape 1076"/>
          <p:cNvPicPr preferRelativeResize="0"/>
          <p:nvPr/>
        </p:nvPicPr>
        <p:blipFill>
          <a:blip r:embed="rId3">
            <a:alphaModFix/>
          </a:blip>
          <a:stretch>
            <a:fillRect/>
          </a:stretch>
        </p:blipFill>
        <p:spPr>
          <a:xfrm>
            <a:off x="64631" y="1156547"/>
            <a:ext cx="3539438" cy="2830406"/>
          </a:xfrm>
          <a:prstGeom prst="rect">
            <a:avLst/>
          </a:prstGeom>
          <a:noFill/>
          <a:ln>
            <a:noFill/>
          </a:ln>
        </p:spPr>
      </p:pic>
      <p:sp>
        <p:nvSpPr>
          <p:cNvPr id="1077" name="Shape 1077"/>
          <p:cNvSpPr txBox="1"/>
          <p:nvPr/>
        </p:nvSpPr>
        <p:spPr>
          <a:xfrm>
            <a:off x="64631" y="686025"/>
            <a:ext cx="6175800" cy="380700"/>
          </a:xfrm>
          <a:prstGeom prst="rect">
            <a:avLst/>
          </a:prstGeom>
          <a:noFill/>
          <a:ln>
            <a:noFill/>
          </a:ln>
        </p:spPr>
        <p:txBody>
          <a:bodyPr spcFirstLastPara="1" wrap="square" lIns="68569" tIns="68569" rIns="68569" bIns="68569" anchor="t" anchorCtr="0">
            <a:noAutofit/>
          </a:bodyPr>
          <a:lstStyle/>
          <a:p>
            <a:r>
              <a:rPr lang="en" sz="1800"/>
              <a:t>Monitor and visualize the loss curve</a:t>
            </a:r>
            <a:endParaRPr sz="1800"/>
          </a:p>
        </p:txBody>
      </p:sp>
      <p:pic>
        <p:nvPicPr>
          <p:cNvPr id="1078" name="Shape 1078"/>
          <p:cNvPicPr preferRelativeResize="0"/>
          <p:nvPr/>
        </p:nvPicPr>
        <p:blipFill>
          <a:blip r:embed="rId4">
            <a:alphaModFix/>
          </a:blip>
          <a:stretch>
            <a:fillRect/>
          </a:stretch>
        </p:blipFill>
        <p:spPr>
          <a:xfrm>
            <a:off x="3685255" y="1196213"/>
            <a:ext cx="2952488" cy="2663025"/>
          </a:xfrm>
          <a:prstGeom prst="rect">
            <a:avLst/>
          </a:prstGeom>
          <a:noFill/>
          <a:ln>
            <a:noFill/>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83</a:t>
            </a:fld>
            <a:endParaRPr/>
          </a:p>
        </p:txBody>
      </p:sp>
      <p:cxnSp>
        <p:nvCxnSpPr>
          <p:cNvPr id="1084" name="Shape 1084"/>
          <p:cNvCxnSpPr/>
          <p:nvPr/>
        </p:nvCxnSpPr>
        <p:spPr>
          <a:xfrm rot="10800000">
            <a:off x="1242150" y="838950"/>
            <a:ext cx="0" cy="2392875"/>
          </a:xfrm>
          <a:prstGeom prst="straightConnector1">
            <a:avLst/>
          </a:prstGeom>
          <a:noFill/>
          <a:ln w="19050" cap="flat" cmpd="sng">
            <a:solidFill>
              <a:schemeClr val="dk2"/>
            </a:solidFill>
            <a:prstDash val="solid"/>
            <a:round/>
            <a:headEnd type="none" w="med" len="med"/>
            <a:tailEnd type="triangle" w="med" len="med"/>
          </a:ln>
        </p:spPr>
      </p:cxnSp>
      <p:cxnSp>
        <p:nvCxnSpPr>
          <p:cNvPr id="1085" name="Shape 1085"/>
          <p:cNvCxnSpPr/>
          <p:nvPr/>
        </p:nvCxnSpPr>
        <p:spPr>
          <a:xfrm>
            <a:off x="1242150" y="3231825"/>
            <a:ext cx="3504150" cy="0"/>
          </a:xfrm>
          <a:prstGeom prst="straightConnector1">
            <a:avLst/>
          </a:prstGeom>
          <a:noFill/>
          <a:ln w="19050" cap="flat" cmpd="sng">
            <a:solidFill>
              <a:schemeClr val="dk2"/>
            </a:solidFill>
            <a:prstDash val="solid"/>
            <a:round/>
            <a:headEnd type="none" w="med" len="med"/>
            <a:tailEnd type="triangle" w="med" len="med"/>
          </a:ln>
        </p:spPr>
      </p:cxnSp>
      <p:sp>
        <p:nvSpPr>
          <p:cNvPr id="1086" name="Shape 1086"/>
          <p:cNvSpPr/>
          <p:nvPr/>
        </p:nvSpPr>
        <p:spPr>
          <a:xfrm>
            <a:off x="1248694" y="1634472"/>
            <a:ext cx="3700313" cy="1462238"/>
          </a:xfrm>
          <a:custGeom>
            <a:avLst/>
            <a:gdLst/>
            <a:ahLst/>
            <a:cxnLst/>
            <a:rect l="0" t="0" r="0" b="0"/>
            <a:pathLst>
              <a:path w="197350" h="77986" extrusionOk="0">
                <a:moveTo>
                  <a:pt x="0" y="116"/>
                </a:moveTo>
                <a:cubicBezTo>
                  <a:pt x="4010" y="116"/>
                  <a:pt x="16563" y="0"/>
                  <a:pt x="24059" y="116"/>
                </a:cubicBezTo>
                <a:cubicBezTo>
                  <a:pt x="31556" y="232"/>
                  <a:pt x="37018" y="697"/>
                  <a:pt x="44979" y="813"/>
                </a:cubicBezTo>
                <a:cubicBezTo>
                  <a:pt x="52940" y="929"/>
                  <a:pt x="65841" y="464"/>
                  <a:pt x="71827" y="813"/>
                </a:cubicBezTo>
                <a:cubicBezTo>
                  <a:pt x="77813" y="1162"/>
                  <a:pt x="77174" y="581"/>
                  <a:pt x="80893" y="2905"/>
                </a:cubicBezTo>
                <a:cubicBezTo>
                  <a:pt x="84612" y="5230"/>
                  <a:pt x="90772" y="9588"/>
                  <a:pt x="94142" y="14760"/>
                </a:cubicBezTo>
                <a:cubicBezTo>
                  <a:pt x="97513" y="19932"/>
                  <a:pt x="98792" y="27603"/>
                  <a:pt x="101116" y="33937"/>
                </a:cubicBezTo>
                <a:cubicBezTo>
                  <a:pt x="103441" y="40271"/>
                  <a:pt x="104777" y="46664"/>
                  <a:pt x="108089" y="52766"/>
                </a:cubicBezTo>
                <a:cubicBezTo>
                  <a:pt x="111401" y="58868"/>
                  <a:pt x="114481" y="66480"/>
                  <a:pt x="120990" y="70548"/>
                </a:cubicBezTo>
                <a:cubicBezTo>
                  <a:pt x="127499" y="74616"/>
                  <a:pt x="136623" y="75953"/>
                  <a:pt x="147141" y="77173"/>
                </a:cubicBezTo>
                <a:cubicBezTo>
                  <a:pt x="157660" y="78393"/>
                  <a:pt x="175733" y="77754"/>
                  <a:pt x="184101" y="77870"/>
                </a:cubicBezTo>
                <a:cubicBezTo>
                  <a:pt x="192469" y="77986"/>
                  <a:pt x="195142" y="77870"/>
                  <a:pt x="197350" y="77870"/>
                </a:cubicBezTo>
              </a:path>
            </a:pathLst>
          </a:custGeom>
          <a:noFill/>
          <a:ln w="19050" cap="flat" cmpd="sng">
            <a:solidFill>
              <a:srgbClr val="0000FF"/>
            </a:solidFill>
            <a:prstDash val="solid"/>
            <a:round/>
            <a:headEnd type="none" w="med" len="med"/>
            <a:tailEnd type="none" w="med" len="med"/>
          </a:ln>
        </p:spPr>
      </p:sp>
      <p:sp>
        <p:nvSpPr>
          <p:cNvPr id="1087" name="Shape 1087"/>
          <p:cNvSpPr txBox="1"/>
          <p:nvPr/>
        </p:nvSpPr>
        <p:spPr>
          <a:xfrm>
            <a:off x="575325" y="878306"/>
            <a:ext cx="862875"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Loss</a:t>
            </a:r>
            <a:endParaRPr sz="1350">
              <a:solidFill>
                <a:srgbClr val="0000FF"/>
              </a:solidFill>
            </a:endParaRPr>
          </a:p>
        </p:txBody>
      </p:sp>
      <p:sp>
        <p:nvSpPr>
          <p:cNvPr id="1088" name="Shape 1088"/>
          <p:cNvSpPr txBox="1"/>
          <p:nvPr/>
        </p:nvSpPr>
        <p:spPr>
          <a:xfrm>
            <a:off x="3791831" y="3297225"/>
            <a:ext cx="862875" cy="222300"/>
          </a:xfrm>
          <a:prstGeom prst="rect">
            <a:avLst/>
          </a:prstGeom>
          <a:noFill/>
          <a:ln>
            <a:noFill/>
          </a:ln>
        </p:spPr>
        <p:txBody>
          <a:bodyPr spcFirstLastPara="1" wrap="square" lIns="68569" tIns="68569" rIns="68569" bIns="68569" anchor="t" anchorCtr="0">
            <a:noAutofit/>
          </a:bodyPr>
          <a:lstStyle/>
          <a:p>
            <a:r>
              <a:rPr lang="en" sz="1350"/>
              <a:t>time</a:t>
            </a:r>
            <a:endParaRPr sz="1350"/>
          </a:p>
        </p:txBody>
      </p:sp>
      <p:sp>
        <p:nvSpPr>
          <p:cNvPr id="1089" name="Shape 1089"/>
          <p:cNvSpPr txBox="1"/>
          <p:nvPr/>
        </p:nvSpPr>
        <p:spPr>
          <a:xfrm>
            <a:off x="3319050" y="1173506"/>
            <a:ext cx="2104200" cy="420750"/>
          </a:xfrm>
          <a:prstGeom prst="rect">
            <a:avLst/>
          </a:prstGeom>
          <a:noFill/>
          <a:ln>
            <a:noFill/>
          </a:ln>
        </p:spPr>
        <p:txBody>
          <a:bodyPr spcFirstLastPara="1" wrap="square" lIns="68569" tIns="68569" rIns="68569" bIns="68569" anchor="t" anchorCtr="0">
            <a:noAutofit/>
          </a:bodyPr>
          <a:lstStyle/>
          <a:p>
            <a:r>
              <a:rPr lang="en" sz="1050"/>
              <a:t>Bad initialization a prime suspect</a:t>
            </a:r>
            <a:endParaRPr sz="1050"/>
          </a:p>
        </p:txBody>
      </p:sp>
      <p:cxnSp>
        <p:nvCxnSpPr>
          <p:cNvPr id="1090" name="Shape 1090"/>
          <p:cNvCxnSpPr>
            <a:stCxn id="1089" idx="1"/>
          </p:cNvCxnSpPr>
          <p:nvPr/>
        </p:nvCxnSpPr>
        <p:spPr>
          <a:xfrm flipH="1">
            <a:off x="2742825" y="1383881"/>
            <a:ext cx="576225" cy="198450"/>
          </a:xfrm>
          <a:prstGeom prst="straightConnector1">
            <a:avLst/>
          </a:prstGeom>
          <a:noFill/>
          <a:ln w="9525" cap="flat" cmpd="sng">
            <a:solidFill>
              <a:schemeClr val="dk2"/>
            </a:solidFill>
            <a:prstDash val="solid"/>
            <a:round/>
            <a:headEnd type="none" w="med" len="med"/>
            <a:tailEnd type="triangle" w="med" len="med"/>
          </a:ln>
        </p:spPr>
      </p:cxnSp>
      <p:sp>
        <p:nvSpPr>
          <p:cNvPr id="10"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84</a:t>
            </a:fld>
            <a:endParaRPr/>
          </a:p>
        </p:txBody>
      </p:sp>
      <p:cxnSp>
        <p:nvCxnSpPr>
          <p:cNvPr id="1096" name="Shape 1096"/>
          <p:cNvCxnSpPr/>
          <p:nvPr/>
        </p:nvCxnSpPr>
        <p:spPr>
          <a:xfrm rot="10800000">
            <a:off x="1242150" y="838950"/>
            <a:ext cx="0" cy="2392875"/>
          </a:xfrm>
          <a:prstGeom prst="straightConnector1">
            <a:avLst/>
          </a:prstGeom>
          <a:noFill/>
          <a:ln w="19050" cap="flat" cmpd="sng">
            <a:solidFill>
              <a:schemeClr val="dk2"/>
            </a:solidFill>
            <a:prstDash val="solid"/>
            <a:round/>
            <a:headEnd type="none" w="med" len="med"/>
            <a:tailEnd type="triangle" w="med" len="med"/>
          </a:ln>
        </p:spPr>
      </p:cxnSp>
      <p:cxnSp>
        <p:nvCxnSpPr>
          <p:cNvPr id="1097" name="Shape 1097"/>
          <p:cNvCxnSpPr/>
          <p:nvPr/>
        </p:nvCxnSpPr>
        <p:spPr>
          <a:xfrm>
            <a:off x="1242150" y="3231825"/>
            <a:ext cx="3504150" cy="0"/>
          </a:xfrm>
          <a:prstGeom prst="straightConnector1">
            <a:avLst/>
          </a:prstGeom>
          <a:noFill/>
          <a:ln w="19050" cap="flat" cmpd="sng">
            <a:solidFill>
              <a:schemeClr val="dk2"/>
            </a:solidFill>
            <a:prstDash val="solid"/>
            <a:round/>
            <a:headEnd type="none" w="med" len="med"/>
            <a:tailEnd type="triangle" w="med" len="med"/>
          </a:ln>
        </p:spPr>
      </p:cxnSp>
      <p:sp>
        <p:nvSpPr>
          <p:cNvPr id="1098" name="Shape 1098"/>
          <p:cNvSpPr/>
          <p:nvPr/>
        </p:nvSpPr>
        <p:spPr>
          <a:xfrm>
            <a:off x="1248694" y="1634472"/>
            <a:ext cx="3700313" cy="1462238"/>
          </a:xfrm>
          <a:custGeom>
            <a:avLst/>
            <a:gdLst/>
            <a:ahLst/>
            <a:cxnLst/>
            <a:rect l="0" t="0" r="0" b="0"/>
            <a:pathLst>
              <a:path w="197350" h="77986" extrusionOk="0">
                <a:moveTo>
                  <a:pt x="0" y="116"/>
                </a:moveTo>
                <a:cubicBezTo>
                  <a:pt x="4010" y="116"/>
                  <a:pt x="16563" y="0"/>
                  <a:pt x="24059" y="116"/>
                </a:cubicBezTo>
                <a:cubicBezTo>
                  <a:pt x="31556" y="232"/>
                  <a:pt x="37018" y="697"/>
                  <a:pt x="44979" y="813"/>
                </a:cubicBezTo>
                <a:cubicBezTo>
                  <a:pt x="52940" y="929"/>
                  <a:pt x="65841" y="464"/>
                  <a:pt x="71827" y="813"/>
                </a:cubicBezTo>
                <a:cubicBezTo>
                  <a:pt x="77813" y="1162"/>
                  <a:pt x="77174" y="581"/>
                  <a:pt x="80893" y="2905"/>
                </a:cubicBezTo>
                <a:cubicBezTo>
                  <a:pt x="84612" y="5230"/>
                  <a:pt x="90772" y="9588"/>
                  <a:pt x="94142" y="14760"/>
                </a:cubicBezTo>
                <a:cubicBezTo>
                  <a:pt x="97513" y="19932"/>
                  <a:pt x="98792" y="27603"/>
                  <a:pt x="101116" y="33937"/>
                </a:cubicBezTo>
                <a:cubicBezTo>
                  <a:pt x="103441" y="40271"/>
                  <a:pt x="104777" y="46664"/>
                  <a:pt x="108089" y="52766"/>
                </a:cubicBezTo>
                <a:cubicBezTo>
                  <a:pt x="111401" y="58868"/>
                  <a:pt x="114481" y="66480"/>
                  <a:pt x="120990" y="70548"/>
                </a:cubicBezTo>
                <a:cubicBezTo>
                  <a:pt x="127499" y="74616"/>
                  <a:pt x="136623" y="75953"/>
                  <a:pt x="147141" y="77173"/>
                </a:cubicBezTo>
                <a:cubicBezTo>
                  <a:pt x="157660" y="78393"/>
                  <a:pt x="175733" y="77754"/>
                  <a:pt x="184101" y="77870"/>
                </a:cubicBezTo>
                <a:cubicBezTo>
                  <a:pt x="192469" y="77986"/>
                  <a:pt x="195142" y="77870"/>
                  <a:pt x="197350" y="77870"/>
                </a:cubicBezTo>
              </a:path>
            </a:pathLst>
          </a:custGeom>
          <a:noFill/>
          <a:ln w="19050" cap="flat" cmpd="sng">
            <a:solidFill>
              <a:srgbClr val="0000FF"/>
            </a:solidFill>
            <a:prstDash val="solid"/>
            <a:round/>
            <a:headEnd type="none" w="med" len="med"/>
            <a:tailEnd type="none" w="med" len="med"/>
          </a:ln>
        </p:spPr>
      </p:sp>
      <p:sp>
        <p:nvSpPr>
          <p:cNvPr id="1099" name="Shape 1099"/>
          <p:cNvSpPr txBox="1"/>
          <p:nvPr/>
        </p:nvSpPr>
        <p:spPr>
          <a:xfrm>
            <a:off x="575325" y="878306"/>
            <a:ext cx="862875" cy="295200"/>
          </a:xfrm>
          <a:prstGeom prst="rect">
            <a:avLst/>
          </a:prstGeom>
          <a:noFill/>
          <a:ln>
            <a:noFill/>
          </a:ln>
        </p:spPr>
        <p:txBody>
          <a:bodyPr spcFirstLastPara="1" wrap="square" lIns="68569" tIns="68569" rIns="68569" bIns="68569" anchor="t" anchorCtr="0">
            <a:noAutofit/>
          </a:bodyPr>
          <a:lstStyle/>
          <a:p>
            <a:r>
              <a:rPr lang="en" sz="1350">
                <a:solidFill>
                  <a:srgbClr val="0000FF"/>
                </a:solidFill>
              </a:rPr>
              <a:t>Loss</a:t>
            </a:r>
            <a:endParaRPr sz="1350">
              <a:solidFill>
                <a:srgbClr val="0000FF"/>
              </a:solidFill>
            </a:endParaRPr>
          </a:p>
        </p:txBody>
      </p:sp>
      <p:sp>
        <p:nvSpPr>
          <p:cNvPr id="1100" name="Shape 1100"/>
          <p:cNvSpPr txBox="1"/>
          <p:nvPr/>
        </p:nvSpPr>
        <p:spPr>
          <a:xfrm>
            <a:off x="3791831" y="3297225"/>
            <a:ext cx="862875" cy="222300"/>
          </a:xfrm>
          <a:prstGeom prst="rect">
            <a:avLst/>
          </a:prstGeom>
          <a:noFill/>
          <a:ln>
            <a:noFill/>
          </a:ln>
        </p:spPr>
        <p:txBody>
          <a:bodyPr spcFirstLastPara="1" wrap="square" lIns="68569" tIns="68569" rIns="68569" bIns="68569" anchor="t" anchorCtr="0">
            <a:noAutofit/>
          </a:bodyPr>
          <a:lstStyle/>
          <a:p>
            <a:r>
              <a:rPr lang="en" sz="1350"/>
              <a:t>time</a:t>
            </a:r>
            <a:endParaRPr sz="1350"/>
          </a:p>
        </p:txBody>
      </p:sp>
      <p:sp>
        <p:nvSpPr>
          <p:cNvPr id="8"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85</a:t>
            </a:fld>
            <a:endParaRPr/>
          </a:p>
        </p:txBody>
      </p:sp>
      <p:pic>
        <p:nvPicPr>
          <p:cNvPr id="1106" name="Shape 1106"/>
          <p:cNvPicPr preferRelativeResize="0"/>
          <p:nvPr/>
        </p:nvPicPr>
        <p:blipFill>
          <a:blip r:embed="rId3">
            <a:alphaModFix/>
          </a:blip>
          <a:stretch>
            <a:fillRect/>
          </a:stretch>
        </p:blipFill>
        <p:spPr>
          <a:xfrm>
            <a:off x="229800" y="1144800"/>
            <a:ext cx="3692231" cy="2853900"/>
          </a:xfrm>
          <a:prstGeom prst="rect">
            <a:avLst/>
          </a:prstGeom>
          <a:noFill/>
          <a:ln>
            <a:noFill/>
          </a:ln>
        </p:spPr>
      </p:pic>
      <p:sp>
        <p:nvSpPr>
          <p:cNvPr id="1107" name="Shape 1107"/>
          <p:cNvSpPr txBox="1"/>
          <p:nvPr/>
        </p:nvSpPr>
        <p:spPr>
          <a:xfrm>
            <a:off x="64631" y="686025"/>
            <a:ext cx="6175800" cy="380700"/>
          </a:xfrm>
          <a:prstGeom prst="rect">
            <a:avLst/>
          </a:prstGeom>
          <a:noFill/>
          <a:ln>
            <a:noFill/>
          </a:ln>
        </p:spPr>
        <p:txBody>
          <a:bodyPr spcFirstLastPara="1" wrap="square" lIns="68569" tIns="68569" rIns="68569" bIns="68569" anchor="t" anchorCtr="0">
            <a:noAutofit/>
          </a:bodyPr>
          <a:lstStyle/>
          <a:p>
            <a:r>
              <a:rPr lang="en" sz="1800"/>
              <a:t>Monitor and visualize the accuracy:</a:t>
            </a:r>
            <a:endParaRPr sz="1800"/>
          </a:p>
        </p:txBody>
      </p:sp>
      <p:cxnSp>
        <p:nvCxnSpPr>
          <p:cNvPr id="1108" name="Shape 1108"/>
          <p:cNvCxnSpPr/>
          <p:nvPr/>
        </p:nvCxnSpPr>
        <p:spPr>
          <a:xfrm>
            <a:off x="3196219" y="1749131"/>
            <a:ext cx="0" cy="1306800"/>
          </a:xfrm>
          <a:prstGeom prst="straightConnector1">
            <a:avLst/>
          </a:prstGeom>
          <a:noFill/>
          <a:ln w="19050" cap="flat" cmpd="sng">
            <a:solidFill>
              <a:srgbClr val="FF0000"/>
            </a:solidFill>
            <a:prstDash val="solid"/>
            <a:round/>
            <a:headEnd type="triangle" w="med" len="med"/>
            <a:tailEnd type="triangle" w="med" len="med"/>
          </a:ln>
        </p:spPr>
      </p:cxnSp>
      <p:sp>
        <p:nvSpPr>
          <p:cNvPr id="1109" name="Shape 1109"/>
          <p:cNvSpPr txBox="1"/>
          <p:nvPr/>
        </p:nvSpPr>
        <p:spPr>
          <a:xfrm>
            <a:off x="3941981" y="2107894"/>
            <a:ext cx="3044475" cy="265725"/>
          </a:xfrm>
          <a:prstGeom prst="rect">
            <a:avLst/>
          </a:prstGeom>
          <a:noFill/>
          <a:ln>
            <a:noFill/>
          </a:ln>
        </p:spPr>
        <p:txBody>
          <a:bodyPr spcFirstLastPara="1" wrap="square" lIns="68569" tIns="68569" rIns="68569" bIns="68569" anchor="t" anchorCtr="0">
            <a:noAutofit/>
          </a:bodyPr>
          <a:lstStyle/>
          <a:p>
            <a:r>
              <a:rPr lang="en" sz="1800">
                <a:solidFill>
                  <a:srgbClr val="FF0000"/>
                </a:solidFill>
              </a:rPr>
              <a:t>big gap = overfitting</a:t>
            </a:r>
            <a:endParaRPr sz="1800">
              <a:solidFill>
                <a:srgbClr val="FF0000"/>
              </a:solidFill>
            </a:endParaRPr>
          </a:p>
          <a:p>
            <a:r>
              <a:rPr lang="en" sz="1800">
                <a:solidFill>
                  <a:srgbClr val="FF0000"/>
                </a:solidFill>
              </a:rPr>
              <a:t>=&gt; </a:t>
            </a:r>
            <a:r>
              <a:rPr lang="en" sz="1350">
                <a:solidFill>
                  <a:srgbClr val="FF0000"/>
                </a:solidFill>
              </a:rPr>
              <a:t>increase regularization strength?</a:t>
            </a:r>
            <a:endParaRPr sz="1350">
              <a:solidFill>
                <a:srgbClr val="FF0000"/>
              </a:solidFill>
            </a:endParaRPr>
          </a:p>
          <a:p>
            <a:endParaRPr sz="1350">
              <a:solidFill>
                <a:srgbClr val="FF0000"/>
              </a:solidFill>
            </a:endParaRPr>
          </a:p>
          <a:p>
            <a:endParaRPr sz="1350">
              <a:solidFill>
                <a:srgbClr val="FF0000"/>
              </a:solidFill>
            </a:endParaRPr>
          </a:p>
          <a:p>
            <a:r>
              <a:rPr lang="en" sz="1800">
                <a:solidFill>
                  <a:srgbClr val="38761D"/>
                </a:solidFill>
              </a:rPr>
              <a:t>no gap</a:t>
            </a:r>
            <a:endParaRPr sz="1800">
              <a:solidFill>
                <a:srgbClr val="38761D"/>
              </a:solidFill>
            </a:endParaRPr>
          </a:p>
          <a:p>
            <a:r>
              <a:rPr lang="en" sz="1350">
                <a:solidFill>
                  <a:srgbClr val="38761D"/>
                </a:solidFill>
              </a:rPr>
              <a:t>=&gt; increase model capacity?</a:t>
            </a:r>
            <a:endParaRPr sz="1350">
              <a:solidFill>
                <a:srgbClr val="38761D"/>
              </a:solidFill>
            </a:endParaRPr>
          </a:p>
        </p:txBody>
      </p:sp>
      <p:sp>
        <p:nvSpPr>
          <p:cNvPr id="7"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86</a:t>
            </a:fld>
            <a:endParaRPr/>
          </a:p>
        </p:txBody>
      </p:sp>
      <p:sp>
        <p:nvSpPr>
          <p:cNvPr id="1115" name="Shape 1115"/>
          <p:cNvSpPr txBox="1"/>
          <p:nvPr/>
        </p:nvSpPr>
        <p:spPr>
          <a:xfrm>
            <a:off x="64631" y="686025"/>
            <a:ext cx="6175800" cy="380700"/>
          </a:xfrm>
          <a:prstGeom prst="rect">
            <a:avLst/>
          </a:prstGeom>
          <a:noFill/>
          <a:ln>
            <a:noFill/>
          </a:ln>
        </p:spPr>
        <p:txBody>
          <a:bodyPr spcFirstLastPara="1" wrap="square" lIns="68569" tIns="68569" rIns="68569" bIns="68569" anchor="t" anchorCtr="0">
            <a:noAutofit/>
          </a:bodyPr>
          <a:lstStyle/>
          <a:p>
            <a:r>
              <a:rPr lang="en" sz="1800"/>
              <a:t>Track the ratio of weight updates / weight magnitudes:</a:t>
            </a:r>
            <a:endParaRPr sz="1800"/>
          </a:p>
        </p:txBody>
      </p:sp>
      <p:sp>
        <p:nvSpPr>
          <p:cNvPr id="1116" name="Shape 1116"/>
          <p:cNvSpPr txBox="1"/>
          <p:nvPr/>
        </p:nvSpPr>
        <p:spPr>
          <a:xfrm>
            <a:off x="353081" y="3487275"/>
            <a:ext cx="6025050" cy="295200"/>
          </a:xfrm>
          <a:prstGeom prst="rect">
            <a:avLst/>
          </a:prstGeom>
          <a:noFill/>
          <a:ln>
            <a:noFill/>
          </a:ln>
        </p:spPr>
        <p:txBody>
          <a:bodyPr spcFirstLastPara="1" wrap="square" lIns="68569" tIns="68569" rIns="68569" bIns="68569" anchor="t" anchorCtr="0">
            <a:noAutofit/>
          </a:bodyPr>
          <a:lstStyle/>
          <a:p>
            <a:r>
              <a:rPr lang="en" sz="1350"/>
              <a:t>ratio between the updates and values: ~ 0.0002 / 0.02 = 0.01 (about okay)</a:t>
            </a:r>
            <a:endParaRPr sz="1350"/>
          </a:p>
          <a:p>
            <a:r>
              <a:rPr lang="en" sz="1350" b="1"/>
              <a:t>want this to be somewhere around 0.001 or so</a:t>
            </a:r>
            <a:endParaRPr sz="1350" b="1"/>
          </a:p>
        </p:txBody>
      </p:sp>
      <p:pic>
        <p:nvPicPr>
          <p:cNvPr id="1117" name="Shape 1117"/>
          <p:cNvPicPr preferRelativeResize="0"/>
          <p:nvPr/>
        </p:nvPicPr>
        <p:blipFill>
          <a:blip r:embed="rId3">
            <a:alphaModFix/>
          </a:blip>
          <a:stretch>
            <a:fillRect/>
          </a:stretch>
        </p:blipFill>
        <p:spPr>
          <a:xfrm>
            <a:off x="1100138" y="1391175"/>
            <a:ext cx="4657725" cy="1771650"/>
          </a:xfrm>
          <a:prstGeom prst="rect">
            <a:avLst/>
          </a:prstGeom>
          <a:noFill/>
          <a:ln>
            <a:noFill/>
          </a:ln>
        </p:spPr>
      </p:pic>
      <p:sp>
        <p:nvSpPr>
          <p:cNvPr id="6"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Shape 1122"/>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87</a:t>
            </a:fld>
            <a:endParaRPr/>
          </a:p>
        </p:txBody>
      </p:sp>
      <p:sp>
        <p:nvSpPr>
          <p:cNvPr id="1123" name="Shape 1123"/>
          <p:cNvSpPr txBox="1"/>
          <p:nvPr/>
        </p:nvSpPr>
        <p:spPr>
          <a:xfrm>
            <a:off x="519131" y="713063"/>
            <a:ext cx="5963175" cy="3005550"/>
          </a:xfrm>
          <a:prstGeom prst="rect">
            <a:avLst/>
          </a:prstGeom>
          <a:noFill/>
          <a:ln>
            <a:noFill/>
          </a:ln>
        </p:spPr>
        <p:txBody>
          <a:bodyPr spcFirstLastPara="1" wrap="square" lIns="68569" tIns="68569" rIns="68569" bIns="68569" anchor="t" anchorCtr="0">
            <a:noAutofit/>
          </a:bodyPr>
          <a:lstStyle/>
          <a:p>
            <a:r>
              <a:rPr lang="en" sz="2700"/>
              <a:t>Summary</a:t>
            </a:r>
            <a:endParaRPr sz="1050"/>
          </a:p>
          <a:p>
            <a:r>
              <a:rPr lang="en" sz="1800"/>
              <a:t>We looked in detail at:</a:t>
            </a:r>
            <a:endParaRPr sz="1800"/>
          </a:p>
          <a:p>
            <a:endParaRPr sz="1050"/>
          </a:p>
          <a:p>
            <a:pPr marL="342900" indent="-314325">
              <a:buSzPts val="3000"/>
              <a:buChar char="-"/>
            </a:pPr>
            <a:r>
              <a:rPr lang="en" sz="2250"/>
              <a:t>Activation Functions </a:t>
            </a:r>
            <a:r>
              <a:rPr lang="en" sz="2250">
                <a:solidFill>
                  <a:srgbClr val="0000FF"/>
                </a:solidFill>
              </a:rPr>
              <a:t>(use ReLU)</a:t>
            </a:r>
            <a:endParaRPr sz="2250">
              <a:solidFill>
                <a:srgbClr val="0000FF"/>
              </a:solidFill>
            </a:endParaRPr>
          </a:p>
          <a:p>
            <a:pPr marL="342900" indent="-314325">
              <a:buSzPts val="3000"/>
              <a:buChar char="-"/>
            </a:pPr>
            <a:r>
              <a:rPr lang="en" sz="2250"/>
              <a:t>Data Preprocessing </a:t>
            </a:r>
            <a:r>
              <a:rPr lang="en" sz="1950">
                <a:solidFill>
                  <a:srgbClr val="0000FF"/>
                </a:solidFill>
              </a:rPr>
              <a:t>(images: subtract mean)</a:t>
            </a:r>
            <a:endParaRPr sz="1950">
              <a:solidFill>
                <a:srgbClr val="0000FF"/>
              </a:solidFill>
            </a:endParaRPr>
          </a:p>
          <a:p>
            <a:pPr marL="342900" indent="-314325">
              <a:buSzPts val="3000"/>
              <a:buChar char="-"/>
            </a:pPr>
            <a:r>
              <a:rPr lang="en" sz="2250"/>
              <a:t>Weight Initialization </a:t>
            </a:r>
            <a:r>
              <a:rPr lang="en" sz="2250">
                <a:solidFill>
                  <a:srgbClr val="0000FF"/>
                </a:solidFill>
              </a:rPr>
              <a:t>(use Xavier/He init)</a:t>
            </a:r>
            <a:endParaRPr sz="2250">
              <a:solidFill>
                <a:srgbClr val="0000FF"/>
              </a:solidFill>
            </a:endParaRPr>
          </a:p>
          <a:p>
            <a:pPr marL="342900" indent="-314325">
              <a:buSzPts val="3000"/>
              <a:buChar char="-"/>
            </a:pPr>
            <a:r>
              <a:rPr lang="en" sz="2250"/>
              <a:t>Batch Normalization </a:t>
            </a:r>
            <a:r>
              <a:rPr lang="en" sz="2250">
                <a:solidFill>
                  <a:srgbClr val="0000FF"/>
                </a:solidFill>
              </a:rPr>
              <a:t>(use)</a:t>
            </a:r>
            <a:endParaRPr sz="2250">
              <a:solidFill>
                <a:srgbClr val="0000FF"/>
              </a:solidFill>
            </a:endParaRPr>
          </a:p>
          <a:p>
            <a:pPr marL="342900" indent="-314325">
              <a:buSzPts val="3000"/>
              <a:buChar char="-"/>
            </a:pPr>
            <a:r>
              <a:rPr lang="en" sz="2250"/>
              <a:t>Babysitting the Learning process</a:t>
            </a:r>
            <a:endParaRPr sz="2250"/>
          </a:p>
          <a:p>
            <a:pPr marL="342900" indent="-314325">
              <a:buSzPts val="3000"/>
              <a:buChar char="-"/>
            </a:pPr>
            <a:r>
              <a:rPr lang="en" sz="2250"/>
              <a:t>Hyperparameter Optimization</a:t>
            </a:r>
            <a:endParaRPr sz="2250"/>
          </a:p>
          <a:p>
            <a:r>
              <a:rPr lang="en" sz="1500">
                <a:solidFill>
                  <a:srgbClr val="0000FF"/>
                </a:solidFill>
              </a:rPr>
              <a:t>	(random sample hyperparams, in log space when appropriate)</a:t>
            </a:r>
            <a:endParaRPr sz="1500">
              <a:solidFill>
                <a:srgbClr val="0000FF"/>
              </a:solidFill>
            </a:endParaRPr>
          </a:p>
        </p:txBody>
      </p:sp>
      <p:sp>
        <p:nvSpPr>
          <p:cNvPr id="1124" name="Shape 1124"/>
          <p:cNvSpPr txBox="1"/>
          <p:nvPr/>
        </p:nvSpPr>
        <p:spPr>
          <a:xfrm>
            <a:off x="4344450" y="713063"/>
            <a:ext cx="1477575" cy="333450"/>
          </a:xfrm>
          <a:prstGeom prst="rect">
            <a:avLst/>
          </a:prstGeom>
          <a:noFill/>
          <a:ln>
            <a:noFill/>
          </a:ln>
        </p:spPr>
        <p:txBody>
          <a:bodyPr spcFirstLastPara="1" wrap="square" lIns="68569" tIns="68569" rIns="68569" bIns="68569" anchor="t" anchorCtr="0">
            <a:noAutofit/>
          </a:bodyPr>
          <a:lstStyle/>
          <a:p>
            <a:r>
              <a:rPr lang="en" sz="2250">
                <a:solidFill>
                  <a:srgbClr val="0000FF"/>
                </a:solidFill>
              </a:rPr>
              <a:t>TLDRs</a:t>
            </a:r>
            <a:endParaRPr sz="2250">
              <a:solidFill>
                <a:srgbClr val="0000FF"/>
              </a:solidFill>
            </a:endParaRPr>
          </a:p>
        </p:txBody>
      </p:sp>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88</a:t>
            </a:fld>
            <a:endParaRPr/>
          </a:p>
        </p:txBody>
      </p:sp>
      <p:sp>
        <p:nvSpPr>
          <p:cNvPr id="1130" name="Shape 1130"/>
          <p:cNvSpPr txBox="1"/>
          <p:nvPr/>
        </p:nvSpPr>
        <p:spPr>
          <a:xfrm>
            <a:off x="519131" y="761569"/>
            <a:ext cx="5717250" cy="3066975"/>
          </a:xfrm>
          <a:prstGeom prst="rect">
            <a:avLst/>
          </a:prstGeom>
          <a:noFill/>
          <a:ln>
            <a:noFill/>
          </a:ln>
        </p:spPr>
        <p:txBody>
          <a:bodyPr spcFirstLastPara="1" wrap="square" lIns="68569" tIns="68569" rIns="68569" bIns="68569" anchor="t" anchorCtr="0">
            <a:noAutofit/>
          </a:bodyPr>
          <a:lstStyle/>
          <a:p>
            <a:r>
              <a:rPr lang="en" sz="2700"/>
              <a:t>Next time: </a:t>
            </a:r>
            <a:endParaRPr sz="2700"/>
          </a:p>
          <a:p>
            <a:r>
              <a:rPr lang="en" sz="2700"/>
              <a:t>Training Neural Networks, Part 2</a:t>
            </a:r>
            <a:endParaRPr sz="2700"/>
          </a:p>
          <a:p>
            <a:endParaRPr sz="1800"/>
          </a:p>
          <a:p>
            <a:pPr marL="342900" indent="-285750">
              <a:buSzPts val="2400"/>
              <a:buChar char="-"/>
            </a:pPr>
            <a:r>
              <a:rPr lang="en" sz="1800"/>
              <a:t>Parameter update schemes</a:t>
            </a:r>
            <a:endParaRPr sz="1800"/>
          </a:p>
          <a:p>
            <a:pPr marL="342900" indent="-285750">
              <a:buSzPts val="2400"/>
              <a:buChar char="-"/>
            </a:pPr>
            <a:r>
              <a:rPr lang="en" sz="1800"/>
              <a:t>Learning rate schedules</a:t>
            </a:r>
            <a:endParaRPr sz="1800"/>
          </a:p>
          <a:p>
            <a:pPr marL="342900" indent="-285750">
              <a:buSzPts val="2400"/>
              <a:buChar char="-"/>
            </a:pPr>
            <a:r>
              <a:rPr lang="en" sz="1800"/>
              <a:t>Gradient checking</a:t>
            </a:r>
            <a:endParaRPr sz="1800"/>
          </a:p>
          <a:p>
            <a:pPr marL="342900" indent="-285750">
              <a:buSzPts val="2400"/>
              <a:buChar char="-"/>
            </a:pPr>
            <a:r>
              <a:rPr lang="en" sz="1800"/>
              <a:t>Regularization (Dropout etc.)</a:t>
            </a:r>
            <a:endParaRPr sz="1800"/>
          </a:p>
          <a:p>
            <a:pPr marL="342900" indent="-285750">
              <a:buSzPts val="2400"/>
              <a:buChar char="-"/>
            </a:pPr>
            <a:r>
              <a:rPr lang="en" sz="1800"/>
              <a:t>Evaluation (Ensembles etc.)</a:t>
            </a:r>
            <a:endParaRPr sz="1800"/>
          </a:p>
          <a:p>
            <a:pPr marL="342900" indent="-285750">
              <a:buSzPts val="2400"/>
              <a:buChar char="-"/>
            </a:pPr>
            <a:r>
              <a:rPr lang="en" sz="1800"/>
              <a:t>Transfer learning / fine-tuning</a:t>
            </a:r>
            <a:endParaRPr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sldNum" idx="4294967295"/>
          </p:nvPr>
        </p:nvSpPr>
        <p:spPr>
          <a:xfrm>
            <a:off x="4877467" y="4143825"/>
            <a:ext cx="411525" cy="295200"/>
          </a:xfrm>
          <a:prstGeom prst="rect">
            <a:avLst/>
          </a:prstGeom>
        </p:spPr>
        <p:txBody>
          <a:bodyPr spcFirstLastPara="1" wrap="square" lIns="68569" tIns="68569" rIns="68569" bIns="68569" anchor="ctr" anchorCtr="0">
            <a:noAutofit/>
          </a:bodyPr>
          <a:lstStyle/>
          <a:p>
            <a:fld id="{00000000-1234-1234-1234-123412341234}" type="slidenum">
              <a:rPr lang="en"/>
              <a:pPr/>
              <a:t>9</a:t>
            </a:fld>
            <a:endParaRPr/>
          </a:p>
        </p:txBody>
      </p:sp>
      <p:sp>
        <p:nvSpPr>
          <p:cNvPr id="189" name="Shape 189"/>
          <p:cNvSpPr txBox="1"/>
          <p:nvPr/>
        </p:nvSpPr>
        <p:spPr>
          <a:xfrm>
            <a:off x="519131" y="761569"/>
            <a:ext cx="5717250" cy="3066975"/>
          </a:xfrm>
          <a:prstGeom prst="rect">
            <a:avLst/>
          </a:prstGeom>
          <a:noFill/>
          <a:ln>
            <a:noFill/>
          </a:ln>
        </p:spPr>
        <p:txBody>
          <a:bodyPr spcFirstLastPara="1" wrap="square" lIns="68569" tIns="68569" rIns="68569" bIns="68569" anchor="t" anchorCtr="0">
            <a:noAutofit/>
          </a:bodyPr>
          <a:lstStyle/>
          <a:p>
            <a:r>
              <a:rPr lang="en" sz="3600"/>
              <a:t>Overview</a:t>
            </a:r>
            <a:endParaRPr sz="1800"/>
          </a:p>
          <a:p>
            <a:endParaRPr sz="1800"/>
          </a:p>
          <a:p>
            <a:pPr marL="342900" indent="-285750">
              <a:buSzPts val="2400"/>
              <a:buAutoNum type="arabicPeriod"/>
            </a:pPr>
            <a:r>
              <a:rPr lang="en" sz="1800" b="1"/>
              <a:t>One time setup</a:t>
            </a:r>
            <a:endParaRPr sz="1800" b="1"/>
          </a:p>
          <a:p>
            <a:pPr marL="342900"/>
            <a:r>
              <a:rPr lang="en" sz="1800" i="1"/>
              <a:t>activation functions, preprocessing, weight initialization, regularization, gradient checking</a:t>
            </a:r>
            <a:endParaRPr sz="1800" i="1"/>
          </a:p>
          <a:p>
            <a:pPr marL="342900" indent="-285750">
              <a:buSzPts val="2400"/>
              <a:buAutoNum type="arabicPeriod"/>
            </a:pPr>
            <a:r>
              <a:rPr lang="en" sz="1800" b="1"/>
              <a:t>Training dynamics</a:t>
            </a:r>
            <a:endParaRPr sz="1800" b="1"/>
          </a:p>
          <a:p>
            <a:r>
              <a:rPr lang="en" sz="1800">
                <a:solidFill>
                  <a:schemeClr val="dk1"/>
                </a:solidFill>
              </a:rPr>
              <a:t>	</a:t>
            </a:r>
            <a:r>
              <a:rPr lang="en" sz="1800" i="1">
                <a:solidFill>
                  <a:schemeClr val="dk1"/>
                </a:solidFill>
              </a:rPr>
              <a:t>babysitting the learning process, </a:t>
            </a:r>
            <a:endParaRPr sz="1800" i="1">
              <a:solidFill>
                <a:schemeClr val="dk1"/>
              </a:solidFill>
            </a:endParaRPr>
          </a:p>
          <a:p>
            <a:pPr indent="342900"/>
            <a:r>
              <a:rPr lang="en" sz="1800" i="1">
                <a:solidFill>
                  <a:schemeClr val="dk1"/>
                </a:solidFill>
              </a:rPr>
              <a:t>parameter updates, hyperparameter optimization</a:t>
            </a:r>
            <a:endParaRPr sz="1800" b="1"/>
          </a:p>
          <a:p>
            <a:pPr marL="342900" indent="-285750">
              <a:buSzPts val="2400"/>
              <a:buAutoNum type="arabicPeriod"/>
            </a:pPr>
            <a:r>
              <a:rPr lang="en" sz="1800" b="1"/>
              <a:t>Evaluation</a:t>
            </a:r>
            <a:endParaRPr sz="1800" b="1"/>
          </a:p>
          <a:p>
            <a:r>
              <a:rPr lang="en" sz="1800" b="1" i="1"/>
              <a:t>	</a:t>
            </a:r>
            <a:r>
              <a:rPr lang="en" sz="1800" i="1"/>
              <a:t>model ensembles</a:t>
            </a:r>
            <a:endParaRPr sz="1800" i="1"/>
          </a:p>
        </p:txBody>
      </p:sp>
      <p:sp>
        <p:nvSpPr>
          <p:cNvPr id="5"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734095" y="462485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7491</Words>
  <Application>Microsoft Office PowerPoint</Application>
  <PresentationFormat>Custom</PresentationFormat>
  <Paragraphs>1034</Paragraphs>
  <Slides>88</Slides>
  <Notes>88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ＭＳ Ｐゴシック</vt:lpstr>
      <vt:lpstr>Arial</vt:lpstr>
      <vt:lpstr>Osaka</vt:lpstr>
      <vt:lpstr>Times New Roman</vt:lpstr>
      <vt:lpstr>Simple Light</vt:lpstr>
      <vt:lpstr>CS 4803 / 7643: Deep Learning</vt:lpstr>
      <vt:lpstr>PowerPoint Presentation</vt:lpstr>
      <vt:lpstr>Where we are now...</vt:lpstr>
      <vt:lpstr>Where we are now...</vt:lpstr>
      <vt:lpstr>Not yet introduced...</vt:lpstr>
      <vt:lpstr>Where we are now...</vt:lpstr>
      <vt:lpstr>Where we are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peter</cp:lastModifiedBy>
  <cp:revision>8</cp:revision>
  <dcterms:modified xsi:type="dcterms:W3CDTF">2018-09-06T18:20:53Z</dcterms:modified>
</cp:coreProperties>
</file>