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12"/>
  </p:notesMasterIdLst>
  <p:sldIdLst>
    <p:sldId id="366" r:id="rId2"/>
    <p:sldId id="257" r:id="rId3"/>
    <p:sldId id="368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0" r:id="rId65"/>
    <p:sldId id="321" r:id="rId66"/>
    <p:sldId id="322" r:id="rId67"/>
    <p:sldId id="323" r:id="rId68"/>
    <p:sldId id="319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</p:sldIdLst>
  <p:sldSz cx="6858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281B4E-3999-4624-A33F-61C65C2A0719}">
  <a:tblStyle styleId="{B4281B4E-3999-4624-A33F-61C65C2A07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Shape 18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Shape 18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Shape 18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Shape 18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Shape 19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Shape 19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Shape 19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Shape 19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Shape 20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Shape 20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Shape 2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Shape 20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Shape 20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Shape 20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Shape 20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Shape 20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Shape 20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Shape 20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Shape 20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Shape 2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Shape 20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7791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Shape 6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Shape 6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Shape 7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Shape 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Shape 7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Shape 7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Shape 8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Shape 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Shape 9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Shape 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Shape 9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Shape 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Shape 9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Shape 9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Shape 10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Shape 10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Shape 10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Shape 10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Shape 10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Shape 10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Shape 10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Shape 10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Shape 10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Shape 1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Shape 1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Shape 1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Shape 1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Shape 1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Shape 1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Shape 1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Shape 1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Shape 1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Shape 14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Shape 1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Shape 14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Shape 1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hape 14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Shape 1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Shape 1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Shape 14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Shape 1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Shape 1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Shape 1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Shape 1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Shape 15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Shape 1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Shape 15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5" name="Shape 1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Shape 15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Shape 1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Shape 15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Shape 15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Shape 15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Shape 1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Shape 16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Shape 16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Shape 16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Shape 16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Shape 17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4" name="Shape 17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Shape 1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Shape 1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877467" y="4667850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500">
                <a:solidFill>
                  <a:srgbClr val="FFFFFF"/>
                </a:solidFill>
              </a:defRPr>
            </a:lvl1pPr>
            <a:lvl2pPr lvl="1" rtl="0">
              <a:buNone/>
              <a:defRPr sz="1500">
                <a:solidFill>
                  <a:srgbClr val="FFFFFF"/>
                </a:solidFill>
              </a:defRPr>
            </a:lvl2pPr>
            <a:lvl3pPr lvl="2" rtl="0">
              <a:buNone/>
              <a:defRPr sz="1500">
                <a:solidFill>
                  <a:srgbClr val="FFFFFF"/>
                </a:solidFill>
              </a:defRPr>
            </a:lvl3pPr>
            <a:lvl4pPr lvl="3" rtl="0">
              <a:buNone/>
              <a:defRPr sz="1500">
                <a:solidFill>
                  <a:srgbClr val="FFFFFF"/>
                </a:solidFill>
              </a:defRPr>
            </a:lvl4pPr>
            <a:lvl5pPr lvl="4" rtl="0">
              <a:buNone/>
              <a:defRPr sz="1500">
                <a:solidFill>
                  <a:srgbClr val="FFFFFF"/>
                </a:solidFill>
              </a:defRPr>
            </a:lvl5pPr>
            <a:lvl6pPr lvl="5" rtl="0">
              <a:buNone/>
              <a:defRPr sz="1500">
                <a:solidFill>
                  <a:srgbClr val="FFFFFF"/>
                </a:solidFill>
              </a:defRPr>
            </a:lvl6pPr>
            <a:lvl7pPr lvl="6" rtl="0">
              <a:buNone/>
              <a:defRPr sz="1500">
                <a:solidFill>
                  <a:srgbClr val="FFFFFF"/>
                </a:solidFill>
              </a:defRPr>
            </a:lvl7pPr>
            <a:lvl8pPr lvl="7" rtl="0">
              <a:buNone/>
              <a:defRPr sz="1500">
                <a:solidFill>
                  <a:srgbClr val="FFFFFF"/>
                </a:solidFill>
              </a:defRPr>
            </a:lvl8pPr>
            <a:lvl9pPr lvl="8" rtl="0">
              <a:buNone/>
              <a:defRPr sz="1500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7" name="Shape 17"/>
          <p:cNvSpPr txBox="1"/>
          <p:nvPr/>
        </p:nvSpPr>
        <p:spPr>
          <a:xfrm>
            <a:off x="5537625" y="4617975"/>
            <a:ext cx="2625975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April 24, 2018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8" name="Shape 6"/>
          <p:cNvSpPr txBox="1">
            <a:spLocks/>
          </p:cNvSpPr>
          <p:nvPr userDrawn="1"/>
        </p:nvSpPr>
        <p:spPr>
          <a:xfrm>
            <a:off x="6417593" y="4749852"/>
            <a:ext cx="41152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4877467" y="4667850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500">
                <a:solidFill>
                  <a:srgbClr val="FFFFFF"/>
                </a:solidFill>
              </a:defRPr>
            </a:lvl1pPr>
            <a:lvl2pPr lvl="1" rtl="0">
              <a:buNone/>
              <a:defRPr sz="1500">
                <a:solidFill>
                  <a:srgbClr val="FFFFFF"/>
                </a:solidFill>
              </a:defRPr>
            </a:lvl2pPr>
            <a:lvl3pPr lvl="2" rtl="0">
              <a:buNone/>
              <a:defRPr sz="1500">
                <a:solidFill>
                  <a:srgbClr val="FFFFFF"/>
                </a:solidFill>
              </a:defRPr>
            </a:lvl3pPr>
            <a:lvl4pPr lvl="3" rtl="0">
              <a:buNone/>
              <a:defRPr sz="1500">
                <a:solidFill>
                  <a:srgbClr val="FFFFFF"/>
                </a:solidFill>
              </a:defRPr>
            </a:lvl4pPr>
            <a:lvl5pPr lvl="4" rtl="0">
              <a:buNone/>
              <a:defRPr sz="1500">
                <a:solidFill>
                  <a:srgbClr val="FFFFFF"/>
                </a:solidFill>
              </a:defRPr>
            </a:lvl5pPr>
            <a:lvl6pPr lvl="5" rtl="0">
              <a:buNone/>
              <a:defRPr sz="1500">
                <a:solidFill>
                  <a:srgbClr val="FFFFFF"/>
                </a:solidFill>
              </a:defRPr>
            </a:lvl6pPr>
            <a:lvl7pPr lvl="6" rtl="0">
              <a:buNone/>
              <a:defRPr sz="1500">
                <a:solidFill>
                  <a:srgbClr val="FFFFFF"/>
                </a:solidFill>
              </a:defRPr>
            </a:lvl7pPr>
            <a:lvl8pPr lvl="7" rtl="0">
              <a:buNone/>
              <a:defRPr sz="1500">
                <a:solidFill>
                  <a:srgbClr val="FFFFFF"/>
                </a:solidFill>
              </a:defRPr>
            </a:lvl8pPr>
            <a:lvl9pPr lvl="8" rtl="0">
              <a:buNone/>
              <a:defRPr sz="1500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Shape 6"/>
          <p:cNvSpPr txBox="1">
            <a:spLocks/>
          </p:cNvSpPr>
          <p:nvPr userDrawn="1"/>
        </p:nvSpPr>
        <p:spPr>
          <a:xfrm>
            <a:off x="6417593" y="4749852"/>
            <a:ext cx="41152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4877467" y="4667850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500">
                <a:solidFill>
                  <a:srgbClr val="FFFFFF"/>
                </a:solidFill>
              </a:defRPr>
            </a:lvl1pPr>
            <a:lvl2pPr lvl="1" rtl="0">
              <a:buNone/>
              <a:defRPr sz="1500">
                <a:solidFill>
                  <a:srgbClr val="FFFFFF"/>
                </a:solidFill>
              </a:defRPr>
            </a:lvl2pPr>
            <a:lvl3pPr lvl="2" rtl="0">
              <a:buNone/>
              <a:defRPr sz="1500">
                <a:solidFill>
                  <a:srgbClr val="FFFFFF"/>
                </a:solidFill>
              </a:defRPr>
            </a:lvl3pPr>
            <a:lvl4pPr lvl="3" rtl="0">
              <a:buNone/>
              <a:defRPr sz="1500">
                <a:solidFill>
                  <a:srgbClr val="FFFFFF"/>
                </a:solidFill>
              </a:defRPr>
            </a:lvl4pPr>
            <a:lvl5pPr lvl="4" rtl="0">
              <a:buNone/>
              <a:defRPr sz="1500">
                <a:solidFill>
                  <a:srgbClr val="FFFFFF"/>
                </a:solidFill>
              </a:defRPr>
            </a:lvl5pPr>
            <a:lvl6pPr lvl="5" rtl="0">
              <a:buNone/>
              <a:defRPr sz="1500">
                <a:solidFill>
                  <a:srgbClr val="FFFFFF"/>
                </a:solidFill>
              </a:defRPr>
            </a:lvl6pPr>
            <a:lvl7pPr lvl="6" rtl="0">
              <a:buNone/>
              <a:defRPr sz="1500">
                <a:solidFill>
                  <a:srgbClr val="FFFFFF"/>
                </a:solidFill>
              </a:defRPr>
            </a:lvl7pPr>
            <a:lvl8pPr lvl="7" rtl="0">
              <a:buNone/>
              <a:defRPr sz="1500">
                <a:solidFill>
                  <a:srgbClr val="FFFFFF"/>
                </a:solidFill>
              </a:defRPr>
            </a:lvl8pPr>
            <a:lvl9pPr lvl="8" rtl="0">
              <a:buNone/>
              <a:defRPr sz="1500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Shape 6"/>
          <p:cNvSpPr txBox="1">
            <a:spLocks/>
          </p:cNvSpPr>
          <p:nvPr userDrawn="1"/>
        </p:nvSpPr>
        <p:spPr>
          <a:xfrm>
            <a:off x="6417593" y="4749852"/>
            <a:ext cx="41152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4877467" y="4667850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500">
                <a:solidFill>
                  <a:srgbClr val="FFFFFF"/>
                </a:solidFill>
              </a:defRPr>
            </a:lvl1pPr>
            <a:lvl2pPr lvl="1" rtl="0">
              <a:buNone/>
              <a:defRPr sz="1500">
                <a:solidFill>
                  <a:srgbClr val="FFFFFF"/>
                </a:solidFill>
              </a:defRPr>
            </a:lvl2pPr>
            <a:lvl3pPr lvl="2" rtl="0">
              <a:buNone/>
              <a:defRPr sz="1500">
                <a:solidFill>
                  <a:srgbClr val="FFFFFF"/>
                </a:solidFill>
              </a:defRPr>
            </a:lvl3pPr>
            <a:lvl4pPr lvl="3" rtl="0">
              <a:buNone/>
              <a:defRPr sz="1500">
                <a:solidFill>
                  <a:srgbClr val="FFFFFF"/>
                </a:solidFill>
              </a:defRPr>
            </a:lvl4pPr>
            <a:lvl5pPr lvl="4" rtl="0">
              <a:buNone/>
              <a:defRPr sz="1500">
                <a:solidFill>
                  <a:srgbClr val="FFFFFF"/>
                </a:solidFill>
              </a:defRPr>
            </a:lvl5pPr>
            <a:lvl6pPr lvl="5" rtl="0">
              <a:buNone/>
              <a:defRPr sz="1500">
                <a:solidFill>
                  <a:srgbClr val="FFFFFF"/>
                </a:solidFill>
              </a:defRPr>
            </a:lvl6pPr>
            <a:lvl7pPr lvl="6" rtl="0">
              <a:buNone/>
              <a:defRPr sz="1500">
                <a:solidFill>
                  <a:srgbClr val="FFFFFF"/>
                </a:solidFill>
              </a:defRPr>
            </a:lvl7pPr>
            <a:lvl8pPr lvl="7" rtl="0">
              <a:buNone/>
              <a:defRPr sz="1500">
                <a:solidFill>
                  <a:srgbClr val="FFFFFF"/>
                </a:solidFill>
              </a:defRPr>
            </a:lvl8pPr>
            <a:lvl9pPr lvl="8" rtl="0">
              <a:buNone/>
              <a:defRPr sz="1500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Shape 6"/>
          <p:cNvSpPr txBox="1">
            <a:spLocks/>
          </p:cNvSpPr>
          <p:nvPr userDrawn="1"/>
        </p:nvSpPr>
        <p:spPr>
          <a:xfrm>
            <a:off x="6417593" y="4749852"/>
            <a:ext cx="41152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4350" y="1714500"/>
            <a:ext cx="58293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3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6417593" y="4749852"/>
            <a:ext cx="41152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75">
                <a:solidFill>
                  <a:schemeClr val="dk1"/>
                </a:solidFill>
              </a:defRPr>
            </a:lvl1pPr>
            <a:lvl2pPr lvl="1" algn="r">
              <a:buNone/>
              <a:defRPr sz="975">
                <a:solidFill>
                  <a:schemeClr val="dk1"/>
                </a:solidFill>
              </a:defRPr>
            </a:lvl2pPr>
            <a:lvl3pPr lvl="2" algn="r">
              <a:buNone/>
              <a:defRPr sz="975">
                <a:solidFill>
                  <a:schemeClr val="dk1"/>
                </a:solidFill>
              </a:defRPr>
            </a:lvl3pPr>
            <a:lvl4pPr lvl="3" algn="r">
              <a:buNone/>
              <a:defRPr sz="975">
                <a:solidFill>
                  <a:schemeClr val="dk1"/>
                </a:solidFill>
              </a:defRPr>
            </a:lvl4pPr>
            <a:lvl5pPr lvl="4" algn="r">
              <a:buNone/>
              <a:defRPr sz="975">
                <a:solidFill>
                  <a:schemeClr val="dk1"/>
                </a:solidFill>
              </a:defRPr>
            </a:lvl5pPr>
            <a:lvl6pPr lvl="5" algn="r">
              <a:buNone/>
              <a:defRPr sz="975">
                <a:solidFill>
                  <a:schemeClr val="dk1"/>
                </a:solidFill>
              </a:defRPr>
            </a:lvl6pPr>
            <a:lvl7pPr lvl="6" algn="r">
              <a:buNone/>
              <a:defRPr sz="975">
                <a:solidFill>
                  <a:schemeClr val="dk1"/>
                </a:solidFill>
              </a:defRPr>
            </a:lvl7pPr>
            <a:lvl8pPr lvl="7" algn="r">
              <a:buNone/>
              <a:defRPr sz="975">
                <a:solidFill>
                  <a:schemeClr val="dk1"/>
                </a:solidFill>
              </a:defRPr>
            </a:lvl8pPr>
            <a:lvl9pPr lvl="8" algn="r">
              <a:buNone/>
              <a:defRPr sz="975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VLC/caffe/wiki/Model-Zoo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pytorch/vision" TargetMode="External"/><Relationship Id="rId4" Type="http://schemas.openxmlformats.org/officeDocument/2006/relationships/hyperlink" Target="https://github.com/tensorflow/models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628650"/>
            <a:ext cx="5829300" cy="857250"/>
          </a:xfrm>
        </p:spPr>
        <p:txBody>
          <a:bodyPr/>
          <a:lstStyle/>
          <a:p>
            <a:r>
              <a:rPr lang="en-US" sz="2800" dirty="0"/>
              <a:t>CS 4803 / 7643: Deep Learning</a:t>
            </a:r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3486150"/>
            <a:ext cx="6858000" cy="131445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 smtClean="0"/>
              <a:t>Peter Anderson</a:t>
            </a:r>
            <a:endParaRPr lang="en-US" sz="2000" dirty="0"/>
          </a:p>
          <a:p>
            <a:r>
              <a:rPr lang="en-US" sz="2000" dirty="0"/>
              <a:t>Georgia </a:t>
            </a:r>
            <a:r>
              <a:rPr lang="en-US" sz="2000" dirty="0" smtClean="0"/>
              <a:t>Tech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www.panderson.me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675" y="1297570"/>
            <a:ext cx="5200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ea typeface="Osaka"/>
                <a:cs typeface="Osaka"/>
              </a:rPr>
              <a:t>Lecture </a:t>
            </a:r>
            <a:r>
              <a:rPr lang="en-US" sz="2000" dirty="0" smtClean="0">
                <a:solidFill>
                  <a:prstClr val="black"/>
                </a:solidFill>
                <a:ea typeface="Osaka"/>
                <a:cs typeface="Osaka"/>
              </a:rPr>
              <a:t>10: </a:t>
            </a:r>
            <a:r>
              <a:rPr lang="en-US" sz="2000" dirty="0" smtClean="0">
                <a:solidFill>
                  <a:prstClr val="black"/>
                </a:solidFill>
                <a:ea typeface="Osaka"/>
                <a:cs typeface="Osaka"/>
              </a:rPr>
              <a:t>Training Neural Networks Part </a:t>
            </a:r>
            <a:r>
              <a:rPr lang="en-US" sz="2000" dirty="0" smtClean="0">
                <a:solidFill>
                  <a:prstClr val="black"/>
                </a:solidFill>
                <a:ea typeface="Osaka"/>
                <a:cs typeface="Osaka"/>
              </a:rPr>
              <a:t>II</a:t>
            </a:r>
            <a:endParaRPr lang="en-US" sz="2000" dirty="0" smtClean="0">
              <a:solidFill>
                <a:prstClr val="black"/>
              </a:solidFill>
              <a:ea typeface="Osaka"/>
              <a:cs typeface="Osaka"/>
            </a:endParaRPr>
          </a:p>
          <a:p>
            <a:pPr lvl="0" algn="l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ea typeface="Osaka"/>
                <a:cs typeface="Osaka"/>
              </a:rPr>
              <a:t>Topics</a:t>
            </a:r>
            <a:r>
              <a:rPr lang="en-US" sz="2000" dirty="0">
                <a:solidFill>
                  <a:prstClr val="black"/>
                </a:solidFill>
                <a:ea typeface="Osaka"/>
                <a:cs typeface="Osaka"/>
              </a:rPr>
              <a:t>: </a:t>
            </a:r>
          </a:p>
          <a:p>
            <a:pPr marL="557213" lvl="1" indent="-214313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prstClr val="black"/>
                </a:solidFill>
                <a:ea typeface="Osaka"/>
                <a:cs typeface="Osaka"/>
              </a:rPr>
              <a:t>More normalization</a:t>
            </a:r>
          </a:p>
          <a:p>
            <a:pPr marL="557213" lvl="1" indent="-214313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prstClr val="black"/>
                </a:solidFill>
                <a:ea typeface="Osaka"/>
                <a:cs typeface="Osaka"/>
              </a:rPr>
              <a:t>Fancier optimization</a:t>
            </a:r>
          </a:p>
          <a:p>
            <a:pPr marL="557213" lvl="1" indent="-214313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prstClr val="black"/>
                </a:solidFill>
                <a:ea typeface="Osaka"/>
                <a:cs typeface="Osaka"/>
              </a:rPr>
              <a:t>Regularization</a:t>
            </a:r>
          </a:p>
          <a:p>
            <a:pPr marL="557213" lvl="1" indent="-214313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prstClr val="black"/>
                </a:solidFill>
                <a:ea typeface="Osaka"/>
                <a:cs typeface="Osaka"/>
              </a:rPr>
              <a:t>Transfer </a:t>
            </a:r>
            <a:r>
              <a:rPr lang="en-US" sz="2000" dirty="0" smtClean="0">
                <a:solidFill>
                  <a:prstClr val="black"/>
                </a:solidFill>
                <a:ea typeface="Osaka"/>
                <a:cs typeface="Osaka"/>
              </a:rPr>
              <a:t>Learning</a:t>
            </a:r>
            <a:endParaRPr lang="en-US" sz="2000" dirty="0">
              <a:solidFill>
                <a:prstClr val="black"/>
              </a:solidFill>
              <a:ea typeface="Osaka"/>
              <a:cs typeface="Osak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40" y="3674215"/>
            <a:ext cx="1126385" cy="11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237" name="Shape 23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Today</a:t>
            </a:r>
            <a:endParaRPr sz="2700"/>
          </a:p>
        </p:txBody>
      </p:sp>
      <p:sp>
        <p:nvSpPr>
          <p:cNvPr id="238" name="Shape 238"/>
          <p:cNvSpPr txBox="1"/>
          <p:nvPr/>
        </p:nvSpPr>
        <p:spPr>
          <a:xfrm>
            <a:off x="554719" y="1767488"/>
            <a:ext cx="5834475" cy="16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14325">
              <a:buSzPts val="3000"/>
              <a:buChar char="-"/>
            </a:pPr>
            <a:r>
              <a:rPr lang="en" sz="2250" dirty="0"/>
              <a:t>More normalization</a:t>
            </a:r>
            <a:endParaRPr sz="2250" dirty="0"/>
          </a:p>
          <a:p>
            <a:pPr marL="342900" indent="-314325">
              <a:buSzPts val="3000"/>
              <a:buChar char="-"/>
            </a:pPr>
            <a:r>
              <a:rPr lang="en" sz="2250" dirty="0"/>
              <a:t>Fancier optimization</a:t>
            </a:r>
            <a:endParaRPr sz="2250" dirty="0"/>
          </a:p>
          <a:p>
            <a:pPr marL="342900" indent="-314325">
              <a:buSzPts val="3000"/>
              <a:buChar char="-"/>
            </a:pPr>
            <a:r>
              <a:rPr lang="en" sz="2250" dirty="0"/>
              <a:t>Regularization</a:t>
            </a:r>
            <a:endParaRPr sz="2250" dirty="0"/>
          </a:p>
          <a:p>
            <a:pPr marL="342900" indent="-314325">
              <a:buSzPts val="3000"/>
              <a:buChar char="-"/>
            </a:pPr>
            <a:r>
              <a:rPr lang="en" sz="2250" dirty="0"/>
              <a:t>Transfer Learning</a:t>
            </a:r>
            <a:endParaRPr sz="22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Shape 181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100</a:t>
            </a:fld>
            <a:endParaRPr/>
          </a:p>
        </p:txBody>
      </p:sp>
      <p:sp>
        <p:nvSpPr>
          <p:cNvPr id="1817" name="Shape 1817"/>
          <p:cNvSpPr txBox="1"/>
          <p:nvPr/>
        </p:nvSpPr>
        <p:spPr>
          <a:xfrm>
            <a:off x="133931" y="732525"/>
            <a:ext cx="6102450" cy="4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Transfer Learning with CNNs</a:t>
            </a:r>
            <a:endParaRPr sz="1800"/>
          </a:p>
        </p:txBody>
      </p:sp>
      <p:sp>
        <p:nvSpPr>
          <p:cNvPr id="1818" name="Shape 1818"/>
          <p:cNvSpPr/>
          <p:nvPr/>
        </p:nvSpPr>
        <p:spPr>
          <a:xfrm>
            <a:off x="270623" y="3954479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819" name="Shape 1819"/>
          <p:cNvSpPr/>
          <p:nvPr/>
        </p:nvSpPr>
        <p:spPr>
          <a:xfrm>
            <a:off x="270623" y="378992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20" name="Shape 1820"/>
          <p:cNvSpPr/>
          <p:nvPr/>
        </p:nvSpPr>
        <p:spPr>
          <a:xfrm>
            <a:off x="270623" y="365959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21" name="Shape 1821"/>
          <p:cNvSpPr/>
          <p:nvPr/>
        </p:nvSpPr>
        <p:spPr>
          <a:xfrm>
            <a:off x="270623" y="352926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22" name="Shape 1822"/>
          <p:cNvSpPr/>
          <p:nvPr/>
        </p:nvSpPr>
        <p:spPr>
          <a:xfrm>
            <a:off x="270623" y="336470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23" name="Shape 1823"/>
          <p:cNvSpPr/>
          <p:nvPr/>
        </p:nvSpPr>
        <p:spPr>
          <a:xfrm>
            <a:off x="270623" y="323437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24" name="Shape 1824"/>
          <p:cNvSpPr/>
          <p:nvPr/>
        </p:nvSpPr>
        <p:spPr>
          <a:xfrm>
            <a:off x="270623" y="310404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25" name="Shape 1825"/>
          <p:cNvSpPr/>
          <p:nvPr/>
        </p:nvSpPr>
        <p:spPr>
          <a:xfrm>
            <a:off x="270623" y="293949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26" name="Shape 1826"/>
          <p:cNvSpPr/>
          <p:nvPr/>
        </p:nvSpPr>
        <p:spPr>
          <a:xfrm>
            <a:off x="270623" y="280915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27" name="Shape 1827"/>
          <p:cNvSpPr/>
          <p:nvPr/>
        </p:nvSpPr>
        <p:spPr>
          <a:xfrm>
            <a:off x="270623" y="267882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28" name="Shape 1828"/>
          <p:cNvSpPr/>
          <p:nvPr/>
        </p:nvSpPr>
        <p:spPr>
          <a:xfrm>
            <a:off x="270623" y="251009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29" name="Shape 1829"/>
          <p:cNvSpPr/>
          <p:nvPr/>
        </p:nvSpPr>
        <p:spPr>
          <a:xfrm>
            <a:off x="270623" y="237976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30" name="Shape 1830"/>
          <p:cNvSpPr/>
          <p:nvPr/>
        </p:nvSpPr>
        <p:spPr>
          <a:xfrm>
            <a:off x="270623" y="224942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31" name="Shape 1831"/>
          <p:cNvSpPr/>
          <p:nvPr/>
        </p:nvSpPr>
        <p:spPr>
          <a:xfrm>
            <a:off x="270623" y="208278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32" name="Shape 1832"/>
          <p:cNvSpPr/>
          <p:nvPr/>
        </p:nvSpPr>
        <p:spPr>
          <a:xfrm>
            <a:off x="270623" y="195245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33" name="Shape 1833"/>
          <p:cNvSpPr/>
          <p:nvPr/>
        </p:nvSpPr>
        <p:spPr>
          <a:xfrm>
            <a:off x="270623" y="182211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34" name="Shape 1834"/>
          <p:cNvSpPr/>
          <p:nvPr/>
        </p:nvSpPr>
        <p:spPr>
          <a:xfrm>
            <a:off x="270623" y="1655449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35" name="Shape 1835"/>
          <p:cNvSpPr/>
          <p:nvPr/>
        </p:nvSpPr>
        <p:spPr>
          <a:xfrm>
            <a:off x="270623" y="1525116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36" name="Shape 1836"/>
          <p:cNvSpPr/>
          <p:nvPr/>
        </p:nvSpPr>
        <p:spPr>
          <a:xfrm>
            <a:off x="270623" y="1394784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FC-1000</a:t>
            </a:r>
            <a:endParaRPr sz="600" b="1"/>
          </a:p>
        </p:txBody>
      </p:sp>
      <p:sp>
        <p:nvSpPr>
          <p:cNvPr id="1837" name="Shape 1837"/>
          <p:cNvSpPr txBox="1"/>
          <p:nvPr/>
        </p:nvSpPr>
        <p:spPr>
          <a:xfrm>
            <a:off x="79036" y="1063433"/>
            <a:ext cx="1547325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1. Train on Imagenet</a:t>
            </a:r>
            <a:endParaRPr sz="1050"/>
          </a:p>
        </p:txBody>
      </p:sp>
      <p:sp>
        <p:nvSpPr>
          <p:cNvPr id="1838" name="Shape 1838"/>
          <p:cNvSpPr/>
          <p:nvPr/>
        </p:nvSpPr>
        <p:spPr>
          <a:xfrm>
            <a:off x="2347411" y="3958670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839" name="Shape 1839"/>
          <p:cNvSpPr/>
          <p:nvPr/>
        </p:nvSpPr>
        <p:spPr>
          <a:xfrm>
            <a:off x="2347411" y="379411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40" name="Shape 1840"/>
          <p:cNvSpPr/>
          <p:nvPr/>
        </p:nvSpPr>
        <p:spPr>
          <a:xfrm>
            <a:off x="2347411" y="366378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41" name="Shape 1841"/>
          <p:cNvSpPr/>
          <p:nvPr/>
        </p:nvSpPr>
        <p:spPr>
          <a:xfrm>
            <a:off x="2347411" y="353345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42" name="Shape 1842"/>
          <p:cNvSpPr/>
          <p:nvPr/>
        </p:nvSpPr>
        <p:spPr>
          <a:xfrm>
            <a:off x="2347411" y="336889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43" name="Shape 1843"/>
          <p:cNvSpPr/>
          <p:nvPr/>
        </p:nvSpPr>
        <p:spPr>
          <a:xfrm>
            <a:off x="2347411" y="323856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44" name="Shape 1844"/>
          <p:cNvSpPr/>
          <p:nvPr/>
        </p:nvSpPr>
        <p:spPr>
          <a:xfrm>
            <a:off x="2347411" y="310823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45" name="Shape 1845"/>
          <p:cNvSpPr/>
          <p:nvPr/>
        </p:nvSpPr>
        <p:spPr>
          <a:xfrm>
            <a:off x="2347411" y="294368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46" name="Shape 1846"/>
          <p:cNvSpPr/>
          <p:nvPr/>
        </p:nvSpPr>
        <p:spPr>
          <a:xfrm>
            <a:off x="2347411" y="281334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47" name="Shape 1847"/>
          <p:cNvSpPr/>
          <p:nvPr/>
        </p:nvSpPr>
        <p:spPr>
          <a:xfrm>
            <a:off x="2347411" y="268301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48" name="Shape 1848"/>
          <p:cNvSpPr/>
          <p:nvPr/>
        </p:nvSpPr>
        <p:spPr>
          <a:xfrm>
            <a:off x="2347411" y="251428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49" name="Shape 1849"/>
          <p:cNvSpPr/>
          <p:nvPr/>
        </p:nvSpPr>
        <p:spPr>
          <a:xfrm>
            <a:off x="2347411" y="238395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50" name="Shape 1850"/>
          <p:cNvSpPr/>
          <p:nvPr/>
        </p:nvSpPr>
        <p:spPr>
          <a:xfrm>
            <a:off x="2347411" y="225361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51" name="Shape 1851"/>
          <p:cNvSpPr/>
          <p:nvPr/>
        </p:nvSpPr>
        <p:spPr>
          <a:xfrm>
            <a:off x="2347411" y="208697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52" name="Shape 1852"/>
          <p:cNvSpPr/>
          <p:nvPr/>
        </p:nvSpPr>
        <p:spPr>
          <a:xfrm>
            <a:off x="2347411" y="195664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53" name="Shape 1853"/>
          <p:cNvSpPr/>
          <p:nvPr/>
        </p:nvSpPr>
        <p:spPr>
          <a:xfrm>
            <a:off x="2347411" y="182630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54" name="Shape 1854"/>
          <p:cNvSpPr/>
          <p:nvPr/>
        </p:nvSpPr>
        <p:spPr>
          <a:xfrm>
            <a:off x="2347411" y="1659639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55" name="Shape 1855"/>
          <p:cNvSpPr/>
          <p:nvPr/>
        </p:nvSpPr>
        <p:spPr>
          <a:xfrm>
            <a:off x="2347411" y="1529307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56" name="Shape 1856"/>
          <p:cNvSpPr/>
          <p:nvPr/>
        </p:nvSpPr>
        <p:spPr>
          <a:xfrm>
            <a:off x="2347411" y="1398974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FC-C</a:t>
            </a:r>
            <a:endParaRPr sz="600" b="1"/>
          </a:p>
        </p:txBody>
      </p:sp>
      <p:sp>
        <p:nvSpPr>
          <p:cNvPr id="1857" name="Shape 1857"/>
          <p:cNvSpPr txBox="1"/>
          <p:nvPr/>
        </p:nvSpPr>
        <p:spPr>
          <a:xfrm>
            <a:off x="2041744" y="1076494"/>
            <a:ext cx="211612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2. Small Dataset (C classes)</a:t>
            </a:r>
            <a:endParaRPr sz="1050"/>
          </a:p>
        </p:txBody>
      </p:sp>
      <p:sp>
        <p:nvSpPr>
          <p:cNvPr id="1858" name="Shape 1858"/>
          <p:cNvSpPr/>
          <p:nvPr/>
        </p:nvSpPr>
        <p:spPr>
          <a:xfrm>
            <a:off x="2293861" y="1359110"/>
            <a:ext cx="663750" cy="1820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859" name="Shape 1859"/>
          <p:cNvCxnSpPr>
            <a:endCxn id="1858" idx="3"/>
          </p:cNvCxnSpPr>
          <p:nvPr/>
        </p:nvCxnSpPr>
        <p:spPr>
          <a:xfrm rot="10800000">
            <a:off x="2957611" y="1450123"/>
            <a:ext cx="248625" cy="1399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60" name="Shape 1860"/>
          <p:cNvSpPr/>
          <p:nvPr/>
        </p:nvSpPr>
        <p:spPr>
          <a:xfrm>
            <a:off x="2994230" y="1545177"/>
            <a:ext cx="168075" cy="2388825"/>
          </a:xfrm>
          <a:prstGeom prst="rightBrace">
            <a:avLst>
              <a:gd name="adj1" fmla="val 113598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861" name="Shape 1861"/>
          <p:cNvSpPr txBox="1"/>
          <p:nvPr/>
        </p:nvSpPr>
        <p:spPr>
          <a:xfrm>
            <a:off x="3203957" y="2596474"/>
            <a:ext cx="954000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Freeze these</a:t>
            </a:r>
            <a:endParaRPr sz="1050">
              <a:solidFill>
                <a:srgbClr val="0000FF"/>
              </a:solidFill>
            </a:endParaRPr>
          </a:p>
          <a:p>
            <a:endParaRPr sz="1050">
              <a:solidFill>
                <a:srgbClr val="0000FF"/>
              </a:solidFill>
            </a:endParaRPr>
          </a:p>
          <a:p>
            <a:endParaRPr sz="1050">
              <a:solidFill>
                <a:srgbClr val="0000FF"/>
              </a:solidFill>
            </a:endParaRPr>
          </a:p>
        </p:txBody>
      </p:sp>
      <p:sp>
        <p:nvSpPr>
          <p:cNvPr id="1862" name="Shape 1862"/>
          <p:cNvSpPr txBox="1"/>
          <p:nvPr/>
        </p:nvSpPr>
        <p:spPr>
          <a:xfrm>
            <a:off x="3162300" y="1479019"/>
            <a:ext cx="9540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Reinitialize this and train</a:t>
            </a:r>
            <a:endParaRPr sz="1050">
              <a:solidFill>
                <a:srgbClr val="FF0000"/>
              </a:solidFill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51" name="Shape 1811"/>
          <p:cNvSpPr txBox="1"/>
          <p:nvPr/>
        </p:nvSpPr>
        <p:spPr>
          <a:xfrm>
            <a:off x="4668253" y="642938"/>
            <a:ext cx="2186897" cy="4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Donahue et al, “DeCAF: A Deep Convolutional Activation Feature for Generic Visual Recognition”, ICML 2014</a:t>
            </a:r>
            <a:endParaRPr sz="800" dirty="0"/>
          </a:p>
          <a:p>
            <a:r>
              <a:rPr lang="en" sz="800" dirty="0"/>
              <a:t>Razavian et al, “CNN Features Off-the-Shelf: An Astounding Baseline for Recognition”, CVPR Workshops 2014</a:t>
            </a:r>
            <a:endParaRPr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Shape 1868"/>
          <p:cNvSpPr/>
          <p:nvPr/>
        </p:nvSpPr>
        <p:spPr>
          <a:xfrm>
            <a:off x="4652831" y="1344044"/>
            <a:ext cx="663750" cy="4585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869" name="Shape 186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101</a:t>
            </a:fld>
            <a:endParaRPr/>
          </a:p>
        </p:txBody>
      </p:sp>
      <p:sp>
        <p:nvSpPr>
          <p:cNvPr id="1870" name="Shape 1870"/>
          <p:cNvSpPr txBox="1"/>
          <p:nvPr/>
        </p:nvSpPr>
        <p:spPr>
          <a:xfrm>
            <a:off x="140119" y="734738"/>
            <a:ext cx="6102450" cy="4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Transfer Learning with CNNs</a:t>
            </a:r>
            <a:endParaRPr sz="1800"/>
          </a:p>
        </p:txBody>
      </p:sp>
      <p:sp>
        <p:nvSpPr>
          <p:cNvPr id="1871" name="Shape 1871"/>
          <p:cNvSpPr/>
          <p:nvPr/>
        </p:nvSpPr>
        <p:spPr>
          <a:xfrm>
            <a:off x="270623" y="3954479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872" name="Shape 1872"/>
          <p:cNvSpPr/>
          <p:nvPr/>
        </p:nvSpPr>
        <p:spPr>
          <a:xfrm>
            <a:off x="270623" y="378992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73" name="Shape 1873"/>
          <p:cNvSpPr/>
          <p:nvPr/>
        </p:nvSpPr>
        <p:spPr>
          <a:xfrm>
            <a:off x="270623" y="365959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74" name="Shape 1874"/>
          <p:cNvSpPr/>
          <p:nvPr/>
        </p:nvSpPr>
        <p:spPr>
          <a:xfrm>
            <a:off x="270623" y="352926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75" name="Shape 1875"/>
          <p:cNvSpPr/>
          <p:nvPr/>
        </p:nvSpPr>
        <p:spPr>
          <a:xfrm>
            <a:off x="270623" y="336470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76" name="Shape 1876"/>
          <p:cNvSpPr/>
          <p:nvPr/>
        </p:nvSpPr>
        <p:spPr>
          <a:xfrm>
            <a:off x="270623" y="323437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77" name="Shape 1877"/>
          <p:cNvSpPr/>
          <p:nvPr/>
        </p:nvSpPr>
        <p:spPr>
          <a:xfrm>
            <a:off x="270623" y="310404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78" name="Shape 1878"/>
          <p:cNvSpPr/>
          <p:nvPr/>
        </p:nvSpPr>
        <p:spPr>
          <a:xfrm>
            <a:off x="270623" y="293949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79" name="Shape 1879"/>
          <p:cNvSpPr/>
          <p:nvPr/>
        </p:nvSpPr>
        <p:spPr>
          <a:xfrm>
            <a:off x="270623" y="280915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80" name="Shape 1880"/>
          <p:cNvSpPr/>
          <p:nvPr/>
        </p:nvSpPr>
        <p:spPr>
          <a:xfrm>
            <a:off x="270623" y="267882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81" name="Shape 1881"/>
          <p:cNvSpPr/>
          <p:nvPr/>
        </p:nvSpPr>
        <p:spPr>
          <a:xfrm>
            <a:off x="270623" y="251009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82" name="Shape 1882"/>
          <p:cNvSpPr/>
          <p:nvPr/>
        </p:nvSpPr>
        <p:spPr>
          <a:xfrm>
            <a:off x="270623" y="237976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83" name="Shape 1883"/>
          <p:cNvSpPr/>
          <p:nvPr/>
        </p:nvSpPr>
        <p:spPr>
          <a:xfrm>
            <a:off x="270623" y="224942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84" name="Shape 1884"/>
          <p:cNvSpPr/>
          <p:nvPr/>
        </p:nvSpPr>
        <p:spPr>
          <a:xfrm>
            <a:off x="270623" y="208278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85" name="Shape 1885"/>
          <p:cNvSpPr/>
          <p:nvPr/>
        </p:nvSpPr>
        <p:spPr>
          <a:xfrm>
            <a:off x="270623" y="195245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86" name="Shape 1886"/>
          <p:cNvSpPr/>
          <p:nvPr/>
        </p:nvSpPr>
        <p:spPr>
          <a:xfrm>
            <a:off x="270623" y="182211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87" name="Shape 1887"/>
          <p:cNvSpPr/>
          <p:nvPr/>
        </p:nvSpPr>
        <p:spPr>
          <a:xfrm>
            <a:off x="270623" y="1655449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88" name="Shape 1888"/>
          <p:cNvSpPr/>
          <p:nvPr/>
        </p:nvSpPr>
        <p:spPr>
          <a:xfrm>
            <a:off x="270623" y="1525116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89" name="Shape 1889"/>
          <p:cNvSpPr/>
          <p:nvPr/>
        </p:nvSpPr>
        <p:spPr>
          <a:xfrm>
            <a:off x="270623" y="1394784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FC-1000</a:t>
            </a:r>
            <a:endParaRPr sz="600" b="1"/>
          </a:p>
        </p:txBody>
      </p:sp>
      <p:sp>
        <p:nvSpPr>
          <p:cNvPr id="1890" name="Shape 1890"/>
          <p:cNvSpPr txBox="1"/>
          <p:nvPr/>
        </p:nvSpPr>
        <p:spPr>
          <a:xfrm>
            <a:off x="79036" y="1063433"/>
            <a:ext cx="1547325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1. Train on Imagenet</a:t>
            </a:r>
            <a:endParaRPr sz="1050"/>
          </a:p>
        </p:txBody>
      </p:sp>
      <p:sp>
        <p:nvSpPr>
          <p:cNvPr id="1891" name="Shape 1891"/>
          <p:cNvSpPr/>
          <p:nvPr/>
        </p:nvSpPr>
        <p:spPr>
          <a:xfrm>
            <a:off x="2347411" y="3958670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892" name="Shape 1892"/>
          <p:cNvSpPr/>
          <p:nvPr/>
        </p:nvSpPr>
        <p:spPr>
          <a:xfrm>
            <a:off x="2347411" y="379411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93" name="Shape 1893"/>
          <p:cNvSpPr/>
          <p:nvPr/>
        </p:nvSpPr>
        <p:spPr>
          <a:xfrm>
            <a:off x="2347411" y="366378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894" name="Shape 1894"/>
          <p:cNvSpPr/>
          <p:nvPr/>
        </p:nvSpPr>
        <p:spPr>
          <a:xfrm>
            <a:off x="2347411" y="353345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95" name="Shape 1895"/>
          <p:cNvSpPr/>
          <p:nvPr/>
        </p:nvSpPr>
        <p:spPr>
          <a:xfrm>
            <a:off x="2347411" y="336889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96" name="Shape 1896"/>
          <p:cNvSpPr/>
          <p:nvPr/>
        </p:nvSpPr>
        <p:spPr>
          <a:xfrm>
            <a:off x="2347411" y="323856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897" name="Shape 1897"/>
          <p:cNvSpPr/>
          <p:nvPr/>
        </p:nvSpPr>
        <p:spPr>
          <a:xfrm>
            <a:off x="2347411" y="310823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98" name="Shape 1898"/>
          <p:cNvSpPr/>
          <p:nvPr/>
        </p:nvSpPr>
        <p:spPr>
          <a:xfrm>
            <a:off x="2347411" y="294368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99" name="Shape 1899"/>
          <p:cNvSpPr/>
          <p:nvPr/>
        </p:nvSpPr>
        <p:spPr>
          <a:xfrm>
            <a:off x="2347411" y="281334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00" name="Shape 1900"/>
          <p:cNvSpPr/>
          <p:nvPr/>
        </p:nvSpPr>
        <p:spPr>
          <a:xfrm>
            <a:off x="2347411" y="268301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01" name="Shape 1901"/>
          <p:cNvSpPr/>
          <p:nvPr/>
        </p:nvSpPr>
        <p:spPr>
          <a:xfrm>
            <a:off x="2347411" y="251428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02" name="Shape 1902"/>
          <p:cNvSpPr/>
          <p:nvPr/>
        </p:nvSpPr>
        <p:spPr>
          <a:xfrm>
            <a:off x="2347411" y="238395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03" name="Shape 1903"/>
          <p:cNvSpPr/>
          <p:nvPr/>
        </p:nvSpPr>
        <p:spPr>
          <a:xfrm>
            <a:off x="2347411" y="225361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04" name="Shape 1904"/>
          <p:cNvSpPr/>
          <p:nvPr/>
        </p:nvSpPr>
        <p:spPr>
          <a:xfrm>
            <a:off x="2347411" y="208697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05" name="Shape 1905"/>
          <p:cNvSpPr/>
          <p:nvPr/>
        </p:nvSpPr>
        <p:spPr>
          <a:xfrm>
            <a:off x="2347411" y="195664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06" name="Shape 1906"/>
          <p:cNvSpPr/>
          <p:nvPr/>
        </p:nvSpPr>
        <p:spPr>
          <a:xfrm>
            <a:off x="2347411" y="182630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07" name="Shape 1907"/>
          <p:cNvSpPr/>
          <p:nvPr/>
        </p:nvSpPr>
        <p:spPr>
          <a:xfrm>
            <a:off x="2347411" y="1659639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08" name="Shape 1908"/>
          <p:cNvSpPr/>
          <p:nvPr/>
        </p:nvSpPr>
        <p:spPr>
          <a:xfrm>
            <a:off x="2347411" y="1529307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09" name="Shape 1909"/>
          <p:cNvSpPr/>
          <p:nvPr/>
        </p:nvSpPr>
        <p:spPr>
          <a:xfrm>
            <a:off x="2347411" y="1398974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FC-C</a:t>
            </a:r>
            <a:endParaRPr sz="600" b="1"/>
          </a:p>
        </p:txBody>
      </p:sp>
      <p:sp>
        <p:nvSpPr>
          <p:cNvPr id="1910" name="Shape 1910"/>
          <p:cNvSpPr txBox="1"/>
          <p:nvPr/>
        </p:nvSpPr>
        <p:spPr>
          <a:xfrm>
            <a:off x="2041744" y="1076494"/>
            <a:ext cx="211612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2. Small Dataset (C classes)</a:t>
            </a:r>
            <a:endParaRPr sz="1050"/>
          </a:p>
        </p:txBody>
      </p:sp>
      <p:sp>
        <p:nvSpPr>
          <p:cNvPr id="1911" name="Shape 1911"/>
          <p:cNvSpPr/>
          <p:nvPr/>
        </p:nvSpPr>
        <p:spPr>
          <a:xfrm>
            <a:off x="2293861" y="1359110"/>
            <a:ext cx="663750" cy="1820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912" name="Shape 1912"/>
          <p:cNvCxnSpPr>
            <a:endCxn id="1911" idx="3"/>
          </p:cNvCxnSpPr>
          <p:nvPr/>
        </p:nvCxnSpPr>
        <p:spPr>
          <a:xfrm rot="10800000">
            <a:off x="2957611" y="1450123"/>
            <a:ext cx="248625" cy="1399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13" name="Shape 1913"/>
          <p:cNvSpPr/>
          <p:nvPr/>
        </p:nvSpPr>
        <p:spPr>
          <a:xfrm>
            <a:off x="2994230" y="1545177"/>
            <a:ext cx="168075" cy="2388825"/>
          </a:xfrm>
          <a:prstGeom prst="rightBrace">
            <a:avLst>
              <a:gd name="adj1" fmla="val 113598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914" name="Shape 1914"/>
          <p:cNvSpPr txBox="1"/>
          <p:nvPr/>
        </p:nvSpPr>
        <p:spPr>
          <a:xfrm>
            <a:off x="3203957" y="2596474"/>
            <a:ext cx="954000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Freeze these</a:t>
            </a:r>
            <a:endParaRPr sz="1050">
              <a:solidFill>
                <a:srgbClr val="0000FF"/>
              </a:solidFill>
            </a:endParaRPr>
          </a:p>
          <a:p>
            <a:endParaRPr sz="1050">
              <a:solidFill>
                <a:srgbClr val="0000FF"/>
              </a:solidFill>
            </a:endParaRPr>
          </a:p>
          <a:p>
            <a:endParaRPr sz="1050">
              <a:solidFill>
                <a:srgbClr val="0000FF"/>
              </a:solidFill>
            </a:endParaRPr>
          </a:p>
        </p:txBody>
      </p:sp>
      <p:sp>
        <p:nvSpPr>
          <p:cNvPr id="1915" name="Shape 1915"/>
          <p:cNvSpPr txBox="1"/>
          <p:nvPr/>
        </p:nvSpPr>
        <p:spPr>
          <a:xfrm>
            <a:off x="3162300" y="1479019"/>
            <a:ext cx="9540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Reinitialize this and train</a:t>
            </a:r>
            <a:endParaRPr sz="1050">
              <a:solidFill>
                <a:srgbClr val="FF0000"/>
              </a:solidFill>
            </a:endParaRPr>
          </a:p>
        </p:txBody>
      </p:sp>
      <p:sp>
        <p:nvSpPr>
          <p:cNvPr id="1916" name="Shape 1916"/>
          <p:cNvSpPr/>
          <p:nvPr/>
        </p:nvSpPr>
        <p:spPr>
          <a:xfrm>
            <a:off x="4706386" y="3955370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917" name="Shape 1917"/>
          <p:cNvSpPr/>
          <p:nvPr/>
        </p:nvSpPr>
        <p:spPr>
          <a:xfrm>
            <a:off x="4706386" y="379081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918" name="Shape 1918"/>
          <p:cNvSpPr/>
          <p:nvPr/>
        </p:nvSpPr>
        <p:spPr>
          <a:xfrm>
            <a:off x="4706386" y="366048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919" name="Shape 1919"/>
          <p:cNvSpPr/>
          <p:nvPr/>
        </p:nvSpPr>
        <p:spPr>
          <a:xfrm>
            <a:off x="4706386" y="353015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20" name="Shape 1920"/>
          <p:cNvSpPr/>
          <p:nvPr/>
        </p:nvSpPr>
        <p:spPr>
          <a:xfrm>
            <a:off x="4706386" y="336559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921" name="Shape 1921"/>
          <p:cNvSpPr/>
          <p:nvPr/>
        </p:nvSpPr>
        <p:spPr>
          <a:xfrm>
            <a:off x="4706386" y="323526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922" name="Shape 1922"/>
          <p:cNvSpPr/>
          <p:nvPr/>
        </p:nvSpPr>
        <p:spPr>
          <a:xfrm>
            <a:off x="4706386" y="310493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23" name="Shape 1923"/>
          <p:cNvSpPr/>
          <p:nvPr/>
        </p:nvSpPr>
        <p:spPr>
          <a:xfrm>
            <a:off x="4706386" y="294038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24" name="Shape 1924"/>
          <p:cNvSpPr/>
          <p:nvPr/>
        </p:nvSpPr>
        <p:spPr>
          <a:xfrm>
            <a:off x="4706386" y="281004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25" name="Shape 1925"/>
          <p:cNvSpPr/>
          <p:nvPr/>
        </p:nvSpPr>
        <p:spPr>
          <a:xfrm>
            <a:off x="4706386" y="267971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26" name="Shape 1926"/>
          <p:cNvSpPr/>
          <p:nvPr/>
        </p:nvSpPr>
        <p:spPr>
          <a:xfrm>
            <a:off x="4706386" y="251098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27" name="Shape 1927"/>
          <p:cNvSpPr/>
          <p:nvPr/>
        </p:nvSpPr>
        <p:spPr>
          <a:xfrm>
            <a:off x="4706386" y="238065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28" name="Shape 1928"/>
          <p:cNvSpPr/>
          <p:nvPr/>
        </p:nvSpPr>
        <p:spPr>
          <a:xfrm>
            <a:off x="4706386" y="225031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29" name="Shape 1929"/>
          <p:cNvSpPr/>
          <p:nvPr/>
        </p:nvSpPr>
        <p:spPr>
          <a:xfrm>
            <a:off x="4706386" y="208367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30" name="Shape 1930"/>
          <p:cNvSpPr/>
          <p:nvPr/>
        </p:nvSpPr>
        <p:spPr>
          <a:xfrm>
            <a:off x="4706386" y="195334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31" name="Shape 1931"/>
          <p:cNvSpPr/>
          <p:nvPr/>
        </p:nvSpPr>
        <p:spPr>
          <a:xfrm>
            <a:off x="4706386" y="182300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32" name="Shape 1932"/>
          <p:cNvSpPr/>
          <p:nvPr/>
        </p:nvSpPr>
        <p:spPr>
          <a:xfrm>
            <a:off x="4706386" y="1656339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33" name="Shape 1933"/>
          <p:cNvSpPr/>
          <p:nvPr/>
        </p:nvSpPr>
        <p:spPr>
          <a:xfrm>
            <a:off x="4706386" y="1526007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34" name="Shape 1934"/>
          <p:cNvSpPr/>
          <p:nvPr/>
        </p:nvSpPr>
        <p:spPr>
          <a:xfrm>
            <a:off x="4706386" y="1395674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FC-C</a:t>
            </a:r>
            <a:endParaRPr sz="600" b="1"/>
          </a:p>
        </p:txBody>
      </p:sp>
      <p:sp>
        <p:nvSpPr>
          <p:cNvPr id="1935" name="Shape 1935"/>
          <p:cNvSpPr txBox="1"/>
          <p:nvPr/>
        </p:nvSpPr>
        <p:spPr>
          <a:xfrm>
            <a:off x="4400719" y="1073194"/>
            <a:ext cx="116797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3. Bigger dataset</a:t>
            </a:r>
            <a:endParaRPr sz="1050"/>
          </a:p>
        </p:txBody>
      </p:sp>
      <p:cxnSp>
        <p:nvCxnSpPr>
          <p:cNvPr id="1936" name="Shape 1936"/>
          <p:cNvCxnSpPr>
            <a:endCxn id="1868" idx="3"/>
          </p:cNvCxnSpPr>
          <p:nvPr/>
        </p:nvCxnSpPr>
        <p:spPr>
          <a:xfrm rot="10800000">
            <a:off x="5316581" y="1573319"/>
            <a:ext cx="344925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37" name="Shape 1937"/>
          <p:cNvSpPr/>
          <p:nvPr/>
        </p:nvSpPr>
        <p:spPr>
          <a:xfrm>
            <a:off x="5353200" y="1822126"/>
            <a:ext cx="168075" cy="2108475"/>
          </a:xfrm>
          <a:prstGeom prst="rightBrace">
            <a:avLst>
              <a:gd name="adj1" fmla="val 113598"/>
              <a:gd name="adj2" fmla="val 50000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938" name="Shape 1938"/>
          <p:cNvSpPr txBox="1"/>
          <p:nvPr/>
        </p:nvSpPr>
        <p:spPr>
          <a:xfrm>
            <a:off x="5568689" y="2734568"/>
            <a:ext cx="954000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 dirty="0" smtClean="0">
                <a:solidFill>
                  <a:srgbClr val="0000FF"/>
                </a:solidFill>
              </a:rPr>
              <a:t>Fine-tune </a:t>
            </a:r>
            <a:r>
              <a:rPr lang="en" sz="1050" dirty="0">
                <a:solidFill>
                  <a:srgbClr val="0000FF"/>
                </a:solidFill>
              </a:rPr>
              <a:t>these</a:t>
            </a:r>
            <a:endParaRPr sz="1050" dirty="0">
              <a:solidFill>
                <a:srgbClr val="0000FF"/>
              </a:solidFill>
            </a:endParaRPr>
          </a:p>
          <a:p>
            <a:endParaRPr sz="1050" dirty="0">
              <a:solidFill>
                <a:srgbClr val="0000FF"/>
              </a:solidFill>
            </a:endParaRPr>
          </a:p>
          <a:p>
            <a:endParaRPr sz="1050" dirty="0">
              <a:solidFill>
                <a:srgbClr val="0000FF"/>
              </a:solidFill>
            </a:endParaRPr>
          </a:p>
        </p:txBody>
      </p:sp>
      <p:sp>
        <p:nvSpPr>
          <p:cNvPr id="1939" name="Shape 1939"/>
          <p:cNvSpPr txBox="1"/>
          <p:nvPr/>
        </p:nvSpPr>
        <p:spPr>
          <a:xfrm>
            <a:off x="5685899" y="1446956"/>
            <a:ext cx="831150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Train these</a:t>
            </a:r>
            <a:endParaRPr sz="1050">
              <a:solidFill>
                <a:srgbClr val="FF0000"/>
              </a:solidFill>
            </a:endParaRPr>
          </a:p>
        </p:txBody>
      </p:sp>
      <p:sp>
        <p:nvSpPr>
          <p:cNvPr id="1940" name="Shape 1940"/>
          <p:cNvSpPr txBox="1"/>
          <p:nvPr/>
        </p:nvSpPr>
        <p:spPr>
          <a:xfrm>
            <a:off x="5611444" y="1877756"/>
            <a:ext cx="1107900" cy="55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With bigger dataset, train more layers</a:t>
            </a:r>
            <a:endParaRPr sz="1050"/>
          </a:p>
        </p:txBody>
      </p:sp>
      <p:sp>
        <p:nvSpPr>
          <p:cNvPr id="1941" name="Shape 1941"/>
          <p:cNvSpPr txBox="1"/>
          <p:nvPr/>
        </p:nvSpPr>
        <p:spPr>
          <a:xfrm>
            <a:off x="5521275" y="3116813"/>
            <a:ext cx="1287225" cy="91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Lower learning rate when finetuning; 1/10 of original LR is good starting point</a:t>
            </a:r>
            <a:endParaRPr sz="1050"/>
          </a:p>
        </p:txBody>
      </p:sp>
      <p:sp>
        <p:nvSpPr>
          <p:cNvPr id="7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78" name="Shape 1811"/>
          <p:cNvSpPr txBox="1"/>
          <p:nvPr/>
        </p:nvSpPr>
        <p:spPr>
          <a:xfrm>
            <a:off x="4671103" y="237395"/>
            <a:ext cx="2186897" cy="4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Donahue et al, “DeCAF: A Deep Convolutional Activation Feature for Generic Visual Recognition”, ICML 2014</a:t>
            </a:r>
            <a:endParaRPr sz="800" dirty="0"/>
          </a:p>
          <a:p>
            <a:r>
              <a:rPr lang="en" sz="800" dirty="0"/>
              <a:t>Razavian et al, “CNN Features Off-the-Shelf: An Astounding Baseline for Recognition”, CVPR Workshops 2014</a:t>
            </a:r>
            <a:endParaRPr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Shape 1947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102</a:t>
            </a:fld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276830" y="3706351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949" name="Shape 1949"/>
          <p:cNvSpPr/>
          <p:nvPr/>
        </p:nvSpPr>
        <p:spPr>
          <a:xfrm>
            <a:off x="276830" y="354179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950" name="Shape 1950"/>
          <p:cNvSpPr/>
          <p:nvPr/>
        </p:nvSpPr>
        <p:spPr>
          <a:xfrm>
            <a:off x="276830" y="341146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951" name="Shape 1951"/>
          <p:cNvSpPr/>
          <p:nvPr/>
        </p:nvSpPr>
        <p:spPr>
          <a:xfrm>
            <a:off x="276830" y="328113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52" name="Shape 1952"/>
          <p:cNvSpPr/>
          <p:nvPr/>
        </p:nvSpPr>
        <p:spPr>
          <a:xfrm>
            <a:off x="276830" y="311658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953" name="Shape 1953"/>
          <p:cNvSpPr/>
          <p:nvPr/>
        </p:nvSpPr>
        <p:spPr>
          <a:xfrm>
            <a:off x="276830" y="298624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954" name="Shape 1954"/>
          <p:cNvSpPr/>
          <p:nvPr/>
        </p:nvSpPr>
        <p:spPr>
          <a:xfrm>
            <a:off x="276830" y="285591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55" name="Shape 1955"/>
          <p:cNvSpPr/>
          <p:nvPr/>
        </p:nvSpPr>
        <p:spPr>
          <a:xfrm>
            <a:off x="276830" y="269136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56" name="Shape 1956"/>
          <p:cNvSpPr/>
          <p:nvPr/>
        </p:nvSpPr>
        <p:spPr>
          <a:xfrm>
            <a:off x="276830" y="256103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57" name="Shape 1957"/>
          <p:cNvSpPr/>
          <p:nvPr/>
        </p:nvSpPr>
        <p:spPr>
          <a:xfrm>
            <a:off x="276830" y="243069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58" name="Shape 1958"/>
          <p:cNvSpPr/>
          <p:nvPr/>
        </p:nvSpPr>
        <p:spPr>
          <a:xfrm>
            <a:off x="276830" y="226196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59" name="Shape 1959"/>
          <p:cNvSpPr/>
          <p:nvPr/>
        </p:nvSpPr>
        <p:spPr>
          <a:xfrm>
            <a:off x="276830" y="213163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60" name="Shape 1960"/>
          <p:cNvSpPr/>
          <p:nvPr/>
        </p:nvSpPr>
        <p:spPr>
          <a:xfrm>
            <a:off x="276830" y="200129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61" name="Shape 1961"/>
          <p:cNvSpPr/>
          <p:nvPr/>
        </p:nvSpPr>
        <p:spPr>
          <a:xfrm>
            <a:off x="276830" y="183465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62" name="Shape 1962"/>
          <p:cNvSpPr/>
          <p:nvPr/>
        </p:nvSpPr>
        <p:spPr>
          <a:xfrm>
            <a:off x="276830" y="170432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63" name="Shape 1963"/>
          <p:cNvSpPr/>
          <p:nvPr/>
        </p:nvSpPr>
        <p:spPr>
          <a:xfrm>
            <a:off x="276830" y="157399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64" name="Shape 1964"/>
          <p:cNvSpPr/>
          <p:nvPr/>
        </p:nvSpPr>
        <p:spPr>
          <a:xfrm>
            <a:off x="276830" y="1407320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65" name="Shape 1965"/>
          <p:cNvSpPr/>
          <p:nvPr/>
        </p:nvSpPr>
        <p:spPr>
          <a:xfrm>
            <a:off x="276830" y="1276988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66" name="Shape 1966"/>
          <p:cNvSpPr/>
          <p:nvPr/>
        </p:nvSpPr>
        <p:spPr>
          <a:xfrm>
            <a:off x="276830" y="1146656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FC-1000</a:t>
            </a:r>
            <a:endParaRPr sz="600" b="1"/>
          </a:p>
        </p:txBody>
      </p:sp>
      <p:cxnSp>
        <p:nvCxnSpPr>
          <p:cNvPr id="1967" name="Shape 1967"/>
          <p:cNvCxnSpPr>
            <a:stCxn id="1968" idx="0"/>
          </p:cNvCxnSpPr>
          <p:nvPr/>
        </p:nvCxnSpPr>
        <p:spPr>
          <a:xfrm rot="10800000">
            <a:off x="921450" y="1324997"/>
            <a:ext cx="800325" cy="603225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9" name="Shape 1969"/>
          <p:cNvSpPr txBox="1"/>
          <p:nvPr/>
        </p:nvSpPr>
        <p:spPr>
          <a:xfrm>
            <a:off x="1148138" y="2595282"/>
            <a:ext cx="1147275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More generic</a:t>
            </a:r>
            <a:endParaRPr sz="1350"/>
          </a:p>
        </p:txBody>
      </p:sp>
      <p:cxnSp>
        <p:nvCxnSpPr>
          <p:cNvPr id="1970" name="Shape 1970"/>
          <p:cNvCxnSpPr>
            <a:stCxn id="1969" idx="2"/>
          </p:cNvCxnSpPr>
          <p:nvPr/>
        </p:nvCxnSpPr>
        <p:spPr>
          <a:xfrm flipH="1">
            <a:off x="947100" y="2939982"/>
            <a:ext cx="774675" cy="344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8" name="Shape 1968"/>
          <p:cNvSpPr txBox="1"/>
          <p:nvPr/>
        </p:nvSpPr>
        <p:spPr>
          <a:xfrm>
            <a:off x="1148138" y="1928222"/>
            <a:ext cx="1147275" cy="50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More specific</a:t>
            </a:r>
            <a:endParaRPr sz="1350"/>
          </a:p>
        </p:txBody>
      </p:sp>
      <p:graphicFrame>
        <p:nvGraphicFramePr>
          <p:cNvPr id="1971" name="Shape 1971"/>
          <p:cNvGraphicFramePr/>
          <p:nvPr/>
        </p:nvGraphicFramePr>
        <p:xfrm>
          <a:off x="2508525" y="1052335"/>
          <a:ext cx="4234218" cy="2851369"/>
        </p:xfrm>
        <a:graphic>
          <a:graphicData uri="http://schemas.openxmlformats.org/drawingml/2006/table">
            <a:tbl>
              <a:tblPr>
                <a:noFill/>
                <a:tableStyleId>{B4281B4E-3999-4624-A33F-61C65C2A0719}</a:tableStyleId>
              </a:tblPr>
              <a:tblGrid>
                <a:gridCol w="141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238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similar dataset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different dataset</a:t>
                      </a:r>
                      <a:endParaRPr sz="1400" b="1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006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little data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?</a:t>
                      </a: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?</a:t>
                      </a:r>
                      <a:endParaRPr sz="14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quite a lot of data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?</a:t>
                      </a: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?</a:t>
                      </a:r>
                      <a:endParaRPr sz="14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Shape 197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103</a:t>
            </a:fld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276830" y="3706351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978" name="Shape 1978"/>
          <p:cNvSpPr/>
          <p:nvPr/>
        </p:nvSpPr>
        <p:spPr>
          <a:xfrm>
            <a:off x="276830" y="354179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979" name="Shape 1979"/>
          <p:cNvSpPr/>
          <p:nvPr/>
        </p:nvSpPr>
        <p:spPr>
          <a:xfrm>
            <a:off x="276830" y="341146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980" name="Shape 1980"/>
          <p:cNvSpPr/>
          <p:nvPr/>
        </p:nvSpPr>
        <p:spPr>
          <a:xfrm>
            <a:off x="276830" y="328113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81" name="Shape 1981"/>
          <p:cNvSpPr/>
          <p:nvPr/>
        </p:nvSpPr>
        <p:spPr>
          <a:xfrm>
            <a:off x="276830" y="311658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982" name="Shape 1982"/>
          <p:cNvSpPr/>
          <p:nvPr/>
        </p:nvSpPr>
        <p:spPr>
          <a:xfrm>
            <a:off x="276830" y="298624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983" name="Shape 1983"/>
          <p:cNvSpPr/>
          <p:nvPr/>
        </p:nvSpPr>
        <p:spPr>
          <a:xfrm>
            <a:off x="276830" y="285591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84" name="Shape 1984"/>
          <p:cNvSpPr/>
          <p:nvPr/>
        </p:nvSpPr>
        <p:spPr>
          <a:xfrm>
            <a:off x="276830" y="269136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85" name="Shape 1985"/>
          <p:cNvSpPr/>
          <p:nvPr/>
        </p:nvSpPr>
        <p:spPr>
          <a:xfrm>
            <a:off x="276830" y="256103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986" name="Shape 1986"/>
          <p:cNvSpPr/>
          <p:nvPr/>
        </p:nvSpPr>
        <p:spPr>
          <a:xfrm>
            <a:off x="276830" y="243069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87" name="Shape 1987"/>
          <p:cNvSpPr/>
          <p:nvPr/>
        </p:nvSpPr>
        <p:spPr>
          <a:xfrm>
            <a:off x="276830" y="226196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88" name="Shape 1988"/>
          <p:cNvSpPr/>
          <p:nvPr/>
        </p:nvSpPr>
        <p:spPr>
          <a:xfrm>
            <a:off x="276830" y="213163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89" name="Shape 1989"/>
          <p:cNvSpPr/>
          <p:nvPr/>
        </p:nvSpPr>
        <p:spPr>
          <a:xfrm>
            <a:off x="276830" y="200129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90" name="Shape 1990"/>
          <p:cNvSpPr/>
          <p:nvPr/>
        </p:nvSpPr>
        <p:spPr>
          <a:xfrm>
            <a:off x="276830" y="183465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91" name="Shape 1991"/>
          <p:cNvSpPr/>
          <p:nvPr/>
        </p:nvSpPr>
        <p:spPr>
          <a:xfrm>
            <a:off x="276830" y="170432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992" name="Shape 1992"/>
          <p:cNvSpPr/>
          <p:nvPr/>
        </p:nvSpPr>
        <p:spPr>
          <a:xfrm>
            <a:off x="276830" y="157399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993" name="Shape 1993"/>
          <p:cNvSpPr/>
          <p:nvPr/>
        </p:nvSpPr>
        <p:spPr>
          <a:xfrm>
            <a:off x="276830" y="1407320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94" name="Shape 1994"/>
          <p:cNvSpPr/>
          <p:nvPr/>
        </p:nvSpPr>
        <p:spPr>
          <a:xfrm>
            <a:off x="276830" y="1276988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995" name="Shape 1995"/>
          <p:cNvSpPr/>
          <p:nvPr/>
        </p:nvSpPr>
        <p:spPr>
          <a:xfrm>
            <a:off x="276830" y="1146656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FC-1000</a:t>
            </a:r>
            <a:endParaRPr sz="600" b="1"/>
          </a:p>
        </p:txBody>
      </p:sp>
      <p:cxnSp>
        <p:nvCxnSpPr>
          <p:cNvPr id="1996" name="Shape 1996"/>
          <p:cNvCxnSpPr>
            <a:stCxn id="1997" idx="0"/>
          </p:cNvCxnSpPr>
          <p:nvPr/>
        </p:nvCxnSpPr>
        <p:spPr>
          <a:xfrm rot="10800000">
            <a:off x="921450" y="1324997"/>
            <a:ext cx="800325" cy="603225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98" name="Shape 1998"/>
          <p:cNvSpPr txBox="1"/>
          <p:nvPr/>
        </p:nvSpPr>
        <p:spPr>
          <a:xfrm>
            <a:off x="1148138" y="2595282"/>
            <a:ext cx="1147275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More generic</a:t>
            </a:r>
            <a:endParaRPr sz="1350"/>
          </a:p>
        </p:txBody>
      </p:sp>
      <p:cxnSp>
        <p:nvCxnSpPr>
          <p:cNvPr id="1999" name="Shape 1999"/>
          <p:cNvCxnSpPr>
            <a:stCxn id="1998" idx="2"/>
          </p:cNvCxnSpPr>
          <p:nvPr/>
        </p:nvCxnSpPr>
        <p:spPr>
          <a:xfrm flipH="1">
            <a:off x="947100" y="2939982"/>
            <a:ext cx="774675" cy="344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97" name="Shape 1997"/>
          <p:cNvSpPr txBox="1"/>
          <p:nvPr/>
        </p:nvSpPr>
        <p:spPr>
          <a:xfrm>
            <a:off x="1148138" y="1928222"/>
            <a:ext cx="1147275" cy="50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More specific</a:t>
            </a:r>
            <a:endParaRPr sz="1350"/>
          </a:p>
        </p:txBody>
      </p:sp>
      <p:graphicFrame>
        <p:nvGraphicFramePr>
          <p:cNvPr id="2000" name="Shape 2000"/>
          <p:cNvGraphicFramePr/>
          <p:nvPr/>
        </p:nvGraphicFramePr>
        <p:xfrm>
          <a:off x="2508525" y="1052335"/>
          <a:ext cx="4234218" cy="2851369"/>
        </p:xfrm>
        <a:graphic>
          <a:graphicData uri="http://schemas.openxmlformats.org/drawingml/2006/table">
            <a:tbl>
              <a:tblPr>
                <a:noFill/>
                <a:tableStyleId>{B4281B4E-3999-4624-A33F-61C65C2A0719}</a:tableStyleId>
              </a:tblPr>
              <a:tblGrid>
                <a:gridCol w="141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238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similar dataset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different dataset</a:t>
                      </a:r>
                      <a:endParaRPr sz="1400" b="1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006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little data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Use Linear Classifier on</a:t>
                      </a:r>
                      <a:br>
                        <a:rPr lang="en" sz="1400"/>
                      </a:br>
                      <a:r>
                        <a:rPr lang="en" sz="1400"/>
                        <a:t>top layer</a:t>
                      </a: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?</a:t>
                      </a:r>
                      <a:endParaRPr sz="14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quite a lot of data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Finetune a </a:t>
                      </a:r>
                      <a:br>
                        <a:rPr lang="en" sz="1400"/>
                      </a:br>
                      <a:r>
                        <a:rPr lang="en" sz="1400"/>
                        <a:t>few layers</a:t>
                      </a: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?</a:t>
                      </a:r>
                      <a:endParaRPr sz="14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Shape 200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104</a:t>
            </a:fld>
            <a:endParaRPr/>
          </a:p>
        </p:txBody>
      </p:sp>
      <p:sp>
        <p:nvSpPr>
          <p:cNvPr id="2006" name="Shape 2006"/>
          <p:cNvSpPr/>
          <p:nvPr/>
        </p:nvSpPr>
        <p:spPr>
          <a:xfrm>
            <a:off x="276830" y="3706351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2007" name="Shape 2007"/>
          <p:cNvSpPr/>
          <p:nvPr/>
        </p:nvSpPr>
        <p:spPr>
          <a:xfrm>
            <a:off x="276830" y="354179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2008" name="Shape 2008"/>
          <p:cNvSpPr/>
          <p:nvPr/>
        </p:nvSpPr>
        <p:spPr>
          <a:xfrm>
            <a:off x="276830" y="341146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2009" name="Shape 2009"/>
          <p:cNvSpPr/>
          <p:nvPr/>
        </p:nvSpPr>
        <p:spPr>
          <a:xfrm>
            <a:off x="276830" y="328113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2010" name="Shape 2010"/>
          <p:cNvSpPr/>
          <p:nvPr/>
        </p:nvSpPr>
        <p:spPr>
          <a:xfrm>
            <a:off x="276830" y="311658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2011" name="Shape 2011"/>
          <p:cNvSpPr/>
          <p:nvPr/>
        </p:nvSpPr>
        <p:spPr>
          <a:xfrm>
            <a:off x="276830" y="298624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2012" name="Shape 2012"/>
          <p:cNvSpPr/>
          <p:nvPr/>
        </p:nvSpPr>
        <p:spPr>
          <a:xfrm>
            <a:off x="276830" y="285591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2013" name="Shape 2013"/>
          <p:cNvSpPr/>
          <p:nvPr/>
        </p:nvSpPr>
        <p:spPr>
          <a:xfrm>
            <a:off x="276830" y="269136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2014" name="Shape 2014"/>
          <p:cNvSpPr/>
          <p:nvPr/>
        </p:nvSpPr>
        <p:spPr>
          <a:xfrm>
            <a:off x="276830" y="256103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2015" name="Shape 2015"/>
          <p:cNvSpPr/>
          <p:nvPr/>
        </p:nvSpPr>
        <p:spPr>
          <a:xfrm>
            <a:off x="276830" y="243069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2016" name="Shape 2016"/>
          <p:cNvSpPr/>
          <p:nvPr/>
        </p:nvSpPr>
        <p:spPr>
          <a:xfrm>
            <a:off x="276830" y="226196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2017" name="Shape 2017"/>
          <p:cNvSpPr/>
          <p:nvPr/>
        </p:nvSpPr>
        <p:spPr>
          <a:xfrm>
            <a:off x="276830" y="2131632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2018" name="Shape 2018"/>
          <p:cNvSpPr/>
          <p:nvPr/>
        </p:nvSpPr>
        <p:spPr>
          <a:xfrm>
            <a:off x="276830" y="2001299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2019" name="Shape 2019"/>
          <p:cNvSpPr/>
          <p:nvPr/>
        </p:nvSpPr>
        <p:spPr>
          <a:xfrm>
            <a:off x="276830" y="183465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2020" name="Shape 2020"/>
          <p:cNvSpPr/>
          <p:nvPr/>
        </p:nvSpPr>
        <p:spPr>
          <a:xfrm>
            <a:off x="276830" y="170432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2021" name="Shape 2021"/>
          <p:cNvSpPr/>
          <p:nvPr/>
        </p:nvSpPr>
        <p:spPr>
          <a:xfrm>
            <a:off x="276830" y="157399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2022" name="Shape 2022"/>
          <p:cNvSpPr/>
          <p:nvPr/>
        </p:nvSpPr>
        <p:spPr>
          <a:xfrm>
            <a:off x="276830" y="1407320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2023" name="Shape 2023"/>
          <p:cNvSpPr/>
          <p:nvPr/>
        </p:nvSpPr>
        <p:spPr>
          <a:xfrm>
            <a:off x="276830" y="1276988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2024" name="Shape 2024"/>
          <p:cNvSpPr/>
          <p:nvPr/>
        </p:nvSpPr>
        <p:spPr>
          <a:xfrm>
            <a:off x="276830" y="1146656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FC-1000</a:t>
            </a:r>
            <a:endParaRPr sz="600" b="1"/>
          </a:p>
        </p:txBody>
      </p:sp>
      <p:cxnSp>
        <p:nvCxnSpPr>
          <p:cNvPr id="2025" name="Shape 2025"/>
          <p:cNvCxnSpPr>
            <a:stCxn id="2026" idx="0"/>
          </p:cNvCxnSpPr>
          <p:nvPr/>
        </p:nvCxnSpPr>
        <p:spPr>
          <a:xfrm rot="10800000">
            <a:off x="921450" y="1324997"/>
            <a:ext cx="800325" cy="603225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7" name="Shape 2027"/>
          <p:cNvSpPr txBox="1"/>
          <p:nvPr/>
        </p:nvSpPr>
        <p:spPr>
          <a:xfrm>
            <a:off x="1148138" y="2595282"/>
            <a:ext cx="1147275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More generic</a:t>
            </a:r>
            <a:endParaRPr sz="1350"/>
          </a:p>
        </p:txBody>
      </p:sp>
      <p:cxnSp>
        <p:nvCxnSpPr>
          <p:cNvPr id="2028" name="Shape 2028"/>
          <p:cNvCxnSpPr>
            <a:stCxn id="2027" idx="2"/>
          </p:cNvCxnSpPr>
          <p:nvPr/>
        </p:nvCxnSpPr>
        <p:spPr>
          <a:xfrm flipH="1">
            <a:off x="947100" y="2939982"/>
            <a:ext cx="774675" cy="344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26" name="Shape 2026"/>
          <p:cNvSpPr txBox="1"/>
          <p:nvPr/>
        </p:nvSpPr>
        <p:spPr>
          <a:xfrm>
            <a:off x="1148138" y="1928222"/>
            <a:ext cx="1147275" cy="50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More specific</a:t>
            </a:r>
            <a:endParaRPr sz="1350"/>
          </a:p>
        </p:txBody>
      </p:sp>
      <p:graphicFrame>
        <p:nvGraphicFramePr>
          <p:cNvPr id="2029" name="Shape 2029"/>
          <p:cNvGraphicFramePr/>
          <p:nvPr/>
        </p:nvGraphicFramePr>
        <p:xfrm>
          <a:off x="2508525" y="1052335"/>
          <a:ext cx="4234218" cy="2851369"/>
        </p:xfrm>
        <a:graphic>
          <a:graphicData uri="http://schemas.openxmlformats.org/drawingml/2006/table">
            <a:tbl>
              <a:tblPr>
                <a:noFill/>
                <a:tableStyleId>{B4281B4E-3999-4624-A33F-61C65C2A0719}</a:tableStyleId>
              </a:tblPr>
              <a:tblGrid>
                <a:gridCol w="141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238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similar dataset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different dataset</a:t>
                      </a:r>
                      <a:endParaRPr sz="1400" b="1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006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very little data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Use Linear Classifier on </a:t>
                      </a:r>
                      <a:br>
                        <a:rPr lang="en" sz="1400"/>
                      </a:br>
                      <a:r>
                        <a:rPr lang="en" sz="1400"/>
                        <a:t>top layer</a:t>
                      </a: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You’re in trouble… Try linear classifier from different stages</a:t>
                      </a:r>
                      <a:endParaRPr sz="14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quite a lot of data</a:t>
                      </a:r>
                      <a:endParaRPr sz="1400" b="1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Finetune a </a:t>
                      </a:r>
                      <a:br>
                        <a:rPr lang="en" sz="1400"/>
                      </a:br>
                      <a:r>
                        <a:rPr lang="en" sz="1400"/>
                        <a:t>few layers</a:t>
                      </a:r>
                      <a:endParaRPr sz="14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Finetune a larger number </a:t>
                      </a:r>
                      <a:br>
                        <a:rPr lang="en" sz="1400"/>
                      </a:br>
                      <a:r>
                        <a:rPr lang="en" sz="1400"/>
                        <a:t>of layers</a:t>
                      </a:r>
                      <a:endParaRPr sz="14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4" name="Shape 20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62" y="1794246"/>
            <a:ext cx="1991024" cy="18207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5" name="Shape 203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105</a:t>
            </a:fld>
            <a:endParaRPr/>
          </a:p>
        </p:txBody>
      </p:sp>
      <p:sp>
        <p:nvSpPr>
          <p:cNvPr id="2036" name="Shape 2036"/>
          <p:cNvSpPr txBox="1"/>
          <p:nvPr/>
        </p:nvSpPr>
        <p:spPr>
          <a:xfrm>
            <a:off x="337800" y="770419"/>
            <a:ext cx="6348150" cy="72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/>
              <a:t>Transfer learning with CNNs is pervasive…</a:t>
            </a:r>
            <a:endParaRPr sz="2250"/>
          </a:p>
          <a:p>
            <a:r>
              <a:rPr lang="en" sz="1800"/>
              <a:t>(it’s the norm, not an exception)</a:t>
            </a:r>
            <a:endParaRPr sz="1800"/>
          </a:p>
        </p:txBody>
      </p:sp>
      <p:pic>
        <p:nvPicPr>
          <p:cNvPr id="2037" name="Shape 20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038" y="2068950"/>
            <a:ext cx="2625001" cy="1496794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Shape 2038"/>
          <p:cNvSpPr txBox="1"/>
          <p:nvPr/>
        </p:nvSpPr>
        <p:spPr>
          <a:xfrm>
            <a:off x="3770813" y="1662881"/>
            <a:ext cx="2038050" cy="32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Image Captioning: CNN + RNN</a:t>
            </a:r>
            <a:endParaRPr sz="1050"/>
          </a:p>
        </p:txBody>
      </p:sp>
      <p:sp>
        <p:nvSpPr>
          <p:cNvPr id="2039" name="Shape 2039"/>
          <p:cNvSpPr/>
          <p:nvPr/>
        </p:nvSpPr>
        <p:spPr>
          <a:xfrm>
            <a:off x="216656" y="1678513"/>
            <a:ext cx="14112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41" name="Shape 2041"/>
          <p:cNvSpPr txBox="1"/>
          <p:nvPr/>
        </p:nvSpPr>
        <p:spPr>
          <a:xfrm>
            <a:off x="330731" y="1524956"/>
            <a:ext cx="118305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Object Detection </a:t>
            </a:r>
            <a:br>
              <a:rPr lang="en" sz="1050"/>
            </a:br>
            <a:r>
              <a:rPr lang="en" sz="1050"/>
              <a:t>(Fast R-CNN)</a:t>
            </a:r>
            <a:endParaRPr sz="105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12" name="Shape 2040"/>
          <p:cNvSpPr txBox="1"/>
          <p:nvPr/>
        </p:nvSpPr>
        <p:spPr>
          <a:xfrm>
            <a:off x="76369" y="4109320"/>
            <a:ext cx="1991025" cy="23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Girshick, “Fast R-CNN”, ICCV 2015</a:t>
            </a:r>
            <a:endParaRPr sz="900" dirty="0"/>
          </a:p>
          <a:p>
            <a:r>
              <a:rPr lang="en" sz="900" dirty="0"/>
              <a:t>Figure copyright Ross Girshick, 2015. Reproduced with permission.</a:t>
            </a:r>
            <a:endParaRPr sz="900" dirty="0"/>
          </a:p>
        </p:txBody>
      </p:sp>
      <p:sp>
        <p:nvSpPr>
          <p:cNvPr id="13" name="Shape 2042"/>
          <p:cNvSpPr txBox="1"/>
          <p:nvPr/>
        </p:nvSpPr>
        <p:spPr>
          <a:xfrm>
            <a:off x="3770813" y="4021795"/>
            <a:ext cx="3087187" cy="32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Karpathy and Fei-Fei, “Deep Visual-Semantic Alignments for Generating Image Descriptions”, CVPR 2015</a:t>
            </a:r>
            <a:endParaRPr sz="900" dirty="0"/>
          </a:p>
          <a:p>
            <a:r>
              <a:rPr lang="en" sz="900" dirty="0"/>
              <a:t>Figure copyright IEEE, 2015. Reproduced for educational purposes. </a:t>
            </a:r>
            <a:endParaRPr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Shape 20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62" y="1794246"/>
            <a:ext cx="1991024" cy="1820734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Shape 204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106</a:t>
            </a:fld>
            <a:endParaRPr/>
          </a:p>
        </p:txBody>
      </p:sp>
      <p:sp>
        <p:nvSpPr>
          <p:cNvPr id="2049" name="Shape 2049"/>
          <p:cNvSpPr txBox="1"/>
          <p:nvPr/>
        </p:nvSpPr>
        <p:spPr>
          <a:xfrm>
            <a:off x="337800" y="770419"/>
            <a:ext cx="6348150" cy="72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/>
              <a:t>Transfer learning with CNNs is pervasive…</a:t>
            </a:r>
            <a:endParaRPr sz="2250"/>
          </a:p>
          <a:p>
            <a:r>
              <a:rPr lang="en" sz="1800"/>
              <a:t>(it’s the norm, not an exception)</a:t>
            </a:r>
            <a:endParaRPr sz="1800"/>
          </a:p>
        </p:txBody>
      </p:sp>
      <p:pic>
        <p:nvPicPr>
          <p:cNvPr id="2050" name="Shape 20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038" y="2068950"/>
            <a:ext cx="2625001" cy="1496794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hape 2051"/>
          <p:cNvSpPr txBox="1"/>
          <p:nvPr/>
        </p:nvSpPr>
        <p:spPr>
          <a:xfrm>
            <a:off x="3770813" y="1662881"/>
            <a:ext cx="2038050" cy="32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Image Captioning: CNN + RNN</a:t>
            </a:r>
            <a:endParaRPr sz="1050"/>
          </a:p>
        </p:txBody>
      </p:sp>
      <p:sp>
        <p:nvSpPr>
          <p:cNvPr id="2052" name="Shape 2052"/>
          <p:cNvSpPr/>
          <p:nvPr/>
        </p:nvSpPr>
        <p:spPr>
          <a:xfrm>
            <a:off x="216656" y="1678513"/>
            <a:ext cx="14112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55" name="Shape 2055"/>
          <p:cNvSpPr txBox="1"/>
          <p:nvPr/>
        </p:nvSpPr>
        <p:spPr>
          <a:xfrm>
            <a:off x="330731" y="1524956"/>
            <a:ext cx="118305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Object Detection </a:t>
            </a:r>
            <a:br>
              <a:rPr lang="en" sz="1050"/>
            </a:br>
            <a:r>
              <a:rPr lang="en" sz="1050"/>
              <a:t>(Fast R-CNN)</a:t>
            </a:r>
            <a:endParaRPr sz="1050"/>
          </a:p>
        </p:txBody>
      </p:sp>
      <p:sp>
        <p:nvSpPr>
          <p:cNvPr id="2056" name="Shape 2056"/>
          <p:cNvSpPr/>
          <p:nvPr/>
        </p:nvSpPr>
        <p:spPr>
          <a:xfrm>
            <a:off x="3552038" y="2895950"/>
            <a:ext cx="1028700" cy="6817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57" name="Shape 2057"/>
          <p:cNvSpPr txBox="1"/>
          <p:nvPr/>
        </p:nvSpPr>
        <p:spPr>
          <a:xfrm>
            <a:off x="2473369" y="1561735"/>
            <a:ext cx="1356300" cy="5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CNN pretrained on ImageNet</a:t>
            </a:r>
            <a:endParaRPr sz="1350">
              <a:solidFill>
                <a:srgbClr val="FF0000"/>
              </a:solidFill>
            </a:endParaRPr>
          </a:p>
        </p:txBody>
      </p:sp>
      <p:cxnSp>
        <p:nvCxnSpPr>
          <p:cNvPr id="2058" name="Shape 2058"/>
          <p:cNvCxnSpPr>
            <a:stCxn id="2057" idx="2"/>
          </p:cNvCxnSpPr>
          <p:nvPr/>
        </p:nvCxnSpPr>
        <p:spPr>
          <a:xfrm flipH="1">
            <a:off x="2259169" y="2090485"/>
            <a:ext cx="892350" cy="68175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59" name="Shape 2059"/>
          <p:cNvSpPr/>
          <p:nvPr/>
        </p:nvSpPr>
        <p:spPr>
          <a:xfrm>
            <a:off x="1305544" y="2790731"/>
            <a:ext cx="941175" cy="6367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2060" name="Shape 2060"/>
          <p:cNvCxnSpPr>
            <a:stCxn id="2057" idx="2"/>
          </p:cNvCxnSpPr>
          <p:nvPr/>
        </p:nvCxnSpPr>
        <p:spPr>
          <a:xfrm>
            <a:off x="3151519" y="2090485"/>
            <a:ext cx="382725" cy="82395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19" name="Shape 2040"/>
          <p:cNvSpPr txBox="1"/>
          <p:nvPr/>
        </p:nvSpPr>
        <p:spPr>
          <a:xfrm>
            <a:off x="76369" y="4109320"/>
            <a:ext cx="1991025" cy="23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Girshick, “Fast R-CNN”, ICCV 2015</a:t>
            </a:r>
            <a:endParaRPr sz="900" dirty="0"/>
          </a:p>
          <a:p>
            <a:r>
              <a:rPr lang="en" sz="900" dirty="0"/>
              <a:t>Figure copyright Ross Girshick, 2015. Reproduced with permission.</a:t>
            </a:r>
            <a:endParaRPr sz="900" dirty="0"/>
          </a:p>
        </p:txBody>
      </p:sp>
      <p:sp>
        <p:nvSpPr>
          <p:cNvPr id="20" name="Shape 2042"/>
          <p:cNvSpPr txBox="1"/>
          <p:nvPr/>
        </p:nvSpPr>
        <p:spPr>
          <a:xfrm>
            <a:off x="3770813" y="4021795"/>
            <a:ext cx="3087187" cy="32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Karpathy and Fei-Fei, “Deep Visual-Semantic Alignments for Generating Image Descriptions”, CVPR 2015</a:t>
            </a:r>
            <a:endParaRPr sz="900" dirty="0"/>
          </a:p>
          <a:p>
            <a:r>
              <a:rPr lang="en" sz="900" dirty="0"/>
              <a:t>Figure copyright IEEE, 2015. Reproduced for educational purposes. </a:t>
            </a:r>
            <a:endParaRPr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Shape 2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62" y="1794246"/>
            <a:ext cx="1991024" cy="1820734"/>
          </a:xfrm>
          <a:prstGeom prst="rect">
            <a:avLst/>
          </a:prstGeom>
          <a:noFill/>
          <a:ln>
            <a:noFill/>
          </a:ln>
        </p:spPr>
      </p:pic>
      <p:sp>
        <p:nvSpPr>
          <p:cNvPr id="2066" name="Shape 206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107</a:t>
            </a:fld>
            <a:endParaRPr/>
          </a:p>
        </p:txBody>
      </p:sp>
      <p:sp>
        <p:nvSpPr>
          <p:cNvPr id="2067" name="Shape 2067"/>
          <p:cNvSpPr txBox="1"/>
          <p:nvPr/>
        </p:nvSpPr>
        <p:spPr>
          <a:xfrm>
            <a:off x="337800" y="770419"/>
            <a:ext cx="6348150" cy="72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/>
              <a:t>Transfer learning with CNNs is pervasive…</a:t>
            </a:r>
            <a:endParaRPr sz="2250"/>
          </a:p>
          <a:p>
            <a:r>
              <a:rPr lang="en" sz="1800"/>
              <a:t>(it’s the norm, not an exception)</a:t>
            </a:r>
            <a:endParaRPr sz="1800"/>
          </a:p>
        </p:txBody>
      </p:sp>
      <p:pic>
        <p:nvPicPr>
          <p:cNvPr id="2068" name="Shape 20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2038" y="2068950"/>
            <a:ext cx="2625001" cy="1496794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Shape 2069"/>
          <p:cNvSpPr txBox="1"/>
          <p:nvPr/>
        </p:nvSpPr>
        <p:spPr>
          <a:xfrm>
            <a:off x="3770813" y="1662881"/>
            <a:ext cx="2038050" cy="32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Image Captioning: CNN + RNN</a:t>
            </a:r>
            <a:endParaRPr sz="1050"/>
          </a:p>
        </p:txBody>
      </p:sp>
      <p:sp>
        <p:nvSpPr>
          <p:cNvPr id="2070" name="Shape 2070"/>
          <p:cNvSpPr/>
          <p:nvPr/>
        </p:nvSpPr>
        <p:spPr>
          <a:xfrm>
            <a:off x="216656" y="1678513"/>
            <a:ext cx="1411200" cy="29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72" name="Shape 2072"/>
          <p:cNvSpPr txBox="1"/>
          <p:nvPr/>
        </p:nvSpPr>
        <p:spPr>
          <a:xfrm>
            <a:off x="330731" y="1524956"/>
            <a:ext cx="118305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Object Detection </a:t>
            </a:r>
            <a:br>
              <a:rPr lang="en" sz="1050"/>
            </a:br>
            <a:r>
              <a:rPr lang="en" sz="1050"/>
              <a:t>(Fast R-CNN)</a:t>
            </a:r>
            <a:endParaRPr sz="1050"/>
          </a:p>
        </p:txBody>
      </p:sp>
      <p:sp>
        <p:nvSpPr>
          <p:cNvPr id="2073" name="Shape 2073"/>
          <p:cNvSpPr/>
          <p:nvPr/>
        </p:nvSpPr>
        <p:spPr>
          <a:xfrm>
            <a:off x="3552038" y="2895950"/>
            <a:ext cx="1028700" cy="6817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74" name="Shape 2074"/>
          <p:cNvSpPr txBox="1"/>
          <p:nvPr/>
        </p:nvSpPr>
        <p:spPr>
          <a:xfrm>
            <a:off x="2473369" y="1561735"/>
            <a:ext cx="1356300" cy="5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CNN pretrained on ImageNet</a:t>
            </a:r>
            <a:endParaRPr sz="1350">
              <a:solidFill>
                <a:srgbClr val="FF0000"/>
              </a:solidFill>
            </a:endParaRPr>
          </a:p>
        </p:txBody>
      </p:sp>
      <p:cxnSp>
        <p:nvCxnSpPr>
          <p:cNvPr id="2075" name="Shape 2075"/>
          <p:cNvCxnSpPr>
            <a:stCxn id="2074" idx="2"/>
          </p:cNvCxnSpPr>
          <p:nvPr/>
        </p:nvCxnSpPr>
        <p:spPr>
          <a:xfrm flipH="1">
            <a:off x="2259169" y="2090485"/>
            <a:ext cx="892350" cy="68175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6" name="Shape 2076"/>
          <p:cNvSpPr/>
          <p:nvPr/>
        </p:nvSpPr>
        <p:spPr>
          <a:xfrm>
            <a:off x="1305544" y="2790731"/>
            <a:ext cx="941175" cy="6367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2077" name="Shape 2077"/>
          <p:cNvCxnSpPr>
            <a:stCxn id="2074" idx="2"/>
          </p:cNvCxnSpPr>
          <p:nvPr/>
        </p:nvCxnSpPr>
        <p:spPr>
          <a:xfrm>
            <a:off x="3151519" y="2090485"/>
            <a:ext cx="382725" cy="82395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78" name="Shape 2078"/>
          <p:cNvSpPr/>
          <p:nvPr/>
        </p:nvSpPr>
        <p:spPr>
          <a:xfrm>
            <a:off x="4616456" y="3046112"/>
            <a:ext cx="1560600" cy="52875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79" name="Shape 2079"/>
          <p:cNvSpPr txBox="1"/>
          <p:nvPr/>
        </p:nvSpPr>
        <p:spPr>
          <a:xfrm>
            <a:off x="2863519" y="3571594"/>
            <a:ext cx="1971900" cy="5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r>
              <a:rPr lang="en" sz="1350">
                <a:solidFill>
                  <a:srgbClr val="38761D"/>
                </a:solidFill>
              </a:rPr>
              <a:t>Word vectors pretrained with word2vec</a:t>
            </a:r>
            <a:endParaRPr sz="1350">
              <a:solidFill>
                <a:srgbClr val="38761D"/>
              </a:solidFill>
            </a:endParaRPr>
          </a:p>
        </p:txBody>
      </p:sp>
      <p:cxnSp>
        <p:nvCxnSpPr>
          <p:cNvPr id="2080" name="Shape 2080"/>
          <p:cNvCxnSpPr>
            <a:stCxn id="2079" idx="3"/>
            <a:endCxn id="2078" idx="2"/>
          </p:cNvCxnSpPr>
          <p:nvPr/>
        </p:nvCxnSpPr>
        <p:spPr>
          <a:xfrm rot="10800000" flipH="1">
            <a:off x="4835419" y="3574969"/>
            <a:ext cx="561375" cy="261000"/>
          </a:xfrm>
          <a:prstGeom prst="curvedConnector2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20" name="Shape 2040"/>
          <p:cNvSpPr txBox="1"/>
          <p:nvPr/>
        </p:nvSpPr>
        <p:spPr>
          <a:xfrm>
            <a:off x="76369" y="4109320"/>
            <a:ext cx="1991025" cy="23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Girshick, “Fast R-CNN”, ICCV 2015</a:t>
            </a:r>
            <a:endParaRPr sz="900" dirty="0"/>
          </a:p>
          <a:p>
            <a:r>
              <a:rPr lang="en" sz="900" dirty="0"/>
              <a:t>Figure copyright Ross Girshick, 2015. Reproduced with permission.</a:t>
            </a:r>
            <a:endParaRPr sz="900" dirty="0"/>
          </a:p>
        </p:txBody>
      </p:sp>
      <p:sp>
        <p:nvSpPr>
          <p:cNvPr id="21" name="Shape 2042"/>
          <p:cNvSpPr txBox="1"/>
          <p:nvPr/>
        </p:nvSpPr>
        <p:spPr>
          <a:xfrm>
            <a:off x="3770813" y="4021795"/>
            <a:ext cx="3087187" cy="32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Karpathy and Fei-Fei, “Deep Visual-Semantic Alignments for Generating Image Descriptions”, CVPR 2015</a:t>
            </a:r>
            <a:endParaRPr sz="900" dirty="0"/>
          </a:p>
          <a:p>
            <a:r>
              <a:rPr lang="en" sz="900" dirty="0"/>
              <a:t>Figure copyright IEEE, 2015. Reproduced for educational purposes. </a:t>
            </a:r>
            <a:endParaRPr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Shape 208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108</a:t>
            </a:fld>
            <a:endParaRPr/>
          </a:p>
        </p:txBody>
      </p:sp>
      <p:sp>
        <p:nvSpPr>
          <p:cNvPr id="2087" name="Shape 2087"/>
          <p:cNvSpPr txBox="1"/>
          <p:nvPr/>
        </p:nvSpPr>
        <p:spPr>
          <a:xfrm>
            <a:off x="452588" y="910631"/>
            <a:ext cx="5952825" cy="181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/>
              <a:t>Takeaway for your projects and beyond:</a:t>
            </a:r>
            <a:endParaRPr sz="2250" b="1"/>
          </a:p>
          <a:p>
            <a:r>
              <a:rPr lang="en" sz="1800"/>
              <a:t>Have some dataset of interest but it has &lt; ~1M images?</a:t>
            </a:r>
            <a:endParaRPr sz="1800"/>
          </a:p>
          <a:p>
            <a:endParaRPr sz="1800"/>
          </a:p>
          <a:p>
            <a:pPr marL="342900" indent="-285750">
              <a:buSzPts val="2400"/>
              <a:buAutoNum type="arabicPeriod"/>
            </a:pPr>
            <a:r>
              <a:rPr lang="en" sz="1800"/>
              <a:t>Find a very large dataset that has </a:t>
            </a:r>
            <a:br>
              <a:rPr lang="en" sz="1800"/>
            </a:br>
            <a:r>
              <a:rPr lang="en" sz="1800"/>
              <a:t>similar data, train a big ConvNet there</a:t>
            </a:r>
            <a:endParaRPr sz="1800"/>
          </a:p>
          <a:p>
            <a:pPr marL="342900" indent="-285750">
              <a:buSzPts val="2400"/>
              <a:buAutoNum type="arabicPeriod"/>
            </a:pPr>
            <a:r>
              <a:rPr lang="en" sz="1800"/>
              <a:t>Transfer learn to your dataset</a:t>
            </a:r>
            <a:endParaRPr sz="1800"/>
          </a:p>
          <a:p>
            <a:endParaRPr sz="2250"/>
          </a:p>
          <a:p>
            <a:endParaRPr sz="2250"/>
          </a:p>
        </p:txBody>
      </p:sp>
      <p:sp>
        <p:nvSpPr>
          <p:cNvPr id="2088" name="Shape 2088"/>
          <p:cNvSpPr txBox="1"/>
          <p:nvPr/>
        </p:nvSpPr>
        <p:spPr>
          <a:xfrm>
            <a:off x="159038" y="2790206"/>
            <a:ext cx="4718475" cy="128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Deep learning frameworks provide a “Model Zoo” of pretrained models so you don’t need to train your own</a:t>
            </a:r>
            <a:endParaRPr sz="1350"/>
          </a:p>
          <a:p>
            <a:endParaRPr sz="450"/>
          </a:p>
          <a:p>
            <a:r>
              <a:rPr lang="en" sz="1350"/>
              <a:t>Caffe: </a:t>
            </a:r>
            <a:r>
              <a:rPr lang="en" sz="1350" u="sng">
                <a:solidFill>
                  <a:srgbClr val="1155CC"/>
                </a:solidFill>
                <a:hlinkClick r:id="rId3"/>
              </a:rPr>
              <a:t>https://github.com/BVLC/caffe/wiki/Model-Zoo</a:t>
            </a:r>
            <a:endParaRPr sz="1350"/>
          </a:p>
          <a:p>
            <a:r>
              <a:rPr lang="en" sz="1350"/>
              <a:t>TensorFlow: </a:t>
            </a:r>
            <a:r>
              <a:rPr lang="en" sz="1350" u="sng">
                <a:solidFill>
                  <a:schemeClr val="hlink"/>
                </a:solidFill>
                <a:hlinkClick r:id="rId4"/>
              </a:rPr>
              <a:t>https://github.com/tensorflow/models</a:t>
            </a:r>
            <a:endParaRPr sz="1350"/>
          </a:p>
          <a:p>
            <a:r>
              <a:rPr lang="en" sz="1350"/>
              <a:t>PyTorch: </a:t>
            </a:r>
            <a:r>
              <a:rPr lang="en" sz="1350" u="sng">
                <a:solidFill>
                  <a:schemeClr val="hlink"/>
                </a:solidFill>
                <a:hlinkClick r:id="rId5"/>
              </a:rPr>
              <a:t>https://github.com/pytorch/vision</a:t>
            </a:r>
            <a:r>
              <a:rPr lang="en" sz="1350"/>
              <a:t> </a:t>
            </a:r>
            <a:endParaRPr sz="1350"/>
          </a:p>
          <a:p>
            <a:endParaRPr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Shape 209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109</a:t>
            </a:fld>
            <a:endParaRPr/>
          </a:p>
        </p:txBody>
      </p:sp>
      <p:sp>
        <p:nvSpPr>
          <p:cNvPr id="2094" name="Shape 209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Summary</a:t>
            </a:r>
            <a:endParaRPr sz="2700"/>
          </a:p>
        </p:txBody>
      </p:sp>
      <p:sp>
        <p:nvSpPr>
          <p:cNvPr id="2095" name="Shape 2095"/>
          <p:cNvSpPr txBox="1"/>
          <p:nvPr/>
        </p:nvSpPr>
        <p:spPr>
          <a:xfrm>
            <a:off x="511763" y="1260750"/>
            <a:ext cx="5834475" cy="25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14325">
              <a:buSzPts val="3000"/>
              <a:buChar char="-"/>
            </a:pPr>
            <a:r>
              <a:rPr lang="en" sz="2250"/>
              <a:t>Lots of Batch Normalization variants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Optimization</a:t>
            </a:r>
            <a:endParaRPr sz="2250"/>
          </a:p>
          <a:p>
            <a:pPr marL="685800" lvl="1" indent="-314325">
              <a:buSzPts val="3000"/>
              <a:buChar char="-"/>
            </a:pPr>
            <a:r>
              <a:rPr lang="en" sz="2250"/>
              <a:t>Momentum, RMSProp, Adam, etc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Regularization</a:t>
            </a:r>
            <a:endParaRPr sz="2250"/>
          </a:p>
          <a:p>
            <a:pPr marL="685800" lvl="1" indent="-314325">
              <a:buSzPts val="3000"/>
              <a:buChar char="-"/>
            </a:pPr>
            <a:r>
              <a:rPr lang="en" sz="2250"/>
              <a:t>Dropout, etc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Transfer learning</a:t>
            </a:r>
            <a:endParaRPr sz="2250"/>
          </a:p>
          <a:p>
            <a:pPr marL="685800" lvl="1" indent="-314325">
              <a:buSzPts val="3000"/>
              <a:buChar char="-"/>
            </a:pPr>
            <a:r>
              <a:rPr lang="en" sz="2250"/>
              <a:t>Use this for your projects!</a:t>
            </a:r>
            <a:endParaRPr sz="22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Batch Normalization</a:t>
            </a:r>
            <a:endParaRPr sz="2700" dirty="0"/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4" y="1385920"/>
            <a:ext cx="1357313" cy="36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735" y="3576633"/>
            <a:ext cx="1202566" cy="3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685" y="2253816"/>
            <a:ext cx="1114893" cy="3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388219" y="1328025"/>
            <a:ext cx="87525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Input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49" name="Shape 249"/>
          <p:cNvSpPr txBox="1"/>
          <p:nvPr/>
        </p:nvSpPr>
        <p:spPr>
          <a:xfrm>
            <a:off x="388219" y="1924800"/>
            <a:ext cx="2199825" cy="62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Learnable params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50" name="Shape 250"/>
          <p:cNvSpPr txBox="1"/>
          <p:nvPr/>
        </p:nvSpPr>
        <p:spPr>
          <a:xfrm>
            <a:off x="388219" y="3538575"/>
            <a:ext cx="1357425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Output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51" name="Shape 251"/>
          <p:cNvSpPr txBox="1"/>
          <p:nvPr/>
        </p:nvSpPr>
        <p:spPr>
          <a:xfrm>
            <a:off x="388219" y="2886413"/>
            <a:ext cx="1765800" cy="4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Intermediates</a:t>
            </a:r>
            <a:r>
              <a:rPr lang="en" sz="1350" b="1"/>
              <a:t>:</a:t>
            </a:r>
            <a:endParaRPr sz="1350" b="1"/>
          </a:p>
        </p:txBody>
      </p:sp>
      <p:pic>
        <p:nvPicPr>
          <p:cNvPr id="252" name="Shape 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8228" y="2795236"/>
            <a:ext cx="1114875" cy="63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83" y="1328026"/>
            <a:ext cx="2472713" cy="26388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Shape 210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110</a:t>
            </a:fld>
            <a:endParaRPr/>
          </a:p>
        </p:txBody>
      </p:sp>
      <p:sp>
        <p:nvSpPr>
          <p:cNvPr id="2101" name="Shape 2101"/>
          <p:cNvSpPr txBox="1"/>
          <p:nvPr/>
        </p:nvSpPr>
        <p:spPr>
          <a:xfrm>
            <a:off x="292725" y="229680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Next time: </a:t>
            </a:r>
            <a:r>
              <a:rPr lang="en" sz="2700" dirty="0" smtClean="0"/>
              <a:t>More on CNNs!</a:t>
            </a:r>
            <a:endParaRPr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Batch Normalization</a:t>
            </a:r>
            <a:endParaRPr sz="2700" dirty="0"/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4" y="1385920"/>
            <a:ext cx="1357313" cy="36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735" y="3576633"/>
            <a:ext cx="1202566" cy="3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685" y="2253816"/>
            <a:ext cx="1114893" cy="3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388219" y="1328025"/>
            <a:ext cx="87525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Input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64" name="Shape 264"/>
          <p:cNvSpPr txBox="1"/>
          <p:nvPr/>
        </p:nvSpPr>
        <p:spPr>
          <a:xfrm>
            <a:off x="388219" y="1924800"/>
            <a:ext cx="2199825" cy="62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Learnable params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65" name="Shape 265"/>
          <p:cNvSpPr txBox="1"/>
          <p:nvPr/>
        </p:nvSpPr>
        <p:spPr>
          <a:xfrm>
            <a:off x="388219" y="3538575"/>
            <a:ext cx="1357425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Output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66" name="Shape 266"/>
          <p:cNvSpPr txBox="1"/>
          <p:nvPr/>
        </p:nvSpPr>
        <p:spPr>
          <a:xfrm>
            <a:off x="388219" y="2886413"/>
            <a:ext cx="1765800" cy="4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Intermediates</a:t>
            </a:r>
            <a:r>
              <a:rPr lang="en" sz="1350" b="1"/>
              <a:t>:</a:t>
            </a:r>
            <a:endParaRPr sz="1350" b="1"/>
          </a:p>
        </p:txBody>
      </p:sp>
      <p:pic>
        <p:nvPicPr>
          <p:cNvPr id="267" name="Shape 2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8228" y="2795236"/>
            <a:ext cx="1114875" cy="63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83" y="1328026"/>
            <a:ext cx="2472713" cy="263886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3743119" y="1260750"/>
            <a:ext cx="2758950" cy="159727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70" name="Shape 270"/>
          <p:cNvSpPr txBox="1"/>
          <p:nvPr/>
        </p:nvSpPr>
        <p:spPr>
          <a:xfrm>
            <a:off x="4877475" y="598819"/>
            <a:ext cx="184005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>
                <a:solidFill>
                  <a:srgbClr val="FF0000"/>
                </a:solidFill>
              </a:rPr>
              <a:t>Estimate mean and variance from minibatch;</a:t>
            </a:r>
            <a:endParaRPr sz="1200">
              <a:solidFill>
                <a:srgbClr val="FF0000"/>
              </a:solidFill>
            </a:endParaRPr>
          </a:p>
          <a:p>
            <a:r>
              <a:rPr lang="en" sz="1200">
                <a:solidFill>
                  <a:srgbClr val="FF0000"/>
                </a:solidFill>
              </a:rPr>
              <a:t>Can’t do this at test-time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276" name="Shape 276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Batch Normalization: Test Time</a:t>
            </a:r>
            <a:endParaRPr sz="2700"/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744" y="1385920"/>
            <a:ext cx="1357313" cy="36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735" y="3576633"/>
            <a:ext cx="1202566" cy="3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685" y="2253816"/>
            <a:ext cx="1114893" cy="3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388219" y="1328025"/>
            <a:ext cx="87525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Input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81" name="Shape 281"/>
          <p:cNvSpPr txBox="1"/>
          <p:nvPr/>
        </p:nvSpPr>
        <p:spPr>
          <a:xfrm>
            <a:off x="388219" y="1924800"/>
            <a:ext cx="2199825" cy="62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Learnable params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82" name="Shape 282"/>
          <p:cNvSpPr txBox="1"/>
          <p:nvPr/>
        </p:nvSpPr>
        <p:spPr>
          <a:xfrm>
            <a:off x="388219" y="3538575"/>
            <a:ext cx="1357425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Output</a:t>
            </a:r>
            <a:r>
              <a:rPr lang="en" sz="1350" b="1"/>
              <a:t>:</a:t>
            </a:r>
            <a:endParaRPr sz="1350" b="1"/>
          </a:p>
        </p:txBody>
      </p:sp>
      <p:sp>
        <p:nvSpPr>
          <p:cNvPr id="283" name="Shape 283"/>
          <p:cNvSpPr txBox="1"/>
          <p:nvPr/>
        </p:nvSpPr>
        <p:spPr>
          <a:xfrm>
            <a:off x="388219" y="2886413"/>
            <a:ext cx="1765800" cy="4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Intermediates</a:t>
            </a:r>
            <a:r>
              <a:rPr lang="en" sz="1350" b="1"/>
              <a:t>:</a:t>
            </a:r>
            <a:endParaRPr sz="1350" b="1"/>
          </a:p>
        </p:txBody>
      </p:sp>
      <p:pic>
        <p:nvPicPr>
          <p:cNvPr id="284" name="Shape 2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8228" y="2795236"/>
            <a:ext cx="1114875" cy="63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83" y="1328026"/>
            <a:ext cx="2472713" cy="263886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/>
          <p:nvPr/>
        </p:nvSpPr>
        <p:spPr>
          <a:xfrm>
            <a:off x="4485375" y="1328025"/>
            <a:ext cx="1834200" cy="7103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050"/>
              <a:t>(Running) average of values seen during training</a:t>
            </a:r>
            <a:endParaRPr sz="1050"/>
          </a:p>
        </p:txBody>
      </p:sp>
      <p:sp>
        <p:nvSpPr>
          <p:cNvPr id="287" name="Shape 287"/>
          <p:cNvSpPr/>
          <p:nvPr/>
        </p:nvSpPr>
        <p:spPr>
          <a:xfrm>
            <a:off x="4485375" y="2136900"/>
            <a:ext cx="1834200" cy="7103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050"/>
              <a:t>(Running) average of values seen during training</a:t>
            </a:r>
            <a:endParaRPr sz="105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293" name="Shape 293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Batch Normalization for ConvNets</a:t>
            </a:r>
            <a:endParaRPr sz="2700"/>
          </a:p>
        </p:txBody>
      </p:sp>
      <p:sp>
        <p:nvSpPr>
          <p:cNvPr id="294" name="Shape 294"/>
          <p:cNvSpPr txBox="1"/>
          <p:nvPr/>
        </p:nvSpPr>
        <p:spPr>
          <a:xfrm>
            <a:off x="337913" y="1876613"/>
            <a:ext cx="2778300" cy="184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 x: N × D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𝞵,𝝈: 1 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ɣ,β: 1 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D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22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3676200" y="1876613"/>
            <a:ext cx="2814075" cy="184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C×H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W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𝞵,𝝈: 1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×1×1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1×C×1×1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296" name="Shape 296"/>
          <p:cNvCxnSpPr/>
          <p:nvPr/>
        </p:nvCxnSpPr>
        <p:spPr>
          <a:xfrm>
            <a:off x="1339069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7" name="Shape 297"/>
          <p:cNvSpPr txBox="1"/>
          <p:nvPr/>
        </p:nvSpPr>
        <p:spPr>
          <a:xfrm>
            <a:off x="93863" y="2282569"/>
            <a:ext cx="1063800" cy="3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Normalize</a:t>
            </a:r>
            <a:endParaRPr sz="1350"/>
          </a:p>
        </p:txBody>
      </p:sp>
      <p:cxnSp>
        <p:nvCxnSpPr>
          <p:cNvPr id="298" name="Shape 298"/>
          <p:cNvCxnSpPr/>
          <p:nvPr/>
        </p:nvCxnSpPr>
        <p:spPr>
          <a:xfrm>
            <a:off x="4682138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9" name="Shape 299"/>
          <p:cNvCxnSpPr/>
          <p:nvPr/>
        </p:nvCxnSpPr>
        <p:spPr>
          <a:xfrm>
            <a:off x="5372100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0" name="Shape 300"/>
          <p:cNvCxnSpPr/>
          <p:nvPr/>
        </p:nvCxnSpPr>
        <p:spPr>
          <a:xfrm>
            <a:off x="5717925" y="2282569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" name="Shape 301"/>
          <p:cNvSpPr txBox="1"/>
          <p:nvPr/>
        </p:nvSpPr>
        <p:spPr>
          <a:xfrm>
            <a:off x="3393113" y="2298206"/>
            <a:ext cx="1063800" cy="3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Normalize</a:t>
            </a:r>
            <a:endParaRPr sz="1350"/>
          </a:p>
        </p:txBody>
      </p:sp>
      <p:sp>
        <p:nvSpPr>
          <p:cNvPr id="302" name="Shape 302"/>
          <p:cNvSpPr txBox="1"/>
          <p:nvPr/>
        </p:nvSpPr>
        <p:spPr>
          <a:xfrm>
            <a:off x="425494" y="1241194"/>
            <a:ext cx="2409075" cy="48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Batch Normalization  for </a:t>
            </a:r>
            <a:r>
              <a:rPr lang="en" sz="1350" b="1"/>
              <a:t>fully-connected</a:t>
            </a:r>
            <a:r>
              <a:rPr lang="en" sz="1350"/>
              <a:t> networks</a:t>
            </a:r>
            <a:endParaRPr sz="1350"/>
          </a:p>
        </p:txBody>
      </p:sp>
      <p:sp>
        <p:nvSpPr>
          <p:cNvPr id="303" name="Shape 303"/>
          <p:cNvSpPr txBox="1"/>
          <p:nvPr/>
        </p:nvSpPr>
        <p:spPr>
          <a:xfrm>
            <a:off x="3619388" y="1112944"/>
            <a:ext cx="2927700" cy="74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Batch Normalization for </a:t>
            </a:r>
            <a:endParaRPr sz="1350"/>
          </a:p>
          <a:p>
            <a:r>
              <a:rPr lang="en" sz="1350" b="1"/>
              <a:t>convolutional</a:t>
            </a:r>
            <a:r>
              <a:rPr lang="en" sz="1350"/>
              <a:t> networks</a:t>
            </a:r>
            <a:endParaRPr sz="1350"/>
          </a:p>
          <a:p>
            <a:r>
              <a:rPr lang="en" sz="1350"/>
              <a:t>(Spatial Batchnorm, BatchNorm2D)</a:t>
            </a:r>
            <a:endParaRPr sz="135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309" name="Shape 30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Layer Normalization</a:t>
            </a:r>
            <a:endParaRPr sz="2700"/>
          </a:p>
        </p:txBody>
      </p:sp>
      <p:sp>
        <p:nvSpPr>
          <p:cNvPr id="310" name="Shape 310"/>
          <p:cNvSpPr txBox="1"/>
          <p:nvPr/>
        </p:nvSpPr>
        <p:spPr>
          <a:xfrm>
            <a:off x="337913" y="1876613"/>
            <a:ext cx="2778300" cy="184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 x: N × D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𝞵,𝝈: 1 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ɣ,β: 1 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D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22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3676200" y="1876613"/>
            <a:ext cx="2814075" cy="184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 x: N 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𝞵,𝝈: N 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 × D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12" name="Shape 312"/>
          <p:cNvCxnSpPr/>
          <p:nvPr/>
        </p:nvCxnSpPr>
        <p:spPr>
          <a:xfrm>
            <a:off x="1339069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3" name="Shape 313"/>
          <p:cNvSpPr txBox="1"/>
          <p:nvPr/>
        </p:nvSpPr>
        <p:spPr>
          <a:xfrm>
            <a:off x="93863" y="2282569"/>
            <a:ext cx="1063800" cy="3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Normalize</a:t>
            </a:r>
            <a:endParaRPr sz="1350"/>
          </a:p>
        </p:txBody>
      </p:sp>
      <p:cxnSp>
        <p:nvCxnSpPr>
          <p:cNvPr id="314" name="Shape 314"/>
          <p:cNvCxnSpPr/>
          <p:nvPr/>
        </p:nvCxnSpPr>
        <p:spPr>
          <a:xfrm>
            <a:off x="5372100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5" name="Shape 315"/>
          <p:cNvSpPr txBox="1"/>
          <p:nvPr/>
        </p:nvSpPr>
        <p:spPr>
          <a:xfrm>
            <a:off x="3393113" y="2298206"/>
            <a:ext cx="1063800" cy="3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Normalize</a:t>
            </a:r>
            <a:endParaRPr sz="1350"/>
          </a:p>
        </p:txBody>
      </p:sp>
      <p:sp>
        <p:nvSpPr>
          <p:cNvPr id="316" name="Shape 316"/>
          <p:cNvSpPr txBox="1"/>
          <p:nvPr/>
        </p:nvSpPr>
        <p:spPr>
          <a:xfrm>
            <a:off x="3619388" y="967388"/>
            <a:ext cx="2927700" cy="90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/>
              <a:t>Layer Normalization</a:t>
            </a:r>
            <a:r>
              <a:rPr lang="en" sz="1350"/>
              <a:t> for fully-connected networks</a:t>
            </a:r>
            <a:endParaRPr sz="1350"/>
          </a:p>
          <a:p>
            <a:r>
              <a:rPr lang="en" sz="1350"/>
              <a:t>Same behavior at train and test!</a:t>
            </a:r>
            <a:endParaRPr sz="1350"/>
          </a:p>
          <a:p>
            <a:r>
              <a:rPr lang="en" sz="1350"/>
              <a:t>Can be used in recurrent networks</a:t>
            </a:r>
            <a:endParaRPr sz="1350"/>
          </a:p>
        </p:txBody>
      </p:sp>
      <p:sp>
        <p:nvSpPr>
          <p:cNvPr id="317" name="Shape 317"/>
          <p:cNvSpPr txBox="1"/>
          <p:nvPr/>
        </p:nvSpPr>
        <p:spPr>
          <a:xfrm>
            <a:off x="406725" y="1241194"/>
            <a:ext cx="2096325" cy="48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/>
              <a:t>Batch Normalization</a:t>
            </a:r>
            <a:r>
              <a:rPr lang="en" sz="1350"/>
              <a:t>  for fully-connected networks</a:t>
            </a:r>
            <a:endParaRPr sz="1350"/>
          </a:p>
        </p:txBody>
      </p:sp>
      <p:sp>
        <p:nvSpPr>
          <p:cNvPr id="318" name="Shape 318"/>
          <p:cNvSpPr/>
          <p:nvPr/>
        </p:nvSpPr>
        <p:spPr>
          <a:xfrm>
            <a:off x="3393113" y="2282569"/>
            <a:ext cx="2096325" cy="73552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19" name="Shape 319"/>
          <p:cNvSpPr/>
          <p:nvPr/>
        </p:nvSpPr>
        <p:spPr>
          <a:xfrm>
            <a:off x="93863" y="2282569"/>
            <a:ext cx="2096325" cy="73552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20" name="Shape 320"/>
          <p:cNvSpPr txBox="1"/>
          <p:nvPr/>
        </p:nvSpPr>
        <p:spPr>
          <a:xfrm>
            <a:off x="0" y="3802856"/>
            <a:ext cx="4035735" cy="3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Ba, Kiros, and Hinton, “Layer Normalization”, arXiv 2016</a:t>
            </a:r>
            <a:endParaRPr sz="1200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3393113" y="1949044"/>
            <a:ext cx="2626425" cy="105907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26" name="Shape 326"/>
          <p:cNvSpPr/>
          <p:nvPr/>
        </p:nvSpPr>
        <p:spPr>
          <a:xfrm>
            <a:off x="93863" y="1949044"/>
            <a:ext cx="2553075" cy="105907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328" name="Shape 328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Instance Normalization</a:t>
            </a:r>
            <a:endParaRPr sz="2700"/>
          </a:p>
        </p:txBody>
      </p:sp>
      <p:sp>
        <p:nvSpPr>
          <p:cNvPr id="329" name="Shape 329"/>
          <p:cNvSpPr txBox="1"/>
          <p:nvPr/>
        </p:nvSpPr>
        <p:spPr>
          <a:xfrm>
            <a:off x="337913" y="1876613"/>
            <a:ext cx="2778300" cy="184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×H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×W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𝞵,𝝈: 1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ɣ,β: 1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225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3676200" y="1876613"/>
            <a:ext cx="2814075" cy="184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×H×W</a:t>
            </a:r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2250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latin typeface="Courier New"/>
                <a:ea typeface="Courier New"/>
                <a:cs typeface="Courier New"/>
                <a:sym typeface="Courier New"/>
              </a:rPr>
              <a:t>𝞵,𝝈: N</a:t>
            </a:r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1×C×1×1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225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225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31" name="Shape 331"/>
          <p:cNvCxnSpPr/>
          <p:nvPr/>
        </p:nvCxnSpPr>
        <p:spPr>
          <a:xfrm>
            <a:off x="1339069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2" name="Shape 332"/>
          <p:cNvSpPr txBox="1"/>
          <p:nvPr/>
        </p:nvSpPr>
        <p:spPr>
          <a:xfrm>
            <a:off x="93863" y="2282569"/>
            <a:ext cx="1063800" cy="3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Normalize</a:t>
            </a:r>
            <a:endParaRPr sz="1350"/>
          </a:p>
        </p:txBody>
      </p:sp>
      <p:cxnSp>
        <p:nvCxnSpPr>
          <p:cNvPr id="333" name="Shape 333"/>
          <p:cNvCxnSpPr/>
          <p:nvPr/>
        </p:nvCxnSpPr>
        <p:spPr>
          <a:xfrm>
            <a:off x="5372100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4" name="Shape 334"/>
          <p:cNvSpPr txBox="1"/>
          <p:nvPr/>
        </p:nvSpPr>
        <p:spPr>
          <a:xfrm>
            <a:off x="3393113" y="2298206"/>
            <a:ext cx="1063800" cy="3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Normalize</a:t>
            </a:r>
            <a:endParaRPr sz="1350"/>
          </a:p>
        </p:txBody>
      </p:sp>
      <p:sp>
        <p:nvSpPr>
          <p:cNvPr id="335" name="Shape 335"/>
          <p:cNvSpPr txBox="1"/>
          <p:nvPr/>
        </p:nvSpPr>
        <p:spPr>
          <a:xfrm>
            <a:off x="3619388" y="1186388"/>
            <a:ext cx="2927700" cy="73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/>
              <a:t>Instance Normalization</a:t>
            </a:r>
            <a:r>
              <a:rPr lang="en" sz="1350"/>
              <a:t> for convolutional networks</a:t>
            </a:r>
            <a:endParaRPr sz="1350"/>
          </a:p>
          <a:p>
            <a:r>
              <a:rPr lang="en" sz="1350"/>
              <a:t>Same behavior at train / test!</a:t>
            </a:r>
            <a:endParaRPr sz="1350"/>
          </a:p>
        </p:txBody>
      </p:sp>
      <p:sp>
        <p:nvSpPr>
          <p:cNvPr id="336" name="Shape 336"/>
          <p:cNvSpPr txBox="1"/>
          <p:nvPr/>
        </p:nvSpPr>
        <p:spPr>
          <a:xfrm>
            <a:off x="406725" y="1241194"/>
            <a:ext cx="2096325" cy="48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/>
              <a:t>Batch Normalization</a:t>
            </a:r>
            <a:r>
              <a:rPr lang="en" sz="1350"/>
              <a:t>  for convolutional networks</a:t>
            </a:r>
            <a:endParaRPr sz="1350"/>
          </a:p>
        </p:txBody>
      </p:sp>
      <p:sp>
        <p:nvSpPr>
          <p:cNvPr id="337" name="Shape 337"/>
          <p:cNvSpPr txBox="1"/>
          <p:nvPr/>
        </p:nvSpPr>
        <p:spPr>
          <a:xfrm>
            <a:off x="0" y="3802856"/>
            <a:ext cx="6808050" cy="3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100" dirty="0"/>
              <a:t>Ulyanov et al, Improved Texture Networks: Maximizing Quality and Diversity in Feed-forward Stylization and Texture Synthesis, CVPR 2017</a:t>
            </a:r>
            <a:endParaRPr sz="1100" dirty="0"/>
          </a:p>
        </p:txBody>
      </p:sp>
      <p:cxnSp>
        <p:nvCxnSpPr>
          <p:cNvPr id="338" name="Shape 338"/>
          <p:cNvCxnSpPr/>
          <p:nvPr/>
        </p:nvCxnSpPr>
        <p:spPr>
          <a:xfrm>
            <a:off x="2029050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9" name="Shape 339"/>
          <p:cNvCxnSpPr/>
          <p:nvPr/>
        </p:nvCxnSpPr>
        <p:spPr>
          <a:xfrm>
            <a:off x="2374856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0" name="Shape 340"/>
          <p:cNvCxnSpPr/>
          <p:nvPr/>
        </p:nvCxnSpPr>
        <p:spPr>
          <a:xfrm>
            <a:off x="5717906" y="2298206"/>
            <a:ext cx="0" cy="31297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r="25573"/>
          <a:stretch/>
        </p:blipFill>
        <p:spPr>
          <a:xfrm>
            <a:off x="210244" y="1709869"/>
            <a:ext cx="4703474" cy="18167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Comparison of Normalization Layers</a:t>
            </a:r>
            <a:endParaRPr sz="2700"/>
          </a:p>
        </p:txBody>
      </p:sp>
      <p:sp>
        <p:nvSpPr>
          <p:cNvPr id="348" name="Shape 348"/>
          <p:cNvSpPr txBox="1"/>
          <p:nvPr/>
        </p:nvSpPr>
        <p:spPr>
          <a:xfrm>
            <a:off x="0" y="3880031"/>
            <a:ext cx="3478845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Wu and He, “Group Normalization”, arXiv 2018</a:t>
            </a:r>
            <a:endParaRPr sz="12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44" y="1709869"/>
            <a:ext cx="6319500" cy="181670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Group Normalization</a:t>
            </a:r>
            <a:endParaRPr sz="270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7" name="Shape 348"/>
          <p:cNvSpPr txBox="1"/>
          <p:nvPr/>
        </p:nvSpPr>
        <p:spPr>
          <a:xfrm>
            <a:off x="0" y="3880031"/>
            <a:ext cx="3478845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Wu and He, “Group Normalization”, arXiv 2018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6235230" y="2658111"/>
            <a:ext cx="329175" cy="23625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30" y="1715325"/>
            <a:ext cx="2967956" cy="10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413" y="1681839"/>
            <a:ext cx="3180824" cy="108890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Decorrelated Batch Normalization</a:t>
            </a:r>
            <a:endParaRPr sz="2700"/>
          </a:p>
        </p:txBody>
      </p:sp>
      <p:sp>
        <p:nvSpPr>
          <p:cNvPr id="365" name="Shape 365"/>
          <p:cNvSpPr txBox="1"/>
          <p:nvPr/>
        </p:nvSpPr>
        <p:spPr>
          <a:xfrm>
            <a:off x="0" y="3802856"/>
            <a:ext cx="6808050" cy="3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Huang et al, “Decorrelated Batch Normalization”, arXiv 2018 (Appeared 4/23/2018)</a:t>
            </a:r>
            <a:endParaRPr sz="1200" dirty="0"/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5">
            <a:alphaModFix/>
          </a:blip>
          <a:srcRect t="57213" r="34391" b="11971"/>
          <a:stretch/>
        </p:blipFill>
        <p:spPr>
          <a:xfrm>
            <a:off x="163726" y="2832881"/>
            <a:ext cx="1244381" cy="62375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x="242888" y="1354013"/>
            <a:ext cx="2921175" cy="32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350"/>
              <a:t>Batch Normalization</a:t>
            </a:r>
            <a:endParaRPr sz="1350"/>
          </a:p>
        </p:txBody>
      </p:sp>
      <p:sp>
        <p:nvSpPr>
          <p:cNvPr id="368" name="Shape 368"/>
          <p:cNvSpPr txBox="1"/>
          <p:nvPr/>
        </p:nvSpPr>
        <p:spPr>
          <a:xfrm>
            <a:off x="3706238" y="1354013"/>
            <a:ext cx="2921175" cy="32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350"/>
              <a:t>Decorrelated Batch Normalization</a:t>
            </a:r>
            <a:endParaRPr sz="1350"/>
          </a:p>
        </p:txBody>
      </p:sp>
      <p:sp>
        <p:nvSpPr>
          <p:cNvPr id="369" name="Shape 369"/>
          <p:cNvSpPr txBox="1"/>
          <p:nvPr/>
        </p:nvSpPr>
        <p:spPr>
          <a:xfrm>
            <a:off x="1473300" y="2823554"/>
            <a:ext cx="1800900" cy="72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BatchNorm normalizes the data, but cannot correct for correlations among the input features</a:t>
            </a:r>
            <a:endParaRPr sz="1050"/>
          </a:p>
        </p:txBody>
      </p:sp>
      <p:sp>
        <p:nvSpPr>
          <p:cNvPr id="370" name="Shape 370"/>
          <p:cNvSpPr txBox="1"/>
          <p:nvPr/>
        </p:nvSpPr>
        <p:spPr>
          <a:xfrm>
            <a:off x="3529725" y="3182306"/>
            <a:ext cx="3274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DBN </a:t>
            </a:r>
            <a:r>
              <a:rPr lang="en" sz="1050" b="1"/>
              <a:t>whitens</a:t>
            </a:r>
            <a:r>
              <a:rPr lang="en" sz="1050"/>
              <a:t> the data using the full covariance matrix of the minibatch; this corrects for correlations</a:t>
            </a:r>
            <a:endParaRPr sz="1050"/>
          </a:p>
        </p:txBody>
      </p:sp>
      <p:pic>
        <p:nvPicPr>
          <p:cNvPr id="371" name="Shape 3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2725" y="2823560"/>
            <a:ext cx="2188192" cy="39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45" name="Shape 45"/>
          <p:cNvSpPr txBox="1"/>
          <p:nvPr/>
        </p:nvSpPr>
        <p:spPr>
          <a:xfrm>
            <a:off x="162675" y="841688"/>
            <a:ext cx="6695325" cy="289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Administrative</a:t>
            </a:r>
            <a:endParaRPr sz="2700"/>
          </a:p>
          <a:p>
            <a:endParaRPr sz="1650"/>
          </a:p>
          <a:p>
            <a:endParaRPr sz="1800"/>
          </a:p>
          <a:p>
            <a:endParaRPr sz="1800"/>
          </a:p>
        </p:txBody>
      </p:sp>
      <p:sp>
        <p:nvSpPr>
          <p:cNvPr id="46" name="Shape 46"/>
          <p:cNvSpPr txBox="1"/>
          <p:nvPr/>
        </p:nvSpPr>
        <p:spPr>
          <a:xfrm>
            <a:off x="240650" y="1700581"/>
            <a:ext cx="6390450" cy="1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57150">
              <a:lnSpc>
                <a:spcPct val="115000"/>
              </a:lnSpc>
              <a:buSzPts val="2400"/>
            </a:pPr>
            <a:r>
              <a:rPr lang="en" sz="1800" dirty="0" smtClean="0"/>
              <a:t>HW1 due Oct 2</a:t>
            </a:r>
            <a:endParaRPr sz="1800" dirty="0"/>
          </a:p>
          <a:p>
            <a:pPr marL="57150">
              <a:lnSpc>
                <a:spcPct val="115000"/>
              </a:lnSpc>
              <a:buSzPts val="2400"/>
            </a:pPr>
            <a:r>
              <a:rPr lang="en-US" sz="1800" dirty="0" smtClean="0"/>
              <a:t>Allow time for the last question – CIFAR 10 network:</a:t>
            </a:r>
            <a:endParaRPr lang="en-US" sz="1800" dirty="0"/>
          </a:p>
          <a:p>
            <a:pPr marL="342900" lvl="2" indent="-285750">
              <a:lnSpc>
                <a:spcPct val="115000"/>
              </a:lnSpc>
              <a:buSzPts val="2400"/>
              <a:buChar char="-"/>
            </a:pPr>
            <a:r>
              <a:rPr lang="en-US" sz="1800" dirty="0" smtClean="0"/>
              <a:t>Outperform baseline: 100% credit for sub-question</a:t>
            </a:r>
          </a:p>
          <a:p>
            <a:pPr marL="342900" indent="-285750">
              <a:lnSpc>
                <a:spcPct val="115000"/>
              </a:lnSpc>
              <a:buSzPts val="2400"/>
              <a:buChar char="-"/>
            </a:pPr>
            <a:r>
              <a:rPr lang="en-US" sz="1800" dirty="0" smtClean="0"/>
              <a:t>Outperform TA’s: Extra credit!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3084129"/>
            <a:ext cx="1747938" cy="1747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377" name="Shape 37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Optimization</a:t>
            </a:r>
            <a:endParaRPr sz="2700"/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r="23780"/>
          <a:stretch/>
        </p:blipFill>
        <p:spPr>
          <a:xfrm>
            <a:off x="152456" y="2028076"/>
            <a:ext cx="4110020" cy="962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Shape 379"/>
          <p:cNvGrpSpPr/>
          <p:nvPr/>
        </p:nvGrpSpPr>
        <p:grpSpPr>
          <a:xfrm>
            <a:off x="4270975" y="1426922"/>
            <a:ext cx="2513244" cy="1955639"/>
            <a:chOff x="2153906" y="340500"/>
            <a:chExt cx="4634844" cy="3606525"/>
          </a:xfrm>
        </p:grpSpPr>
        <p:pic>
          <p:nvPicPr>
            <p:cNvPr id="380" name="Shape 3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35888" y="737738"/>
              <a:ext cx="2872226" cy="28722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1" name="Shape 381"/>
            <p:cNvCxnSpPr/>
            <p:nvPr/>
          </p:nvCxnSpPr>
          <p:spPr>
            <a:xfrm>
              <a:off x="3100025" y="3703000"/>
              <a:ext cx="33057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2" name="Shape 382"/>
            <p:cNvSpPr txBox="1"/>
            <p:nvPr/>
          </p:nvSpPr>
          <p:spPr>
            <a:xfrm>
              <a:off x="5852450" y="3642825"/>
              <a:ext cx="936300" cy="30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350"/>
                <a:t>W_1</a:t>
              </a:r>
              <a:endParaRPr sz="1350"/>
            </a:p>
          </p:txBody>
        </p:sp>
        <p:cxnSp>
          <p:nvCxnSpPr>
            <p:cNvPr id="383" name="Shape 383"/>
            <p:cNvCxnSpPr/>
            <p:nvPr/>
          </p:nvCxnSpPr>
          <p:spPr>
            <a:xfrm rot="10800000">
              <a:off x="3032500" y="489400"/>
              <a:ext cx="0" cy="3213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4" name="Shape 384"/>
            <p:cNvSpPr txBox="1"/>
            <p:nvPr/>
          </p:nvSpPr>
          <p:spPr>
            <a:xfrm>
              <a:off x="2153906" y="340500"/>
              <a:ext cx="936300" cy="30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n" sz="1350"/>
                <a:t>W_2</a:t>
              </a:r>
              <a:endParaRPr sz="1350"/>
            </a:p>
          </p:txBody>
        </p:sp>
        <p:sp>
          <p:nvSpPr>
            <p:cNvPr id="385" name="Shape 385"/>
            <p:cNvSpPr/>
            <p:nvPr/>
          </p:nvSpPr>
          <p:spPr>
            <a:xfrm>
              <a:off x="4835175" y="3151150"/>
              <a:ext cx="207000" cy="2070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386" name="Shape 386"/>
            <p:cNvCxnSpPr>
              <a:stCxn id="385" idx="1"/>
            </p:cNvCxnSpPr>
            <p:nvPr/>
          </p:nvCxnSpPr>
          <p:spPr>
            <a:xfrm rot="10800000">
              <a:off x="3471389" y="766464"/>
              <a:ext cx="1394100" cy="2415000"/>
            </a:xfrm>
            <a:prstGeom prst="straightConnector1">
              <a:avLst/>
            </a:prstGeom>
            <a:noFill/>
            <a:ln w="28575" cap="flat" cmpd="sng">
              <a:solidFill>
                <a:srgbClr val="EFEFE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Shape 387"/>
            <p:cNvCxnSpPr>
              <a:stCxn id="385" idx="1"/>
            </p:cNvCxnSpPr>
            <p:nvPr/>
          </p:nvCxnSpPr>
          <p:spPr>
            <a:xfrm rot="10800000">
              <a:off x="4674689" y="2850864"/>
              <a:ext cx="190800" cy="330600"/>
            </a:xfrm>
            <a:prstGeom prst="straightConnector1">
              <a:avLst/>
            </a:prstGeom>
            <a:noFill/>
            <a:ln w="38100" cap="flat" cmpd="sng">
              <a:solidFill>
                <a:srgbClr val="EFEFE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393" name="Shape 393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Optimization: Problems with </a:t>
            </a:r>
            <a:r>
              <a:rPr lang="en" sz="2700" dirty="0" smtClean="0"/>
              <a:t>SGD (1)</a:t>
            </a:r>
            <a:endParaRPr sz="2700" dirty="0"/>
          </a:p>
        </p:txBody>
      </p:sp>
      <p:sp>
        <p:nvSpPr>
          <p:cNvPr id="394" name="Shape 394"/>
          <p:cNvSpPr/>
          <p:nvPr/>
        </p:nvSpPr>
        <p:spPr>
          <a:xfrm rot="5400000">
            <a:off x="3284909" y="2056897"/>
            <a:ext cx="318825" cy="1586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95" name="Shape 395"/>
          <p:cNvSpPr/>
          <p:nvPr/>
        </p:nvSpPr>
        <p:spPr>
          <a:xfrm rot="5400000">
            <a:off x="2826975" y="-215419"/>
            <a:ext cx="1234350" cy="614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96" name="Shape 396"/>
          <p:cNvSpPr/>
          <p:nvPr/>
        </p:nvSpPr>
        <p:spPr>
          <a:xfrm rot="5400000">
            <a:off x="2920400" y="249572"/>
            <a:ext cx="1047825" cy="5213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97" name="Shape 397"/>
          <p:cNvSpPr/>
          <p:nvPr/>
        </p:nvSpPr>
        <p:spPr>
          <a:xfrm rot="5400000">
            <a:off x="3033773" y="813266"/>
            <a:ext cx="820800" cy="408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98" name="Shape 398"/>
          <p:cNvSpPr/>
          <p:nvPr/>
        </p:nvSpPr>
        <p:spPr>
          <a:xfrm rot="5400000">
            <a:off x="3129422" y="1289732"/>
            <a:ext cx="629550" cy="313312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99" name="Shape 399"/>
          <p:cNvSpPr/>
          <p:nvPr/>
        </p:nvSpPr>
        <p:spPr>
          <a:xfrm rot="5400000">
            <a:off x="3214770" y="1714415"/>
            <a:ext cx="458775" cy="228375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00" name="Shape 400"/>
          <p:cNvSpPr/>
          <p:nvPr/>
        </p:nvSpPr>
        <p:spPr>
          <a:xfrm>
            <a:off x="2009231" y="3266655"/>
            <a:ext cx="101475" cy="1014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01" name="Shape 401"/>
          <p:cNvSpPr/>
          <p:nvPr/>
        </p:nvSpPr>
        <p:spPr>
          <a:xfrm>
            <a:off x="3376688" y="2754133"/>
            <a:ext cx="180450" cy="180450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02" name="Shape 402"/>
          <p:cNvSpPr txBox="1"/>
          <p:nvPr/>
        </p:nvSpPr>
        <p:spPr>
          <a:xfrm>
            <a:off x="528750" y="1374404"/>
            <a:ext cx="5876325" cy="75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What if loss changes quickly in one direction and slowly in another?</a:t>
            </a:r>
            <a:endParaRPr sz="1350"/>
          </a:p>
          <a:p>
            <a:r>
              <a:rPr lang="en" sz="1350"/>
              <a:t>What does gradient descent do?</a:t>
            </a:r>
            <a:endParaRPr sz="1350"/>
          </a:p>
          <a:p>
            <a:endParaRPr sz="1350">
              <a:solidFill>
                <a:srgbClr val="FF0000"/>
              </a:solidFill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574556" y="3524454"/>
            <a:ext cx="58763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Loss function has high </a:t>
            </a:r>
            <a:r>
              <a:rPr lang="en" sz="1350" b="1"/>
              <a:t>condition number</a:t>
            </a:r>
            <a:r>
              <a:rPr lang="en" sz="1350"/>
              <a:t>: ratio of largest to smallest singular value of the Hessian matrix is large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409" name="Shape 40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Optimization: Problems with </a:t>
            </a:r>
            <a:r>
              <a:rPr lang="en" sz="2700" dirty="0" smtClean="0"/>
              <a:t>SGD (1)</a:t>
            </a:r>
            <a:endParaRPr sz="2700" dirty="0"/>
          </a:p>
        </p:txBody>
      </p:sp>
      <p:sp>
        <p:nvSpPr>
          <p:cNvPr id="410" name="Shape 410"/>
          <p:cNvSpPr/>
          <p:nvPr/>
        </p:nvSpPr>
        <p:spPr>
          <a:xfrm rot="5400000">
            <a:off x="3284909" y="2056897"/>
            <a:ext cx="318825" cy="1586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1" name="Shape 411"/>
          <p:cNvSpPr/>
          <p:nvPr/>
        </p:nvSpPr>
        <p:spPr>
          <a:xfrm rot="5400000">
            <a:off x="2826975" y="-215419"/>
            <a:ext cx="1234350" cy="614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2" name="Shape 412"/>
          <p:cNvSpPr/>
          <p:nvPr/>
        </p:nvSpPr>
        <p:spPr>
          <a:xfrm rot="5400000">
            <a:off x="2920400" y="249572"/>
            <a:ext cx="1047825" cy="5213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3" name="Shape 413"/>
          <p:cNvSpPr/>
          <p:nvPr/>
        </p:nvSpPr>
        <p:spPr>
          <a:xfrm rot="5400000">
            <a:off x="3033773" y="813266"/>
            <a:ext cx="820800" cy="408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4" name="Shape 414"/>
          <p:cNvSpPr/>
          <p:nvPr/>
        </p:nvSpPr>
        <p:spPr>
          <a:xfrm rot="5400000">
            <a:off x="3129422" y="1289732"/>
            <a:ext cx="629550" cy="313312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5" name="Shape 415"/>
          <p:cNvSpPr/>
          <p:nvPr/>
        </p:nvSpPr>
        <p:spPr>
          <a:xfrm rot="5400000">
            <a:off x="3214770" y="1714415"/>
            <a:ext cx="458775" cy="228375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6" name="Shape 416"/>
          <p:cNvSpPr/>
          <p:nvPr/>
        </p:nvSpPr>
        <p:spPr>
          <a:xfrm>
            <a:off x="2009231" y="3266655"/>
            <a:ext cx="101475" cy="1014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7" name="Shape 417"/>
          <p:cNvSpPr/>
          <p:nvPr/>
        </p:nvSpPr>
        <p:spPr>
          <a:xfrm>
            <a:off x="3376688" y="2754133"/>
            <a:ext cx="180450" cy="180450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18" name="Shape 418"/>
          <p:cNvSpPr/>
          <p:nvPr/>
        </p:nvSpPr>
        <p:spPr>
          <a:xfrm>
            <a:off x="2075550" y="2368875"/>
            <a:ext cx="1409250" cy="930525"/>
          </a:xfrm>
          <a:custGeom>
            <a:avLst/>
            <a:gdLst/>
            <a:ahLst/>
            <a:cxnLst/>
            <a:rect l="0" t="0" r="0" b="0"/>
            <a:pathLst>
              <a:path w="75160" h="49628" extrusionOk="0">
                <a:moveTo>
                  <a:pt x="0" y="48481"/>
                </a:moveTo>
                <a:lnTo>
                  <a:pt x="4303" y="0"/>
                </a:lnTo>
                <a:lnTo>
                  <a:pt x="7172" y="49628"/>
                </a:lnTo>
                <a:lnTo>
                  <a:pt x="10328" y="2581"/>
                </a:lnTo>
                <a:lnTo>
                  <a:pt x="13196" y="47046"/>
                </a:lnTo>
                <a:lnTo>
                  <a:pt x="14344" y="4876"/>
                </a:lnTo>
                <a:lnTo>
                  <a:pt x="18360" y="43604"/>
                </a:lnTo>
                <a:lnTo>
                  <a:pt x="19507" y="8606"/>
                </a:lnTo>
                <a:lnTo>
                  <a:pt x="22663" y="41022"/>
                </a:lnTo>
                <a:lnTo>
                  <a:pt x="25245" y="12622"/>
                </a:lnTo>
                <a:lnTo>
                  <a:pt x="27827" y="41022"/>
                </a:lnTo>
                <a:lnTo>
                  <a:pt x="31269" y="13483"/>
                </a:lnTo>
                <a:lnTo>
                  <a:pt x="34712" y="39875"/>
                </a:lnTo>
                <a:lnTo>
                  <a:pt x="37867" y="14630"/>
                </a:lnTo>
                <a:lnTo>
                  <a:pt x="39015" y="37293"/>
                </a:lnTo>
                <a:lnTo>
                  <a:pt x="43318" y="16925"/>
                </a:lnTo>
                <a:lnTo>
                  <a:pt x="45326" y="34711"/>
                </a:lnTo>
                <a:lnTo>
                  <a:pt x="47621" y="18072"/>
                </a:lnTo>
                <a:lnTo>
                  <a:pt x="48481" y="33277"/>
                </a:lnTo>
                <a:lnTo>
                  <a:pt x="51350" y="18072"/>
                </a:lnTo>
                <a:lnTo>
                  <a:pt x="53358" y="30982"/>
                </a:lnTo>
                <a:lnTo>
                  <a:pt x="55366" y="18359"/>
                </a:lnTo>
                <a:lnTo>
                  <a:pt x="56801" y="28974"/>
                </a:lnTo>
                <a:lnTo>
                  <a:pt x="58809" y="20081"/>
                </a:lnTo>
                <a:lnTo>
                  <a:pt x="61390" y="28687"/>
                </a:lnTo>
                <a:lnTo>
                  <a:pt x="62825" y="20941"/>
                </a:lnTo>
                <a:lnTo>
                  <a:pt x="65407" y="30408"/>
                </a:lnTo>
                <a:lnTo>
                  <a:pt x="67702" y="20941"/>
                </a:lnTo>
                <a:lnTo>
                  <a:pt x="69997" y="30408"/>
                </a:lnTo>
                <a:lnTo>
                  <a:pt x="71431" y="21515"/>
                </a:lnTo>
                <a:lnTo>
                  <a:pt x="72005" y="30408"/>
                </a:lnTo>
                <a:lnTo>
                  <a:pt x="75160" y="24957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419" name="Shape 419"/>
          <p:cNvSpPr txBox="1"/>
          <p:nvPr/>
        </p:nvSpPr>
        <p:spPr>
          <a:xfrm>
            <a:off x="528750" y="1374404"/>
            <a:ext cx="5876325" cy="75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What if loss changes quickly in one direction and slowly in another?</a:t>
            </a:r>
            <a:endParaRPr sz="1350"/>
          </a:p>
          <a:p>
            <a:r>
              <a:rPr lang="en" sz="1350"/>
              <a:t>What does gradient descent do?</a:t>
            </a:r>
            <a:endParaRPr sz="1350"/>
          </a:p>
          <a:p>
            <a:r>
              <a:rPr lang="en" sz="1350">
                <a:solidFill>
                  <a:srgbClr val="FF0000"/>
                </a:solidFill>
              </a:rPr>
              <a:t>Very slow progress along shallow dimension, jitter along steep direction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574556" y="3524454"/>
            <a:ext cx="58763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Loss function has high </a:t>
            </a:r>
            <a:r>
              <a:rPr lang="en" sz="1350" b="1"/>
              <a:t>condition number</a:t>
            </a:r>
            <a:r>
              <a:rPr lang="en" sz="1350"/>
              <a:t>: ratio of largest to smallest singular value of the Hessian matrix is large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426" name="Shape 426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Optimization: Problems with </a:t>
            </a:r>
            <a:r>
              <a:rPr lang="en" sz="2700" dirty="0" smtClean="0"/>
              <a:t>SGD (2)</a:t>
            </a:r>
            <a:endParaRPr sz="2700" dirty="0"/>
          </a:p>
        </p:txBody>
      </p:sp>
      <p:sp>
        <p:nvSpPr>
          <p:cNvPr id="427" name="Shape 427"/>
          <p:cNvSpPr/>
          <p:nvPr/>
        </p:nvSpPr>
        <p:spPr>
          <a:xfrm>
            <a:off x="3713732" y="1450623"/>
            <a:ext cx="2318254" cy="1146407"/>
          </a:xfrm>
          <a:custGeom>
            <a:avLst/>
            <a:gdLst/>
            <a:ahLst/>
            <a:cxnLst/>
            <a:rect l="0" t="0" r="0" b="0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8" name="Shape 428"/>
          <p:cNvSpPr txBox="1"/>
          <p:nvPr/>
        </p:nvSpPr>
        <p:spPr>
          <a:xfrm>
            <a:off x="472069" y="1669969"/>
            <a:ext cx="2092275" cy="129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What if the loss function has a </a:t>
            </a:r>
            <a:r>
              <a:rPr lang="en" sz="1800" b="1"/>
              <a:t>local minima</a:t>
            </a:r>
            <a:r>
              <a:rPr lang="en" sz="1800"/>
              <a:t> or </a:t>
            </a:r>
            <a:r>
              <a:rPr lang="en" sz="1800" b="1"/>
              <a:t>saddle point</a:t>
            </a:r>
            <a:r>
              <a:rPr lang="en" sz="1800"/>
              <a:t>?</a:t>
            </a:r>
            <a:endParaRPr sz="1800"/>
          </a:p>
        </p:txBody>
      </p:sp>
      <p:grpSp>
        <p:nvGrpSpPr>
          <p:cNvPr id="429" name="Shape 429"/>
          <p:cNvGrpSpPr/>
          <p:nvPr/>
        </p:nvGrpSpPr>
        <p:grpSpPr>
          <a:xfrm>
            <a:off x="3825156" y="2731469"/>
            <a:ext cx="2141068" cy="1222501"/>
            <a:chOff x="4627931" y="2947175"/>
            <a:chExt cx="2049948" cy="1000799"/>
          </a:xfrm>
        </p:grpSpPr>
        <p:cxnSp>
          <p:nvCxnSpPr>
            <p:cNvPr id="430" name="Shape 430"/>
            <p:cNvCxnSpPr/>
            <p:nvPr/>
          </p:nvCxnSpPr>
          <p:spPr>
            <a:xfrm>
              <a:off x="4627931" y="2947175"/>
              <a:ext cx="977400" cy="564300"/>
            </a:xfrm>
            <a:prstGeom prst="curvedConnector3">
              <a:avLst>
                <a:gd name="adj1" fmla="val 30166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Shape 431"/>
            <p:cNvCxnSpPr/>
            <p:nvPr/>
          </p:nvCxnSpPr>
          <p:spPr>
            <a:xfrm>
              <a:off x="5551379" y="3511474"/>
              <a:ext cx="1126500" cy="436500"/>
            </a:xfrm>
            <a:prstGeom prst="curvedConnector3">
              <a:avLst>
                <a:gd name="adj1" fmla="val 80052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sp>
        <p:nvSpPr>
          <p:cNvPr id="437" name="Shape 43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Optimization: Problems with </a:t>
            </a:r>
            <a:r>
              <a:rPr lang="en" sz="2700" dirty="0" smtClean="0"/>
              <a:t>SGD (2)</a:t>
            </a:r>
            <a:endParaRPr sz="2700" dirty="0"/>
          </a:p>
        </p:txBody>
      </p:sp>
      <p:sp>
        <p:nvSpPr>
          <p:cNvPr id="438" name="Shape 438"/>
          <p:cNvSpPr txBox="1"/>
          <p:nvPr/>
        </p:nvSpPr>
        <p:spPr>
          <a:xfrm>
            <a:off x="472069" y="1669969"/>
            <a:ext cx="2092275" cy="129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What if the loss function has a </a:t>
            </a:r>
            <a:r>
              <a:rPr lang="en" sz="1800" b="1"/>
              <a:t>local minima </a:t>
            </a:r>
            <a:r>
              <a:rPr lang="en" sz="1800"/>
              <a:t>or </a:t>
            </a:r>
            <a:r>
              <a:rPr lang="en" sz="1800" b="1"/>
              <a:t>saddle point</a:t>
            </a:r>
            <a:r>
              <a:rPr lang="en" sz="1800"/>
              <a:t>?</a:t>
            </a:r>
            <a:endParaRPr sz="1800"/>
          </a:p>
          <a:p>
            <a:endParaRPr sz="1800"/>
          </a:p>
          <a:p>
            <a:r>
              <a:rPr lang="en" sz="1800">
                <a:solidFill>
                  <a:srgbClr val="FF0000"/>
                </a:solidFill>
              </a:rPr>
              <a:t>Zero gradient, gradient descent gets stuck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439" name="Shape 439"/>
          <p:cNvSpPr/>
          <p:nvPr/>
        </p:nvSpPr>
        <p:spPr>
          <a:xfrm>
            <a:off x="3713732" y="1450623"/>
            <a:ext cx="2318254" cy="1146407"/>
          </a:xfrm>
          <a:custGeom>
            <a:avLst/>
            <a:gdLst/>
            <a:ahLst/>
            <a:cxnLst/>
            <a:rect l="0" t="0" r="0" b="0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Shape 440"/>
          <p:cNvSpPr/>
          <p:nvPr/>
        </p:nvSpPr>
        <p:spPr>
          <a:xfrm>
            <a:off x="4764037" y="2097732"/>
            <a:ext cx="121050" cy="1210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41" name="Shape 441"/>
          <p:cNvSpPr/>
          <p:nvPr/>
        </p:nvSpPr>
        <p:spPr>
          <a:xfrm>
            <a:off x="4767779" y="3267309"/>
            <a:ext cx="121050" cy="1210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grpSp>
        <p:nvGrpSpPr>
          <p:cNvPr id="442" name="Shape 442"/>
          <p:cNvGrpSpPr/>
          <p:nvPr/>
        </p:nvGrpSpPr>
        <p:grpSpPr>
          <a:xfrm>
            <a:off x="3825156" y="2731469"/>
            <a:ext cx="2141068" cy="1222501"/>
            <a:chOff x="4627931" y="2947175"/>
            <a:chExt cx="2049948" cy="1000799"/>
          </a:xfrm>
        </p:grpSpPr>
        <p:cxnSp>
          <p:nvCxnSpPr>
            <p:cNvPr id="443" name="Shape 443"/>
            <p:cNvCxnSpPr/>
            <p:nvPr/>
          </p:nvCxnSpPr>
          <p:spPr>
            <a:xfrm>
              <a:off x="4627931" y="2947175"/>
              <a:ext cx="977400" cy="564300"/>
            </a:xfrm>
            <a:prstGeom prst="curvedConnector3">
              <a:avLst>
                <a:gd name="adj1" fmla="val 30166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Shape 444"/>
            <p:cNvCxnSpPr/>
            <p:nvPr/>
          </p:nvCxnSpPr>
          <p:spPr>
            <a:xfrm>
              <a:off x="5551379" y="3511474"/>
              <a:ext cx="1126500" cy="436500"/>
            </a:xfrm>
            <a:prstGeom prst="curvedConnector3">
              <a:avLst>
                <a:gd name="adj1" fmla="val 80052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450" name="Shape 450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Optimization: Problems with </a:t>
            </a:r>
            <a:r>
              <a:rPr lang="en" sz="2700" dirty="0" smtClean="0"/>
              <a:t>SGD (2)</a:t>
            </a:r>
            <a:endParaRPr sz="2700" dirty="0"/>
          </a:p>
        </p:txBody>
      </p:sp>
      <p:sp>
        <p:nvSpPr>
          <p:cNvPr id="451" name="Shape 451"/>
          <p:cNvSpPr txBox="1"/>
          <p:nvPr/>
        </p:nvSpPr>
        <p:spPr>
          <a:xfrm>
            <a:off x="472069" y="1669969"/>
            <a:ext cx="2092275" cy="129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What if the loss function has a </a:t>
            </a:r>
            <a:r>
              <a:rPr lang="en" sz="1800" b="1"/>
              <a:t>local minima </a:t>
            </a:r>
            <a:r>
              <a:rPr lang="en" sz="1800"/>
              <a:t>or </a:t>
            </a:r>
            <a:r>
              <a:rPr lang="en" sz="1800" b="1"/>
              <a:t>saddle point</a:t>
            </a:r>
            <a:r>
              <a:rPr lang="en" sz="1800"/>
              <a:t>?</a:t>
            </a:r>
            <a:endParaRPr sz="1800"/>
          </a:p>
          <a:p>
            <a:endParaRPr sz="1800"/>
          </a:p>
          <a:p>
            <a:r>
              <a:rPr lang="en" sz="1650">
                <a:solidFill>
                  <a:srgbClr val="FF0000"/>
                </a:solidFill>
              </a:rPr>
              <a:t>Saddle points much more common in high dimension</a:t>
            </a:r>
            <a:endParaRPr sz="1650">
              <a:solidFill>
                <a:srgbClr val="FF0000"/>
              </a:solidFill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3713732" y="1450623"/>
            <a:ext cx="2318254" cy="1146407"/>
          </a:xfrm>
          <a:custGeom>
            <a:avLst/>
            <a:gdLst/>
            <a:ahLst/>
            <a:cxnLst/>
            <a:rect l="0" t="0" r="0" b="0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3" name="Shape 453"/>
          <p:cNvSpPr/>
          <p:nvPr/>
        </p:nvSpPr>
        <p:spPr>
          <a:xfrm>
            <a:off x="4764037" y="2097732"/>
            <a:ext cx="121050" cy="1210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454" name="Shape 454"/>
          <p:cNvSpPr/>
          <p:nvPr/>
        </p:nvSpPr>
        <p:spPr>
          <a:xfrm>
            <a:off x="4767779" y="3267309"/>
            <a:ext cx="121050" cy="1210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grpSp>
        <p:nvGrpSpPr>
          <p:cNvPr id="455" name="Shape 455"/>
          <p:cNvGrpSpPr/>
          <p:nvPr/>
        </p:nvGrpSpPr>
        <p:grpSpPr>
          <a:xfrm>
            <a:off x="3825156" y="2731469"/>
            <a:ext cx="2141068" cy="1222501"/>
            <a:chOff x="4627931" y="2947175"/>
            <a:chExt cx="2049948" cy="1000799"/>
          </a:xfrm>
        </p:grpSpPr>
        <p:cxnSp>
          <p:nvCxnSpPr>
            <p:cNvPr id="456" name="Shape 456"/>
            <p:cNvCxnSpPr/>
            <p:nvPr/>
          </p:nvCxnSpPr>
          <p:spPr>
            <a:xfrm>
              <a:off x="4627931" y="2947175"/>
              <a:ext cx="977400" cy="564300"/>
            </a:xfrm>
            <a:prstGeom prst="curvedConnector3">
              <a:avLst>
                <a:gd name="adj1" fmla="val 30166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Shape 457"/>
            <p:cNvCxnSpPr/>
            <p:nvPr/>
          </p:nvCxnSpPr>
          <p:spPr>
            <a:xfrm>
              <a:off x="5551379" y="3511474"/>
              <a:ext cx="1126500" cy="436500"/>
            </a:xfrm>
            <a:prstGeom prst="curvedConnector3">
              <a:avLst>
                <a:gd name="adj1" fmla="val 80052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58" name="Shape 458"/>
          <p:cNvSpPr txBox="1"/>
          <p:nvPr/>
        </p:nvSpPr>
        <p:spPr>
          <a:xfrm>
            <a:off x="0" y="4091656"/>
            <a:ext cx="4718250" cy="16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Dauphin et al, “Identifying and attacking the saddle point problem in high-dimensional non-convex optimization”, NIPS 2014</a:t>
            </a:r>
            <a:endParaRPr sz="12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6150" y="1222931"/>
            <a:ext cx="2760393" cy="276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1959" y="1260759"/>
            <a:ext cx="2722557" cy="272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  <p:sp>
        <p:nvSpPr>
          <p:cNvPr id="466" name="Shape 466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/>
              <a:t>Optimization: Problems with </a:t>
            </a:r>
            <a:r>
              <a:rPr lang="en" sz="2700" dirty="0" smtClean="0"/>
              <a:t>SGD (3)</a:t>
            </a:r>
            <a:endParaRPr sz="2700" dirty="0"/>
          </a:p>
        </p:txBody>
      </p:sp>
      <p:pic>
        <p:nvPicPr>
          <p:cNvPr id="467" name="Shape 467"/>
          <p:cNvPicPr preferRelativeResize="0"/>
          <p:nvPr/>
        </p:nvPicPr>
        <p:blipFill rotWithShape="1">
          <a:blip r:embed="rId5">
            <a:alphaModFix/>
          </a:blip>
          <a:srcRect l="15419" r="31244" b="54683"/>
          <a:stretch/>
        </p:blipFill>
        <p:spPr>
          <a:xfrm>
            <a:off x="489786" y="2205206"/>
            <a:ext cx="2314538" cy="6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5">
            <a:alphaModFix/>
          </a:blip>
          <a:srcRect l="3391" t="51196" r="27533" b="3484"/>
          <a:stretch/>
        </p:blipFill>
        <p:spPr>
          <a:xfrm>
            <a:off x="148294" y="2951138"/>
            <a:ext cx="2997524" cy="6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 txBox="1"/>
          <p:nvPr/>
        </p:nvSpPr>
        <p:spPr>
          <a:xfrm>
            <a:off x="244519" y="1527169"/>
            <a:ext cx="2805075" cy="51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Our gradients come from minibatches so they can be noisy!</a:t>
            </a:r>
            <a:endParaRPr sz="135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  <p:sp>
        <p:nvSpPr>
          <p:cNvPr id="475" name="Shape 47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SGD + Momentum</a:t>
            </a:r>
            <a:endParaRPr sz="2700"/>
          </a:p>
        </p:txBody>
      </p:sp>
      <p:sp>
        <p:nvSpPr>
          <p:cNvPr id="476" name="Shape 476"/>
          <p:cNvSpPr txBox="1"/>
          <p:nvPr/>
        </p:nvSpPr>
        <p:spPr>
          <a:xfrm>
            <a:off x="1216500" y="1328813"/>
            <a:ext cx="83025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</a:t>
            </a:r>
            <a:endParaRPr sz="1800"/>
          </a:p>
        </p:txBody>
      </p:sp>
      <p:sp>
        <p:nvSpPr>
          <p:cNvPr id="477" name="Shape 477"/>
          <p:cNvSpPr txBox="1"/>
          <p:nvPr/>
        </p:nvSpPr>
        <p:spPr>
          <a:xfrm>
            <a:off x="1131638" y="3334106"/>
            <a:ext cx="45947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57175">
              <a:buSzPts val="1800"/>
              <a:buChar char="-"/>
            </a:pPr>
            <a:r>
              <a:rPr lang="en" sz="1350"/>
              <a:t>Build up “velocity” as a running mean of gradients</a:t>
            </a:r>
            <a:endParaRPr sz="1350"/>
          </a:p>
          <a:p>
            <a:pPr marL="342900" indent="-257175">
              <a:buSzPts val="1800"/>
              <a:buChar char="-"/>
            </a:pPr>
            <a:r>
              <a:rPr lang="en" sz="1350"/>
              <a:t>Rho gives “friction”; typically rho=0.9 or 0.99</a:t>
            </a:r>
            <a:endParaRPr sz="1350"/>
          </a:p>
          <a:p>
            <a:endParaRPr sz="1350"/>
          </a:p>
        </p:txBody>
      </p:sp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72" y="1838766"/>
            <a:ext cx="1423350" cy="23614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/>
          <p:nvPr/>
        </p:nvSpPr>
        <p:spPr>
          <a:xfrm>
            <a:off x="0" y="4284106"/>
            <a:ext cx="4259250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</a:rPr>
              <a:t>Sutskever et al, “On the importance of initialization and momentum in deep learning”, ICML 2013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480" name="Shape 4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513" y="2213054"/>
            <a:ext cx="2046228" cy="74765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3980072" y="1330425"/>
            <a:ext cx="2079225" cy="3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SGD+Momentum</a:t>
            </a:r>
            <a:endParaRPr sz="1800"/>
          </a:p>
        </p:txBody>
      </p:sp>
      <p:pic>
        <p:nvPicPr>
          <p:cNvPr id="482" name="Shape 4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3507" y="1702462"/>
            <a:ext cx="1512356" cy="5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8699" y="2224875"/>
            <a:ext cx="2161974" cy="9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 dirty="0"/>
          </a:p>
        </p:txBody>
      </p:sp>
      <p:sp>
        <p:nvSpPr>
          <p:cNvPr id="489" name="Shape 48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SGD + Momentum</a:t>
            </a:r>
            <a:endParaRPr sz="2700"/>
          </a:p>
        </p:txBody>
      </p:sp>
      <p:sp>
        <p:nvSpPr>
          <p:cNvPr id="490" name="Shape 490"/>
          <p:cNvSpPr txBox="1"/>
          <p:nvPr/>
        </p:nvSpPr>
        <p:spPr>
          <a:xfrm>
            <a:off x="652781" y="1328813"/>
            <a:ext cx="195075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SGD+Momentum</a:t>
            </a:r>
            <a:endParaRPr sz="1800"/>
          </a:p>
        </p:txBody>
      </p:sp>
      <p:sp>
        <p:nvSpPr>
          <p:cNvPr id="491" name="Shape 491"/>
          <p:cNvSpPr txBox="1"/>
          <p:nvPr/>
        </p:nvSpPr>
        <p:spPr>
          <a:xfrm>
            <a:off x="3980072" y="1330425"/>
            <a:ext cx="2079225" cy="3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SGD+Momentum</a:t>
            </a:r>
            <a:endParaRPr sz="1800"/>
          </a:p>
        </p:txBody>
      </p:sp>
      <p:sp>
        <p:nvSpPr>
          <p:cNvPr id="492" name="Shape 492"/>
          <p:cNvSpPr txBox="1"/>
          <p:nvPr/>
        </p:nvSpPr>
        <p:spPr>
          <a:xfrm>
            <a:off x="1131638" y="3334106"/>
            <a:ext cx="45947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You may see SGD+Momentum formulated different ways, but they are equivalent - give same sequence of x</a:t>
            </a:r>
            <a:endParaRPr sz="1350"/>
          </a:p>
        </p:txBody>
      </p:sp>
      <p:pic>
        <p:nvPicPr>
          <p:cNvPr id="493" name="Shape 4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507" y="1702462"/>
            <a:ext cx="1512356" cy="50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978" y="1717625"/>
            <a:ext cx="1512357" cy="47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676" y="2263313"/>
            <a:ext cx="2730299" cy="9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8699" y="2224875"/>
            <a:ext cx="2161974" cy="9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15" name="Shape 479"/>
          <p:cNvSpPr txBox="1"/>
          <p:nvPr/>
        </p:nvSpPr>
        <p:spPr>
          <a:xfrm>
            <a:off x="0" y="4284106"/>
            <a:ext cx="4259250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</a:rPr>
              <a:t>Sutskever et al, “On the importance of initialization and momentum in deep learning”, ICML 2013</a:t>
            </a: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072" y="1159969"/>
            <a:ext cx="2508737" cy="251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4213" y="1159978"/>
            <a:ext cx="2513140" cy="251312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sp>
        <p:nvSpPr>
          <p:cNvPr id="505" name="Shape 50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SGD + Momentum</a:t>
            </a:r>
            <a:endParaRPr sz="2700"/>
          </a:p>
        </p:txBody>
      </p:sp>
      <p:sp>
        <p:nvSpPr>
          <p:cNvPr id="506" name="Shape 506"/>
          <p:cNvSpPr/>
          <p:nvPr/>
        </p:nvSpPr>
        <p:spPr>
          <a:xfrm>
            <a:off x="340144" y="1946380"/>
            <a:ext cx="1172138" cy="579638"/>
          </a:xfrm>
          <a:custGeom>
            <a:avLst/>
            <a:gdLst/>
            <a:ahLst/>
            <a:cxnLst/>
            <a:rect l="0" t="0" r="0" b="0"/>
            <a:pathLst>
              <a:path w="62514" h="30914" extrusionOk="0">
                <a:moveTo>
                  <a:pt x="0" y="1460"/>
                </a:moveTo>
                <a:cubicBezTo>
                  <a:pt x="3045" y="1460"/>
                  <a:pt x="13464" y="-1825"/>
                  <a:pt x="18267" y="1460"/>
                </a:cubicBezTo>
                <a:cubicBezTo>
                  <a:pt x="23070" y="4745"/>
                  <a:pt x="23408" y="18968"/>
                  <a:pt x="28820" y="21171"/>
                </a:cubicBezTo>
                <a:cubicBezTo>
                  <a:pt x="34232" y="23374"/>
                  <a:pt x="45125" y="13052"/>
                  <a:pt x="50741" y="14676"/>
                </a:cubicBezTo>
                <a:cubicBezTo>
                  <a:pt x="56357" y="16300"/>
                  <a:pt x="60552" y="28208"/>
                  <a:pt x="62514" y="30914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7" name="Shape 507"/>
          <p:cNvSpPr txBox="1"/>
          <p:nvPr/>
        </p:nvSpPr>
        <p:spPr>
          <a:xfrm>
            <a:off x="87975" y="1479413"/>
            <a:ext cx="1676475" cy="3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Local Minima</a:t>
            </a:r>
            <a:endParaRPr sz="1800"/>
          </a:p>
        </p:txBody>
      </p:sp>
      <p:sp>
        <p:nvSpPr>
          <p:cNvPr id="508" name="Shape 508"/>
          <p:cNvSpPr txBox="1"/>
          <p:nvPr/>
        </p:nvSpPr>
        <p:spPr>
          <a:xfrm>
            <a:off x="1776506" y="1489416"/>
            <a:ext cx="1676475" cy="3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Saddle points</a:t>
            </a:r>
            <a:endParaRPr sz="1800"/>
          </a:p>
        </p:txBody>
      </p:sp>
      <p:sp>
        <p:nvSpPr>
          <p:cNvPr id="509" name="Shape 509"/>
          <p:cNvSpPr/>
          <p:nvPr/>
        </p:nvSpPr>
        <p:spPr>
          <a:xfrm>
            <a:off x="2089425" y="1977394"/>
            <a:ext cx="1141725" cy="548044"/>
          </a:xfrm>
          <a:custGeom>
            <a:avLst/>
            <a:gdLst/>
            <a:ahLst/>
            <a:cxnLst/>
            <a:rect l="0" t="0" r="0" b="0"/>
            <a:pathLst>
              <a:path w="60892" h="29229" extrusionOk="0">
                <a:moveTo>
                  <a:pt x="0" y="0"/>
                </a:moveTo>
                <a:cubicBezTo>
                  <a:pt x="2030" y="2504"/>
                  <a:pt x="7374" y="12315"/>
                  <a:pt x="12178" y="15021"/>
                </a:cubicBezTo>
                <a:cubicBezTo>
                  <a:pt x="16982" y="17727"/>
                  <a:pt x="23274" y="15968"/>
                  <a:pt x="28822" y="16238"/>
                </a:cubicBezTo>
                <a:cubicBezTo>
                  <a:pt x="34370" y="16509"/>
                  <a:pt x="40121" y="14479"/>
                  <a:pt x="45466" y="16644"/>
                </a:cubicBezTo>
                <a:cubicBezTo>
                  <a:pt x="50811" y="18809"/>
                  <a:pt x="58321" y="27132"/>
                  <a:pt x="60892" y="29229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Shape 510"/>
          <p:cNvSpPr/>
          <p:nvPr/>
        </p:nvSpPr>
        <p:spPr>
          <a:xfrm>
            <a:off x="850088" y="2182910"/>
            <a:ext cx="137025" cy="1370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11" name="Shape 511"/>
          <p:cNvSpPr/>
          <p:nvPr/>
        </p:nvSpPr>
        <p:spPr>
          <a:xfrm>
            <a:off x="2546232" y="2113858"/>
            <a:ext cx="137025" cy="1370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12" name="Shape 512"/>
          <p:cNvSpPr txBox="1"/>
          <p:nvPr/>
        </p:nvSpPr>
        <p:spPr>
          <a:xfrm>
            <a:off x="953241" y="2722838"/>
            <a:ext cx="2225025" cy="6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Poor Conditioning</a:t>
            </a:r>
            <a:endParaRPr sz="1800"/>
          </a:p>
        </p:txBody>
      </p:sp>
      <p:cxnSp>
        <p:nvCxnSpPr>
          <p:cNvPr id="513" name="Shape 513"/>
          <p:cNvCxnSpPr>
            <a:stCxn id="511" idx="6"/>
          </p:cNvCxnSpPr>
          <p:nvPr/>
        </p:nvCxnSpPr>
        <p:spPr>
          <a:xfrm>
            <a:off x="2683257" y="2182370"/>
            <a:ext cx="247275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4" name="Shape 514"/>
          <p:cNvCxnSpPr>
            <a:stCxn id="510" idx="6"/>
          </p:cNvCxnSpPr>
          <p:nvPr/>
        </p:nvCxnSpPr>
        <p:spPr>
          <a:xfrm>
            <a:off x="987113" y="2251423"/>
            <a:ext cx="20925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15" name="Shape 515"/>
          <p:cNvGrpSpPr/>
          <p:nvPr/>
        </p:nvGrpSpPr>
        <p:grpSpPr>
          <a:xfrm>
            <a:off x="249469" y="3103980"/>
            <a:ext cx="3632593" cy="802821"/>
            <a:chOff x="496600" y="2128225"/>
            <a:chExt cx="8191200" cy="1645800"/>
          </a:xfrm>
        </p:grpSpPr>
        <p:sp>
          <p:nvSpPr>
            <p:cNvPr id="516" name="Shape 516"/>
            <p:cNvSpPr/>
            <p:nvPr/>
          </p:nvSpPr>
          <p:spPr>
            <a:xfrm rot="5400000">
              <a:off x="4379878" y="1885279"/>
              <a:ext cx="425100" cy="2115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7" name="Shape 517"/>
            <p:cNvSpPr/>
            <p:nvPr/>
          </p:nvSpPr>
          <p:spPr>
            <a:xfrm rot="5400000">
              <a:off x="3769300" y="-1144475"/>
              <a:ext cx="1645800" cy="81912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8" name="Shape 518"/>
            <p:cNvSpPr/>
            <p:nvPr/>
          </p:nvSpPr>
          <p:spPr>
            <a:xfrm rot="5400000">
              <a:off x="3893866" y="-524487"/>
              <a:ext cx="1397100" cy="69516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9" name="Shape 519"/>
            <p:cNvSpPr/>
            <p:nvPr/>
          </p:nvSpPr>
          <p:spPr>
            <a:xfrm rot="5400000">
              <a:off x="4045030" y="227104"/>
              <a:ext cx="1094400" cy="5448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0" name="Shape 520"/>
            <p:cNvSpPr/>
            <p:nvPr/>
          </p:nvSpPr>
          <p:spPr>
            <a:xfrm rot="5400000">
              <a:off x="4172563" y="862392"/>
              <a:ext cx="839400" cy="41775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1" name="Shape 521"/>
            <p:cNvSpPr/>
            <p:nvPr/>
          </p:nvSpPr>
          <p:spPr>
            <a:xfrm rot="5400000">
              <a:off x="4286360" y="1428637"/>
              <a:ext cx="611700" cy="304500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2" name="Shape 522"/>
            <p:cNvSpPr/>
            <p:nvPr/>
          </p:nvSpPr>
          <p:spPr>
            <a:xfrm>
              <a:off x="2678975" y="3498290"/>
              <a:ext cx="135300" cy="135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3" name="Shape 523"/>
            <p:cNvSpPr/>
            <p:nvPr/>
          </p:nvSpPr>
          <p:spPr>
            <a:xfrm>
              <a:off x="4502250" y="2814927"/>
              <a:ext cx="240600" cy="240600"/>
            </a:xfrm>
            <a:prstGeom prst="smileyFace">
              <a:avLst>
                <a:gd name="adj" fmla="val 4653"/>
              </a:avLst>
            </a:prstGeom>
            <a:solidFill>
              <a:srgbClr val="F9CB9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4" name="Shape 524"/>
            <p:cNvSpPr/>
            <p:nvPr/>
          </p:nvSpPr>
          <p:spPr>
            <a:xfrm>
              <a:off x="2767400" y="2301250"/>
              <a:ext cx="1879000" cy="1240700"/>
            </a:xfrm>
            <a:custGeom>
              <a:avLst/>
              <a:gdLst/>
              <a:ahLst/>
              <a:cxnLst/>
              <a:rect l="0" t="0" r="0" b="0"/>
              <a:pathLst>
                <a:path w="75160" h="49628" extrusionOk="0">
                  <a:moveTo>
                    <a:pt x="0" y="48481"/>
                  </a:moveTo>
                  <a:lnTo>
                    <a:pt x="4303" y="0"/>
                  </a:lnTo>
                  <a:lnTo>
                    <a:pt x="7172" y="49628"/>
                  </a:lnTo>
                  <a:lnTo>
                    <a:pt x="10328" y="2581"/>
                  </a:lnTo>
                  <a:lnTo>
                    <a:pt x="13196" y="47046"/>
                  </a:lnTo>
                  <a:lnTo>
                    <a:pt x="14344" y="4876"/>
                  </a:lnTo>
                  <a:lnTo>
                    <a:pt x="18360" y="43604"/>
                  </a:lnTo>
                  <a:lnTo>
                    <a:pt x="19507" y="8606"/>
                  </a:lnTo>
                  <a:lnTo>
                    <a:pt x="22663" y="41022"/>
                  </a:lnTo>
                  <a:lnTo>
                    <a:pt x="25245" y="12622"/>
                  </a:lnTo>
                  <a:lnTo>
                    <a:pt x="27827" y="41022"/>
                  </a:lnTo>
                  <a:lnTo>
                    <a:pt x="31269" y="13483"/>
                  </a:lnTo>
                  <a:lnTo>
                    <a:pt x="34712" y="39875"/>
                  </a:lnTo>
                  <a:lnTo>
                    <a:pt x="37867" y="14630"/>
                  </a:lnTo>
                  <a:lnTo>
                    <a:pt x="39015" y="37293"/>
                  </a:lnTo>
                  <a:lnTo>
                    <a:pt x="43318" y="16925"/>
                  </a:lnTo>
                  <a:lnTo>
                    <a:pt x="45326" y="34711"/>
                  </a:lnTo>
                  <a:lnTo>
                    <a:pt x="47621" y="18072"/>
                  </a:lnTo>
                  <a:lnTo>
                    <a:pt x="48481" y="33277"/>
                  </a:lnTo>
                  <a:lnTo>
                    <a:pt x="51350" y="18072"/>
                  </a:lnTo>
                  <a:lnTo>
                    <a:pt x="53358" y="30982"/>
                  </a:lnTo>
                  <a:lnTo>
                    <a:pt x="55366" y="18359"/>
                  </a:lnTo>
                  <a:lnTo>
                    <a:pt x="56801" y="28974"/>
                  </a:lnTo>
                  <a:lnTo>
                    <a:pt x="58809" y="20081"/>
                  </a:lnTo>
                  <a:lnTo>
                    <a:pt x="61390" y="28687"/>
                  </a:lnTo>
                  <a:lnTo>
                    <a:pt x="62825" y="20941"/>
                  </a:lnTo>
                  <a:lnTo>
                    <a:pt x="65407" y="30408"/>
                  </a:lnTo>
                  <a:lnTo>
                    <a:pt x="67702" y="20941"/>
                  </a:lnTo>
                  <a:lnTo>
                    <a:pt x="69997" y="30408"/>
                  </a:lnTo>
                  <a:lnTo>
                    <a:pt x="71431" y="21515"/>
                  </a:lnTo>
                  <a:lnTo>
                    <a:pt x="72005" y="30408"/>
                  </a:lnTo>
                  <a:lnTo>
                    <a:pt x="75160" y="2495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cxnSp>
        <p:nvCxnSpPr>
          <p:cNvPr id="525" name="Shape 525"/>
          <p:cNvCxnSpPr>
            <a:stCxn id="522" idx="0"/>
            <a:endCxn id="523" idx="2"/>
          </p:cNvCxnSpPr>
          <p:nvPr/>
        </p:nvCxnSpPr>
        <p:spPr>
          <a:xfrm rot="-5400000">
            <a:off x="1499186" y="3245685"/>
            <a:ext cx="274725" cy="778500"/>
          </a:xfrm>
          <a:prstGeom prst="curvedConnector2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6" name="Shape 526"/>
          <p:cNvSpPr txBox="1"/>
          <p:nvPr/>
        </p:nvSpPr>
        <p:spPr>
          <a:xfrm>
            <a:off x="4542544" y="764185"/>
            <a:ext cx="1676475" cy="39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Gradient Noise</a:t>
            </a:r>
            <a:endParaRPr sz="1800"/>
          </a:p>
        </p:txBody>
      </p:sp>
      <p:cxnSp>
        <p:nvCxnSpPr>
          <p:cNvPr id="527" name="Shape 527"/>
          <p:cNvCxnSpPr/>
          <p:nvPr/>
        </p:nvCxnSpPr>
        <p:spPr>
          <a:xfrm>
            <a:off x="4174706" y="3843956"/>
            <a:ext cx="458325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Shape 528"/>
          <p:cNvCxnSpPr/>
          <p:nvPr/>
        </p:nvCxnSpPr>
        <p:spPr>
          <a:xfrm>
            <a:off x="5199149" y="3843956"/>
            <a:ext cx="458325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9" name="Shape 529"/>
          <p:cNvSpPr txBox="1"/>
          <p:nvPr/>
        </p:nvSpPr>
        <p:spPr>
          <a:xfrm>
            <a:off x="4595681" y="3706594"/>
            <a:ext cx="458325" cy="27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SGD</a:t>
            </a:r>
            <a:endParaRPr sz="1050"/>
          </a:p>
        </p:txBody>
      </p:sp>
      <p:sp>
        <p:nvSpPr>
          <p:cNvPr id="530" name="Shape 530"/>
          <p:cNvSpPr txBox="1"/>
          <p:nvPr/>
        </p:nvSpPr>
        <p:spPr>
          <a:xfrm>
            <a:off x="5643225" y="3706594"/>
            <a:ext cx="1214775" cy="27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SGD+Momentum</a:t>
            </a:r>
            <a:endParaRPr sz="105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45" name="Shape 45"/>
          <p:cNvSpPr txBox="1"/>
          <p:nvPr/>
        </p:nvSpPr>
        <p:spPr>
          <a:xfrm>
            <a:off x="162675" y="841688"/>
            <a:ext cx="6695325" cy="289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700" dirty="0" smtClean="0"/>
              <a:t>Current leaderboard for HW1</a:t>
            </a:r>
            <a:endParaRPr sz="2700" dirty="0"/>
          </a:p>
          <a:p>
            <a:endParaRPr sz="1650" dirty="0"/>
          </a:p>
          <a:p>
            <a:endParaRPr sz="1800" dirty="0"/>
          </a:p>
          <a:p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5" y="1326561"/>
            <a:ext cx="6316578" cy="36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950510" y="2961667"/>
            <a:ext cx="127800" cy="127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537" name="Shape 537"/>
          <p:cNvCxnSpPr>
            <a:stCxn id="536" idx="6"/>
          </p:cNvCxnSpPr>
          <p:nvPr/>
        </p:nvCxnSpPr>
        <p:spPr>
          <a:xfrm>
            <a:off x="1078310" y="3025567"/>
            <a:ext cx="992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8" name="Shape 538"/>
          <p:cNvSpPr txBox="1"/>
          <p:nvPr/>
        </p:nvSpPr>
        <p:spPr>
          <a:xfrm>
            <a:off x="1178962" y="3086906"/>
            <a:ext cx="89212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Gradient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539" name="Shape 539"/>
          <p:cNvCxnSpPr>
            <a:stCxn id="536" idx="0"/>
          </p:cNvCxnSpPr>
          <p:nvPr/>
        </p:nvCxnSpPr>
        <p:spPr>
          <a:xfrm rot="10800000" flipH="1">
            <a:off x="1014410" y="2081242"/>
            <a:ext cx="480600" cy="880425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0" name="Shape 540"/>
          <p:cNvSpPr txBox="1"/>
          <p:nvPr/>
        </p:nvSpPr>
        <p:spPr>
          <a:xfrm>
            <a:off x="469988" y="2154806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38761D"/>
                </a:solidFill>
              </a:rPr>
              <a:t>Velocity</a:t>
            </a:r>
            <a:endParaRPr sz="1050">
              <a:solidFill>
                <a:srgbClr val="38761D"/>
              </a:solidFill>
            </a:endParaRPr>
          </a:p>
        </p:txBody>
      </p:sp>
      <p:cxnSp>
        <p:nvCxnSpPr>
          <p:cNvPr id="541" name="Shape 541"/>
          <p:cNvCxnSpPr/>
          <p:nvPr/>
        </p:nvCxnSpPr>
        <p:spPr>
          <a:xfrm>
            <a:off x="1496957" y="2096116"/>
            <a:ext cx="99270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Shape 542"/>
          <p:cNvCxnSpPr>
            <a:stCxn id="536" idx="7"/>
          </p:cNvCxnSpPr>
          <p:nvPr/>
        </p:nvCxnSpPr>
        <p:spPr>
          <a:xfrm rot="10800000" flipH="1">
            <a:off x="1059594" y="2101308"/>
            <a:ext cx="1411425" cy="87907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Shape 543"/>
          <p:cNvSpPr txBox="1"/>
          <p:nvPr/>
        </p:nvSpPr>
        <p:spPr>
          <a:xfrm>
            <a:off x="1813135" y="2469416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actual step</a:t>
            </a:r>
            <a:endParaRPr sz="1050">
              <a:solidFill>
                <a:srgbClr val="0000FF"/>
              </a:solidFill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678375" y="1465425"/>
            <a:ext cx="22470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Momentum update:</a:t>
            </a:r>
            <a:endParaRPr sz="1800"/>
          </a:p>
        </p:txBody>
      </p:sp>
      <p:sp>
        <p:nvSpPr>
          <p:cNvPr id="545" name="Shape 54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SGD+Momentum</a:t>
            </a:r>
            <a:endParaRPr sz="2700"/>
          </a:p>
        </p:txBody>
      </p:sp>
      <p:sp>
        <p:nvSpPr>
          <p:cNvPr id="546" name="Shape 546"/>
          <p:cNvSpPr txBox="1"/>
          <p:nvPr/>
        </p:nvSpPr>
        <p:spPr>
          <a:xfrm>
            <a:off x="0" y="4069719"/>
            <a:ext cx="6456777" cy="55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Nesterov, “A method of solving a convex programming problem with convergence rate O(1/k^2)”, 1983</a:t>
            </a:r>
            <a:endParaRPr sz="900" dirty="0"/>
          </a:p>
          <a:p>
            <a:r>
              <a:rPr lang="en" sz="900" dirty="0"/>
              <a:t>Nesterov, “Introductory lectures on convex optimization: a basic course”, 2004</a:t>
            </a:r>
            <a:endParaRPr sz="900" dirty="0"/>
          </a:p>
          <a:p>
            <a:r>
              <a:rPr lang="en" sz="900" dirty="0"/>
              <a:t>Sutskever et al, “On the importance of initialization and momentum in deep learning”, ICML 2013</a:t>
            </a:r>
            <a:endParaRPr sz="900" dirty="0"/>
          </a:p>
        </p:txBody>
      </p:sp>
      <p:sp>
        <p:nvSpPr>
          <p:cNvPr id="547" name="Shape 547"/>
          <p:cNvSpPr txBox="1"/>
          <p:nvPr/>
        </p:nvSpPr>
        <p:spPr>
          <a:xfrm>
            <a:off x="223875" y="3359606"/>
            <a:ext cx="27015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Combine gradient at current point with velocity to get step used to update weights</a:t>
            </a:r>
            <a:endParaRPr sz="105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sp>
        <p:nvSpPr>
          <p:cNvPr id="553" name="Shape 553"/>
          <p:cNvSpPr/>
          <p:nvPr/>
        </p:nvSpPr>
        <p:spPr>
          <a:xfrm>
            <a:off x="950510" y="2961667"/>
            <a:ext cx="127800" cy="127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554" name="Shape 554"/>
          <p:cNvCxnSpPr>
            <a:stCxn id="553" idx="6"/>
          </p:cNvCxnSpPr>
          <p:nvPr/>
        </p:nvCxnSpPr>
        <p:spPr>
          <a:xfrm>
            <a:off x="1078310" y="3025567"/>
            <a:ext cx="992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5" name="Shape 555"/>
          <p:cNvSpPr txBox="1"/>
          <p:nvPr/>
        </p:nvSpPr>
        <p:spPr>
          <a:xfrm>
            <a:off x="1178962" y="3086906"/>
            <a:ext cx="89212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Gradient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556" name="Shape 556"/>
          <p:cNvCxnSpPr>
            <a:stCxn id="553" idx="0"/>
          </p:cNvCxnSpPr>
          <p:nvPr/>
        </p:nvCxnSpPr>
        <p:spPr>
          <a:xfrm rot="10800000" flipH="1">
            <a:off x="1014410" y="2081242"/>
            <a:ext cx="480600" cy="880425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7" name="Shape 557"/>
          <p:cNvSpPr txBox="1"/>
          <p:nvPr/>
        </p:nvSpPr>
        <p:spPr>
          <a:xfrm>
            <a:off x="469988" y="2154806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38761D"/>
                </a:solidFill>
              </a:rPr>
              <a:t>Velocity</a:t>
            </a:r>
            <a:endParaRPr sz="1050">
              <a:solidFill>
                <a:srgbClr val="38761D"/>
              </a:solidFill>
            </a:endParaRPr>
          </a:p>
        </p:txBody>
      </p:sp>
      <p:cxnSp>
        <p:nvCxnSpPr>
          <p:cNvPr id="558" name="Shape 558"/>
          <p:cNvCxnSpPr/>
          <p:nvPr/>
        </p:nvCxnSpPr>
        <p:spPr>
          <a:xfrm>
            <a:off x="1496957" y="2096116"/>
            <a:ext cx="992700" cy="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9" name="Shape 559"/>
          <p:cNvCxnSpPr>
            <a:stCxn id="553" idx="7"/>
          </p:cNvCxnSpPr>
          <p:nvPr/>
        </p:nvCxnSpPr>
        <p:spPr>
          <a:xfrm rot="10800000" flipH="1">
            <a:off x="1059594" y="2101308"/>
            <a:ext cx="1411425" cy="87907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0" name="Shape 560"/>
          <p:cNvSpPr txBox="1"/>
          <p:nvPr/>
        </p:nvSpPr>
        <p:spPr>
          <a:xfrm>
            <a:off x="1813135" y="2469416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actual step</a:t>
            </a:r>
            <a:endParaRPr sz="1050">
              <a:solidFill>
                <a:srgbClr val="0000FF"/>
              </a:solidFill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678375" y="1465425"/>
            <a:ext cx="22470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Momentum update:</a:t>
            </a:r>
            <a:endParaRPr sz="1800"/>
          </a:p>
        </p:txBody>
      </p:sp>
      <p:sp>
        <p:nvSpPr>
          <p:cNvPr id="562" name="Shape 56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Nesterov Momentum</a:t>
            </a:r>
            <a:endParaRPr sz="2700"/>
          </a:p>
        </p:txBody>
      </p:sp>
      <p:sp>
        <p:nvSpPr>
          <p:cNvPr id="564" name="Shape 564"/>
          <p:cNvSpPr/>
          <p:nvPr/>
        </p:nvSpPr>
        <p:spPr>
          <a:xfrm>
            <a:off x="4263297" y="3016848"/>
            <a:ext cx="127800" cy="127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65" name="Shape 565"/>
          <p:cNvSpPr txBox="1"/>
          <p:nvPr/>
        </p:nvSpPr>
        <p:spPr>
          <a:xfrm>
            <a:off x="5106074" y="2028479"/>
            <a:ext cx="89212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Gradient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566" name="Shape 566"/>
          <p:cNvCxnSpPr>
            <a:stCxn id="564" idx="0"/>
          </p:cNvCxnSpPr>
          <p:nvPr/>
        </p:nvCxnSpPr>
        <p:spPr>
          <a:xfrm rot="10800000" flipH="1">
            <a:off x="4327197" y="2136423"/>
            <a:ext cx="480600" cy="880425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3782775" y="2209988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38761D"/>
                </a:solidFill>
              </a:rPr>
              <a:t>Velocity</a:t>
            </a:r>
            <a:endParaRPr sz="1050">
              <a:solidFill>
                <a:srgbClr val="38761D"/>
              </a:solidFill>
            </a:endParaRPr>
          </a:p>
        </p:txBody>
      </p:sp>
      <p:cxnSp>
        <p:nvCxnSpPr>
          <p:cNvPr id="568" name="Shape 568"/>
          <p:cNvCxnSpPr>
            <a:stCxn id="564" idx="7"/>
          </p:cNvCxnSpPr>
          <p:nvPr/>
        </p:nvCxnSpPr>
        <p:spPr>
          <a:xfrm rot="10800000" flipH="1">
            <a:off x="4372382" y="2367089"/>
            <a:ext cx="1163475" cy="66847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9" name="Shape 569"/>
          <p:cNvSpPr txBox="1"/>
          <p:nvPr/>
        </p:nvSpPr>
        <p:spPr>
          <a:xfrm>
            <a:off x="5125922" y="2524597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actual step</a:t>
            </a:r>
            <a:endParaRPr sz="1050">
              <a:solidFill>
                <a:srgbClr val="0000FF"/>
              </a:solidFill>
            </a:endParaRPr>
          </a:p>
        </p:txBody>
      </p:sp>
      <p:cxnSp>
        <p:nvCxnSpPr>
          <p:cNvPr id="570" name="Shape 570"/>
          <p:cNvCxnSpPr/>
          <p:nvPr/>
        </p:nvCxnSpPr>
        <p:spPr>
          <a:xfrm>
            <a:off x="4791110" y="2136423"/>
            <a:ext cx="727875" cy="2137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Shape 571"/>
          <p:cNvSpPr txBox="1"/>
          <p:nvPr/>
        </p:nvSpPr>
        <p:spPr>
          <a:xfrm>
            <a:off x="3853200" y="1496588"/>
            <a:ext cx="2536875" cy="34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Nesterov Momentum</a:t>
            </a:r>
            <a:endParaRPr sz="1800"/>
          </a:p>
        </p:txBody>
      </p:sp>
      <p:sp>
        <p:nvSpPr>
          <p:cNvPr id="572" name="Shape 572"/>
          <p:cNvSpPr txBox="1"/>
          <p:nvPr/>
        </p:nvSpPr>
        <p:spPr>
          <a:xfrm>
            <a:off x="223875" y="3359606"/>
            <a:ext cx="27015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Combine gradient at current point with velocity to get step used to update weights</a:t>
            </a:r>
            <a:endParaRPr sz="1050"/>
          </a:p>
        </p:txBody>
      </p:sp>
      <p:sp>
        <p:nvSpPr>
          <p:cNvPr id="573" name="Shape 573"/>
          <p:cNvSpPr txBox="1"/>
          <p:nvPr/>
        </p:nvSpPr>
        <p:spPr>
          <a:xfrm>
            <a:off x="3478088" y="3359606"/>
            <a:ext cx="32172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“Look ahead” to the point where updating using velocity would take us; compute gradient there and mix it with velocity to get actual update direction</a:t>
            </a:r>
            <a:endParaRPr sz="105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25" name="Shape 546"/>
          <p:cNvSpPr txBox="1"/>
          <p:nvPr/>
        </p:nvSpPr>
        <p:spPr>
          <a:xfrm>
            <a:off x="0" y="4069719"/>
            <a:ext cx="6456777" cy="55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 dirty="0"/>
              <a:t>Nesterov, “A method of solving a convex programming problem with convergence rate O(1/k^2)”, 1983</a:t>
            </a:r>
            <a:endParaRPr sz="900" dirty="0"/>
          </a:p>
          <a:p>
            <a:r>
              <a:rPr lang="en" sz="900" dirty="0"/>
              <a:t>Nesterov, “Introductory lectures on convex optimization: a basic course”, 2004</a:t>
            </a:r>
            <a:endParaRPr sz="900" dirty="0"/>
          </a:p>
          <a:p>
            <a:r>
              <a:rPr lang="en" sz="900" dirty="0"/>
              <a:t>Sutskever et al, “On the importance of initialization and momentum in deep learning”, ICML 2013</a:t>
            </a:r>
            <a:endParaRPr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/>
          </a:p>
        </p:txBody>
      </p:sp>
      <p:sp>
        <p:nvSpPr>
          <p:cNvPr id="579" name="Shape 57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Nesterov Momentum</a:t>
            </a:r>
            <a:endParaRPr sz="2700"/>
          </a:p>
        </p:txBody>
      </p:sp>
      <p:pic>
        <p:nvPicPr>
          <p:cNvPr id="580" name="Shape 5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06" y="1318950"/>
            <a:ext cx="3371325" cy="84001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1" name="Shape 581"/>
          <p:cNvSpPr/>
          <p:nvPr/>
        </p:nvSpPr>
        <p:spPr>
          <a:xfrm>
            <a:off x="4263297" y="3016848"/>
            <a:ext cx="127800" cy="127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82" name="Shape 582"/>
          <p:cNvSpPr txBox="1"/>
          <p:nvPr/>
        </p:nvSpPr>
        <p:spPr>
          <a:xfrm>
            <a:off x="5106074" y="2028479"/>
            <a:ext cx="89212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Gradient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583" name="Shape 583"/>
          <p:cNvCxnSpPr>
            <a:stCxn id="581" idx="0"/>
          </p:cNvCxnSpPr>
          <p:nvPr/>
        </p:nvCxnSpPr>
        <p:spPr>
          <a:xfrm rot="10800000" flipH="1">
            <a:off x="4327197" y="2136423"/>
            <a:ext cx="480600" cy="880425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4" name="Shape 584"/>
          <p:cNvSpPr txBox="1"/>
          <p:nvPr/>
        </p:nvSpPr>
        <p:spPr>
          <a:xfrm>
            <a:off x="3782775" y="2209988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38761D"/>
                </a:solidFill>
              </a:rPr>
              <a:t>Velocity</a:t>
            </a:r>
            <a:endParaRPr sz="1050">
              <a:solidFill>
                <a:srgbClr val="38761D"/>
              </a:solidFill>
            </a:endParaRPr>
          </a:p>
        </p:txBody>
      </p:sp>
      <p:cxnSp>
        <p:nvCxnSpPr>
          <p:cNvPr id="585" name="Shape 585"/>
          <p:cNvCxnSpPr>
            <a:stCxn id="581" idx="7"/>
          </p:cNvCxnSpPr>
          <p:nvPr/>
        </p:nvCxnSpPr>
        <p:spPr>
          <a:xfrm rot="10800000" flipH="1">
            <a:off x="4372382" y="2367089"/>
            <a:ext cx="1163475" cy="66847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6" name="Shape 586"/>
          <p:cNvSpPr txBox="1"/>
          <p:nvPr/>
        </p:nvSpPr>
        <p:spPr>
          <a:xfrm>
            <a:off x="5125922" y="2524597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actual step</a:t>
            </a:r>
            <a:endParaRPr sz="1050">
              <a:solidFill>
                <a:srgbClr val="0000FF"/>
              </a:solidFill>
            </a:endParaRPr>
          </a:p>
        </p:txBody>
      </p:sp>
      <p:cxnSp>
        <p:nvCxnSpPr>
          <p:cNvPr id="587" name="Shape 587"/>
          <p:cNvCxnSpPr/>
          <p:nvPr/>
        </p:nvCxnSpPr>
        <p:spPr>
          <a:xfrm>
            <a:off x="4791110" y="2136423"/>
            <a:ext cx="727875" cy="2137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8" name="Shape 588"/>
          <p:cNvSpPr txBox="1"/>
          <p:nvPr/>
        </p:nvSpPr>
        <p:spPr>
          <a:xfrm>
            <a:off x="3478088" y="3359606"/>
            <a:ext cx="32172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“Look ahead” to the point where updating using velocity would take us; compute gradient there and mix it with velocity to get actual update direction</a:t>
            </a:r>
            <a:endParaRPr sz="105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  <p:sp>
        <p:nvSpPr>
          <p:cNvPr id="594" name="Shape 59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Nesterov Momentum</a:t>
            </a:r>
            <a:endParaRPr sz="2700"/>
          </a:p>
        </p:txBody>
      </p:sp>
      <p:pic>
        <p:nvPicPr>
          <p:cNvPr id="595" name="Shape 5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06" y="1318950"/>
            <a:ext cx="3371325" cy="84001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6" name="Shape 5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819" y="1427528"/>
            <a:ext cx="1054889" cy="2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/>
          <p:nvPr/>
        </p:nvSpPr>
        <p:spPr>
          <a:xfrm>
            <a:off x="2489306" y="1397606"/>
            <a:ext cx="941400" cy="32512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98" name="Shape 598"/>
          <p:cNvSpPr txBox="1"/>
          <p:nvPr/>
        </p:nvSpPr>
        <p:spPr>
          <a:xfrm>
            <a:off x="3713400" y="1213331"/>
            <a:ext cx="2099475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Annoying, usually we want </a:t>
            </a:r>
            <a:endParaRPr sz="1200"/>
          </a:p>
          <a:p>
            <a:r>
              <a:rPr lang="en" sz="1200"/>
              <a:t>update in terms of</a:t>
            </a:r>
            <a:endParaRPr sz="1200"/>
          </a:p>
        </p:txBody>
      </p:sp>
      <p:sp>
        <p:nvSpPr>
          <p:cNvPr id="599" name="Shape 599"/>
          <p:cNvSpPr/>
          <p:nvPr/>
        </p:nvSpPr>
        <p:spPr>
          <a:xfrm>
            <a:off x="4263297" y="3016848"/>
            <a:ext cx="127800" cy="127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00" name="Shape 600"/>
          <p:cNvSpPr txBox="1"/>
          <p:nvPr/>
        </p:nvSpPr>
        <p:spPr>
          <a:xfrm>
            <a:off x="5106074" y="2028479"/>
            <a:ext cx="89212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Gradient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601" name="Shape 601"/>
          <p:cNvCxnSpPr>
            <a:stCxn id="599" idx="0"/>
          </p:cNvCxnSpPr>
          <p:nvPr/>
        </p:nvCxnSpPr>
        <p:spPr>
          <a:xfrm rot="10800000" flipH="1">
            <a:off x="4327197" y="2136423"/>
            <a:ext cx="480600" cy="880425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2" name="Shape 602"/>
          <p:cNvSpPr txBox="1"/>
          <p:nvPr/>
        </p:nvSpPr>
        <p:spPr>
          <a:xfrm>
            <a:off x="3782775" y="2209988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38761D"/>
                </a:solidFill>
              </a:rPr>
              <a:t>Velocity</a:t>
            </a:r>
            <a:endParaRPr sz="1050">
              <a:solidFill>
                <a:srgbClr val="38761D"/>
              </a:solidFill>
            </a:endParaRPr>
          </a:p>
        </p:txBody>
      </p:sp>
      <p:cxnSp>
        <p:nvCxnSpPr>
          <p:cNvPr id="603" name="Shape 603"/>
          <p:cNvCxnSpPr>
            <a:stCxn id="599" idx="7"/>
          </p:cNvCxnSpPr>
          <p:nvPr/>
        </p:nvCxnSpPr>
        <p:spPr>
          <a:xfrm rot="10800000" flipH="1">
            <a:off x="4372382" y="2367089"/>
            <a:ext cx="1163475" cy="66847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4" name="Shape 604"/>
          <p:cNvSpPr txBox="1"/>
          <p:nvPr/>
        </p:nvSpPr>
        <p:spPr>
          <a:xfrm>
            <a:off x="5125922" y="2524597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actual step</a:t>
            </a:r>
            <a:endParaRPr sz="1050">
              <a:solidFill>
                <a:srgbClr val="0000FF"/>
              </a:solidFill>
            </a:endParaRPr>
          </a:p>
        </p:txBody>
      </p:sp>
      <p:cxnSp>
        <p:nvCxnSpPr>
          <p:cNvPr id="605" name="Shape 605"/>
          <p:cNvCxnSpPr/>
          <p:nvPr/>
        </p:nvCxnSpPr>
        <p:spPr>
          <a:xfrm>
            <a:off x="4791110" y="2136423"/>
            <a:ext cx="727875" cy="2137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6" name="Shape 606"/>
          <p:cNvSpPr txBox="1"/>
          <p:nvPr/>
        </p:nvSpPr>
        <p:spPr>
          <a:xfrm>
            <a:off x="3478088" y="3359606"/>
            <a:ext cx="32172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“Look ahead” to the point where updating using velocity would take us; compute gradient there and mix it with velocity to get actual update direction</a:t>
            </a:r>
            <a:endParaRPr sz="105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sp>
        <p:nvSpPr>
          <p:cNvPr id="612" name="Shape 61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Nesterov Momentum</a:t>
            </a:r>
            <a:endParaRPr sz="2700"/>
          </a:p>
        </p:txBody>
      </p:sp>
      <p:pic>
        <p:nvPicPr>
          <p:cNvPr id="613" name="Shape 6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06" y="1318950"/>
            <a:ext cx="3371325" cy="84001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4" name="Shape 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819" y="1427528"/>
            <a:ext cx="1054889" cy="2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/>
          <p:nvPr/>
        </p:nvSpPr>
        <p:spPr>
          <a:xfrm>
            <a:off x="2489306" y="1397606"/>
            <a:ext cx="941400" cy="32512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16" name="Shape 616"/>
          <p:cNvSpPr txBox="1"/>
          <p:nvPr/>
        </p:nvSpPr>
        <p:spPr>
          <a:xfrm>
            <a:off x="3713400" y="1213331"/>
            <a:ext cx="2099475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Annoying, usually we want </a:t>
            </a:r>
            <a:endParaRPr sz="1200"/>
          </a:p>
          <a:p>
            <a:r>
              <a:rPr lang="en" sz="1200"/>
              <a:t>update in terms of</a:t>
            </a:r>
            <a:endParaRPr sz="1200"/>
          </a:p>
        </p:txBody>
      </p:sp>
      <p:sp>
        <p:nvSpPr>
          <p:cNvPr id="617" name="Shape 617"/>
          <p:cNvSpPr/>
          <p:nvPr/>
        </p:nvSpPr>
        <p:spPr>
          <a:xfrm>
            <a:off x="4263297" y="3016848"/>
            <a:ext cx="127800" cy="127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18" name="Shape 618"/>
          <p:cNvSpPr txBox="1"/>
          <p:nvPr/>
        </p:nvSpPr>
        <p:spPr>
          <a:xfrm>
            <a:off x="5106074" y="2028479"/>
            <a:ext cx="89212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FF0000"/>
                </a:solidFill>
              </a:rPr>
              <a:t>Gradient</a:t>
            </a:r>
            <a:endParaRPr sz="1050">
              <a:solidFill>
                <a:srgbClr val="FF0000"/>
              </a:solidFill>
            </a:endParaRPr>
          </a:p>
        </p:txBody>
      </p:sp>
      <p:cxnSp>
        <p:nvCxnSpPr>
          <p:cNvPr id="619" name="Shape 619"/>
          <p:cNvCxnSpPr>
            <a:stCxn id="617" idx="0"/>
          </p:cNvCxnSpPr>
          <p:nvPr/>
        </p:nvCxnSpPr>
        <p:spPr>
          <a:xfrm rot="10800000" flipH="1">
            <a:off x="4327197" y="2136423"/>
            <a:ext cx="480600" cy="880425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0" name="Shape 620"/>
          <p:cNvSpPr txBox="1"/>
          <p:nvPr/>
        </p:nvSpPr>
        <p:spPr>
          <a:xfrm>
            <a:off x="3782775" y="2209988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38761D"/>
                </a:solidFill>
              </a:rPr>
              <a:t>Velocity</a:t>
            </a:r>
            <a:endParaRPr sz="1050">
              <a:solidFill>
                <a:srgbClr val="38761D"/>
              </a:solidFill>
            </a:endParaRPr>
          </a:p>
        </p:txBody>
      </p:sp>
      <p:cxnSp>
        <p:nvCxnSpPr>
          <p:cNvPr id="621" name="Shape 621"/>
          <p:cNvCxnSpPr>
            <a:stCxn id="617" idx="7"/>
          </p:cNvCxnSpPr>
          <p:nvPr/>
        </p:nvCxnSpPr>
        <p:spPr>
          <a:xfrm rot="10800000" flipH="1">
            <a:off x="4372382" y="2367089"/>
            <a:ext cx="1163475" cy="66847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2" name="Shape 622"/>
          <p:cNvSpPr txBox="1"/>
          <p:nvPr/>
        </p:nvSpPr>
        <p:spPr>
          <a:xfrm>
            <a:off x="5125922" y="2524597"/>
            <a:ext cx="1091475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>
                <a:solidFill>
                  <a:srgbClr val="0000FF"/>
                </a:solidFill>
              </a:rPr>
              <a:t>actual step</a:t>
            </a:r>
            <a:endParaRPr sz="1050">
              <a:solidFill>
                <a:srgbClr val="0000FF"/>
              </a:solidFill>
            </a:endParaRPr>
          </a:p>
        </p:txBody>
      </p:sp>
      <p:cxnSp>
        <p:nvCxnSpPr>
          <p:cNvPr id="623" name="Shape 623"/>
          <p:cNvCxnSpPr/>
          <p:nvPr/>
        </p:nvCxnSpPr>
        <p:spPr>
          <a:xfrm>
            <a:off x="4791110" y="2136423"/>
            <a:ext cx="727875" cy="2137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4" name="Shape 624"/>
          <p:cNvSpPr txBox="1"/>
          <p:nvPr/>
        </p:nvSpPr>
        <p:spPr>
          <a:xfrm>
            <a:off x="3478088" y="3359606"/>
            <a:ext cx="3217275" cy="41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“Look ahead” to the point where updating using velocity would take us; compute gradient there and mix it with velocity to get actual update direction</a:t>
            </a:r>
            <a:endParaRPr sz="1050"/>
          </a:p>
        </p:txBody>
      </p:sp>
      <p:sp>
        <p:nvSpPr>
          <p:cNvPr id="625" name="Shape 625"/>
          <p:cNvSpPr txBox="1"/>
          <p:nvPr/>
        </p:nvSpPr>
        <p:spPr>
          <a:xfrm>
            <a:off x="183506" y="2397975"/>
            <a:ext cx="39501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Change of variables                                   and rearrange: </a:t>
            </a:r>
            <a:endParaRPr sz="1200"/>
          </a:p>
        </p:txBody>
      </p:sp>
      <p:pic>
        <p:nvPicPr>
          <p:cNvPr id="626" name="Shape 6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506" y="2907376"/>
            <a:ext cx="3251213" cy="107225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7" name="Shape 6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4769" y="2409188"/>
            <a:ext cx="1387847" cy="3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/>
          <p:nvPr/>
        </p:nvSpPr>
        <p:spPr>
          <a:xfrm>
            <a:off x="183506" y="2397975"/>
            <a:ext cx="39501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Change of variables                                   and rearrange: </a:t>
            </a:r>
            <a:endParaRPr sz="1200"/>
          </a:p>
        </p:txBody>
      </p:sp>
      <p:sp>
        <p:nvSpPr>
          <p:cNvPr id="633" name="Shape 63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634" name="Shape 63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Nesterov Momentum</a:t>
            </a:r>
            <a:endParaRPr sz="2700"/>
          </a:p>
        </p:txBody>
      </p:sp>
      <p:pic>
        <p:nvPicPr>
          <p:cNvPr id="635" name="Shape 6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06" y="1318950"/>
            <a:ext cx="3371325" cy="84001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6" name="Shape 636"/>
          <p:cNvSpPr/>
          <p:nvPr/>
        </p:nvSpPr>
        <p:spPr>
          <a:xfrm>
            <a:off x="2489306" y="1397606"/>
            <a:ext cx="941400" cy="32512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pic>
        <p:nvPicPr>
          <p:cNvPr id="637" name="Shape 6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769" y="2409188"/>
            <a:ext cx="1387847" cy="3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506" y="2907376"/>
            <a:ext cx="3251213" cy="107225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9" name="Shape 6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9819" y="1427528"/>
            <a:ext cx="1054889" cy="2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Shape 640"/>
          <p:cNvSpPr txBox="1"/>
          <p:nvPr/>
        </p:nvSpPr>
        <p:spPr>
          <a:xfrm>
            <a:off x="3713400" y="1213331"/>
            <a:ext cx="2099475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Annoying, usually we want </a:t>
            </a:r>
            <a:endParaRPr sz="1200"/>
          </a:p>
          <a:p>
            <a:r>
              <a:rPr lang="en" sz="1200"/>
              <a:t>update in terms of</a:t>
            </a:r>
            <a:endParaRPr sz="1200"/>
          </a:p>
        </p:txBody>
      </p:sp>
      <p:pic>
        <p:nvPicPr>
          <p:cNvPr id="641" name="Shape 6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4473" y="3049200"/>
            <a:ext cx="2837540" cy="8400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1893" y="1232212"/>
            <a:ext cx="2659838" cy="266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Shape 6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8138" y="1276744"/>
            <a:ext cx="2590013" cy="2590013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/>
          </a:p>
        </p:txBody>
      </p:sp>
      <p:sp>
        <p:nvSpPr>
          <p:cNvPr id="649" name="Shape 64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Nesterov Momentum</a:t>
            </a:r>
            <a:endParaRPr sz="2700"/>
          </a:p>
        </p:txBody>
      </p:sp>
      <p:cxnSp>
        <p:nvCxnSpPr>
          <p:cNvPr id="650" name="Shape 650"/>
          <p:cNvCxnSpPr/>
          <p:nvPr/>
        </p:nvCxnSpPr>
        <p:spPr>
          <a:xfrm>
            <a:off x="4429031" y="1482750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1" name="Shape 651"/>
          <p:cNvCxnSpPr/>
          <p:nvPr/>
        </p:nvCxnSpPr>
        <p:spPr>
          <a:xfrm>
            <a:off x="4429031" y="1920806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2" name="Shape 652"/>
          <p:cNvCxnSpPr/>
          <p:nvPr/>
        </p:nvCxnSpPr>
        <p:spPr>
          <a:xfrm>
            <a:off x="4429031" y="2325075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" name="Shape 653"/>
          <p:cNvSpPr txBox="1"/>
          <p:nvPr/>
        </p:nvSpPr>
        <p:spPr>
          <a:xfrm>
            <a:off x="4949663" y="1335150"/>
            <a:ext cx="62707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SGD</a:t>
            </a:r>
            <a:endParaRPr sz="1350"/>
          </a:p>
        </p:txBody>
      </p:sp>
      <p:sp>
        <p:nvSpPr>
          <p:cNvPr id="654" name="Shape 654"/>
          <p:cNvSpPr txBox="1"/>
          <p:nvPr/>
        </p:nvSpPr>
        <p:spPr>
          <a:xfrm>
            <a:off x="4916100" y="1773203"/>
            <a:ext cx="1472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SGD+Momentum</a:t>
            </a:r>
            <a:endParaRPr sz="1350"/>
          </a:p>
        </p:txBody>
      </p:sp>
      <p:sp>
        <p:nvSpPr>
          <p:cNvPr id="655" name="Shape 655"/>
          <p:cNvSpPr txBox="1"/>
          <p:nvPr/>
        </p:nvSpPr>
        <p:spPr>
          <a:xfrm>
            <a:off x="4949663" y="2177475"/>
            <a:ext cx="8509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Nesterov</a:t>
            </a:r>
            <a:endParaRPr sz="135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Shape 6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87" y="1286897"/>
            <a:ext cx="4655387" cy="1020722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Shape 66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/>
          </a:p>
        </p:txBody>
      </p:sp>
      <p:sp>
        <p:nvSpPr>
          <p:cNvPr id="662" name="Shape 66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AdaGrad</a:t>
            </a:r>
            <a:endParaRPr sz="2700"/>
          </a:p>
        </p:txBody>
      </p:sp>
      <p:sp>
        <p:nvSpPr>
          <p:cNvPr id="663" name="Shape 663"/>
          <p:cNvSpPr/>
          <p:nvPr/>
        </p:nvSpPr>
        <p:spPr>
          <a:xfrm>
            <a:off x="363150" y="1854956"/>
            <a:ext cx="1842525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64" name="Shape 664"/>
          <p:cNvSpPr txBox="1"/>
          <p:nvPr/>
        </p:nvSpPr>
        <p:spPr>
          <a:xfrm>
            <a:off x="2188913" y="2393738"/>
            <a:ext cx="4042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Added element-wise scaling of the gradient based on the historical sum of squares in each dimension</a:t>
            </a:r>
            <a:endParaRPr sz="1350">
              <a:solidFill>
                <a:srgbClr val="FF0000"/>
              </a:solidFill>
            </a:endParaRPr>
          </a:p>
          <a:p>
            <a:endParaRPr sz="1350">
              <a:solidFill>
                <a:srgbClr val="FF0000"/>
              </a:solidFill>
            </a:endParaRPr>
          </a:p>
          <a:p>
            <a:r>
              <a:rPr lang="en" sz="1350">
                <a:solidFill>
                  <a:srgbClr val="FF0000"/>
                </a:solidFill>
              </a:rPr>
              <a:t>“Per-parameter learning rates” </a:t>
            </a:r>
            <a:endParaRPr sz="1350">
              <a:solidFill>
                <a:srgbClr val="FF0000"/>
              </a:solidFill>
            </a:endParaRPr>
          </a:p>
          <a:p>
            <a:r>
              <a:rPr lang="en" sz="1350">
                <a:solidFill>
                  <a:srgbClr val="FF0000"/>
                </a:solidFill>
              </a:rPr>
              <a:t>or “adaptive learning rates”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665" name="Shape 665"/>
          <p:cNvSpPr txBox="1"/>
          <p:nvPr/>
        </p:nvSpPr>
        <p:spPr>
          <a:xfrm>
            <a:off x="0" y="3923625"/>
            <a:ext cx="4344300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Duchi et al, “Adaptive subgradient methods for online learning and stochastic optimization”, JMLR 2011</a:t>
            </a:r>
            <a:endParaRPr sz="1200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87" y="1286897"/>
            <a:ext cx="4655387" cy="102072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Shape 67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  <p:sp>
        <p:nvSpPr>
          <p:cNvPr id="672" name="Shape 67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AdaGrad</a:t>
            </a:r>
            <a:endParaRPr sz="2700"/>
          </a:p>
        </p:txBody>
      </p:sp>
      <p:sp>
        <p:nvSpPr>
          <p:cNvPr id="673" name="Shape 673"/>
          <p:cNvSpPr/>
          <p:nvPr/>
        </p:nvSpPr>
        <p:spPr>
          <a:xfrm rot="5400000">
            <a:off x="3113459" y="2171197"/>
            <a:ext cx="318825" cy="1586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74" name="Shape 674"/>
          <p:cNvSpPr/>
          <p:nvPr/>
        </p:nvSpPr>
        <p:spPr>
          <a:xfrm rot="5400000">
            <a:off x="2655525" y="-101119"/>
            <a:ext cx="1234350" cy="614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75" name="Shape 675"/>
          <p:cNvSpPr/>
          <p:nvPr/>
        </p:nvSpPr>
        <p:spPr>
          <a:xfrm rot="5400000">
            <a:off x="2748950" y="363872"/>
            <a:ext cx="1047825" cy="5213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76" name="Shape 676"/>
          <p:cNvSpPr/>
          <p:nvPr/>
        </p:nvSpPr>
        <p:spPr>
          <a:xfrm rot="5400000">
            <a:off x="2862323" y="927566"/>
            <a:ext cx="820800" cy="408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77" name="Shape 677"/>
          <p:cNvSpPr/>
          <p:nvPr/>
        </p:nvSpPr>
        <p:spPr>
          <a:xfrm rot="5400000">
            <a:off x="2957972" y="1404032"/>
            <a:ext cx="629550" cy="313312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78" name="Shape 678"/>
          <p:cNvSpPr/>
          <p:nvPr/>
        </p:nvSpPr>
        <p:spPr>
          <a:xfrm rot="5400000">
            <a:off x="3043320" y="1828715"/>
            <a:ext cx="458775" cy="228375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79" name="Shape 679"/>
          <p:cNvSpPr/>
          <p:nvPr/>
        </p:nvSpPr>
        <p:spPr>
          <a:xfrm>
            <a:off x="1837781" y="3380955"/>
            <a:ext cx="101475" cy="1014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80" name="Shape 680"/>
          <p:cNvSpPr/>
          <p:nvPr/>
        </p:nvSpPr>
        <p:spPr>
          <a:xfrm>
            <a:off x="3205238" y="2868433"/>
            <a:ext cx="180450" cy="180450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81" name="Shape 681"/>
          <p:cNvSpPr txBox="1"/>
          <p:nvPr/>
        </p:nvSpPr>
        <p:spPr>
          <a:xfrm>
            <a:off x="284400" y="3621469"/>
            <a:ext cx="5642325" cy="41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Q: What happens with AdaGrad?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682" name="Shape 682"/>
          <p:cNvSpPr/>
          <p:nvPr/>
        </p:nvSpPr>
        <p:spPr>
          <a:xfrm>
            <a:off x="2412919" y="2062088"/>
            <a:ext cx="2334600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Shape 6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87" y="1286897"/>
            <a:ext cx="4655387" cy="1020722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Shape 68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/>
          </a:p>
        </p:txBody>
      </p:sp>
      <p:sp>
        <p:nvSpPr>
          <p:cNvPr id="689" name="Shape 68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AdaGrad</a:t>
            </a:r>
            <a:endParaRPr sz="2700"/>
          </a:p>
        </p:txBody>
      </p:sp>
      <p:sp>
        <p:nvSpPr>
          <p:cNvPr id="690" name="Shape 690"/>
          <p:cNvSpPr/>
          <p:nvPr/>
        </p:nvSpPr>
        <p:spPr>
          <a:xfrm rot="5400000">
            <a:off x="3113459" y="2171197"/>
            <a:ext cx="318825" cy="1586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1" name="Shape 691"/>
          <p:cNvSpPr/>
          <p:nvPr/>
        </p:nvSpPr>
        <p:spPr>
          <a:xfrm rot="5400000">
            <a:off x="2655525" y="-101119"/>
            <a:ext cx="1234350" cy="614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2" name="Shape 692"/>
          <p:cNvSpPr/>
          <p:nvPr/>
        </p:nvSpPr>
        <p:spPr>
          <a:xfrm rot="5400000">
            <a:off x="2748950" y="363872"/>
            <a:ext cx="1047825" cy="5213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3" name="Shape 693"/>
          <p:cNvSpPr/>
          <p:nvPr/>
        </p:nvSpPr>
        <p:spPr>
          <a:xfrm rot="5400000">
            <a:off x="2862323" y="927566"/>
            <a:ext cx="820800" cy="408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4" name="Shape 694"/>
          <p:cNvSpPr/>
          <p:nvPr/>
        </p:nvSpPr>
        <p:spPr>
          <a:xfrm rot="5400000">
            <a:off x="2957972" y="1404032"/>
            <a:ext cx="629550" cy="313312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5" name="Shape 695"/>
          <p:cNvSpPr/>
          <p:nvPr/>
        </p:nvSpPr>
        <p:spPr>
          <a:xfrm rot="5400000">
            <a:off x="3043320" y="1828715"/>
            <a:ext cx="458775" cy="228375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6" name="Shape 696"/>
          <p:cNvSpPr/>
          <p:nvPr/>
        </p:nvSpPr>
        <p:spPr>
          <a:xfrm>
            <a:off x="1837781" y="3380955"/>
            <a:ext cx="101475" cy="1014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7" name="Shape 697"/>
          <p:cNvSpPr/>
          <p:nvPr/>
        </p:nvSpPr>
        <p:spPr>
          <a:xfrm>
            <a:off x="3205238" y="2868433"/>
            <a:ext cx="180450" cy="180450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98" name="Shape 698"/>
          <p:cNvSpPr txBox="1"/>
          <p:nvPr/>
        </p:nvSpPr>
        <p:spPr>
          <a:xfrm>
            <a:off x="284400" y="3621469"/>
            <a:ext cx="5642325" cy="41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Q: What happens with AdaGrad?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699" name="Shape 699"/>
          <p:cNvSpPr/>
          <p:nvPr/>
        </p:nvSpPr>
        <p:spPr>
          <a:xfrm>
            <a:off x="2412919" y="2062088"/>
            <a:ext cx="2334600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00" name="Shape 700"/>
          <p:cNvSpPr txBox="1"/>
          <p:nvPr/>
        </p:nvSpPr>
        <p:spPr>
          <a:xfrm>
            <a:off x="3744206" y="3636407"/>
            <a:ext cx="2868525" cy="4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Progress along “steep” directions is damped; progress along “flat” directions is accelerated</a:t>
            </a:r>
            <a:endParaRPr sz="105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52" name="Shape 5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Activation Functions</a:t>
            </a:r>
            <a:endParaRPr sz="2700" dirty="0"/>
          </a:p>
        </p:txBody>
      </p:sp>
      <p:sp>
        <p:nvSpPr>
          <p:cNvPr id="53" name="Shape 53"/>
          <p:cNvSpPr txBox="1"/>
          <p:nvPr/>
        </p:nvSpPr>
        <p:spPr>
          <a:xfrm>
            <a:off x="253500" y="1214569"/>
            <a:ext cx="1134000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Sigmoid</a:t>
            </a:r>
            <a:endParaRPr sz="1800" b="1"/>
          </a:p>
        </p:txBody>
      </p:sp>
      <p:sp>
        <p:nvSpPr>
          <p:cNvPr id="54" name="Shape 54"/>
          <p:cNvSpPr txBox="1"/>
          <p:nvPr/>
        </p:nvSpPr>
        <p:spPr>
          <a:xfrm>
            <a:off x="253500" y="2126175"/>
            <a:ext cx="222322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tanh</a:t>
            </a:r>
            <a:endParaRPr sz="1800"/>
          </a:p>
        </p:txBody>
      </p:sp>
      <p:sp>
        <p:nvSpPr>
          <p:cNvPr id="55" name="Shape 55"/>
          <p:cNvSpPr txBox="1"/>
          <p:nvPr/>
        </p:nvSpPr>
        <p:spPr>
          <a:xfrm>
            <a:off x="253500" y="3093731"/>
            <a:ext cx="2345850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ReLU</a:t>
            </a:r>
            <a:endParaRPr sz="1800"/>
          </a:p>
        </p:txBody>
      </p:sp>
      <p:sp>
        <p:nvSpPr>
          <p:cNvPr id="56" name="Shape 56"/>
          <p:cNvSpPr txBox="1"/>
          <p:nvPr/>
        </p:nvSpPr>
        <p:spPr>
          <a:xfrm>
            <a:off x="3557719" y="1168050"/>
            <a:ext cx="171427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Leaky ReLU</a:t>
            </a:r>
            <a:endParaRPr sz="1800"/>
          </a:p>
        </p:txBody>
      </p:sp>
      <p:sp>
        <p:nvSpPr>
          <p:cNvPr id="57" name="Shape 57"/>
          <p:cNvSpPr txBox="1"/>
          <p:nvPr/>
        </p:nvSpPr>
        <p:spPr>
          <a:xfrm>
            <a:off x="3614850" y="2222794"/>
            <a:ext cx="171427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Maxout</a:t>
            </a:r>
            <a:endParaRPr sz="1800" b="1"/>
          </a:p>
        </p:txBody>
      </p:sp>
      <p:sp>
        <p:nvSpPr>
          <p:cNvPr id="58" name="Shape 58"/>
          <p:cNvSpPr txBox="1"/>
          <p:nvPr/>
        </p:nvSpPr>
        <p:spPr>
          <a:xfrm>
            <a:off x="3648638" y="3036750"/>
            <a:ext cx="171427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ELU</a:t>
            </a:r>
            <a:endParaRPr sz="1800" b="1"/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01" y="1606837"/>
            <a:ext cx="1237556" cy="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400" y="2494715"/>
            <a:ext cx="808167" cy="2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400" y="3462263"/>
            <a:ext cx="1001608" cy="2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8637" y="1513800"/>
            <a:ext cx="1237556" cy="24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1472" y="3376275"/>
            <a:ext cx="1423256" cy="53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1460" y="2543137"/>
            <a:ext cx="2223225" cy="22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6036" y="1205408"/>
            <a:ext cx="1089195" cy="85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96044" y="2163038"/>
            <a:ext cx="1089188" cy="83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33094" y="3053325"/>
            <a:ext cx="1039020" cy="85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20950" y="1205409"/>
            <a:ext cx="1089188" cy="85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20952" y="3053330"/>
            <a:ext cx="1089188" cy="857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hape 7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87" y="1286897"/>
            <a:ext cx="4655387" cy="1020722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Shape 70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/>
          </a:p>
        </p:txBody>
      </p:sp>
      <p:sp>
        <p:nvSpPr>
          <p:cNvPr id="707" name="Shape 70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AdaGrad</a:t>
            </a:r>
            <a:endParaRPr sz="2700"/>
          </a:p>
        </p:txBody>
      </p:sp>
      <p:sp>
        <p:nvSpPr>
          <p:cNvPr id="708" name="Shape 708"/>
          <p:cNvSpPr/>
          <p:nvPr/>
        </p:nvSpPr>
        <p:spPr>
          <a:xfrm rot="5400000">
            <a:off x="3113459" y="2171197"/>
            <a:ext cx="318825" cy="1586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09" name="Shape 709"/>
          <p:cNvSpPr/>
          <p:nvPr/>
        </p:nvSpPr>
        <p:spPr>
          <a:xfrm rot="5400000">
            <a:off x="2655525" y="-101119"/>
            <a:ext cx="1234350" cy="614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0" name="Shape 710"/>
          <p:cNvSpPr/>
          <p:nvPr/>
        </p:nvSpPr>
        <p:spPr>
          <a:xfrm rot="5400000">
            <a:off x="2748950" y="363872"/>
            <a:ext cx="1047825" cy="5213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1" name="Shape 711"/>
          <p:cNvSpPr/>
          <p:nvPr/>
        </p:nvSpPr>
        <p:spPr>
          <a:xfrm rot="5400000">
            <a:off x="2862323" y="927566"/>
            <a:ext cx="820800" cy="408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2" name="Shape 712"/>
          <p:cNvSpPr/>
          <p:nvPr/>
        </p:nvSpPr>
        <p:spPr>
          <a:xfrm rot="5400000">
            <a:off x="2957972" y="1404032"/>
            <a:ext cx="629550" cy="313312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3" name="Shape 713"/>
          <p:cNvSpPr/>
          <p:nvPr/>
        </p:nvSpPr>
        <p:spPr>
          <a:xfrm rot="5400000">
            <a:off x="3043320" y="1828715"/>
            <a:ext cx="458775" cy="228375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4" name="Shape 714"/>
          <p:cNvSpPr/>
          <p:nvPr/>
        </p:nvSpPr>
        <p:spPr>
          <a:xfrm>
            <a:off x="1837781" y="3380955"/>
            <a:ext cx="101475" cy="1014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5" name="Shape 715"/>
          <p:cNvSpPr/>
          <p:nvPr/>
        </p:nvSpPr>
        <p:spPr>
          <a:xfrm>
            <a:off x="3205238" y="2868433"/>
            <a:ext cx="180450" cy="180450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6" name="Shape 716"/>
          <p:cNvSpPr/>
          <p:nvPr/>
        </p:nvSpPr>
        <p:spPr>
          <a:xfrm>
            <a:off x="2412919" y="2062088"/>
            <a:ext cx="2334600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17" name="Shape 717"/>
          <p:cNvSpPr txBox="1"/>
          <p:nvPr/>
        </p:nvSpPr>
        <p:spPr>
          <a:xfrm>
            <a:off x="55800" y="3621469"/>
            <a:ext cx="5642325" cy="41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Q2: What happens to the step size over long time?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Shape 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87" y="1286897"/>
            <a:ext cx="4655387" cy="1020722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  <p:sp>
        <p:nvSpPr>
          <p:cNvPr id="724" name="Shape 72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AdaGrad</a:t>
            </a:r>
            <a:endParaRPr sz="2700"/>
          </a:p>
        </p:txBody>
      </p:sp>
      <p:sp>
        <p:nvSpPr>
          <p:cNvPr id="725" name="Shape 725"/>
          <p:cNvSpPr/>
          <p:nvPr/>
        </p:nvSpPr>
        <p:spPr>
          <a:xfrm rot="5400000">
            <a:off x="3113459" y="2171197"/>
            <a:ext cx="318825" cy="1586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26" name="Shape 726"/>
          <p:cNvSpPr/>
          <p:nvPr/>
        </p:nvSpPr>
        <p:spPr>
          <a:xfrm rot="5400000">
            <a:off x="2655525" y="-101119"/>
            <a:ext cx="1234350" cy="61434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27" name="Shape 727"/>
          <p:cNvSpPr/>
          <p:nvPr/>
        </p:nvSpPr>
        <p:spPr>
          <a:xfrm rot="5400000">
            <a:off x="2748950" y="363872"/>
            <a:ext cx="1047825" cy="5213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28" name="Shape 728"/>
          <p:cNvSpPr/>
          <p:nvPr/>
        </p:nvSpPr>
        <p:spPr>
          <a:xfrm rot="5400000">
            <a:off x="2862323" y="927566"/>
            <a:ext cx="820800" cy="4086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29" name="Shape 729"/>
          <p:cNvSpPr/>
          <p:nvPr/>
        </p:nvSpPr>
        <p:spPr>
          <a:xfrm rot="5400000">
            <a:off x="2957972" y="1404032"/>
            <a:ext cx="629550" cy="3133125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30" name="Shape 730"/>
          <p:cNvSpPr/>
          <p:nvPr/>
        </p:nvSpPr>
        <p:spPr>
          <a:xfrm rot="5400000">
            <a:off x="3043320" y="1828715"/>
            <a:ext cx="458775" cy="228375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31" name="Shape 731"/>
          <p:cNvSpPr/>
          <p:nvPr/>
        </p:nvSpPr>
        <p:spPr>
          <a:xfrm>
            <a:off x="1837781" y="3380955"/>
            <a:ext cx="101475" cy="1014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32" name="Shape 732"/>
          <p:cNvSpPr/>
          <p:nvPr/>
        </p:nvSpPr>
        <p:spPr>
          <a:xfrm>
            <a:off x="3205238" y="2868433"/>
            <a:ext cx="180450" cy="180450"/>
          </a:xfrm>
          <a:prstGeom prst="smileyFace">
            <a:avLst>
              <a:gd name="adj" fmla="val 4653"/>
            </a:avLst>
          </a:prstGeom>
          <a:solidFill>
            <a:srgbClr val="F9CB9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33" name="Shape 733"/>
          <p:cNvSpPr/>
          <p:nvPr/>
        </p:nvSpPr>
        <p:spPr>
          <a:xfrm>
            <a:off x="2412919" y="2062088"/>
            <a:ext cx="2334600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34" name="Shape 734"/>
          <p:cNvSpPr txBox="1"/>
          <p:nvPr/>
        </p:nvSpPr>
        <p:spPr>
          <a:xfrm>
            <a:off x="55800" y="3621469"/>
            <a:ext cx="5642325" cy="41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Q2: What happens to the step size over long time?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735" name="Shape 735"/>
          <p:cNvSpPr txBox="1"/>
          <p:nvPr/>
        </p:nvSpPr>
        <p:spPr>
          <a:xfrm>
            <a:off x="5448150" y="3668719"/>
            <a:ext cx="1212975" cy="31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Decays to zero</a:t>
            </a:r>
            <a:endParaRPr sz="105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/>
          </a:p>
        </p:txBody>
      </p:sp>
      <p:sp>
        <p:nvSpPr>
          <p:cNvPr id="741" name="Shape 74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RMSProp</a:t>
            </a:r>
            <a:endParaRPr sz="2700"/>
          </a:p>
        </p:txBody>
      </p:sp>
      <p:pic>
        <p:nvPicPr>
          <p:cNvPr id="742" name="Shape 7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422" y="2863440"/>
            <a:ext cx="4718382" cy="87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Shape 7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422" y="1414237"/>
            <a:ext cx="4217157" cy="92463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Shape 744"/>
          <p:cNvSpPr txBox="1"/>
          <p:nvPr/>
        </p:nvSpPr>
        <p:spPr>
          <a:xfrm>
            <a:off x="-132403" y="1629544"/>
            <a:ext cx="1452825" cy="40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800"/>
              <a:t>AdaGrad</a:t>
            </a:r>
            <a:endParaRPr sz="1800"/>
          </a:p>
        </p:txBody>
      </p:sp>
      <p:sp>
        <p:nvSpPr>
          <p:cNvPr id="745" name="Shape 745"/>
          <p:cNvSpPr txBox="1"/>
          <p:nvPr/>
        </p:nvSpPr>
        <p:spPr>
          <a:xfrm>
            <a:off x="-9" y="3095438"/>
            <a:ext cx="1452825" cy="40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800"/>
              <a:t>RMSProp</a:t>
            </a:r>
            <a:endParaRPr sz="1800"/>
          </a:p>
        </p:txBody>
      </p:sp>
      <p:cxnSp>
        <p:nvCxnSpPr>
          <p:cNvPr id="746" name="Shape 746"/>
          <p:cNvCxnSpPr/>
          <p:nvPr/>
        </p:nvCxnSpPr>
        <p:spPr>
          <a:xfrm>
            <a:off x="2574000" y="2417663"/>
            <a:ext cx="0" cy="3975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7" name="Shape 747"/>
          <p:cNvSpPr/>
          <p:nvPr/>
        </p:nvSpPr>
        <p:spPr>
          <a:xfrm>
            <a:off x="1492800" y="3334388"/>
            <a:ext cx="4490550" cy="1671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48" name="Shape 748"/>
          <p:cNvSpPr/>
          <p:nvPr/>
        </p:nvSpPr>
        <p:spPr>
          <a:xfrm>
            <a:off x="1434351" y="1924988"/>
            <a:ext cx="1800225" cy="16717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49" name="Shape 749"/>
          <p:cNvSpPr txBox="1"/>
          <p:nvPr/>
        </p:nvSpPr>
        <p:spPr>
          <a:xfrm>
            <a:off x="0" y="3923625"/>
            <a:ext cx="4344300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Tieleman and Hinton, 2012</a:t>
            </a:r>
            <a:endParaRPr sz="12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Shape 7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332" y="1335150"/>
            <a:ext cx="2623481" cy="2618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4788" y="1388719"/>
            <a:ext cx="2534025" cy="25340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43</a:t>
            </a:fld>
            <a:endParaRPr/>
          </a:p>
        </p:txBody>
      </p:sp>
      <p:sp>
        <p:nvSpPr>
          <p:cNvPr id="757" name="Shape 75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RMSProp</a:t>
            </a:r>
            <a:endParaRPr sz="2700"/>
          </a:p>
        </p:txBody>
      </p:sp>
      <p:cxnSp>
        <p:nvCxnSpPr>
          <p:cNvPr id="758" name="Shape 758"/>
          <p:cNvCxnSpPr/>
          <p:nvPr/>
        </p:nvCxnSpPr>
        <p:spPr>
          <a:xfrm>
            <a:off x="4429031" y="1482750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9" name="Shape 759"/>
          <p:cNvCxnSpPr/>
          <p:nvPr/>
        </p:nvCxnSpPr>
        <p:spPr>
          <a:xfrm>
            <a:off x="4429031" y="1920806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Shape 760"/>
          <p:cNvCxnSpPr/>
          <p:nvPr/>
        </p:nvCxnSpPr>
        <p:spPr>
          <a:xfrm>
            <a:off x="4429031" y="2325075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1" name="Shape 761"/>
          <p:cNvSpPr txBox="1"/>
          <p:nvPr/>
        </p:nvSpPr>
        <p:spPr>
          <a:xfrm>
            <a:off x="4949663" y="1335150"/>
            <a:ext cx="62707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SGD</a:t>
            </a:r>
            <a:endParaRPr sz="1350"/>
          </a:p>
        </p:txBody>
      </p:sp>
      <p:sp>
        <p:nvSpPr>
          <p:cNvPr id="762" name="Shape 762"/>
          <p:cNvSpPr txBox="1"/>
          <p:nvPr/>
        </p:nvSpPr>
        <p:spPr>
          <a:xfrm>
            <a:off x="4916100" y="1773203"/>
            <a:ext cx="1472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SGD+Momentum</a:t>
            </a:r>
            <a:endParaRPr sz="1350"/>
          </a:p>
        </p:txBody>
      </p:sp>
      <p:sp>
        <p:nvSpPr>
          <p:cNvPr id="763" name="Shape 763"/>
          <p:cNvSpPr txBox="1"/>
          <p:nvPr/>
        </p:nvSpPr>
        <p:spPr>
          <a:xfrm>
            <a:off x="4949663" y="2177475"/>
            <a:ext cx="114142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RMSProp</a:t>
            </a:r>
            <a:endParaRPr sz="135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44</a:t>
            </a:fld>
            <a:endParaRPr/>
          </a:p>
        </p:txBody>
      </p:sp>
      <p:sp>
        <p:nvSpPr>
          <p:cNvPr id="769" name="Shape 76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Adam (almost)</a:t>
            </a:r>
            <a:endParaRPr sz="2700"/>
          </a:p>
        </p:txBody>
      </p:sp>
      <p:sp>
        <p:nvSpPr>
          <p:cNvPr id="770" name="Shape 770"/>
          <p:cNvSpPr txBox="1"/>
          <p:nvPr/>
        </p:nvSpPr>
        <p:spPr>
          <a:xfrm>
            <a:off x="0" y="3923625"/>
            <a:ext cx="4344300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Kingma and Ba, “Adam: A method for stochastic optimization”, ICLR 2015</a:t>
            </a:r>
            <a:endParaRPr sz="1200" dirty="0"/>
          </a:p>
        </p:txBody>
      </p:sp>
      <p:pic>
        <p:nvPicPr>
          <p:cNvPr id="771" name="Shape 7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7" y="1383225"/>
            <a:ext cx="4694720" cy="12079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45</a:t>
            </a:fld>
            <a:endParaRPr/>
          </a:p>
        </p:txBody>
      </p:sp>
      <p:sp>
        <p:nvSpPr>
          <p:cNvPr id="777" name="Shape 77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Adam (almost)</a:t>
            </a:r>
            <a:endParaRPr sz="2700"/>
          </a:p>
        </p:txBody>
      </p:sp>
      <p:sp>
        <p:nvSpPr>
          <p:cNvPr id="778" name="Shape 778"/>
          <p:cNvSpPr txBox="1"/>
          <p:nvPr/>
        </p:nvSpPr>
        <p:spPr>
          <a:xfrm>
            <a:off x="0" y="3923625"/>
            <a:ext cx="4344300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Kingma and Ba, “Adam: A method for stochastic optimization”, ICLR 2015</a:t>
            </a:r>
            <a:endParaRPr sz="1200" dirty="0"/>
          </a:p>
        </p:txBody>
      </p:sp>
      <p:pic>
        <p:nvPicPr>
          <p:cNvPr id="779" name="Shape 7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7" y="1383225"/>
            <a:ext cx="4694720" cy="1207988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Shape 780"/>
          <p:cNvSpPr/>
          <p:nvPr/>
        </p:nvSpPr>
        <p:spPr>
          <a:xfrm>
            <a:off x="423525" y="2029328"/>
            <a:ext cx="3724875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81" name="Shape 781"/>
          <p:cNvSpPr/>
          <p:nvPr/>
        </p:nvSpPr>
        <p:spPr>
          <a:xfrm>
            <a:off x="423525" y="2232169"/>
            <a:ext cx="4592700" cy="2952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82" name="Shape 782"/>
          <p:cNvSpPr txBox="1"/>
          <p:nvPr/>
        </p:nvSpPr>
        <p:spPr>
          <a:xfrm>
            <a:off x="5016225" y="1896338"/>
            <a:ext cx="127800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Momentum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783" name="Shape 783"/>
          <p:cNvSpPr txBox="1"/>
          <p:nvPr/>
        </p:nvSpPr>
        <p:spPr>
          <a:xfrm>
            <a:off x="5060944" y="2218219"/>
            <a:ext cx="172417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AdaGrad / RMSProp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784" name="Shape 784"/>
          <p:cNvSpPr txBox="1"/>
          <p:nvPr/>
        </p:nvSpPr>
        <p:spPr>
          <a:xfrm>
            <a:off x="1591838" y="2713688"/>
            <a:ext cx="3224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Sort of like RMSProp with momentum</a:t>
            </a:r>
            <a:endParaRPr sz="1350"/>
          </a:p>
        </p:txBody>
      </p:sp>
      <p:sp>
        <p:nvSpPr>
          <p:cNvPr id="785" name="Shape 785"/>
          <p:cNvSpPr txBox="1"/>
          <p:nvPr/>
        </p:nvSpPr>
        <p:spPr>
          <a:xfrm>
            <a:off x="1591838" y="3393450"/>
            <a:ext cx="3224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Q: What happens at first timestep?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46</a:t>
            </a:fld>
            <a:endParaRPr/>
          </a:p>
        </p:txBody>
      </p:sp>
      <p:sp>
        <p:nvSpPr>
          <p:cNvPr id="791" name="Shape 79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Adam (full form)</a:t>
            </a:r>
            <a:endParaRPr sz="2700"/>
          </a:p>
        </p:txBody>
      </p:sp>
      <p:sp>
        <p:nvSpPr>
          <p:cNvPr id="792" name="Shape 792"/>
          <p:cNvSpPr txBox="1"/>
          <p:nvPr/>
        </p:nvSpPr>
        <p:spPr>
          <a:xfrm>
            <a:off x="0" y="3923625"/>
            <a:ext cx="4344300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Kingma and Ba, “Adam: A method for stochastic optimization”, ICLR 2015</a:t>
            </a:r>
            <a:endParaRPr sz="1200" dirty="0"/>
          </a:p>
        </p:txBody>
      </p:sp>
      <p:pic>
        <p:nvPicPr>
          <p:cNvPr id="793" name="Shape 7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31" y="1417500"/>
            <a:ext cx="5031357" cy="1651519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Shape 794"/>
          <p:cNvSpPr/>
          <p:nvPr/>
        </p:nvSpPr>
        <p:spPr>
          <a:xfrm>
            <a:off x="101306" y="2096494"/>
            <a:ext cx="4959675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95" name="Shape 795"/>
          <p:cNvSpPr/>
          <p:nvPr/>
        </p:nvSpPr>
        <p:spPr>
          <a:xfrm>
            <a:off x="101306" y="2809556"/>
            <a:ext cx="4959675" cy="1489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96" name="Shape 796"/>
          <p:cNvSpPr/>
          <p:nvPr/>
        </p:nvSpPr>
        <p:spPr>
          <a:xfrm>
            <a:off x="101306" y="2304937"/>
            <a:ext cx="4959675" cy="1489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97" name="Shape 797"/>
          <p:cNvSpPr/>
          <p:nvPr/>
        </p:nvSpPr>
        <p:spPr>
          <a:xfrm>
            <a:off x="101306" y="2478710"/>
            <a:ext cx="4959675" cy="295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98" name="Shape 798"/>
          <p:cNvSpPr txBox="1"/>
          <p:nvPr/>
        </p:nvSpPr>
        <p:spPr>
          <a:xfrm>
            <a:off x="5212163" y="1862738"/>
            <a:ext cx="127800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Momentum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5060944" y="2806856"/>
            <a:ext cx="172417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AdaGrad / RMSProp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800" name="Shape 800"/>
          <p:cNvSpPr txBox="1"/>
          <p:nvPr/>
        </p:nvSpPr>
        <p:spPr>
          <a:xfrm>
            <a:off x="5212163" y="2476388"/>
            <a:ext cx="127800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38761D"/>
                </a:solidFill>
              </a:rPr>
              <a:t>Bias correction</a:t>
            </a:r>
            <a:endParaRPr sz="1350">
              <a:solidFill>
                <a:srgbClr val="38761D"/>
              </a:solidFill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108731" y="3225769"/>
            <a:ext cx="2214675" cy="64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Bias correction for the fact that first and second moment estimates start at zero</a:t>
            </a:r>
            <a:endParaRPr sz="1200"/>
          </a:p>
        </p:txBody>
      </p:sp>
      <p:pic>
        <p:nvPicPr>
          <p:cNvPr id="802" name="Shape 8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32" y="1391111"/>
            <a:ext cx="4959334" cy="1651519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Shape 803"/>
          <p:cNvSpPr/>
          <p:nvPr/>
        </p:nvSpPr>
        <p:spPr>
          <a:xfrm>
            <a:off x="101306" y="2096494"/>
            <a:ext cx="4959675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04" name="Shape 804"/>
          <p:cNvSpPr/>
          <p:nvPr/>
        </p:nvSpPr>
        <p:spPr>
          <a:xfrm>
            <a:off x="101306" y="2809556"/>
            <a:ext cx="4959675" cy="1489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05" name="Shape 805"/>
          <p:cNvSpPr/>
          <p:nvPr/>
        </p:nvSpPr>
        <p:spPr>
          <a:xfrm>
            <a:off x="101306" y="2304937"/>
            <a:ext cx="4959675" cy="1489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06" name="Shape 806"/>
          <p:cNvSpPr/>
          <p:nvPr/>
        </p:nvSpPr>
        <p:spPr>
          <a:xfrm>
            <a:off x="101306" y="2478710"/>
            <a:ext cx="4959675" cy="295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Shape 8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32" y="1391111"/>
            <a:ext cx="4959334" cy="1651519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Shape 81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/>
          </a:p>
        </p:txBody>
      </p:sp>
      <p:sp>
        <p:nvSpPr>
          <p:cNvPr id="813" name="Shape 813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Adam (full form)</a:t>
            </a:r>
            <a:endParaRPr sz="2700"/>
          </a:p>
        </p:txBody>
      </p:sp>
      <p:sp>
        <p:nvSpPr>
          <p:cNvPr id="814" name="Shape 814"/>
          <p:cNvSpPr txBox="1"/>
          <p:nvPr/>
        </p:nvSpPr>
        <p:spPr>
          <a:xfrm>
            <a:off x="0" y="3923625"/>
            <a:ext cx="4344300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Kingma and Ba, “Adam: A method for stochastic optimization”, ICLR 2015</a:t>
            </a:r>
            <a:endParaRPr sz="1200" dirty="0"/>
          </a:p>
        </p:txBody>
      </p:sp>
      <p:sp>
        <p:nvSpPr>
          <p:cNvPr id="815" name="Shape 815"/>
          <p:cNvSpPr/>
          <p:nvPr/>
        </p:nvSpPr>
        <p:spPr>
          <a:xfrm>
            <a:off x="101306" y="2096494"/>
            <a:ext cx="4959675" cy="1804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16" name="Shape 816"/>
          <p:cNvSpPr/>
          <p:nvPr/>
        </p:nvSpPr>
        <p:spPr>
          <a:xfrm>
            <a:off x="101306" y="2809556"/>
            <a:ext cx="4959675" cy="1489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17" name="Shape 817"/>
          <p:cNvSpPr/>
          <p:nvPr/>
        </p:nvSpPr>
        <p:spPr>
          <a:xfrm>
            <a:off x="101306" y="2304937"/>
            <a:ext cx="4959675" cy="14895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18" name="Shape 818"/>
          <p:cNvSpPr/>
          <p:nvPr/>
        </p:nvSpPr>
        <p:spPr>
          <a:xfrm>
            <a:off x="101306" y="2478710"/>
            <a:ext cx="4959675" cy="2952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819" name="Shape 819"/>
          <p:cNvSpPr txBox="1"/>
          <p:nvPr/>
        </p:nvSpPr>
        <p:spPr>
          <a:xfrm>
            <a:off x="5212163" y="1862738"/>
            <a:ext cx="127800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Momentum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820" name="Shape 820"/>
          <p:cNvSpPr txBox="1"/>
          <p:nvPr/>
        </p:nvSpPr>
        <p:spPr>
          <a:xfrm>
            <a:off x="5060944" y="2806856"/>
            <a:ext cx="172417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AdaGrad / RMSProp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821" name="Shape 821"/>
          <p:cNvSpPr txBox="1"/>
          <p:nvPr/>
        </p:nvSpPr>
        <p:spPr>
          <a:xfrm>
            <a:off x="5212163" y="2476388"/>
            <a:ext cx="127800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38761D"/>
                </a:solidFill>
              </a:rPr>
              <a:t>Bias correction</a:t>
            </a:r>
            <a:endParaRPr sz="1350">
              <a:solidFill>
                <a:srgbClr val="38761D"/>
              </a:solidFill>
            </a:endParaRPr>
          </a:p>
        </p:txBody>
      </p:sp>
      <p:sp>
        <p:nvSpPr>
          <p:cNvPr id="822" name="Shape 822"/>
          <p:cNvSpPr txBox="1"/>
          <p:nvPr/>
        </p:nvSpPr>
        <p:spPr>
          <a:xfrm>
            <a:off x="108731" y="3225769"/>
            <a:ext cx="2214675" cy="64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Bias correction for the fact that first and second moment estimates start at zero</a:t>
            </a:r>
            <a:endParaRPr sz="1200"/>
          </a:p>
        </p:txBody>
      </p:sp>
      <p:sp>
        <p:nvSpPr>
          <p:cNvPr id="823" name="Shape 823"/>
          <p:cNvSpPr txBox="1"/>
          <p:nvPr/>
        </p:nvSpPr>
        <p:spPr>
          <a:xfrm>
            <a:off x="2997488" y="3264404"/>
            <a:ext cx="3709350" cy="74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/>
              <a:t>Adam with beta1 = 0.9, </a:t>
            </a:r>
            <a:endParaRPr sz="1200"/>
          </a:p>
          <a:p>
            <a:r>
              <a:rPr lang="en" sz="1200"/>
              <a:t>beta2 = 0.999, and learning_rate = 1e-3 or 5e-4</a:t>
            </a:r>
            <a:endParaRPr sz="1200"/>
          </a:p>
          <a:p>
            <a:r>
              <a:rPr lang="en" sz="1200"/>
              <a:t>is a great starting point for many models! </a:t>
            </a:r>
            <a:endParaRPr sz="120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Shape 8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82" y="1196494"/>
            <a:ext cx="2771756" cy="276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Shape 8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44" y="1225219"/>
            <a:ext cx="2740895" cy="274089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Shape 83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48</a:t>
            </a:fld>
            <a:endParaRPr/>
          </a:p>
        </p:txBody>
      </p:sp>
      <p:sp>
        <p:nvSpPr>
          <p:cNvPr id="831" name="Shape 83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Adam </a:t>
            </a:r>
            <a:endParaRPr sz="2700"/>
          </a:p>
        </p:txBody>
      </p:sp>
      <p:cxnSp>
        <p:nvCxnSpPr>
          <p:cNvPr id="832" name="Shape 832"/>
          <p:cNvCxnSpPr/>
          <p:nvPr/>
        </p:nvCxnSpPr>
        <p:spPr>
          <a:xfrm>
            <a:off x="3857531" y="1882800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3" name="Shape 833"/>
          <p:cNvCxnSpPr/>
          <p:nvPr/>
        </p:nvCxnSpPr>
        <p:spPr>
          <a:xfrm>
            <a:off x="3857531" y="2320856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Shape 834"/>
          <p:cNvCxnSpPr/>
          <p:nvPr/>
        </p:nvCxnSpPr>
        <p:spPr>
          <a:xfrm>
            <a:off x="3857531" y="2725125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5" name="Shape 835"/>
          <p:cNvSpPr txBox="1"/>
          <p:nvPr/>
        </p:nvSpPr>
        <p:spPr>
          <a:xfrm>
            <a:off x="4378163" y="1735200"/>
            <a:ext cx="62707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SGD</a:t>
            </a:r>
            <a:endParaRPr sz="1350"/>
          </a:p>
        </p:txBody>
      </p:sp>
      <p:sp>
        <p:nvSpPr>
          <p:cNvPr id="836" name="Shape 836"/>
          <p:cNvSpPr txBox="1"/>
          <p:nvPr/>
        </p:nvSpPr>
        <p:spPr>
          <a:xfrm>
            <a:off x="4344600" y="2173253"/>
            <a:ext cx="1472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SGD+Momentum</a:t>
            </a:r>
            <a:endParaRPr sz="1350"/>
          </a:p>
        </p:txBody>
      </p:sp>
      <p:sp>
        <p:nvSpPr>
          <p:cNvPr id="837" name="Shape 837"/>
          <p:cNvSpPr txBox="1"/>
          <p:nvPr/>
        </p:nvSpPr>
        <p:spPr>
          <a:xfrm>
            <a:off x="4378163" y="2577525"/>
            <a:ext cx="114142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RMSProp</a:t>
            </a:r>
            <a:endParaRPr sz="1350"/>
          </a:p>
        </p:txBody>
      </p:sp>
      <p:cxnSp>
        <p:nvCxnSpPr>
          <p:cNvPr id="838" name="Shape 838"/>
          <p:cNvCxnSpPr/>
          <p:nvPr/>
        </p:nvCxnSpPr>
        <p:spPr>
          <a:xfrm>
            <a:off x="3857531" y="3169744"/>
            <a:ext cx="459000" cy="0"/>
          </a:xfrm>
          <a:prstGeom prst="straightConnector1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9" name="Shape 839"/>
          <p:cNvSpPr txBox="1"/>
          <p:nvPr/>
        </p:nvSpPr>
        <p:spPr>
          <a:xfrm>
            <a:off x="4378163" y="3022144"/>
            <a:ext cx="114142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Adam</a:t>
            </a:r>
            <a:endParaRPr sz="135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49</a:t>
            </a:fld>
            <a:endParaRPr/>
          </a:p>
        </p:txBody>
      </p:sp>
      <p:sp>
        <p:nvSpPr>
          <p:cNvPr id="845" name="Shape 845"/>
          <p:cNvSpPr txBox="1"/>
          <p:nvPr/>
        </p:nvSpPr>
        <p:spPr>
          <a:xfrm>
            <a:off x="259969" y="822431"/>
            <a:ext cx="64557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SGD, SGD+Momentum, Adagrad, RMSProp, Adam all have </a:t>
            </a:r>
            <a:r>
              <a:rPr lang="en" sz="1800" b="1"/>
              <a:t>learning rate </a:t>
            </a:r>
            <a:r>
              <a:rPr lang="en" sz="1800"/>
              <a:t>as a hyperparameter.</a:t>
            </a:r>
            <a:endParaRPr sz="1800"/>
          </a:p>
        </p:txBody>
      </p:sp>
      <p:pic>
        <p:nvPicPr>
          <p:cNvPr id="846" name="Shape 8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95" y="1554244"/>
            <a:ext cx="2561720" cy="2310581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7" name="Shape 847"/>
          <p:cNvSpPr txBox="1"/>
          <p:nvPr/>
        </p:nvSpPr>
        <p:spPr>
          <a:xfrm>
            <a:off x="3362925" y="2585381"/>
            <a:ext cx="3237300" cy="105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Q: Which one of these learning rates is best to use?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75" name="Shape 7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Activation Functions</a:t>
            </a:r>
            <a:endParaRPr sz="2700" dirty="0"/>
          </a:p>
        </p:txBody>
      </p:sp>
      <p:sp>
        <p:nvSpPr>
          <p:cNvPr id="76" name="Shape 76"/>
          <p:cNvSpPr txBox="1"/>
          <p:nvPr/>
        </p:nvSpPr>
        <p:spPr>
          <a:xfrm>
            <a:off x="253500" y="1214569"/>
            <a:ext cx="1134000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Sigmoid</a:t>
            </a:r>
            <a:endParaRPr sz="1800" b="1"/>
          </a:p>
        </p:txBody>
      </p:sp>
      <p:sp>
        <p:nvSpPr>
          <p:cNvPr id="77" name="Shape 77"/>
          <p:cNvSpPr txBox="1"/>
          <p:nvPr/>
        </p:nvSpPr>
        <p:spPr>
          <a:xfrm>
            <a:off x="253500" y="2126175"/>
            <a:ext cx="222322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tanh</a:t>
            </a:r>
            <a:endParaRPr sz="1800"/>
          </a:p>
        </p:txBody>
      </p:sp>
      <p:sp>
        <p:nvSpPr>
          <p:cNvPr id="78" name="Shape 78"/>
          <p:cNvSpPr txBox="1"/>
          <p:nvPr/>
        </p:nvSpPr>
        <p:spPr>
          <a:xfrm>
            <a:off x="253500" y="3093731"/>
            <a:ext cx="2345850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ReLU</a:t>
            </a:r>
            <a:endParaRPr sz="1800"/>
          </a:p>
        </p:txBody>
      </p:sp>
      <p:sp>
        <p:nvSpPr>
          <p:cNvPr id="79" name="Shape 79"/>
          <p:cNvSpPr txBox="1"/>
          <p:nvPr/>
        </p:nvSpPr>
        <p:spPr>
          <a:xfrm>
            <a:off x="3557719" y="1168050"/>
            <a:ext cx="171427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Leaky ReLU</a:t>
            </a:r>
            <a:endParaRPr sz="1800"/>
          </a:p>
        </p:txBody>
      </p:sp>
      <p:sp>
        <p:nvSpPr>
          <p:cNvPr id="80" name="Shape 80"/>
          <p:cNvSpPr txBox="1"/>
          <p:nvPr/>
        </p:nvSpPr>
        <p:spPr>
          <a:xfrm>
            <a:off x="3614850" y="2222794"/>
            <a:ext cx="171427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Maxout</a:t>
            </a:r>
            <a:endParaRPr sz="1800" b="1"/>
          </a:p>
        </p:txBody>
      </p:sp>
      <p:sp>
        <p:nvSpPr>
          <p:cNvPr id="81" name="Shape 81"/>
          <p:cNvSpPr txBox="1"/>
          <p:nvPr/>
        </p:nvSpPr>
        <p:spPr>
          <a:xfrm>
            <a:off x="3648638" y="3036750"/>
            <a:ext cx="1714275" cy="33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ELU</a:t>
            </a:r>
            <a:endParaRPr sz="1800" b="1"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401" y="1606837"/>
            <a:ext cx="1237556" cy="28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400" y="2494715"/>
            <a:ext cx="808167" cy="2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400" y="3462263"/>
            <a:ext cx="1001608" cy="2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8637" y="1513800"/>
            <a:ext cx="1237556" cy="24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1472" y="3376275"/>
            <a:ext cx="1423256" cy="53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1460" y="2543137"/>
            <a:ext cx="2223225" cy="22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6036" y="1205408"/>
            <a:ext cx="1089195" cy="85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96044" y="2163038"/>
            <a:ext cx="1089188" cy="83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33094" y="3053325"/>
            <a:ext cx="1039020" cy="85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20950" y="1205409"/>
            <a:ext cx="1089188" cy="85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20952" y="3053330"/>
            <a:ext cx="1089188" cy="85727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>
            <a:off x="163950" y="3037781"/>
            <a:ext cx="2758950" cy="103027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94" name="Shape 94"/>
          <p:cNvSpPr txBox="1"/>
          <p:nvPr/>
        </p:nvSpPr>
        <p:spPr>
          <a:xfrm>
            <a:off x="194654" y="3754950"/>
            <a:ext cx="1507050" cy="28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 b="1">
                <a:solidFill>
                  <a:srgbClr val="FF0000"/>
                </a:solidFill>
              </a:rPr>
              <a:t>Good default choice</a:t>
            </a:r>
            <a:endParaRPr sz="1050" b="1">
              <a:solidFill>
                <a:srgbClr val="FF0000"/>
              </a:solidFill>
            </a:endParaRP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/>
          </a:p>
        </p:txBody>
      </p:sp>
      <p:sp>
        <p:nvSpPr>
          <p:cNvPr id="853" name="Shape 853"/>
          <p:cNvSpPr txBox="1"/>
          <p:nvPr/>
        </p:nvSpPr>
        <p:spPr>
          <a:xfrm>
            <a:off x="259969" y="822431"/>
            <a:ext cx="64557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SGD, SGD+Momentum, Adagrad, RMSProp, Adam all have </a:t>
            </a:r>
            <a:r>
              <a:rPr lang="en" sz="1800" b="1"/>
              <a:t>learning rate </a:t>
            </a:r>
            <a:r>
              <a:rPr lang="en" sz="1800"/>
              <a:t>as a hyperparameter.</a:t>
            </a:r>
            <a:endParaRPr sz="1800"/>
          </a:p>
        </p:txBody>
      </p:sp>
      <p:pic>
        <p:nvPicPr>
          <p:cNvPr id="854" name="Shape 8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95" y="1554244"/>
            <a:ext cx="2561720" cy="2310581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Shape 855"/>
          <p:cNvSpPr txBox="1"/>
          <p:nvPr/>
        </p:nvSpPr>
        <p:spPr>
          <a:xfrm>
            <a:off x="3187613" y="1688963"/>
            <a:ext cx="3528000" cy="214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/>
              <a:t>=&gt; Learning rate decay over time!</a:t>
            </a:r>
            <a:endParaRPr sz="1350" b="1"/>
          </a:p>
        </p:txBody>
      </p:sp>
      <p:sp>
        <p:nvSpPr>
          <p:cNvPr id="856" name="Shape 856"/>
          <p:cNvSpPr txBox="1"/>
          <p:nvPr/>
        </p:nvSpPr>
        <p:spPr>
          <a:xfrm>
            <a:off x="3237431" y="2047969"/>
            <a:ext cx="3528000" cy="187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 b="1"/>
              <a:t>step decay: </a:t>
            </a:r>
            <a:endParaRPr sz="1050" b="1"/>
          </a:p>
          <a:p>
            <a:r>
              <a:rPr lang="en" sz="1050"/>
              <a:t>e.g. decay learning rate by half every few epochs.</a:t>
            </a:r>
            <a:endParaRPr sz="1050"/>
          </a:p>
          <a:p>
            <a:endParaRPr sz="1050"/>
          </a:p>
          <a:p>
            <a:endParaRPr sz="1050"/>
          </a:p>
          <a:p>
            <a:r>
              <a:rPr lang="en" sz="1050" b="1"/>
              <a:t>exponential decay:</a:t>
            </a:r>
            <a:endParaRPr sz="1050" b="1"/>
          </a:p>
          <a:p>
            <a:endParaRPr sz="1050" b="1"/>
          </a:p>
          <a:p>
            <a:endParaRPr sz="1050" b="1"/>
          </a:p>
          <a:p>
            <a:endParaRPr sz="1050" b="1"/>
          </a:p>
          <a:p>
            <a:r>
              <a:rPr lang="en" sz="1050" b="1"/>
              <a:t>1/t decay:</a:t>
            </a:r>
            <a:endParaRPr sz="1050" b="1"/>
          </a:p>
        </p:txBody>
      </p:sp>
      <p:pic>
        <p:nvPicPr>
          <p:cNvPr id="857" name="Shape 8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4929" y="2948325"/>
            <a:ext cx="1021556" cy="26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929" y="3570300"/>
            <a:ext cx="1450181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51</a:t>
            </a:fld>
            <a:endParaRPr/>
          </a:p>
        </p:txBody>
      </p:sp>
      <p:sp>
        <p:nvSpPr>
          <p:cNvPr id="864" name="Shape 864"/>
          <p:cNvSpPr txBox="1"/>
          <p:nvPr/>
        </p:nvSpPr>
        <p:spPr>
          <a:xfrm>
            <a:off x="259969" y="822431"/>
            <a:ext cx="64557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SGD, SGD+Momentum, Adagrad, RMSProp, Adam all have </a:t>
            </a:r>
            <a:r>
              <a:rPr lang="en" sz="1800" b="1"/>
              <a:t>learning rate </a:t>
            </a:r>
            <a:r>
              <a:rPr lang="en" sz="1800"/>
              <a:t>as a hyperparameter.</a:t>
            </a:r>
            <a:endParaRPr sz="1800"/>
          </a:p>
        </p:txBody>
      </p:sp>
      <p:pic>
        <p:nvPicPr>
          <p:cNvPr id="865" name="Shape 8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95" y="1554244"/>
            <a:ext cx="2561720" cy="2310581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6" name="Shape 866"/>
          <p:cNvSpPr/>
          <p:nvPr/>
        </p:nvSpPr>
        <p:spPr>
          <a:xfrm>
            <a:off x="3355538" y="1905881"/>
            <a:ext cx="1041300" cy="537450"/>
          </a:xfrm>
          <a:custGeom>
            <a:avLst/>
            <a:gdLst/>
            <a:ahLst/>
            <a:cxnLst/>
            <a:rect l="0" t="0" r="0" b="0"/>
            <a:pathLst>
              <a:path w="55536" h="28664" extrusionOk="0">
                <a:moveTo>
                  <a:pt x="0" y="0"/>
                </a:moveTo>
                <a:cubicBezTo>
                  <a:pt x="647" y="1991"/>
                  <a:pt x="1643" y="8509"/>
                  <a:pt x="3882" y="11943"/>
                </a:cubicBezTo>
                <a:cubicBezTo>
                  <a:pt x="6121" y="15377"/>
                  <a:pt x="8957" y="18164"/>
                  <a:pt x="13436" y="20602"/>
                </a:cubicBezTo>
                <a:cubicBezTo>
                  <a:pt x="17915" y="23041"/>
                  <a:pt x="23737" y="25230"/>
                  <a:pt x="30754" y="26574"/>
                </a:cubicBezTo>
                <a:cubicBezTo>
                  <a:pt x="37771" y="27918"/>
                  <a:pt x="51406" y="28316"/>
                  <a:pt x="55536" y="2866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7" name="Shape 867"/>
          <p:cNvSpPr/>
          <p:nvPr/>
        </p:nvSpPr>
        <p:spPr>
          <a:xfrm>
            <a:off x="4391138" y="2443331"/>
            <a:ext cx="1041300" cy="537450"/>
          </a:xfrm>
          <a:custGeom>
            <a:avLst/>
            <a:gdLst/>
            <a:ahLst/>
            <a:cxnLst/>
            <a:rect l="0" t="0" r="0" b="0"/>
            <a:pathLst>
              <a:path w="55536" h="28664" extrusionOk="0">
                <a:moveTo>
                  <a:pt x="0" y="0"/>
                </a:moveTo>
                <a:cubicBezTo>
                  <a:pt x="647" y="1991"/>
                  <a:pt x="1643" y="8509"/>
                  <a:pt x="3882" y="11943"/>
                </a:cubicBezTo>
                <a:cubicBezTo>
                  <a:pt x="6121" y="15377"/>
                  <a:pt x="8957" y="18164"/>
                  <a:pt x="13436" y="20602"/>
                </a:cubicBezTo>
                <a:cubicBezTo>
                  <a:pt x="17915" y="23041"/>
                  <a:pt x="23737" y="25230"/>
                  <a:pt x="30754" y="26574"/>
                </a:cubicBezTo>
                <a:cubicBezTo>
                  <a:pt x="37771" y="27918"/>
                  <a:pt x="51406" y="28316"/>
                  <a:pt x="55536" y="2866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8" name="Shape 868"/>
          <p:cNvSpPr/>
          <p:nvPr/>
        </p:nvSpPr>
        <p:spPr>
          <a:xfrm>
            <a:off x="5432438" y="2980781"/>
            <a:ext cx="1041300" cy="537450"/>
          </a:xfrm>
          <a:custGeom>
            <a:avLst/>
            <a:gdLst/>
            <a:ahLst/>
            <a:cxnLst/>
            <a:rect l="0" t="0" r="0" b="0"/>
            <a:pathLst>
              <a:path w="55536" h="28664" extrusionOk="0">
                <a:moveTo>
                  <a:pt x="0" y="0"/>
                </a:moveTo>
                <a:cubicBezTo>
                  <a:pt x="647" y="1991"/>
                  <a:pt x="1643" y="8509"/>
                  <a:pt x="3882" y="11943"/>
                </a:cubicBezTo>
                <a:cubicBezTo>
                  <a:pt x="6121" y="15377"/>
                  <a:pt x="8957" y="18164"/>
                  <a:pt x="13436" y="20602"/>
                </a:cubicBezTo>
                <a:cubicBezTo>
                  <a:pt x="17915" y="23041"/>
                  <a:pt x="23737" y="25230"/>
                  <a:pt x="30754" y="26574"/>
                </a:cubicBezTo>
                <a:cubicBezTo>
                  <a:pt x="37771" y="27918"/>
                  <a:pt x="51406" y="28316"/>
                  <a:pt x="55536" y="2866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869" name="Shape 869"/>
          <p:cNvCxnSpPr/>
          <p:nvPr/>
        </p:nvCxnSpPr>
        <p:spPr>
          <a:xfrm>
            <a:off x="3269231" y="3762431"/>
            <a:ext cx="323595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70" name="Shape 870"/>
          <p:cNvCxnSpPr/>
          <p:nvPr/>
        </p:nvCxnSpPr>
        <p:spPr>
          <a:xfrm rot="10800000">
            <a:off x="3269231" y="1649456"/>
            <a:ext cx="0" cy="21129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71" name="Shape 871"/>
          <p:cNvSpPr txBox="1"/>
          <p:nvPr/>
        </p:nvSpPr>
        <p:spPr>
          <a:xfrm>
            <a:off x="3355538" y="1605900"/>
            <a:ext cx="51142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Loss</a:t>
            </a:r>
            <a:endParaRPr sz="1050"/>
          </a:p>
        </p:txBody>
      </p:sp>
      <p:sp>
        <p:nvSpPr>
          <p:cNvPr id="872" name="Shape 872"/>
          <p:cNvSpPr txBox="1"/>
          <p:nvPr/>
        </p:nvSpPr>
        <p:spPr>
          <a:xfrm>
            <a:off x="5893931" y="3808388"/>
            <a:ext cx="66375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Epoch</a:t>
            </a:r>
            <a:endParaRPr sz="1050"/>
          </a:p>
        </p:txBody>
      </p:sp>
      <p:cxnSp>
        <p:nvCxnSpPr>
          <p:cNvPr id="873" name="Shape 873"/>
          <p:cNvCxnSpPr/>
          <p:nvPr/>
        </p:nvCxnSpPr>
        <p:spPr>
          <a:xfrm>
            <a:off x="4379813" y="2025788"/>
            <a:ext cx="0" cy="324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74" name="Shape 874"/>
          <p:cNvCxnSpPr/>
          <p:nvPr/>
        </p:nvCxnSpPr>
        <p:spPr>
          <a:xfrm>
            <a:off x="5432438" y="2048175"/>
            <a:ext cx="0" cy="9015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75" name="Shape 875"/>
          <p:cNvSpPr txBox="1"/>
          <p:nvPr/>
        </p:nvSpPr>
        <p:spPr>
          <a:xfrm>
            <a:off x="4242416" y="1722191"/>
            <a:ext cx="150907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Learning rate decay!</a:t>
            </a:r>
            <a:endParaRPr sz="105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52</a:t>
            </a:fld>
            <a:endParaRPr/>
          </a:p>
        </p:txBody>
      </p:sp>
      <p:sp>
        <p:nvSpPr>
          <p:cNvPr id="881" name="Shape 881"/>
          <p:cNvSpPr txBox="1"/>
          <p:nvPr/>
        </p:nvSpPr>
        <p:spPr>
          <a:xfrm>
            <a:off x="259969" y="822431"/>
            <a:ext cx="64557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SGD, SGD+Momentum, Adagrad, RMSProp, Adam all have </a:t>
            </a:r>
            <a:r>
              <a:rPr lang="en" sz="1800" b="1"/>
              <a:t>learning rate </a:t>
            </a:r>
            <a:r>
              <a:rPr lang="en" sz="1800"/>
              <a:t>as a hyperparameter.</a:t>
            </a:r>
            <a:endParaRPr sz="1800"/>
          </a:p>
        </p:txBody>
      </p:sp>
      <p:pic>
        <p:nvPicPr>
          <p:cNvPr id="882" name="Shape 8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95" y="1554244"/>
            <a:ext cx="2561720" cy="2310581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3" name="Shape 883"/>
          <p:cNvSpPr/>
          <p:nvPr/>
        </p:nvSpPr>
        <p:spPr>
          <a:xfrm>
            <a:off x="3355538" y="1905881"/>
            <a:ext cx="1041300" cy="537450"/>
          </a:xfrm>
          <a:custGeom>
            <a:avLst/>
            <a:gdLst/>
            <a:ahLst/>
            <a:cxnLst/>
            <a:rect l="0" t="0" r="0" b="0"/>
            <a:pathLst>
              <a:path w="55536" h="28664" extrusionOk="0">
                <a:moveTo>
                  <a:pt x="0" y="0"/>
                </a:moveTo>
                <a:cubicBezTo>
                  <a:pt x="647" y="1991"/>
                  <a:pt x="1643" y="8509"/>
                  <a:pt x="3882" y="11943"/>
                </a:cubicBezTo>
                <a:cubicBezTo>
                  <a:pt x="6121" y="15377"/>
                  <a:pt x="8957" y="18164"/>
                  <a:pt x="13436" y="20602"/>
                </a:cubicBezTo>
                <a:cubicBezTo>
                  <a:pt x="17915" y="23041"/>
                  <a:pt x="23737" y="25230"/>
                  <a:pt x="30754" y="26574"/>
                </a:cubicBezTo>
                <a:cubicBezTo>
                  <a:pt x="37771" y="27918"/>
                  <a:pt x="51406" y="28316"/>
                  <a:pt x="55536" y="2866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4" name="Shape 884"/>
          <p:cNvSpPr/>
          <p:nvPr/>
        </p:nvSpPr>
        <p:spPr>
          <a:xfrm>
            <a:off x="4391138" y="2443331"/>
            <a:ext cx="1041300" cy="537450"/>
          </a:xfrm>
          <a:custGeom>
            <a:avLst/>
            <a:gdLst/>
            <a:ahLst/>
            <a:cxnLst/>
            <a:rect l="0" t="0" r="0" b="0"/>
            <a:pathLst>
              <a:path w="55536" h="28664" extrusionOk="0">
                <a:moveTo>
                  <a:pt x="0" y="0"/>
                </a:moveTo>
                <a:cubicBezTo>
                  <a:pt x="647" y="1991"/>
                  <a:pt x="1643" y="8509"/>
                  <a:pt x="3882" y="11943"/>
                </a:cubicBezTo>
                <a:cubicBezTo>
                  <a:pt x="6121" y="15377"/>
                  <a:pt x="8957" y="18164"/>
                  <a:pt x="13436" y="20602"/>
                </a:cubicBezTo>
                <a:cubicBezTo>
                  <a:pt x="17915" y="23041"/>
                  <a:pt x="23737" y="25230"/>
                  <a:pt x="30754" y="26574"/>
                </a:cubicBezTo>
                <a:cubicBezTo>
                  <a:pt x="37771" y="27918"/>
                  <a:pt x="51406" y="28316"/>
                  <a:pt x="55536" y="2866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5" name="Shape 885"/>
          <p:cNvSpPr/>
          <p:nvPr/>
        </p:nvSpPr>
        <p:spPr>
          <a:xfrm>
            <a:off x="5432438" y="2980781"/>
            <a:ext cx="1041300" cy="537450"/>
          </a:xfrm>
          <a:custGeom>
            <a:avLst/>
            <a:gdLst/>
            <a:ahLst/>
            <a:cxnLst/>
            <a:rect l="0" t="0" r="0" b="0"/>
            <a:pathLst>
              <a:path w="55536" h="28664" extrusionOk="0">
                <a:moveTo>
                  <a:pt x="0" y="0"/>
                </a:moveTo>
                <a:cubicBezTo>
                  <a:pt x="647" y="1991"/>
                  <a:pt x="1643" y="8509"/>
                  <a:pt x="3882" y="11943"/>
                </a:cubicBezTo>
                <a:cubicBezTo>
                  <a:pt x="6121" y="15377"/>
                  <a:pt x="8957" y="18164"/>
                  <a:pt x="13436" y="20602"/>
                </a:cubicBezTo>
                <a:cubicBezTo>
                  <a:pt x="17915" y="23041"/>
                  <a:pt x="23737" y="25230"/>
                  <a:pt x="30754" y="26574"/>
                </a:cubicBezTo>
                <a:cubicBezTo>
                  <a:pt x="37771" y="27918"/>
                  <a:pt x="51406" y="28316"/>
                  <a:pt x="55536" y="28664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886" name="Shape 886"/>
          <p:cNvCxnSpPr/>
          <p:nvPr/>
        </p:nvCxnSpPr>
        <p:spPr>
          <a:xfrm>
            <a:off x="3269231" y="3762431"/>
            <a:ext cx="323595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7" name="Shape 887"/>
          <p:cNvCxnSpPr/>
          <p:nvPr/>
        </p:nvCxnSpPr>
        <p:spPr>
          <a:xfrm rot="10800000">
            <a:off x="3269231" y="1649456"/>
            <a:ext cx="0" cy="21129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8" name="Shape 888"/>
          <p:cNvSpPr txBox="1"/>
          <p:nvPr/>
        </p:nvSpPr>
        <p:spPr>
          <a:xfrm>
            <a:off x="3355538" y="1605900"/>
            <a:ext cx="51142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Loss</a:t>
            </a:r>
            <a:endParaRPr sz="1050"/>
          </a:p>
        </p:txBody>
      </p:sp>
      <p:sp>
        <p:nvSpPr>
          <p:cNvPr id="889" name="Shape 889"/>
          <p:cNvSpPr txBox="1"/>
          <p:nvPr/>
        </p:nvSpPr>
        <p:spPr>
          <a:xfrm>
            <a:off x="5893931" y="3808388"/>
            <a:ext cx="663750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Epoch</a:t>
            </a:r>
            <a:endParaRPr sz="1050"/>
          </a:p>
        </p:txBody>
      </p:sp>
      <p:cxnSp>
        <p:nvCxnSpPr>
          <p:cNvPr id="890" name="Shape 890"/>
          <p:cNvCxnSpPr/>
          <p:nvPr/>
        </p:nvCxnSpPr>
        <p:spPr>
          <a:xfrm>
            <a:off x="4379813" y="2025788"/>
            <a:ext cx="0" cy="324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1" name="Shape 891"/>
          <p:cNvCxnSpPr/>
          <p:nvPr/>
        </p:nvCxnSpPr>
        <p:spPr>
          <a:xfrm>
            <a:off x="5432438" y="2048175"/>
            <a:ext cx="0" cy="9015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2" name="Shape 892"/>
          <p:cNvSpPr txBox="1"/>
          <p:nvPr/>
        </p:nvSpPr>
        <p:spPr>
          <a:xfrm>
            <a:off x="4242416" y="1722191"/>
            <a:ext cx="150907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Learning rate decay!</a:t>
            </a:r>
            <a:endParaRPr sz="1050"/>
          </a:p>
        </p:txBody>
      </p:sp>
      <p:sp>
        <p:nvSpPr>
          <p:cNvPr id="893" name="Shape 893"/>
          <p:cNvSpPr txBox="1"/>
          <p:nvPr/>
        </p:nvSpPr>
        <p:spPr>
          <a:xfrm>
            <a:off x="3298388" y="3274227"/>
            <a:ext cx="230625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More critical with SGD+Momentum, </a:t>
            </a:r>
            <a:endParaRPr sz="1050"/>
          </a:p>
          <a:p>
            <a:r>
              <a:rPr lang="en" sz="1050"/>
              <a:t>less common with Adam</a:t>
            </a:r>
            <a:endParaRPr sz="105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53</a:t>
            </a:fld>
            <a:endParaRPr/>
          </a:p>
        </p:txBody>
      </p:sp>
      <p:sp>
        <p:nvSpPr>
          <p:cNvPr id="899" name="Shape 89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First-Order Optimization</a:t>
            </a:r>
            <a:endParaRPr sz="2700"/>
          </a:p>
        </p:txBody>
      </p:sp>
      <p:sp>
        <p:nvSpPr>
          <p:cNvPr id="900" name="Shape 900"/>
          <p:cNvSpPr/>
          <p:nvPr/>
        </p:nvSpPr>
        <p:spPr>
          <a:xfrm>
            <a:off x="1426125" y="1906113"/>
            <a:ext cx="3823686" cy="1901725"/>
          </a:xfrm>
          <a:custGeom>
            <a:avLst/>
            <a:gdLst/>
            <a:ahLst/>
            <a:cxnLst/>
            <a:rect l="0" t="0" r="0" b="0"/>
            <a:pathLst>
              <a:path w="111669" h="55539" extrusionOk="0">
                <a:moveTo>
                  <a:pt x="0" y="2688"/>
                </a:moveTo>
                <a:cubicBezTo>
                  <a:pt x="1692" y="7167"/>
                  <a:pt x="6022" y="28515"/>
                  <a:pt x="10152" y="29560"/>
                </a:cubicBezTo>
                <a:cubicBezTo>
                  <a:pt x="14282" y="30605"/>
                  <a:pt x="20254" y="7913"/>
                  <a:pt x="24782" y="8958"/>
                </a:cubicBezTo>
                <a:cubicBezTo>
                  <a:pt x="29311" y="10003"/>
                  <a:pt x="30356" y="29809"/>
                  <a:pt x="37323" y="35830"/>
                </a:cubicBezTo>
                <a:cubicBezTo>
                  <a:pt x="44290" y="41851"/>
                  <a:pt x="59318" y="46032"/>
                  <a:pt x="66583" y="45086"/>
                </a:cubicBezTo>
                <a:cubicBezTo>
                  <a:pt x="73848" y="44141"/>
                  <a:pt x="76635" y="28515"/>
                  <a:pt x="80915" y="30157"/>
                </a:cubicBezTo>
                <a:cubicBezTo>
                  <a:pt x="85195" y="31799"/>
                  <a:pt x="87135" y="59965"/>
                  <a:pt x="92261" y="54939"/>
                </a:cubicBezTo>
                <a:cubicBezTo>
                  <a:pt x="97387" y="49913"/>
                  <a:pt x="108434" y="9157"/>
                  <a:pt x="111669" y="0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901" name="Shape 901"/>
          <p:cNvCxnSpPr/>
          <p:nvPr/>
        </p:nvCxnSpPr>
        <p:spPr>
          <a:xfrm>
            <a:off x="1237013" y="3913459"/>
            <a:ext cx="437827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2" name="Shape 902"/>
          <p:cNvCxnSpPr/>
          <p:nvPr/>
        </p:nvCxnSpPr>
        <p:spPr>
          <a:xfrm rot="10800000">
            <a:off x="1237013" y="1800484"/>
            <a:ext cx="0" cy="21129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3" name="Shape 903"/>
          <p:cNvSpPr txBox="1"/>
          <p:nvPr/>
        </p:nvSpPr>
        <p:spPr>
          <a:xfrm>
            <a:off x="679519" y="1800494"/>
            <a:ext cx="51142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Loss</a:t>
            </a:r>
            <a:endParaRPr sz="1050"/>
          </a:p>
        </p:txBody>
      </p:sp>
      <p:sp>
        <p:nvSpPr>
          <p:cNvPr id="904" name="Shape 904"/>
          <p:cNvSpPr txBox="1"/>
          <p:nvPr/>
        </p:nvSpPr>
        <p:spPr>
          <a:xfrm>
            <a:off x="5249813" y="3648344"/>
            <a:ext cx="37237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w1</a:t>
            </a:r>
            <a:endParaRPr sz="1050"/>
          </a:p>
        </p:txBody>
      </p:sp>
      <p:sp>
        <p:nvSpPr>
          <p:cNvPr id="905" name="Shape 905"/>
          <p:cNvSpPr/>
          <p:nvPr/>
        </p:nvSpPr>
        <p:spPr>
          <a:xfrm>
            <a:off x="2317280" y="2168941"/>
            <a:ext cx="75825" cy="758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54</a:t>
            </a:fld>
            <a:endParaRPr/>
          </a:p>
        </p:txBody>
      </p:sp>
      <p:sp>
        <p:nvSpPr>
          <p:cNvPr id="911" name="Shape 91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First-Order Optimization</a:t>
            </a:r>
            <a:endParaRPr sz="2700"/>
          </a:p>
        </p:txBody>
      </p:sp>
      <p:sp>
        <p:nvSpPr>
          <p:cNvPr id="912" name="Shape 912"/>
          <p:cNvSpPr/>
          <p:nvPr/>
        </p:nvSpPr>
        <p:spPr>
          <a:xfrm>
            <a:off x="1426125" y="1906113"/>
            <a:ext cx="3823686" cy="1901725"/>
          </a:xfrm>
          <a:custGeom>
            <a:avLst/>
            <a:gdLst/>
            <a:ahLst/>
            <a:cxnLst/>
            <a:rect l="0" t="0" r="0" b="0"/>
            <a:pathLst>
              <a:path w="111669" h="55539" extrusionOk="0">
                <a:moveTo>
                  <a:pt x="0" y="2688"/>
                </a:moveTo>
                <a:cubicBezTo>
                  <a:pt x="1692" y="7167"/>
                  <a:pt x="6022" y="28515"/>
                  <a:pt x="10152" y="29560"/>
                </a:cubicBezTo>
                <a:cubicBezTo>
                  <a:pt x="14282" y="30605"/>
                  <a:pt x="20254" y="7913"/>
                  <a:pt x="24782" y="8958"/>
                </a:cubicBezTo>
                <a:cubicBezTo>
                  <a:pt x="29311" y="10003"/>
                  <a:pt x="30356" y="29809"/>
                  <a:pt x="37323" y="35830"/>
                </a:cubicBezTo>
                <a:cubicBezTo>
                  <a:pt x="44290" y="41851"/>
                  <a:pt x="59318" y="46032"/>
                  <a:pt x="66583" y="45086"/>
                </a:cubicBezTo>
                <a:cubicBezTo>
                  <a:pt x="73848" y="44141"/>
                  <a:pt x="76635" y="28515"/>
                  <a:pt x="80915" y="30157"/>
                </a:cubicBezTo>
                <a:cubicBezTo>
                  <a:pt x="85195" y="31799"/>
                  <a:pt x="87135" y="59965"/>
                  <a:pt x="92261" y="54939"/>
                </a:cubicBezTo>
                <a:cubicBezTo>
                  <a:pt x="97387" y="49913"/>
                  <a:pt x="108434" y="9157"/>
                  <a:pt x="111669" y="0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913" name="Shape 913"/>
          <p:cNvCxnSpPr/>
          <p:nvPr/>
        </p:nvCxnSpPr>
        <p:spPr>
          <a:xfrm>
            <a:off x="1237013" y="3913459"/>
            <a:ext cx="437827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14" name="Shape 914"/>
          <p:cNvCxnSpPr/>
          <p:nvPr/>
        </p:nvCxnSpPr>
        <p:spPr>
          <a:xfrm rot="10800000">
            <a:off x="1237013" y="1800484"/>
            <a:ext cx="0" cy="21129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5" name="Shape 915"/>
          <p:cNvSpPr txBox="1"/>
          <p:nvPr/>
        </p:nvSpPr>
        <p:spPr>
          <a:xfrm>
            <a:off x="679519" y="1800494"/>
            <a:ext cx="51142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Loss</a:t>
            </a:r>
            <a:endParaRPr sz="1050"/>
          </a:p>
        </p:txBody>
      </p:sp>
      <p:sp>
        <p:nvSpPr>
          <p:cNvPr id="916" name="Shape 916"/>
          <p:cNvSpPr txBox="1"/>
          <p:nvPr/>
        </p:nvSpPr>
        <p:spPr>
          <a:xfrm>
            <a:off x="5249813" y="3648344"/>
            <a:ext cx="37237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w1</a:t>
            </a:r>
            <a:endParaRPr sz="1050"/>
          </a:p>
        </p:txBody>
      </p:sp>
      <p:cxnSp>
        <p:nvCxnSpPr>
          <p:cNvPr id="917" name="Shape 917"/>
          <p:cNvCxnSpPr/>
          <p:nvPr/>
        </p:nvCxnSpPr>
        <p:spPr>
          <a:xfrm>
            <a:off x="1477988" y="1743775"/>
            <a:ext cx="2430225" cy="14031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8" name="Shape 918"/>
          <p:cNvSpPr/>
          <p:nvPr/>
        </p:nvSpPr>
        <p:spPr>
          <a:xfrm>
            <a:off x="2317280" y="2168941"/>
            <a:ext cx="75825" cy="758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919" name="Shape 919"/>
          <p:cNvCxnSpPr/>
          <p:nvPr/>
        </p:nvCxnSpPr>
        <p:spPr>
          <a:xfrm>
            <a:off x="2393100" y="2215610"/>
            <a:ext cx="316575" cy="190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0" name="Shape 920"/>
          <p:cNvSpPr/>
          <p:nvPr/>
        </p:nvSpPr>
        <p:spPr>
          <a:xfrm>
            <a:off x="2707300" y="2385178"/>
            <a:ext cx="75825" cy="758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921" name="Shape 921"/>
          <p:cNvSpPr txBox="1"/>
          <p:nvPr/>
        </p:nvSpPr>
        <p:spPr>
          <a:xfrm>
            <a:off x="1278300" y="1301100"/>
            <a:ext cx="4700700" cy="44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47650">
              <a:buSzPts val="1600"/>
              <a:buAutoNum type="arabicParenBoth"/>
            </a:pPr>
            <a:r>
              <a:rPr lang="en" sz="1200"/>
              <a:t>Use gradient form linear approximation</a:t>
            </a:r>
            <a:endParaRPr sz="1200"/>
          </a:p>
          <a:p>
            <a:pPr marL="342900" indent="-247650">
              <a:buSzPts val="1600"/>
              <a:buAutoNum type="arabicParenBoth"/>
            </a:pPr>
            <a:r>
              <a:rPr lang="en" sz="1200"/>
              <a:t>Step to minimize the approximation</a:t>
            </a:r>
            <a:endParaRPr sz="120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55</a:t>
            </a:fld>
            <a:endParaRPr/>
          </a:p>
        </p:txBody>
      </p:sp>
      <p:sp>
        <p:nvSpPr>
          <p:cNvPr id="927" name="Shape 92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Second-Order Optimization</a:t>
            </a:r>
            <a:endParaRPr sz="2700"/>
          </a:p>
        </p:txBody>
      </p:sp>
      <p:sp>
        <p:nvSpPr>
          <p:cNvPr id="928" name="Shape 928"/>
          <p:cNvSpPr/>
          <p:nvPr/>
        </p:nvSpPr>
        <p:spPr>
          <a:xfrm>
            <a:off x="1426125" y="1906113"/>
            <a:ext cx="3823686" cy="1901725"/>
          </a:xfrm>
          <a:custGeom>
            <a:avLst/>
            <a:gdLst/>
            <a:ahLst/>
            <a:cxnLst/>
            <a:rect l="0" t="0" r="0" b="0"/>
            <a:pathLst>
              <a:path w="111669" h="55539" extrusionOk="0">
                <a:moveTo>
                  <a:pt x="0" y="2688"/>
                </a:moveTo>
                <a:cubicBezTo>
                  <a:pt x="1692" y="7167"/>
                  <a:pt x="6022" y="28515"/>
                  <a:pt x="10152" y="29560"/>
                </a:cubicBezTo>
                <a:cubicBezTo>
                  <a:pt x="14282" y="30605"/>
                  <a:pt x="20254" y="7913"/>
                  <a:pt x="24782" y="8958"/>
                </a:cubicBezTo>
                <a:cubicBezTo>
                  <a:pt x="29311" y="10003"/>
                  <a:pt x="30356" y="29809"/>
                  <a:pt x="37323" y="35830"/>
                </a:cubicBezTo>
                <a:cubicBezTo>
                  <a:pt x="44290" y="41851"/>
                  <a:pt x="59318" y="46032"/>
                  <a:pt x="66583" y="45086"/>
                </a:cubicBezTo>
                <a:cubicBezTo>
                  <a:pt x="73848" y="44141"/>
                  <a:pt x="76635" y="28515"/>
                  <a:pt x="80915" y="30157"/>
                </a:cubicBezTo>
                <a:cubicBezTo>
                  <a:pt x="85195" y="31799"/>
                  <a:pt x="87135" y="59965"/>
                  <a:pt x="92261" y="54939"/>
                </a:cubicBezTo>
                <a:cubicBezTo>
                  <a:pt x="97387" y="49913"/>
                  <a:pt x="108434" y="9157"/>
                  <a:pt x="111669" y="0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929" name="Shape 929"/>
          <p:cNvCxnSpPr/>
          <p:nvPr/>
        </p:nvCxnSpPr>
        <p:spPr>
          <a:xfrm>
            <a:off x="1237013" y="3913459"/>
            <a:ext cx="437827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0" name="Shape 930"/>
          <p:cNvCxnSpPr/>
          <p:nvPr/>
        </p:nvCxnSpPr>
        <p:spPr>
          <a:xfrm rot="10800000">
            <a:off x="1237013" y="1800484"/>
            <a:ext cx="0" cy="21129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1" name="Shape 931"/>
          <p:cNvSpPr txBox="1"/>
          <p:nvPr/>
        </p:nvSpPr>
        <p:spPr>
          <a:xfrm>
            <a:off x="679519" y="1800494"/>
            <a:ext cx="51142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Loss</a:t>
            </a:r>
            <a:endParaRPr sz="1050"/>
          </a:p>
        </p:txBody>
      </p:sp>
      <p:sp>
        <p:nvSpPr>
          <p:cNvPr id="932" name="Shape 932"/>
          <p:cNvSpPr txBox="1"/>
          <p:nvPr/>
        </p:nvSpPr>
        <p:spPr>
          <a:xfrm>
            <a:off x="5249813" y="3648344"/>
            <a:ext cx="372375" cy="26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w1</a:t>
            </a:r>
            <a:endParaRPr sz="1050"/>
          </a:p>
        </p:txBody>
      </p:sp>
      <p:sp>
        <p:nvSpPr>
          <p:cNvPr id="933" name="Shape 933"/>
          <p:cNvSpPr/>
          <p:nvPr/>
        </p:nvSpPr>
        <p:spPr>
          <a:xfrm>
            <a:off x="2205769" y="1762660"/>
            <a:ext cx="1242844" cy="1345369"/>
          </a:xfrm>
          <a:custGeom>
            <a:avLst/>
            <a:gdLst/>
            <a:ahLst/>
            <a:cxnLst/>
            <a:rect l="0" t="0" r="0" b="0"/>
            <a:pathLst>
              <a:path w="66285" h="71753" extrusionOk="0">
                <a:moveTo>
                  <a:pt x="0" y="2090"/>
                </a:moveTo>
                <a:cubicBezTo>
                  <a:pt x="3533" y="12391"/>
                  <a:pt x="13636" y="53595"/>
                  <a:pt x="21200" y="63896"/>
                </a:cubicBezTo>
                <a:cubicBezTo>
                  <a:pt x="28764" y="74197"/>
                  <a:pt x="37870" y="74545"/>
                  <a:pt x="45384" y="63896"/>
                </a:cubicBezTo>
                <a:cubicBezTo>
                  <a:pt x="52898" y="53247"/>
                  <a:pt x="62802" y="10649"/>
                  <a:pt x="66285" y="0"/>
                </a:cubicBezTo>
              </a:path>
            </a:pathLst>
          </a:cu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4" name="Shape 934"/>
          <p:cNvSpPr/>
          <p:nvPr/>
        </p:nvSpPr>
        <p:spPr>
          <a:xfrm>
            <a:off x="2317280" y="2168941"/>
            <a:ext cx="75825" cy="758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935" name="Shape 935"/>
          <p:cNvSpPr txBox="1"/>
          <p:nvPr/>
        </p:nvSpPr>
        <p:spPr>
          <a:xfrm>
            <a:off x="1278300" y="1301100"/>
            <a:ext cx="4700700" cy="44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47650">
              <a:buSzPts val="1600"/>
              <a:buAutoNum type="arabicParenBoth"/>
            </a:pPr>
            <a:r>
              <a:rPr lang="en" sz="1200"/>
              <a:t>Use gradient </a:t>
            </a:r>
            <a:r>
              <a:rPr lang="en" sz="1200" b="1"/>
              <a:t>and Hessian</a:t>
            </a:r>
            <a:r>
              <a:rPr lang="en" sz="1200"/>
              <a:t> to form </a:t>
            </a:r>
            <a:r>
              <a:rPr lang="en" sz="1200" b="1"/>
              <a:t>quadratic</a:t>
            </a:r>
            <a:r>
              <a:rPr lang="en" sz="1200"/>
              <a:t> approximation</a:t>
            </a:r>
            <a:endParaRPr sz="1200"/>
          </a:p>
          <a:p>
            <a:pPr marL="342900" indent="-247650">
              <a:buSzPts val="1600"/>
              <a:buAutoNum type="arabicParenBoth"/>
            </a:pPr>
            <a:r>
              <a:rPr lang="en" sz="1200"/>
              <a:t>Step to the </a:t>
            </a:r>
            <a:r>
              <a:rPr lang="en" sz="1200" b="1"/>
              <a:t>minima</a:t>
            </a:r>
            <a:r>
              <a:rPr lang="en" sz="1200"/>
              <a:t> of the approximation</a:t>
            </a:r>
            <a:endParaRPr sz="1200"/>
          </a:p>
        </p:txBody>
      </p:sp>
      <p:cxnSp>
        <p:nvCxnSpPr>
          <p:cNvPr id="936" name="Shape 936"/>
          <p:cNvCxnSpPr>
            <a:stCxn id="934" idx="5"/>
            <a:endCxn id="937" idx="1"/>
          </p:cNvCxnSpPr>
          <p:nvPr/>
        </p:nvCxnSpPr>
        <p:spPr>
          <a:xfrm>
            <a:off x="2382002" y="2233661"/>
            <a:ext cx="414675" cy="79132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7" name="Shape 937"/>
          <p:cNvSpPr/>
          <p:nvPr/>
        </p:nvSpPr>
        <p:spPr>
          <a:xfrm>
            <a:off x="2785677" y="3013828"/>
            <a:ext cx="75825" cy="758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56</a:t>
            </a:fld>
            <a:endParaRPr/>
          </a:p>
        </p:txBody>
      </p:sp>
      <p:pic>
        <p:nvPicPr>
          <p:cNvPr id="943" name="Shape 9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19" y="1639575"/>
            <a:ext cx="5800725" cy="5429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4" name="Shape 944"/>
          <p:cNvSpPr txBox="1"/>
          <p:nvPr/>
        </p:nvSpPr>
        <p:spPr>
          <a:xfrm>
            <a:off x="336956" y="1297031"/>
            <a:ext cx="3283650" cy="34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second-order Taylor expansion:</a:t>
            </a:r>
            <a:endParaRPr sz="1350"/>
          </a:p>
        </p:txBody>
      </p:sp>
      <p:pic>
        <p:nvPicPr>
          <p:cNvPr id="945" name="Shape 9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10" y="2895112"/>
            <a:ext cx="2493169" cy="41433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6" name="Shape 946"/>
          <p:cNvSpPr txBox="1"/>
          <p:nvPr/>
        </p:nvSpPr>
        <p:spPr>
          <a:xfrm>
            <a:off x="409631" y="2529854"/>
            <a:ext cx="571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Solving for the critical point we obtain the Newton parameter update:</a:t>
            </a:r>
            <a:endParaRPr sz="1350"/>
          </a:p>
        </p:txBody>
      </p:sp>
      <p:sp>
        <p:nvSpPr>
          <p:cNvPr id="947" name="Shape 94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Second-Order Optimization</a:t>
            </a:r>
            <a:endParaRPr sz="2700"/>
          </a:p>
        </p:txBody>
      </p:sp>
      <p:sp>
        <p:nvSpPr>
          <p:cNvPr id="948" name="Shape 948"/>
          <p:cNvSpPr txBox="1"/>
          <p:nvPr/>
        </p:nvSpPr>
        <p:spPr>
          <a:xfrm>
            <a:off x="469088" y="3583031"/>
            <a:ext cx="6104925" cy="4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Q: What is nice about this update?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57</a:t>
            </a:fld>
            <a:endParaRPr/>
          </a:p>
        </p:txBody>
      </p:sp>
      <p:pic>
        <p:nvPicPr>
          <p:cNvPr id="954" name="Shape 9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19" y="1639575"/>
            <a:ext cx="5800725" cy="5429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5" name="Shape 955"/>
          <p:cNvSpPr txBox="1"/>
          <p:nvPr/>
        </p:nvSpPr>
        <p:spPr>
          <a:xfrm>
            <a:off x="336956" y="1297031"/>
            <a:ext cx="3283650" cy="34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second-order Taylor expansion:</a:t>
            </a:r>
            <a:endParaRPr sz="1350"/>
          </a:p>
        </p:txBody>
      </p:sp>
      <p:pic>
        <p:nvPicPr>
          <p:cNvPr id="956" name="Shape 9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10" y="2895112"/>
            <a:ext cx="2493169" cy="41433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7" name="Shape 957"/>
          <p:cNvSpPr txBox="1"/>
          <p:nvPr/>
        </p:nvSpPr>
        <p:spPr>
          <a:xfrm>
            <a:off x="409631" y="2529854"/>
            <a:ext cx="571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Solving for the critical point we obtain the Newton parameter update:</a:t>
            </a:r>
            <a:endParaRPr sz="1350"/>
          </a:p>
        </p:txBody>
      </p:sp>
      <p:sp>
        <p:nvSpPr>
          <p:cNvPr id="958" name="Shape 958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Second-Order Optimization</a:t>
            </a:r>
            <a:endParaRPr sz="2700"/>
          </a:p>
        </p:txBody>
      </p:sp>
      <p:sp>
        <p:nvSpPr>
          <p:cNvPr id="959" name="Shape 959"/>
          <p:cNvSpPr txBox="1"/>
          <p:nvPr/>
        </p:nvSpPr>
        <p:spPr>
          <a:xfrm>
            <a:off x="469088" y="3583031"/>
            <a:ext cx="6104925" cy="4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Q: What is nice about this update?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960" name="Shape 960"/>
          <p:cNvSpPr txBox="1"/>
          <p:nvPr/>
        </p:nvSpPr>
        <p:spPr>
          <a:xfrm>
            <a:off x="3213675" y="2825063"/>
            <a:ext cx="3453750" cy="90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No hyperparameters!</a:t>
            </a:r>
            <a:endParaRPr sz="1350">
              <a:solidFill>
                <a:srgbClr val="FF0000"/>
              </a:solidFill>
            </a:endParaRPr>
          </a:p>
          <a:p>
            <a:r>
              <a:rPr lang="en" sz="1350">
                <a:solidFill>
                  <a:srgbClr val="FF0000"/>
                </a:solidFill>
              </a:rPr>
              <a:t>No learning rate!</a:t>
            </a:r>
            <a:endParaRPr sz="1350">
              <a:solidFill>
                <a:srgbClr val="FF0000"/>
              </a:solidFill>
            </a:endParaRPr>
          </a:p>
          <a:p>
            <a:r>
              <a:rPr lang="en" sz="1350">
                <a:solidFill>
                  <a:srgbClr val="FF0000"/>
                </a:solidFill>
              </a:rPr>
              <a:t>(Though you might use one in practice)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58</a:t>
            </a:fld>
            <a:endParaRPr/>
          </a:p>
        </p:txBody>
      </p:sp>
      <p:pic>
        <p:nvPicPr>
          <p:cNvPr id="966" name="Shape 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19" y="1639575"/>
            <a:ext cx="5800725" cy="5429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7" name="Shape 967"/>
          <p:cNvSpPr txBox="1"/>
          <p:nvPr/>
        </p:nvSpPr>
        <p:spPr>
          <a:xfrm>
            <a:off x="336956" y="1297031"/>
            <a:ext cx="3283650" cy="34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second-order Taylor expansion:</a:t>
            </a:r>
            <a:endParaRPr sz="1350"/>
          </a:p>
        </p:txBody>
      </p:sp>
      <p:pic>
        <p:nvPicPr>
          <p:cNvPr id="968" name="Shape 9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10" y="2895112"/>
            <a:ext cx="2493169" cy="41433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9" name="Shape 969"/>
          <p:cNvSpPr txBox="1"/>
          <p:nvPr/>
        </p:nvSpPr>
        <p:spPr>
          <a:xfrm>
            <a:off x="409631" y="2529854"/>
            <a:ext cx="571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Solving for the critical point we obtain the Newton parameter update:</a:t>
            </a:r>
            <a:endParaRPr sz="1350"/>
          </a:p>
        </p:txBody>
      </p:sp>
      <p:sp>
        <p:nvSpPr>
          <p:cNvPr id="970" name="Shape 970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Second-Order Optimization</a:t>
            </a:r>
            <a:endParaRPr sz="2700"/>
          </a:p>
        </p:txBody>
      </p:sp>
      <p:sp>
        <p:nvSpPr>
          <p:cNvPr id="971" name="Shape 971"/>
          <p:cNvSpPr txBox="1"/>
          <p:nvPr/>
        </p:nvSpPr>
        <p:spPr>
          <a:xfrm>
            <a:off x="469088" y="3583031"/>
            <a:ext cx="6104925" cy="4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Q2: Why is this bad for deep learning?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59</a:t>
            </a:fld>
            <a:endParaRPr/>
          </a:p>
        </p:txBody>
      </p:sp>
      <p:pic>
        <p:nvPicPr>
          <p:cNvPr id="977" name="Shape 9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19" y="1639575"/>
            <a:ext cx="5800725" cy="5429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78" name="Shape 978"/>
          <p:cNvSpPr txBox="1"/>
          <p:nvPr/>
        </p:nvSpPr>
        <p:spPr>
          <a:xfrm>
            <a:off x="336956" y="1297031"/>
            <a:ext cx="3283650" cy="34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second-order Taylor expansion:</a:t>
            </a:r>
            <a:endParaRPr sz="1350"/>
          </a:p>
        </p:txBody>
      </p:sp>
      <p:pic>
        <p:nvPicPr>
          <p:cNvPr id="979" name="Shape 9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10" y="2895112"/>
            <a:ext cx="2493169" cy="41433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0" name="Shape 980"/>
          <p:cNvSpPr txBox="1"/>
          <p:nvPr/>
        </p:nvSpPr>
        <p:spPr>
          <a:xfrm>
            <a:off x="409631" y="2529854"/>
            <a:ext cx="5715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Solving for the critical point we obtain the Newton parameter update:</a:t>
            </a:r>
            <a:endParaRPr sz="1350"/>
          </a:p>
        </p:txBody>
      </p:sp>
      <p:sp>
        <p:nvSpPr>
          <p:cNvPr id="981" name="Shape 98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Second-Order Optimization</a:t>
            </a:r>
            <a:endParaRPr sz="2700"/>
          </a:p>
        </p:txBody>
      </p:sp>
      <p:sp>
        <p:nvSpPr>
          <p:cNvPr id="982" name="Shape 982"/>
          <p:cNvSpPr txBox="1"/>
          <p:nvPr/>
        </p:nvSpPr>
        <p:spPr>
          <a:xfrm>
            <a:off x="469088" y="3583031"/>
            <a:ext cx="6104925" cy="4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0000FF"/>
                </a:solidFill>
              </a:rPr>
              <a:t>Q2: Why is this bad for deep learning?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983" name="Shape 983"/>
          <p:cNvSpPr txBox="1"/>
          <p:nvPr/>
        </p:nvSpPr>
        <p:spPr>
          <a:xfrm>
            <a:off x="3263869" y="2830819"/>
            <a:ext cx="3510225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FF0000"/>
                </a:solidFill>
              </a:rPr>
              <a:t>Hessian has O(N^2) elements</a:t>
            </a:r>
            <a:endParaRPr sz="1350">
              <a:solidFill>
                <a:srgbClr val="FF0000"/>
              </a:solidFill>
            </a:endParaRPr>
          </a:p>
          <a:p>
            <a:r>
              <a:rPr lang="en" sz="1350">
                <a:solidFill>
                  <a:srgbClr val="FF0000"/>
                </a:solidFill>
              </a:rPr>
              <a:t>Inverting takes O(N^3)</a:t>
            </a:r>
            <a:endParaRPr sz="1350">
              <a:solidFill>
                <a:srgbClr val="FF0000"/>
              </a:solidFill>
            </a:endParaRPr>
          </a:p>
          <a:p>
            <a:r>
              <a:rPr lang="en" sz="1350">
                <a:solidFill>
                  <a:srgbClr val="FF0000"/>
                </a:solidFill>
              </a:rPr>
              <a:t>N = (Tens or Hundreds of) Millions</a:t>
            </a:r>
            <a:endParaRPr sz="1350">
              <a:solidFill>
                <a:srgbClr val="FF0000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Weight Initialization</a:t>
            </a:r>
            <a:endParaRPr sz="2700" dirty="0"/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t="63480"/>
          <a:stretch/>
        </p:blipFill>
        <p:spPr>
          <a:xfrm>
            <a:off x="97838" y="1260750"/>
            <a:ext cx="3227906" cy="8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t="63664"/>
          <a:stretch/>
        </p:blipFill>
        <p:spPr>
          <a:xfrm>
            <a:off x="138356" y="2249869"/>
            <a:ext cx="3146868" cy="85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5">
            <a:alphaModFix/>
          </a:blip>
          <a:srcRect t="64401"/>
          <a:stretch/>
        </p:blipFill>
        <p:spPr>
          <a:xfrm>
            <a:off x="230701" y="3214219"/>
            <a:ext cx="3095044" cy="823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3796631" y="1344450"/>
            <a:ext cx="3023325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b="1"/>
              <a:t>Initialization too small</a:t>
            </a:r>
            <a:r>
              <a:rPr lang="en" sz="1200"/>
              <a:t>:</a:t>
            </a:r>
            <a:endParaRPr sz="1200"/>
          </a:p>
          <a:p>
            <a:r>
              <a:rPr lang="en" sz="1200"/>
              <a:t>Activations go to zero, gradients also zero,</a:t>
            </a:r>
            <a:endParaRPr sz="1200"/>
          </a:p>
          <a:p>
            <a:r>
              <a:rPr lang="en" sz="1200"/>
              <a:t>No learning</a:t>
            </a:r>
            <a:endParaRPr sz="1200"/>
          </a:p>
        </p:txBody>
      </p:sp>
      <p:sp>
        <p:nvSpPr>
          <p:cNvPr id="105" name="Shape 105"/>
          <p:cNvSpPr txBox="1"/>
          <p:nvPr/>
        </p:nvSpPr>
        <p:spPr>
          <a:xfrm>
            <a:off x="3796631" y="2343629"/>
            <a:ext cx="3023325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b="1"/>
              <a:t>Initialization too big</a:t>
            </a:r>
            <a:r>
              <a:rPr lang="en" sz="1200"/>
              <a:t>:</a:t>
            </a:r>
            <a:endParaRPr sz="1200"/>
          </a:p>
          <a:p>
            <a:r>
              <a:rPr lang="en" sz="1200"/>
              <a:t>Activations saturate (for tanh), </a:t>
            </a:r>
            <a:endParaRPr sz="1200"/>
          </a:p>
          <a:p>
            <a:r>
              <a:rPr lang="en" sz="1200"/>
              <a:t>Gradients zero, no learning</a:t>
            </a:r>
            <a:endParaRPr sz="1200"/>
          </a:p>
        </p:txBody>
      </p:sp>
      <p:sp>
        <p:nvSpPr>
          <p:cNvPr id="106" name="Shape 106"/>
          <p:cNvSpPr txBox="1"/>
          <p:nvPr/>
        </p:nvSpPr>
        <p:spPr>
          <a:xfrm>
            <a:off x="3796631" y="3232510"/>
            <a:ext cx="3023325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b="1"/>
              <a:t>Initialization just right</a:t>
            </a:r>
            <a:r>
              <a:rPr lang="en" sz="1200"/>
              <a:t>:</a:t>
            </a:r>
            <a:endParaRPr sz="1200"/>
          </a:p>
          <a:p>
            <a:r>
              <a:rPr lang="en" sz="1200"/>
              <a:t>Nice distribution of activations at all layers,</a:t>
            </a:r>
            <a:endParaRPr sz="1200"/>
          </a:p>
          <a:p>
            <a:r>
              <a:rPr lang="en" sz="1200"/>
              <a:t>Learning proceeds nicely</a:t>
            </a:r>
            <a:endParaRPr sz="120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60</a:t>
            </a:fld>
            <a:endParaRPr/>
          </a:p>
        </p:txBody>
      </p:sp>
      <p:sp>
        <p:nvSpPr>
          <p:cNvPr id="989" name="Shape 989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Second-Order Optimization</a:t>
            </a:r>
            <a:endParaRPr sz="2700"/>
          </a:p>
        </p:txBody>
      </p:sp>
      <p:sp>
        <p:nvSpPr>
          <p:cNvPr id="990" name="Shape 990"/>
          <p:cNvSpPr txBox="1"/>
          <p:nvPr/>
        </p:nvSpPr>
        <p:spPr>
          <a:xfrm>
            <a:off x="323738" y="1865231"/>
            <a:ext cx="6270075" cy="34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SzPts val="2400"/>
              <a:buChar char="-"/>
            </a:pPr>
            <a:r>
              <a:rPr lang="en" sz="1800"/>
              <a:t>Quasi-Newton methods (</a:t>
            </a:r>
            <a:r>
              <a:rPr lang="en" sz="1800" b="1"/>
              <a:t>BGFS</a:t>
            </a:r>
            <a:r>
              <a:rPr lang="en" sz="1800"/>
              <a:t> most popular):</a:t>
            </a:r>
            <a:endParaRPr sz="1800"/>
          </a:p>
          <a:p>
            <a:pPr marL="342900"/>
            <a:r>
              <a:rPr lang="en" sz="1800" i="1"/>
              <a:t>instead of inverting the Hessian (O(n^3)), approximate inverse Hessian with rank 1 updates over time (O(n^2) each).</a:t>
            </a:r>
            <a:endParaRPr sz="1800" i="1"/>
          </a:p>
          <a:p>
            <a:pPr marL="342900"/>
            <a:endParaRPr sz="1800" i="1"/>
          </a:p>
          <a:p>
            <a:pPr marL="342900" indent="-285750">
              <a:buSzPts val="2400"/>
              <a:buChar char="-"/>
            </a:pPr>
            <a:r>
              <a:rPr lang="en" sz="1800" b="1"/>
              <a:t>L-BFGS</a:t>
            </a:r>
            <a:r>
              <a:rPr lang="en" sz="1800"/>
              <a:t> (Limited memory BFGS): </a:t>
            </a:r>
            <a:endParaRPr sz="1800"/>
          </a:p>
          <a:p>
            <a:pPr marL="342900"/>
            <a:r>
              <a:rPr lang="en" sz="1800" i="1"/>
              <a:t>Does not form/store the full inverse Hessian.</a:t>
            </a:r>
            <a:endParaRPr sz="1800" i="1"/>
          </a:p>
        </p:txBody>
      </p:sp>
      <p:pic>
        <p:nvPicPr>
          <p:cNvPr id="991" name="Shape 9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335" y="1301250"/>
            <a:ext cx="2493169" cy="41433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61</a:t>
            </a:fld>
            <a:endParaRPr/>
          </a:p>
        </p:txBody>
      </p:sp>
      <p:sp>
        <p:nvSpPr>
          <p:cNvPr id="997" name="Shape 997"/>
          <p:cNvSpPr txBox="1"/>
          <p:nvPr/>
        </p:nvSpPr>
        <p:spPr>
          <a:xfrm>
            <a:off x="112313" y="920438"/>
            <a:ext cx="6745725" cy="290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b="1"/>
              <a:t>L-BFGS</a:t>
            </a:r>
            <a:endParaRPr sz="2250" b="1"/>
          </a:p>
          <a:p>
            <a:endParaRPr sz="1800"/>
          </a:p>
          <a:p>
            <a:pPr marL="342900" indent="-285750">
              <a:buSzPts val="2400"/>
              <a:buChar char="-"/>
            </a:pPr>
            <a:r>
              <a:rPr lang="en" sz="1800" b="1"/>
              <a:t>Usually works very well in full batch, deterministic mode </a:t>
            </a:r>
            <a:endParaRPr sz="1800" b="1"/>
          </a:p>
          <a:p>
            <a:pPr marL="342900"/>
            <a:r>
              <a:rPr lang="en" sz="1800"/>
              <a:t>i.e. if you have a single, deterministic f(x) then L-BFGS will probably work very nicely</a:t>
            </a:r>
            <a:endParaRPr sz="1800"/>
          </a:p>
          <a:p>
            <a:endParaRPr sz="1800"/>
          </a:p>
          <a:p>
            <a:pPr marL="342900" indent="-285750">
              <a:buSzPts val="2400"/>
              <a:buChar char="-"/>
            </a:pPr>
            <a:r>
              <a:rPr lang="en" sz="1800" b="1"/>
              <a:t>Does not transfer very well to mini-batch setting</a:t>
            </a:r>
            <a:r>
              <a:rPr lang="en" sz="1800"/>
              <a:t>. Gives bad results. Adapting second-order methods to large-scale, stochastic setting is an active area of research.</a:t>
            </a:r>
            <a:endParaRPr sz="1800"/>
          </a:p>
        </p:txBody>
      </p:sp>
      <p:sp>
        <p:nvSpPr>
          <p:cNvPr id="998" name="Shape 998"/>
          <p:cNvSpPr txBox="1"/>
          <p:nvPr/>
        </p:nvSpPr>
        <p:spPr>
          <a:xfrm>
            <a:off x="0" y="3728794"/>
            <a:ext cx="5307975" cy="33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dirty="0"/>
              <a:t>Le et al, “On optimization methods for deep learning, ICML 2011”</a:t>
            </a:r>
            <a:endParaRPr sz="1200" dirty="0"/>
          </a:p>
          <a:p>
            <a:r>
              <a:rPr lang="en" sz="1200" dirty="0"/>
              <a:t>Ba et al, “Distributed second-order optimization using Kronecker-factored approximations”, ICLR 2017</a:t>
            </a:r>
            <a:endParaRPr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62</a:t>
            </a:fld>
            <a:endParaRPr/>
          </a:p>
        </p:txBody>
      </p:sp>
      <p:sp>
        <p:nvSpPr>
          <p:cNvPr id="1004" name="Shape 1004"/>
          <p:cNvSpPr txBox="1"/>
          <p:nvPr/>
        </p:nvSpPr>
        <p:spPr>
          <a:xfrm>
            <a:off x="273544" y="1822013"/>
            <a:ext cx="5908950" cy="191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85750">
              <a:buSzPts val="2400"/>
              <a:buChar char="-"/>
            </a:pPr>
            <a:r>
              <a:rPr lang="en" sz="1800" b="1"/>
              <a:t>Adam</a:t>
            </a:r>
            <a:r>
              <a:rPr lang="en" sz="1800"/>
              <a:t> is a good default choice in many cases</a:t>
            </a:r>
            <a:endParaRPr sz="1800"/>
          </a:p>
          <a:p>
            <a:pPr marL="342900" indent="-285750">
              <a:buSzPts val="2400"/>
              <a:buChar char="-"/>
            </a:pPr>
            <a:r>
              <a:rPr lang="en" sz="1800" b="1"/>
              <a:t>SGD+Momentum</a:t>
            </a:r>
            <a:r>
              <a:rPr lang="en" sz="1800"/>
              <a:t> with learning rate decay often outperforms Adam by a bit, but requires more tuning</a:t>
            </a:r>
            <a:endParaRPr sz="1800"/>
          </a:p>
          <a:p>
            <a:endParaRPr sz="1800"/>
          </a:p>
          <a:p>
            <a:pPr marL="342900" indent="-285750">
              <a:buSzPts val="2400"/>
              <a:buChar char="-"/>
            </a:pPr>
            <a:r>
              <a:rPr lang="en" sz="1800"/>
              <a:t>If you can afford to do full batch updates then try out </a:t>
            </a:r>
            <a:r>
              <a:rPr lang="en" sz="1800" b="1"/>
              <a:t>L-BFGS </a:t>
            </a:r>
            <a:r>
              <a:rPr lang="en" sz="1350"/>
              <a:t>(and don’t forget to disable all sources of noise)</a:t>
            </a:r>
            <a:endParaRPr sz="1350"/>
          </a:p>
        </p:txBody>
      </p:sp>
      <p:sp>
        <p:nvSpPr>
          <p:cNvPr id="1005" name="Shape 1005"/>
          <p:cNvSpPr txBox="1"/>
          <p:nvPr/>
        </p:nvSpPr>
        <p:spPr>
          <a:xfrm>
            <a:off x="634275" y="742050"/>
            <a:ext cx="3812175" cy="34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In practice:</a:t>
            </a:r>
            <a:endParaRPr sz="27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63</a:t>
            </a:fld>
            <a:endParaRPr/>
          </a:p>
        </p:txBody>
      </p:sp>
      <p:pic>
        <p:nvPicPr>
          <p:cNvPr id="1011" name="Shape 10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507" y="1309392"/>
            <a:ext cx="4954988" cy="18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Shape 101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Beyond Training Error</a:t>
            </a:r>
            <a:endParaRPr sz="2700"/>
          </a:p>
        </p:txBody>
      </p:sp>
      <p:cxnSp>
        <p:nvCxnSpPr>
          <p:cNvPr id="1013" name="Shape 1013"/>
          <p:cNvCxnSpPr/>
          <p:nvPr/>
        </p:nvCxnSpPr>
        <p:spPr>
          <a:xfrm rot="10800000">
            <a:off x="1629150" y="2731238"/>
            <a:ext cx="0" cy="88447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14" name="Shape 1014"/>
          <p:cNvSpPr txBox="1"/>
          <p:nvPr/>
        </p:nvSpPr>
        <p:spPr>
          <a:xfrm>
            <a:off x="632625" y="3576544"/>
            <a:ext cx="199305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Better optimization algorithms help reduce training loss</a:t>
            </a:r>
            <a:endParaRPr sz="1050"/>
          </a:p>
        </p:txBody>
      </p:sp>
      <p:cxnSp>
        <p:nvCxnSpPr>
          <p:cNvPr id="1015" name="Shape 1015"/>
          <p:cNvCxnSpPr/>
          <p:nvPr/>
        </p:nvCxnSpPr>
        <p:spPr>
          <a:xfrm rot="10800000">
            <a:off x="4909969" y="2731238"/>
            <a:ext cx="0" cy="88447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16" name="Shape 1016"/>
          <p:cNvSpPr txBox="1"/>
          <p:nvPr/>
        </p:nvSpPr>
        <p:spPr>
          <a:xfrm>
            <a:off x="3913444" y="3576544"/>
            <a:ext cx="240165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But we really care about error on new data - how to reduce the gap?</a:t>
            </a:r>
            <a:endParaRPr sz="1050"/>
          </a:p>
        </p:txBody>
      </p:sp>
      <p:cxnSp>
        <p:nvCxnSpPr>
          <p:cNvPr id="1017" name="Shape 1017"/>
          <p:cNvCxnSpPr/>
          <p:nvPr/>
        </p:nvCxnSpPr>
        <p:spPr>
          <a:xfrm>
            <a:off x="4966706" y="2390850"/>
            <a:ext cx="0" cy="408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hape 104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64</a:t>
            </a:fld>
            <a:endParaRPr/>
          </a:p>
        </p:txBody>
      </p:sp>
      <p:sp>
        <p:nvSpPr>
          <p:cNvPr id="1044" name="Shape 1044"/>
          <p:cNvSpPr txBox="1"/>
          <p:nvPr/>
        </p:nvSpPr>
        <p:spPr>
          <a:xfrm>
            <a:off x="667350" y="1553025"/>
            <a:ext cx="5523300" cy="166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14325">
              <a:buSzPts val="3000"/>
              <a:buAutoNum type="arabicPeriod"/>
            </a:pPr>
            <a:r>
              <a:rPr lang="en" sz="2250" dirty="0"/>
              <a:t>Train multiple independent models</a:t>
            </a:r>
            <a:endParaRPr sz="2250" dirty="0"/>
          </a:p>
          <a:p>
            <a:pPr marL="342900" indent="-314325">
              <a:buSzPts val="3000"/>
              <a:buAutoNum type="arabicPeriod"/>
            </a:pPr>
            <a:r>
              <a:rPr lang="en" sz="2250" dirty="0"/>
              <a:t>At test time average their results</a:t>
            </a:r>
            <a:br>
              <a:rPr lang="en" sz="2250" dirty="0"/>
            </a:br>
            <a:r>
              <a:rPr lang="en" sz="1050" dirty="0"/>
              <a:t>(Take average of predicted probability distributions, then choose argmax)</a:t>
            </a:r>
            <a:endParaRPr sz="1050" dirty="0"/>
          </a:p>
          <a:p>
            <a:endParaRPr sz="2250" dirty="0"/>
          </a:p>
          <a:p>
            <a:r>
              <a:rPr lang="en" sz="2250" dirty="0"/>
              <a:t>Enjoy 2% extra performance</a:t>
            </a:r>
            <a:endParaRPr sz="2250" dirty="0"/>
          </a:p>
        </p:txBody>
      </p:sp>
      <p:sp>
        <p:nvSpPr>
          <p:cNvPr id="1045" name="Shape 104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Model Ensembles</a:t>
            </a:r>
            <a:endParaRPr sz="270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65</a:t>
            </a:fld>
            <a:endParaRPr/>
          </a:p>
        </p:txBody>
      </p:sp>
      <p:sp>
        <p:nvSpPr>
          <p:cNvPr id="1051" name="Shape 105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Model Ensembles: Tips and Tricks</a:t>
            </a:r>
            <a:endParaRPr sz="2700">
              <a:solidFill>
                <a:srgbClr val="FF0000"/>
              </a:solidFill>
            </a:endParaRPr>
          </a:p>
        </p:txBody>
      </p:sp>
      <p:sp>
        <p:nvSpPr>
          <p:cNvPr id="1052" name="Shape 1052"/>
          <p:cNvSpPr txBox="1"/>
          <p:nvPr/>
        </p:nvSpPr>
        <p:spPr>
          <a:xfrm>
            <a:off x="667350" y="1214033"/>
            <a:ext cx="55233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Instead of training independent models, use multiple snapshots of a single model during training!</a:t>
            </a:r>
            <a:endParaRPr sz="1800"/>
          </a:p>
        </p:txBody>
      </p:sp>
      <p:pic>
        <p:nvPicPr>
          <p:cNvPr id="1053" name="Shape 1053"/>
          <p:cNvPicPr preferRelativeResize="0"/>
          <p:nvPr/>
        </p:nvPicPr>
        <p:blipFill rotWithShape="1">
          <a:blip r:embed="rId3">
            <a:alphaModFix/>
          </a:blip>
          <a:srcRect r="50666"/>
          <a:stretch/>
        </p:blipFill>
        <p:spPr>
          <a:xfrm>
            <a:off x="67913" y="1906238"/>
            <a:ext cx="2081080" cy="1830862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Shape 1054"/>
          <p:cNvSpPr txBox="1"/>
          <p:nvPr/>
        </p:nvSpPr>
        <p:spPr>
          <a:xfrm>
            <a:off x="4893" y="3729115"/>
            <a:ext cx="5151497" cy="35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Loshchilov and Hutter, “SGDR: Stochastic gradient descent with restarts”, arXiv 2016</a:t>
            </a:r>
            <a:endParaRPr sz="800" dirty="0"/>
          </a:p>
          <a:p>
            <a:r>
              <a:rPr lang="en" sz="800" dirty="0"/>
              <a:t>Huang et al, “Snapshot ensembles: train 1, get M for free”, ICLR 2017</a:t>
            </a:r>
            <a:endParaRPr sz="800" dirty="0"/>
          </a:p>
          <a:p>
            <a:r>
              <a:rPr lang="en" sz="800" dirty="0"/>
              <a:t>Figures copyright Yixuan Li and Geoff Pleiss, 2017. Reproduced with permission.</a:t>
            </a:r>
            <a:endParaRPr sz="8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66</a:t>
            </a:fld>
            <a:endParaRPr/>
          </a:p>
        </p:txBody>
      </p:sp>
      <p:sp>
        <p:nvSpPr>
          <p:cNvPr id="1060" name="Shape 1060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Model Ensembles: Tips and Tricks</a:t>
            </a:r>
            <a:endParaRPr sz="2700">
              <a:solidFill>
                <a:srgbClr val="FF0000"/>
              </a:solidFill>
            </a:endParaRPr>
          </a:p>
        </p:txBody>
      </p:sp>
      <p:sp>
        <p:nvSpPr>
          <p:cNvPr id="1061" name="Shape 1061"/>
          <p:cNvSpPr txBox="1"/>
          <p:nvPr/>
        </p:nvSpPr>
        <p:spPr>
          <a:xfrm>
            <a:off x="667350" y="1214033"/>
            <a:ext cx="5523300" cy="7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Instead of training independent models, use multiple snapshots of a single model during training!</a:t>
            </a:r>
            <a:endParaRPr sz="1800"/>
          </a:p>
        </p:txBody>
      </p:sp>
      <p:pic>
        <p:nvPicPr>
          <p:cNvPr id="1062" name="Shape 10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3" y="1906240"/>
            <a:ext cx="4218256" cy="183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Shape 10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369" y="2007843"/>
            <a:ext cx="1918681" cy="1739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Shape 1064"/>
          <p:cNvSpPr txBox="1"/>
          <p:nvPr/>
        </p:nvSpPr>
        <p:spPr>
          <a:xfrm>
            <a:off x="4583925" y="3650850"/>
            <a:ext cx="2274075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Cyclic learning rate schedules can make this work even better!</a:t>
            </a:r>
            <a:endParaRPr sz="105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10" name="Shape 1054"/>
          <p:cNvSpPr txBox="1"/>
          <p:nvPr/>
        </p:nvSpPr>
        <p:spPr>
          <a:xfrm>
            <a:off x="4893" y="3729115"/>
            <a:ext cx="5151497" cy="35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Loshchilov and Hutter, “SGDR: Stochastic gradient descent with restarts”, arXiv 2016</a:t>
            </a:r>
            <a:endParaRPr sz="800" dirty="0"/>
          </a:p>
          <a:p>
            <a:r>
              <a:rPr lang="en" sz="800" dirty="0"/>
              <a:t>Huang et al, “Snapshot ensembles: train 1, get M for free”, ICLR 2017</a:t>
            </a:r>
            <a:endParaRPr sz="800" dirty="0"/>
          </a:p>
          <a:p>
            <a:r>
              <a:rPr lang="en" sz="800" dirty="0"/>
              <a:t>Figures copyright Yixuan Li and Geoff Pleiss, 2017. Reproduced with permission.</a:t>
            </a:r>
            <a:endParaRPr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67</a:t>
            </a:fld>
            <a:endParaRPr/>
          </a:p>
        </p:txBody>
      </p:sp>
      <p:sp>
        <p:nvSpPr>
          <p:cNvPr id="1071" name="Shape 107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Model Ensembles: Tips and Tricks</a:t>
            </a:r>
            <a:endParaRPr sz="2700">
              <a:solidFill>
                <a:srgbClr val="FF0000"/>
              </a:solidFill>
            </a:endParaRPr>
          </a:p>
        </p:txBody>
      </p:sp>
      <p:sp>
        <p:nvSpPr>
          <p:cNvPr id="1072" name="Shape 1072"/>
          <p:cNvSpPr txBox="1"/>
          <p:nvPr/>
        </p:nvSpPr>
        <p:spPr>
          <a:xfrm>
            <a:off x="667350" y="1317900"/>
            <a:ext cx="55233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Instead of using actual parameter vector, keep a moving average of the parameter vector and use that at test time (Polyak averaging)</a:t>
            </a:r>
            <a:endParaRPr sz="1800"/>
          </a:p>
        </p:txBody>
      </p:sp>
      <p:sp>
        <p:nvSpPr>
          <p:cNvPr id="1073" name="Shape 1073"/>
          <p:cNvSpPr txBox="1"/>
          <p:nvPr/>
        </p:nvSpPr>
        <p:spPr>
          <a:xfrm>
            <a:off x="0" y="3923625"/>
            <a:ext cx="5730075" cy="18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Polyak and Juditsky, “Acceleration of stochastic approximation by averaging”, SIAM Journal on Control and Optimization, 1992.</a:t>
            </a:r>
            <a:endParaRPr sz="800" dirty="0"/>
          </a:p>
        </p:txBody>
      </p:sp>
      <p:pic>
        <p:nvPicPr>
          <p:cNvPr id="1074" name="Shape 10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860" y="2470529"/>
            <a:ext cx="4536281" cy="11358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68</a:t>
            </a:fld>
            <a:endParaRPr/>
          </a:p>
        </p:txBody>
      </p:sp>
      <p:sp>
        <p:nvSpPr>
          <p:cNvPr id="1023" name="Shape 1023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Early Stopping</a:t>
            </a:r>
            <a:endParaRPr sz="2700"/>
          </a:p>
        </p:txBody>
      </p:sp>
      <p:cxnSp>
        <p:nvCxnSpPr>
          <p:cNvPr id="1024" name="Shape 1024"/>
          <p:cNvCxnSpPr/>
          <p:nvPr/>
        </p:nvCxnSpPr>
        <p:spPr>
          <a:xfrm rot="10800000">
            <a:off x="857250" y="1933181"/>
            <a:ext cx="0" cy="1164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5" name="Shape 1025"/>
          <p:cNvCxnSpPr/>
          <p:nvPr/>
        </p:nvCxnSpPr>
        <p:spPr>
          <a:xfrm rot="10800000">
            <a:off x="857138" y="3097781"/>
            <a:ext cx="170595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6" name="Shape 1026"/>
          <p:cNvSpPr/>
          <p:nvPr/>
        </p:nvSpPr>
        <p:spPr>
          <a:xfrm>
            <a:off x="952500" y="1959113"/>
            <a:ext cx="1588950" cy="1082400"/>
          </a:xfrm>
          <a:custGeom>
            <a:avLst/>
            <a:gdLst/>
            <a:ahLst/>
            <a:cxnLst/>
            <a:rect l="0" t="0" r="0" b="0"/>
            <a:pathLst>
              <a:path w="84744" h="57728" extrusionOk="0">
                <a:moveTo>
                  <a:pt x="0" y="0"/>
                </a:moveTo>
                <a:cubicBezTo>
                  <a:pt x="3618" y="8467"/>
                  <a:pt x="7581" y="41179"/>
                  <a:pt x="21705" y="50800"/>
                </a:cubicBezTo>
                <a:cubicBezTo>
                  <a:pt x="35829" y="60421"/>
                  <a:pt x="74238" y="56573"/>
                  <a:pt x="84744" y="57728"/>
                </a:cubicBezTo>
              </a:path>
            </a:pathLst>
          </a:custGeom>
          <a:noFill/>
          <a:ln w="1143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7" name="Shape 1027"/>
          <p:cNvSpPr txBox="1"/>
          <p:nvPr/>
        </p:nvSpPr>
        <p:spPr>
          <a:xfrm>
            <a:off x="1376738" y="3128100"/>
            <a:ext cx="878850" cy="29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Iteration</a:t>
            </a:r>
            <a:endParaRPr sz="1350"/>
          </a:p>
        </p:txBody>
      </p:sp>
      <p:sp>
        <p:nvSpPr>
          <p:cNvPr id="1028" name="Shape 1028"/>
          <p:cNvSpPr txBox="1"/>
          <p:nvPr/>
        </p:nvSpPr>
        <p:spPr>
          <a:xfrm>
            <a:off x="284325" y="1959113"/>
            <a:ext cx="525375" cy="29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Loss</a:t>
            </a:r>
            <a:endParaRPr sz="1350"/>
          </a:p>
        </p:txBody>
      </p:sp>
      <p:cxnSp>
        <p:nvCxnSpPr>
          <p:cNvPr id="1029" name="Shape 1029"/>
          <p:cNvCxnSpPr/>
          <p:nvPr/>
        </p:nvCxnSpPr>
        <p:spPr>
          <a:xfrm rot="10800000">
            <a:off x="3725138" y="1911075"/>
            <a:ext cx="0" cy="1164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0" name="Shape 1030"/>
          <p:cNvCxnSpPr/>
          <p:nvPr/>
        </p:nvCxnSpPr>
        <p:spPr>
          <a:xfrm rot="10800000">
            <a:off x="3725025" y="3075675"/>
            <a:ext cx="170595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1" name="Shape 1031"/>
          <p:cNvSpPr txBox="1"/>
          <p:nvPr/>
        </p:nvSpPr>
        <p:spPr>
          <a:xfrm>
            <a:off x="4244625" y="3105994"/>
            <a:ext cx="833850" cy="29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Iteration</a:t>
            </a:r>
            <a:endParaRPr sz="1350"/>
          </a:p>
        </p:txBody>
      </p:sp>
      <p:sp>
        <p:nvSpPr>
          <p:cNvPr id="1032" name="Shape 1032"/>
          <p:cNvSpPr txBox="1"/>
          <p:nvPr/>
        </p:nvSpPr>
        <p:spPr>
          <a:xfrm>
            <a:off x="2770097" y="1937006"/>
            <a:ext cx="859725" cy="29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Accuracy</a:t>
            </a:r>
            <a:endParaRPr sz="1350"/>
          </a:p>
        </p:txBody>
      </p:sp>
      <p:sp>
        <p:nvSpPr>
          <p:cNvPr id="1033" name="Shape 1033"/>
          <p:cNvSpPr/>
          <p:nvPr/>
        </p:nvSpPr>
        <p:spPr>
          <a:xfrm>
            <a:off x="3814313" y="1946119"/>
            <a:ext cx="1562981" cy="1065075"/>
          </a:xfrm>
          <a:custGeom>
            <a:avLst/>
            <a:gdLst/>
            <a:ahLst/>
            <a:cxnLst/>
            <a:rect l="0" t="0" r="0" b="0"/>
            <a:pathLst>
              <a:path w="83359" h="56804" extrusionOk="0">
                <a:moveTo>
                  <a:pt x="0" y="56804"/>
                </a:moveTo>
                <a:cubicBezTo>
                  <a:pt x="3464" y="51493"/>
                  <a:pt x="6889" y="34406"/>
                  <a:pt x="20782" y="24939"/>
                </a:cubicBezTo>
                <a:cubicBezTo>
                  <a:pt x="34675" y="15472"/>
                  <a:pt x="72930" y="4157"/>
                  <a:pt x="83359" y="0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4" name="Shape 1034"/>
          <p:cNvSpPr/>
          <p:nvPr/>
        </p:nvSpPr>
        <p:spPr>
          <a:xfrm>
            <a:off x="3879263" y="2405654"/>
            <a:ext cx="1679869" cy="635831"/>
          </a:xfrm>
          <a:custGeom>
            <a:avLst/>
            <a:gdLst/>
            <a:ahLst/>
            <a:cxnLst/>
            <a:rect l="0" t="0" r="0" b="0"/>
            <a:pathLst>
              <a:path w="89593" h="33911" extrusionOk="0">
                <a:moveTo>
                  <a:pt x="0" y="33911"/>
                </a:moveTo>
                <a:cubicBezTo>
                  <a:pt x="3464" y="29024"/>
                  <a:pt x="12008" y="10205"/>
                  <a:pt x="20782" y="4586"/>
                </a:cubicBezTo>
                <a:cubicBezTo>
                  <a:pt x="29557" y="-1033"/>
                  <a:pt x="41179" y="7"/>
                  <a:pt x="52647" y="199"/>
                </a:cubicBezTo>
                <a:cubicBezTo>
                  <a:pt x="64116" y="391"/>
                  <a:pt x="83435" y="4817"/>
                  <a:pt x="89593" y="5740"/>
                </a:cubicBezTo>
              </a:path>
            </a:pathLst>
          </a:custGeom>
          <a:noFill/>
          <a:ln w="762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5" name="Shape 1035"/>
          <p:cNvSpPr txBox="1"/>
          <p:nvPr/>
        </p:nvSpPr>
        <p:spPr>
          <a:xfrm>
            <a:off x="3848981" y="1669031"/>
            <a:ext cx="632025" cy="44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>
                <a:solidFill>
                  <a:srgbClr val="0000FF"/>
                </a:solidFill>
              </a:rPr>
              <a:t>Train</a:t>
            </a:r>
            <a:endParaRPr sz="1350" b="1">
              <a:solidFill>
                <a:srgbClr val="0000FF"/>
              </a:solidFill>
            </a:endParaRPr>
          </a:p>
          <a:p>
            <a:r>
              <a:rPr lang="en" sz="1350" b="1">
                <a:solidFill>
                  <a:srgbClr val="FF9900"/>
                </a:solidFill>
              </a:rPr>
              <a:t>Val</a:t>
            </a:r>
            <a:endParaRPr sz="1350" b="1">
              <a:solidFill>
                <a:srgbClr val="FF9900"/>
              </a:solidFill>
            </a:endParaRPr>
          </a:p>
        </p:txBody>
      </p:sp>
      <p:cxnSp>
        <p:nvCxnSpPr>
          <p:cNvPr id="1036" name="Shape 1036"/>
          <p:cNvCxnSpPr/>
          <p:nvPr/>
        </p:nvCxnSpPr>
        <p:spPr>
          <a:xfrm rot="10800000">
            <a:off x="4814456" y="2504700"/>
            <a:ext cx="0" cy="27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7" name="Shape 1037"/>
          <p:cNvSpPr txBox="1"/>
          <p:nvPr/>
        </p:nvSpPr>
        <p:spPr>
          <a:xfrm>
            <a:off x="4273219" y="2784750"/>
            <a:ext cx="1082475" cy="29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900"/>
              <a:t>Stop training here</a:t>
            </a:r>
            <a:endParaRPr sz="900"/>
          </a:p>
        </p:txBody>
      </p:sp>
      <p:sp>
        <p:nvSpPr>
          <p:cNvPr id="1038" name="Shape 1038"/>
          <p:cNvSpPr txBox="1"/>
          <p:nvPr/>
        </p:nvSpPr>
        <p:spPr>
          <a:xfrm>
            <a:off x="510881" y="3505613"/>
            <a:ext cx="6104700" cy="42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Stop training the model when accuracy on the validation set decreases</a:t>
            </a:r>
            <a:endParaRPr sz="1050"/>
          </a:p>
          <a:p>
            <a:r>
              <a:rPr lang="en" sz="1050"/>
              <a:t>Or train for a long time, but always keep track of the model snapshot that worked best on val</a:t>
            </a:r>
            <a:endParaRPr sz="105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69</a:t>
            </a:fld>
            <a:endParaRPr/>
          </a:p>
        </p:txBody>
      </p:sp>
      <p:pic>
        <p:nvPicPr>
          <p:cNvPr id="1080" name="Shape 10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507" y="1537523"/>
            <a:ext cx="4954988" cy="18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Shape 1081"/>
          <p:cNvSpPr txBox="1"/>
          <p:nvPr/>
        </p:nvSpPr>
        <p:spPr>
          <a:xfrm>
            <a:off x="88650" y="78690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/>
              <a:t>How to improve single-model performance?</a:t>
            </a:r>
            <a:endParaRPr sz="2250">
              <a:solidFill>
                <a:srgbClr val="FF0000"/>
              </a:solidFill>
            </a:endParaRPr>
          </a:p>
        </p:txBody>
      </p:sp>
      <p:cxnSp>
        <p:nvCxnSpPr>
          <p:cNvPr id="1082" name="Shape 1082"/>
          <p:cNvCxnSpPr/>
          <p:nvPr/>
        </p:nvCxnSpPr>
        <p:spPr>
          <a:xfrm>
            <a:off x="5125706" y="2584425"/>
            <a:ext cx="0" cy="408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3" name="Shape 1083"/>
          <p:cNvSpPr txBox="1"/>
          <p:nvPr/>
        </p:nvSpPr>
        <p:spPr>
          <a:xfrm>
            <a:off x="292725" y="3438375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2250">
                <a:solidFill>
                  <a:srgbClr val="FF0000"/>
                </a:solidFill>
              </a:rPr>
              <a:t>Regularization</a:t>
            </a:r>
            <a:endParaRPr sz="2250">
              <a:solidFill>
                <a:srgbClr val="FF0000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Data Preprocessing</a:t>
            </a:r>
            <a:endParaRPr sz="2700" dirty="0"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156" y="1606651"/>
            <a:ext cx="5605688" cy="1930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Add term to loss</a:t>
            </a:r>
            <a:endParaRPr sz="2700">
              <a:solidFill>
                <a:srgbClr val="FF0000"/>
              </a:solidFill>
            </a:endParaRPr>
          </a:p>
        </p:txBody>
      </p:sp>
      <p:sp>
        <p:nvSpPr>
          <p:cNvPr id="1089" name="Shape 108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70</a:t>
            </a:fld>
            <a:endParaRPr/>
          </a:p>
        </p:txBody>
      </p:sp>
      <p:pic>
        <p:nvPicPr>
          <p:cNvPr id="1090" name="Shape 10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57" y="1515450"/>
            <a:ext cx="6424494" cy="3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Shape 1091"/>
          <p:cNvSpPr/>
          <p:nvPr/>
        </p:nvSpPr>
        <p:spPr>
          <a:xfrm>
            <a:off x="5870494" y="1476863"/>
            <a:ext cx="802125" cy="408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092" name="Shape 1092"/>
          <p:cNvSpPr txBox="1"/>
          <p:nvPr/>
        </p:nvSpPr>
        <p:spPr>
          <a:xfrm>
            <a:off x="216750" y="2199619"/>
            <a:ext cx="6171975" cy="15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>
                <a:solidFill>
                  <a:srgbClr val="38761D"/>
                </a:solidFill>
              </a:rPr>
              <a:t>In common use:</a:t>
            </a:r>
            <a:r>
              <a:rPr lang="en" sz="2250"/>
              <a:t> </a:t>
            </a:r>
            <a:endParaRPr sz="2250"/>
          </a:p>
          <a:p>
            <a:r>
              <a:rPr lang="en" sz="2250" b="1"/>
              <a:t>L2 regularization</a:t>
            </a:r>
            <a:endParaRPr sz="2250" b="1"/>
          </a:p>
          <a:p>
            <a:r>
              <a:rPr lang="en" sz="2250"/>
              <a:t>L1 regularization</a:t>
            </a:r>
            <a:endParaRPr sz="2250"/>
          </a:p>
          <a:p>
            <a:r>
              <a:rPr lang="en" sz="2250"/>
              <a:t>Elastic net (L1 + L2)</a:t>
            </a:r>
            <a:endParaRPr sz="2250"/>
          </a:p>
        </p:txBody>
      </p:sp>
      <p:pic>
        <p:nvPicPr>
          <p:cNvPr id="1093" name="Shape 10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2706" y="2569744"/>
            <a:ext cx="1921538" cy="32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Shape 10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7703" y="2955260"/>
            <a:ext cx="1911542" cy="2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Shape 10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2698" y="3307163"/>
            <a:ext cx="2836061" cy="328819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Shape 1096"/>
          <p:cNvSpPr txBox="1"/>
          <p:nvPr/>
        </p:nvSpPr>
        <p:spPr>
          <a:xfrm>
            <a:off x="5012156" y="2549100"/>
            <a:ext cx="1728450" cy="37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(Weight decay)</a:t>
            </a:r>
            <a:endParaRPr sz="135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71</a:t>
            </a:fld>
            <a:endParaRPr/>
          </a:p>
        </p:txBody>
      </p:sp>
      <p:sp>
        <p:nvSpPr>
          <p:cNvPr id="1102" name="Shape 110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Dropout</a:t>
            </a:r>
            <a:endParaRPr sz="2700">
              <a:solidFill>
                <a:srgbClr val="FF0000"/>
              </a:solidFill>
            </a:endParaRPr>
          </a:p>
        </p:txBody>
      </p:sp>
      <p:grpSp>
        <p:nvGrpSpPr>
          <p:cNvPr id="1103" name="Shape 1103"/>
          <p:cNvGrpSpPr/>
          <p:nvPr/>
        </p:nvGrpSpPr>
        <p:grpSpPr>
          <a:xfrm>
            <a:off x="1041626" y="1953010"/>
            <a:ext cx="1592402" cy="1825957"/>
            <a:chOff x="1388825" y="1388193"/>
            <a:chExt cx="2429850" cy="2786232"/>
          </a:xfrm>
        </p:grpSpPr>
        <p:cxnSp>
          <p:nvCxnSpPr>
            <p:cNvPr id="1104" name="Shape 1104"/>
            <p:cNvCxnSpPr>
              <a:stCxn id="1105" idx="0"/>
              <a:endCxn id="1106" idx="4"/>
            </p:cNvCxnSpPr>
            <p:nvPr/>
          </p:nvCxnSpPr>
          <p:spPr>
            <a:xfrm rot="10800000">
              <a:off x="155937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07" name="Shape 1107"/>
            <p:cNvCxnSpPr>
              <a:stCxn id="1105" idx="6"/>
              <a:endCxn id="1108" idx="3"/>
            </p:cNvCxnSpPr>
            <p:nvPr/>
          </p:nvCxnSpPr>
          <p:spPr>
            <a:xfrm rot="10800000" flipH="1">
              <a:off x="1729925" y="3234375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09" name="Shape 1109"/>
            <p:cNvCxnSpPr>
              <a:stCxn id="1110" idx="2"/>
              <a:endCxn id="1106" idx="5"/>
            </p:cNvCxnSpPr>
            <p:nvPr/>
          </p:nvCxnSpPr>
          <p:spPr>
            <a:xfrm rot="10800000">
              <a:off x="1679975" y="3234375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11" name="Shape 1111"/>
            <p:cNvCxnSpPr>
              <a:stCxn id="1105" idx="7"/>
              <a:endCxn id="1112" idx="3"/>
            </p:cNvCxnSpPr>
            <p:nvPr/>
          </p:nvCxnSpPr>
          <p:spPr>
            <a:xfrm rot="10800000" flipH="1">
              <a:off x="1679972" y="3234678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13" name="Shape 1113"/>
            <p:cNvCxnSpPr>
              <a:stCxn id="1105" idx="7"/>
              <a:endCxn id="1114" idx="3"/>
            </p:cNvCxnSpPr>
            <p:nvPr/>
          </p:nvCxnSpPr>
          <p:spPr>
            <a:xfrm rot="10800000" flipH="1">
              <a:off x="167997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15" name="Shape 1115"/>
            <p:cNvCxnSpPr>
              <a:stCxn id="1116" idx="0"/>
              <a:endCxn id="1114" idx="4"/>
            </p:cNvCxnSpPr>
            <p:nvPr/>
          </p:nvCxnSpPr>
          <p:spPr>
            <a:xfrm rot="10800000">
              <a:off x="225562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17" name="Shape 1117"/>
            <p:cNvCxnSpPr>
              <a:stCxn id="1118" idx="0"/>
              <a:endCxn id="1112" idx="4"/>
            </p:cNvCxnSpPr>
            <p:nvPr/>
          </p:nvCxnSpPr>
          <p:spPr>
            <a:xfrm rot="10800000">
              <a:off x="295187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19" name="Shape 1119"/>
            <p:cNvCxnSpPr>
              <a:stCxn id="1110" idx="0"/>
              <a:endCxn id="1108" idx="4"/>
            </p:cNvCxnSpPr>
            <p:nvPr/>
          </p:nvCxnSpPr>
          <p:spPr>
            <a:xfrm rot="10800000">
              <a:off x="364812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0" name="Shape 1120"/>
            <p:cNvCxnSpPr>
              <a:stCxn id="1110" idx="1"/>
              <a:endCxn id="1112" idx="5"/>
            </p:cNvCxnSpPr>
            <p:nvPr/>
          </p:nvCxnSpPr>
          <p:spPr>
            <a:xfrm rot="10800000">
              <a:off x="307272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1" name="Shape 1121"/>
            <p:cNvCxnSpPr>
              <a:stCxn id="1110" idx="1"/>
              <a:endCxn id="1114" idx="5"/>
            </p:cNvCxnSpPr>
            <p:nvPr/>
          </p:nvCxnSpPr>
          <p:spPr>
            <a:xfrm rot="10800000">
              <a:off x="2376428" y="3234678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2" name="Shape 1122"/>
            <p:cNvCxnSpPr>
              <a:stCxn id="1118" idx="7"/>
              <a:endCxn id="1108" idx="3"/>
            </p:cNvCxnSpPr>
            <p:nvPr/>
          </p:nvCxnSpPr>
          <p:spPr>
            <a:xfrm rot="10800000" flipH="1">
              <a:off x="307247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3" name="Shape 1123"/>
            <p:cNvCxnSpPr>
              <a:stCxn id="1118" idx="1"/>
              <a:endCxn id="1114" idx="5"/>
            </p:cNvCxnSpPr>
            <p:nvPr/>
          </p:nvCxnSpPr>
          <p:spPr>
            <a:xfrm rot="10800000">
              <a:off x="237647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4" name="Shape 1124"/>
            <p:cNvCxnSpPr>
              <a:stCxn id="1118" idx="2"/>
              <a:endCxn id="1106" idx="5"/>
            </p:cNvCxnSpPr>
            <p:nvPr/>
          </p:nvCxnSpPr>
          <p:spPr>
            <a:xfrm rot="10800000">
              <a:off x="1680025" y="3234375"/>
              <a:ext cx="11013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5" name="Shape 1125"/>
            <p:cNvCxnSpPr>
              <a:stCxn id="1116" idx="1"/>
              <a:endCxn id="1106" idx="5"/>
            </p:cNvCxnSpPr>
            <p:nvPr/>
          </p:nvCxnSpPr>
          <p:spPr>
            <a:xfrm rot="10800000">
              <a:off x="168022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6" name="Shape 1126"/>
            <p:cNvCxnSpPr>
              <a:stCxn id="1116" idx="7"/>
              <a:endCxn id="1112" idx="3"/>
            </p:cNvCxnSpPr>
            <p:nvPr/>
          </p:nvCxnSpPr>
          <p:spPr>
            <a:xfrm rot="10800000" flipH="1">
              <a:off x="237622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7" name="Shape 1127"/>
            <p:cNvCxnSpPr>
              <a:stCxn id="1116" idx="6"/>
              <a:endCxn id="1108" idx="3"/>
            </p:cNvCxnSpPr>
            <p:nvPr/>
          </p:nvCxnSpPr>
          <p:spPr>
            <a:xfrm rot="10800000" flipH="1">
              <a:off x="2426175" y="3234375"/>
              <a:ext cx="11013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8" name="Shape 1128"/>
            <p:cNvCxnSpPr>
              <a:stCxn id="1108" idx="0"/>
              <a:endCxn id="1129" idx="4"/>
            </p:cNvCxnSpPr>
            <p:nvPr/>
          </p:nvCxnSpPr>
          <p:spPr>
            <a:xfrm rot="10800000">
              <a:off x="3302825" y="2523500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0" name="Shape 1130"/>
            <p:cNvCxnSpPr>
              <a:stCxn id="1108" idx="1"/>
              <a:endCxn id="1131" idx="5"/>
            </p:cNvCxnSpPr>
            <p:nvPr/>
          </p:nvCxnSpPr>
          <p:spPr>
            <a:xfrm rot="10800000">
              <a:off x="2727128" y="2473553"/>
              <a:ext cx="8004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2" name="Shape 1132"/>
            <p:cNvCxnSpPr>
              <a:stCxn id="1108" idx="1"/>
              <a:endCxn id="1133" idx="5"/>
            </p:cNvCxnSpPr>
            <p:nvPr/>
          </p:nvCxnSpPr>
          <p:spPr>
            <a:xfrm rot="10800000">
              <a:off x="2030828" y="2473553"/>
              <a:ext cx="14967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4" name="Shape 1134"/>
            <p:cNvCxnSpPr>
              <a:stCxn id="1112" idx="0"/>
              <a:endCxn id="1131" idx="4"/>
            </p:cNvCxnSpPr>
            <p:nvPr/>
          </p:nvCxnSpPr>
          <p:spPr>
            <a:xfrm rot="10800000">
              <a:off x="2606575" y="2523500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5" name="Shape 1135"/>
            <p:cNvCxnSpPr>
              <a:stCxn id="1112" idx="1"/>
              <a:endCxn id="1133" idx="5"/>
            </p:cNvCxnSpPr>
            <p:nvPr/>
          </p:nvCxnSpPr>
          <p:spPr>
            <a:xfrm rot="10800000">
              <a:off x="2030878" y="2473553"/>
              <a:ext cx="8004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6" name="Shape 1136"/>
            <p:cNvCxnSpPr>
              <a:stCxn id="1114" idx="7"/>
              <a:endCxn id="1129" idx="3"/>
            </p:cNvCxnSpPr>
            <p:nvPr/>
          </p:nvCxnSpPr>
          <p:spPr>
            <a:xfrm rot="10800000" flipH="1">
              <a:off x="2376222" y="2473553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7" name="Shape 1137"/>
            <p:cNvCxnSpPr>
              <a:stCxn id="1114" idx="0"/>
              <a:endCxn id="1131" idx="4"/>
            </p:cNvCxnSpPr>
            <p:nvPr/>
          </p:nvCxnSpPr>
          <p:spPr>
            <a:xfrm rot="10800000" flipH="1">
              <a:off x="2255625" y="2523500"/>
              <a:ext cx="3510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8" name="Shape 1138"/>
            <p:cNvCxnSpPr>
              <a:stCxn id="1114" idx="1"/>
              <a:endCxn id="1133" idx="4"/>
            </p:cNvCxnSpPr>
            <p:nvPr/>
          </p:nvCxnSpPr>
          <p:spPr>
            <a:xfrm rot="10800000">
              <a:off x="1910028" y="2523653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39" name="Shape 1139"/>
            <p:cNvCxnSpPr>
              <a:stCxn id="1112" idx="7"/>
              <a:endCxn id="1129" idx="4"/>
            </p:cNvCxnSpPr>
            <p:nvPr/>
          </p:nvCxnSpPr>
          <p:spPr>
            <a:xfrm rot="10800000" flipH="1">
              <a:off x="3072472" y="2523653"/>
              <a:ext cx="2304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0" name="Shape 1140"/>
            <p:cNvCxnSpPr>
              <a:stCxn id="1106" idx="0"/>
              <a:endCxn id="1133" idx="4"/>
            </p:cNvCxnSpPr>
            <p:nvPr/>
          </p:nvCxnSpPr>
          <p:spPr>
            <a:xfrm rot="10800000" flipH="1">
              <a:off x="1559375" y="2523500"/>
              <a:ext cx="3510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1" name="Shape 1141"/>
            <p:cNvCxnSpPr>
              <a:stCxn id="1106" idx="7"/>
              <a:endCxn id="1131" idx="3"/>
            </p:cNvCxnSpPr>
            <p:nvPr/>
          </p:nvCxnSpPr>
          <p:spPr>
            <a:xfrm rot="10800000" flipH="1">
              <a:off x="1679972" y="2473553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2" name="Shape 1142"/>
            <p:cNvCxnSpPr>
              <a:stCxn id="1106" idx="7"/>
              <a:endCxn id="1129" idx="3"/>
            </p:cNvCxnSpPr>
            <p:nvPr/>
          </p:nvCxnSpPr>
          <p:spPr>
            <a:xfrm rot="10800000" flipH="1">
              <a:off x="1679972" y="2473553"/>
              <a:ext cx="1502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3" name="Shape 1143"/>
            <p:cNvCxnSpPr>
              <a:stCxn id="1129" idx="0"/>
              <a:endCxn id="1144" idx="5"/>
            </p:cNvCxnSpPr>
            <p:nvPr/>
          </p:nvCxnSpPr>
          <p:spPr>
            <a:xfrm rot="10800000">
              <a:off x="2727086" y="1679168"/>
              <a:ext cx="575700" cy="50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5" name="Shape 1145"/>
            <p:cNvCxnSpPr>
              <a:stCxn id="1131" idx="0"/>
              <a:endCxn id="1144" idx="4"/>
            </p:cNvCxnSpPr>
            <p:nvPr/>
          </p:nvCxnSpPr>
          <p:spPr>
            <a:xfrm rot="10800000">
              <a:off x="2606536" y="1729268"/>
              <a:ext cx="0" cy="45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6" name="Shape 1146"/>
            <p:cNvCxnSpPr>
              <a:stCxn id="1133" idx="7"/>
              <a:endCxn id="1144" idx="3"/>
            </p:cNvCxnSpPr>
            <p:nvPr/>
          </p:nvCxnSpPr>
          <p:spPr>
            <a:xfrm rot="10800000" flipH="1">
              <a:off x="2030883" y="1679321"/>
              <a:ext cx="4548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06" name="Shape 1106"/>
            <p:cNvSpPr/>
            <p:nvPr/>
          </p:nvSpPr>
          <p:spPr>
            <a:xfrm>
              <a:off x="138882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208507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278132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347757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138882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208507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8" name="Shape 1118"/>
            <p:cNvSpPr/>
            <p:nvPr/>
          </p:nvSpPr>
          <p:spPr>
            <a:xfrm>
              <a:off x="278132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347757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173973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243598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313223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44" name="Shape 1144"/>
            <p:cNvSpPr/>
            <p:nvPr/>
          </p:nvSpPr>
          <p:spPr>
            <a:xfrm>
              <a:off x="2435986" y="138819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1147" name="Shape 1147"/>
          <p:cNvGrpSpPr/>
          <p:nvPr/>
        </p:nvGrpSpPr>
        <p:grpSpPr>
          <a:xfrm>
            <a:off x="3926066" y="1979675"/>
            <a:ext cx="1600591" cy="1835228"/>
            <a:chOff x="5092556" y="1428881"/>
            <a:chExt cx="2442345" cy="2800379"/>
          </a:xfrm>
        </p:grpSpPr>
        <p:cxnSp>
          <p:nvCxnSpPr>
            <p:cNvPr id="1148" name="Shape 1148"/>
            <p:cNvCxnSpPr>
              <a:stCxn id="1149" idx="6"/>
              <a:endCxn id="1150" idx="3"/>
            </p:cNvCxnSpPr>
            <p:nvPr/>
          </p:nvCxnSpPr>
          <p:spPr>
            <a:xfrm rot="10800000" flipH="1">
              <a:off x="5446150" y="3275063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51" name="Shape 1151"/>
            <p:cNvCxnSpPr>
              <a:stCxn id="1149" idx="7"/>
              <a:endCxn id="1152" idx="3"/>
            </p:cNvCxnSpPr>
            <p:nvPr/>
          </p:nvCxnSpPr>
          <p:spPr>
            <a:xfrm rot="10800000" flipH="1">
              <a:off x="5396197" y="3275365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53" name="Shape 1153"/>
            <p:cNvCxnSpPr>
              <a:stCxn id="1154" idx="0"/>
              <a:endCxn id="1150" idx="4"/>
            </p:cNvCxnSpPr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55" name="Shape 1155"/>
            <p:cNvCxnSpPr>
              <a:stCxn id="1154" idx="1"/>
              <a:endCxn id="1152" idx="5"/>
            </p:cNvCxnSpPr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56" name="Shape 1156"/>
            <p:cNvCxnSpPr>
              <a:stCxn id="1150" idx="0"/>
              <a:endCxn id="1157" idx="4"/>
            </p:cNvCxnSpPr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58" name="Shape 1158"/>
            <p:cNvCxnSpPr>
              <a:stCxn id="1150" idx="1"/>
              <a:endCxn id="1159" idx="5"/>
            </p:cNvCxnSpPr>
            <p:nvPr/>
          </p:nvCxnSpPr>
          <p:spPr>
            <a:xfrm rot="10800000">
              <a:off x="5747053" y="2514240"/>
              <a:ext cx="14967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60" name="Shape 1160"/>
            <p:cNvCxnSpPr>
              <a:stCxn id="1152" idx="7"/>
              <a:endCxn id="1157" idx="3"/>
            </p:cNvCxnSpPr>
            <p:nvPr/>
          </p:nvCxnSpPr>
          <p:spPr>
            <a:xfrm rot="10800000" flipH="1">
              <a:off x="6092447" y="2514240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61" name="Shape 1161"/>
            <p:cNvCxnSpPr>
              <a:stCxn id="1152" idx="1"/>
              <a:endCxn id="1159" idx="4"/>
            </p:cNvCxnSpPr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62" name="Shape 1162"/>
            <p:cNvCxnSpPr>
              <a:stCxn id="1157" idx="0"/>
              <a:endCxn id="1163" idx="5"/>
            </p:cNvCxnSpPr>
            <p:nvPr/>
          </p:nvCxnSpPr>
          <p:spPr>
            <a:xfrm rot="10800000">
              <a:off x="6443311" y="1719856"/>
              <a:ext cx="575700" cy="50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64" name="Shape 1164"/>
            <p:cNvCxnSpPr>
              <a:stCxn id="1159" idx="7"/>
              <a:endCxn id="1163" idx="3"/>
            </p:cNvCxnSpPr>
            <p:nvPr/>
          </p:nvCxnSpPr>
          <p:spPr>
            <a:xfrm rot="10800000" flipH="1">
              <a:off x="5747108" y="1720009"/>
              <a:ext cx="4548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65" name="Shape 1165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6" name="Shape 1166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7" name="Shape 1167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4" name="Shape 1154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3" name="Shape 1163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0" name="Shape 1170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1" name="Shape 1171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2" name="Shape 1172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3" name="Shape 1173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4" name="Shape 1174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1175" name="Shape 1175"/>
          <p:cNvSpPr txBox="1"/>
          <p:nvPr/>
        </p:nvSpPr>
        <p:spPr>
          <a:xfrm>
            <a:off x="124744" y="1166925"/>
            <a:ext cx="6215625" cy="3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In each forward pass, randomly set some neurons to zero</a:t>
            </a:r>
            <a:endParaRPr sz="1800"/>
          </a:p>
          <a:p>
            <a:r>
              <a:rPr lang="en" sz="1800"/>
              <a:t>Probability of dropping is a hyperparameter; 0.5 is common</a:t>
            </a:r>
            <a:endParaRPr sz="1800"/>
          </a:p>
        </p:txBody>
      </p:sp>
      <p:sp>
        <p:nvSpPr>
          <p:cNvPr id="1176" name="Shape 1176"/>
          <p:cNvSpPr txBox="1"/>
          <p:nvPr/>
        </p:nvSpPr>
        <p:spPr>
          <a:xfrm>
            <a:off x="4894" y="3928125"/>
            <a:ext cx="3652650" cy="15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Srivastava et al, “Dropout: A simple way to prevent neural networks from overfitting”, JMLR 2014</a:t>
            </a:r>
            <a:endParaRPr sz="800" dirty="0"/>
          </a:p>
        </p:txBody>
      </p: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72</a:t>
            </a:fld>
            <a:endParaRPr/>
          </a:p>
        </p:txBody>
      </p:sp>
      <p:pic>
        <p:nvPicPr>
          <p:cNvPr id="1182" name="Shape 1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82" y="1247322"/>
            <a:ext cx="4798294" cy="2793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3" name="Shape 1183"/>
          <p:cNvGrpSpPr/>
          <p:nvPr/>
        </p:nvGrpSpPr>
        <p:grpSpPr>
          <a:xfrm>
            <a:off x="5116785" y="1894269"/>
            <a:ext cx="1600591" cy="1835228"/>
            <a:chOff x="5092556" y="1428881"/>
            <a:chExt cx="2442345" cy="2800379"/>
          </a:xfrm>
        </p:grpSpPr>
        <p:cxnSp>
          <p:nvCxnSpPr>
            <p:cNvPr id="1184" name="Shape 1184"/>
            <p:cNvCxnSpPr>
              <a:stCxn id="1185" idx="6"/>
              <a:endCxn id="1186" idx="3"/>
            </p:cNvCxnSpPr>
            <p:nvPr/>
          </p:nvCxnSpPr>
          <p:spPr>
            <a:xfrm rot="10800000" flipH="1">
              <a:off x="5446150" y="3275063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7" name="Shape 1187"/>
            <p:cNvCxnSpPr>
              <a:stCxn id="1185" idx="7"/>
              <a:endCxn id="1188" idx="3"/>
            </p:cNvCxnSpPr>
            <p:nvPr/>
          </p:nvCxnSpPr>
          <p:spPr>
            <a:xfrm rot="10800000" flipH="1">
              <a:off x="5396197" y="3275365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9" name="Shape 1189"/>
            <p:cNvCxnSpPr>
              <a:stCxn id="1190" idx="0"/>
              <a:endCxn id="1186" idx="4"/>
            </p:cNvCxnSpPr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1" name="Shape 1191"/>
            <p:cNvCxnSpPr>
              <a:stCxn id="1190" idx="1"/>
              <a:endCxn id="1188" idx="5"/>
            </p:cNvCxnSpPr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2" name="Shape 1192"/>
            <p:cNvCxnSpPr>
              <a:stCxn id="1186" idx="0"/>
              <a:endCxn id="1193" idx="4"/>
            </p:cNvCxnSpPr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4" name="Shape 1194"/>
            <p:cNvCxnSpPr>
              <a:stCxn id="1186" idx="1"/>
              <a:endCxn id="1195" idx="5"/>
            </p:cNvCxnSpPr>
            <p:nvPr/>
          </p:nvCxnSpPr>
          <p:spPr>
            <a:xfrm rot="10800000">
              <a:off x="5747053" y="2514240"/>
              <a:ext cx="14967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6" name="Shape 1196"/>
            <p:cNvCxnSpPr>
              <a:stCxn id="1188" idx="7"/>
              <a:endCxn id="1193" idx="3"/>
            </p:cNvCxnSpPr>
            <p:nvPr/>
          </p:nvCxnSpPr>
          <p:spPr>
            <a:xfrm rot="10800000" flipH="1">
              <a:off x="6092447" y="2514240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7" name="Shape 1197"/>
            <p:cNvCxnSpPr>
              <a:stCxn id="1188" idx="1"/>
              <a:endCxn id="1195" idx="4"/>
            </p:cNvCxnSpPr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8" name="Shape 1198"/>
            <p:cNvCxnSpPr>
              <a:stCxn id="1193" idx="0"/>
              <a:endCxn id="1199" idx="5"/>
            </p:cNvCxnSpPr>
            <p:nvPr/>
          </p:nvCxnSpPr>
          <p:spPr>
            <a:xfrm rot="10800000">
              <a:off x="6443311" y="1719856"/>
              <a:ext cx="575700" cy="50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00" name="Shape 1200"/>
            <p:cNvCxnSpPr>
              <a:stCxn id="1195" idx="7"/>
              <a:endCxn id="1199" idx="3"/>
            </p:cNvCxnSpPr>
            <p:nvPr/>
          </p:nvCxnSpPr>
          <p:spPr>
            <a:xfrm rot="10800000" flipH="1">
              <a:off x="5747108" y="1720009"/>
              <a:ext cx="4548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01" name="Shape 1201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2" name="Shape 1202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3" name="Shape 1203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6" name="Shape 1206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7" name="Shape 1207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8" name="Shape 1208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9" name="Shape 1209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10" name="Shape 1210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1211" name="Shape 121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Dropout</a:t>
            </a:r>
            <a:endParaRPr sz="2700">
              <a:solidFill>
                <a:srgbClr val="FF0000"/>
              </a:solidFill>
            </a:endParaRPr>
          </a:p>
        </p:txBody>
      </p:sp>
      <p:sp>
        <p:nvSpPr>
          <p:cNvPr id="1212" name="Shape 1212"/>
          <p:cNvSpPr txBox="1"/>
          <p:nvPr/>
        </p:nvSpPr>
        <p:spPr>
          <a:xfrm>
            <a:off x="5142629" y="808181"/>
            <a:ext cx="1548900" cy="93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Example forward pass with a 3-layer network using dropout</a:t>
            </a:r>
            <a:endParaRPr sz="1350"/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73</a:t>
            </a:fld>
            <a:endParaRPr/>
          </a:p>
        </p:txBody>
      </p:sp>
      <p:sp>
        <p:nvSpPr>
          <p:cNvPr id="1218" name="Shape 1218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Dropout</a:t>
            </a:r>
            <a:endParaRPr sz="2700"/>
          </a:p>
          <a:p>
            <a:r>
              <a:rPr lang="en" sz="1800"/>
              <a:t>How can this possibly be a good idea?</a:t>
            </a:r>
            <a:endParaRPr sz="1800"/>
          </a:p>
        </p:txBody>
      </p:sp>
      <p:sp>
        <p:nvSpPr>
          <p:cNvPr id="1219" name="Shape 1219"/>
          <p:cNvSpPr txBox="1"/>
          <p:nvPr/>
        </p:nvSpPr>
        <p:spPr>
          <a:xfrm>
            <a:off x="2330663" y="1630238"/>
            <a:ext cx="4400100" cy="47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Forces the network to have a redundant representation;</a:t>
            </a:r>
            <a:endParaRPr sz="1350">
              <a:solidFill>
                <a:srgbClr val="0000FF"/>
              </a:solidFill>
            </a:endParaRPr>
          </a:p>
          <a:p>
            <a:r>
              <a:rPr lang="en" sz="1350">
                <a:solidFill>
                  <a:srgbClr val="0000FF"/>
                </a:solidFill>
              </a:rPr>
              <a:t>Prevents co-adaptation of features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2840981" y="2241825"/>
            <a:ext cx="295200" cy="2952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221" name="Shape 1221"/>
          <p:cNvSpPr/>
          <p:nvPr/>
        </p:nvSpPr>
        <p:spPr>
          <a:xfrm>
            <a:off x="2840981" y="2565525"/>
            <a:ext cx="295200" cy="2952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222" name="Shape 1222"/>
          <p:cNvSpPr/>
          <p:nvPr/>
        </p:nvSpPr>
        <p:spPr>
          <a:xfrm>
            <a:off x="2840981" y="2889225"/>
            <a:ext cx="295200" cy="2952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223" name="Shape 1223"/>
          <p:cNvSpPr/>
          <p:nvPr/>
        </p:nvSpPr>
        <p:spPr>
          <a:xfrm>
            <a:off x="2840981" y="3224185"/>
            <a:ext cx="295200" cy="2952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224" name="Shape 1224"/>
          <p:cNvSpPr/>
          <p:nvPr/>
        </p:nvSpPr>
        <p:spPr>
          <a:xfrm>
            <a:off x="2840981" y="3545504"/>
            <a:ext cx="295200" cy="2952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225" name="Shape 1225"/>
          <p:cNvCxnSpPr>
            <a:stCxn id="1220" idx="6"/>
          </p:cNvCxnSpPr>
          <p:nvPr/>
        </p:nvCxnSpPr>
        <p:spPr>
          <a:xfrm>
            <a:off x="3136181" y="2389425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6" name="Shape 1226"/>
          <p:cNvCxnSpPr/>
          <p:nvPr/>
        </p:nvCxnSpPr>
        <p:spPr>
          <a:xfrm>
            <a:off x="3163613" y="2713125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7" name="Shape 1227"/>
          <p:cNvCxnSpPr/>
          <p:nvPr/>
        </p:nvCxnSpPr>
        <p:spPr>
          <a:xfrm>
            <a:off x="3136181" y="3036825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8" name="Shape 1228"/>
          <p:cNvCxnSpPr/>
          <p:nvPr/>
        </p:nvCxnSpPr>
        <p:spPr>
          <a:xfrm>
            <a:off x="3136181" y="3371794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9" name="Shape 1229"/>
          <p:cNvCxnSpPr/>
          <p:nvPr/>
        </p:nvCxnSpPr>
        <p:spPr>
          <a:xfrm>
            <a:off x="3136181" y="3693113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30" name="Shape 1230"/>
          <p:cNvSpPr txBox="1"/>
          <p:nvPr/>
        </p:nvSpPr>
        <p:spPr>
          <a:xfrm>
            <a:off x="3779175" y="2211094"/>
            <a:ext cx="991125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has an ear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1231" name="Shape 1231"/>
          <p:cNvSpPr txBox="1"/>
          <p:nvPr/>
        </p:nvSpPr>
        <p:spPr>
          <a:xfrm>
            <a:off x="3779175" y="2553994"/>
            <a:ext cx="991125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has a tail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1232" name="Shape 1232"/>
          <p:cNvSpPr txBox="1"/>
          <p:nvPr/>
        </p:nvSpPr>
        <p:spPr>
          <a:xfrm>
            <a:off x="3779175" y="2896894"/>
            <a:ext cx="1301625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is furry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1233" name="Shape 1233"/>
          <p:cNvSpPr txBox="1"/>
          <p:nvPr/>
        </p:nvSpPr>
        <p:spPr>
          <a:xfrm>
            <a:off x="3779175" y="3239794"/>
            <a:ext cx="1301625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has claws</a:t>
            </a:r>
            <a:endParaRPr sz="1350">
              <a:solidFill>
                <a:srgbClr val="0000FF"/>
              </a:solidFill>
            </a:endParaRPr>
          </a:p>
        </p:txBody>
      </p:sp>
      <p:sp>
        <p:nvSpPr>
          <p:cNvPr id="1234" name="Shape 1234"/>
          <p:cNvSpPr txBox="1"/>
          <p:nvPr/>
        </p:nvSpPr>
        <p:spPr>
          <a:xfrm>
            <a:off x="3779175" y="3525544"/>
            <a:ext cx="164385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mischievous </a:t>
            </a:r>
            <a:endParaRPr sz="1350">
              <a:solidFill>
                <a:srgbClr val="0000FF"/>
              </a:solidFill>
            </a:endParaRPr>
          </a:p>
          <a:p>
            <a:r>
              <a:rPr lang="en" sz="1350">
                <a:solidFill>
                  <a:srgbClr val="0000FF"/>
                </a:solidFill>
              </a:rPr>
              <a:t>look</a:t>
            </a:r>
            <a:endParaRPr sz="1350">
              <a:solidFill>
                <a:srgbClr val="0000FF"/>
              </a:solidFill>
            </a:endParaRPr>
          </a:p>
        </p:txBody>
      </p:sp>
      <p:cxnSp>
        <p:nvCxnSpPr>
          <p:cNvPr id="1235" name="Shape 1235"/>
          <p:cNvCxnSpPr/>
          <p:nvPr/>
        </p:nvCxnSpPr>
        <p:spPr>
          <a:xfrm>
            <a:off x="5496975" y="2387175"/>
            <a:ext cx="712125" cy="449325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6" name="Shape 1236"/>
          <p:cNvCxnSpPr/>
          <p:nvPr/>
        </p:nvCxnSpPr>
        <p:spPr>
          <a:xfrm>
            <a:off x="5516794" y="2710906"/>
            <a:ext cx="639450" cy="23805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7" name="Shape 1237"/>
          <p:cNvCxnSpPr/>
          <p:nvPr/>
        </p:nvCxnSpPr>
        <p:spPr>
          <a:xfrm>
            <a:off x="5483756" y="3034655"/>
            <a:ext cx="619875" cy="59625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8" name="Shape 1238"/>
          <p:cNvCxnSpPr/>
          <p:nvPr/>
        </p:nvCxnSpPr>
        <p:spPr>
          <a:xfrm rot="10800000" flipH="1">
            <a:off x="5490356" y="3233000"/>
            <a:ext cx="632925" cy="138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9" name="Shape 1239"/>
          <p:cNvCxnSpPr/>
          <p:nvPr/>
        </p:nvCxnSpPr>
        <p:spPr>
          <a:xfrm rot="10800000" flipH="1">
            <a:off x="5490356" y="3397887"/>
            <a:ext cx="646200" cy="29745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40" name="Shape 1240"/>
          <p:cNvSpPr txBox="1"/>
          <p:nvPr/>
        </p:nvSpPr>
        <p:spPr>
          <a:xfrm>
            <a:off x="6180994" y="2878800"/>
            <a:ext cx="991125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>
                <a:solidFill>
                  <a:srgbClr val="0000FF"/>
                </a:solidFill>
              </a:rPr>
              <a:t>cat </a:t>
            </a:r>
            <a:endParaRPr sz="1350">
              <a:solidFill>
                <a:srgbClr val="0000FF"/>
              </a:solidFill>
            </a:endParaRPr>
          </a:p>
          <a:p>
            <a:r>
              <a:rPr lang="en" sz="1350">
                <a:solidFill>
                  <a:srgbClr val="0000FF"/>
                </a:solidFill>
              </a:rPr>
              <a:t>score</a:t>
            </a:r>
            <a:endParaRPr sz="1350">
              <a:solidFill>
                <a:srgbClr val="0000FF"/>
              </a:solidFill>
            </a:endParaRPr>
          </a:p>
        </p:txBody>
      </p:sp>
      <p:cxnSp>
        <p:nvCxnSpPr>
          <p:cNvPr id="1241" name="Shape 1241"/>
          <p:cNvCxnSpPr/>
          <p:nvPr/>
        </p:nvCxnSpPr>
        <p:spPr>
          <a:xfrm>
            <a:off x="4964981" y="2389425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2" name="Shape 1242"/>
          <p:cNvCxnSpPr/>
          <p:nvPr/>
        </p:nvCxnSpPr>
        <p:spPr>
          <a:xfrm>
            <a:off x="4992413" y="2713125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3" name="Shape 1243"/>
          <p:cNvCxnSpPr/>
          <p:nvPr/>
        </p:nvCxnSpPr>
        <p:spPr>
          <a:xfrm>
            <a:off x="4964981" y="3036825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4" name="Shape 1244"/>
          <p:cNvCxnSpPr/>
          <p:nvPr/>
        </p:nvCxnSpPr>
        <p:spPr>
          <a:xfrm>
            <a:off x="4964981" y="3371794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5" name="Shape 1245"/>
          <p:cNvCxnSpPr/>
          <p:nvPr/>
        </p:nvCxnSpPr>
        <p:spPr>
          <a:xfrm>
            <a:off x="4964981" y="3693113"/>
            <a:ext cx="530775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6" name="Shape 1246"/>
          <p:cNvSpPr txBox="1"/>
          <p:nvPr/>
        </p:nvSpPr>
        <p:spPr>
          <a:xfrm>
            <a:off x="5064619" y="2236322"/>
            <a:ext cx="330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>
                <a:solidFill>
                  <a:srgbClr val="FF0000"/>
                </a:solidFill>
              </a:rPr>
              <a:t>X</a:t>
            </a:r>
            <a:endParaRPr sz="1350" b="1">
              <a:solidFill>
                <a:srgbClr val="FF0000"/>
              </a:solidFill>
            </a:endParaRPr>
          </a:p>
        </p:txBody>
      </p:sp>
      <p:sp>
        <p:nvSpPr>
          <p:cNvPr id="1247" name="Shape 1247"/>
          <p:cNvSpPr txBox="1"/>
          <p:nvPr/>
        </p:nvSpPr>
        <p:spPr>
          <a:xfrm>
            <a:off x="5086043" y="2857130"/>
            <a:ext cx="330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>
                <a:solidFill>
                  <a:srgbClr val="FF0000"/>
                </a:solidFill>
              </a:rPr>
              <a:t>X</a:t>
            </a:r>
            <a:endParaRPr sz="1350" b="1">
              <a:solidFill>
                <a:srgbClr val="FF0000"/>
              </a:solidFill>
            </a:endParaRPr>
          </a:p>
        </p:txBody>
      </p:sp>
      <p:sp>
        <p:nvSpPr>
          <p:cNvPr id="1248" name="Shape 1248"/>
          <p:cNvSpPr txBox="1"/>
          <p:nvPr/>
        </p:nvSpPr>
        <p:spPr>
          <a:xfrm>
            <a:off x="5092650" y="3520294"/>
            <a:ext cx="330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b="1">
                <a:solidFill>
                  <a:srgbClr val="FF0000"/>
                </a:solidFill>
              </a:rPr>
              <a:t>X</a:t>
            </a:r>
            <a:endParaRPr sz="1350" b="1">
              <a:solidFill>
                <a:srgbClr val="FF0000"/>
              </a:solidFill>
            </a:endParaRPr>
          </a:p>
        </p:txBody>
      </p:sp>
      <p:grpSp>
        <p:nvGrpSpPr>
          <p:cNvPr id="1249" name="Shape 1249"/>
          <p:cNvGrpSpPr/>
          <p:nvPr/>
        </p:nvGrpSpPr>
        <p:grpSpPr>
          <a:xfrm>
            <a:off x="163093" y="1742164"/>
            <a:ext cx="1866929" cy="2096294"/>
            <a:chOff x="5092556" y="1428881"/>
            <a:chExt cx="2442345" cy="2800379"/>
          </a:xfrm>
        </p:grpSpPr>
        <p:cxnSp>
          <p:nvCxnSpPr>
            <p:cNvPr id="1250" name="Shape 1250"/>
            <p:cNvCxnSpPr>
              <a:stCxn id="1251" idx="6"/>
              <a:endCxn id="1252" idx="3"/>
            </p:cNvCxnSpPr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53" name="Shape 1253"/>
            <p:cNvCxnSpPr>
              <a:stCxn id="1251" idx="7"/>
              <a:endCxn id="1254" idx="3"/>
            </p:cNvCxnSpPr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55" name="Shape 1255"/>
            <p:cNvCxnSpPr>
              <a:stCxn id="1256" idx="0"/>
              <a:endCxn id="1252" idx="4"/>
            </p:cNvCxnSpPr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57" name="Shape 1257"/>
            <p:cNvCxnSpPr>
              <a:stCxn id="1256" idx="1"/>
              <a:endCxn id="1254" idx="5"/>
            </p:cNvCxnSpPr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58" name="Shape 1258"/>
            <p:cNvCxnSpPr>
              <a:stCxn id="1252" idx="0"/>
              <a:endCxn id="1259" idx="4"/>
            </p:cNvCxnSpPr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0" name="Shape 1260"/>
            <p:cNvCxnSpPr>
              <a:stCxn id="1252" idx="1"/>
              <a:endCxn id="1261" idx="5"/>
            </p:cNvCxnSpPr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2" name="Shape 1262"/>
            <p:cNvCxnSpPr>
              <a:stCxn id="1254" idx="7"/>
              <a:endCxn id="1259" idx="3"/>
            </p:cNvCxnSpPr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3" name="Shape 1263"/>
            <p:cNvCxnSpPr>
              <a:stCxn id="1254" idx="1"/>
              <a:endCxn id="1261" idx="4"/>
            </p:cNvCxnSpPr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4" name="Shape 1264"/>
            <p:cNvCxnSpPr>
              <a:stCxn id="1259" idx="0"/>
              <a:endCxn id="1265" idx="5"/>
            </p:cNvCxnSpPr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6" name="Shape 1266"/>
            <p:cNvCxnSpPr>
              <a:stCxn id="1261" idx="7"/>
              <a:endCxn id="1265" idx="3"/>
            </p:cNvCxnSpPr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67" name="Shape 1267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2" name="Shape 1272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3" name="Shape 1273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4" name="Shape 1274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5" name="Shape 1275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6" name="Shape 1276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6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Shape 128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74</a:t>
            </a:fld>
            <a:endParaRPr/>
          </a:p>
        </p:txBody>
      </p:sp>
      <p:sp>
        <p:nvSpPr>
          <p:cNvPr id="1282" name="Shape 128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Dropout</a:t>
            </a:r>
            <a:endParaRPr sz="2700"/>
          </a:p>
          <a:p>
            <a:r>
              <a:rPr lang="en" sz="1800"/>
              <a:t>How can this possibly be a good idea?</a:t>
            </a:r>
            <a:endParaRPr sz="1800"/>
          </a:p>
        </p:txBody>
      </p:sp>
      <p:grpSp>
        <p:nvGrpSpPr>
          <p:cNvPr id="1283" name="Shape 1283"/>
          <p:cNvGrpSpPr/>
          <p:nvPr/>
        </p:nvGrpSpPr>
        <p:grpSpPr>
          <a:xfrm>
            <a:off x="163093" y="1742164"/>
            <a:ext cx="1866929" cy="2096294"/>
            <a:chOff x="5092556" y="1428881"/>
            <a:chExt cx="2442345" cy="2800379"/>
          </a:xfrm>
        </p:grpSpPr>
        <p:cxnSp>
          <p:nvCxnSpPr>
            <p:cNvPr id="1284" name="Shape 1284"/>
            <p:cNvCxnSpPr>
              <a:stCxn id="1285" idx="6"/>
              <a:endCxn id="1286" idx="3"/>
            </p:cNvCxnSpPr>
            <p:nvPr/>
          </p:nvCxnSpPr>
          <p:spPr>
            <a:xfrm rot="10800000" flipH="1">
              <a:off x="5446150" y="3275363"/>
              <a:ext cx="1797600" cy="769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87" name="Shape 1287"/>
            <p:cNvCxnSpPr>
              <a:stCxn id="1285" idx="7"/>
              <a:endCxn id="1288" idx="3"/>
            </p:cNvCxnSpPr>
            <p:nvPr/>
          </p:nvCxnSpPr>
          <p:spPr>
            <a:xfrm rot="10800000" flipH="1">
              <a:off x="5396197" y="3275365"/>
              <a:ext cx="455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89" name="Shape 1289"/>
            <p:cNvCxnSpPr>
              <a:stCxn id="1290" idx="0"/>
              <a:endCxn id="1286" idx="4"/>
            </p:cNvCxnSpPr>
            <p:nvPr/>
          </p:nvCxnSpPr>
          <p:spPr>
            <a:xfrm rot="10800000">
              <a:off x="7364350" y="3325313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91" name="Shape 1291"/>
            <p:cNvCxnSpPr>
              <a:stCxn id="1290" idx="1"/>
              <a:endCxn id="1288" idx="5"/>
            </p:cNvCxnSpPr>
            <p:nvPr/>
          </p:nvCxnSpPr>
          <p:spPr>
            <a:xfrm rot="10800000">
              <a:off x="6092653" y="3275365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92" name="Shape 1292"/>
            <p:cNvCxnSpPr>
              <a:stCxn id="1286" idx="0"/>
              <a:endCxn id="1293" idx="4"/>
            </p:cNvCxnSpPr>
            <p:nvPr/>
          </p:nvCxnSpPr>
          <p:spPr>
            <a:xfrm rot="10800000">
              <a:off x="7019050" y="2564188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94" name="Shape 1294"/>
            <p:cNvCxnSpPr>
              <a:stCxn id="1286" idx="1"/>
              <a:endCxn id="1295" idx="5"/>
            </p:cNvCxnSpPr>
            <p:nvPr/>
          </p:nvCxnSpPr>
          <p:spPr>
            <a:xfrm rot="10800000">
              <a:off x="5747053" y="2514540"/>
              <a:ext cx="14967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96" name="Shape 1296"/>
            <p:cNvCxnSpPr>
              <a:stCxn id="1288" idx="7"/>
              <a:endCxn id="1293" idx="3"/>
            </p:cNvCxnSpPr>
            <p:nvPr/>
          </p:nvCxnSpPr>
          <p:spPr>
            <a:xfrm rot="10800000" flipH="1">
              <a:off x="6092447" y="2514540"/>
              <a:ext cx="805800" cy="519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97" name="Shape 1297"/>
            <p:cNvCxnSpPr>
              <a:stCxn id="1288" idx="1"/>
              <a:endCxn id="1295" idx="4"/>
            </p:cNvCxnSpPr>
            <p:nvPr/>
          </p:nvCxnSpPr>
          <p:spPr>
            <a:xfrm rot="10800000">
              <a:off x="5626253" y="2564340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98" name="Shape 1298"/>
            <p:cNvCxnSpPr>
              <a:stCxn id="1293" idx="0"/>
              <a:endCxn id="1299" idx="5"/>
            </p:cNvCxnSpPr>
            <p:nvPr/>
          </p:nvCxnSpPr>
          <p:spPr>
            <a:xfrm rot="10800000">
              <a:off x="6443311" y="1720156"/>
              <a:ext cx="575700" cy="503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00" name="Shape 1300"/>
            <p:cNvCxnSpPr>
              <a:stCxn id="1295" idx="7"/>
              <a:endCxn id="1299" idx="3"/>
            </p:cNvCxnSpPr>
            <p:nvPr/>
          </p:nvCxnSpPr>
          <p:spPr>
            <a:xfrm rot="10800000" flipH="1">
              <a:off x="5747108" y="1720009"/>
              <a:ext cx="4551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01" name="Shape 1301"/>
            <p:cNvSpPr/>
            <p:nvPr/>
          </p:nvSpPr>
          <p:spPr>
            <a:xfrm>
              <a:off x="51050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58013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6497550" y="2984188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7193800" y="298418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510505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580130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6497550" y="3874013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90" name="Shape 1290"/>
            <p:cNvSpPr/>
            <p:nvPr/>
          </p:nvSpPr>
          <p:spPr>
            <a:xfrm>
              <a:off x="7193800" y="387401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54559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6152211" y="2223256"/>
              <a:ext cx="341100" cy="341100"/>
            </a:xfrm>
            <a:prstGeom prst="ellipse">
              <a:avLst/>
            </a:prstGeom>
            <a:solidFill>
              <a:srgbClr val="D9D9D9"/>
            </a:solidFill>
            <a:ln w="1905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6848461" y="2223256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99" name="Shape 1299"/>
            <p:cNvSpPr/>
            <p:nvPr/>
          </p:nvSpPr>
          <p:spPr>
            <a:xfrm>
              <a:off x="6152211" y="1428881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6" name="Shape 1306"/>
            <p:cNvSpPr/>
            <p:nvPr/>
          </p:nvSpPr>
          <p:spPr>
            <a:xfrm rot="2700000">
              <a:off x="6194380" y="2274803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7" name="Shape 1307"/>
            <p:cNvSpPr/>
            <p:nvPr/>
          </p:nvSpPr>
          <p:spPr>
            <a:xfrm rot="2700000">
              <a:off x="5144573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8" name="Shape 1308"/>
            <p:cNvSpPr/>
            <p:nvPr/>
          </p:nvSpPr>
          <p:spPr>
            <a:xfrm rot="2700000">
              <a:off x="6542505" y="30363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9" name="Shape 1309"/>
            <p:cNvSpPr/>
            <p:nvPr/>
          </p:nvSpPr>
          <p:spPr>
            <a:xfrm rot="2700000">
              <a:off x="654250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10" name="Shape 1310"/>
            <p:cNvSpPr/>
            <p:nvPr/>
          </p:nvSpPr>
          <p:spPr>
            <a:xfrm rot="2700000">
              <a:off x="5846255" y="3926078"/>
              <a:ext cx="251164" cy="251164"/>
            </a:xfrm>
            <a:prstGeom prst="plus">
              <a:avLst>
                <a:gd name="adj" fmla="val 40728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1311" name="Shape 1311"/>
          <p:cNvSpPr txBox="1"/>
          <p:nvPr/>
        </p:nvSpPr>
        <p:spPr>
          <a:xfrm>
            <a:off x="2776781" y="1507913"/>
            <a:ext cx="3924450" cy="25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650">
                <a:solidFill>
                  <a:srgbClr val="0000FF"/>
                </a:solidFill>
              </a:rPr>
              <a:t>Another interpretation:</a:t>
            </a:r>
            <a:endParaRPr sz="1650">
              <a:solidFill>
                <a:srgbClr val="0000FF"/>
              </a:solidFill>
            </a:endParaRPr>
          </a:p>
          <a:p>
            <a:endParaRPr sz="1650">
              <a:solidFill>
                <a:srgbClr val="0000FF"/>
              </a:solidFill>
            </a:endParaRPr>
          </a:p>
          <a:p>
            <a:r>
              <a:rPr lang="en" sz="1650">
                <a:solidFill>
                  <a:srgbClr val="0000FF"/>
                </a:solidFill>
              </a:rPr>
              <a:t>Dropout is training a large </a:t>
            </a:r>
            <a:r>
              <a:rPr lang="en" sz="1650" b="1">
                <a:solidFill>
                  <a:srgbClr val="0000FF"/>
                </a:solidFill>
              </a:rPr>
              <a:t>ensemble</a:t>
            </a:r>
            <a:r>
              <a:rPr lang="en" sz="1650">
                <a:solidFill>
                  <a:srgbClr val="0000FF"/>
                </a:solidFill>
              </a:rPr>
              <a:t> of models (that share parameters).</a:t>
            </a:r>
            <a:endParaRPr sz="1650">
              <a:solidFill>
                <a:srgbClr val="0000FF"/>
              </a:solidFill>
            </a:endParaRPr>
          </a:p>
          <a:p>
            <a:endParaRPr sz="1650">
              <a:solidFill>
                <a:srgbClr val="0000FF"/>
              </a:solidFill>
            </a:endParaRPr>
          </a:p>
          <a:p>
            <a:r>
              <a:rPr lang="en" sz="1650">
                <a:solidFill>
                  <a:srgbClr val="0000FF"/>
                </a:solidFill>
              </a:rPr>
              <a:t>Each binary mask is one model</a:t>
            </a:r>
            <a:endParaRPr sz="1650">
              <a:solidFill>
                <a:srgbClr val="0000FF"/>
              </a:solidFill>
            </a:endParaRPr>
          </a:p>
          <a:p>
            <a:endParaRPr sz="1650">
              <a:solidFill>
                <a:srgbClr val="0000FF"/>
              </a:solidFill>
            </a:endParaRPr>
          </a:p>
          <a:p>
            <a:r>
              <a:rPr lang="en" sz="1650">
                <a:solidFill>
                  <a:srgbClr val="0000FF"/>
                </a:solidFill>
              </a:rPr>
              <a:t>An FC layer with 4096 units has</a:t>
            </a:r>
            <a:endParaRPr sz="1650">
              <a:solidFill>
                <a:srgbClr val="0000FF"/>
              </a:solidFill>
            </a:endParaRPr>
          </a:p>
          <a:p>
            <a:r>
              <a:rPr lang="en" sz="1650">
                <a:solidFill>
                  <a:srgbClr val="0000FF"/>
                </a:solidFill>
              </a:rPr>
              <a:t>2</a:t>
            </a:r>
            <a:r>
              <a:rPr lang="en" sz="1650" baseline="30000">
                <a:solidFill>
                  <a:srgbClr val="0000FF"/>
                </a:solidFill>
              </a:rPr>
              <a:t>4096</a:t>
            </a:r>
            <a:r>
              <a:rPr lang="en" sz="1650">
                <a:solidFill>
                  <a:srgbClr val="0000FF"/>
                </a:solidFill>
              </a:rPr>
              <a:t> ~ 10</a:t>
            </a:r>
            <a:r>
              <a:rPr lang="en" sz="1650" baseline="30000">
                <a:solidFill>
                  <a:srgbClr val="0000FF"/>
                </a:solidFill>
              </a:rPr>
              <a:t>1233 </a:t>
            </a:r>
            <a:r>
              <a:rPr lang="en" sz="1650">
                <a:solidFill>
                  <a:srgbClr val="0000FF"/>
                </a:solidFill>
              </a:rPr>
              <a:t>possible masks!</a:t>
            </a:r>
            <a:endParaRPr sz="1650">
              <a:solidFill>
                <a:srgbClr val="0000FF"/>
              </a:solidFill>
            </a:endParaRPr>
          </a:p>
          <a:p>
            <a:r>
              <a:rPr lang="en" sz="1650">
                <a:solidFill>
                  <a:srgbClr val="0000FF"/>
                </a:solidFill>
              </a:rPr>
              <a:t>Only ~ 10</a:t>
            </a:r>
            <a:r>
              <a:rPr lang="en" sz="1650" baseline="30000">
                <a:solidFill>
                  <a:srgbClr val="0000FF"/>
                </a:solidFill>
              </a:rPr>
              <a:t>82</a:t>
            </a:r>
            <a:r>
              <a:rPr lang="en" sz="1650">
                <a:solidFill>
                  <a:srgbClr val="0000FF"/>
                </a:solidFill>
              </a:rPr>
              <a:t> atoms in the universe...</a:t>
            </a:r>
            <a:endParaRPr sz="1650">
              <a:solidFill>
                <a:srgbClr val="0000FF"/>
              </a:solidFill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75</a:t>
            </a:fld>
            <a:endParaRPr/>
          </a:p>
        </p:txBody>
      </p:sp>
      <p:sp>
        <p:nvSpPr>
          <p:cNvPr id="1317" name="Shape 131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Dropout: Test time</a:t>
            </a:r>
            <a:endParaRPr sz="1800"/>
          </a:p>
        </p:txBody>
      </p:sp>
      <p:pic>
        <p:nvPicPr>
          <p:cNvPr id="1318" name="Shape 1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219" y="1510932"/>
            <a:ext cx="1473356" cy="4277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Shape 1319"/>
          <p:cNvSpPr txBox="1"/>
          <p:nvPr/>
        </p:nvSpPr>
        <p:spPr>
          <a:xfrm>
            <a:off x="96375" y="1489350"/>
            <a:ext cx="3792375" cy="47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Dropout makes our output random!</a:t>
            </a:r>
            <a:endParaRPr sz="1800"/>
          </a:p>
        </p:txBody>
      </p:sp>
      <p:sp>
        <p:nvSpPr>
          <p:cNvPr id="1320" name="Shape 1320"/>
          <p:cNvSpPr/>
          <p:nvPr/>
        </p:nvSpPr>
        <p:spPr>
          <a:xfrm>
            <a:off x="4013050" y="1577213"/>
            <a:ext cx="271125" cy="295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321" name="Shape 1321"/>
          <p:cNvSpPr txBox="1"/>
          <p:nvPr/>
        </p:nvSpPr>
        <p:spPr>
          <a:xfrm>
            <a:off x="3812006" y="1049138"/>
            <a:ext cx="673200" cy="47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200">
                <a:solidFill>
                  <a:srgbClr val="FF0000"/>
                </a:solidFill>
              </a:rPr>
              <a:t>Output</a:t>
            </a:r>
            <a:endParaRPr sz="1200">
              <a:solidFill>
                <a:srgbClr val="FF0000"/>
              </a:solidFill>
            </a:endParaRPr>
          </a:p>
          <a:p>
            <a:pPr algn="ctr"/>
            <a:r>
              <a:rPr lang="en" sz="1200">
                <a:solidFill>
                  <a:srgbClr val="FF0000"/>
                </a:solidFill>
              </a:rPr>
              <a:t>(label)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322" name="Shape 1322"/>
          <p:cNvSpPr/>
          <p:nvPr/>
        </p:nvSpPr>
        <p:spPr>
          <a:xfrm>
            <a:off x="4968919" y="1550850"/>
            <a:ext cx="170775" cy="295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323" name="Shape 1323"/>
          <p:cNvSpPr/>
          <p:nvPr/>
        </p:nvSpPr>
        <p:spPr>
          <a:xfrm>
            <a:off x="5188725" y="1550850"/>
            <a:ext cx="170775" cy="2952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324" name="Shape 1324"/>
          <p:cNvSpPr txBox="1"/>
          <p:nvPr/>
        </p:nvSpPr>
        <p:spPr>
          <a:xfrm>
            <a:off x="4746638" y="1048573"/>
            <a:ext cx="673200" cy="47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200">
                <a:solidFill>
                  <a:srgbClr val="0000FF"/>
                </a:solidFill>
              </a:rPr>
              <a:t>Input</a:t>
            </a:r>
            <a:endParaRPr sz="1200">
              <a:solidFill>
                <a:srgbClr val="0000FF"/>
              </a:solidFill>
            </a:endParaRPr>
          </a:p>
          <a:p>
            <a:pPr algn="ctr"/>
            <a:r>
              <a:rPr lang="en" sz="1200">
                <a:solidFill>
                  <a:srgbClr val="0000FF"/>
                </a:solidFill>
              </a:rPr>
              <a:t>(image)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325" name="Shape 1325"/>
          <p:cNvSpPr txBox="1"/>
          <p:nvPr/>
        </p:nvSpPr>
        <p:spPr>
          <a:xfrm>
            <a:off x="5457413" y="1436625"/>
            <a:ext cx="792675" cy="47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200">
                <a:solidFill>
                  <a:srgbClr val="38761D"/>
                </a:solidFill>
              </a:rPr>
              <a:t>Random mask</a:t>
            </a:r>
            <a:endParaRPr sz="1200">
              <a:solidFill>
                <a:srgbClr val="38761D"/>
              </a:solidFill>
            </a:endParaRPr>
          </a:p>
        </p:txBody>
      </p:sp>
      <p:pic>
        <p:nvPicPr>
          <p:cNvPr id="1326" name="Shape 1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125" y="2886319"/>
            <a:ext cx="4305750" cy="63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Shape 1327"/>
          <p:cNvSpPr txBox="1"/>
          <p:nvPr/>
        </p:nvSpPr>
        <p:spPr>
          <a:xfrm>
            <a:off x="220669" y="2523075"/>
            <a:ext cx="5421600" cy="47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Want to “average out” the randomness at test-time</a:t>
            </a:r>
            <a:endParaRPr sz="1800"/>
          </a:p>
        </p:txBody>
      </p:sp>
      <p:sp>
        <p:nvSpPr>
          <p:cNvPr id="1328" name="Shape 1328"/>
          <p:cNvSpPr txBox="1"/>
          <p:nvPr/>
        </p:nvSpPr>
        <p:spPr>
          <a:xfrm>
            <a:off x="220669" y="3456319"/>
            <a:ext cx="5421600" cy="47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But this integral seems hard … </a:t>
            </a:r>
            <a:endParaRPr sz="180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76</a:t>
            </a:fld>
            <a:endParaRPr/>
          </a:p>
        </p:txBody>
      </p:sp>
      <p:sp>
        <p:nvSpPr>
          <p:cNvPr id="1334" name="Shape 133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Dropout: Test time</a:t>
            </a:r>
            <a:endParaRPr sz="1800"/>
          </a:p>
        </p:txBody>
      </p:sp>
      <p:grpSp>
        <p:nvGrpSpPr>
          <p:cNvPr id="1335" name="Shape 1335"/>
          <p:cNvGrpSpPr/>
          <p:nvPr/>
        </p:nvGrpSpPr>
        <p:grpSpPr>
          <a:xfrm>
            <a:off x="414622" y="2393287"/>
            <a:ext cx="1080689" cy="1328650"/>
            <a:chOff x="1238660" y="1800363"/>
            <a:chExt cx="807191" cy="992400"/>
          </a:xfrm>
        </p:grpSpPr>
        <p:cxnSp>
          <p:nvCxnSpPr>
            <p:cNvPr id="1336" name="Shape 1336"/>
            <p:cNvCxnSpPr>
              <a:stCxn id="1337" idx="0"/>
              <a:endCxn id="1338" idx="4"/>
            </p:cNvCxnSpPr>
            <p:nvPr/>
          </p:nvCxnSpPr>
          <p:spPr>
            <a:xfrm rot="10800000">
              <a:off x="1642352" y="2098488"/>
              <a:ext cx="2544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39" name="Shape 1339"/>
            <p:cNvCxnSpPr>
              <a:stCxn id="1340" idx="0"/>
              <a:endCxn id="1338" idx="4"/>
            </p:cNvCxnSpPr>
            <p:nvPr/>
          </p:nvCxnSpPr>
          <p:spPr>
            <a:xfrm rot="10800000" flipH="1">
              <a:off x="1387760" y="2098563"/>
              <a:ext cx="2547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40" name="Shape 1340"/>
            <p:cNvSpPr/>
            <p:nvPr/>
          </p:nvSpPr>
          <p:spPr>
            <a:xfrm>
              <a:off x="1238660" y="24945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37" name="Shape 1337"/>
            <p:cNvSpPr/>
            <p:nvPr/>
          </p:nvSpPr>
          <p:spPr>
            <a:xfrm>
              <a:off x="1747652" y="2494488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38" name="Shape 1338"/>
            <p:cNvSpPr/>
            <p:nvPr/>
          </p:nvSpPr>
          <p:spPr>
            <a:xfrm>
              <a:off x="1493294" y="18003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1341" name="Shape 1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082" y="1391813"/>
            <a:ext cx="3718211" cy="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Shape 1342"/>
          <p:cNvSpPr txBox="1"/>
          <p:nvPr/>
        </p:nvSpPr>
        <p:spPr>
          <a:xfrm>
            <a:off x="100106" y="1312613"/>
            <a:ext cx="2607975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Want to approximate the integral</a:t>
            </a:r>
            <a:endParaRPr sz="1800"/>
          </a:p>
        </p:txBody>
      </p:sp>
      <p:sp>
        <p:nvSpPr>
          <p:cNvPr id="1343" name="Shape 1343"/>
          <p:cNvSpPr txBox="1"/>
          <p:nvPr/>
        </p:nvSpPr>
        <p:spPr>
          <a:xfrm>
            <a:off x="1753463" y="2072775"/>
            <a:ext cx="493875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Consider a single neuron.</a:t>
            </a:r>
            <a:endParaRPr sz="1500"/>
          </a:p>
          <a:p>
            <a:endParaRPr sz="1500"/>
          </a:p>
          <a:p>
            <a:endParaRPr sz="1050"/>
          </a:p>
        </p:txBody>
      </p:sp>
      <p:sp>
        <p:nvSpPr>
          <p:cNvPr id="1344" name="Shape 1344"/>
          <p:cNvSpPr txBox="1"/>
          <p:nvPr/>
        </p:nvSpPr>
        <p:spPr>
          <a:xfrm>
            <a:off x="816816" y="2441925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a</a:t>
            </a:r>
            <a:endParaRPr sz="1350"/>
          </a:p>
        </p:txBody>
      </p:sp>
      <p:sp>
        <p:nvSpPr>
          <p:cNvPr id="1345" name="Shape 1345"/>
          <p:cNvSpPr txBox="1"/>
          <p:nvPr/>
        </p:nvSpPr>
        <p:spPr>
          <a:xfrm>
            <a:off x="468891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x</a:t>
            </a:r>
            <a:endParaRPr sz="1350"/>
          </a:p>
        </p:txBody>
      </p:sp>
      <p:sp>
        <p:nvSpPr>
          <p:cNvPr id="1346" name="Shape 1346"/>
          <p:cNvSpPr txBox="1"/>
          <p:nvPr/>
        </p:nvSpPr>
        <p:spPr>
          <a:xfrm>
            <a:off x="1147154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y</a:t>
            </a:r>
            <a:endParaRPr sz="1350"/>
          </a:p>
        </p:txBody>
      </p:sp>
      <p:sp>
        <p:nvSpPr>
          <p:cNvPr id="1347" name="Shape 1347"/>
          <p:cNvSpPr txBox="1"/>
          <p:nvPr/>
        </p:nvSpPr>
        <p:spPr>
          <a:xfrm>
            <a:off x="366791" y="2906663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1</a:t>
            </a:r>
            <a:endParaRPr sz="1350" baseline="-25000"/>
          </a:p>
        </p:txBody>
      </p:sp>
      <p:sp>
        <p:nvSpPr>
          <p:cNvPr id="1348" name="Shape 1348"/>
          <p:cNvSpPr txBox="1"/>
          <p:nvPr/>
        </p:nvSpPr>
        <p:spPr>
          <a:xfrm>
            <a:off x="1169403" y="2927785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2</a:t>
            </a:r>
            <a:endParaRPr sz="1350" baseline="-2500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Shape 135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77</a:t>
            </a:fld>
            <a:endParaRPr/>
          </a:p>
        </p:txBody>
      </p:sp>
      <p:sp>
        <p:nvSpPr>
          <p:cNvPr id="1354" name="Shape 1354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Dropout: Test time</a:t>
            </a:r>
            <a:endParaRPr sz="1800"/>
          </a:p>
        </p:txBody>
      </p:sp>
      <p:grpSp>
        <p:nvGrpSpPr>
          <p:cNvPr id="1355" name="Shape 1355"/>
          <p:cNvGrpSpPr/>
          <p:nvPr/>
        </p:nvGrpSpPr>
        <p:grpSpPr>
          <a:xfrm>
            <a:off x="414622" y="2393287"/>
            <a:ext cx="1080689" cy="1328650"/>
            <a:chOff x="1238660" y="1800363"/>
            <a:chExt cx="807191" cy="992400"/>
          </a:xfrm>
        </p:grpSpPr>
        <p:cxnSp>
          <p:nvCxnSpPr>
            <p:cNvPr id="1356" name="Shape 1356"/>
            <p:cNvCxnSpPr>
              <a:stCxn id="1357" idx="0"/>
              <a:endCxn id="1358" idx="4"/>
            </p:cNvCxnSpPr>
            <p:nvPr/>
          </p:nvCxnSpPr>
          <p:spPr>
            <a:xfrm rot="10800000">
              <a:off x="1642352" y="2098488"/>
              <a:ext cx="2544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59" name="Shape 1359"/>
            <p:cNvCxnSpPr>
              <a:stCxn id="1360" idx="0"/>
              <a:endCxn id="1358" idx="4"/>
            </p:cNvCxnSpPr>
            <p:nvPr/>
          </p:nvCxnSpPr>
          <p:spPr>
            <a:xfrm rot="10800000" flipH="1">
              <a:off x="1387760" y="2098563"/>
              <a:ext cx="2547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60" name="Shape 1360"/>
            <p:cNvSpPr/>
            <p:nvPr/>
          </p:nvSpPr>
          <p:spPr>
            <a:xfrm>
              <a:off x="1238660" y="24945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57" name="Shape 1357"/>
            <p:cNvSpPr/>
            <p:nvPr/>
          </p:nvSpPr>
          <p:spPr>
            <a:xfrm>
              <a:off x="1747652" y="2494488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58" name="Shape 1358"/>
            <p:cNvSpPr/>
            <p:nvPr/>
          </p:nvSpPr>
          <p:spPr>
            <a:xfrm>
              <a:off x="1493294" y="18003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1361" name="Shape 1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082" y="1391813"/>
            <a:ext cx="3718211" cy="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Shape 1362"/>
          <p:cNvSpPr txBox="1"/>
          <p:nvPr/>
        </p:nvSpPr>
        <p:spPr>
          <a:xfrm>
            <a:off x="100106" y="1312613"/>
            <a:ext cx="2607975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Want to approximate the integral</a:t>
            </a:r>
            <a:endParaRPr sz="1800"/>
          </a:p>
        </p:txBody>
      </p:sp>
      <p:sp>
        <p:nvSpPr>
          <p:cNvPr id="1363" name="Shape 1363"/>
          <p:cNvSpPr txBox="1"/>
          <p:nvPr/>
        </p:nvSpPr>
        <p:spPr>
          <a:xfrm>
            <a:off x="1753463" y="2072775"/>
            <a:ext cx="493875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Consider a single neuron.</a:t>
            </a:r>
            <a:endParaRPr sz="1500"/>
          </a:p>
          <a:p>
            <a:endParaRPr sz="1500"/>
          </a:p>
          <a:p>
            <a:r>
              <a:rPr lang="en" sz="1500"/>
              <a:t>At test time we have:</a:t>
            </a:r>
            <a:endParaRPr sz="1800"/>
          </a:p>
          <a:p>
            <a:endParaRPr sz="1050"/>
          </a:p>
        </p:txBody>
      </p:sp>
      <p:sp>
        <p:nvSpPr>
          <p:cNvPr id="1364" name="Shape 1364"/>
          <p:cNvSpPr txBox="1"/>
          <p:nvPr/>
        </p:nvSpPr>
        <p:spPr>
          <a:xfrm>
            <a:off x="816816" y="2441925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a</a:t>
            </a:r>
            <a:endParaRPr sz="1350"/>
          </a:p>
        </p:txBody>
      </p:sp>
      <p:sp>
        <p:nvSpPr>
          <p:cNvPr id="1365" name="Shape 1365"/>
          <p:cNvSpPr txBox="1"/>
          <p:nvPr/>
        </p:nvSpPr>
        <p:spPr>
          <a:xfrm>
            <a:off x="468891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x</a:t>
            </a:r>
            <a:endParaRPr sz="1350"/>
          </a:p>
        </p:txBody>
      </p:sp>
      <p:sp>
        <p:nvSpPr>
          <p:cNvPr id="1366" name="Shape 1366"/>
          <p:cNvSpPr txBox="1"/>
          <p:nvPr/>
        </p:nvSpPr>
        <p:spPr>
          <a:xfrm>
            <a:off x="1147154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y</a:t>
            </a:r>
            <a:endParaRPr sz="1350"/>
          </a:p>
        </p:txBody>
      </p:sp>
      <p:sp>
        <p:nvSpPr>
          <p:cNvPr id="1367" name="Shape 1367"/>
          <p:cNvSpPr txBox="1"/>
          <p:nvPr/>
        </p:nvSpPr>
        <p:spPr>
          <a:xfrm>
            <a:off x="366791" y="2906663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1</a:t>
            </a:r>
            <a:endParaRPr sz="1350" baseline="-25000"/>
          </a:p>
        </p:txBody>
      </p:sp>
      <p:sp>
        <p:nvSpPr>
          <p:cNvPr id="1368" name="Shape 1368"/>
          <p:cNvSpPr txBox="1"/>
          <p:nvPr/>
        </p:nvSpPr>
        <p:spPr>
          <a:xfrm>
            <a:off x="1169403" y="2927785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2</a:t>
            </a:r>
            <a:endParaRPr sz="1350" baseline="-25000"/>
          </a:p>
        </p:txBody>
      </p:sp>
      <p:pic>
        <p:nvPicPr>
          <p:cNvPr id="1369" name="Shape 1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145" y="2441926"/>
            <a:ext cx="1856550" cy="4349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Shape 137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78</a:t>
            </a:fld>
            <a:endParaRPr/>
          </a:p>
        </p:txBody>
      </p:sp>
      <p:sp>
        <p:nvSpPr>
          <p:cNvPr id="1375" name="Shape 137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Dropout: Test time</a:t>
            </a:r>
            <a:endParaRPr sz="1800"/>
          </a:p>
        </p:txBody>
      </p:sp>
      <p:grpSp>
        <p:nvGrpSpPr>
          <p:cNvPr id="1376" name="Shape 1376"/>
          <p:cNvGrpSpPr/>
          <p:nvPr/>
        </p:nvGrpSpPr>
        <p:grpSpPr>
          <a:xfrm>
            <a:off x="414622" y="2393287"/>
            <a:ext cx="1080689" cy="1328650"/>
            <a:chOff x="1238660" y="1800363"/>
            <a:chExt cx="807191" cy="992400"/>
          </a:xfrm>
        </p:grpSpPr>
        <p:cxnSp>
          <p:nvCxnSpPr>
            <p:cNvPr id="1377" name="Shape 1377"/>
            <p:cNvCxnSpPr>
              <a:stCxn id="1378" idx="0"/>
              <a:endCxn id="1379" idx="4"/>
            </p:cNvCxnSpPr>
            <p:nvPr/>
          </p:nvCxnSpPr>
          <p:spPr>
            <a:xfrm rot="10800000">
              <a:off x="1642352" y="2098488"/>
              <a:ext cx="2544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80" name="Shape 1380"/>
            <p:cNvCxnSpPr>
              <a:stCxn id="1381" idx="0"/>
              <a:endCxn id="1379" idx="4"/>
            </p:cNvCxnSpPr>
            <p:nvPr/>
          </p:nvCxnSpPr>
          <p:spPr>
            <a:xfrm rot="10800000" flipH="1">
              <a:off x="1387760" y="2098563"/>
              <a:ext cx="2547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81" name="Shape 1381"/>
            <p:cNvSpPr/>
            <p:nvPr/>
          </p:nvSpPr>
          <p:spPr>
            <a:xfrm>
              <a:off x="1238660" y="24945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1747652" y="2494488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1493294" y="18003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1382" name="Shape 1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082" y="1391813"/>
            <a:ext cx="3718211" cy="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Shape 1383"/>
          <p:cNvSpPr txBox="1"/>
          <p:nvPr/>
        </p:nvSpPr>
        <p:spPr>
          <a:xfrm>
            <a:off x="100106" y="1312613"/>
            <a:ext cx="2607975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Want to approximate the integral</a:t>
            </a:r>
            <a:endParaRPr sz="1800"/>
          </a:p>
        </p:txBody>
      </p:sp>
      <p:sp>
        <p:nvSpPr>
          <p:cNvPr id="1384" name="Shape 1384"/>
          <p:cNvSpPr txBox="1"/>
          <p:nvPr/>
        </p:nvSpPr>
        <p:spPr>
          <a:xfrm>
            <a:off x="1753463" y="2072775"/>
            <a:ext cx="493875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Consider a single neuron.</a:t>
            </a:r>
            <a:endParaRPr sz="1500"/>
          </a:p>
          <a:p>
            <a:endParaRPr sz="1500"/>
          </a:p>
          <a:p>
            <a:r>
              <a:rPr lang="en" sz="1500"/>
              <a:t>At test time we have:</a:t>
            </a:r>
            <a:endParaRPr sz="1500"/>
          </a:p>
          <a:p>
            <a:r>
              <a:rPr lang="en" sz="1500"/>
              <a:t>During training we have:</a:t>
            </a:r>
            <a:r>
              <a:rPr lang="en" sz="1800"/>
              <a:t> </a:t>
            </a:r>
            <a:endParaRPr sz="1800"/>
          </a:p>
          <a:p>
            <a:endParaRPr sz="1050"/>
          </a:p>
        </p:txBody>
      </p:sp>
      <p:sp>
        <p:nvSpPr>
          <p:cNvPr id="1385" name="Shape 1385"/>
          <p:cNvSpPr txBox="1"/>
          <p:nvPr/>
        </p:nvSpPr>
        <p:spPr>
          <a:xfrm>
            <a:off x="816816" y="2441925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a</a:t>
            </a:r>
            <a:endParaRPr sz="1350"/>
          </a:p>
        </p:txBody>
      </p:sp>
      <p:sp>
        <p:nvSpPr>
          <p:cNvPr id="1386" name="Shape 1386"/>
          <p:cNvSpPr txBox="1"/>
          <p:nvPr/>
        </p:nvSpPr>
        <p:spPr>
          <a:xfrm>
            <a:off x="468891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x</a:t>
            </a:r>
            <a:endParaRPr sz="1350"/>
          </a:p>
        </p:txBody>
      </p:sp>
      <p:sp>
        <p:nvSpPr>
          <p:cNvPr id="1387" name="Shape 1387"/>
          <p:cNvSpPr txBox="1"/>
          <p:nvPr/>
        </p:nvSpPr>
        <p:spPr>
          <a:xfrm>
            <a:off x="1147154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y</a:t>
            </a:r>
            <a:endParaRPr sz="1350"/>
          </a:p>
        </p:txBody>
      </p:sp>
      <p:sp>
        <p:nvSpPr>
          <p:cNvPr id="1388" name="Shape 1388"/>
          <p:cNvSpPr txBox="1"/>
          <p:nvPr/>
        </p:nvSpPr>
        <p:spPr>
          <a:xfrm>
            <a:off x="366791" y="2906663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1</a:t>
            </a:r>
            <a:endParaRPr sz="1350" baseline="-25000"/>
          </a:p>
        </p:txBody>
      </p:sp>
      <p:sp>
        <p:nvSpPr>
          <p:cNvPr id="1389" name="Shape 1389"/>
          <p:cNvSpPr txBox="1"/>
          <p:nvPr/>
        </p:nvSpPr>
        <p:spPr>
          <a:xfrm>
            <a:off x="1169403" y="2927785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2</a:t>
            </a:r>
            <a:endParaRPr sz="1350" baseline="-25000"/>
          </a:p>
        </p:txBody>
      </p:sp>
      <p:pic>
        <p:nvPicPr>
          <p:cNvPr id="1390" name="Shape 13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145" y="2441926"/>
            <a:ext cx="1856550" cy="43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Shape 13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988" y="2841356"/>
            <a:ext cx="2538263" cy="11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79</a:t>
            </a:fld>
            <a:endParaRPr/>
          </a:p>
        </p:txBody>
      </p:sp>
      <p:sp>
        <p:nvSpPr>
          <p:cNvPr id="1397" name="Shape 1397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Dropout: Test time</a:t>
            </a:r>
            <a:endParaRPr sz="1800"/>
          </a:p>
        </p:txBody>
      </p:sp>
      <p:grpSp>
        <p:nvGrpSpPr>
          <p:cNvPr id="1398" name="Shape 1398"/>
          <p:cNvGrpSpPr/>
          <p:nvPr/>
        </p:nvGrpSpPr>
        <p:grpSpPr>
          <a:xfrm>
            <a:off x="414622" y="2393287"/>
            <a:ext cx="1080689" cy="1328650"/>
            <a:chOff x="1238660" y="1800363"/>
            <a:chExt cx="807191" cy="992400"/>
          </a:xfrm>
        </p:grpSpPr>
        <p:cxnSp>
          <p:nvCxnSpPr>
            <p:cNvPr id="1399" name="Shape 1399"/>
            <p:cNvCxnSpPr>
              <a:stCxn id="1400" idx="0"/>
              <a:endCxn id="1401" idx="4"/>
            </p:cNvCxnSpPr>
            <p:nvPr/>
          </p:nvCxnSpPr>
          <p:spPr>
            <a:xfrm rot="10800000">
              <a:off x="1642352" y="2098488"/>
              <a:ext cx="2544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02" name="Shape 1402"/>
            <p:cNvCxnSpPr>
              <a:stCxn id="1403" idx="0"/>
              <a:endCxn id="1401" idx="4"/>
            </p:cNvCxnSpPr>
            <p:nvPr/>
          </p:nvCxnSpPr>
          <p:spPr>
            <a:xfrm rot="10800000" flipH="1">
              <a:off x="1387760" y="2098563"/>
              <a:ext cx="254700" cy="396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03" name="Shape 1403"/>
            <p:cNvSpPr/>
            <p:nvPr/>
          </p:nvSpPr>
          <p:spPr>
            <a:xfrm>
              <a:off x="1238660" y="24945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1747652" y="2494488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01" name="Shape 1401"/>
            <p:cNvSpPr/>
            <p:nvPr/>
          </p:nvSpPr>
          <p:spPr>
            <a:xfrm>
              <a:off x="1493294" y="1800363"/>
              <a:ext cx="298200" cy="2982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1404" name="Shape 1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082" y="1391813"/>
            <a:ext cx="3718211" cy="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Shape 1405"/>
          <p:cNvSpPr txBox="1"/>
          <p:nvPr/>
        </p:nvSpPr>
        <p:spPr>
          <a:xfrm>
            <a:off x="100106" y="1312613"/>
            <a:ext cx="2607975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Want to approximate the integral</a:t>
            </a:r>
            <a:endParaRPr sz="1800"/>
          </a:p>
        </p:txBody>
      </p:sp>
      <p:sp>
        <p:nvSpPr>
          <p:cNvPr id="1406" name="Shape 1406"/>
          <p:cNvSpPr txBox="1"/>
          <p:nvPr/>
        </p:nvSpPr>
        <p:spPr>
          <a:xfrm>
            <a:off x="1753463" y="2072775"/>
            <a:ext cx="493875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Consider a single neuron.</a:t>
            </a:r>
            <a:endParaRPr sz="1500"/>
          </a:p>
          <a:p>
            <a:endParaRPr sz="1500"/>
          </a:p>
          <a:p>
            <a:r>
              <a:rPr lang="en" sz="1500"/>
              <a:t>At test time we have:</a:t>
            </a:r>
            <a:endParaRPr sz="1500"/>
          </a:p>
          <a:p>
            <a:r>
              <a:rPr lang="en" sz="1500"/>
              <a:t>During training we have:</a:t>
            </a:r>
            <a:r>
              <a:rPr lang="en" sz="1800"/>
              <a:t> </a:t>
            </a:r>
            <a:endParaRPr sz="1800"/>
          </a:p>
          <a:p>
            <a:endParaRPr sz="1050"/>
          </a:p>
        </p:txBody>
      </p:sp>
      <p:sp>
        <p:nvSpPr>
          <p:cNvPr id="1407" name="Shape 1407"/>
          <p:cNvSpPr txBox="1"/>
          <p:nvPr/>
        </p:nvSpPr>
        <p:spPr>
          <a:xfrm>
            <a:off x="816816" y="2441925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a</a:t>
            </a:r>
            <a:endParaRPr sz="1350"/>
          </a:p>
        </p:txBody>
      </p:sp>
      <p:sp>
        <p:nvSpPr>
          <p:cNvPr id="1408" name="Shape 1408"/>
          <p:cNvSpPr txBox="1"/>
          <p:nvPr/>
        </p:nvSpPr>
        <p:spPr>
          <a:xfrm>
            <a:off x="468891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x</a:t>
            </a:r>
            <a:endParaRPr sz="1350"/>
          </a:p>
        </p:txBody>
      </p:sp>
      <p:sp>
        <p:nvSpPr>
          <p:cNvPr id="1409" name="Shape 1409"/>
          <p:cNvSpPr txBox="1"/>
          <p:nvPr/>
        </p:nvSpPr>
        <p:spPr>
          <a:xfrm>
            <a:off x="1147154" y="3400294"/>
            <a:ext cx="276300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y</a:t>
            </a:r>
            <a:endParaRPr sz="1350"/>
          </a:p>
        </p:txBody>
      </p:sp>
      <p:sp>
        <p:nvSpPr>
          <p:cNvPr id="1410" name="Shape 1410"/>
          <p:cNvSpPr txBox="1"/>
          <p:nvPr/>
        </p:nvSpPr>
        <p:spPr>
          <a:xfrm>
            <a:off x="366791" y="2906663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1</a:t>
            </a:r>
            <a:endParaRPr sz="1350" baseline="-25000"/>
          </a:p>
        </p:txBody>
      </p:sp>
      <p:sp>
        <p:nvSpPr>
          <p:cNvPr id="1411" name="Shape 1411"/>
          <p:cNvSpPr txBox="1"/>
          <p:nvPr/>
        </p:nvSpPr>
        <p:spPr>
          <a:xfrm>
            <a:off x="1169403" y="2927785"/>
            <a:ext cx="357075" cy="25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350"/>
              <a:t>w</a:t>
            </a:r>
            <a:r>
              <a:rPr lang="en" sz="1350" baseline="-25000"/>
              <a:t>2</a:t>
            </a:r>
            <a:endParaRPr sz="1350" baseline="-25000"/>
          </a:p>
        </p:txBody>
      </p:sp>
      <p:pic>
        <p:nvPicPr>
          <p:cNvPr id="1412" name="Shape 14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145" y="2441926"/>
            <a:ext cx="1856550" cy="43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Shape 14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988" y="2841356"/>
            <a:ext cx="2538263" cy="112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Shape 1414"/>
          <p:cNvSpPr txBox="1"/>
          <p:nvPr/>
        </p:nvSpPr>
        <p:spPr>
          <a:xfrm>
            <a:off x="2029763" y="3377119"/>
            <a:ext cx="1856475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>
                <a:solidFill>
                  <a:srgbClr val="FF0000"/>
                </a:solidFill>
              </a:rPr>
              <a:t>At test time, </a:t>
            </a:r>
            <a:r>
              <a:rPr lang="en" sz="1350" b="1" dirty="0">
                <a:solidFill>
                  <a:srgbClr val="FF0000"/>
                </a:solidFill>
              </a:rPr>
              <a:t>multiply</a:t>
            </a:r>
            <a:r>
              <a:rPr lang="en" sz="1350" dirty="0">
                <a:solidFill>
                  <a:srgbClr val="FF0000"/>
                </a:solidFill>
              </a:rPr>
              <a:t> by </a:t>
            </a:r>
            <a:r>
              <a:rPr lang="en" sz="1350" dirty="0" smtClean="0">
                <a:solidFill>
                  <a:srgbClr val="FF0000"/>
                </a:solidFill>
              </a:rPr>
              <a:t>dropout probability</a:t>
            </a:r>
            <a:r>
              <a:rPr lang="en" sz="1350" dirty="0" smtClean="0"/>
              <a:t> </a:t>
            </a:r>
            <a:endParaRPr sz="1350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  <p:sp>
        <p:nvSpPr>
          <p:cNvPr id="22" name="Shape 1414"/>
          <p:cNvSpPr txBox="1"/>
          <p:nvPr/>
        </p:nvSpPr>
        <p:spPr>
          <a:xfrm>
            <a:off x="614241" y="4222049"/>
            <a:ext cx="5147167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 dirty="0" smtClean="0">
                <a:solidFill>
                  <a:srgbClr val="FF0000"/>
                </a:solidFill>
              </a:rPr>
              <a:t>Note: Here, dropout probability means the probability of </a:t>
            </a:r>
            <a:r>
              <a:rPr lang="en" sz="1350" i="1" dirty="0" smtClean="0">
                <a:solidFill>
                  <a:srgbClr val="FF0000"/>
                </a:solidFill>
              </a:rPr>
              <a:t>keeping</a:t>
            </a:r>
            <a:r>
              <a:rPr lang="en" sz="1350" dirty="0" smtClean="0">
                <a:solidFill>
                  <a:srgbClr val="FF0000"/>
                </a:solidFill>
              </a:rPr>
              <a:t> an activation – sometimes people define this as the opposite…</a:t>
            </a:r>
            <a:endParaRPr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Babysitting Learning</a:t>
            </a:r>
            <a:endParaRPr sz="2700" dirty="0"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94" y="1933583"/>
            <a:ext cx="1611638" cy="14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951" y="1733958"/>
            <a:ext cx="4954988" cy="18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80</a:t>
            </a:fld>
            <a:endParaRPr/>
          </a:p>
        </p:txBody>
      </p:sp>
      <p:sp>
        <p:nvSpPr>
          <p:cNvPr id="1420" name="Shape 1420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Dropout: Test time</a:t>
            </a:r>
            <a:endParaRPr sz="1800"/>
          </a:p>
        </p:txBody>
      </p:sp>
      <p:pic>
        <p:nvPicPr>
          <p:cNvPr id="1421" name="Shape 1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04" y="1419132"/>
            <a:ext cx="6165544" cy="1033594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Shape 1422"/>
          <p:cNvSpPr txBox="1"/>
          <p:nvPr/>
        </p:nvSpPr>
        <p:spPr>
          <a:xfrm>
            <a:off x="202613" y="2610581"/>
            <a:ext cx="6066450" cy="118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At test time all neurons are active always</a:t>
            </a:r>
            <a:endParaRPr sz="1800"/>
          </a:p>
          <a:p>
            <a:r>
              <a:rPr lang="en" sz="1800"/>
              <a:t>=&gt; We must scale the activations so that for each neuron:</a:t>
            </a:r>
            <a:endParaRPr sz="1800"/>
          </a:p>
          <a:p>
            <a:r>
              <a:rPr lang="en" sz="1800" u="sng"/>
              <a:t>output at test time</a:t>
            </a:r>
            <a:r>
              <a:rPr lang="en" sz="1800"/>
              <a:t> = </a:t>
            </a:r>
            <a:r>
              <a:rPr lang="en" sz="1800" u="sng"/>
              <a:t>expected output at training time</a:t>
            </a:r>
            <a:endParaRPr sz="1800" u="sng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81</a:t>
            </a:fld>
            <a:endParaRPr/>
          </a:p>
        </p:txBody>
      </p:sp>
      <p:pic>
        <p:nvPicPr>
          <p:cNvPr id="1428" name="Shape 1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86" y="714375"/>
            <a:ext cx="4191450" cy="3205594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Shape 1429"/>
          <p:cNvSpPr txBox="1"/>
          <p:nvPr/>
        </p:nvSpPr>
        <p:spPr>
          <a:xfrm>
            <a:off x="4365188" y="667388"/>
            <a:ext cx="2543175" cy="72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/>
              <a:t>Dropout Summary</a:t>
            </a:r>
            <a:endParaRPr sz="2250"/>
          </a:p>
        </p:txBody>
      </p:sp>
      <p:sp>
        <p:nvSpPr>
          <p:cNvPr id="1430" name="Shape 1430"/>
          <p:cNvSpPr/>
          <p:nvPr/>
        </p:nvSpPr>
        <p:spPr>
          <a:xfrm>
            <a:off x="208256" y="1913400"/>
            <a:ext cx="4243950" cy="295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1" name="Shape 1431"/>
          <p:cNvSpPr/>
          <p:nvPr/>
        </p:nvSpPr>
        <p:spPr>
          <a:xfrm>
            <a:off x="208256" y="2310563"/>
            <a:ext cx="4243950" cy="268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2" name="Shape 1432"/>
          <p:cNvSpPr txBox="1"/>
          <p:nvPr/>
        </p:nvSpPr>
        <p:spPr>
          <a:xfrm>
            <a:off x="4530094" y="2019488"/>
            <a:ext cx="2345400" cy="46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FF0000"/>
                </a:solidFill>
              </a:rPr>
              <a:t>drop in forward pass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433" name="Shape 1433"/>
          <p:cNvSpPr/>
          <p:nvPr/>
        </p:nvSpPr>
        <p:spPr>
          <a:xfrm>
            <a:off x="2358675" y="3422513"/>
            <a:ext cx="2093625" cy="365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4" name="Shape 1434"/>
          <p:cNvSpPr txBox="1"/>
          <p:nvPr/>
        </p:nvSpPr>
        <p:spPr>
          <a:xfrm>
            <a:off x="4537650" y="3388763"/>
            <a:ext cx="2345400" cy="46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FF0000"/>
                </a:solidFill>
              </a:rPr>
              <a:t>scale at test time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82</a:t>
            </a:fld>
            <a:endParaRPr/>
          </a:p>
        </p:txBody>
      </p:sp>
      <p:sp>
        <p:nvSpPr>
          <p:cNvPr id="1440" name="Shape 1440"/>
          <p:cNvSpPr txBox="1"/>
          <p:nvPr/>
        </p:nvSpPr>
        <p:spPr>
          <a:xfrm>
            <a:off x="251344" y="679144"/>
            <a:ext cx="6470100" cy="41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250" dirty="0" smtClean="0"/>
              <a:t>Alternative: </a:t>
            </a:r>
            <a:r>
              <a:rPr lang="en" sz="2250" dirty="0"/>
              <a:t>“Inverted dropout”</a:t>
            </a:r>
            <a:endParaRPr sz="2250" dirty="0"/>
          </a:p>
        </p:txBody>
      </p:sp>
      <p:pic>
        <p:nvPicPr>
          <p:cNvPr id="1441" name="Shape 1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63" y="1188966"/>
            <a:ext cx="4154362" cy="276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Shape 1442"/>
          <p:cNvSpPr/>
          <p:nvPr/>
        </p:nvSpPr>
        <p:spPr>
          <a:xfrm>
            <a:off x="422850" y="1887169"/>
            <a:ext cx="4154400" cy="295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43" name="Shape 1443"/>
          <p:cNvSpPr/>
          <p:nvPr/>
        </p:nvSpPr>
        <p:spPr>
          <a:xfrm>
            <a:off x="422848" y="2308894"/>
            <a:ext cx="4154400" cy="2632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444" name="Shape 1444"/>
          <p:cNvCxnSpPr/>
          <p:nvPr/>
        </p:nvCxnSpPr>
        <p:spPr>
          <a:xfrm flipH="1">
            <a:off x="2578125" y="3156338"/>
            <a:ext cx="1507950" cy="30172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45" name="Shape 1445"/>
          <p:cNvSpPr txBox="1"/>
          <p:nvPr/>
        </p:nvSpPr>
        <p:spPr>
          <a:xfrm>
            <a:off x="4200975" y="2948081"/>
            <a:ext cx="2577825" cy="41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>
                <a:solidFill>
                  <a:srgbClr val="FF0000"/>
                </a:solidFill>
              </a:rPr>
              <a:t>test time is unchanged!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Shape 145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83</a:t>
            </a:fld>
            <a:endParaRPr/>
          </a:p>
        </p:txBody>
      </p:sp>
      <p:sp>
        <p:nvSpPr>
          <p:cNvPr id="1451" name="Shape 145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 common pattern</a:t>
            </a:r>
            <a:endParaRPr sz="1800"/>
          </a:p>
        </p:txBody>
      </p:sp>
      <p:pic>
        <p:nvPicPr>
          <p:cNvPr id="1452" name="Shape 1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6" y="1980713"/>
            <a:ext cx="1894118" cy="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Shape 1453"/>
          <p:cNvSpPr txBox="1"/>
          <p:nvPr/>
        </p:nvSpPr>
        <p:spPr>
          <a:xfrm>
            <a:off x="83550" y="1292906"/>
            <a:ext cx="2687850" cy="4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Training</a:t>
            </a:r>
            <a:r>
              <a:rPr lang="en" sz="1800"/>
              <a:t>: Add some kind of randomness</a:t>
            </a:r>
            <a:endParaRPr sz="1800"/>
          </a:p>
        </p:txBody>
      </p:sp>
      <p:sp>
        <p:nvSpPr>
          <p:cNvPr id="1454" name="Shape 1454"/>
          <p:cNvSpPr txBox="1"/>
          <p:nvPr/>
        </p:nvSpPr>
        <p:spPr>
          <a:xfrm>
            <a:off x="126581" y="2690776"/>
            <a:ext cx="3935025" cy="6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Testing:</a:t>
            </a:r>
            <a:r>
              <a:rPr lang="en" sz="1800"/>
              <a:t> Average out randomness (sometimes approximate)</a:t>
            </a:r>
            <a:endParaRPr sz="1800"/>
          </a:p>
        </p:txBody>
      </p:sp>
      <p:pic>
        <p:nvPicPr>
          <p:cNvPr id="1455" name="Shape 14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50" y="3277968"/>
            <a:ext cx="4305750" cy="6368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84</a:t>
            </a:fld>
            <a:endParaRPr/>
          </a:p>
        </p:txBody>
      </p:sp>
      <p:sp>
        <p:nvSpPr>
          <p:cNvPr id="1461" name="Shape 146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 common pattern</a:t>
            </a:r>
            <a:endParaRPr sz="1800"/>
          </a:p>
        </p:txBody>
      </p:sp>
      <p:pic>
        <p:nvPicPr>
          <p:cNvPr id="1462" name="Shape 1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26" y="1980713"/>
            <a:ext cx="1894118" cy="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Shape 1463"/>
          <p:cNvSpPr txBox="1"/>
          <p:nvPr/>
        </p:nvSpPr>
        <p:spPr>
          <a:xfrm>
            <a:off x="83550" y="1292906"/>
            <a:ext cx="2687850" cy="4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Training</a:t>
            </a:r>
            <a:r>
              <a:rPr lang="en" sz="1800"/>
              <a:t>: Add some kind of randomness</a:t>
            </a:r>
            <a:endParaRPr sz="1800"/>
          </a:p>
        </p:txBody>
      </p:sp>
      <p:sp>
        <p:nvSpPr>
          <p:cNvPr id="1464" name="Shape 1464"/>
          <p:cNvSpPr txBox="1"/>
          <p:nvPr/>
        </p:nvSpPr>
        <p:spPr>
          <a:xfrm>
            <a:off x="126581" y="2690776"/>
            <a:ext cx="3935025" cy="6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Testing:</a:t>
            </a:r>
            <a:r>
              <a:rPr lang="en" sz="1800"/>
              <a:t> Average out randomness (sometimes approximate)</a:t>
            </a:r>
            <a:endParaRPr sz="1800"/>
          </a:p>
        </p:txBody>
      </p:sp>
      <p:pic>
        <p:nvPicPr>
          <p:cNvPr id="1465" name="Shape 14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50" y="3277968"/>
            <a:ext cx="4305750" cy="63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Shape 1466"/>
          <p:cNvSpPr txBox="1"/>
          <p:nvPr/>
        </p:nvSpPr>
        <p:spPr>
          <a:xfrm>
            <a:off x="4471444" y="1260750"/>
            <a:ext cx="2121975" cy="283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Example</a:t>
            </a:r>
            <a:r>
              <a:rPr lang="en" sz="1800"/>
              <a:t>: Batch Normalization</a:t>
            </a:r>
            <a:endParaRPr sz="1800"/>
          </a:p>
          <a:p>
            <a:endParaRPr sz="1800"/>
          </a:p>
          <a:p>
            <a:r>
              <a:rPr lang="en" sz="1800" b="1"/>
              <a:t>Training</a:t>
            </a:r>
            <a:r>
              <a:rPr lang="en" sz="1800"/>
              <a:t>: Normalize using stats from random minibatches</a:t>
            </a:r>
            <a:endParaRPr sz="1800"/>
          </a:p>
          <a:p>
            <a:endParaRPr sz="1800"/>
          </a:p>
          <a:p>
            <a:r>
              <a:rPr lang="en" sz="1800" b="1"/>
              <a:t>Testing</a:t>
            </a:r>
            <a:r>
              <a:rPr lang="en" sz="1800"/>
              <a:t>: Use fixed stats to normalize</a:t>
            </a:r>
            <a:endParaRPr sz="180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Shape 147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85</a:t>
            </a:fld>
            <a:endParaRPr/>
          </a:p>
        </p:txBody>
      </p:sp>
      <p:sp>
        <p:nvSpPr>
          <p:cNvPr id="1472" name="Shape 1472"/>
          <p:cNvSpPr/>
          <p:nvPr/>
        </p:nvSpPr>
        <p:spPr>
          <a:xfrm>
            <a:off x="353344" y="2522644"/>
            <a:ext cx="801900" cy="643050"/>
          </a:xfrm>
          <a:prstGeom prst="can">
            <a:avLst>
              <a:gd name="adj" fmla="val 25000"/>
            </a:avLst>
          </a:prstGeom>
          <a:solidFill>
            <a:srgbClr val="CC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473" name="Shape 1473"/>
          <p:cNvCxnSpPr/>
          <p:nvPr/>
        </p:nvCxnSpPr>
        <p:spPr>
          <a:xfrm>
            <a:off x="1315594" y="2858681"/>
            <a:ext cx="565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74" name="Shape 1474"/>
          <p:cNvSpPr txBox="1"/>
          <p:nvPr/>
        </p:nvSpPr>
        <p:spPr>
          <a:xfrm>
            <a:off x="857381" y="1850719"/>
            <a:ext cx="901125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Load image and label</a:t>
            </a:r>
            <a:endParaRPr sz="1050"/>
          </a:p>
        </p:txBody>
      </p:sp>
      <p:sp>
        <p:nvSpPr>
          <p:cNvPr id="1475" name="Shape 1475"/>
          <p:cNvSpPr txBox="1"/>
          <p:nvPr/>
        </p:nvSpPr>
        <p:spPr>
          <a:xfrm>
            <a:off x="2502863" y="1667119"/>
            <a:ext cx="546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“cat”</a:t>
            </a:r>
            <a:endParaRPr sz="1500"/>
          </a:p>
        </p:txBody>
      </p:sp>
      <p:cxnSp>
        <p:nvCxnSpPr>
          <p:cNvPr id="1476" name="Shape 1476"/>
          <p:cNvCxnSpPr>
            <a:endCxn id="1475" idx="1"/>
          </p:cNvCxnSpPr>
          <p:nvPr/>
        </p:nvCxnSpPr>
        <p:spPr>
          <a:xfrm rot="10800000" flipH="1">
            <a:off x="1277513" y="1814719"/>
            <a:ext cx="1225350" cy="72315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77" name="Shape 1477"/>
          <p:cNvSpPr/>
          <p:nvPr/>
        </p:nvSpPr>
        <p:spPr>
          <a:xfrm rot="5399177">
            <a:off x="4369682" y="2441755"/>
            <a:ext cx="939375" cy="833850"/>
          </a:xfrm>
          <a:prstGeom prst="trapezoid">
            <a:avLst>
              <a:gd name="adj" fmla="val 25000"/>
            </a:avLst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478" name="Shape 1478"/>
          <p:cNvCxnSpPr/>
          <p:nvPr/>
        </p:nvCxnSpPr>
        <p:spPr>
          <a:xfrm>
            <a:off x="2835356" y="2844169"/>
            <a:ext cx="1319625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79" name="Shape 1479"/>
          <p:cNvSpPr txBox="1"/>
          <p:nvPr/>
        </p:nvSpPr>
        <p:spPr>
          <a:xfrm>
            <a:off x="4502328" y="2711081"/>
            <a:ext cx="6741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CNN</a:t>
            </a:r>
            <a:endParaRPr sz="1500"/>
          </a:p>
        </p:txBody>
      </p:sp>
      <p:sp>
        <p:nvSpPr>
          <p:cNvPr id="1480" name="Shape 1480"/>
          <p:cNvSpPr txBox="1"/>
          <p:nvPr/>
        </p:nvSpPr>
        <p:spPr>
          <a:xfrm>
            <a:off x="5908598" y="2163656"/>
            <a:ext cx="1076850" cy="54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Compute</a:t>
            </a:r>
            <a:endParaRPr sz="1500"/>
          </a:p>
          <a:p>
            <a:r>
              <a:rPr lang="en" sz="1500"/>
              <a:t>loss</a:t>
            </a:r>
            <a:endParaRPr sz="1500"/>
          </a:p>
        </p:txBody>
      </p:sp>
      <p:cxnSp>
        <p:nvCxnSpPr>
          <p:cNvPr id="1481" name="Shape 1481"/>
          <p:cNvCxnSpPr>
            <a:stCxn id="1475" idx="3"/>
          </p:cNvCxnSpPr>
          <p:nvPr/>
        </p:nvCxnSpPr>
        <p:spPr>
          <a:xfrm>
            <a:off x="3049163" y="1814719"/>
            <a:ext cx="2703600" cy="4788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2" name="Shape 1482"/>
          <p:cNvCxnSpPr/>
          <p:nvPr/>
        </p:nvCxnSpPr>
        <p:spPr>
          <a:xfrm rot="10800000" flipH="1">
            <a:off x="5340281" y="2660194"/>
            <a:ext cx="381825" cy="8392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3" name="Shape 1483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Data Augmentation</a:t>
            </a:r>
            <a:endParaRPr sz="1800"/>
          </a:p>
        </p:txBody>
      </p:sp>
      <p:pic>
        <p:nvPicPr>
          <p:cNvPr id="1484" name="Shape 1484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1907513" y="2257526"/>
            <a:ext cx="901125" cy="1249677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Shape 1485"/>
          <p:cNvSpPr txBox="1"/>
          <p:nvPr/>
        </p:nvSpPr>
        <p:spPr>
          <a:xfrm>
            <a:off x="1934735" y="3507206"/>
            <a:ext cx="846675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450" u="sng" dirty="0">
                <a:solidFill>
                  <a:srgbClr val="999999"/>
                </a:solidFill>
                <a:hlinkClick r:id="rId4"/>
              </a:rPr>
              <a:t>This image</a:t>
            </a:r>
            <a:r>
              <a:rPr lang="en" sz="450" dirty="0">
                <a:solidFill>
                  <a:srgbClr val="999999"/>
                </a:solidFill>
              </a:rPr>
              <a:t> by </a:t>
            </a:r>
            <a:r>
              <a:rPr lang="en" sz="450" u="sng" dirty="0">
                <a:solidFill>
                  <a:srgbClr val="999999"/>
                </a:solidFill>
                <a:hlinkClick r:id="rId5"/>
              </a:rPr>
              <a:t>Nikita</a:t>
            </a:r>
            <a:r>
              <a:rPr lang="en" sz="450" dirty="0">
                <a:solidFill>
                  <a:srgbClr val="999999"/>
                </a:solidFill>
              </a:rPr>
              <a:t> is licensed under </a:t>
            </a:r>
            <a:r>
              <a:rPr lang="en" sz="450" u="sng" dirty="0">
                <a:solidFill>
                  <a:srgbClr val="999999"/>
                </a:solidFill>
                <a:hlinkClick r:id="rId6"/>
              </a:rPr>
              <a:t>CC-BY 2.0</a:t>
            </a:r>
            <a:endParaRPr sz="450" dirty="0">
              <a:solidFill>
                <a:srgbClr val="999999"/>
              </a:solidFill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Shape 1490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86</a:t>
            </a:fld>
            <a:endParaRPr/>
          </a:p>
        </p:txBody>
      </p:sp>
      <p:sp>
        <p:nvSpPr>
          <p:cNvPr id="1491" name="Shape 1491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Data Augmentation</a:t>
            </a:r>
            <a:endParaRPr sz="1800"/>
          </a:p>
        </p:txBody>
      </p:sp>
      <p:sp>
        <p:nvSpPr>
          <p:cNvPr id="1492" name="Shape 1492"/>
          <p:cNvSpPr/>
          <p:nvPr/>
        </p:nvSpPr>
        <p:spPr>
          <a:xfrm>
            <a:off x="353344" y="2522644"/>
            <a:ext cx="801900" cy="643050"/>
          </a:xfrm>
          <a:prstGeom prst="can">
            <a:avLst>
              <a:gd name="adj" fmla="val 25000"/>
            </a:avLst>
          </a:prstGeom>
          <a:solidFill>
            <a:srgbClr val="CC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493" name="Shape 1493"/>
          <p:cNvCxnSpPr/>
          <p:nvPr/>
        </p:nvCxnSpPr>
        <p:spPr>
          <a:xfrm>
            <a:off x="1315594" y="2858681"/>
            <a:ext cx="565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4" name="Shape 1494"/>
          <p:cNvSpPr txBox="1"/>
          <p:nvPr/>
        </p:nvSpPr>
        <p:spPr>
          <a:xfrm>
            <a:off x="857381" y="1850719"/>
            <a:ext cx="901125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Load image and label</a:t>
            </a:r>
            <a:endParaRPr sz="1050"/>
          </a:p>
        </p:txBody>
      </p:sp>
      <p:sp>
        <p:nvSpPr>
          <p:cNvPr id="1495" name="Shape 1495"/>
          <p:cNvSpPr txBox="1"/>
          <p:nvPr/>
        </p:nvSpPr>
        <p:spPr>
          <a:xfrm>
            <a:off x="2502863" y="1667119"/>
            <a:ext cx="5463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“cat”</a:t>
            </a:r>
            <a:endParaRPr sz="1500"/>
          </a:p>
        </p:txBody>
      </p:sp>
      <p:cxnSp>
        <p:nvCxnSpPr>
          <p:cNvPr id="1496" name="Shape 1496"/>
          <p:cNvCxnSpPr>
            <a:endCxn id="1495" idx="1"/>
          </p:cNvCxnSpPr>
          <p:nvPr/>
        </p:nvCxnSpPr>
        <p:spPr>
          <a:xfrm rot="10800000" flipH="1">
            <a:off x="1277513" y="1814719"/>
            <a:ext cx="1225350" cy="72315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7" name="Shape 1497"/>
          <p:cNvSpPr/>
          <p:nvPr/>
        </p:nvSpPr>
        <p:spPr>
          <a:xfrm rot="5399177">
            <a:off x="4369682" y="2441755"/>
            <a:ext cx="939375" cy="833850"/>
          </a:xfrm>
          <a:prstGeom prst="trapezoid">
            <a:avLst>
              <a:gd name="adj" fmla="val 25000"/>
            </a:avLst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1498" name="Shape 1498"/>
          <p:cNvCxnSpPr/>
          <p:nvPr/>
        </p:nvCxnSpPr>
        <p:spPr>
          <a:xfrm>
            <a:off x="3789975" y="2844169"/>
            <a:ext cx="36495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9" name="Shape 1499"/>
          <p:cNvSpPr txBox="1"/>
          <p:nvPr/>
        </p:nvSpPr>
        <p:spPr>
          <a:xfrm>
            <a:off x="4502328" y="2711081"/>
            <a:ext cx="6741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CNN</a:t>
            </a:r>
            <a:endParaRPr sz="1500"/>
          </a:p>
        </p:txBody>
      </p:sp>
      <p:sp>
        <p:nvSpPr>
          <p:cNvPr id="1500" name="Shape 1500"/>
          <p:cNvSpPr txBox="1"/>
          <p:nvPr/>
        </p:nvSpPr>
        <p:spPr>
          <a:xfrm>
            <a:off x="5908598" y="2163656"/>
            <a:ext cx="1076850" cy="54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Compute</a:t>
            </a:r>
            <a:endParaRPr sz="1500"/>
          </a:p>
          <a:p>
            <a:r>
              <a:rPr lang="en" sz="1500"/>
              <a:t>loss</a:t>
            </a:r>
            <a:endParaRPr sz="1500"/>
          </a:p>
        </p:txBody>
      </p:sp>
      <p:cxnSp>
        <p:nvCxnSpPr>
          <p:cNvPr id="1501" name="Shape 1501"/>
          <p:cNvCxnSpPr>
            <a:stCxn id="1495" idx="3"/>
          </p:cNvCxnSpPr>
          <p:nvPr/>
        </p:nvCxnSpPr>
        <p:spPr>
          <a:xfrm>
            <a:off x="3049163" y="1814719"/>
            <a:ext cx="2703600" cy="4788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2" name="Shape 1502"/>
          <p:cNvCxnSpPr/>
          <p:nvPr/>
        </p:nvCxnSpPr>
        <p:spPr>
          <a:xfrm rot="10800000" flipH="1">
            <a:off x="5340281" y="2660194"/>
            <a:ext cx="381825" cy="83925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3" name="Shape 1503"/>
          <p:cNvCxnSpPr>
            <a:stCxn id="1504" idx="2"/>
            <a:endCxn id="1505" idx="2"/>
          </p:cNvCxnSpPr>
          <p:nvPr/>
        </p:nvCxnSpPr>
        <p:spPr>
          <a:xfrm rot="-5400000" flipH="1">
            <a:off x="2758013" y="2966658"/>
            <a:ext cx="450" cy="866700"/>
          </a:xfrm>
          <a:prstGeom prst="curvedConnector3">
            <a:avLst>
              <a:gd name="adj1" fmla="val 39688562"/>
            </a:avLst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06" name="Shape 1506"/>
          <p:cNvSpPr txBox="1"/>
          <p:nvPr/>
        </p:nvSpPr>
        <p:spPr>
          <a:xfrm>
            <a:off x="2237119" y="3726019"/>
            <a:ext cx="1176975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Transform image</a:t>
            </a:r>
            <a:endParaRPr sz="1050"/>
          </a:p>
        </p:txBody>
      </p:sp>
      <p:pic>
        <p:nvPicPr>
          <p:cNvPr id="1504" name="Shape 1504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1953131" y="2368683"/>
            <a:ext cx="743513" cy="10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Shape 1505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 flipH="1">
            <a:off x="2819797" y="2368688"/>
            <a:ext cx="743513" cy="10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Shape 151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87</a:t>
            </a:fld>
            <a:endParaRPr/>
          </a:p>
        </p:txBody>
      </p:sp>
      <p:sp>
        <p:nvSpPr>
          <p:cNvPr id="1512" name="Shape 1512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Data Augmentation</a:t>
            </a:r>
            <a:endParaRPr sz="2700"/>
          </a:p>
          <a:p>
            <a:r>
              <a:rPr lang="en" sz="2250"/>
              <a:t>Horizontal Flips</a:t>
            </a:r>
            <a:endParaRPr sz="2250"/>
          </a:p>
        </p:txBody>
      </p:sp>
      <p:pic>
        <p:nvPicPr>
          <p:cNvPr id="1513" name="Shape 1513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1256550" y="1720696"/>
            <a:ext cx="1557048" cy="215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Shape 1514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 flipH="1">
            <a:off x="3791783" y="1783022"/>
            <a:ext cx="1557048" cy="21593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5" name="Shape 1515"/>
          <p:cNvCxnSpPr/>
          <p:nvPr/>
        </p:nvCxnSpPr>
        <p:spPr>
          <a:xfrm>
            <a:off x="3015554" y="2832694"/>
            <a:ext cx="517275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Shape 1520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5154432" y="1152506"/>
            <a:ext cx="1274794" cy="195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Shape 1521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88</a:t>
            </a:fld>
            <a:endParaRPr/>
          </a:p>
        </p:txBody>
      </p:sp>
      <p:sp>
        <p:nvSpPr>
          <p:cNvPr id="1522" name="Shape 1522"/>
          <p:cNvSpPr/>
          <p:nvPr/>
        </p:nvSpPr>
        <p:spPr>
          <a:xfrm>
            <a:off x="5211581" y="1235006"/>
            <a:ext cx="1131975" cy="12703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23" name="Shape 1523"/>
          <p:cNvSpPr/>
          <p:nvPr/>
        </p:nvSpPr>
        <p:spPr>
          <a:xfrm>
            <a:off x="5306796" y="1152515"/>
            <a:ext cx="1131975" cy="12703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24" name="Shape 1524"/>
          <p:cNvSpPr/>
          <p:nvPr/>
        </p:nvSpPr>
        <p:spPr>
          <a:xfrm>
            <a:off x="5268731" y="1279539"/>
            <a:ext cx="1131975" cy="12703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25" name="Shape 1525"/>
          <p:cNvSpPr/>
          <p:nvPr/>
        </p:nvSpPr>
        <p:spPr>
          <a:xfrm>
            <a:off x="5154431" y="1222389"/>
            <a:ext cx="1131975" cy="12703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26" name="Shape 1526"/>
          <p:cNvSpPr/>
          <p:nvPr/>
        </p:nvSpPr>
        <p:spPr>
          <a:xfrm>
            <a:off x="5268725" y="1837747"/>
            <a:ext cx="1131975" cy="12703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27" name="Shape 1527"/>
          <p:cNvSpPr/>
          <p:nvPr/>
        </p:nvSpPr>
        <p:spPr>
          <a:xfrm>
            <a:off x="5169540" y="1889100"/>
            <a:ext cx="996300" cy="11180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28" name="Shape 1528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Data Augmentation</a:t>
            </a:r>
            <a:endParaRPr sz="2700"/>
          </a:p>
          <a:p>
            <a:r>
              <a:rPr lang="en" sz="2250"/>
              <a:t>Random crops and scales</a:t>
            </a:r>
            <a:endParaRPr sz="2250"/>
          </a:p>
        </p:txBody>
      </p:sp>
      <p:sp>
        <p:nvSpPr>
          <p:cNvPr id="1529" name="Shape 1529"/>
          <p:cNvSpPr txBox="1"/>
          <p:nvPr/>
        </p:nvSpPr>
        <p:spPr>
          <a:xfrm>
            <a:off x="286294" y="1551994"/>
            <a:ext cx="4238550" cy="262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Training</a:t>
            </a:r>
            <a:r>
              <a:rPr lang="en" sz="1800"/>
              <a:t>: sample random crops / scales</a:t>
            </a:r>
            <a:r>
              <a:rPr lang="en" sz="1500"/>
              <a:t/>
            </a:r>
            <a:br>
              <a:rPr lang="en" sz="1500"/>
            </a:br>
            <a:r>
              <a:rPr lang="en" sz="1500"/>
              <a:t>ResNet: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Pick random L in range [256, 480]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Resize training image, short side = L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Sample random 224 x 224 patch</a:t>
            </a:r>
            <a:br>
              <a:rPr lang="en" sz="1500"/>
            </a:br>
            <a:endParaRPr sz="1800"/>
          </a:p>
          <a:p>
            <a:endParaRPr sz="1500"/>
          </a:p>
          <a:p>
            <a:endParaRPr sz="180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Shape 1534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5154432" y="1152506"/>
            <a:ext cx="1274794" cy="195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/>
          <p:nvPr/>
        </p:nvSpPr>
        <p:spPr>
          <a:xfrm>
            <a:off x="5294663" y="2017427"/>
            <a:ext cx="1121625" cy="1087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36" name="Shape 153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89</a:t>
            </a:fld>
            <a:endParaRPr/>
          </a:p>
        </p:txBody>
      </p:sp>
      <p:sp>
        <p:nvSpPr>
          <p:cNvPr id="1537" name="Shape 1537"/>
          <p:cNvSpPr txBox="1"/>
          <p:nvPr/>
        </p:nvSpPr>
        <p:spPr>
          <a:xfrm>
            <a:off x="67913" y="710850"/>
            <a:ext cx="39521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Data Augmentation</a:t>
            </a:r>
            <a:endParaRPr sz="2700"/>
          </a:p>
          <a:p>
            <a:r>
              <a:rPr lang="en" sz="2250"/>
              <a:t>Random crops and scales</a:t>
            </a:r>
            <a:endParaRPr sz="2250"/>
          </a:p>
        </p:txBody>
      </p:sp>
      <p:sp>
        <p:nvSpPr>
          <p:cNvPr id="1538" name="Shape 1538"/>
          <p:cNvSpPr txBox="1"/>
          <p:nvPr/>
        </p:nvSpPr>
        <p:spPr>
          <a:xfrm>
            <a:off x="286294" y="1551994"/>
            <a:ext cx="6657975" cy="262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Training</a:t>
            </a:r>
            <a:r>
              <a:rPr lang="en" sz="1800"/>
              <a:t>: sample random crops / scales</a:t>
            </a:r>
            <a:r>
              <a:rPr lang="en" sz="1500"/>
              <a:t/>
            </a:r>
            <a:br>
              <a:rPr lang="en" sz="1500"/>
            </a:br>
            <a:r>
              <a:rPr lang="en" sz="1500"/>
              <a:t>ResNet: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Pick random L in range [256, 480]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Resize training image, short side = L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Sample random 224 x 224 patch</a:t>
            </a:r>
            <a:br>
              <a:rPr lang="en" sz="1500"/>
            </a:br>
            <a:endParaRPr sz="1800"/>
          </a:p>
          <a:p>
            <a:r>
              <a:rPr lang="en" sz="1800" b="1"/>
              <a:t>Testing</a:t>
            </a:r>
            <a:r>
              <a:rPr lang="en" sz="1800"/>
              <a:t>: average a fixed set of crops</a:t>
            </a:r>
            <a:endParaRPr sz="1800"/>
          </a:p>
          <a:p>
            <a:r>
              <a:rPr lang="en" sz="1500"/>
              <a:t>ResNet: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Resize image at 5 scales:  {224, 256, 384, 480, 640}</a:t>
            </a:r>
            <a:endParaRPr sz="1500"/>
          </a:p>
          <a:p>
            <a:pPr marL="342900" indent="-266700">
              <a:buSzPts val="2000"/>
              <a:buAutoNum type="arabicPeriod"/>
            </a:pPr>
            <a:r>
              <a:rPr lang="en" sz="1500"/>
              <a:t>For each size, use 10 224 x 224 crops: 4 corners + center, + flips</a:t>
            </a:r>
            <a:endParaRPr sz="1500"/>
          </a:p>
          <a:p>
            <a:endParaRPr sz="1800"/>
          </a:p>
        </p:txBody>
      </p:sp>
      <p:sp>
        <p:nvSpPr>
          <p:cNvPr id="1539" name="Shape 1539"/>
          <p:cNvSpPr/>
          <p:nvPr/>
        </p:nvSpPr>
        <p:spPr>
          <a:xfrm>
            <a:off x="5138850" y="1159220"/>
            <a:ext cx="1121625" cy="1087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40" name="Shape 1540"/>
          <p:cNvSpPr/>
          <p:nvPr/>
        </p:nvSpPr>
        <p:spPr>
          <a:xfrm>
            <a:off x="5138850" y="2017427"/>
            <a:ext cx="1121625" cy="1087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41" name="Shape 1541"/>
          <p:cNvSpPr/>
          <p:nvPr/>
        </p:nvSpPr>
        <p:spPr>
          <a:xfrm>
            <a:off x="5294663" y="1159220"/>
            <a:ext cx="1121625" cy="1087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42" name="Shape 1542"/>
          <p:cNvSpPr/>
          <p:nvPr/>
        </p:nvSpPr>
        <p:spPr>
          <a:xfrm>
            <a:off x="5216756" y="1645473"/>
            <a:ext cx="1121625" cy="1087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67913" y="710850"/>
            <a:ext cx="627255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 dirty="0" smtClean="0"/>
              <a:t>Previously: </a:t>
            </a:r>
            <a:r>
              <a:rPr lang="en" sz="2700" dirty="0"/>
              <a:t>Hyperparameter Search</a:t>
            </a:r>
            <a:endParaRPr sz="2700" dirty="0"/>
          </a:p>
        </p:txBody>
      </p:sp>
      <p:grpSp>
        <p:nvGrpSpPr>
          <p:cNvPr id="164" name="Shape 164"/>
          <p:cNvGrpSpPr/>
          <p:nvPr/>
        </p:nvGrpSpPr>
        <p:grpSpPr>
          <a:xfrm>
            <a:off x="138535" y="1568600"/>
            <a:ext cx="3461548" cy="2006298"/>
            <a:chOff x="1637525" y="174000"/>
            <a:chExt cx="6383675" cy="3699950"/>
          </a:xfrm>
        </p:grpSpPr>
        <p:grpSp>
          <p:nvGrpSpPr>
            <p:cNvPr id="165" name="Shape 165"/>
            <p:cNvGrpSpPr/>
            <p:nvPr/>
          </p:nvGrpSpPr>
          <p:grpSpPr>
            <a:xfrm>
              <a:off x="1637525" y="714682"/>
              <a:ext cx="2505250" cy="2793278"/>
              <a:chOff x="1637525" y="714682"/>
              <a:chExt cx="2505250" cy="2793278"/>
            </a:xfrm>
          </p:grpSpPr>
          <p:sp>
            <p:nvSpPr>
              <p:cNvPr id="166" name="Shape 166"/>
              <p:cNvSpPr/>
              <p:nvPr/>
            </p:nvSpPr>
            <p:spPr>
              <a:xfrm>
                <a:off x="1753925" y="1129825"/>
                <a:ext cx="2378100" cy="23781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cxnSp>
            <p:nvCxnSpPr>
              <p:cNvPr id="167" name="Shape 167"/>
              <p:cNvCxnSpPr>
                <a:stCxn id="166" idx="0"/>
              </p:cNvCxnSpPr>
              <p:nvPr/>
            </p:nvCxnSpPr>
            <p:spPr>
              <a:xfrm>
                <a:off x="2942975" y="1129825"/>
                <a:ext cx="0" cy="2377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Shape 168"/>
              <p:cNvCxnSpPr>
                <a:stCxn id="166" idx="1"/>
                <a:endCxn id="166" idx="3"/>
              </p:cNvCxnSpPr>
              <p:nvPr/>
            </p:nvCxnSpPr>
            <p:spPr>
              <a:xfrm>
                <a:off x="1753925" y="2318875"/>
                <a:ext cx="2378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Shape 169"/>
              <p:cNvCxnSpPr/>
              <p:nvPr/>
            </p:nvCxnSpPr>
            <p:spPr>
              <a:xfrm>
                <a:off x="1775475" y="1743200"/>
                <a:ext cx="2367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Shape 170"/>
              <p:cNvCxnSpPr/>
              <p:nvPr/>
            </p:nvCxnSpPr>
            <p:spPr>
              <a:xfrm>
                <a:off x="1759325" y="2896325"/>
                <a:ext cx="2367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Shape 171"/>
              <p:cNvCxnSpPr/>
              <p:nvPr/>
            </p:nvCxnSpPr>
            <p:spPr>
              <a:xfrm>
                <a:off x="3525800" y="1129825"/>
                <a:ext cx="0" cy="2378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Shape 172"/>
              <p:cNvCxnSpPr/>
              <p:nvPr/>
            </p:nvCxnSpPr>
            <p:spPr>
              <a:xfrm>
                <a:off x="2360150" y="1129825"/>
                <a:ext cx="0" cy="2378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3" name="Shape 173"/>
              <p:cNvSpPr/>
              <p:nvPr/>
            </p:nvSpPr>
            <p:spPr>
              <a:xfrm>
                <a:off x="1637525" y="1129788"/>
                <a:ext cx="139803" cy="2378173"/>
              </a:xfrm>
              <a:custGeom>
                <a:avLst/>
                <a:gdLst/>
                <a:ahLst/>
                <a:cxnLst/>
                <a:rect l="0" t="0" r="0" b="0"/>
                <a:pathLst>
                  <a:path w="4496" h="92970" extrusionOk="0">
                    <a:moveTo>
                      <a:pt x="4496" y="92970"/>
                    </a:moveTo>
                    <a:cubicBezTo>
                      <a:pt x="1910" y="92970"/>
                      <a:pt x="2422" y="88189"/>
                      <a:pt x="1914" y="85653"/>
                    </a:cubicBezTo>
                    <a:cubicBezTo>
                      <a:pt x="111" y="76649"/>
                      <a:pt x="402" y="67163"/>
                      <a:pt x="1914" y="58106"/>
                    </a:cubicBezTo>
                    <a:cubicBezTo>
                      <a:pt x="5104" y="38993"/>
                      <a:pt x="-5031" y="17331"/>
                      <a:pt x="3635" y="0"/>
                    </a:cubicBezTo>
                  </a:path>
                </a:pathLst>
              </a:cu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4" name="Shape 174"/>
              <p:cNvSpPr/>
              <p:nvPr/>
            </p:nvSpPr>
            <p:spPr>
              <a:xfrm>
                <a:off x="1764725" y="714682"/>
                <a:ext cx="2367300" cy="404425"/>
              </a:xfrm>
              <a:custGeom>
                <a:avLst/>
                <a:gdLst/>
                <a:ahLst/>
                <a:cxnLst/>
                <a:rect l="0" t="0" r="0" b="0"/>
                <a:pathLst>
                  <a:path w="94692" h="16177" extrusionOk="0">
                    <a:moveTo>
                      <a:pt x="0" y="16177"/>
                    </a:moveTo>
                    <a:cubicBezTo>
                      <a:pt x="12240" y="10043"/>
                      <a:pt x="27608" y="15629"/>
                      <a:pt x="40889" y="12303"/>
                    </a:cubicBezTo>
                    <a:cubicBezTo>
                      <a:pt x="48384" y="10426"/>
                      <a:pt x="53193" y="-1622"/>
                      <a:pt x="60689" y="251"/>
                    </a:cubicBezTo>
                    <a:cubicBezTo>
                      <a:pt x="66103" y="1604"/>
                      <a:pt x="67446" y="10107"/>
                      <a:pt x="72740" y="11872"/>
                    </a:cubicBezTo>
                    <a:cubicBezTo>
                      <a:pt x="79789" y="14222"/>
                      <a:pt x="91366" y="9102"/>
                      <a:pt x="94692" y="15746"/>
                    </a:cubicBezTo>
                  </a:path>
                </a:pathLst>
              </a:custGeom>
              <a:noFill/>
              <a:ln w="28575" cap="flat" cmpd="sng">
                <a:solidFill>
                  <a:srgbClr val="6AA84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75" name="Shape 175"/>
            <p:cNvGrpSpPr/>
            <p:nvPr/>
          </p:nvGrpSpPr>
          <p:grpSpPr>
            <a:xfrm>
              <a:off x="5104150" y="714682"/>
              <a:ext cx="2505250" cy="2793278"/>
              <a:chOff x="1637525" y="714682"/>
              <a:chExt cx="2505250" cy="2793278"/>
            </a:xfrm>
          </p:grpSpPr>
          <p:sp>
            <p:nvSpPr>
              <p:cNvPr id="176" name="Shape 176"/>
              <p:cNvSpPr/>
              <p:nvPr/>
            </p:nvSpPr>
            <p:spPr>
              <a:xfrm>
                <a:off x="1753925" y="1129825"/>
                <a:ext cx="2378100" cy="23781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cxnSp>
            <p:nvCxnSpPr>
              <p:cNvPr id="177" name="Shape 177"/>
              <p:cNvCxnSpPr>
                <a:stCxn id="176" idx="0"/>
              </p:cNvCxnSpPr>
              <p:nvPr/>
            </p:nvCxnSpPr>
            <p:spPr>
              <a:xfrm>
                <a:off x="2942975" y="1129825"/>
                <a:ext cx="0" cy="2377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Shape 178"/>
              <p:cNvCxnSpPr>
                <a:stCxn id="176" idx="1"/>
                <a:endCxn id="176" idx="3"/>
              </p:cNvCxnSpPr>
              <p:nvPr/>
            </p:nvCxnSpPr>
            <p:spPr>
              <a:xfrm>
                <a:off x="1753925" y="2318875"/>
                <a:ext cx="2378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Shape 179"/>
              <p:cNvCxnSpPr/>
              <p:nvPr/>
            </p:nvCxnSpPr>
            <p:spPr>
              <a:xfrm>
                <a:off x="1775475" y="1743200"/>
                <a:ext cx="2367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Shape 180"/>
              <p:cNvCxnSpPr/>
              <p:nvPr/>
            </p:nvCxnSpPr>
            <p:spPr>
              <a:xfrm>
                <a:off x="1759325" y="2896325"/>
                <a:ext cx="2367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Shape 181"/>
              <p:cNvCxnSpPr/>
              <p:nvPr/>
            </p:nvCxnSpPr>
            <p:spPr>
              <a:xfrm>
                <a:off x="3525800" y="1129825"/>
                <a:ext cx="0" cy="2378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Shape 182"/>
              <p:cNvCxnSpPr/>
              <p:nvPr/>
            </p:nvCxnSpPr>
            <p:spPr>
              <a:xfrm>
                <a:off x="2360150" y="1129825"/>
                <a:ext cx="0" cy="2378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83" name="Shape 183"/>
              <p:cNvSpPr/>
              <p:nvPr/>
            </p:nvSpPr>
            <p:spPr>
              <a:xfrm>
                <a:off x="1637525" y="1129788"/>
                <a:ext cx="139803" cy="2378173"/>
              </a:xfrm>
              <a:custGeom>
                <a:avLst/>
                <a:gdLst/>
                <a:ahLst/>
                <a:cxnLst/>
                <a:rect l="0" t="0" r="0" b="0"/>
                <a:pathLst>
                  <a:path w="4496" h="92970" extrusionOk="0">
                    <a:moveTo>
                      <a:pt x="4496" y="92970"/>
                    </a:moveTo>
                    <a:cubicBezTo>
                      <a:pt x="1910" y="92970"/>
                      <a:pt x="2422" y="88189"/>
                      <a:pt x="1914" y="85653"/>
                    </a:cubicBezTo>
                    <a:cubicBezTo>
                      <a:pt x="111" y="76649"/>
                      <a:pt x="402" y="67163"/>
                      <a:pt x="1914" y="58106"/>
                    </a:cubicBezTo>
                    <a:cubicBezTo>
                      <a:pt x="5104" y="38993"/>
                      <a:pt x="-5031" y="17331"/>
                      <a:pt x="3635" y="0"/>
                    </a:cubicBezTo>
                  </a:path>
                </a:pathLst>
              </a:custGeom>
              <a:noFill/>
              <a:ln w="28575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4" name="Shape 184"/>
              <p:cNvSpPr/>
              <p:nvPr/>
            </p:nvSpPr>
            <p:spPr>
              <a:xfrm>
                <a:off x="1764725" y="714682"/>
                <a:ext cx="2367300" cy="404425"/>
              </a:xfrm>
              <a:custGeom>
                <a:avLst/>
                <a:gdLst/>
                <a:ahLst/>
                <a:cxnLst/>
                <a:rect l="0" t="0" r="0" b="0"/>
                <a:pathLst>
                  <a:path w="94692" h="16177" extrusionOk="0">
                    <a:moveTo>
                      <a:pt x="0" y="16177"/>
                    </a:moveTo>
                    <a:cubicBezTo>
                      <a:pt x="12240" y="10043"/>
                      <a:pt x="27608" y="15629"/>
                      <a:pt x="40889" y="12303"/>
                    </a:cubicBezTo>
                    <a:cubicBezTo>
                      <a:pt x="48384" y="10426"/>
                      <a:pt x="53193" y="-1622"/>
                      <a:pt x="60689" y="251"/>
                    </a:cubicBezTo>
                    <a:cubicBezTo>
                      <a:pt x="66103" y="1604"/>
                      <a:pt x="67446" y="10107"/>
                      <a:pt x="72740" y="11872"/>
                    </a:cubicBezTo>
                    <a:cubicBezTo>
                      <a:pt x="79789" y="14222"/>
                      <a:pt x="91366" y="9102"/>
                      <a:pt x="94692" y="15746"/>
                    </a:cubicBezTo>
                  </a:path>
                </a:pathLst>
              </a:custGeom>
              <a:noFill/>
              <a:ln w="28575" cap="flat" cmpd="sng">
                <a:solidFill>
                  <a:srgbClr val="6AA84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85" name="Shape 185"/>
            <p:cNvSpPr/>
            <p:nvPr/>
          </p:nvSpPr>
          <p:spPr>
            <a:xfrm>
              <a:off x="2291950" y="167862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6" name="Shape 186"/>
            <p:cNvSpPr/>
            <p:nvPr/>
          </p:nvSpPr>
          <p:spPr>
            <a:xfrm>
              <a:off x="2291950" y="226145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7" name="Shape 187"/>
            <p:cNvSpPr/>
            <p:nvPr/>
          </p:nvSpPr>
          <p:spPr>
            <a:xfrm>
              <a:off x="2291950" y="284427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2874050" y="167862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2874050" y="226145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2874050" y="284427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3456150" y="167862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3456150" y="226145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3" name="Shape 193"/>
            <p:cNvSpPr/>
            <p:nvPr/>
          </p:nvSpPr>
          <p:spPr>
            <a:xfrm>
              <a:off x="3456150" y="284427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4" name="Shape 194"/>
            <p:cNvSpPr txBox="1"/>
            <p:nvPr/>
          </p:nvSpPr>
          <p:spPr>
            <a:xfrm>
              <a:off x="1857200" y="3507950"/>
              <a:ext cx="2173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" sz="1050">
                  <a:latin typeface="Times New Roman"/>
                  <a:ea typeface="Times New Roman"/>
                  <a:cs typeface="Times New Roman"/>
                  <a:sym typeface="Times New Roman"/>
                </a:rPr>
                <a:t>Important Parameter</a:t>
              </a:r>
              <a:endParaRPr sz="105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345350" y="3507950"/>
              <a:ext cx="2173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" sz="1050">
                  <a:latin typeface="Times New Roman"/>
                  <a:ea typeface="Times New Roman"/>
                  <a:cs typeface="Times New Roman"/>
                  <a:sym typeface="Times New Roman"/>
                </a:rPr>
                <a:t>Important Parameter</a:t>
              </a:r>
              <a:endParaRPr sz="105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6" name="Shape 196"/>
            <p:cNvSpPr txBox="1"/>
            <p:nvPr/>
          </p:nvSpPr>
          <p:spPr>
            <a:xfrm rot="-5400000">
              <a:off x="3263300" y="2148350"/>
              <a:ext cx="2173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" sz="1050">
                  <a:latin typeface="Times New Roman"/>
                  <a:ea typeface="Times New Roman"/>
                  <a:cs typeface="Times New Roman"/>
                  <a:sym typeface="Times New Roman"/>
                </a:rPr>
                <a:t>Unimportant Parameter</a:t>
              </a:r>
              <a:endParaRPr sz="105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7" name="Shape 197"/>
            <p:cNvSpPr txBox="1"/>
            <p:nvPr/>
          </p:nvSpPr>
          <p:spPr>
            <a:xfrm rot="-5400000">
              <a:off x="6751450" y="2148350"/>
              <a:ext cx="2173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" sz="1050">
                  <a:latin typeface="Times New Roman"/>
                  <a:ea typeface="Times New Roman"/>
                  <a:cs typeface="Times New Roman"/>
                  <a:sym typeface="Times New Roman"/>
                </a:rPr>
                <a:t>Unimportant Parameter</a:t>
              </a:r>
              <a:endParaRPr sz="105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2291950" y="9701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9" name="Shape 199"/>
            <p:cNvSpPr/>
            <p:nvPr/>
          </p:nvSpPr>
          <p:spPr>
            <a:xfrm>
              <a:off x="2874050" y="875100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0" name="Shape 200"/>
            <p:cNvSpPr/>
            <p:nvPr/>
          </p:nvSpPr>
          <p:spPr>
            <a:xfrm>
              <a:off x="3456150" y="9198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1" name="Shape 201"/>
            <p:cNvSpPr/>
            <p:nvPr/>
          </p:nvSpPr>
          <p:spPr>
            <a:xfrm>
              <a:off x="5392725" y="198167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2" name="Shape 202"/>
            <p:cNvSpPr/>
            <p:nvPr/>
          </p:nvSpPr>
          <p:spPr>
            <a:xfrm>
              <a:off x="5631200" y="289805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3" name="Shape 203"/>
            <p:cNvSpPr/>
            <p:nvPr/>
          </p:nvSpPr>
          <p:spPr>
            <a:xfrm>
              <a:off x="5708275" y="135030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4" name="Shape 204"/>
            <p:cNvSpPr/>
            <p:nvPr/>
          </p:nvSpPr>
          <p:spPr>
            <a:xfrm>
              <a:off x="6268350" y="218060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5" name="Shape 205"/>
            <p:cNvSpPr/>
            <p:nvPr/>
          </p:nvSpPr>
          <p:spPr>
            <a:xfrm>
              <a:off x="6705375" y="327830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6" name="Shape 206"/>
            <p:cNvSpPr/>
            <p:nvPr/>
          </p:nvSpPr>
          <p:spPr>
            <a:xfrm>
              <a:off x="6024225" y="262367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7" name="Shape 207"/>
            <p:cNvSpPr/>
            <p:nvPr/>
          </p:nvSpPr>
          <p:spPr>
            <a:xfrm>
              <a:off x="6974300" y="2501850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8" name="Shape 208"/>
            <p:cNvSpPr/>
            <p:nvPr/>
          </p:nvSpPr>
          <p:spPr>
            <a:xfrm>
              <a:off x="7159000" y="142757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7426550" y="1818425"/>
              <a:ext cx="139800" cy="139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5392725" y="9701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5631200" y="9701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5708275" y="9701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5968375" y="9701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6305550" y="853250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6705375" y="650850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6" name="Shape 216"/>
            <p:cNvSpPr/>
            <p:nvPr/>
          </p:nvSpPr>
          <p:spPr>
            <a:xfrm>
              <a:off x="6902825" y="875100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7218375" y="9198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7426550" y="970175"/>
              <a:ext cx="139800" cy="1398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1857200" y="174000"/>
              <a:ext cx="2173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" sz="1050" b="1" u="sng">
                  <a:latin typeface="Times New Roman"/>
                  <a:ea typeface="Times New Roman"/>
                  <a:cs typeface="Times New Roman"/>
                  <a:sym typeface="Times New Roman"/>
                </a:rPr>
                <a:t>Grid Layout</a:t>
              </a:r>
              <a:endParaRPr sz="1050" b="1" u="sng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0" name="Shape 220"/>
            <p:cNvSpPr txBox="1"/>
            <p:nvPr/>
          </p:nvSpPr>
          <p:spPr>
            <a:xfrm>
              <a:off x="5345350" y="174000"/>
              <a:ext cx="21735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/>
              <a:r>
                <a:rPr lang="en" sz="1050" b="1" u="sng">
                  <a:latin typeface="Times New Roman"/>
                  <a:ea typeface="Times New Roman"/>
                  <a:cs typeface="Times New Roman"/>
                  <a:sym typeface="Times New Roman"/>
                </a:rPr>
                <a:t>Random Layout</a:t>
              </a:r>
              <a:endParaRPr sz="1050" b="1" u="sng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21" name="Shape 221"/>
          <p:cNvGrpSpPr/>
          <p:nvPr/>
        </p:nvGrpSpPr>
        <p:grpSpPr>
          <a:xfrm>
            <a:off x="4369053" y="1667207"/>
            <a:ext cx="2226258" cy="765590"/>
            <a:chOff x="5429650" y="1080000"/>
            <a:chExt cx="3623024" cy="1245925"/>
          </a:xfrm>
        </p:grpSpPr>
        <p:pic>
          <p:nvPicPr>
            <p:cNvPr id="222" name="Shape 2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61133" y="1080000"/>
              <a:ext cx="3591541" cy="1245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Shape 223"/>
            <p:cNvSpPr/>
            <p:nvPr/>
          </p:nvSpPr>
          <p:spPr>
            <a:xfrm>
              <a:off x="5429650" y="1967727"/>
              <a:ext cx="3591600" cy="1215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4" name="Shape 224"/>
            <p:cNvSpPr/>
            <p:nvPr/>
          </p:nvSpPr>
          <p:spPr>
            <a:xfrm>
              <a:off x="5435821" y="1751544"/>
              <a:ext cx="3591600" cy="1215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5" name="Shape 225"/>
            <p:cNvSpPr/>
            <p:nvPr/>
          </p:nvSpPr>
          <p:spPr>
            <a:xfrm>
              <a:off x="5435821" y="1096825"/>
              <a:ext cx="3591600" cy="1215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26" name="Shape 226"/>
          <p:cNvGrpSpPr/>
          <p:nvPr/>
        </p:nvGrpSpPr>
        <p:grpSpPr>
          <a:xfrm>
            <a:off x="4379323" y="2610663"/>
            <a:ext cx="2205710" cy="1388063"/>
            <a:chOff x="2077750" y="1721350"/>
            <a:chExt cx="4481100" cy="2819975"/>
          </a:xfrm>
        </p:grpSpPr>
        <p:pic>
          <p:nvPicPr>
            <p:cNvPr id="227" name="Shape 2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86725" y="1725525"/>
              <a:ext cx="4316574" cy="281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Shape 228"/>
            <p:cNvSpPr/>
            <p:nvPr/>
          </p:nvSpPr>
          <p:spPr>
            <a:xfrm>
              <a:off x="2077750" y="1721350"/>
              <a:ext cx="4481100" cy="1818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2077750" y="2626175"/>
              <a:ext cx="4481100" cy="2394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2077750" y="3513975"/>
              <a:ext cx="4481100" cy="132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31" name="Shape 231"/>
          <p:cNvSpPr txBox="1"/>
          <p:nvPr/>
        </p:nvSpPr>
        <p:spPr>
          <a:xfrm>
            <a:off x="4557431" y="1310363"/>
            <a:ext cx="1849500" cy="35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Coarse to fine search</a:t>
            </a:r>
            <a:endParaRPr sz="1350"/>
          </a:p>
        </p:txBody>
      </p:sp>
      <p:sp>
        <p:nvSpPr>
          <p:cNvPr id="7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Shape 1547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90</a:t>
            </a:fld>
            <a:endParaRPr/>
          </a:p>
        </p:txBody>
      </p:sp>
      <p:sp>
        <p:nvSpPr>
          <p:cNvPr id="1548" name="Shape 1548"/>
          <p:cNvSpPr txBox="1"/>
          <p:nvPr/>
        </p:nvSpPr>
        <p:spPr>
          <a:xfrm>
            <a:off x="67913" y="710850"/>
            <a:ext cx="39521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Data Augmentation</a:t>
            </a:r>
            <a:endParaRPr sz="2700"/>
          </a:p>
          <a:p>
            <a:r>
              <a:rPr lang="en" sz="2250"/>
              <a:t>Color Jitter</a:t>
            </a:r>
            <a:endParaRPr sz="2250"/>
          </a:p>
        </p:txBody>
      </p:sp>
      <p:pic>
        <p:nvPicPr>
          <p:cNvPr id="1549" name="Shape 1549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9276" y="2262825"/>
            <a:ext cx="1233296" cy="1710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0" name="Shape 1550"/>
          <p:cNvCxnSpPr/>
          <p:nvPr/>
        </p:nvCxnSpPr>
        <p:spPr>
          <a:xfrm>
            <a:off x="1652534" y="3143609"/>
            <a:ext cx="4095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51" name="Shape 1551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2134238" y="2288437"/>
            <a:ext cx="1233296" cy="1710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Shape 1552"/>
          <p:cNvSpPr txBox="1"/>
          <p:nvPr/>
        </p:nvSpPr>
        <p:spPr>
          <a:xfrm>
            <a:off x="686438" y="1579688"/>
            <a:ext cx="2225475" cy="70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Simple: Randomize contrast and brightness</a:t>
            </a:r>
            <a:endParaRPr sz="150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Shape 1557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91</a:t>
            </a:fld>
            <a:endParaRPr/>
          </a:p>
        </p:txBody>
      </p:sp>
      <p:sp>
        <p:nvSpPr>
          <p:cNvPr id="1558" name="Shape 1558"/>
          <p:cNvSpPr txBox="1"/>
          <p:nvPr/>
        </p:nvSpPr>
        <p:spPr>
          <a:xfrm>
            <a:off x="67913" y="710850"/>
            <a:ext cx="3952125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Data Augmentation</a:t>
            </a:r>
            <a:endParaRPr sz="2700"/>
          </a:p>
          <a:p>
            <a:r>
              <a:rPr lang="en" sz="2250"/>
              <a:t>Color Jitter</a:t>
            </a:r>
            <a:endParaRPr sz="2250"/>
          </a:p>
        </p:txBody>
      </p:sp>
      <p:pic>
        <p:nvPicPr>
          <p:cNvPr id="1559" name="Shape 1559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9276" y="2262825"/>
            <a:ext cx="1233296" cy="1710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0" name="Shape 1560"/>
          <p:cNvCxnSpPr/>
          <p:nvPr/>
        </p:nvCxnSpPr>
        <p:spPr>
          <a:xfrm>
            <a:off x="1652534" y="3143609"/>
            <a:ext cx="4095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61" name="Shape 1561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2134238" y="2288437"/>
            <a:ext cx="1233296" cy="1710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62" name="Shape 1562"/>
          <p:cNvSpPr txBox="1"/>
          <p:nvPr/>
        </p:nvSpPr>
        <p:spPr>
          <a:xfrm>
            <a:off x="686438" y="1579688"/>
            <a:ext cx="2225475" cy="70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/>
              <a:t>Simple: Randomize contrast and brightness</a:t>
            </a:r>
            <a:endParaRPr sz="1500"/>
          </a:p>
        </p:txBody>
      </p:sp>
      <p:sp>
        <p:nvSpPr>
          <p:cNvPr id="1563" name="Shape 1563"/>
          <p:cNvSpPr txBox="1"/>
          <p:nvPr/>
        </p:nvSpPr>
        <p:spPr>
          <a:xfrm>
            <a:off x="3453394" y="890250"/>
            <a:ext cx="3322800" cy="273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More Complex</a:t>
            </a:r>
            <a:r>
              <a:rPr lang="en" sz="1800"/>
              <a:t>:</a:t>
            </a:r>
            <a:br>
              <a:rPr lang="en" sz="1800"/>
            </a:br>
            <a:endParaRPr sz="900"/>
          </a:p>
          <a:p>
            <a:pPr marL="342900" indent="-285750">
              <a:buSzPts val="2400"/>
              <a:buAutoNum type="arabicPeriod"/>
            </a:pPr>
            <a:r>
              <a:rPr lang="en" sz="1800"/>
              <a:t>Apply PCA to all [R, G, B] pixels in training set</a:t>
            </a:r>
            <a:br>
              <a:rPr lang="en" sz="1800"/>
            </a:br>
            <a:endParaRPr sz="900"/>
          </a:p>
          <a:p>
            <a:pPr marL="342900" indent="-285750">
              <a:buSzPts val="2400"/>
              <a:buAutoNum type="arabicPeriod"/>
            </a:pPr>
            <a:r>
              <a:rPr lang="en" sz="1800"/>
              <a:t>Sample a “color offset” along principal component directions</a:t>
            </a:r>
            <a:endParaRPr sz="1800"/>
          </a:p>
          <a:p>
            <a:endParaRPr sz="900"/>
          </a:p>
          <a:p>
            <a:pPr marL="342900" indent="-285750">
              <a:buSzPts val="2400"/>
              <a:buAutoNum type="arabicPeriod"/>
            </a:pPr>
            <a:r>
              <a:rPr lang="en" sz="1800"/>
              <a:t>Add offset to all pixels of a training image</a:t>
            </a:r>
            <a:endParaRPr sz="1800"/>
          </a:p>
        </p:txBody>
      </p:sp>
      <p:sp>
        <p:nvSpPr>
          <p:cNvPr id="1564" name="Shape 1564"/>
          <p:cNvSpPr txBox="1"/>
          <p:nvPr/>
        </p:nvSpPr>
        <p:spPr>
          <a:xfrm>
            <a:off x="3467569" y="3738675"/>
            <a:ext cx="329445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dirty="0"/>
              <a:t>(As seen in </a:t>
            </a:r>
            <a:r>
              <a:rPr lang="en" i="1" dirty="0"/>
              <a:t>[Krizhevsky et al. 2012],</a:t>
            </a:r>
            <a:r>
              <a:rPr lang="en" dirty="0"/>
              <a:t> ResNet, etc)</a:t>
            </a:r>
            <a:endParaRPr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Shape 156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92</a:t>
            </a:fld>
            <a:endParaRPr/>
          </a:p>
        </p:txBody>
      </p:sp>
      <p:sp>
        <p:nvSpPr>
          <p:cNvPr id="1570" name="Shape 1570"/>
          <p:cNvSpPr txBox="1"/>
          <p:nvPr/>
        </p:nvSpPr>
        <p:spPr>
          <a:xfrm>
            <a:off x="67913" y="710850"/>
            <a:ext cx="3952125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Data Augmentation</a:t>
            </a:r>
            <a:endParaRPr sz="2700"/>
          </a:p>
          <a:p>
            <a:r>
              <a:rPr lang="en" sz="2250"/>
              <a:t>Get creative for your problem!</a:t>
            </a:r>
            <a:endParaRPr sz="2250"/>
          </a:p>
        </p:txBody>
      </p:sp>
      <p:sp>
        <p:nvSpPr>
          <p:cNvPr id="1571" name="Shape 1571"/>
          <p:cNvSpPr txBox="1"/>
          <p:nvPr/>
        </p:nvSpPr>
        <p:spPr>
          <a:xfrm>
            <a:off x="259669" y="1627856"/>
            <a:ext cx="59589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2250"/>
              <a:t>Random mix/combinations of :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translation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rotation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stretching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shearing, </a:t>
            </a:r>
            <a:endParaRPr sz="2250"/>
          </a:p>
          <a:p>
            <a:pPr marL="342900" indent="-314325">
              <a:buSzPts val="3000"/>
              <a:buChar char="-"/>
            </a:pPr>
            <a:r>
              <a:rPr lang="en" sz="2250"/>
              <a:t>lens distortions, …  (go crazy)</a:t>
            </a:r>
            <a:endParaRPr sz="22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Shape 157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93</a:t>
            </a:fld>
            <a:endParaRPr/>
          </a:p>
        </p:txBody>
      </p:sp>
      <p:sp>
        <p:nvSpPr>
          <p:cNvPr id="1577" name="Shape 1577"/>
          <p:cNvSpPr txBox="1"/>
          <p:nvPr/>
        </p:nvSpPr>
        <p:spPr>
          <a:xfrm>
            <a:off x="67913" y="710850"/>
            <a:ext cx="6272550" cy="104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 common pattern</a:t>
            </a:r>
            <a:endParaRPr sz="2700"/>
          </a:p>
          <a:p>
            <a:r>
              <a:rPr lang="en" sz="1800" b="1">
                <a:solidFill>
                  <a:schemeClr val="dk1"/>
                </a:solidFill>
              </a:rPr>
              <a:t>Training</a:t>
            </a:r>
            <a:r>
              <a:rPr lang="en" sz="1800">
                <a:solidFill>
                  <a:schemeClr val="dk1"/>
                </a:solidFill>
              </a:rPr>
              <a:t>: Add random noise</a:t>
            </a:r>
            <a:endParaRPr sz="1800">
              <a:solidFill>
                <a:schemeClr val="dk1"/>
              </a:solidFill>
            </a:endParaRPr>
          </a:p>
          <a:p>
            <a:r>
              <a:rPr lang="en" sz="1800" b="1">
                <a:solidFill>
                  <a:schemeClr val="dk1"/>
                </a:solidFill>
              </a:rPr>
              <a:t>Testing</a:t>
            </a:r>
            <a:r>
              <a:rPr lang="en" sz="1800">
                <a:solidFill>
                  <a:schemeClr val="dk1"/>
                </a:solidFill>
              </a:rPr>
              <a:t>: Marginalize over the noise</a:t>
            </a:r>
            <a:endParaRPr sz="1800"/>
          </a:p>
        </p:txBody>
      </p:sp>
      <p:sp>
        <p:nvSpPr>
          <p:cNvPr id="1578" name="Shape 1578"/>
          <p:cNvSpPr txBox="1"/>
          <p:nvPr/>
        </p:nvSpPr>
        <p:spPr>
          <a:xfrm>
            <a:off x="110681" y="1824919"/>
            <a:ext cx="3201300" cy="213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Examples</a:t>
            </a:r>
            <a:r>
              <a:rPr lang="en" sz="1800"/>
              <a:t>:</a:t>
            </a:r>
            <a:endParaRPr sz="1800"/>
          </a:p>
          <a:p>
            <a:r>
              <a:rPr lang="en" sz="1800"/>
              <a:t>Dropout</a:t>
            </a:r>
            <a:endParaRPr sz="1800"/>
          </a:p>
          <a:p>
            <a:r>
              <a:rPr lang="en" sz="1800"/>
              <a:t>Batch Normalization</a:t>
            </a:r>
            <a:endParaRPr sz="1800"/>
          </a:p>
          <a:p>
            <a:r>
              <a:rPr lang="en" sz="1800"/>
              <a:t>Data Augmentation</a:t>
            </a:r>
            <a:endParaRPr sz="1800"/>
          </a:p>
          <a:p>
            <a:endParaRPr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Shape 158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94</a:t>
            </a:fld>
            <a:endParaRPr/>
          </a:p>
        </p:txBody>
      </p:sp>
      <p:sp>
        <p:nvSpPr>
          <p:cNvPr id="1584" name="Shape 1584"/>
          <p:cNvSpPr txBox="1"/>
          <p:nvPr/>
        </p:nvSpPr>
        <p:spPr>
          <a:xfrm>
            <a:off x="67913" y="710850"/>
            <a:ext cx="6272550" cy="104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 common pattern</a:t>
            </a:r>
            <a:endParaRPr sz="2700"/>
          </a:p>
          <a:p>
            <a:r>
              <a:rPr lang="en" sz="1800" b="1">
                <a:solidFill>
                  <a:schemeClr val="dk1"/>
                </a:solidFill>
              </a:rPr>
              <a:t>Training</a:t>
            </a:r>
            <a:r>
              <a:rPr lang="en" sz="1800">
                <a:solidFill>
                  <a:schemeClr val="dk1"/>
                </a:solidFill>
              </a:rPr>
              <a:t>: Add random noise</a:t>
            </a:r>
            <a:endParaRPr sz="1800">
              <a:solidFill>
                <a:schemeClr val="dk1"/>
              </a:solidFill>
            </a:endParaRPr>
          </a:p>
          <a:p>
            <a:r>
              <a:rPr lang="en" sz="1800" b="1">
                <a:solidFill>
                  <a:schemeClr val="dk1"/>
                </a:solidFill>
              </a:rPr>
              <a:t>Testing</a:t>
            </a:r>
            <a:r>
              <a:rPr lang="en" sz="1800">
                <a:solidFill>
                  <a:schemeClr val="dk1"/>
                </a:solidFill>
              </a:rPr>
              <a:t>: Marginalize over the noise</a:t>
            </a:r>
            <a:endParaRPr sz="1800"/>
          </a:p>
        </p:txBody>
      </p:sp>
      <p:sp>
        <p:nvSpPr>
          <p:cNvPr id="1585" name="Shape 1585"/>
          <p:cNvSpPr txBox="1"/>
          <p:nvPr/>
        </p:nvSpPr>
        <p:spPr>
          <a:xfrm>
            <a:off x="110681" y="1824919"/>
            <a:ext cx="3201300" cy="213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Examples</a:t>
            </a:r>
            <a:r>
              <a:rPr lang="en" sz="1800"/>
              <a:t>:</a:t>
            </a:r>
            <a:endParaRPr sz="1800"/>
          </a:p>
          <a:p>
            <a:r>
              <a:rPr lang="en" sz="1800"/>
              <a:t>Dropout</a:t>
            </a:r>
            <a:endParaRPr sz="1800"/>
          </a:p>
          <a:p>
            <a:r>
              <a:rPr lang="en" sz="1800"/>
              <a:t>Batch Normalization</a:t>
            </a:r>
            <a:endParaRPr sz="1800"/>
          </a:p>
          <a:p>
            <a:r>
              <a:rPr lang="en" sz="1800"/>
              <a:t>Data Augmentation</a:t>
            </a:r>
            <a:endParaRPr sz="1800"/>
          </a:p>
          <a:p>
            <a:r>
              <a:rPr lang="en" sz="1800"/>
              <a:t>DropConnect</a:t>
            </a:r>
            <a:endParaRPr sz="1800"/>
          </a:p>
        </p:txBody>
      </p:sp>
      <p:sp>
        <p:nvSpPr>
          <p:cNvPr id="1586" name="Shape 1586"/>
          <p:cNvSpPr txBox="1"/>
          <p:nvPr/>
        </p:nvSpPr>
        <p:spPr>
          <a:xfrm>
            <a:off x="0" y="3881100"/>
            <a:ext cx="313965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00" dirty="0"/>
              <a:t>Wan et al, “Regularization of Neural Networks using DropConnect”, ICML 2013</a:t>
            </a:r>
            <a:endParaRPr sz="1000" dirty="0"/>
          </a:p>
        </p:txBody>
      </p:sp>
      <p:grpSp>
        <p:nvGrpSpPr>
          <p:cNvPr id="1587" name="Shape 1587"/>
          <p:cNvGrpSpPr/>
          <p:nvPr/>
        </p:nvGrpSpPr>
        <p:grpSpPr>
          <a:xfrm>
            <a:off x="2666857" y="1906229"/>
            <a:ext cx="1592402" cy="1825957"/>
            <a:chOff x="1388825" y="1388193"/>
            <a:chExt cx="2429850" cy="2786232"/>
          </a:xfrm>
        </p:grpSpPr>
        <p:cxnSp>
          <p:nvCxnSpPr>
            <p:cNvPr id="1588" name="Shape 1588"/>
            <p:cNvCxnSpPr>
              <a:stCxn id="1589" idx="0"/>
              <a:endCxn id="1590" idx="4"/>
            </p:cNvCxnSpPr>
            <p:nvPr/>
          </p:nvCxnSpPr>
          <p:spPr>
            <a:xfrm rot="10800000">
              <a:off x="155937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91" name="Shape 1591"/>
            <p:cNvCxnSpPr>
              <a:stCxn id="1589" idx="6"/>
              <a:endCxn id="1592" idx="3"/>
            </p:cNvCxnSpPr>
            <p:nvPr/>
          </p:nvCxnSpPr>
          <p:spPr>
            <a:xfrm rot="10800000" flipH="1">
              <a:off x="1729925" y="3234375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93" name="Shape 1593"/>
            <p:cNvCxnSpPr>
              <a:stCxn id="1594" idx="2"/>
              <a:endCxn id="1590" idx="5"/>
            </p:cNvCxnSpPr>
            <p:nvPr/>
          </p:nvCxnSpPr>
          <p:spPr>
            <a:xfrm rot="10800000">
              <a:off x="1679975" y="3234375"/>
              <a:ext cx="17976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95" name="Shape 1595"/>
            <p:cNvCxnSpPr>
              <a:stCxn id="1589" idx="7"/>
              <a:endCxn id="1596" idx="3"/>
            </p:cNvCxnSpPr>
            <p:nvPr/>
          </p:nvCxnSpPr>
          <p:spPr>
            <a:xfrm rot="10800000" flipH="1">
              <a:off x="1679972" y="3234678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97" name="Shape 1597"/>
            <p:cNvCxnSpPr>
              <a:stCxn id="1589" idx="7"/>
              <a:endCxn id="1598" idx="3"/>
            </p:cNvCxnSpPr>
            <p:nvPr/>
          </p:nvCxnSpPr>
          <p:spPr>
            <a:xfrm rot="10800000" flipH="1">
              <a:off x="167997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99" name="Shape 1599"/>
            <p:cNvCxnSpPr>
              <a:stCxn id="1600" idx="0"/>
              <a:endCxn id="1598" idx="4"/>
            </p:cNvCxnSpPr>
            <p:nvPr/>
          </p:nvCxnSpPr>
          <p:spPr>
            <a:xfrm rot="10800000">
              <a:off x="225562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1" name="Shape 1601"/>
            <p:cNvCxnSpPr>
              <a:stCxn id="1602" idx="0"/>
              <a:endCxn id="1596" idx="4"/>
            </p:cNvCxnSpPr>
            <p:nvPr/>
          </p:nvCxnSpPr>
          <p:spPr>
            <a:xfrm rot="10800000">
              <a:off x="295187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3" name="Shape 1603"/>
            <p:cNvCxnSpPr>
              <a:stCxn id="1594" idx="0"/>
              <a:endCxn id="1592" idx="4"/>
            </p:cNvCxnSpPr>
            <p:nvPr/>
          </p:nvCxnSpPr>
          <p:spPr>
            <a:xfrm rot="10800000">
              <a:off x="3648125" y="3284625"/>
              <a:ext cx="0" cy="548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4" name="Shape 1604"/>
            <p:cNvCxnSpPr>
              <a:stCxn id="1594" idx="1"/>
              <a:endCxn id="1596" idx="5"/>
            </p:cNvCxnSpPr>
            <p:nvPr/>
          </p:nvCxnSpPr>
          <p:spPr>
            <a:xfrm rot="10800000">
              <a:off x="307272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5" name="Shape 1605"/>
            <p:cNvCxnSpPr>
              <a:stCxn id="1594" idx="1"/>
              <a:endCxn id="1598" idx="5"/>
            </p:cNvCxnSpPr>
            <p:nvPr/>
          </p:nvCxnSpPr>
          <p:spPr>
            <a:xfrm rot="10800000">
              <a:off x="2376428" y="3234678"/>
              <a:ext cx="11511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6" name="Shape 1606"/>
            <p:cNvCxnSpPr>
              <a:stCxn id="1602" idx="7"/>
              <a:endCxn id="1592" idx="3"/>
            </p:cNvCxnSpPr>
            <p:nvPr/>
          </p:nvCxnSpPr>
          <p:spPr>
            <a:xfrm rot="10800000" flipH="1">
              <a:off x="307247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7" name="Shape 1607"/>
            <p:cNvCxnSpPr>
              <a:stCxn id="1602" idx="1"/>
              <a:endCxn id="1598" idx="5"/>
            </p:cNvCxnSpPr>
            <p:nvPr/>
          </p:nvCxnSpPr>
          <p:spPr>
            <a:xfrm rot="10800000">
              <a:off x="237647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8" name="Shape 1608"/>
            <p:cNvCxnSpPr>
              <a:stCxn id="1602" idx="2"/>
              <a:endCxn id="1590" idx="5"/>
            </p:cNvCxnSpPr>
            <p:nvPr/>
          </p:nvCxnSpPr>
          <p:spPr>
            <a:xfrm rot="10800000">
              <a:off x="1680025" y="3234375"/>
              <a:ext cx="11013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09" name="Shape 1609"/>
            <p:cNvCxnSpPr>
              <a:stCxn id="1600" idx="1"/>
              <a:endCxn id="1590" idx="5"/>
            </p:cNvCxnSpPr>
            <p:nvPr/>
          </p:nvCxnSpPr>
          <p:spPr>
            <a:xfrm rot="10800000">
              <a:off x="1680228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0" name="Shape 1610"/>
            <p:cNvCxnSpPr>
              <a:stCxn id="1600" idx="7"/>
              <a:endCxn id="1596" idx="3"/>
            </p:cNvCxnSpPr>
            <p:nvPr/>
          </p:nvCxnSpPr>
          <p:spPr>
            <a:xfrm rot="10800000" flipH="1">
              <a:off x="2376222" y="3234678"/>
              <a:ext cx="454800" cy="648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1" name="Shape 1611"/>
            <p:cNvCxnSpPr>
              <a:stCxn id="1600" idx="6"/>
              <a:endCxn id="1592" idx="3"/>
            </p:cNvCxnSpPr>
            <p:nvPr/>
          </p:nvCxnSpPr>
          <p:spPr>
            <a:xfrm rot="10800000" flipH="1">
              <a:off x="2426175" y="3234375"/>
              <a:ext cx="1101300" cy="76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2" name="Shape 1612"/>
            <p:cNvCxnSpPr>
              <a:stCxn id="1592" idx="0"/>
              <a:endCxn id="1613" idx="4"/>
            </p:cNvCxnSpPr>
            <p:nvPr/>
          </p:nvCxnSpPr>
          <p:spPr>
            <a:xfrm rot="10800000">
              <a:off x="3302825" y="2523500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4" name="Shape 1614"/>
            <p:cNvCxnSpPr>
              <a:stCxn id="1592" idx="1"/>
              <a:endCxn id="1615" idx="5"/>
            </p:cNvCxnSpPr>
            <p:nvPr/>
          </p:nvCxnSpPr>
          <p:spPr>
            <a:xfrm rot="10800000">
              <a:off x="2727128" y="2473553"/>
              <a:ext cx="8004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6" name="Shape 1616"/>
            <p:cNvCxnSpPr>
              <a:stCxn id="1592" idx="1"/>
              <a:endCxn id="1617" idx="5"/>
            </p:cNvCxnSpPr>
            <p:nvPr/>
          </p:nvCxnSpPr>
          <p:spPr>
            <a:xfrm rot="10800000">
              <a:off x="2030828" y="2473553"/>
              <a:ext cx="14967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8" name="Shape 1618"/>
            <p:cNvCxnSpPr>
              <a:stCxn id="1596" idx="0"/>
              <a:endCxn id="1615" idx="4"/>
            </p:cNvCxnSpPr>
            <p:nvPr/>
          </p:nvCxnSpPr>
          <p:spPr>
            <a:xfrm rot="10800000">
              <a:off x="2606575" y="2523500"/>
              <a:ext cx="3453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19" name="Shape 1619"/>
            <p:cNvCxnSpPr>
              <a:stCxn id="1596" idx="1"/>
              <a:endCxn id="1617" idx="5"/>
            </p:cNvCxnSpPr>
            <p:nvPr/>
          </p:nvCxnSpPr>
          <p:spPr>
            <a:xfrm rot="10800000">
              <a:off x="2030878" y="2473553"/>
              <a:ext cx="8004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0" name="Shape 1620"/>
            <p:cNvCxnSpPr>
              <a:stCxn id="1598" idx="7"/>
              <a:endCxn id="1613" idx="3"/>
            </p:cNvCxnSpPr>
            <p:nvPr/>
          </p:nvCxnSpPr>
          <p:spPr>
            <a:xfrm rot="10800000" flipH="1">
              <a:off x="2376222" y="2473553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1" name="Shape 1621"/>
            <p:cNvCxnSpPr>
              <a:stCxn id="1598" idx="0"/>
              <a:endCxn id="1615" idx="4"/>
            </p:cNvCxnSpPr>
            <p:nvPr/>
          </p:nvCxnSpPr>
          <p:spPr>
            <a:xfrm rot="10800000" flipH="1">
              <a:off x="2255625" y="2523500"/>
              <a:ext cx="3510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2" name="Shape 1622"/>
            <p:cNvCxnSpPr>
              <a:stCxn id="1598" idx="1"/>
              <a:endCxn id="1617" idx="4"/>
            </p:cNvCxnSpPr>
            <p:nvPr/>
          </p:nvCxnSpPr>
          <p:spPr>
            <a:xfrm rot="10800000">
              <a:off x="1910028" y="2523653"/>
              <a:ext cx="2250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3" name="Shape 1623"/>
            <p:cNvCxnSpPr>
              <a:stCxn id="1596" idx="7"/>
              <a:endCxn id="1613" idx="4"/>
            </p:cNvCxnSpPr>
            <p:nvPr/>
          </p:nvCxnSpPr>
          <p:spPr>
            <a:xfrm rot="10800000" flipH="1">
              <a:off x="3072472" y="2523653"/>
              <a:ext cx="230400" cy="469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4" name="Shape 1624"/>
            <p:cNvCxnSpPr>
              <a:stCxn id="1590" idx="0"/>
              <a:endCxn id="1617" idx="4"/>
            </p:cNvCxnSpPr>
            <p:nvPr/>
          </p:nvCxnSpPr>
          <p:spPr>
            <a:xfrm rot="10800000" flipH="1">
              <a:off x="1559375" y="2523500"/>
              <a:ext cx="351000" cy="420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5" name="Shape 1625"/>
            <p:cNvCxnSpPr>
              <a:stCxn id="1590" idx="7"/>
              <a:endCxn id="1615" idx="3"/>
            </p:cNvCxnSpPr>
            <p:nvPr/>
          </p:nvCxnSpPr>
          <p:spPr>
            <a:xfrm rot="10800000" flipH="1">
              <a:off x="1679972" y="2473553"/>
              <a:ext cx="806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6" name="Shape 1626"/>
            <p:cNvCxnSpPr>
              <a:stCxn id="1590" idx="7"/>
              <a:endCxn id="1613" idx="3"/>
            </p:cNvCxnSpPr>
            <p:nvPr/>
          </p:nvCxnSpPr>
          <p:spPr>
            <a:xfrm rot="10800000" flipH="1">
              <a:off x="1679972" y="2473553"/>
              <a:ext cx="1502100" cy="519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7" name="Shape 1627"/>
            <p:cNvCxnSpPr>
              <a:stCxn id="1613" idx="0"/>
              <a:endCxn id="1628" idx="5"/>
            </p:cNvCxnSpPr>
            <p:nvPr/>
          </p:nvCxnSpPr>
          <p:spPr>
            <a:xfrm rot="10800000">
              <a:off x="2727086" y="1679168"/>
              <a:ext cx="575700" cy="5034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29" name="Shape 1629"/>
            <p:cNvCxnSpPr>
              <a:stCxn id="1615" idx="0"/>
              <a:endCxn id="1628" idx="4"/>
            </p:cNvCxnSpPr>
            <p:nvPr/>
          </p:nvCxnSpPr>
          <p:spPr>
            <a:xfrm rot="10800000">
              <a:off x="2606536" y="1729268"/>
              <a:ext cx="0" cy="45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30" name="Shape 1630"/>
            <p:cNvCxnSpPr>
              <a:stCxn id="1617" idx="7"/>
              <a:endCxn id="1628" idx="3"/>
            </p:cNvCxnSpPr>
            <p:nvPr/>
          </p:nvCxnSpPr>
          <p:spPr>
            <a:xfrm rot="10800000" flipH="1">
              <a:off x="2030883" y="1679321"/>
              <a:ext cx="454800" cy="553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90" name="Shape 1590"/>
            <p:cNvSpPr/>
            <p:nvPr/>
          </p:nvSpPr>
          <p:spPr>
            <a:xfrm>
              <a:off x="138882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98" name="Shape 1598"/>
            <p:cNvSpPr/>
            <p:nvPr/>
          </p:nvSpPr>
          <p:spPr>
            <a:xfrm>
              <a:off x="208507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96" name="Shape 1596"/>
            <p:cNvSpPr/>
            <p:nvPr/>
          </p:nvSpPr>
          <p:spPr>
            <a:xfrm>
              <a:off x="278132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92" name="Shape 1592"/>
            <p:cNvSpPr/>
            <p:nvPr/>
          </p:nvSpPr>
          <p:spPr>
            <a:xfrm>
              <a:off x="3477575" y="2943500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138882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00" name="Shape 1600"/>
            <p:cNvSpPr/>
            <p:nvPr/>
          </p:nvSpPr>
          <p:spPr>
            <a:xfrm>
              <a:off x="208507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02" name="Shape 1602"/>
            <p:cNvSpPr/>
            <p:nvPr/>
          </p:nvSpPr>
          <p:spPr>
            <a:xfrm>
              <a:off x="278132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94" name="Shape 1594"/>
            <p:cNvSpPr/>
            <p:nvPr/>
          </p:nvSpPr>
          <p:spPr>
            <a:xfrm>
              <a:off x="3477575" y="3833325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17" name="Shape 1617"/>
            <p:cNvSpPr/>
            <p:nvPr/>
          </p:nvSpPr>
          <p:spPr>
            <a:xfrm>
              <a:off x="173973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243598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13" name="Shape 1613"/>
            <p:cNvSpPr/>
            <p:nvPr/>
          </p:nvSpPr>
          <p:spPr>
            <a:xfrm>
              <a:off x="3132236" y="2182568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28" name="Shape 1628"/>
            <p:cNvSpPr/>
            <p:nvPr/>
          </p:nvSpPr>
          <p:spPr>
            <a:xfrm>
              <a:off x="2435986" y="1388193"/>
              <a:ext cx="341100" cy="341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cxnSp>
        <p:nvCxnSpPr>
          <p:cNvPr id="1631" name="Shape 1631"/>
          <p:cNvCxnSpPr>
            <a:stCxn id="1632" idx="7"/>
            <a:endCxn id="1633" idx="3"/>
          </p:cNvCxnSpPr>
          <p:nvPr/>
        </p:nvCxnSpPr>
        <p:spPr>
          <a:xfrm rot="10800000" flipH="1">
            <a:off x="5124892" y="3116374"/>
            <a:ext cx="754425" cy="4250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4" name="Shape 1634"/>
          <p:cNvCxnSpPr>
            <a:stCxn id="1635" idx="0"/>
            <a:endCxn id="1636" idx="4"/>
          </p:cNvCxnSpPr>
          <p:nvPr/>
        </p:nvCxnSpPr>
        <p:spPr>
          <a:xfrm rot="10800000">
            <a:off x="5502107" y="3149096"/>
            <a:ext cx="0" cy="3595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7" name="Shape 1637"/>
          <p:cNvCxnSpPr>
            <a:stCxn id="1638" idx="0"/>
            <a:endCxn id="1639" idx="4"/>
          </p:cNvCxnSpPr>
          <p:nvPr/>
        </p:nvCxnSpPr>
        <p:spPr>
          <a:xfrm rot="10800000">
            <a:off x="6414682" y="3149096"/>
            <a:ext cx="0" cy="3595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0" name="Shape 1640"/>
          <p:cNvCxnSpPr>
            <a:stCxn id="1638" idx="1"/>
            <a:endCxn id="1633" idx="5"/>
          </p:cNvCxnSpPr>
          <p:nvPr/>
        </p:nvCxnSpPr>
        <p:spPr>
          <a:xfrm rot="10800000">
            <a:off x="6037484" y="3116374"/>
            <a:ext cx="298125" cy="4250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1" name="Shape 1641"/>
          <p:cNvCxnSpPr>
            <a:stCxn id="1642" idx="7"/>
            <a:endCxn id="1639" idx="3"/>
          </p:cNvCxnSpPr>
          <p:nvPr/>
        </p:nvCxnSpPr>
        <p:spPr>
          <a:xfrm rot="10800000" flipH="1">
            <a:off x="6037466" y="3116374"/>
            <a:ext cx="298125" cy="4250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3" name="Shape 1643"/>
          <p:cNvCxnSpPr>
            <a:stCxn id="1642" idx="1"/>
            <a:endCxn id="1636" idx="5"/>
          </p:cNvCxnSpPr>
          <p:nvPr/>
        </p:nvCxnSpPr>
        <p:spPr>
          <a:xfrm rot="10800000">
            <a:off x="5581197" y="3116374"/>
            <a:ext cx="298125" cy="4250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4" name="Shape 1644"/>
          <p:cNvCxnSpPr>
            <a:stCxn id="1635" idx="1"/>
            <a:endCxn id="1645" idx="5"/>
          </p:cNvCxnSpPr>
          <p:nvPr/>
        </p:nvCxnSpPr>
        <p:spPr>
          <a:xfrm rot="10800000">
            <a:off x="5124910" y="3116374"/>
            <a:ext cx="298125" cy="4250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6" name="Shape 1646"/>
          <p:cNvCxnSpPr>
            <a:stCxn id="1639" idx="0"/>
            <a:endCxn id="1647" idx="4"/>
          </p:cNvCxnSpPr>
          <p:nvPr/>
        </p:nvCxnSpPr>
        <p:spPr>
          <a:xfrm rot="10800000">
            <a:off x="6188332" y="2650549"/>
            <a:ext cx="226350" cy="2749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8" name="Shape 1648"/>
          <p:cNvCxnSpPr>
            <a:stCxn id="1639" idx="1"/>
            <a:endCxn id="1649" idx="5"/>
          </p:cNvCxnSpPr>
          <p:nvPr/>
        </p:nvCxnSpPr>
        <p:spPr>
          <a:xfrm rot="10800000">
            <a:off x="5354834" y="2617826"/>
            <a:ext cx="980775" cy="3404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0" name="Shape 1650"/>
          <p:cNvCxnSpPr>
            <a:stCxn id="1636" idx="0"/>
            <a:endCxn id="1651" idx="4"/>
          </p:cNvCxnSpPr>
          <p:nvPr/>
        </p:nvCxnSpPr>
        <p:spPr>
          <a:xfrm rot="10800000" flipH="1">
            <a:off x="5502107" y="2650549"/>
            <a:ext cx="229950" cy="2749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2" name="Shape 1652"/>
          <p:cNvCxnSpPr>
            <a:stCxn id="1636" idx="1"/>
            <a:endCxn id="1649" idx="4"/>
          </p:cNvCxnSpPr>
          <p:nvPr/>
        </p:nvCxnSpPr>
        <p:spPr>
          <a:xfrm rot="10800000">
            <a:off x="5275885" y="2650451"/>
            <a:ext cx="147150" cy="30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3" name="Shape 1653"/>
          <p:cNvCxnSpPr>
            <a:stCxn id="1633" idx="7"/>
            <a:endCxn id="1647" idx="4"/>
          </p:cNvCxnSpPr>
          <p:nvPr/>
        </p:nvCxnSpPr>
        <p:spPr>
          <a:xfrm rot="10800000" flipH="1">
            <a:off x="6037466" y="2650451"/>
            <a:ext cx="150975" cy="307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4" name="Shape 1654"/>
          <p:cNvCxnSpPr>
            <a:stCxn id="1645" idx="0"/>
            <a:endCxn id="1649" idx="4"/>
          </p:cNvCxnSpPr>
          <p:nvPr/>
        </p:nvCxnSpPr>
        <p:spPr>
          <a:xfrm rot="10800000" flipH="1">
            <a:off x="5045819" y="2650549"/>
            <a:ext cx="229950" cy="2749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5" name="Shape 1655"/>
          <p:cNvCxnSpPr>
            <a:stCxn id="1647" idx="0"/>
            <a:endCxn id="1656" idx="5"/>
          </p:cNvCxnSpPr>
          <p:nvPr/>
        </p:nvCxnSpPr>
        <p:spPr>
          <a:xfrm rot="10800000">
            <a:off x="5811039" y="2097197"/>
            <a:ext cx="377325" cy="32962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7" name="Shape 1657"/>
          <p:cNvCxnSpPr>
            <a:stCxn id="1651" idx="0"/>
            <a:endCxn id="1656" idx="4"/>
          </p:cNvCxnSpPr>
          <p:nvPr/>
        </p:nvCxnSpPr>
        <p:spPr>
          <a:xfrm rot="10800000">
            <a:off x="5732077" y="2129822"/>
            <a:ext cx="0" cy="297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8" name="Shape 1658"/>
          <p:cNvCxnSpPr>
            <a:stCxn id="1649" idx="7"/>
            <a:endCxn id="1656" idx="3"/>
          </p:cNvCxnSpPr>
          <p:nvPr/>
        </p:nvCxnSpPr>
        <p:spPr>
          <a:xfrm rot="10800000" flipH="1">
            <a:off x="5354861" y="2097100"/>
            <a:ext cx="298125" cy="36247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5" name="Shape 1645"/>
          <p:cNvSpPr/>
          <p:nvPr/>
        </p:nvSpPr>
        <p:spPr>
          <a:xfrm>
            <a:off x="4933994" y="2925499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36" name="Shape 1636"/>
          <p:cNvSpPr/>
          <p:nvPr/>
        </p:nvSpPr>
        <p:spPr>
          <a:xfrm>
            <a:off x="5390282" y="2925499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33" name="Shape 1633"/>
          <p:cNvSpPr/>
          <p:nvPr/>
        </p:nvSpPr>
        <p:spPr>
          <a:xfrm>
            <a:off x="5846570" y="2925499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39" name="Shape 1639"/>
          <p:cNvSpPr/>
          <p:nvPr/>
        </p:nvSpPr>
        <p:spPr>
          <a:xfrm>
            <a:off x="6302857" y="2925499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32" name="Shape 1632"/>
          <p:cNvSpPr/>
          <p:nvPr/>
        </p:nvSpPr>
        <p:spPr>
          <a:xfrm>
            <a:off x="4933994" y="3508646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35" name="Shape 1635"/>
          <p:cNvSpPr/>
          <p:nvPr/>
        </p:nvSpPr>
        <p:spPr>
          <a:xfrm>
            <a:off x="5390282" y="3508646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42" name="Shape 1642"/>
          <p:cNvSpPr/>
          <p:nvPr/>
        </p:nvSpPr>
        <p:spPr>
          <a:xfrm>
            <a:off x="5846570" y="3508646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38" name="Shape 1638"/>
          <p:cNvSpPr/>
          <p:nvPr/>
        </p:nvSpPr>
        <p:spPr>
          <a:xfrm>
            <a:off x="6302857" y="3508646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49" name="Shape 1649"/>
          <p:cNvSpPr/>
          <p:nvPr/>
        </p:nvSpPr>
        <p:spPr>
          <a:xfrm>
            <a:off x="5163964" y="2426822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51" name="Shape 1651"/>
          <p:cNvSpPr/>
          <p:nvPr/>
        </p:nvSpPr>
        <p:spPr>
          <a:xfrm>
            <a:off x="5620252" y="2426822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47" name="Shape 1647"/>
          <p:cNvSpPr/>
          <p:nvPr/>
        </p:nvSpPr>
        <p:spPr>
          <a:xfrm>
            <a:off x="6076539" y="2426822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656" name="Shape 1656"/>
          <p:cNvSpPr/>
          <p:nvPr/>
        </p:nvSpPr>
        <p:spPr>
          <a:xfrm>
            <a:off x="5620252" y="1906229"/>
            <a:ext cx="223650" cy="22365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 1663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95</a:t>
            </a:fld>
            <a:endParaRPr/>
          </a:p>
        </p:txBody>
      </p:sp>
      <p:sp>
        <p:nvSpPr>
          <p:cNvPr id="1664" name="Shape 1664"/>
          <p:cNvSpPr txBox="1"/>
          <p:nvPr/>
        </p:nvSpPr>
        <p:spPr>
          <a:xfrm>
            <a:off x="67913" y="710850"/>
            <a:ext cx="6272550" cy="104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 common pattern</a:t>
            </a:r>
            <a:endParaRPr sz="2700"/>
          </a:p>
          <a:p>
            <a:r>
              <a:rPr lang="en" sz="1800" b="1">
                <a:solidFill>
                  <a:schemeClr val="dk1"/>
                </a:solidFill>
              </a:rPr>
              <a:t>Training</a:t>
            </a:r>
            <a:r>
              <a:rPr lang="en" sz="1800">
                <a:solidFill>
                  <a:schemeClr val="dk1"/>
                </a:solidFill>
              </a:rPr>
              <a:t>: Add random noise</a:t>
            </a:r>
            <a:endParaRPr sz="1800">
              <a:solidFill>
                <a:schemeClr val="dk1"/>
              </a:solidFill>
            </a:endParaRPr>
          </a:p>
          <a:p>
            <a:r>
              <a:rPr lang="en" sz="1800" b="1">
                <a:solidFill>
                  <a:schemeClr val="dk1"/>
                </a:solidFill>
              </a:rPr>
              <a:t>Testing</a:t>
            </a:r>
            <a:r>
              <a:rPr lang="en" sz="1800">
                <a:solidFill>
                  <a:schemeClr val="dk1"/>
                </a:solidFill>
              </a:rPr>
              <a:t>: Marginalize over the noise</a:t>
            </a:r>
            <a:endParaRPr sz="1800"/>
          </a:p>
        </p:txBody>
      </p:sp>
      <p:sp>
        <p:nvSpPr>
          <p:cNvPr id="1665" name="Shape 1665"/>
          <p:cNvSpPr txBox="1"/>
          <p:nvPr/>
        </p:nvSpPr>
        <p:spPr>
          <a:xfrm>
            <a:off x="110681" y="1824919"/>
            <a:ext cx="3201300" cy="213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Examples</a:t>
            </a:r>
            <a:r>
              <a:rPr lang="en" sz="1800"/>
              <a:t>:</a:t>
            </a:r>
            <a:endParaRPr sz="1800"/>
          </a:p>
          <a:p>
            <a:r>
              <a:rPr lang="en" sz="1800"/>
              <a:t>Dropout</a:t>
            </a:r>
            <a:endParaRPr sz="1800"/>
          </a:p>
          <a:p>
            <a:r>
              <a:rPr lang="en" sz="1800"/>
              <a:t>Batch Normalization</a:t>
            </a:r>
            <a:endParaRPr sz="1800"/>
          </a:p>
          <a:p>
            <a:r>
              <a:rPr lang="en" sz="1800"/>
              <a:t>Data Augmentation</a:t>
            </a:r>
            <a:endParaRPr sz="1800"/>
          </a:p>
          <a:p>
            <a:r>
              <a:rPr lang="en" sz="1800"/>
              <a:t>DropConnect</a:t>
            </a:r>
            <a:endParaRPr sz="1800"/>
          </a:p>
          <a:p>
            <a:r>
              <a:rPr lang="en" sz="1800"/>
              <a:t>Fractional Max Pooling</a:t>
            </a:r>
            <a:endParaRPr sz="1800"/>
          </a:p>
        </p:txBody>
      </p:sp>
      <p:sp>
        <p:nvSpPr>
          <p:cNvPr id="1666" name="Shape 1666"/>
          <p:cNvSpPr txBox="1"/>
          <p:nvPr/>
        </p:nvSpPr>
        <p:spPr>
          <a:xfrm>
            <a:off x="0" y="3881100"/>
            <a:ext cx="313965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00" dirty="0"/>
              <a:t>Graham, “Fractional Max Pooling”, arXiv 2014</a:t>
            </a:r>
            <a:endParaRPr sz="1000" dirty="0"/>
          </a:p>
        </p:txBody>
      </p:sp>
      <p:pic>
        <p:nvPicPr>
          <p:cNvPr id="1667" name="Shape 16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1900" y="2273101"/>
            <a:ext cx="3588225" cy="109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Shape 167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96</a:t>
            </a:fld>
            <a:endParaRPr/>
          </a:p>
        </p:txBody>
      </p:sp>
      <p:sp>
        <p:nvSpPr>
          <p:cNvPr id="1673" name="Shape 1673"/>
          <p:cNvSpPr txBox="1"/>
          <p:nvPr/>
        </p:nvSpPr>
        <p:spPr>
          <a:xfrm>
            <a:off x="67913" y="710850"/>
            <a:ext cx="6272550" cy="104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700"/>
              <a:t>Regularization: A common pattern</a:t>
            </a:r>
            <a:endParaRPr sz="2700"/>
          </a:p>
          <a:p>
            <a:r>
              <a:rPr lang="en" sz="1800" b="1">
                <a:solidFill>
                  <a:schemeClr val="dk1"/>
                </a:solidFill>
              </a:rPr>
              <a:t>Training</a:t>
            </a:r>
            <a:r>
              <a:rPr lang="en" sz="1800">
                <a:solidFill>
                  <a:schemeClr val="dk1"/>
                </a:solidFill>
              </a:rPr>
              <a:t>: Add random noise</a:t>
            </a:r>
            <a:endParaRPr sz="1800">
              <a:solidFill>
                <a:schemeClr val="dk1"/>
              </a:solidFill>
            </a:endParaRPr>
          </a:p>
          <a:p>
            <a:r>
              <a:rPr lang="en" sz="1800" b="1">
                <a:solidFill>
                  <a:schemeClr val="dk1"/>
                </a:solidFill>
              </a:rPr>
              <a:t>Testing</a:t>
            </a:r>
            <a:r>
              <a:rPr lang="en" sz="1800">
                <a:solidFill>
                  <a:schemeClr val="dk1"/>
                </a:solidFill>
              </a:rPr>
              <a:t>: Marginalize over the noise</a:t>
            </a:r>
            <a:endParaRPr sz="1800"/>
          </a:p>
        </p:txBody>
      </p:sp>
      <p:sp>
        <p:nvSpPr>
          <p:cNvPr id="1674" name="Shape 1674"/>
          <p:cNvSpPr txBox="1"/>
          <p:nvPr/>
        </p:nvSpPr>
        <p:spPr>
          <a:xfrm>
            <a:off x="110681" y="1824919"/>
            <a:ext cx="3201300" cy="213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 b="1"/>
              <a:t>Examples</a:t>
            </a:r>
            <a:r>
              <a:rPr lang="en" sz="1800"/>
              <a:t>:</a:t>
            </a:r>
            <a:endParaRPr sz="1800"/>
          </a:p>
          <a:p>
            <a:r>
              <a:rPr lang="en" sz="1800"/>
              <a:t>Dropout</a:t>
            </a:r>
            <a:endParaRPr sz="1800"/>
          </a:p>
          <a:p>
            <a:r>
              <a:rPr lang="en" sz="1800"/>
              <a:t>Batch Normalization</a:t>
            </a:r>
            <a:endParaRPr sz="1800"/>
          </a:p>
          <a:p>
            <a:r>
              <a:rPr lang="en" sz="1800"/>
              <a:t>Data Augmentation</a:t>
            </a:r>
            <a:endParaRPr sz="1800"/>
          </a:p>
          <a:p>
            <a:r>
              <a:rPr lang="en" sz="1800"/>
              <a:t>DropConnect</a:t>
            </a:r>
            <a:endParaRPr sz="1800"/>
          </a:p>
          <a:p>
            <a:r>
              <a:rPr lang="en" sz="1800"/>
              <a:t>Fractional Max Pooling</a:t>
            </a:r>
            <a:endParaRPr sz="1800"/>
          </a:p>
          <a:p>
            <a:r>
              <a:rPr lang="en" sz="1800"/>
              <a:t>Stochastic Depth</a:t>
            </a:r>
            <a:endParaRPr sz="1800"/>
          </a:p>
        </p:txBody>
      </p:sp>
      <p:sp>
        <p:nvSpPr>
          <p:cNvPr id="1675" name="Shape 1675"/>
          <p:cNvSpPr txBox="1"/>
          <p:nvPr/>
        </p:nvSpPr>
        <p:spPr>
          <a:xfrm>
            <a:off x="0" y="3881100"/>
            <a:ext cx="313965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00" dirty="0"/>
              <a:t>Huang et al, “Deep Networks with Stochastic Depth”, ECCV 2016</a:t>
            </a:r>
            <a:endParaRPr sz="1000" dirty="0"/>
          </a:p>
        </p:txBody>
      </p:sp>
      <p:grpSp>
        <p:nvGrpSpPr>
          <p:cNvPr id="1676" name="Shape 1676"/>
          <p:cNvGrpSpPr/>
          <p:nvPr/>
        </p:nvGrpSpPr>
        <p:grpSpPr>
          <a:xfrm>
            <a:off x="5874517" y="1900941"/>
            <a:ext cx="310453" cy="677017"/>
            <a:chOff x="4829950" y="1758259"/>
            <a:chExt cx="783675" cy="1708991"/>
          </a:xfrm>
        </p:grpSpPr>
        <p:sp>
          <p:nvSpPr>
            <p:cNvPr id="1677" name="Shape 1677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78" name="Shape 1678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679" name="Shape 1679"/>
            <p:cNvCxnSpPr>
              <a:stCxn id="1677" idx="0"/>
              <a:endCxn id="1678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680" name="Shape 1680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681" name="Shape 1681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82" name="Shape 1682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683" name="Shape 1683"/>
            <p:cNvCxnSpPr>
              <a:stCxn id="1678" idx="0"/>
              <a:endCxn id="1681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684" name="Shape 1684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685" name="Shape 1685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86" name="Shape 1686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87" name="Shape 1687"/>
            <p:cNvCxnSpPr>
              <a:stCxn id="1684" idx="2"/>
              <a:endCxn id="1681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252831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688" name="Shape 1688"/>
          <p:cNvGrpSpPr/>
          <p:nvPr/>
        </p:nvGrpSpPr>
        <p:grpSpPr>
          <a:xfrm>
            <a:off x="5874517" y="2577948"/>
            <a:ext cx="310453" cy="677017"/>
            <a:chOff x="4829950" y="1758259"/>
            <a:chExt cx="783675" cy="1708991"/>
          </a:xfrm>
        </p:grpSpPr>
        <p:sp>
          <p:nvSpPr>
            <p:cNvPr id="1689" name="Shape 1689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90" name="Shape 1690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691" name="Shape 1691"/>
            <p:cNvCxnSpPr>
              <a:stCxn id="1689" idx="0"/>
              <a:endCxn id="1690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692" name="Shape 1692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693" name="Shape 1693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695" name="Shape 1695"/>
            <p:cNvCxnSpPr>
              <a:stCxn id="1690" idx="0"/>
              <a:endCxn id="1693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696" name="Shape 1696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697" name="Shape 1697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98" name="Shape 1698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99" name="Shape 1699"/>
            <p:cNvCxnSpPr>
              <a:stCxn id="1696" idx="2"/>
              <a:endCxn id="1693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366408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00" name="Shape 1700"/>
          <p:cNvGrpSpPr/>
          <p:nvPr/>
        </p:nvGrpSpPr>
        <p:grpSpPr>
          <a:xfrm>
            <a:off x="5874517" y="1223935"/>
            <a:ext cx="310453" cy="677017"/>
            <a:chOff x="4829950" y="1758259"/>
            <a:chExt cx="783675" cy="1708991"/>
          </a:xfrm>
        </p:grpSpPr>
        <p:sp>
          <p:nvSpPr>
            <p:cNvPr id="1701" name="Shape 1701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02" name="Shape 1702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03" name="Shape 1703"/>
            <p:cNvCxnSpPr>
              <a:stCxn id="1701" idx="0"/>
              <a:endCxn id="1702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04" name="Shape 1704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705" name="Shape 1705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707" name="Shape 1707"/>
            <p:cNvCxnSpPr>
              <a:stCxn id="1702" idx="0"/>
              <a:endCxn id="1705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08" name="Shape 1708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09" name="Shape 1709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10" name="Shape 1710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11" name="Shape 1711"/>
            <p:cNvCxnSpPr>
              <a:stCxn id="1708" idx="2"/>
              <a:endCxn id="1705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252831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12" name="Shape 1712"/>
          <p:cNvGrpSpPr/>
          <p:nvPr/>
        </p:nvGrpSpPr>
        <p:grpSpPr>
          <a:xfrm>
            <a:off x="5874517" y="3254954"/>
            <a:ext cx="310453" cy="677017"/>
            <a:chOff x="4829950" y="1758259"/>
            <a:chExt cx="783675" cy="1708991"/>
          </a:xfrm>
        </p:grpSpPr>
        <p:sp>
          <p:nvSpPr>
            <p:cNvPr id="1713" name="Shape 1713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14" name="Shape 1714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15" name="Shape 1715"/>
            <p:cNvCxnSpPr>
              <a:stCxn id="1713" idx="0"/>
              <a:endCxn id="1714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16" name="Shape 1716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717" name="Shape 1717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18" name="Shape 1718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719" name="Shape 1719"/>
            <p:cNvCxnSpPr>
              <a:stCxn id="1714" idx="0"/>
              <a:endCxn id="1717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20" name="Shape 1720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21" name="Shape 1721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22" name="Shape 1722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23" name="Shape 1723"/>
            <p:cNvCxnSpPr>
              <a:stCxn id="1720" idx="2"/>
              <a:endCxn id="1717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45733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24" name="Shape 1724"/>
          <p:cNvGrpSpPr/>
          <p:nvPr/>
        </p:nvGrpSpPr>
        <p:grpSpPr>
          <a:xfrm>
            <a:off x="4481561" y="1900941"/>
            <a:ext cx="310453" cy="677017"/>
            <a:chOff x="4829950" y="1758259"/>
            <a:chExt cx="783675" cy="1708991"/>
          </a:xfrm>
        </p:grpSpPr>
        <p:sp>
          <p:nvSpPr>
            <p:cNvPr id="1725" name="Shape 1725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26" name="Shape 1726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27" name="Shape 1727"/>
            <p:cNvCxnSpPr>
              <a:stCxn id="1725" idx="0"/>
              <a:endCxn id="1726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28" name="Shape 1728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729" name="Shape 1729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30" name="Shape 1730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731" name="Shape 1731"/>
            <p:cNvCxnSpPr>
              <a:stCxn id="1726" idx="0"/>
              <a:endCxn id="1729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32" name="Shape 1732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33" name="Shape 1733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34" name="Shape 1734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35" name="Shape 1735"/>
            <p:cNvCxnSpPr>
              <a:stCxn id="1732" idx="2"/>
              <a:endCxn id="1729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374975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36" name="Shape 1736"/>
          <p:cNvGrpSpPr/>
          <p:nvPr/>
        </p:nvGrpSpPr>
        <p:grpSpPr>
          <a:xfrm>
            <a:off x="4481561" y="2577948"/>
            <a:ext cx="310453" cy="677017"/>
            <a:chOff x="4829950" y="1758259"/>
            <a:chExt cx="783675" cy="1708991"/>
          </a:xfrm>
        </p:grpSpPr>
        <p:sp>
          <p:nvSpPr>
            <p:cNvPr id="1737" name="Shape 1737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38" name="Shape 1738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39" name="Shape 1739"/>
            <p:cNvCxnSpPr>
              <a:stCxn id="1737" idx="0"/>
              <a:endCxn id="1738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40" name="Shape 1740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741" name="Shape 1741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42" name="Shape 1742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743" name="Shape 1743"/>
            <p:cNvCxnSpPr>
              <a:stCxn id="1738" idx="0"/>
              <a:endCxn id="1741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44" name="Shape 1744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45" name="Shape 1745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46" name="Shape 1746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47" name="Shape 1747"/>
            <p:cNvCxnSpPr>
              <a:stCxn id="1744" idx="2"/>
              <a:endCxn id="1741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488636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48" name="Shape 1748"/>
          <p:cNvGrpSpPr/>
          <p:nvPr/>
        </p:nvGrpSpPr>
        <p:grpSpPr>
          <a:xfrm>
            <a:off x="4481561" y="1223935"/>
            <a:ext cx="310453" cy="677017"/>
            <a:chOff x="4829950" y="1758259"/>
            <a:chExt cx="783675" cy="1708991"/>
          </a:xfrm>
        </p:grpSpPr>
        <p:sp>
          <p:nvSpPr>
            <p:cNvPr id="1749" name="Shape 1749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50" name="Shape 1750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51" name="Shape 1751"/>
            <p:cNvCxnSpPr>
              <a:stCxn id="1749" idx="0"/>
              <a:endCxn id="1750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52" name="Shape 1752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753" name="Shape 1753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54" name="Shape 1754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755" name="Shape 1755"/>
            <p:cNvCxnSpPr>
              <a:stCxn id="1750" idx="0"/>
              <a:endCxn id="1753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56" name="Shape 1756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57" name="Shape 1757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58" name="Shape 1758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59" name="Shape 1759"/>
            <p:cNvCxnSpPr>
              <a:stCxn id="1756" idx="2"/>
              <a:endCxn id="1753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215849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760" name="Shape 1760"/>
          <p:cNvGrpSpPr/>
          <p:nvPr/>
        </p:nvGrpSpPr>
        <p:grpSpPr>
          <a:xfrm>
            <a:off x="4481561" y="3254954"/>
            <a:ext cx="310453" cy="677017"/>
            <a:chOff x="4829950" y="1758259"/>
            <a:chExt cx="783675" cy="1708991"/>
          </a:xfrm>
        </p:grpSpPr>
        <p:sp>
          <p:nvSpPr>
            <p:cNvPr id="1761" name="Shape 1761"/>
            <p:cNvSpPr/>
            <p:nvPr/>
          </p:nvSpPr>
          <p:spPr>
            <a:xfrm>
              <a:off x="4829950" y="2859375"/>
              <a:ext cx="783600" cy="2814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62" name="Shape 1762"/>
            <p:cNvSpPr/>
            <p:nvPr/>
          </p:nvSpPr>
          <p:spPr>
            <a:xfrm>
              <a:off x="4830025" y="2363100"/>
              <a:ext cx="783600" cy="2814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63" name="Shape 1763"/>
            <p:cNvCxnSpPr>
              <a:stCxn id="1761" idx="0"/>
              <a:endCxn id="1762" idx="2"/>
            </p:cNvCxnSpPr>
            <p:nvPr/>
          </p:nvCxnSpPr>
          <p:spPr>
            <a:xfrm rot="10800000">
              <a:off x="5221750" y="26445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764" name="Shape 1764"/>
            <p:cNvGrpSpPr/>
            <p:nvPr/>
          </p:nvGrpSpPr>
          <p:grpSpPr>
            <a:xfrm>
              <a:off x="5110296" y="1953678"/>
              <a:ext cx="223053" cy="223053"/>
              <a:chOff x="4843325" y="3597375"/>
              <a:chExt cx="393600" cy="393600"/>
            </a:xfrm>
          </p:grpSpPr>
          <p:sp>
            <p:nvSpPr>
              <p:cNvPr id="1765" name="Shape 1765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66" name="Shape 1766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cxnSp>
          <p:nvCxnSpPr>
            <p:cNvPr id="1767" name="Shape 1767"/>
            <p:cNvCxnSpPr>
              <a:stCxn id="1762" idx="0"/>
              <a:endCxn id="1765" idx="4"/>
            </p:cNvCxnSpPr>
            <p:nvPr/>
          </p:nvCxnSpPr>
          <p:spPr>
            <a:xfrm rot="10800000">
              <a:off x="5221825" y="2176800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68" name="Shape 1768"/>
            <p:cNvSpPr/>
            <p:nvPr/>
          </p:nvSpPr>
          <p:spPr>
            <a:xfrm>
              <a:off x="5166025" y="3355650"/>
              <a:ext cx="111600" cy="111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cxnSp>
          <p:nvCxnSpPr>
            <p:cNvPr id="1769" name="Shape 1769"/>
            <p:cNvCxnSpPr/>
            <p:nvPr/>
          </p:nvCxnSpPr>
          <p:spPr>
            <a:xfrm rot="10800000">
              <a:off x="5221825" y="3140775"/>
              <a:ext cx="0" cy="214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70" name="Shape 1770"/>
            <p:cNvCxnSpPr/>
            <p:nvPr/>
          </p:nvCxnSpPr>
          <p:spPr>
            <a:xfrm rot="10800000">
              <a:off x="5221825" y="1758259"/>
              <a:ext cx="0" cy="186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71" name="Shape 1771"/>
            <p:cNvCxnSpPr>
              <a:stCxn id="1768" idx="2"/>
              <a:endCxn id="1765" idx="2"/>
            </p:cNvCxnSpPr>
            <p:nvPr/>
          </p:nvCxnSpPr>
          <p:spPr>
            <a:xfrm rot="10800000">
              <a:off x="5110225" y="2065350"/>
              <a:ext cx="55800" cy="1346100"/>
            </a:xfrm>
            <a:prstGeom prst="curvedConnector3">
              <a:avLst>
                <a:gd name="adj1" fmla="val 1443171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02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Shape 1776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97</a:t>
            </a:fld>
            <a:endParaRPr/>
          </a:p>
        </p:txBody>
      </p:sp>
      <p:sp>
        <p:nvSpPr>
          <p:cNvPr id="1777" name="Shape 1777"/>
          <p:cNvSpPr txBox="1"/>
          <p:nvPr/>
        </p:nvSpPr>
        <p:spPr>
          <a:xfrm>
            <a:off x="484388" y="917006"/>
            <a:ext cx="5831775" cy="286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100"/>
            </a:pPr>
            <a:r>
              <a:rPr lang="en" sz="3600"/>
              <a:t>Transfer Learning</a:t>
            </a:r>
            <a:endParaRPr sz="3600"/>
          </a:p>
          <a:p>
            <a:pPr algn="ctr"/>
            <a:endParaRPr sz="2250"/>
          </a:p>
          <a:p>
            <a:pPr algn="ctr"/>
            <a:endParaRPr sz="2250"/>
          </a:p>
          <a:p>
            <a:pPr algn="ctr"/>
            <a:r>
              <a:rPr lang="en" sz="2250"/>
              <a:t>“You need a lot of a data if you want to train/use CNNs”</a:t>
            </a:r>
            <a:endParaRPr sz="225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Shape 1782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98</a:t>
            </a:fld>
            <a:endParaRPr/>
          </a:p>
        </p:txBody>
      </p:sp>
      <p:sp>
        <p:nvSpPr>
          <p:cNvPr id="1783" name="Shape 1783"/>
          <p:cNvSpPr txBox="1"/>
          <p:nvPr/>
        </p:nvSpPr>
        <p:spPr>
          <a:xfrm>
            <a:off x="484388" y="917006"/>
            <a:ext cx="5831775" cy="286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SzPts val="1100"/>
            </a:pPr>
            <a:r>
              <a:rPr lang="en" sz="3600"/>
              <a:t>Transfer Learning</a:t>
            </a:r>
            <a:endParaRPr sz="3600"/>
          </a:p>
          <a:p>
            <a:pPr algn="ctr"/>
            <a:endParaRPr sz="2250"/>
          </a:p>
          <a:p>
            <a:pPr algn="ctr"/>
            <a:endParaRPr sz="2250"/>
          </a:p>
          <a:p>
            <a:pPr algn="ctr"/>
            <a:r>
              <a:rPr lang="en" sz="2250"/>
              <a:t>“You need a lot of a data if you want to train/use CNNs”</a:t>
            </a:r>
            <a:endParaRPr sz="2250"/>
          </a:p>
        </p:txBody>
      </p:sp>
      <p:sp>
        <p:nvSpPr>
          <p:cNvPr id="1784" name="Shape 1784"/>
          <p:cNvSpPr txBox="1"/>
          <p:nvPr/>
        </p:nvSpPr>
        <p:spPr>
          <a:xfrm rot="-2813569">
            <a:off x="2093822" y="2029090"/>
            <a:ext cx="3068308" cy="117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54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BUSTED</a:t>
            </a:r>
            <a:endParaRPr sz="54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Shape 1789"/>
          <p:cNvSpPr txBox="1">
            <a:spLocks noGrp="1"/>
          </p:cNvSpPr>
          <p:nvPr>
            <p:ph type="sldNum" idx="12"/>
          </p:nvPr>
        </p:nvSpPr>
        <p:spPr>
          <a:xfrm>
            <a:off x="4877467" y="4143825"/>
            <a:ext cx="411525" cy="295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fld id="{00000000-1234-1234-1234-123412341234}" type="slidenum">
              <a:rPr lang="en"/>
              <a:pPr/>
              <a:t>99</a:t>
            </a:fld>
            <a:endParaRPr/>
          </a:p>
        </p:txBody>
      </p:sp>
      <p:sp>
        <p:nvSpPr>
          <p:cNvPr id="1790" name="Shape 1790"/>
          <p:cNvSpPr txBox="1"/>
          <p:nvPr/>
        </p:nvSpPr>
        <p:spPr>
          <a:xfrm>
            <a:off x="133931" y="732525"/>
            <a:ext cx="6102450" cy="4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800"/>
              <a:t>Transfer Learning with CNNs</a:t>
            </a:r>
            <a:endParaRPr sz="1800"/>
          </a:p>
        </p:txBody>
      </p:sp>
      <p:sp>
        <p:nvSpPr>
          <p:cNvPr id="1791" name="Shape 1791"/>
          <p:cNvSpPr/>
          <p:nvPr/>
        </p:nvSpPr>
        <p:spPr>
          <a:xfrm>
            <a:off x="270623" y="3954479"/>
            <a:ext cx="556650" cy="10305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Image</a:t>
            </a:r>
            <a:endParaRPr sz="600" b="1"/>
          </a:p>
        </p:txBody>
      </p:sp>
      <p:sp>
        <p:nvSpPr>
          <p:cNvPr id="1792" name="Shape 1792"/>
          <p:cNvSpPr/>
          <p:nvPr/>
        </p:nvSpPr>
        <p:spPr>
          <a:xfrm>
            <a:off x="270623" y="378992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793" name="Shape 1793"/>
          <p:cNvSpPr/>
          <p:nvPr/>
        </p:nvSpPr>
        <p:spPr>
          <a:xfrm>
            <a:off x="270623" y="3659594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Conv-64</a:t>
            </a:r>
            <a:endParaRPr sz="600" b="1"/>
          </a:p>
        </p:txBody>
      </p:sp>
      <p:sp>
        <p:nvSpPr>
          <p:cNvPr id="1794" name="Shape 1794"/>
          <p:cNvSpPr/>
          <p:nvPr/>
        </p:nvSpPr>
        <p:spPr>
          <a:xfrm>
            <a:off x="270623" y="3529261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795" name="Shape 1795"/>
          <p:cNvSpPr/>
          <p:nvPr/>
        </p:nvSpPr>
        <p:spPr>
          <a:xfrm>
            <a:off x="270623" y="336470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796" name="Shape 1796"/>
          <p:cNvSpPr/>
          <p:nvPr/>
        </p:nvSpPr>
        <p:spPr>
          <a:xfrm>
            <a:off x="270623" y="3234376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Conv-128</a:t>
            </a:r>
            <a:endParaRPr sz="600" b="1"/>
          </a:p>
        </p:txBody>
      </p:sp>
      <p:sp>
        <p:nvSpPr>
          <p:cNvPr id="1797" name="Shape 1797"/>
          <p:cNvSpPr/>
          <p:nvPr/>
        </p:nvSpPr>
        <p:spPr>
          <a:xfrm>
            <a:off x="270623" y="310404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798" name="Shape 1798"/>
          <p:cNvSpPr/>
          <p:nvPr/>
        </p:nvSpPr>
        <p:spPr>
          <a:xfrm>
            <a:off x="270623" y="293949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799" name="Shape 1799"/>
          <p:cNvSpPr/>
          <p:nvPr/>
        </p:nvSpPr>
        <p:spPr>
          <a:xfrm>
            <a:off x="270623" y="280915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Conv-256</a:t>
            </a:r>
            <a:endParaRPr sz="600" b="1"/>
          </a:p>
        </p:txBody>
      </p:sp>
      <p:sp>
        <p:nvSpPr>
          <p:cNvPr id="1800" name="Shape 1800"/>
          <p:cNvSpPr/>
          <p:nvPr/>
        </p:nvSpPr>
        <p:spPr>
          <a:xfrm>
            <a:off x="270623" y="2678825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01" name="Shape 1801"/>
          <p:cNvSpPr/>
          <p:nvPr/>
        </p:nvSpPr>
        <p:spPr>
          <a:xfrm>
            <a:off x="270623" y="251009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02" name="Shape 1802"/>
          <p:cNvSpPr/>
          <p:nvPr/>
        </p:nvSpPr>
        <p:spPr>
          <a:xfrm>
            <a:off x="270623" y="237976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03" name="Shape 1803"/>
          <p:cNvSpPr/>
          <p:nvPr/>
        </p:nvSpPr>
        <p:spPr>
          <a:xfrm>
            <a:off x="270623" y="2249427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04" name="Shape 1804"/>
          <p:cNvSpPr/>
          <p:nvPr/>
        </p:nvSpPr>
        <p:spPr>
          <a:xfrm>
            <a:off x="270623" y="2082783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05" name="Shape 1805"/>
          <p:cNvSpPr/>
          <p:nvPr/>
        </p:nvSpPr>
        <p:spPr>
          <a:xfrm>
            <a:off x="270623" y="1952450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Conv-512</a:t>
            </a:r>
            <a:endParaRPr sz="600" b="1"/>
          </a:p>
        </p:txBody>
      </p:sp>
      <p:sp>
        <p:nvSpPr>
          <p:cNvPr id="1806" name="Shape 1806"/>
          <p:cNvSpPr/>
          <p:nvPr/>
        </p:nvSpPr>
        <p:spPr>
          <a:xfrm>
            <a:off x="270623" y="1822118"/>
            <a:ext cx="556650" cy="10305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MaxPool</a:t>
            </a:r>
            <a:endParaRPr sz="600" b="1"/>
          </a:p>
        </p:txBody>
      </p:sp>
      <p:sp>
        <p:nvSpPr>
          <p:cNvPr id="1807" name="Shape 1807"/>
          <p:cNvSpPr/>
          <p:nvPr/>
        </p:nvSpPr>
        <p:spPr>
          <a:xfrm>
            <a:off x="270623" y="1655449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08" name="Shape 1808"/>
          <p:cNvSpPr/>
          <p:nvPr/>
        </p:nvSpPr>
        <p:spPr>
          <a:xfrm>
            <a:off x="270623" y="1525116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FC-4096</a:t>
            </a:r>
            <a:endParaRPr sz="600" b="1"/>
          </a:p>
        </p:txBody>
      </p:sp>
      <p:sp>
        <p:nvSpPr>
          <p:cNvPr id="1809" name="Shape 1809"/>
          <p:cNvSpPr/>
          <p:nvPr/>
        </p:nvSpPr>
        <p:spPr>
          <a:xfrm>
            <a:off x="270623" y="1394784"/>
            <a:ext cx="556650" cy="10305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600" b="1"/>
              <a:t>FC-1000</a:t>
            </a:r>
            <a:endParaRPr sz="600" b="1"/>
          </a:p>
        </p:txBody>
      </p:sp>
      <p:sp>
        <p:nvSpPr>
          <p:cNvPr id="1810" name="Shape 1810"/>
          <p:cNvSpPr txBox="1"/>
          <p:nvPr/>
        </p:nvSpPr>
        <p:spPr>
          <a:xfrm>
            <a:off x="79036" y="1063433"/>
            <a:ext cx="1547325" cy="2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1. Train on Imagenet</a:t>
            </a:r>
            <a:endParaRPr sz="1050"/>
          </a:p>
        </p:txBody>
      </p:sp>
      <p:sp>
        <p:nvSpPr>
          <p:cNvPr id="1811" name="Shape 1811"/>
          <p:cNvSpPr txBox="1"/>
          <p:nvPr/>
        </p:nvSpPr>
        <p:spPr>
          <a:xfrm>
            <a:off x="4668253" y="642938"/>
            <a:ext cx="2186897" cy="45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800" dirty="0"/>
              <a:t>Donahue et al, “DeCAF: A Deep Convolutional Activation Feature for Generic Visual Recognition”, ICML 2014</a:t>
            </a:r>
            <a:endParaRPr sz="800" dirty="0"/>
          </a:p>
          <a:p>
            <a:r>
              <a:rPr lang="en" sz="800" dirty="0"/>
              <a:t>Razavian et al, “CNN Features Off-the-Shelf: An Astounding Baseline for Recognition”, CVPR Workshops 2014</a:t>
            </a:r>
            <a:endParaRPr sz="800" dirty="0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04471BE4-A922-514D-A413-7DA5B12CEB31}"/>
              </a:ext>
            </a:extLst>
          </p:cNvPr>
          <p:cNvSpPr txBox="1">
            <a:spLocks/>
          </p:cNvSpPr>
          <p:nvPr/>
        </p:nvSpPr>
        <p:spPr bwMode="auto">
          <a:xfrm>
            <a:off x="734095" y="462485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900" dirty="0"/>
              <a:t>Slide Credit: </a:t>
            </a:r>
            <a:r>
              <a:rPr lang="en-US" sz="900" dirty="0" err="1"/>
              <a:t>Fei-Fei</a:t>
            </a:r>
            <a:r>
              <a:rPr lang="en-US" sz="900" dirty="0"/>
              <a:t> Li, Justin Johnson, Serena Yeung, CS 231n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5407</Words>
  <Application>Microsoft Office PowerPoint</Application>
  <PresentationFormat>Custom</PresentationFormat>
  <Paragraphs>1090</Paragraphs>
  <Slides>110</Slides>
  <Notes>110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7" baseType="lpstr">
      <vt:lpstr>ＭＳ Ｐゴシック</vt:lpstr>
      <vt:lpstr>Arial</vt:lpstr>
      <vt:lpstr>Courier New</vt:lpstr>
      <vt:lpstr>Osaka</vt:lpstr>
      <vt:lpstr>Roboto</vt:lpstr>
      <vt:lpstr>Times New Roman</vt:lpstr>
      <vt:lpstr>Simple Light</vt:lpstr>
      <vt:lpstr>CS 4803 / 7643: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4803 / 7643: Deep Learning</dc:title>
  <cp:lastModifiedBy>peter</cp:lastModifiedBy>
  <cp:revision>17</cp:revision>
  <dcterms:modified xsi:type="dcterms:W3CDTF">2018-09-27T19:01:00Z</dcterms:modified>
</cp:coreProperties>
</file>