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71"/>
  </p:notesMasterIdLst>
  <p:handoutMasterIdLst>
    <p:handoutMasterId r:id="rId72"/>
  </p:handoutMasterIdLst>
  <p:sldIdLst>
    <p:sldId id="256" r:id="rId3"/>
    <p:sldId id="313" r:id="rId4"/>
    <p:sldId id="326" r:id="rId5"/>
    <p:sldId id="534" r:id="rId6"/>
    <p:sldId id="535" r:id="rId7"/>
    <p:sldId id="378" r:id="rId8"/>
    <p:sldId id="380" r:id="rId9"/>
    <p:sldId id="429" r:id="rId10"/>
    <p:sldId id="381" r:id="rId11"/>
    <p:sldId id="382" r:id="rId12"/>
    <p:sldId id="544" r:id="rId13"/>
    <p:sldId id="431" r:id="rId14"/>
    <p:sldId id="432" r:id="rId15"/>
    <p:sldId id="536" r:id="rId16"/>
    <p:sldId id="537" r:id="rId17"/>
    <p:sldId id="538" r:id="rId18"/>
    <p:sldId id="435" r:id="rId19"/>
    <p:sldId id="436" r:id="rId20"/>
    <p:sldId id="437" r:id="rId21"/>
    <p:sldId id="438" r:id="rId22"/>
    <p:sldId id="439" r:id="rId23"/>
    <p:sldId id="440" r:id="rId24"/>
    <p:sldId id="541" r:id="rId25"/>
    <p:sldId id="441" r:id="rId26"/>
    <p:sldId id="442" r:id="rId27"/>
    <p:sldId id="443" r:id="rId28"/>
    <p:sldId id="444" r:id="rId29"/>
    <p:sldId id="539" r:id="rId30"/>
    <p:sldId id="540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  <p:sldId id="543" r:id="rId41"/>
    <p:sldId id="455" r:id="rId42"/>
    <p:sldId id="456" r:id="rId43"/>
    <p:sldId id="457" r:id="rId44"/>
    <p:sldId id="458" r:id="rId45"/>
    <p:sldId id="459" r:id="rId46"/>
    <p:sldId id="460" r:id="rId47"/>
    <p:sldId id="461" r:id="rId48"/>
    <p:sldId id="462" r:id="rId49"/>
    <p:sldId id="463" r:id="rId50"/>
    <p:sldId id="464" r:id="rId51"/>
    <p:sldId id="474" r:id="rId52"/>
    <p:sldId id="475" r:id="rId53"/>
    <p:sldId id="476" r:id="rId54"/>
    <p:sldId id="477" r:id="rId55"/>
    <p:sldId id="546" r:id="rId56"/>
    <p:sldId id="478" r:id="rId57"/>
    <p:sldId id="479" r:id="rId58"/>
    <p:sldId id="548" r:id="rId59"/>
    <p:sldId id="480" r:id="rId60"/>
    <p:sldId id="481" r:id="rId61"/>
    <p:sldId id="482" r:id="rId62"/>
    <p:sldId id="483" r:id="rId63"/>
    <p:sldId id="484" r:id="rId64"/>
    <p:sldId id="485" r:id="rId65"/>
    <p:sldId id="486" r:id="rId66"/>
    <p:sldId id="487" r:id="rId67"/>
    <p:sldId id="488" r:id="rId68"/>
    <p:sldId id="489" r:id="rId69"/>
    <p:sldId id="490" r:id="rId7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0" autoAdjust="0"/>
    <p:restoredTop sz="93475" autoAdjust="0"/>
  </p:normalViewPr>
  <p:slideViewPr>
    <p:cSldViewPr>
      <p:cViewPr varScale="1">
        <p:scale>
          <a:sx n="118" d="100"/>
          <a:sy n="118" d="100"/>
        </p:scale>
        <p:origin x="10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93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67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179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08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807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122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63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333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647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58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15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682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481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971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228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273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428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853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Min is 0, max is infinity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392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 is 0, max is infinity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44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95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774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531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Minima could change</a:t>
            </a:r>
          </a:p>
        </p:txBody>
      </p:sp>
    </p:spTree>
    <p:extLst>
      <p:ext uri="{BB962C8B-B14F-4D97-AF65-F5344CB8AC3E}">
        <p14:creationId xmlns:p14="http://schemas.microsoft.com/office/powerpoint/2010/main" val="11287885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275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214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894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931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Shape 8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9916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973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0571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Shape 8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1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427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Shape 9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4200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0489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0983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0258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Shape 9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438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Shape 10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196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Shape 10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8832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Shape 10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log(C)</a:t>
            </a:r>
          </a:p>
        </p:txBody>
      </p:sp>
    </p:spTree>
    <p:extLst>
      <p:ext uri="{BB962C8B-B14F-4D97-AF65-F5344CB8AC3E}">
        <p14:creationId xmlns:p14="http://schemas.microsoft.com/office/powerpoint/2010/main" val="8306031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Shape 1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999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9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0312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5698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Shape 1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4414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Shape 1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22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21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712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39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63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01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934633"/>
            <a:ext cx="8520600" cy="5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96857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35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maxpixel.freegreatpicture.com/Play-Wooden-Blocks-Tower-Kindergarten-Child-Toys-1864718" TargetMode="External"/><Relationship Id="rId5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hyperlink" Target="https://www.flickr.com/photos/malfet/1428198050" TargetMode="External"/><Relationship Id="rId8" Type="http://schemas.openxmlformats.org/officeDocument/2006/relationships/hyperlink" Target="https://www.flickr.com/photos/malfet/" TargetMode="External"/><Relationship Id="rId9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sandbox.open.wolframcloud.com/app/objects/26bc9cd9-50a8-42a9-8dbf-7a265d9e79c8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s://www.flickr.com/photos/malfet/1428198050" TargetMode="External"/><Relationship Id="rId5" Type="http://schemas.openxmlformats.org/officeDocument/2006/relationships/hyperlink" Target="https://www.flickr.com/photos/malfet/" TargetMode="External"/><Relationship Id="rId6" Type="http://schemas.openxmlformats.org/officeDocument/2006/relationships/hyperlink" Target="https://creativecommons.org/licenses/by/2.0/" TargetMode="External"/><Relationship Id="rId7" Type="http://schemas.openxmlformats.org/officeDocument/2006/relationships/hyperlink" Target="https://www.pexels.com/photo/audi-cabriolet-car-red-2568/" TargetMode="External"/><Relationship Id="rId8" Type="http://schemas.openxmlformats.org/officeDocument/2006/relationships/hyperlink" Target="https://creativecommons.org/publicdomain/zero/1.0/" TargetMode="External"/><Relationship Id="rId9" Type="http://schemas.openxmlformats.org/officeDocument/2006/relationships/hyperlink" Target="https://en.wikipedia.org/wiki/File:Red_eyed_tree_frog_edit2.jpg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s://www.flickr.com/photos/malfet/1428198050" TargetMode="External"/><Relationship Id="rId5" Type="http://schemas.openxmlformats.org/officeDocument/2006/relationships/hyperlink" Target="https://www.flickr.com/photos/malfet/" TargetMode="External"/><Relationship Id="rId6" Type="http://schemas.openxmlformats.org/officeDocument/2006/relationships/hyperlink" Target="https://creativecommons.org/licenses/by/2.0/" TargetMode="External"/><Relationship Id="rId7" Type="http://schemas.openxmlformats.org/officeDocument/2006/relationships/hyperlink" Target="https://www.pexels.com/photo/audi-cabriolet-car-red-2568/" TargetMode="External"/><Relationship Id="rId8" Type="http://schemas.openxmlformats.org/officeDocument/2006/relationships/hyperlink" Target="https://creativecommons.org/publicdomain/zero/1.0/" TargetMode="External"/><Relationship Id="rId9" Type="http://schemas.openxmlformats.org/officeDocument/2006/relationships/hyperlink" Target="https://en.wikipedia.org/wiki/File:Red_eyed_tree_frog_edit2.jpg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8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6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6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3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5.png"/><Relationship Id="rId6" Type="http://schemas.openxmlformats.org/officeDocument/2006/relationships/image" Target="../media/image36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5.png"/><Relationship Id="rId6" Type="http://schemas.openxmlformats.org/officeDocument/2006/relationships/image" Target="../media/image36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CS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smtClean="0"/>
              <a:t>Georgia </a:t>
            </a:r>
            <a:r>
              <a:rPr lang="en-US" sz="2800" dirty="0" smtClean="0"/>
              <a:t>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</a:t>
            </a: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Notation + Supervised Learning view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Linear Classifiers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Neural 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Networks</a:t>
            </a:r>
            <a:endParaRPr lang="en-US" sz="2000" dirty="0"/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Modular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 bwMode="auto">
          <a:xfrm>
            <a:off x="762000" y="1828800"/>
            <a:ext cx="7162800" cy="43434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2370" y="1397904"/>
            <a:ext cx="1404445" cy="527183"/>
            <a:chOff x="5102370" y="1397904"/>
            <a:chExt cx="1404445" cy="527183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755873" y="1620028"/>
              <a:ext cx="360214" cy="3050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262484">
              <a:off x="5102370" y="1397904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Modeling Error</a:t>
              </a:r>
              <a:endParaRPr lang="en-US" sz="1400" dirty="0"/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255972">
            <a:off x="3897994" y="165188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model class</a:t>
            </a: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5638800" y="1905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4191000" y="2971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28160" y="1973580"/>
            <a:ext cx="1310640" cy="1104227"/>
            <a:chOff x="4328160" y="1973580"/>
            <a:chExt cx="1310640" cy="1104227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4328160" y="1973580"/>
              <a:ext cx="1310640" cy="1066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183580">
              <a:off x="4553859" y="2554587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5486400" y="42672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58887" y="3088873"/>
            <a:ext cx="1447600" cy="1198414"/>
            <a:chOff x="4058887" y="3088873"/>
            <a:chExt cx="1447600" cy="1198414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4308073" y="3088873"/>
              <a:ext cx="1198414" cy="11984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697713">
              <a:off x="4058887" y="3608690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8" name="Shape 349"/>
          <p:cNvGrpSpPr/>
          <p:nvPr/>
        </p:nvGrpSpPr>
        <p:grpSpPr>
          <a:xfrm>
            <a:off x="1295400" y="457200"/>
            <a:ext cx="838287" cy="3769943"/>
            <a:chOff x="6254796" y="577178"/>
            <a:chExt cx="838287" cy="3769943"/>
          </a:xfrm>
        </p:grpSpPr>
        <p:sp>
          <p:nvSpPr>
            <p:cNvPr id="109" name="Shape 350"/>
            <p:cNvSpPr/>
            <p:nvPr/>
          </p:nvSpPr>
          <p:spPr>
            <a:xfrm>
              <a:off x="6258221" y="3760672"/>
              <a:ext cx="830691" cy="108926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110" name="Shape 351"/>
            <p:cNvSpPr/>
            <p:nvPr/>
          </p:nvSpPr>
          <p:spPr>
            <a:xfrm>
              <a:off x="6258221" y="4238195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111" name="Shape 352"/>
            <p:cNvSpPr/>
            <p:nvPr/>
          </p:nvSpPr>
          <p:spPr>
            <a:xfrm>
              <a:off x="6258221" y="3283150"/>
              <a:ext cx="830691" cy="108926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112" name="Shape 353"/>
            <p:cNvSpPr/>
            <p:nvPr/>
          </p:nvSpPr>
          <p:spPr>
            <a:xfrm>
              <a:off x="6258221" y="2805627"/>
              <a:ext cx="830691" cy="108926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118" name="Shape 354"/>
            <p:cNvSpPr/>
            <p:nvPr/>
          </p:nvSpPr>
          <p:spPr>
            <a:xfrm>
              <a:off x="6256508" y="2006562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124" name="Shape 355"/>
            <p:cNvSpPr/>
            <p:nvPr/>
          </p:nvSpPr>
          <p:spPr>
            <a:xfrm>
              <a:off x="6259046" y="1213875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125" name="Shape 356"/>
            <p:cNvSpPr/>
            <p:nvPr/>
          </p:nvSpPr>
          <p:spPr>
            <a:xfrm>
              <a:off x="6259046" y="577178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127" name="Shape 357"/>
            <p:cNvSpPr/>
            <p:nvPr/>
          </p:nvSpPr>
          <p:spPr>
            <a:xfrm>
              <a:off x="6260696" y="1371824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512</a:t>
              </a:r>
            </a:p>
          </p:txBody>
        </p:sp>
        <p:sp>
          <p:nvSpPr>
            <p:cNvPr id="128" name="Shape 358"/>
            <p:cNvSpPr/>
            <p:nvPr/>
          </p:nvSpPr>
          <p:spPr>
            <a:xfrm>
              <a:off x="6258208" y="2163196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512</a:t>
              </a:r>
            </a:p>
          </p:txBody>
        </p:sp>
        <p:sp>
          <p:nvSpPr>
            <p:cNvPr id="129" name="Shape 359"/>
            <p:cNvSpPr/>
            <p:nvPr/>
          </p:nvSpPr>
          <p:spPr>
            <a:xfrm>
              <a:off x="6256496" y="3123988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256</a:t>
              </a:r>
            </a:p>
          </p:txBody>
        </p:sp>
        <p:sp>
          <p:nvSpPr>
            <p:cNvPr id="130" name="Shape 360"/>
            <p:cNvSpPr/>
            <p:nvPr/>
          </p:nvSpPr>
          <p:spPr>
            <a:xfrm>
              <a:off x="6256496" y="2964814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256</a:t>
              </a:r>
            </a:p>
          </p:txBody>
        </p:sp>
        <p:sp>
          <p:nvSpPr>
            <p:cNvPr id="131" name="Shape 361"/>
            <p:cNvSpPr/>
            <p:nvPr/>
          </p:nvSpPr>
          <p:spPr>
            <a:xfrm>
              <a:off x="6256496" y="3601510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128</a:t>
              </a:r>
            </a:p>
          </p:txBody>
        </p:sp>
        <p:sp>
          <p:nvSpPr>
            <p:cNvPr id="132" name="Shape 362"/>
            <p:cNvSpPr/>
            <p:nvPr/>
          </p:nvSpPr>
          <p:spPr>
            <a:xfrm>
              <a:off x="6256496" y="3442336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128</a:t>
              </a:r>
            </a:p>
          </p:txBody>
        </p:sp>
        <p:sp>
          <p:nvSpPr>
            <p:cNvPr id="133" name="Shape 363"/>
            <p:cNvSpPr/>
            <p:nvPr/>
          </p:nvSpPr>
          <p:spPr>
            <a:xfrm>
              <a:off x="6256496" y="3919859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64</a:t>
              </a:r>
            </a:p>
          </p:txBody>
        </p:sp>
        <p:sp>
          <p:nvSpPr>
            <p:cNvPr id="134" name="Shape 364"/>
            <p:cNvSpPr/>
            <p:nvPr/>
          </p:nvSpPr>
          <p:spPr>
            <a:xfrm>
              <a:off x="6256496" y="4079033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64</a:t>
              </a:r>
            </a:p>
          </p:txBody>
        </p:sp>
        <p:sp>
          <p:nvSpPr>
            <p:cNvPr id="135" name="Shape 365"/>
            <p:cNvSpPr/>
            <p:nvPr/>
          </p:nvSpPr>
          <p:spPr>
            <a:xfrm>
              <a:off x="6259008" y="1689198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512</a:t>
              </a:r>
            </a:p>
          </p:txBody>
        </p:sp>
        <p:sp>
          <p:nvSpPr>
            <p:cNvPr id="136" name="Shape 366"/>
            <p:cNvSpPr/>
            <p:nvPr/>
          </p:nvSpPr>
          <p:spPr>
            <a:xfrm>
              <a:off x="6259008" y="1530024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512</a:t>
              </a:r>
            </a:p>
          </p:txBody>
        </p:sp>
        <p:sp>
          <p:nvSpPr>
            <p:cNvPr id="137" name="Shape 367"/>
            <p:cNvSpPr/>
            <p:nvPr/>
          </p:nvSpPr>
          <p:spPr>
            <a:xfrm>
              <a:off x="6262383" y="1848382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512</a:t>
              </a:r>
            </a:p>
          </p:txBody>
        </p:sp>
        <p:sp>
          <p:nvSpPr>
            <p:cNvPr id="138" name="Shape 368"/>
            <p:cNvSpPr/>
            <p:nvPr/>
          </p:nvSpPr>
          <p:spPr>
            <a:xfrm>
              <a:off x="6254808" y="2484411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512</a:t>
              </a:r>
            </a:p>
          </p:txBody>
        </p:sp>
        <p:sp>
          <p:nvSpPr>
            <p:cNvPr id="139" name="Shape 369"/>
            <p:cNvSpPr/>
            <p:nvPr/>
          </p:nvSpPr>
          <p:spPr>
            <a:xfrm>
              <a:off x="6254808" y="2325236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512</a:t>
              </a:r>
            </a:p>
          </p:txBody>
        </p:sp>
        <p:sp>
          <p:nvSpPr>
            <p:cNvPr id="140" name="Shape 370"/>
            <p:cNvSpPr/>
            <p:nvPr/>
          </p:nvSpPr>
          <p:spPr>
            <a:xfrm>
              <a:off x="6258183" y="2643594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512</a:t>
              </a:r>
            </a:p>
          </p:txBody>
        </p:sp>
        <p:sp>
          <p:nvSpPr>
            <p:cNvPr id="141" name="Shape 371"/>
            <p:cNvSpPr/>
            <p:nvPr/>
          </p:nvSpPr>
          <p:spPr>
            <a:xfrm>
              <a:off x="6254796" y="895526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142" name="Shape 372"/>
            <p:cNvSpPr/>
            <p:nvPr/>
          </p:nvSpPr>
          <p:spPr>
            <a:xfrm>
              <a:off x="6254796" y="736352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1000</a:t>
              </a:r>
            </a:p>
          </p:txBody>
        </p:sp>
        <p:sp>
          <p:nvSpPr>
            <p:cNvPr id="143" name="Shape 373"/>
            <p:cNvSpPr/>
            <p:nvPr/>
          </p:nvSpPr>
          <p:spPr>
            <a:xfrm>
              <a:off x="6254796" y="1054700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</p:grpSp>
      <p:sp>
        <p:nvSpPr>
          <p:cNvPr id="144" name="Shape 379"/>
          <p:cNvSpPr txBox="1"/>
          <p:nvPr/>
        </p:nvSpPr>
        <p:spPr>
          <a:xfrm>
            <a:off x="1273350" y="152396"/>
            <a:ext cx="874800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VGG19</a:t>
            </a:r>
          </a:p>
        </p:txBody>
      </p:sp>
    </p:spTree>
    <p:extLst>
      <p:ext uri="{BB962C8B-B14F-4D97-AF65-F5344CB8AC3E}">
        <p14:creationId xmlns:p14="http://schemas.microsoft.com/office/powerpoint/2010/main" val="40434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Approximation/Modeling Error</a:t>
            </a:r>
          </a:p>
          <a:p>
            <a:pPr lvl="1"/>
            <a:r>
              <a:rPr lang="en-US" dirty="0" smtClean="0"/>
              <a:t>You approximated reality with model</a:t>
            </a:r>
          </a:p>
          <a:p>
            <a:pPr lvl="1"/>
            <a:endParaRPr lang="en-US" dirty="0"/>
          </a:p>
          <a:p>
            <a:r>
              <a:rPr lang="en-US" dirty="0" smtClean="0"/>
              <a:t>Estimation Error</a:t>
            </a:r>
          </a:p>
          <a:p>
            <a:pPr lvl="1"/>
            <a:r>
              <a:rPr lang="en-US" dirty="0" smtClean="0"/>
              <a:t>You tried to learn model with finite data</a:t>
            </a:r>
          </a:p>
          <a:p>
            <a:endParaRPr lang="en-US" dirty="0"/>
          </a:p>
          <a:p>
            <a:r>
              <a:rPr lang="en-US" dirty="0" smtClean="0"/>
              <a:t>Optimization Error</a:t>
            </a:r>
          </a:p>
          <a:p>
            <a:pPr lvl="1"/>
            <a:r>
              <a:rPr lang="en-US" dirty="0" smtClean="0"/>
              <a:t>You were lazy and couldn’t/didn’t optimize to completion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Bayes Error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Reality just sucks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1129500" y="2604600"/>
            <a:ext cx="6885000" cy="13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Linear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804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Shape 6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800" y="1585575"/>
            <a:ext cx="5120400" cy="34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Shape 649"/>
          <p:cNvSpPr txBox="1"/>
          <p:nvPr/>
        </p:nvSpPr>
        <p:spPr>
          <a:xfrm>
            <a:off x="3849450" y="4997875"/>
            <a:ext cx="1445100" cy="2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CC0 1.0 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public domain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2241450" y="976250"/>
            <a:ext cx="2586600" cy="4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Neural Network</a:t>
            </a:r>
          </a:p>
        </p:txBody>
      </p:sp>
      <p:sp>
        <p:nvSpPr>
          <p:cNvPr id="651" name="Shape 651"/>
          <p:cNvSpPr/>
          <p:nvPr/>
        </p:nvSpPr>
        <p:spPr>
          <a:xfrm>
            <a:off x="4092476" y="1474726"/>
            <a:ext cx="954775" cy="2240099"/>
          </a:xfrm>
          <a:custGeom>
            <a:avLst/>
            <a:gdLst/>
            <a:ahLst/>
            <a:cxnLst/>
            <a:rect l="0" t="0" r="0" b="0"/>
            <a:pathLst>
              <a:path w="38191" h="111935" extrusionOk="0">
                <a:moveTo>
                  <a:pt x="0" y="0"/>
                </a:moveTo>
                <a:cubicBezTo>
                  <a:pt x="5211" y="4554"/>
                  <a:pt x="25312" y="13575"/>
                  <a:pt x="31268" y="27327"/>
                </a:cubicBezTo>
                <a:cubicBezTo>
                  <a:pt x="37223" y="41078"/>
                  <a:pt x="40815" y="68405"/>
                  <a:pt x="35735" y="82507"/>
                </a:cubicBezTo>
                <a:cubicBezTo>
                  <a:pt x="30655" y="96608"/>
                  <a:pt x="6612" y="107030"/>
                  <a:pt x="788" y="11193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652" name="Shape 652"/>
          <p:cNvSpPr txBox="1"/>
          <p:nvPr/>
        </p:nvSpPr>
        <p:spPr>
          <a:xfrm>
            <a:off x="111675" y="2862875"/>
            <a:ext cx="1550400" cy="9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Linear classifiers</a:t>
            </a:r>
          </a:p>
        </p:txBody>
      </p:sp>
      <p:cxnSp>
        <p:nvCxnSpPr>
          <p:cNvPr id="653" name="Shape 653"/>
          <p:cNvCxnSpPr/>
          <p:nvPr/>
        </p:nvCxnSpPr>
        <p:spPr>
          <a:xfrm rot="10800000" flipH="1">
            <a:off x="1537150" y="2814850"/>
            <a:ext cx="1326900" cy="308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4" name="Shape 654"/>
          <p:cNvCxnSpPr/>
          <p:nvPr/>
        </p:nvCxnSpPr>
        <p:spPr>
          <a:xfrm>
            <a:off x="1662075" y="3515375"/>
            <a:ext cx="840600" cy="258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5" name="Shape 655"/>
          <p:cNvCxnSpPr/>
          <p:nvPr/>
        </p:nvCxnSpPr>
        <p:spPr>
          <a:xfrm>
            <a:off x="1491150" y="3780450"/>
            <a:ext cx="1024800" cy="453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68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Captioning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4609"/>
          <a:stretch/>
        </p:blipFill>
        <p:spPr>
          <a:xfrm>
            <a:off x="0" y="1295400"/>
            <a:ext cx="9144000" cy="38777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953000" y="4588934"/>
            <a:ext cx="4038600" cy="533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7649" y="6581001"/>
            <a:ext cx="2747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Vinyals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et al. CVPR15]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Question Answering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3" name="Picture 22" descr="2007_0049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0" y="1933044"/>
            <a:ext cx="1689810" cy="1267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99" name="Group 98"/>
          <p:cNvGrpSpPr/>
          <p:nvPr/>
        </p:nvGrpSpPr>
        <p:grpSpPr>
          <a:xfrm>
            <a:off x="838200" y="1902023"/>
            <a:ext cx="5867400" cy="1846421"/>
            <a:chOff x="838200" y="1902023"/>
            <a:chExt cx="5867400" cy="1846421"/>
          </a:xfrm>
        </p:grpSpPr>
        <p:grpSp>
          <p:nvGrpSpPr>
            <p:cNvPr id="92" name="Group 91"/>
            <p:cNvGrpSpPr/>
            <p:nvPr/>
          </p:nvGrpSpPr>
          <p:grpSpPr>
            <a:xfrm>
              <a:off x="3310521" y="2510342"/>
              <a:ext cx="1277574" cy="436917"/>
              <a:chOff x="3310521" y="2510342"/>
              <a:chExt cx="1277574" cy="436917"/>
            </a:xfrm>
          </p:grpSpPr>
          <p:sp>
            <p:nvSpPr>
              <p:cNvPr id="36" name="Rectangle 35"/>
              <p:cNvSpPr>
                <a:spLocks noChangeAspect="1"/>
              </p:cNvSpPr>
              <p:nvPr/>
            </p:nvSpPr>
            <p:spPr>
              <a:xfrm>
                <a:off x="4504871" y="2864035"/>
                <a:ext cx="83224" cy="83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310521" y="2510342"/>
                <a:ext cx="124836" cy="1248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0"/>
                <a:endCxn id="36" idx="0"/>
              </p:cNvCxnSpPr>
              <p:nvPr/>
            </p:nvCxnSpPr>
            <p:spPr>
              <a:xfrm>
                <a:off x="3372939" y="2510342"/>
                <a:ext cx="1173544" cy="35369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3" idx="0"/>
                <a:endCxn id="36" idx="0"/>
              </p:cNvCxnSpPr>
              <p:nvPr/>
            </p:nvCxnSpPr>
            <p:spPr>
              <a:xfrm>
                <a:off x="3580999" y="2718402"/>
                <a:ext cx="965484" cy="14563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43" idx="2"/>
                <a:endCxn id="36" idx="2"/>
              </p:cNvCxnSpPr>
              <p:nvPr/>
            </p:nvCxnSpPr>
            <p:spPr>
              <a:xfrm>
                <a:off x="3580999" y="2843238"/>
                <a:ext cx="965484" cy="10402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>
                <a:spLocks noChangeAspect="1"/>
              </p:cNvSpPr>
              <p:nvPr/>
            </p:nvSpPr>
            <p:spPr>
              <a:xfrm>
                <a:off x="3379874" y="2579695"/>
                <a:ext cx="124836" cy="1248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>
                <a:spLocks noChangeAspect="1"/>
              </p:cNvSpPr>
              <p:nvPr/>
            </p:nvSpPr>
            <p:spPr>
              <a:xfrm>
                <a:off x="3449227" y="2649048"/>
                <a:ext cx="124836" cy="1248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>
                <a:spLocks noChangeAspect="1"/>
              </p:cNvSpPr>
              <p:nvPr/>
            </p:nvSpPr>
            <p:spPr>
              <a:xfrm>
                <a:off x="3518581" y="2718402"/>
                <a:ext cx="124836" cy="1248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>
                <a:glow>
                  <a:schemeClr val="tx1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  <a:softEdge rad="127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0"/>
                <a:endCxn id="36" idx="0"/>
              </p:cNvCxnSpPr>
              <p:nvPr/>
            </p:nvCxnSpPr>
            <p:spPr>
              <a:xfrm>
                <a:off x="3511645" y="2649048"/>
                <a:ext cx="1034838" cy="21498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0"/>
                <a:endCxn id="36" idx="0"/>
              </p:cNvCxnSpPr>
              <p:nvPr/>
            </p:nvCxnSpPr>
            <p:spPr>
              <a:xfrm>
                <a:off x="3442292" y="2579695"/>
                <a:ext cx="1104191" cy="28434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433912" y="2510342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312033" y="2634958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314922" y="2512006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06"/>
            <p:cNvGrpSpPr/>
            <p:nvPr/>
          </p:nvGrpSpPr>
          <p:grpSpPr>
            <a:xfrm>
              <a:off x="4021151" y="2265098"/>
              <a:ext cx="749014" cy="749014"/>
              <a:chOff x="8773045" y="1214694"/>
              <a:chExt cx="1645920" cy="1645920"/>
            </a:xfrm>
          </p:grpSpPr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8773045" y="12146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8925445" y="13670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>
              <a:xfrm>
                <a:off x="9077845" y="15194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9230245" y="16718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>
              <a:xfrm>
                <a:off x="9382645" y="18242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9535045" y="19766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9687445" y="21290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3276600" y="2327063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345953" y="2396416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415306" y="2465769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3484659" y="2535122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11"/>
            <p:cNvGrpSpPr/>
            <p:nvPr/>
          </p:nvGrpSpPr>
          <p:grpSpPr>
            <a:xfrm>
              <a:off x="2133600" y="2119003"/>
              <a:ext cx="1040298" cy="1040298"/>
              <a:chOff x="5572662" y="2317477"/>
              <a:chExt cx="2286000" cy="2286000"/>
            </a:xfrm>
          </p:grpSpPr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5572662" y="2317477"/>
                <a:ext cx="1828800" cy="1828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5725062" y="2469877"/>
                <a:ext cx="1828800" cy="1828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5877462" y="2622277"/>
                <a:ext cx="1828800" cy="1828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6029862" y="2774677"/>
                <a:ext cx="1828800" cy="1828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>
              <a:stCxn id="50" idx="0"/>
              <a:endCxn id="61" idx="2"/>
            </p:cNvCxnSpPr>
            <p:nvPr/>
          </p:nvCxnSpPr>
          <p:spPr>
            <a:xfrm>
              <a:off x="4843481" y="2346326"/>
              <a:ext cx="536371" cy="7463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6" idx="2"/>
              <a:endCxn id="65" idx="3"/>
            </p:cNvCxnSpPr>
            <p:nvPr/>
          </p:nvCxnSpPr>
          <p:spPr>
            <a:xfrm flipV="1">
              <a:off x="5259600" y="2821189"/>
              <a:ext cx="500945" cy="10770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1464485" y="2398342"/>
              <a:ext cx="208059" cy="208059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6" idx="0"/>
              <a:endCxn id="29" idx="0"/>
            </p:cNvCxnSpPr>
            <p:nvPr/>
          </p:nvCxnSpPr>
          <p:spPr>
            <a:xfrm>
              <a:off x="1568515" y="2398342"/>
              <a:ext cx="1406337" cy="62419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2"/>
              <a:endCxn id="29" idx="2"/>
            </p:cNvCxnSpPr>
            <p:nvPr/>
          </p:nvCxnSpPr>
          <p:spPr>
            <a:xfrm flipV="1">
              <a:off x="1568515" y="2543984"/>
              <a:ext cx="1406337" cy="62417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2933240" y="2460761"/>
              <a:ext cx="83223" cy="83223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2464403" y="2874952"/>
              <a:ext cx="166448" cy="16644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3552220" y="2801748"/>
              <a:ext cx="83223" cy="8322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1" idx="0"/>
              <a:endCxn id="32" idx="0"/>
            </p:cNvCxnSpPr>
            <p:nvPr/>
          </p:nvCxnSpPr>
          <p:spPr>
            <a:xfrm flipV="1">
              <a:off x="2547627" y="2801748"/>
              <a:ext cx="1046205" cy="73204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2"/>
              <a:endCxn id="32" idx="2"/>
            </p:cNvCxnSpPr>
            <p:nvPr/>
          </p:nvCxnSpPr>
          <p:spPr>
            <a:xfrm flipV="1">
              <a:off x="2547627" y="2884971"/>
              <a:ext cx="1046205" cy="156429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226"/>
            <p:cNvGrpSpPr/>
            <p:nvPr/>
          </p:nvGrpSpPr>
          <p:grpSpPr>
            <a:xfrm>
              <a:off x="4760257" y="2346326"/>
              <a:ext cx="582566" cy="582567"/>
              <a:chOff x="11541722" y="1891905"/>
              <a:chExt cx="1280160" cy="1280160"/>
            </a:xfrm>
          </p:grpSpPr>
          <p:sp>
            <p:nvSpPr>
              <p:cNvPr id="50" name="Rectangle 49"/>
              <p:cNvSpPr>
                <a:spLocks noChangeAspect="1"/>
              </p:cNvSpPr>
              <p:nvPr/>
            </p:nvSpPr>
            <p:spPr>
              <a:xfrm>
                <a:off x="11541722" y="18919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>
                <a:spLocks noChangeAspect="1"/>
              </p:cNvSpPr>
              <p:nvPr/>
            </p:nvSpPr>
            <p:spPr>
              <a:xfrm>
                <a:off x="11694122" y="20443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>
                <a:spLocks noChangeAspect="1"/>
              </p:cNvSpPr>
              <p:nvPr/>
            </p:nvSpPr>
            <p:spPr>
              <a:xfrm>
                <a:off x="11846522" y="21967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>
                <a:spLocks noChangeAspect="1"/>
              </p:cNvSpPr>
              <p:nvPr/>
            </p:nvSpPr>
            <p:spPr>
              <a:xfrm>
                <a:off x="11998922" y="23491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12151322" y="25015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12303722" y="26539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12456122" y="28063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4613736" y="2711975"/>
              <a:ext cx="124836" cy="12483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>
            <a:xfrm>
              <a:off x="5263730" y="2779017"/>
              <a:ext cx="62418" cy="6241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57" idx="2"/>
              <a:endCxn id="58" idx="2"/>
            </p:cNvCxnSpPr>
            <p:nvPr/>
          </p:nvCxnSpPr>
          <p:spPr>
            <a:xfrm>
              <a:off x="4676154" y="2836811"/>
              <a:ext cx="618785" cy="462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7" idx="0"/>
              <a:endCxn id="58" idx="0"/>
            </p:cNvCxnSpPr>
            <p:nvPr/>
          </p:nvCxnSpPr>
          <p:spPr>
            <a:xfrm>
              <a:off x="4676154" y="2711975"/>
              <a:ext cx="618785" cy="6704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5379852" y="2373788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5477011" y="2467330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5566507" y="2554008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5657233" y="2643505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746729" y="2740665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66" name="Straight Connector 65"/>
            <p:cNvCxnSpPr>
              <a:stCxn id="56" idx="2"/>
              <a:endCxn id="61" idx="3"/>
            </p:cNvCxnSpPr>
            <p:nvPr/>
          </p:nvCxnSpPr>
          <p:spPr>
            <a:xfrm flipV="1">
              <a:off x="5259600" y="2454312"/>
              <a:ext cx="134068" cy="474581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0" idx="0"/>
              <a:endCxn id="65" idx="2"/>
            </p:cNvCxnSpPr>
            <p:nvPr/>
          </p:nvCxnSpPr>
          <p:spPr>
            <a:xfrm>
              <a:off x="4843481" y="2346326"/>
              <a:ext cx="903248" cy="44150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5867400" y="2378630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5964559" y="2472172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 bwMode="auto">
            <a:xfrm>
              <a:off x="6054055" y="2558850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6144781" y="2648347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6234277" y="2745507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73" name="Straight Connector 72"/>
            <p:cNvCxnSpPr>
              <a:stCxn id="65" idx="6"/>
              <a:endCxn id="72" idx="2"/>
            </p:cNvCxnSpPr>
            <p:nvPr/>
          </p:nvCxnSpPr>
          <p:spPr>
            <a:xfrm>
              <a:off x="5841069" y="2787835"/>
              <a:ext cx="393208" cy="484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1" idx="6"/>
              <a:endCxn id="68" idx="2"/>
            </p:cNvCxnSpPr>
            <p:nvPr/>
          </p:nvCxnSpPr>
          <p:spPr>
            <a:xfrm>
              <a:off x="5474192" y="2420958"/>
              <a:ext cx="393208" cy="484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1" idx="6"/>
              <a:endCxn id="72" idx="2"/>
            </p:cNvCxnSpPr>
            <p:nvPr/>
          </p:nvCxnSpPr>
          <p:spPr>
            <a:xfrm>
              <a:off x="5474192" y="2420958"/>
              <a:ext cx="760085" cy="37171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5" idx="6"/>
              <a:endCxn id="68" idx="2"/>
            </p:cNvCxnSpPr>
            <p:nvPr/>
          </p:nvCxnSpPr>
          <p:spPr>
            <a:xfrm flipV="1">
              <a:off x="5841069" y="2425800"/>
              <a:ext cx="26331" cy="36203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Left Brace 76"/>
            <p:cNvSpPr/>
            <p:nvPr/>
          </p:nvSpPr>
          <p:spPr bwMode="auto">
            <a:xfrm rot="16200000">
              <a:off x="1585889" y="2521928"/>
              <a:ext cx="104822" cy="16002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73126" y="3409410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</a:t>
              </a:r>
              <a:r>
                <a:rPr lang="en-US" sz="800" dirty="0" smtClean="0"/>
                <a:t>onvolution </a:t>
              </a:r>
              <a:r>
                <a:rPr lang="en-US" sz="800" dirty="0"/>
                <a:t>L</a:t>
              </a:r>
              <a:r>
                <a:rPr lang="en-US" sz="800" dirty="0" smtClean="0"/>
                <a:t>ayer</a:t>
              </a:r>
              <a:br>
                <a:rPr lang="en-US" sz="800" dirty="0" smtClean="0"/>
              </a:br>
              <a:r>
                <a:rPr lang="en-US" sz="800" dirty="0" smtClean="0"/>
                <a:t>+ Non-Linearity</a:t>
              </a:r>
              <a:endParaRPr lang="en-US" sz="800" dirty="0"/>
            </a:p>
          </p:txBody>
        </p:sp>
        <p:sp>
          <p:nvSpPr>
            <p:cNvPr id="79" name="Left Brace 78"/>
            <p:cNvSpPr/>
            <p:nvPr/>
          </p:nvSpPr>
          <p:spPr bwMode="auto">
            <a:xfrm rot="16200000">
              <a:off x="3135043" y="2864828"/>
              <a:ext cx="104822" cy="9144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819400" y="3409890"/>
              <a:ext cx="8130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Pooling </a:t>
              </a:r>
              <a:r>
                <a:rPr lang="en-US" sz="800" dirty="0"/>
                <a:t>L</a:t>
              </a:r>
              <a:r>
                <a:rPr lang="en-US" sz="800" dirty="0" smtClean="0"/>
                <a:t>ayer</a:t>
              </a:r>
              <a:endParaRPr lang="en-US" sz="800" dirty="0"/>
            </a:p>
          </p:txBody>
        </p:sp>
        <p:sp>
          <p:nvSpPr>
            <p:cNvPr id="81" name="Left Brace 80"/>
            <p:cNvSpPr/>
            <p:nvPr/>
          </p:nvSpPr>
          <p:spPr bwMode="auto">
            <a:xfrm rot="16200000">
              <a:off x="4082055" y="2956268"/>
              <a:ext cx="104822" cy="73152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3409890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Convolution Layer</a:t>
              </a:r>
              <a:br>
                <a:rPr lang="en-US" sz="800" dirty="0"/>
              </a:br>
              <a:r>
                <a:rPr lang="en-US" sz="800" dirty="0"/>
                <a:t>+ Non-Linearity</a:t>
              </a:r>
            </a:p>
          </p:txBody>
        </p:sp>
        <p:sp>
          <p:nvSpPr>
            <p:cNvPr id="83" name="Left Brace 82"/>
            <p:cNvSpPr/>
            <p:nvPr/>
          </p:nvSpPr>
          <p:spPr bwMode="auto">
            <a:xfrm rot="16200000">
              <a:off x="4867188" y="3001988"/>
              <a:ext cx="104822" cy="64008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97157" y="3409890"/>
              <a:ext cx="8130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Pooling Layer</a:t>
              </a:r>
            </a:p>
          </p:txBody>
        </p:sp>
        <p:sp>
          <p:nvSpPr>
            <p:cNvPr id="85" name="Left Brace 84"/>
            <p:cNvSpPr/>
            <p:nvPr/>
          </p:nvSpPr>
          <p:spPr bwMode="auto">
            <a:xfrm rot="16200000">
              <a:off x="5844950" y="2819108"/>
              <a:ext cx="104822" cy="100584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318107" y="3410522"/>
              <a:ext cx="1172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Fully-Connected MLP</a:t>
              </a:r>
              <a:endParaRPr lang="en-US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86840" y="1902023"/>
              <a:ext cx="121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4096-dim</a:t>
              </a:r>
              <a:endParaRPr lang="en-US" sz="1400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07532" y="1371600"/>
            <a:ext cx="413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           Embedding (</a:t>
            </a:r>
            <a:r>
              <a:rPr lang="en-US" sz="2400" dirty="0" err="1" smtClean="0">
                <a:solidFill>
                  <a:schemeClr val="accent1"/>
                </a:solidFill>
              </a:rPr>
              <a:t>VGGNet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6146" y="4186535"/>
            <a:ext cx="430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                 Embedding (LSTM)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867400" y="2209800"/>
            <a:ext cx="533400" cy="9144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1312" y="1371600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Image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17260" y="4182070"/>
            <a:ext cx="141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Question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38200" y="4648200"/>
            <a:ext cx="553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“How   many   horses    are      in       this     image?”</a:t>
            </a:r>
            <a:endParaRPr lang="en-US" sz="18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5181600"/>
            <a:ext cx="4953000" cy="990600"/>
            <a:chOff x="990600" y="5181600"/>
            <a:chExt cx="4953000" cy="990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990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752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514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3276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4038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5562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800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122" name="Straight Arrow Connector 121"/>
            <p:cNvCxnSpPr>
              <a:stCxn id="115" idx="3"/>
              <a:endCxn id="116" idx="1"/>
            </p:cNvCxnSpPr>
            <p:nvPr/>
          </p:nvCxnSpPr>
          <p:spPr bwMode="auto">
            <a:xfrm>
              <a:off x="1371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6" idx="3"/>
              <a:endCxn id="117" idx="1"/>
            </p:cNvCxnSpPr>
            <p:nvPr/>
          </p:nvCxnSpPr>
          <p:spPr bwMode="auto">
            <a:xfrm>
              <a:off x="2133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7" idx="3"/>
              <a:endCxn id="118" idx="1"/>
            </p:cNvCxnSpPr>
            <p:nvPr/>
          </p:nvCxnSpPr>
          <p:spPr bwMode="auto">
            <a:xfrm>
              <a:off x="2895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8" idx="3"/>
              <a:endCxn id="119" idx="1"/>
            </p:cNvCxnSpPr>
            <p:nvPr/>
          </p:nvCxnSpPr>
          <p:spPr bwMode="auto">
            <a:xfrm>
              <a:off x="3657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9" idx="3"/>
              <a:endCxn id="121" idx="1"/>
            </p:cNvCxnSpPr>
            <p:nvPr/>
          </p:nvCxnSpPr>
          <p:spPr bwMode="auto">
            <a:xfrm>
              <a:off x="4419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1" idx="3"/>
              <a:endCxn id="120" idx="1"/>
            </p:cNvCxnSpPr>
            <p:nvPr/>
          </p:nvCxnSpPr>
          <p:spPr bwMode="auto">
            <a:xfrm>
              <a:off x="5181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943600" y="1219200"/>
            <a:ext cx="3218228" cy="4457700"/>
            <a:chOff x="5943600" y="1219200"/>
            <a:chExt cx="3218228" cy="4457700"/>
          </a:xfrm>
        </p:grpSpPr>
        <p:sp>
          <p:nvSpPr>
            <p:cNvPr id="109" name="Right Arrow 108"/>
            <p:cNvSpPr/>
            <p:nvPr/>
          </p:nvSpPr>
          <p:spPr bwMode="auto">
            <a:xfrm rot="1011734">
              <a:off x="6485833" y="2706227"/>
              <a:ext cx="822960" cy="18288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" name="Right Arrow 109"/>
            <p:cNvSpPr/>
            <p:nvPr/>
          </p:nvSpPr>
          <p:spPr bwMode="auto">
            <a:xfrm rot="20442843">
              <a:off x="6487431" y="3696262"/>
              <a:ext cx="822960" cy="18288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0" y="2667000"/>
              <a:ext cx="1818409" cy="1600200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6781800" y="1219200"/>
              <a:ext cx="23800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Neural Network </a:t>
              </a:r>
              <a:br>
                <a:rPr lang="en-US" sz="2000" dirty="0" smtClean="0"/>
              </a:br>
              <a:r>
                <a:rPr lang="en-US" sz="2000" dirty="0" err="1" smtClean="0"/>
                <a:t>Softmax</a:t>
              </a:r>
              <a:r>
                <a:rPr lang="en-US" sz="2000" dirty="0" smtClean="0"/>
                <a:t> </a:t>
              </a:r>
              <a:br>
                <a:rPr lang="en-US" sz="2000" dirty="0" smtClean="0"/>
              </a:br>
              <a:r>
                <a:rPr lang="en-US" sz="2000" dirty="0" smtClean="0"/>
                <a:t>over top K answers</a:t>
              </a:r>
            </a:p>
          </p:txBody>
        </p:sp>
        <p:cxnSp>
          <p:nvCxnSpPr>
            <p:cNvPr id="128" name="Curved Connector 127"/>
            <p:cNvCxnSpPr>
              <a:stCxn id="120" idx="3"/>
            </p:cNvCxnSpPr>
            <p:nvPr/>
          </p:nvCxnSpPr>
          <p:spPr bwMode="auto">
            <a:xfrm flipV="1">
              <a:off x="5943600" y="3923607"/>
              <a:ext cx="566922" cy="1753293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5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1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answ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3900" y="2312504"/>
            <a:ext cx="1631872" cy="1014279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 algn="ctr"/>
            <a:r>
              <a:rPr lang="en-US" dirty="0"/>
              <a:t>Visual </a:t>
            </a:r>
            <a:r>
              <a:rPr lang="en-US" dirty="0" smtClean="0"/>
              <a:t>Dialog</a:t>
            </a:r>
            <a:endParaRPr dirty="0"/>
          </a:p>
        </p:txBody>
      </p:sp>
      <p:pic>
        <p:nvPicPr>
          <p:cNvPr id="34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632" y="1673492"/>
            <a:ext cx="1832598" cy="15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questi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6773" y="3001823"/>
            <a:ext cx="1832598" cy="94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history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31" y="3797140"/>
            <a:ext cx="1832598" cy="1337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cn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2919" y="1870697"/>
            <a:ext cx="943651" cy="94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q_lst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53989" y="2987018"/>
            <a:ext cx="943651" cy="721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h_lst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53989" y="3907589"/>
            <a:ext cx="943651" cy="721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qhi_vector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697901" y="2065801"/>
            <a:ext cx="2808673" cy="258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qhi_vector_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469343" y="2171605"/>
            <a:ext cx="2705781" cy="2369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decoder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765783" y="2379728"/>
            <a:ext cx="2055841" cy="721112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>
            <a:spLocks noGrp="1"/>
          </p:cNvSpPr>
          <p:nvPr>
            <p:ph type="body" sz="quarter" idx="1"/>
          </p:nvPr>
        </p:nvSpPr>
        <p:spPr>
          <a:xfrm>
            <a:off x="452579" y="5422304"/>
            <a:ext cx="8238843" cy="98857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</a:lstStyle>
          <a:p>
            <a:r>
              <a:t>Late Fusion Encoder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1331" y="6581001"/>
            <a:ext cx="2000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Abhishek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Das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5138325" y="2595000"/>
            <a:ext cx="3353100" cy="16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50,000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training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each image is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10,000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images.</a:t>
            </a:r>
          </a:p>
        </p:txBody>
      </p:sp>
      <p:pic>
        <p:nvPicPr>
          <p:cNvPr id="688" name="Shape 6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96" y="1564625"/>
            <a:ext cx="4786126" cy="35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/>
              <a:t>Recall CIFAR10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94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Shape 695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Shape 696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698" name="Shape 698"/>
          <p:cNvCxnSpPr>
            <a:endCxn id="697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9" name="Shape 699"/>
          <p:cNvCxnSpPr>
            <a:endCxn id="697" idx="2"/>
          </p:cNvCxnSpPr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1" name="Shape 701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2" name="Shape 702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" dirty="0"/>
              <a:t>Parametric </a:t>
            </a:r>
            <a:r>
              <a:rPr lang="en" dirty="0" smtClean="0"/>
              <a:t>Approach</a:t>
            </a:r>
            <a:endParaRPr lang="en-US" dirty="0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0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Shape 71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Shape 71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16" name="Shape 71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17" name="Shape 717"/>
          <p:cNvCxnSpPr>
            <a:endCxn id="71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8" name="Shape 718"/>
          <p:cNvCxnSpPr>
            <a:stCxn id="715" idx="0"/>
            <a:endCxn id="716" idx="2"/>
          </p:cNvCxnSpPr>
          <p:nvPr/>
        </p:nvCxnSpPr>
        <p:spPr>
          <a:xfrm rot="10800000">
            <a:off x="4121250" y="3400206"/>
            <a:ext cx="0" cy="472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9" name="Shape 71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0" name="Shape 72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2769000" y="1731575"/>
            <a:ext cx="27045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Parametric </a:t>
            </a:r>
            <a:r>
              <a:rPr lang="en" dirty="0" smtClean="0"/>
              <a:t>Approach</a:t>
            </a:r>
            <a:r>
              <a:rPr lang="en-US" dirty="0" smtClean="0"/>
              <a:t>: Linear Classifier</a:t>
            </a:r>
            <a:endParaRPr lang="en-US" dirty="0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37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that the dust has settled</a:t>
            </a:r>
          </a:p>
          <a:p>
            <a:pPr lvl="1"/>
            <a:r>
              <a:rPr lang="en-US" dirty="0" smtClean="0"/>
              <a:t>Nearly everyone who submitted HW0 was added to class from waitlist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Canvas </a:t>
            </a:r>
            <a:endParaRPr lang="en-US" dirty="0"/>
          </a:p>
          <a:p>
            <a:pPr lvl="1"/>
            <a:r>
              <a:rPr lang="en-US" dirty="0"/>
              <a:t>Anybody not have access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HW0</a:t>
            </a:r>
            <a:endParaRPr lang="en-US" dirty="0"/>
          </a:p>
          <a:p>
            <a:pPr lvl="1"/>
            <a:r>
              <a:rPr lang="en-US" dirty="0" smtClean="0"/>
              <a:t>People who were on waitlist, your HW0 scores will be uploaded soon. </a:t>
            </a:r>
          </a:p>
          <a:p>
            <a:pPr lvl="1"/>
            <a:r>
              <a:rPr lang="en-US" dirty="0" smtClean="0"/>
              <a:t>Remember, doesn’t count towards final grade. </a:t>
            </a:r>
          </a:p>
          <a:p>
            <a:pPr lvl="1"/>
            <a:r>
              <a:rPr lang="en-US" dirty="0" smtClean="0"/>
              <a:t>Self-assessment tool.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Shape 729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Shape 730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31" name="Shape 731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32" name="Shape 732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34" name="Shape 734"/>
          <p:cNvCxnSpPr>
            <a:endCxn id="733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35" name="Shape 735"/>
          <p:cNvCxnSpPr>
            <a:stCxn id="732" idx="0"/>
            <a:endCxn id="733" idx="2"/>
          </p:cNvCxnSpPr>
          <p:nvPr/>
        </p:nvCxnSpPr>
        <p:spPr>
          <a:xfrm rot="10800000">
            <a:off x="4121250" y="3400206"/>
            <a:ext cx="0" cy="472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36" name="Shape 736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7" name="Shape 737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38" name="Shape 738"/>
          <p:cNvSpPr txBox="1"/>
          <p:nvPr/>
        </p:nvSpPr>
        <p:spPr>
          <a:xfrm>
            <a:off x="-35875" y="3682925"/>
            <a:ext cx="3018300" cy="8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39" name="Shape 739"/>
          <p:cNvSpPr txBox="1"/>
          <p:nvPr/>
        </p:nvSpPr>
        <p:spPr>
          <a:xfrm>
            <a:off x="2769000" y="1731575"/>
            <a:ext cx="27045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</a:t>
            </a:r>
          </a:p>
        </p:txBody>
      </p:sp>
      <p:sp>
        <p:nvSpPr>
          <p:cNvPr id="740" name="Shape 740"/>
          <p:cNvSpPr/>
          <p:nvPr/>
        </p:nvSpPr>
        <p:spPr>
          <a:xfrm>
            <a:off x="5045828" y="1990150"/>
            <a:ext cx="223200" cy="310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Shape 741"/>
          <p:cNvSpPr txBox="1"/>
          <p:nvPr/>
        </p:nvSpPr>
        <p:spPr>
          <a:xfrm>
            <a:off x="3040475" y="23655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742" name="Shape 742"/>
          <p:cNvSpPr/>
          <p:nvPr/>
        </p:nvSpPr>
        <p:spPr>
          <a:xfrm>
            <a:off x="2718550" y="1858900"/>
            <a:ext cx="1436100" cy="572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 txBox="1"/>
          <p:nvPr/>
        </p:nvSpPr>
        <p:spPr>
          <a:xfrm>
            <a:off x="4069200" y="23661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10x3072</a:t>
            </a:r>
          </a:p>
        </p:txBody>
      </p:sp>
      <p:sp>
        <p:nvSpPr>
          <p:cNvPr id="744" name="Shape 744"/>
          <p:cNvSpPr/>
          <p:nvPr/>
        </p:nvSpPr>
        <p:spPr>
          <a:xfrm>
            <a:off x="4545750" y="18704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Shape 745"/>
          <p:cNvSpPr txBox="1"/>
          <p:nvPr/>
        </p:nvSpPr>
        <p:spPr>
          <a:xfrm>
            <a:off x="4764677" y="1422586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3072x1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Parametric </a:t>
            </a:r>
            <a:r>
              <a:rPr lang="en" dirty="0" smtClean="0"/>
              <a:t>Approach</a:t>
            </a:r>
            <a:r>
              <a:rPr lang="en-US" dirty="0" smtClean="0"/>
              <a:t>: Linear Classifier</a:t>
            </a:r>
            <a:endParaRPr lang="en-US" dirty="0"/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37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57" name="Shape 757"/>
          <p:cNvCxnSpPr>
            <a:endCxn id="75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8" name="Shape 758"/>
          <p:cNvCxnSpPr>
            <a:stCxn id="755" idx="0"/>
            <a:endCxn id="756" idx="2"/>
          </p:cNvCxnSpPr>
          <p:nvPr/>
        </p:nvCxnSpPr>
        <p:spPr>
          <a:xfrm rot="10800000">
            <a:off x="4121250" y="3400206"/>
            <a:ext cx="0" cy="472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9" name="Shape 75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2769000" y="17315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sp>
        <p:nvSpPr>
          <p:cNvPr id="763" name="Shape 763"/>
          <p:cNvSpPr/>
          <p:nvPr/>
        </p:nvSpPr>
        <p:spPr>
          <a:xfrm>
            <a:off x="5045828" y="1990150"/>
            <a:ext cx="223200" cy="310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4764677" y="1422586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3072x1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3040475" y="23655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766" name="Shape 766"/>
          <p:cNvSpPr/>
          <p:nvPr/>
        </p:nvSpPr>
        <p:spPr>
          <a:xfrm>
            <a:off x="2718550" y="1858900"/>
            <a:ext cx="1436100" cy="572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4069200" y="23661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10x3072</a:t>
            </a:r>
          </a:p>
        </p:txBody>
      </p:sp>
      <p:sp>
        <p:nvSpPr>
          <p:cNvPr id="768" name="Shape 768"/>
          <p:cNvSpPr/>
          <p:nvPr/>
        </p:nvSpPr>
        <p:spPr>
          <a:xfrm>
            <a:off x="4545750" y="18704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5676925" y="18717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 txBox="1"/>
          <p:nvPr/>
        </p:nvSpPr>
        <p:spPr>
          <a:xfrm>
            <a:off x="6203550" y="1894600"/>
            <a:ext cx="14361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Parametric </a:t>
            </a:r>
            <a:r>
              <a:rPr lang="en" dirty="0" smtClean="0"/>
              <a:t>Approach</a:t>
            </a:r>
            <a:r>
              <a:rPr lang="en-US" dirty="0" smtClean="0"/>
              <a:t>: Linear Classifier</a:t>
            </a:r>
            <a:endParaRPr lang="en-US" dirty="0"/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2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graphicFrame>
        <p:nvGraphicFramePr>
          <p:cNvPr id="777" name="Shape 777"/>
          <p:cNvGraphicFramePr/>
          <p:nvPr/>
        </p:nvGraphicFramePr>
        <p:xfrm>
          <a:off x="1951750" y="2661876"/>
          <a:ext cx="247380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/>
                <a:gridCol w="618450"/>
                <a:gridCol w="618450"/>
                <a:gridCol w="618450"/>
              </a:tblGrid>
              <a:tr h="5868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0.2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-0.5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0.1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2.0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1.5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1.3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2.1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0.0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0.25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0.2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-0.3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778" name="Shape 778"/>
          <p:cNvSpPr txBox="1"/>
          <p:nvPr/>
        </p:nvSpPr>
        <p:spPr>
          <a:xfrm>
            <a:off x="2825800" y="4365800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image</a:t>
            </a:r>
          </a:p>
        </p:txBody>
      </p:sp>
      <p:graphicFrame>
        <p:nvGraphicFramePr>
          <p:cNvPr id="780" name="Shape 780"/>
          <p:cNvGraphicFramePr/>
          <p:nvPr/>
        </p:nvGraphicFramePr>
        <p:xfrm>
          <a:off x="4649400" y="2368462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/>
              </a:tblGrid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56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231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24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1" name="Shape 781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/>
                <a:gridCol w="618450"/>
              </a:tblGrid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56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231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24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82" name="Shape 782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199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3" name="Shape 783"/>
          <p:cNvCxnSpPr>
            <a:stCxn id="782" idx="0"/>
          </p:cNvCxnSpPr>
          <p:nvPr/>
        </p:nvCxnSpPr>
        <p:spPr>
          <a:xfrm rot="-5400000">
            <a:off x="1611915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84" name="Shape 784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5" name="Shape 785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Stretch pixels into column</a:t>
            </a:r>
          </a:p>
        </p:txBody>
      </p:sp>
      <p:graphicFrame>
        <p:nvGraphicFramePr>
          <p:cNvPr id="786" name="Shape 786"/>
          <p:cNvGraphicFramePr/>
          <p:nvPr/>
        </p:nvGraphicFramePr>
        <p:xfrm>
          <a:off x="5688750" y="2661888"/>
          <a:ext cx="6184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/>
              </a:tblGrid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1.1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3.2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-1.2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787" name="Shape 787"/>
          <p:cNvSpPr txBox="1"/>
          <p:nvPr/>
        </p:nvSpPr>
        <p:spPr>
          <a:xfrm>
            <a:off x="5115450" y="3225325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  <p:graphicFrame>
        <p:nvGraphicFramePr>
          <p:cNvPr id="788" name="Shape 788"/>
          <p:cNvGraphicFramePr/>
          <p:nvPr/>
        </p:nvGraphicFramePr>
        <p:xfrm>
          <a:off x="6837275" y="2661888"/>
          <a:ext cx="8399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9950"/>
              </a:tblGrid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-96.8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437.9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61.95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789" name="Shape 789"/>
          <p:cNvSpPr txBox="1"/>
          <p:nvPr/>
        </p:nvSpPr>
        <p:spPr>
          <a:xfrm>
            <a:off x="6168900" y="3225312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</p:txBody>
      </p:sp>
      <p:sp>
        <p:nvSpPr>
          <p:cNvPr id="790" name="Shape 790"/>
          <p:cNvSpPr txBox="1"/>
          <p:nvPr/>
        </p:nvSpPr>
        <p:spPr>
          <a:xfrm>
            <a:off x="7732575" y="275270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 score</a:t>
            </a:r>
          </a:p>
        </p:txBody>
      </p:sp>
      <p:sp>
        <p:nvSpPr>
          <p:cNvPr id="791" name="Shape 791"/>
          <p:cNvSpPr txBox="1"/>
          <p:nvPr/>
        </p:nvSpPr>
        <p:spPr>
          <a:xfrm>
            <a:off x="7732575" y="3367662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Dog score</a:t>
            </a:r>
          </a:p>
        </p:txBody>
      </p:sp>
      <p:sp>
        <p:nvSpPr>
          <p:cNvPr id="792" name="Shape 792"/>
          <p:cNvSpPr txBox="1"/>
          <p:nvPr/>
        </p:nvSpPr>
        <p:spPr>
          <a:xfrm>
            <a:off x="7732575" y="3944287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Ship score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26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8" name="Picture 4" descr="http://cs231n.github.io/assets/w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828800"/>
            <a:ext cx="89759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12592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/>
        </p:nvSpPr>
        <p:spPr>
          <a:xfrm>
            <a:off x="4090900" y="2768825"/>
            <a:ext cx="4685100" cy="11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this thing doing?</a:t>
            </a:r>
          </a:p>
        </p:txBody>
      </p:sp>
      <p:sp>
        <p:nvSpPr>
          <p:cNvPr id="800" name="Shape 800"/>
          <p:cNvSpPr txBox="1"/>
          <p:nvPr/>
        </p:nvSpPr>
        <p:spPr>
          <a:xfrm>
            <a:off x="4233875" y="16671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pic>
        <p:nvPicPr>
          <p:cNvPr id="801" name="Shape 8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74" y="1506151"/>
            <a:ext cx="3680398" cy="27237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dirty="0"/>
              <a:t>Interpreting a Linear </a:t>
            </a:r>
            <a:r>
              <a:rPr lang="en" dirty="0" err="1" smtClean="0"/>
              <a:t>Classifie</a:t>
            </a:r>
            <a:r>
              <a:rPr lang="en-US" dirty="0" smtClean="0"/>
              <a:t>r</a:t>
            </a:r>
            <a:endParaRPr lang="en-US" kern="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86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Shape 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88" y="4377651"/>
            <a:ext cx="87344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Shape 809"/>
          <p:cNvSpPr txBox="1"/>
          <p:nvPr/>
        </p:nvSpPr>
        <p:spPr>
          <a:xfrm>
            <a:off x="4090900" y="2499603"/>
            <a:ext cx="4685100" cy="14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trained weights of a linear classifier trained on CIFAR-10:</a:t>
            </a:r>
          </a:p>
        </p:txBody>
      </p:sp>
      <p:sp>
        <p:nvSpPr>
          <p:cNvPr id="810" name="Shape 810"/>
          <p:cNvSpPr txBox="1"/>
          <p:nvPr/>
        </p:nvSpPr>
        <p:spPr>
          <a:xfrm>
            <a:off x="4233875" y="16671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pic>
        <p:nvPicPr>
          <p:cNvPr id="811" name="Shape 8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474" y="1506151"/>
            <a:ext cx="3680398" cy="27237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dirty="0"/>
              <a:t>Interpreting a Linear </a:t>
            </a:r>
            <a:r>
              <a:rPr lang="en" dirty="0" err="1" smtClean="0"/>
              <a:t>Classifie</a:t>
            </a:r>
            <a:r>
              <a:rPr lang="en-US" dirty="0" smtClean="0"/>
              <a:t>r</a:t>
            </a:r>
            <a:endParaRPr lang="en-US" kern="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9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Shape 8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074" y="1660650"/>
            <a:ext cx="4081574" cy="29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Shape 819"/>
          <p:cNvSpPr txBox="1"/>
          <p:nvPr/>
        </p:nvSpPr>
        <p:spPr>
          <a:xfrm>
            <a:off x="5309875" y="17604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pic>
        <p:nvPicPr>
          <p:cNvPr id="820" name="Shape 820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6462587" y="266992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Shape 821"/>
          <p:cNvSpPr txBox="1"/>
          <p:nvPr/>
        </p:nvSpPr>
        <p:spPr>
          <a:xfrm>
            <a:off x="5621875" y="3901000"/>
            <a:ext cx="3018300" cy="8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pic>
        <p:nvPicPr>
          <p:cNvPr id="822" name="Shape 8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76" y="3572476"/>
            <a:ext cx="1969899" cy="15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Shape 823"/>
          <p:cNvPicPr preferRelativeResize="0"/>
          <p:nvPr/>
        </p:nvPicPr>
        <p:blipFill rotWithShape="1">
          <a:blip r:embed="rId6">
            <a:alphaModFix/>
          </a:blip>
          <a:srcRect l="40146" t="13569" r="50226"/>
          <a:stretch/>
        </p:blipFill>
        <p:spPr>
          <a:xfrm>
            <a:off x="3452675" y="4332250"/>
            <a:ext cx="840824" cy="7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Shape 824"/>
          <p:cNvPicPr preferRelativeResize="0"/>
          <p:nvPr/>
        </p:nvPicPr>
        <p:blipFill rotWithShape="1">
          <a:blip r:embed="rId6">
            <a:alphaModFix/>
          </a:blip>
          <a:srcRect l="10274" t="13569" r="80851"/>
          <a:stretch/>
        </p:blipFill>
        <p:spPr>
          <a:xfrm>
            <a:off x="4293501" y="1506150"/>
            <a:ext cx="775149" cy="7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Shape 825"/>
          <p:cNvPicPr preferRelativeResize="0"/>
          <p:nvPr/>
        </p:nvPicPr>
        <p:blipFill rotWithShape="1">
          <a:blip r:embed="rId6">
            <a:alphaModFix/>
          </a:blip>
          <a:srcRect t="13569" r="90818"/>
          <a:stretch/>
        </p:blipFill>
        <p:spPr>
          <a:xfrm>
            <a:off x="787675" y="1745375"/>
            <a:ext cx="801976" cy="7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Shape 826"/>
          <p:cNvSpPr txBox="1"/>
          <p:nvPr/>
        </p:nvSpPr>
        <p:spPr>
          <a:xfrm>
            <a:off x="7317900" y="5130800"/>
            <a:ext cx="1826100" cy="2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Cat image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Nikita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CC-BY 2.0</a:t>
            </a:r>
          </a:p>
        </p:txBody>
      </p:sp>
      <p:sp>
        <p:nvSpPr>
          <p:cNvPr id="827" name="Shape 827"/>
          <p:cNvSpPr txBox="1"/>
          <p:nvPr/>
        </p:nvSpPr>
        <p:spPr>
          <a:xfrm>
            <a:off x="0" y="5130800"/>
            <a:ext cx="1826100" cy="2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Plot created using </a:t>
            </a: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Wolfram Cloud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dirty="0"/>
              <a:t>Interpreting a Linear </a:t>
            </a:r>
            <a:r>
              <a:rPr lang="en" dirty="0" err="1" smtClean="0"/>
              <a:t>Classifie</a:t>
            </a:r>
            <a:r>
              <a:rPr lang="en-US" dirty="0" smtClean="0"/>
              <a:t>r</a:t>
            </a:r>
            <a:endParaRPr lang="en-US" kern="0" dirty="0"/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28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/>
          <p:nvPr/>
        </p:nvSpPr>
        <p:spPr>
          <a:xfrm>
            <a:off x="3350837" y="2804150"/>
            <a:ext cx="2425200" cy="2379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Shape 833"/>
          <p:cNvSpPr/>
          <p:nvPr/>
        </p:nvSpPr>
        <p:spPr>
          <a:xfrm>
            <a:off x="3673037" y="3099500"/>
            <a:ext cx="1767600" cy="17676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Shape 834"/>
          <p:cNvSpPr/>
          <p:nvPr/>
        </p:nvSpPr>
        <p:spPr>
          <a:xfrm>
            <a:off x="4153037" y="3579500"/>
            <a:ext cx="807600" cy="807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Shape 835"/>
          <p:cNvSpPr/>
          <p:nvPr/>
        </p:nvSpPr>
        <p:spPr>
          <a:xfrm>
            <a:off x="303550" y="3993950"/>
            <a:ext cx="1216500" cy="1193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Shape 836"/>
          <p:cNvSpPr/>
          <p:nvPr/>
        </p:nvSpPr>
        <p:spPr>
          <a:xfrm>
            <a:off x="1522675" y="2800350"/>
            <a:ext cx="1216500" cy="1193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Shape 837"/>
          <p:cNvSpPr/>
          <p:nvPr/>
        </p:nvSpPr>
        <p:spPr>
          <a:xfrm>
            <a:off x="1522675" y="3993950"/>
            <a:ext cx="1216500" cy="119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Shape 838"/>
          <p:cNvSpPr/>
          <p:nvPr/>
        </p:nvSpPr>
        <p:spPr>
          <a:xfrm>
            <a:off x="300925" y="2800350"/>
            <a:ext cx="1216500" cy="119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1" name="Shape 841"/>
          <p:cNvCxnSpPr/>
          <p:nvPr/>
        </p:nvCxnSpPr>
        <p:spPr>
          <a:xfrm>
            <a:off x="1520050" y="281480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2" name="Shape 842"/>
          <p:cNvCxnSpPr/>
          <p:nvPr/>
        </p:nvCxnSpPr>
        <p:spPr>
          <a:xfrm rot="10800000">
            <a:off x="314050" y="399395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3" name="Shape 843"/>
          <p:cNvSpPr txBox="1"/>
          <p:nvPr/>
        </p:nvSpPr>
        <p:spPr>
          <a:xfrm>
            <a:off x="235750" y="1506150"/>
            <a:ext cx="2568600" cy="11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Class 1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pixels &gt; 0 odd</a:t>
            </a:r>
            <a:b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Class 2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pixels &gt; 0 even</a:t>
            </a:r>
          </a:p>
        </p:txBody>
      </p:sp>
      <p:cxnSp>
        <p:nvCxnSpPr>
          <p:cNvPr id="844" name="Shape 844"/>
          <p:cNvCxnSpPr/>
          <p:nvPr/>
        </p:nvCxnSpPr>
        <p:spPr>
          <a:xfrm>
            <a:off x="4556837" y="280415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5" name="Shape 845"/>
          <p:cNvCxnSpPr/>
          <p:nvPr/>
        </p:nvCxnSpPr>
        <p:spPr>
          <a:xfrm rot="10800000">
            <a:off x="3350837" y="398330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6" name="Shape 846"/>
          <p:cNvSpPr txBox="1"/>
          <p:nvPr/>
        </p:nvSpPr>
        <p:spPr>
          <a:xfrm>
            <a:off x="3573400" y="1506150"/>
            <a:ext cx="1980000" cy="13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Class 1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&lt;= L2 norm &lt;=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Class 2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Everything else</a:t>
            </a:r>
          </a:p>
        </p:txBody>
      </p:sp>
      <p:sp>
        <p:nvSpPr>
          <p:cNvPr id="847" name="Shape 847"/>
          <p:cNvSpPr/>
          <p:nvPr/>
        </p:nvSpPr>
        <p:spPr>
          <a:xfrm>
            <a:off x="6387650" y="2804150"/>
            <a:ext cx="2425200" cy="2379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Shape 848"/>
          <p:cNvSpPr/>
          <p:nvPr/>
        </p:nvSpPr>
        <p:spPr>
          <a:xfrm>
            <a:off x="6953350" y="4387100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9" name="Shape 849"/>
          <p:cNvCxnSpPr/>
          <p:nvPr/>
        </p:nvCxnSpPr>
        <p:spPr>
          <a:xfrm>
            <a:off x="7593650" y="280415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0" name="Shape 850"/>
          <p:cNvCxnSpPr/>
          <p:nvPr/>
        </p:nvCxnSpPr>
        <p:spPr>
          <a:xfrm rot="10800000">
            <a:off x="6387650" y="398330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51" name="Shape 851"/>
          <p:cNvSpPr txBox="1"/>
          <p:nvPr/>
        </p:nvSpPr>
        <p:spPr>
          <a:xfrm>
            <a:off x="6603650" y="1506150"/>
            <a:ext cx="1980000" cy="13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Class 1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modes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Class 2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Everything else</a:t>
            </a:r>
          </a:p>
        </p:txBody>
      </p:sp>
      <p:sp>
        <p:nvSpPr>
          <p:cNvPr id="852" name="Shape 852"/>
          <p:cNvSpPr/>
          <p:nvPr/>
        </p:nvSpPr>
        <p:spPr>
          <a:xfrm>
            <a:off x="6603650" y="3224725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Shape 853"/>
          <p:cNvSpPr/>
          <p:nvPr/>
        </p:nvSpPr>
        <p:spPr>
          <a:xfrm>
            <a:off x="7929850" y="3337750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dirty="0"/>
              <a:t>Hard cases for a linear classifier</a:t>
            </a:r>
            <a:endParaRPr lang="en-US" kern="0" dirty="0"/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91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50" y="1599701"/>
            <a:ext cx="4314350" cy="34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0" y="5118975"/>
            <a:ext cx="4515900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Cat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Nikita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CC-BY 2.0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Car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CC0 1.0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public domain;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Frog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in the public domain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b="1" dirty="0"/>
              <a:t>So far</a:t>
            </a:r>
            <a:r>
              <a:rPr lang="en" dirty="0"/>
              <a:t>: Defined a (linear) </a:t>
            </a:r>
            <a:r>
              <a:rPr lang="en" u="sng" dirty="0"/>
              <a:t>score function</a:t>
            </a:r>
            <a:endParaRPr lang="en-US" kern="0" dirty="0"/>
          </a:p>
        </p:txBody>
      </p:sp>
      <p:sp>
        <p:nvSpPr>
          <p:cNvPr id="10" name="Shape 860"/>
          <p:cNvSpPr txBox="1"/>
          <p:nvPr/>
        </p:nvSpPr>
        <p:spPr>
          <a:xfrm>
            <a:off x="6730200" y="949500"/>
            <a:ext cx="2413800" cy="5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sp>
        <p:nvSpPr>
          <p:cNvPr id="12" name="Shape 869"/>
          <p:cNvSpPr txBox="1"/>
          <p:nvPr/>
        </p:nvSpPr>
        <p:spPr>
          <a:xfrm>
            <a:off x="5851500" y="1775600"/>
            <a:ext cx="2378100" cy="30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class scores for 3 images for some W: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we tell whether this W is good or bad?</a:t>
            </a: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97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50" y="1599701"/>
            <a:ext cx="4314350" cy="34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242250" y="1995625"/>
            <a:ext cx="3264900" cy="343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a </a:t>
            </a: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quantifies our unhappiness with the scores across the training data.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up with a way of efficiently finding the parameters that minimize the loss function. </a:t>
            </a: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(optimization)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263475" y="1429175"/>
            <a:ext cx="2372700" cy="4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TODO: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0" y="5118975"/>
            <a:ext cx="4515900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Cat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Nikita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CC-BY 2.0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Car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CC0 1.0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public domain;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Frog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in the public domain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b="1" dirty="0"/>
              <a:t>So far</a:t>
            </a:r>
            <a:r>
              <a:rPr lang="en" dirty="0"/>
              <a:t>: Defined a (linear) </a:t>
            </a:r>
            <a:r>
              <a:rPr lang="en" u="sng" dirty="0"/>
              <a:t>score function</a:t>
            </a:r>
            <a:endParaRPr lang="en-US" kern="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6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 + Supervised Learning view</a:t>
            </a:r>
          </a:p>
          <a:p>
            <a:r>
              <a:rPr lang="en-US" dirty="0"/>
              <a:t>Linear Classifiers</a:t>
            </a:r>
          </a:p>
          <a:p>
            <a:r>
              <a:rPr lang="en-US" dirty="0"/>
              <a:t>Neural Networks</a:t>
            </a:r>
          </a:p>
          <a:p>
            <a:pPr lvl="1"/>
            <a:r>
              <a:rPr lang="en-US" dirty="0"/>
              <a:t>Modular Design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794650" y="1082875"/>
            <a:ext cx="3265800" cy="43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tells how good our current classifier is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 dataset of examples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image and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is (integer) label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over the dataset is a sum of loss over examples: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7710" y="2258250"/>
            <a:ext cx="2045006" cy="62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8">
            <a:alphaModFix/>
          </a:blip>
          <a:srcRect l="55307" r="11518"/>
          <a:stretch/>
        </p:blipFill>
        <p:spPr>
          <a:xfrm>
            <a:off x="6642824" y="3348989"/>
            <a:ext cx="307975" cy="39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8">
            <a:alphaModFix/>
          </a:blip>
          <a:srcRect l="15513" r="51310"/>
          <a:stretch/>
        </p:blipFill>
        <p:spPr>
          <a:xfrm>
            <a:off x="6642825" y="3070479"/>
            <a:ext cx="307964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9435" y="4577759"/>
            <a:ext cx="3641554" cy="93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83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80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5576425" y="1429783"/>
            <a:ext cx="3441000" cy="212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Shape 254"/>
          <p:cNvGrpSpPr/>
          <p:nvPr/>
        </p:nvGrpSpPr>
        <p:grpSpPr>
          <a:xfrm>
            <a:off x="5791420" y="2030952"/>
            <a:ext cx="1860193" cy="1327764"/>
            <a:chOff x="2056784" y="1381275"/>
            <a:chExt cx="2693590" cy="1922625"/>
          </a:xfrm>
        </p:grpSpPr>
        <p:cxnSp>
          <p:nvCxnSpPr>
            <p:cNvPr id="255" name="Shape 255"/>
            <p:cNvCxnSpPr/>
            <p:nvPr/>
          </p:nvCxnSpPr>
          <p:spPr>
            <a:xfrm>
              <a:off x="2273600" y="2571750"/>
              <a:ext cx="242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6" name="Shape 256"/>
            <p:cNvCxnSpPr/>
            <p:nvPr/>
          </p:nvCxnSpPr>
          <p:spPr>
            <a:xfrm rot="10800000">
              <a:off x="3485600" y="1381275"/>
              <a:ext cx="0" cy="129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>
              <a:off x="3155832" y="2468400"/>
              <a:ext cx="0" cy="20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58" name="Shape 25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12357" y="2728050"/>
              <a:ext cx="360800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Shape 25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056784" y="2178149"/>
              <a:ext cx="477942" cy="393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0" name="Shape 260"/>
            <p:cNvCxnSpPr/>
            <p:nvPr/>
          </p:nvCxnSpPr>
          <p:spPr>
            <a:xfrm>
              <a:off x="3974875" y="2575650"/>
              <a:ext cx="775500" cy="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2867250" y="1464125"/>
              <a:ext cx="1107600" cy="110760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62" name="Shape 262"/>
            <p:cNvSpPr/>
            <p:nvPr/>
          </p:nvSpPr>
          <p:spPr>
            <a:xfrm rot="5400000">
              <a:off x="3440650" y="2376075"/>
              <a:ext cx="231600" cy="729900"/>
            </a:xfrm>
            <a:prstGeom prst="rightBrace">
              <a:avLst>
                <a:gd name="adj1" fmla="val 57707"/>
                <a:gd name="adj2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Shape 26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412450" y="2910300"/>
              <a:ext cx="288000" cy="39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Shape 264"/>
          <p:cNvSpPr txBox="1"/>
          <p:nvPr/>
        </p:nvSpPr>
        <p:spPr>
          <a:xfrm>
            <a:off x="7081750" y="1557000"/>
            <a:ext cx="15687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“Hinge loss”</a:t>
            </a:r>
          </a:p>
        </p:txBody>
      </p:sp>
      <p:sp>
        <p:nvSpPr>
          <p:cNvPr id="3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9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86" name="Shape 2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0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Shape 3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3" name="Shape 323"/>
          <p:cNvSpPr txBox="1"/>
          <p:nvPr/>
        </p:nvSpPr>
        <p:spPr>
          <a:xfrm>
            <a:off x="5812300" y="3956525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5.1 - 3.2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-1.7 - 3.2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2.9) + max(0, -3.9)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2.9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2.9</a:t>
            </a:r>
          </a:p>
        </p:txBody>
      </p:sp>
      <p:sp>
        <p:nvSpPr>
          <p:cNvPr id="324" name="Shape 324"/>
          <p:cNvSpPr/>
          <p:nvPr/>
        </p:nvSpPr>
        <p:spPr>
          <a:xfrm>
            <a:off x="14656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83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Shape 3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6" name="Shape 356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5812300" y="3956525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1.3 - 4.9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2.0 - 4.9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-2.6) + max(0, -1.9)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</a:t>
            </a:r>
          </a:p>
        </p:txBody>
      </p:sp>
      <p:sp>
        <p:nvSpPr>
          <p:cNvPr id="358" name="Shape 358"/>
          <p:cNvSpPr/>
          <p:nvPr/>
        </p:nvSpPr>
        <p:spPr>
          <a:xfrm>
            <a:off x="28372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3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80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Shape 3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90" name="Shape 390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812300" y="3956525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2.2 - (-3.1)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2.5 - (-3.1)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6.3) + max(0, 6.6)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6.3 + 6.6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12.9</a:t>
            </a:r>
          </a:p>
        </p:txBody>
      </p:sp>
      <p:sp>
        <p:nvSpPr>
          <p:cNvPr id="392" name="Shape 392"/>
          <p:cNvSpPr/>
          <p:nvPr/>
        </p:nvSpPr>
        <p:spPr>
          <a:xfrm>
            <a:off x="41326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1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417" name="Shape 4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over full dataset is average: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Shape 4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25" name="Shape 425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pic>
        <p:nvPicPr>
          <p:cNvPr id="429" name="Shape 4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00776" y="4392700"/>
            <a:ext cx="2056317" cy="51222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/>
          <p:nvPr/>
        </p:nvSpPr>
        <p:spPr>
          <a:xfrm>
            <a:off x="5750650" y="4800375"/>
            <a:ext cx="3316800" cy="4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 = (2.9 + 0 + 12.9)/3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=</a:t>
            </a:r>
            <a:r>
              <a:rPr lang="en" sz="2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5.27</a:t>
            </a: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74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5576425" y="1429783"/>
            <a:ext cx="3441000" cy="212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Shape 254"/>
          <p:cNvGrpSpPr/>
          <p:nvPr/>
        </p:nvGrpSpPr>
        <p:grpSpPr>
          <a:xfrm>
            <a:off x="5791420" y="2030952"/>
            <a:ext cx="1860193" cy="1327764"/>
            <a:chOff x="2056784" y="1381275"/>
            <a:chExt cx="2693590" cy="1922625"/>
          </a:xfrm>
        </p:grpSpPr>
        <p:cxnSp>
          <p:nvCxnSpPr>
            <p:cNvPr id="255" name="Shape 255"/>
            <p:cNvCxnSpPr/>
            <p:nvPr/>
          </p:nvCxnSpPr>
          <p:spPr>
            <a:xfrm>
              <a:off x="2273600" y="2571750"/>
              <a:ext cx="242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6" name="Shape 256"/>
            <p:cNvCxnSpPr/>
            <p:nvPr/>
          </p:nvCxnSpPr>
          <p:spPr>
            <a:xfrm rot="10800000">
              <a:off x="3485600" y="1381275"/>
              <a:ext cx="0" cy="129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>
              <a:off x="3155832" y="2468400"/>
              <a:ext cx="0" cy="20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58" name="Shape 25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12357" y="2728050"/>
              <a:ext cx="360800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Shape 25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056784" y="2178149"/>
              <a:ext cx="477942" cy="393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0" name="Shape 260"/>
            <p:cNvCxnSpPr/>
            <p:nvPr/>
          </p:nvCxnSpPr>
          <p:spPr>
            <a:xfrm>
              <a:off x="3974875" y="2575650"/>
              <a:ext cx="775500" cy="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2867250" y="1464125"/>
              <a:ext cx="1107600" cy="110760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62" name="Shape 262"/>
            <p:cNvSpPr/>
            <p:nvPr/>
          </p:nvSpPr>
          <p:spPr>
            <a:xfrm rot="5400000">
              <a:off x="3440650" y="2376075"/>
              <a:ext cx="231600" cy="729900"/>
            </a:xfrm>
            <a:prstGeom prst="rightBrace">
              <a:avLst>
                <a:gd name="adj1" fmla="val 57707"/>
                <a:gd name="adj2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Shape 26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412450" y="2910300"/>
              <a:ext cx="288000" cy="39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Shape 264"/>
          <p:cNvSpPr txBox="1"/>
          <p:nvPr/>
        </p:nvSpPr>
        <p:spPr>
          <a:xfrm>
            <a:off x="7081750" y="1557000"/>
            <a:ext cx="15687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“Hinge loss”</a:t>
            </a:r>
          </a:p>
        </p:txBody>
      </p:sp>
      <p:pic>
        <p:nvPicPr>
          <p:cNvPr id="39" name="Picture 2" descr="http://cs231n.github.io/assets/margi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8690952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97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452" name="Shape 4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happens to loss if car 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 </a:t>
            </a:r>
            <a:r>
              <a:rPr lang="en" sz="2400" kern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scores </a:t>
            </a: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change a bit?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Shape 4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60" name="Shape 460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20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485" name="Shape 4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Q2: what is the min/max possible loss?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Shape 4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93" name="Shape 493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43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Shape 515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518" name="Shape 5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Q3: At initialization W is small so all s ≈ 0.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is the loss?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Shape 5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6" name="Shape 526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Shape 548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551" name="Shape 5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Shape 552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Q4: What if the sum was over all classes?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(including j = y_i)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Shape 5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Shape 555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59" name="Shape 559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62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580" name="Shape 580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Shape 581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584" name="Shape 5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Q5: What if we used mean instead of sum?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Shape 5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Shape 588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Shape 589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Shape 5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Shape 5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92" name="Shape 592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4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613" name="Shape 61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Shape 614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Shape 615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617" name="Shape 6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Q6: What if we used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Shape 6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Shape 621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Shape 622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Shape 6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Shape 6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25" name="Shape 625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pic>
        <p:nvPicPr>
          <p:cNvPr id="629" name="Shape 6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70415" y="4670673"/>
            <a:ext cx="3006485" cy="3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61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Shape 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376" y="2661250"/>
            <a:ext cx="7572001" cy="25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Shape 6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4313" y="1805573"/>
            <a:ext cx="5790024" cy="6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Multiclass SVM Loss: Example code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80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Shape 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87" y="2217926"/>
            <a:ext cx="7201189" cy="50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75" y="1636337"/>
            <a:ext cx="1952936" cy="4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Shape 645"/>
          <p:cNvSpPr txBox="1"/>
          <p:nvPr/>
        </p:nvSpPr>
        <p:spPr>
          <a:xfrm>
            <a:off x="301950" y="3061400"/>
            <a:ext cx="8540100" cy="20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Suppose that we found a W such that L = 0.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this W unique? 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1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Shape 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87" y="2217926"/>
            <a:ext cx="7201189" cy="50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75" y="1636337"/>
            <a:ext cx="1952936" cy="4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Shape 653"/>
          <p:cNvSpPr txBox="1"/>
          <p:nvPr/>
        </p:nvSpPr>
        <p:spPr>
          <a:xfrm>
            <a:off x="301950" y="3061400"/>
            <a:ext cx="8540100" cy="20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Suppose that we found a W such that L = 0.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this W unique?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No! 2W is also has L = 0! 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09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Shape 659"/>
          <p:cNvCxnSpPr/>
          <p:nvPr/>
        </p:nvCxnSpPr>
        <p:spPr>
          <a:xfrm>
            <a:off x="98375" y="4931025"/>
            <a:ext cx="539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60" name="Shape 660"/>
          <p:cNvSpPr txBox="1"/>
          <p:nvPr/>
        </p:nvSpPr>
        <p:spPr>
          <a:xfrm>
            <a:off x="272825" y="981275"/>
            <a:ext cx="53139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668" name="Shape 66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670" name="Shape 67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673" name="Shape 6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5679900" y="98127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75" name="Shape 6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117" y="1076839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76" name="Shape 676"/>
          <p:cNvSpPr txBox="1"/>
          <p:nvPr/>
        </p:nvSpPr>
        <p:spPr>
          <a:xfrm>
            <a:off x="5842725" y="1835450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1.3 - 4.9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2.0 - 4.9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-2.6) + max(0, -1.9)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</a:t>
            </a:r>
          </a:p>
        </p:txBody>
      </p:sp>
      <p:sp>
        <p:nvSpPr>
          <p:cNvPr id="677" name="Shape 677"/>
          <p:cNvSpPr/>
          <p:nvPr/>
        </p:nvSpPr>
        <p:spPr>
          <a:xfrm>
            <a:off x="28372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Shape 678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679" name="Shape 679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5777125" y="1527600"/>
            <a:ext cx="1847700" cy="3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Before:</a:t>
            </a:r>
          </a:p>
        </p:txBody>
      </p:sp>
      <p:sp>
        <p:nvSpPr>
          <p:cNvPr id="682" name="Shape 682"/>
          <p:cNvSpPr txBox="1"/>
          <p:nvPr/>
        </p:nvSpPr>
        <p:spPr>
          <a:xfrm>
            <a:off x="5777125" y="3450150"/>
            <a:ext cx="2981400" cy="3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W twice as large: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5842725" y="3740450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2.6 - 9.8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4.0 - 9.8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-6.2) + max(0, -4.8)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</a:t>
            </a: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5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 rotWithShape="1">
          <a:blip r:embed="rId6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Shape 686"/>
          <p:cNvPicPr preferRelativeResize="0"/>
          <p:nvPr/>
        </p:nvPicPr>
        <p:blipFill rotWithShape="1">
          <a:blip r:embed="rId7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31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843" name="Shape 843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844" name="Shape 844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845" name="Shape 845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846" name="Shape 846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847" name="Shape 847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848" name="Shape 848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849" name="Shape 849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50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856" name="Shape 856"/>
          <p:cNvSpPr txBox="1"/>
          <p:nvPr/>
        </p:nvSpPr>
        <p:spPr>
          <a:xfrm>
            <a:off x="2653100" y="1882950"/>
            <a:ext cx="6391800" cy="3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scores = unnormalized log probabilities of the classes.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Shape 857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858" name="Shape 858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859" name="Shape 859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860" name="Shape 860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861" name="Shape 861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862" name="Shape 862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863" name="Shape 8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5302" y="2430312"/>
            <a:ext cx="1784897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64" name="Shape 864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2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871" name="Shape 871"/>
          <p:cNvSpPr txBox="1"/>
          <p:nvPr/>
        </p:nvSpPr>
        <p:spPr>
          <a:xfrm>
            <a:off x="2653100" y="1882950"/>
            <a:ext cx="6391800" cy="3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scores = unnormalized log probabilities of the classes.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Shape 87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873" name="Shape 87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875" name="Shape 87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876" name="Shape 87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877" name="Shape 87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878" name="Shape 8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5302" y="2430312"/>
            <a:ext cx="1784897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79" name="Shape 879"/>
          <p:cNvSpPr txBox="1"/>
          <p:nvPr/>
        </p:nvSpPr>
        <p:spPr>
          <a:xfrm>
            <a:off x="5919075" y="2409600"/>
            <a:ext cx="7137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</a:p>
        </p:txBody>
      </p:sp>
      <p:pic>
        <p:nvPicPr>
          <p:cNvPr id="880" name="Shape 8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9321" y="2361946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81" name="Shape 881"/>
          <p:cNvPicPr preferRelativeResize="0"/>
          <p:nvPr/>
        </p:nvPicPr>
        <p:blipFill rotWithShape="1">
          <a:blip r:embed="rId5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10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2653100" y="1882950"/>
            <a:ext cx="6391800" cy="3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scores = unnormalized log probabilities of the classes.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Shape 88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890" name="Shape 89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891" name="Shape 89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892" name="Shape 89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893" name="Shape 89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894" name="Shape 89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895" name="Shape 8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5302" y="2430312"/>
            <a:ext cx="1784897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96" name="Shape 896"/>
          <p:cNvSpPr txBox="1"/>
          <p:nvPr/>
        </p:nvSpPr>
        <p:spPr>
          <a:xfrm>
            <a:off x="5919075" y="2409600"/>
            <a:ext cx="7137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</a:p>
        </p:txBody>
      </p:sp>
      <p:pic>
        <p:nvPicPr>
          <p:cNvPr id="897" name="Shape 8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9321" y="2361946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98" name="Shape 898"/>
          <p:cNvPicPr preferRelativeResize="0"/>
          <p:nvPr/>
        </p:nvPicPr>
        <p:blipFill rotWithShape="1">
          <a:blip r:embed="rId5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Shape 899"/>
          <p:cNvSpPr/>
          <p:nvPr/>
        </p:nvSpPr>
        <p:spPr>
          <a:xfrm>
            <a:off x="5039000" y="2262125"/>
            <a:ext cx="713700" cy="777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Shape 900"/>
          <p:cNvSpPr txBox="1"/>
          <p:nvPr/>
        </p:nvSpPr>
        <p:spPr>
          <a:xfrm>
            <a:off x="5306050" y="3237425"/>
            <a:ext cx="2658900" cy="8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Softmax function</a:t>
            </a: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45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softmax</a:t>
            </a:r>
            <a:r>
              <a:rPr lang="en-US" dirty="0" smtClean="0"/>
              <a:t> called </a:t>
            </a:r>
            <a:r>
              <a:rPr lang="en-US" dirty="0" err="1" smtClean="0"/>
              <a:t>softmax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2653100" y="1882950"/>
            <a:ext cx="6391800" cy="3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scores = unnormalized log probabilities of the classes.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 to maximize the log likelihood, or (for a loss function)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minimize the negative log likelihood of the correct class: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Shape 908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909" name="Shape 909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910" name="Shape 910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911" name="Shape 911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912" name="Shape 912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913" name="Shape 913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914" name="Shape 9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546" y="3686850"/>
            <a:ext cx="3801064" cy="4421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15" name="Shape 9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5302" y="2430312"/>
            <a:ext cx="1784897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16" name="Shape 916"/>
          <p:cNvSpPr txBox="1"/>
          <p:nvPr/>
        </p:nvSpPr>
        <p:spPr>
          <a:xfrm>
            <a:off x="5919075" y="2409600"/>
            <a:ext cx="7137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</a:p>
        </p:txBody>
      </p:sp>
      <p:pic>
        <p:nvPicPr>
          <p:cNvPr id="917" name="Shape 9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9321" y="2361946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18" name="Shape 918"/>
          <p:cNvPicPr preferRelativeResize="0"/>
          <p:nvPr/>
        </p:nvPicPr>
        <p:blipFill rotWithShape="1">
          <a:blip r:embed="rId6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48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925" name="Shape 925"/>
          <p:cNvSpPr txBox="1"/>
          <p:nvPr/>
        </p:nvSpPr>
        <p:spPr>
          <a:xfrm>
            <a:off x="2653100" y="1882950"/>
            <a:ext cx="6391800" cy="3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scores = unnormalized log probabilities of the classes.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 to maximize the log likelihood, or (for a loss function)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minimize the negative log likelihood of the correct class: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Shape 92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927" name="Shape 92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928" name="Shape 92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929" name="Shape 92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930" name="Shape 93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931" name="Shape 93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932" name="Shape 9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546" y="3686850"/>
            <a:ext cx="3801064" cy="4421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33" name="Shape 9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050" y="4498263"/>
            <a:ext cx="2614024" cy="6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Shape 934"/>
          <p:cNvSpPr txBox="1"/>
          <p:nvPr/>
        </p:nvSpPr>
        <p:spPr>
          <a:xfrm>
            <a:off x="2948675" y="4535250"/>
            <a:ext cx="2250600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summary:</a:t>
            </a:r>
          </a:p>
        </p:txBody>
      </p:sp>
      <p:cxnSp>
        <p:nvCxnSpPr>
          <p:cNvPr id="935" name="Shape 935"/>
          <p:cNvCxnSpPr/>
          <p:nvPr/>
        </p:nvCxnSpPr>
        <p:spPr>
          <a:xfrm>
            <a:off x="2909450" y="4394075"/>
            <a:ext cx="5787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36" name="Shape 9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5302" y="2430312"/>
            <a:ext cx="1784897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37" name="Shape 937"/>
          <p:cNvSpPr txBox="1"/>
          <p:nvPr/>
        </p:nvSpPr>
        <p:spPr>
          <a:xfrm>
            <a:off x="5919075" y="2409600"/>
            <a:ext cx="7137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</a:p>
        </p:txBody>
      </p:sp>
      <p:pic>
        <p:nvPicPr>
          <p:cNvPr id="938" name="Shape 9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9321" y="2361946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39" name="Shape 939"/>
          <p:cNvPicPr preferRelativeResize="0"/>
          <p:nvPr/>
        </p:nvPicPr>
        <p:blipFill rotWithShape="1">
          <a:blip r:embed="rId7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98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Log-Likelihood / KL-Divergence / Cross-Entropy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Shape 946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947" name="Shape 947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948" name="Shape 948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949" name="Shape 949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950" name="Shape 950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951" name="Shape 951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953" name="Shape 9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975" y="1824088"/>
            <a:ext cx="2614024" cy="6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Shape 954"/>
          <p:cNvSpPr txBox="1"/>
          <p:nvPr/>
        </p:nvSpPr>
        <p:spPr>
          <a:xfrm>
            <a:off x="501775" y="498225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unnormalized log probabilities</a:t>
            </a:r>
          </a:p>
        </p:txBody>
      </p:sp>
      <p:pic>
        <p:nvPicPr>
          <p:cNvPr id="955" name="Shape 955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15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Shape 962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963" name="Shape 963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964" name="Shape 964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965" name="Shape 965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966" name="Shape 966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967" name="Shape 967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968" name="Shape 968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969" name="Shape 9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975" y="1824088"/>
            <a:ext cx="2614024" cy="6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Shape 970"/>
          <p:cNvSpPr txBox="1"/>
          <p:nvPr/>
        </p:nvSpPr>
        <p:spPr>
          <a:xfrm>
            <a:off x="501775" y="498225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unnormalized log probabilities</a:t>
            </a:r>
          </a:p>
        </p:txBody>
      </p:sp>
      <p:cxnSp>
        <p:nvCxnSpPr>
          <p:cNvPr id="971" name="Shape 971"/>
          <p:cNvCxnSpPr>
            <a:stCxn id="961" idx="3"/>
          </p:cNvCxnSpPr>
          <p:nvPr/>
        </p:nvCxnSpPr>
        <p:spPr>
          <a:xfrm>
            <a:off x="2545075" y="4107850"/>
            <a:ext cx="7407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72" name="Shape 972"/>
          <p:cNvSpPr/>
          <p:nvPr/>
        </p:nvSpPr>
        <p:spPr>
          <a:xfrm>
            <a:off x="34633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Shape 973"/>
          <p:cNvSpPr txBox="1"/>
          <p:nvPr/>
        </p:nvSpPr>
        <p:spPr>
          <a:xfrm>
            <a:off x="36329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24.5</a:t>
            </a:r>
          </a:p>
        </p:txBody>
      </p:sp>
      <p:sp>
        <p:nvSpPr>
          <p:cNvPr id="974" name="Shape 974"/>
          <p:cNvSpPr txBox="1"/>
          <p:nvPr/>
        </p:nvSpPr>
        <p:spPr>
          <a:xfrm>
            <a:off x="3404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164.0</a:t>
            </a:r>
          </a:p>
        </p:txBody>
      </p:sp>
      <p:sp>
        <p:nvSpPr>
          <p:cNvPr id="975" name="Shape 975"/>
          <p:cNvSpPr txBox="1"/>
          <p:nvPr/>
        </p:nvSpPr>
        <p:spPr>
          <a:xfrm>
            <a:off x="3556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0.18</a:t>
            </a:r>
          </a:p>
        </p:txBody>
      </p:sp>
      <p:sp>
        <p:nvSpPr>
          <p:cNvPr id="976" name="Shape 976"/>
          <p:cNvSpPr txBox="1"/>
          <p:nvPr/>
        </p:nvSpPr>
        <p:spPr>
          <a:xfrm>
            <a:off x="2637200" y="3643450"/>
            <a:ext cx="8433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</a:t>
            </a:r>
          </a:p>
        </p:txBody>
      </p:sp>
      <p:sp>
        <p:nvSpPr>
          <p:cNvPr id="977" name="Shape 977"/>
          <p:cNvSpPr txBox="1"/>
          <p:nvPr/>
        </p:nvSpPr>
        <p:spPr>
          <a:xfrm>
            <a:off x="2599050" y="2748525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unnormalized probabilities</a:t>
            </a:r>
          </a:p>
        </p:txBody>
      </p:sp>
      <p:pic>
        <p:nvPicPr>
          <p:cNvPr id="978" name="Shape 978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33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Input: x   			(images, text, emails…)</a:t>
            </a:r>
          </a:p>
          <a:p>
            <a:endParaRPr lang="en-US" dirty="0"/>
          </a:p>
          <a:p>
            <a:r>
              <a:rPr lang="en-US" dirty="0" smtClean="0"/>
              <a:t>Output: y			(spam or non-spam…)</a:t>
            </a:r>
          </a:p>
          <a:p>
            <a:endParaRPr lang="en-US" dirty="0"/>
          </a:p>
          <a:p>
            <a:r>
              <a:rPr lang="en-US" dirty="0" smtClean="0"/>
              <a:t>(Unknown) Target Function</a:t>
            </a:r>
          </a:p>
          <a:p>
            <a:pPr lvl="1"/>
            <a:r>
              <a:rPr lang="en-US" dirty="0"/>
              <a:t>f: X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Y			(the “true” mapping / reality)</a:t>
            </a:r>
          </a:p>
          <a:p>
            <a:endParaRPr lang="en-US" dirty="0"/>
          </a:p>
          <a:p>
            <a:r>
              <a:rPr lang="en-US" dirty="0" smtClean="0"/>
              <a:t>Data 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Model / Hypothesis Class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: </a:t>
            </a:r>
            <a:r>
              <a:rPr lang="en-US" dirty="0"/>
              <a:t>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Y</a:t>
            </a:r>
          </a:p>
          <a:p>
            <a:pPr lvl="1"/>
            <a:r>
              <a:rPr lang="en-US" dirty="0" smtClean="0"/>
              <a:t>y = h(x) = sign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Learning </a:t>
            </a:r>
            <a:r>
              <a:rPr lang="en-US" dirty="0"/>
              <a:t>= Search in hypothesis space</a:t>
            </a:r>
          </a:p>
          <a:p>
            <a:pPr lvl="1"/>
            <a:r>
              <a:rPr lang="en-US" dirty="0"/>
              <a:t>Find best h</a:t>
            </a:r>
            <a:r>
              <a:rPr lang="en-US" dirty="0" smtClean="0"/>
              <a:t> </a:t>
            </a:r>
            <a:r>
              <a:rPr lang="en-US" dirty="0"/>
              <a:t>in model class.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Shape 985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986" name="Shape 98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987" name="Shape 98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988" name="Shape 98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989" name="Shape 98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990" name="Shape 99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991" name="Shape 99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992" name="Shape 9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975" y="1824088"/>
            <a:ext cx="2614024" cy="6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Shape 993"/>
          <p:cNvSpPr txBox="1"/>
          <p:nvPr/>
        </p:nvSpPr>
        <p:spPr>
          <a:xfrm>
            <a:off x="501775" y="498225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unnormalized log probabilities</a:t>
            </a:r>
          </a:p>
        </p:txBody>
      </p:sp>
      <p:cxnSp>
        <p:nvCxnSpPr>
          <p:cNvPr id="994" name="Shape 994"/>
          <p:cNvCxnSpPr>
            <a:stCxn id="984" idx="3"/>
          </p:cNvCxnSpPr>
          <p:nvPr/>
        </p:nvCxnSpPr>
        <p:spPr>
          <a:xfrm>
            <a:off x="2545075" y="4107850"/>
            <a:ext cx="7407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5" name="Shape 995"/>
          <p:cNvSpPr/>
          <p:nvPr/>
        </p:nvSpPr>
        <p:spPr>
          <a:xfrm>
            <a:off x="34633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Shape 996"/>
          <p:cNvSpPr txBox="1"/>
          <p:nvPr/>
        </p:nvSpPr>
        <p:spPr>
          <a:xfrm>
            <a:off x="36329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24.5</a:t>
            </a:r>
          </a:p>
        </p:txBody>
      </p:sp>
      <p:sp>
        <p:nvSpPr>
          <p:cNvPr id="997" name="Shape 997"/>
          <p:cNvSpPr txBox="1"/>
          <p:nvPr/>
        </p:nvSpPr>
        <p:spPr>
          <a:xfrm>
            <a:off x="3404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164.0</a:t>
            </a:r>
          </a:p>
        </p:txBody>
      </p:sp>
      <p:sp>
        <p:nvSpPr>
          <p:cNvPr id="998" name="Shape 998"/>
          <p:cNvSpPr txBox="1"/>
          <p:nvPr/>
        </p:nvSpPr>
        <p:spPr>
          <a:xfrm>
            <a:off x="3556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0.18</a:t>
            </a:r>
          </a:p>
        </p:txBody>
      </p:sp>
      <p:sp>
        <p:nvSpPr>
          <p:cNvPr id="999" name="Shape 999"/>
          <p:cNvSpPr txBox="1"/>
          <p:nvPr/>
        </p:nvSpPr>
        <p:spPr>
          <a:xfrm>
            <a:off x="2637200" y="3643450"/>
            <a:ext cx="8433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</a:t>
            </a:r>
          </a:p>
        </p:txBody>
      </p:sp>
      <p:sp>
        <p:nvSpPr>
          <p:cNvPr id="1000" name="Shape 1000"/>
          <p:cNvSpPr txBox="1"/>
          <p:nvPr/>
        </p:nvSpPr>
        <p:spPr>
          <a:xfrm>
            <a:off x="2599050" y="2748525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unnormalized probabilities</a:t>
            </a:r>
          </a:p>
        </p:txBody>
      </p:sp>
      <p:pic>
        <p:nvPicPr>
          <p:cNvPr id="1001" name="Shape 1001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2" name="Shape 1002"/>
          <p:cNvCxnSpPr/>
          <p:nvPr/>
        </p:nvCxnSpPr>
        <p:spPr>
          <a:xfrm>
            <a:off x="4526275" y="4107850"/>
            <a:ext cx="1080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03" name="Shape 1003"/>
          <p:cNvSpPr txBox="1"/>
          <p:nvPr/>
        </p:nvSpPr>
        <p:spPr>
          <a:xfrm>
            <a:off x="4601775" y="3627825"/>
            <a:ext cx="16194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normalize</a:t>
            </a:r>
          </a:p>
        </p:txBody>
      </p:sp>
      <p:sp>
        <p:nvSpPr>
          <p:cNvPr id="1004" name="Shape 1004"/>
          <p:cNvSpPr/>
          <p:nvPr/>
        </p:nvSpPr>
        <p:spPr>
          <a:xfrm>
            <a:off x="5825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Shape 1005"/>
          <p:cNvSpPr txBox="1"/>
          <p:nvPr/>
        </p:nvSpPr>
        <p:spPr>
          <a:xfrm>
            <a:off x="59189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0.13</a:t>
            </a:r>
          </a:p>
        </p:txBody>
      </p:sp>
      <p:sp>
        <p:nvSpPr>
          <p:cNvPr id="1006" name="Shape 1006"/>
          <p:cNvSpPr txBox="1"/>
          <p:nvPr/>
        </p:nvSpPr>
        <p:spPr>
          <a:xfrm>
            <a:off x="59189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0.87</a:t>
            </a:r>
          </a:p>
        </p:txBody>
      </p:sp>
      <p:sp>
        <p:nvSpPr>
          <p:cNvPr id="1007" name="Shape 1007"/>
          <p:cNvSpPr txBox="1"/>
          <p:nvPr/>
        </p:nvSpPr>
        <p:spPr>
          <a:xfrm>
            <a:off x="5918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0.00</a:t>
            </a:r>
          </a:p>
        </p:txBody>
      </p:sp>
      <p:sp>
        <p:nvSpPr>
          <p:cNvPr id="1008" name="Shape 1008"/>
          <p:cNvSpPr txBox="1"/>
          <p:nvPr/>
        </p:nvSpPr>
        <p:spPr>
          <a:xfrm>
            <a:off x="5664425" y="4982250"/>
            <a:ext cx="14364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probabilities</a:t>
            </a:r>
          </a:p>
        </p:txBody>
      </p:sp>
      <p:sp>
        <p:nvSpPr>
          <p:cNvPr id="2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8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Shape 1015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1016" name="Shape 101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017" name="Shape 101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1018" name="Shape 101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1019" name="Shape 101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1020" name="Shape 102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1021" name="Shape 102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1022" name="Shape 10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975" y="1824088"/>
            <a:ext cx="2614024" cy="6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Shape 1023"/>
          <p:cNvSpPr txBox="1"/>
          <p:nvPr/>
        </p:nvSpPr>
        <p:spPr>
          <a:xfrm>
            <a:off x="501775" y="498225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unnormalized log probabilities</a:t>
            </a:r>
          </a:p>
        </p:txBody>
      </p:sp>
      <p:cxnSp>
        <p:nvCxnSpPr>
          <p:cNvPr id="1024" name="Shape 1024"/>
          <p:cNvCxnSpPr>
            <a:stCxn id="1014" idx="3"/>
          </p:cNvCxnSpPr>
          <p:nvPr/>
        </p:nvCxnSpPr>
        <p:spPr>
          <a:xfrm>
            <a:off x="2545075" y="4107850"/>
            <a:ext cx="7407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25" name="Shape 1025"/>
          <p:cNvSpPr/>
          <p:nvPr/>
        </p:nvSpPr>
        <p:spPr>
          <a:xfrm>
            <a:off x="34633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Shape 1026"/>
          <p:cNvSpPr txBox="1"/>
          <p:nvPr/>
        </p:nvSpPr>
        <p:spPr>
          <a:xfrm>
            <a:off x="36329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24.5</a:t>
            </a:r>
          </a:p>
        </p:txBody>
      </p:sp>
      <p:sp>
        <p:nvSpPr>
          <p:cNvPr id="1027" name="Shape 1027"/>
          <p:cNvSpPr txBox="1"/>
          <p:nvPr/>
        </p:nvSpPr>
        <p:spPr>
          <a:xfrm>
            <a:off x="3404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164.0</a:t>
            </a:r>
          </a:p>
        </p:txBody>
      </p:sp>
      <p:sp>
        <p:nvSpPr>
          <p:cNvPr id="1028" name="Shape 1028"/>
          <p:cNvSpPr txBox="1"/>
          <p:nvPr/>
        </p:nvSpPr>
        <p:spPr>
          <a:xfrm>
            <a:off x="3556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0.18</a:t>
            </a:r>
          </a:p>
        </p:txBody>
      </p:sp>
      <p:sp>
        <p:nvSpPr>
          <p:cNvPr id="1029" name="Shape 1029"/>
          <p:cNvSpPr txBox="1"/>
          <p:nvPr/>
        </p:nvSpPr>
        <p:spPr>
          <a:xfrm>
            <a:off x="2637200" y="3643450"/>
            <a:ext cx="8433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</a:t>
            </a:r>
          </a:p>
        </p:txBody>
      </p:sp>
      <p:sp>
        <p:nvSpPr>
          <p:cNvPr id="1030" name="Shape 1030"/>
          <p:cNvSpPr txBox="1"/>
          <p:nvPr/>
        </p:nvSpPr>
        <p:spPr>
          <a:xfrm>
            <a:off x="2599050" y="2748525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unnormalized probabilities</a:t>
            </a:r>
          </a:p>
        </p:txBody>
      </p:sp>
      <p:pic>
        <p:nvPicPr>
          <p:cNvPr id="1031" name="Shape 1031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Shape 1032"/>
          <p:cNvCxnSpPr/>
          <p:nvPr/>
        </p:nvCxnSpPr>
        <p:spPr>
          <a:xfrm>
            <a:off x="4526275" y="4107850"/>
            <a:ext cx="1080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33" name="Shape 1033"/>
          <p:cNvSpPr txBox="1"/>
          <p:nvPr/>
        </p:nvSpPr>
        <p:spPr>
          <a:xfrm>
            <a:off x="4601775" y="3627825"/>
            <a:ext cx="16194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normalize</a:t>
            </a:r>
          </a:p>
        </p:txBody>
      </p:sp>
      <p:sp>
        <p:nvSpPr>
          <p:cNvPr id="1034" name="Shape 1034"/>
          <p:cNvSpPr/>
          <p:nvPr/>
        </p:nvSpPr>
        <p:spPr>
          <a:xfrm>
            <a:off x="5825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Shape 1035"/>
          <p:cNvSpPr txBox="1"/>
          <p:nvPr/>
        </p:nvSpPr>
        <p:spPr>
          <a:xfrm>
            <a:off x="59189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0.13</a:t>
            </a:r>
          </a:p>
        </p:txBody>
      </p:sp>
      <p:sp>
        <p:nvSpPr>
          <p:cNvPr id="1036" name="Shape 1036"/>
          <p:cNvSpPr txBox="1"/>
          <p:nvPr/>
        </p:nvSpPr>
        <p:spPr>
          <a:xfrm>
            <a:off x="59189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0.87</a:t>
            </a:r>
          </a:p>
        </p:txBody>
      </p:sp>
      <p:sp>
        <p:nvSpPr>
          <p:cNvPr id="1037" name="Shape 1037"/>
          <p:cNvSpPr txBox="1"/>
          <p:nvPr/>
        </p:nvSpPr>
        <p:spPr>
          <a:xfrm>
            <a:off x="5918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0.00</a:t>
            </a:r>
          </a:p>
        </p:txBody>
      </p:sp>
      <p:sp>
        <p:nvSpPr>
          <p:cNvPr id="1038" name="Shape 1038"/>
          <p:cNvSpPr txBox="1"/>
          <p:nvPr/>
        </p:nvSpPr>
        <p:spPr>
          <a:xfrm>
            <a:off x="5664425" y="4982250"/>
            <a:ext cx="14364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probabilities</a:t>
            </a:r>
          </a:p>
        </p:txBody>
      </p:sp>
      <p:cxnSp>
        <p:nvCxnSpPr>
          <p:cNvPr id="1039" name="Shape 1039"/>
          <p:cNvCxnSpPr/>
          <p:nvPr/>
        </p:nvCxnSpPr>
        <p:spPr>
          <a:xfrm>
            <a:off x="6942575" y="3578500"/>
            <a:ext cx="2274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40" name="Shape 1040"/>
          <p:cNvSpPr txBox="1"/>
          <p:nvPr/>
        </p:nvSpPr>
        <p:spPr>
          <a:xfrm>
            <a:off x="7247375" y="3280500"/>
            <a:ext cx="2162100" cy="9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L_i = -log(0.13)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     = </a:t>
            </a:r>
            <a:r>
              <a:rPr lang="en" sz="20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0.89</a:t>
            </a: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51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Shape 1047"/>
          <p:cNvSpPr txBox="1"/>
          <p:nvPr/>
        </p:nvSpPr>
        <p:spPr>
          <a:xfrm>
            <a:off x="84825" y="948175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1048" name="Shape 1048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049" name="Shape 1049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1050" name="Shape 1050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1051" name="Shape 1051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1052" name="Shape 1052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1053" name="Shape 1053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1054" name="Shape 10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862" y="1917813"/>
            <a:ext cx="2614024" cy="6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Shape 1055"/>
          <p:cNvSpPr txBox="1"/>
          <p:nvPr/>
        </p:nvSpPr>
        <p:spPr>
          <a:xfrm>
            <a:off x="501775" y="498225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unnormalized log probabilities</a:t>
            </a:r>
          </a:p>
        </p:txBody>
      </p:sp>
      <p:cxnSp>
        <p:nvCxnSpPr>
          <p:cNvPr id="1056" name="Shape 1056"/>
          <p:cNvCxnSpPr>
            <a:stCxn id="1046" idx="3"/>
          </p:cNvCxnSpPr>
          <p:nvPr/>
        </p:nvCxnSpPr>
        <p:spPr>
          <a:xfrm>
            <a:off x="2545075" y="4107850"/>
            <a:ext cx="7407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7" name="Shape 1057"/>
          <p:cNvSpPr/>
          <p:nvPr/>
        </p:nvSpPr>
        <p:spPr>
          <a:xfrm>
            <a:off x="34633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Shape 1058"/>
          <p:cNvSpPr txBox="1"/>
          <p:nvPr/>
        </p:nvSpPr>
        <p:spPr>
          <a:xfrm>
            <a:off x="36329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24.5</a:t>
            </a:r>
          </a:p>
        </p:txBody>
      </p:sp>
      <p:sp>
        <p:nvSpPr>
          <p:cNvPr id="1059" name="Shape 1059"/>
          <p:cNvSpPr txBox="1"/>
          <p:nvPr/>
        </p:nvSpPr>
        <p:spPr>
          <a:xfrm>
            <a:off x="3404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164.0</a:t>
            </a:r>
          </a:p>
        </p:txBody>
      </p:sp>
      <p:sp>
        <p:nvSpPr>
          <p:cNvPr id="1060" name="Shape 1060"/>
          <p:cNvSpPr txBox="1"/>
          <p:nvPr/>
        </p:nvSpPr>
        <p:spPr>
          <a:xfrm>
            <a:off x="3556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0.18</a:t>
            </a:r>
          </a:p>
        </p:txBody>
      </p:sp>
      <p:sp>
        <p:nvSpPr>
          <p:cNvPr id="1061" name="Shape 1061"/>
          <p:cNvSpPr txBox="1"/>
          <p:nvPr/>
        </p:nvSpPr>
        <p:spPr>
          <a:xfrm>
            <a:off x="2637200" y="3643450"/>
            <a:ext cx="8433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</a:t>
            </a:r>
          </a:p>
        </p:txBody>
      </p:sp>
      <p:cxnSp>
        <p:nvCxnSpPr>
          <p:cNvPr id="1062" name="Shape 1062"/>
          <p:cNvCxnSpPr/>
          <p:nvPr/>
        </p:nvCxnSpPr>
        <p:spPr>
          <a:xfrm>
            <a:off x="4526275" y="4107850"/>
            <a:ext cx="1080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3" name="Shape 1063"/>
          <p:cNvSpPr txBox="1"/>
          <p:nvPr/>
        </p:nvSpPr>
        <p:spPr>
          <a:xfrm>
            <a:off x="4601775" y="3627825"/>
            <a:ext cx="16194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normalize</a:t>
            </a:r>
          </a:p>
        </p:txBody>
      </p:sp>
      <p:sp>
        <p:nvSpPr>
          <p:cNvPr id="1064" name="Shape 1064"/>
          <p:cNvSpPr txBox="1"/>
          <p:nvPr/>
        </p:nvSpPr>
        <p:spPr>
          <a:xfrm>
            <a:off x="2599050" y="2748525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unnormalized probabilities</a:t>
            </a:r>
          </a:p>
        </p:txBody>
      </p:sp>
      <p:sp>
        <p:nvSpPr>
          <p:cNvPr id="1065" name="Shape 1065"/>
          <p:cNvSpPr/>
          <p:nvPr/>
        </p:nvSpPr>
        <p:spPr>
          <a:xfrm>
            <a:off x="5825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Shape 1066"/>
          <p:cNvSpPr txBox="1"/>
          <p:nvPr/>
        </p:nvSpPr>
        <p:spPr>
          <a:xfrm>
            <a:off x="59189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0.13</a:t>
            </a:r>
          </a:p>
        </p:txBody>
      </p:sp>
      <p:sp>
        <p:nvSpPr>
          <p:cNvPr id="1067" name="Shape 1067"/>
          <p:cNvSpPr txBox="1"/>
          <p:nvPr/>
        </p:nvSpPr>
        <p:spPr>
          <a:xfrm>
            <a:off x="59189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0.87</a:t>
            </a:r>
          </a:p>
        </p:txBody>
      </p:sp>
      <p:sp>
        <p:nvSpPr>
          <p:cNvPr id="1068" name="Shape 1068"/>
          <p:cNvSpPr txBox="1"/>
          <p:nvPr/>
        </p:nvSpPr>
        <p:spPr>
          <a:xfrm>
            <a:off x="5918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0.00</a:t>
            </a:r>
          </a:p>
        </p:txBody>
      </p:sp>
      <p:sp>
        <p:nvSpPr>
          <p:cNvPr id="1069" name="Shape 1069"/>
          <p:cNvSpPr txBox="1"/>
          <p:nvPr/>
        </p:nvSpPr>
        <p:spPr>
          <a:xfrm>
            <a:off x="5664425" y="4982250"/>
            <a:ext cx="14364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probabilities</a:t>
            </a:r>
          </a:p>
        </p:txBody>
      </p:sp>
      <p:cxnSp>
        <p:nvCxnSpPr>
          <p:cNvPr id="1070" name="Shape 1070"/>
          <p:cNvCxnSpPr/>
          <p:nvPr/>
        </p:nvCxnSpPr>
        <p:spPr>
          <a:xfrm>
            <a:off x="6942575" y="3578500"/>
            <a:ext cx="2274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1" name="Shape 1071"/>
          <p:cNvSpPr txBox="1"/>
          <p:nvPr/>
        </p:nvSpPr>
        <p:spPr>
          <a:xfrm>
            <a:off x="7247375" y="3280500"/>
            <a:ext cx="2162100" cy="9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L_i = -log(0.13)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     = </a:t>
            </a:r>
            <a:r>
              <a:rPr lang="en" sz="20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0.89</a:t>
            </a:r>
          </a:p>
        </p:txBody>
      </p:sp>
      <p:sp>
        <p:nvSpPr>
          <p:cNvPr id="1072" name="Shape 1072"/>
          <p:cNvSpPr txBox="1"/>
          <p:nvPr/>
        </p:nvSpPr>
        <p:spPr>
          <a:xfrm>
            <a:off x="5669900" y="1602250"/>
            <a:ext cx="32937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the min/max possible loss L_i?</a:t>
            </a:r>
          </a:p>
        </p:txBody>
      </p:sp>
      <p:pic>
        <p:nvPicPr>
          <p:cNvPr id="1073" name="Shape 1073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04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Shape 1080"/>
          <p:cNvSpPr txBox="1"/>
          <p:nvPr/>
        </p:nvSpPr>
        <p:spPr>
          <a:xfrm>
            <a:off x="84825" y="948175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(Multinomial Logistic Regression)</a:t>
            </a:r>
          </a:p>
        </p:txBody>
      </p:sp>
      <p:sp>
        <p:nvSpPr>
          <p:cNvPr id="1081" name="Shape 108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082" name="Shape 108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1083" name="Shape 108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1086" name="Shape 108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pic>
        <p:nvPicPr>
          <p:cNvPr id="1087" name="Shape 10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862" y="1917813"/>
            <a:ext cx="2614024" cy="6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Shape 1088"/>
          <p:cNvSpPr txBox="1"/>
          <p:nvPr/>
        </p:nvSpPr>
        <p:spPr>
          <a:xfrm>
            <a:off x="501775" y="498225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unnormalized log probabilities</a:t>
            </a:r>
          </a:p>
        </p:txBody>
      </p:sp>
      <p:cxnSp>
        <p:nvCxnSpPr>
          <p:cNvPr id="1089" name="Shape 1089"/>
          <p:cNvCxnSpPr>
            <a:stCxn id="1079" idx="3"/>
          </p:cNvCxnSpPr>
          <p:nvPr/>
        </p:nvCxnSpPr>
        <p:spPr>
          <a:xfrm>
            <a:off x="2545075" y="4107850"/>
            <a:ext cx="7407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90" name="Shape 1090"/>
          <p:cNvSpPr/>
          <p:nvPr/>
        </p:nvSpPr>
        <p:spPr>
          <a:xfrm>
            <a:off x="34633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Shape 1091"/>
          <p:cNvSpPr txBox="1"/>
          <p:nvPr/>
        </p:nvSpPr>
        <p:spPr>
          <a:xfrm>
            <a:off x="36329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24.5</a:t>
            </a:r>
          </a:p>
        </p:txBody>
      </p:sp>
      <p:sp>
        <p:nvSpPr>
          <p:cNvPr id="1092" name="Shape 1092"/>
          <p:cNvSpPr txBox="1"/>
          <p:nvPr/>
        </p:nvSpPr>
        <p:spPr>
          <a:xfrm>
            <a:off x="3404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164.0</a:t>
            </a:r>
          </a:p>
        </p:txBody>
      </p:sp>
      <p:sp>
        <p:nvSpPr>
          <p:cNvPr id="1093" name="Shape 1093"/>
          <p:cNvSpPr txBox="1"/>
          <p:nvPr/>
        </p:nvSpPr>
        <p:spPr>
          <a:xfrm>
            <a:off x="3556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0.18</a:t>
            </a:r>
          </a:p>
        </p:txBody>
      </p:sp>
      <p:sp>
        <p:nvSpPr>
          <p:cNvPr id="1094" name="Shape 1094"/>
          <p:cNvSpPr txBox="1"/>
          <p:nvPr/>
        </p:nvSpPr>
        <p:spPr>
          <a:xfrm>
            <a:off x="2637200" y="3643450"/>
            <a:ext cx="8433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</a:t>
            </a:r>
          </a:p>
        </p:txBody>
      </p:sp>
      <p:cxnSp>
        <p:nvCxnSpPr>
          <p:cNvPr id="1095" name="Shape 1095"/>
          <p:cNvCxnSpPr/>
          <p:nvPr/>
        </p:nvCxnSpPr>
        <p:spPr>
          <a:xfrm>
            <a:off x="4526275" y="4107850"/>
            <a:ext cx="1080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96" name="Shape 1096"/>
          <p:cNvSpPr txBox="1"/>
          <p:nvPr/>
        </p:nvSpPr>
        <p:spPr>
          <a:xfrm>
            <a:off x="4601775" y="3627825"/>
            <a:ext cx="16194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normalize</a:t>
            </a:r>
          </a:p>
        </p:txBody>
      </p:sp>
      <p:sp>
        <p:nvSpPr>
          <p:cNvPr id="1097" name="Shape 1097"/>
          <p:cNvSpPr txBox="1"/>
          <p:nvPr/>
        </p:nvSpPr>
        <p:spPr>
          <a:xfrm>
            <a:off x="2599050" y="2748525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unnormalized probabilities</a:t>
            </a:r>
          </a:p>
        </p:txBody>
      </p:sp>
      <p:sp>
        <p:nvSpPr>
          <p:cNvPr id="1098" name="Shape 1098"/>
          <p:cNvSpPr/>
          <p:nvPr/>
        </p:nvSpPr>
        <p:spPr>
          <a:xfrm>
            <a:off x="5825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Shape 1099"/>
          <p:cNvSpPr txBox="1"/>
          <p:nvPr/>
        </p:nvSpPr>
        <p:spPr>
          <a:xfrm>
            <a:off x="59189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0.13</a:t>
            </a:r>
          </a:p>
        </p:txBody>
      </p:sp>
      <p:sp>
        <p:nvSpPr>
          <p:cNvPr id="1100" name="Shape 1100"/>
          <p:cNvSpPr txBox="1"/>
          <p:nvPr/>
        </p:nvSpPr>
        <p:spPr>
          <a:xfrm>
            <a:off x="59189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0.87</a:t>
            </a:r>
          </a:p>
        </p:txBody>
      </p:sp>
      <p:sp>
        <p:nvSpPr>
          <p:cNvPr id="1101" name="Shape 1101"/>
          <p:cNvSpPr txBox="1"/>
          <p:nvPr/>
        </p:nvSpPr>
        <p:spPr>
          <a:xfrm>
            <a:off x="5918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0.00</a:t>
            </a:r>
          </a:p>
        </p:txBody>
      </p:sp>
      <p:sp>
        <p:nvSpPr>
          <p:cNvPr id="1102" name="Shape 1102"/>
          <p:cNvSpPr txBox="1"/>
          <p:nvPr/>
        </p:nvSpPr>
        <p:spPr>
          <a:xfrm>
            <a:off x="5664425" y="4982250"/>
            <a:ext cx="14364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probabilities</a:t>
            </a:r>
          </a:p>
        </p:txBody>
      </p:sp>
      <p:cxnSp>
        <p:nvCxnSpPr>
          <p:cNvPr id="1103" name="Shape 1103"/>
          <p:cNvCxnSpPr/>
          <p:nvPr/>
        </p:nvCxnSpPr>
        <p:spPr>
          <a:xfrm>
            <a:off x="6942575" y="3578500"/>
            <a:ext cx="2274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4" name="Shape 1104"/>
          <p:cNvSpPr txBox="1"/>
          <p:nvPr/>
        </p:nvSpPr>
        <p:spPr>
          <a:xfrm>
            <a:off x="7247375" y="3280500"/>
            <a:ext cx="2162100" cy="9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L_i = -log(0.13)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     = </a:t>
            </a:r>
            <a:r>
              <a:rPr lang="en" sz="20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0.89</a:t>
            </a:r>
          </a:p>
        </p:txBody>
      </p:sp>
      <p:sp>
        <p:nvSpPr>
          <p:cNvPr id="1105" name="Shape 1105"/>
          <p:cNvSpPr txBox="1"/>
          <p:nvPr/>
        </p:nvSpPr>
        <p:spPr>
          <a:xfrm>
            <a:off x="5669900" y="1602250"/>
            <a:ext cx="3293700" cy="1485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Q2: Usually at initialization W is small so all </a:t>
            </a: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 ≈ 0.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is the loss?</a:t>
            </a:r>
          </a:p>
        </p:txBody>
      </p:sp>
      <p:pic>
        <p:nvPicPr>
          <p:cNvPr id="1106" name="Shape 1106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1388337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05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Shape 1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01" y="893325"/>
            <a:ext cx="8837399" cy="440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37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19" name="Shape 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07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27" name="Shape 1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Shape 1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Shape 1129"/>
          <p:cNvSpPr txBox="1"/>
          <p:nvPr/>
        </p:nvSpPr>
        <p:spPr>
          <a:xfrm>
            <a:off x="286750" y="2937100"/>
            <a:ext cx="36627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scores: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-2, 3]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9, 9]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-100, -100]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</a:p>
        </p:txBody>
      </p:sp>
      <p:pic>
        <p:nvPicPr>
          <p:cNvPr id="1130" name="Shape 1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252" y="4894194"/>
            <a:ext cx="1000125" cy="428625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131" name="Shape 1131"/>
          <p:cNvCxnSpPr/>
          <p:nvPr/>
        </p:nvCxnSpPr>
        <p:spPr>
          <a:xfrm>
            <a:off x="-7850" y="2786425"/>
            <a:ext cx="9191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2" name="Shape 1132"/>
          <p:cNvSpPr txBox="1"/>
          <p:nvPr/>
        </p:nvSpPr>
        <p:spPr>
          <a:xfrm>
            <a:off x="4274000" y="2919750"/>
            <a:ext cx="46818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Suppose I take a datapoint and I jiggle a bit (changing its score slightly). What happens to the loss in both cases?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1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 txBox="1"/>
          <p:nvPr/>
        </p:nvSpPr>
        <p:spPr>
          <a:xfrm>
            <a:off x="446925" y="173355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some dataset of (x,y)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function: 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140" name="Shape 1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209577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Shape 1141"/>
          <p:cNvSpPr txBox="1"/>
          <p:nvPr/>
        </p:nvSpPr>
        <p:spPr>
          <a:xfrm>
            <a:off x="5973042" y="1887682"/>
            <a:ext cx="1291200" cy="1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</p:txBody>
      </p:sp>
      <p:pic>
        <p:nvPicPr>
          <p:cNvPr id="1142" name="Shape 1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4" y="3648376"/>
            <a:ext cx="3680525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Shape 1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1645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Shape 1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900150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Shape 11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53992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Shape 1146"/>
          <p:cNvSpPr txBox="1"/>
          <p:nvPr/>
        </p:nvSpPr>
        <p:spPr>
          <a:xfrm>
            <a:off x="2577375" y="29094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</a:p>
        </p:txBody>
      </p:sp>
      <p:sp>
        <p:nvSpPr>
          <p:cNvPr id="1147" name="Shape 1147"/>
          <p:cNvSpPr txBox="1"/>
          <p:nvPr/>
        </p:nvSpPr>
        <p:spPr>
          <a:xfrm>
            <a:off x="4216350" y="34840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1148" name="Shape 1148"/>
          <p:cNvSpPr txBox="1"/>
          <p:nvPr/>
        </p:nvSpPr>
        <p:spPr>
          <a:xfrm>
            <a:off x="3154387" y="4617525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loss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 txBox="1"/>
          <p:nvPr/>
        </p:nvSpPr>
        <p:spPr>
          <a:xfrm>
            <a:off x="446925" y="173355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some dataset of (x,y)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function: 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156" name="Shape 1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209577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Shape 1157"/>
          <p:cNvSpPr txBox="1"/>
          <p:nvPr/>
        </p:nvSpPr>
        <p:spPr>
          <a:xfrm>
            <a:off x="5973042" y="1887682"/>
            <a:ext cx="1291200" cy="1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</p:txBody>
      </p:sp>
      <p:pic>
        <p:nvPicPr>
          <p:cNvPr id="1158" name="Shape 1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4" y="3648376"/>
            <a:ext cx="3680525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Shape 1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1645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Shape 1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900150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53992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 txBox="1"/>
          <p:nvPr/>
        </p:nvSpPr>
        <p:spPr>
          <a:xfrm>
            <a:off x="2577375" y="29094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4216350" y="34840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1164" name="Shape 1164"/>
          <p:cNvSpPr txBox="1"/>
          <p:nvPr/>
        </p:nvSpPr>
        <p:spPr>
          <a:xfrm>
            <a:off x="3154387" y="4617525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loss</a:t>
            </a:r>
          </a:p>
        </p:txBody>
      </p:sp>
      <p:sp>
        <p:nvSpPr>
          <p:cNvPr id="1165" name="Shape 1165"/>
          <p:cNvSpPr txBox="1"/>
          <p:nvPr/>
        </p:nvSpPr>
        <p:spPr>
          <a:xfrm>
            <a:off x="4334150" y="984900"/>
            <a:ext cx="4248300" cy="5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How do we find the best W?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500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279" y="1620028"/>
            <a:ext cx="1404445" cy="1006099"/>
            <a:chOff x="4952279" y="1620028"/>
            <a:chExt cx="1404445" cy="1006099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009113" y="1620028"/>
              <a:ext cx="1106974" cy="1006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062357">
              <a:off x="4952279" y="2073172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Modeling Error</a:t>
              </a:r>
              <a:endParaRPr lang="en-US" sz="1400" dirty="0"/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255972">
            <a:off x="3297294" y="2286000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model class</a:t>
            </a: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892040" y="2606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81400" y="32918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560" y="2674620"/>
            <a:ext cx="1248523" cy="836782"/>
            <a:chOff x="3718560" y="2674620"/>
            <a:chExt cx="1248523" cy="83678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3718560" y="2674620"/>
              <a:ext cx="117348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780749">
              <a:off x="3944259" y="298818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739640" y="4130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2169" y="3408913"/>
            <a:ext cx="1247558" cy="867476"/>
            <a:chOff x="3512169" y="3408913"/>
            <a:chExt cx="1247558" cy="867476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3698473" y="3408913"/>
              <a:ext cx="1061254" cy="741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139530">
              <a:off x="3512169" y="3753169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grpSp>
        <p:nvGrpSpPr>
          <p:cNvPr id="77" name="Shape 335"/>
          <p:cNvGrpSpPr/>
          <p:nvPr/>
        </p:nvGrpSpPr>
        <p:grpSpPr>
          <a:xfrm>
            <a:off x="2084846" y="1505615"/>
            <a:ext cx="834091" cy="2020280"/>
            <a:chOff x="3572521" y="2326840"/>
            <a:chExt cx="834091" cy="2020280"/>
          </a:xfrm>
        </p:grpSpPr>
        <p:sp>
          <p:nvSpPr>
            <p:cNvPr id="78" name="Shape 336"/>
            <p:cNvSpPr/>
            <p:nvPr/>
          </p:nvSpPr>
          <p:spPr>
            <a:xfrm>
              <a:off x="3575921" y="3601498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384</a:t>
              </a:r>
            </a:p>
          </p:txBody>
        </p:sp>
        <p:sp>
          <p:nvSpPr>
            <p:cNvPr id="79" name="Shape 337"/>
            <p:cNvSpPr/>
            <p:nvPr/>
          </p:nvSpPr>
          <p:spPr>
            <a:xfrm>
              <a:off x="3575921" y="3760672"/>
              <a:ext cx="830691" cy="108926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0" name="Shape 338"/>
            <p:cNvSpPr/>
            <p:nvPr/>
          </p:nvSpPr>
          <p:spPr>
            <a:xfrm>
              <a:off x="3575921" y="3919846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5x5 conv, 256</a:t>
              </a:r>
            </a:p>
          </p:txBody>
        </p:sp>
        <p:sp>
          <p:nvSpPr>
            <p:cNvPr id="81" name="Shape 339"/>
            <p:cNvSpPr/>
            <p:nvPr/>
          </p:nvSpPr>
          <p:spPr>
            <a:xfrm>
              <a:off x="3575921" y="4079021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11x11 conv, 96</a:t>
              </a:r>
            </a:p>
          </p:txBody>
        </p:sp>
        <p:sp>
          <p:nvSpPr>
            <p:cNvPr id="82" name="Shape 340"/>
            <p:cNvSpPr/>
            <p:nvPr/>
          </p:nvSpPr>
          <p:spPr>
            <a:xfrm>
              <a:off x="3575921" y="4238195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83" name="Shape 341"/>
            <p:cNvSpPr/>
            <p:nvPr/>
          </p:nvSpPr>
          <p:spPr>
            <a:xfrm>
              <a:off x="3572521" y="3441062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4" name="Shape 342"/>
            <p:cNvSpPr/>
            <p:nvPr/>
          </p:nvSpPr>
          <p:spPr>
            <a:xfrm>
              <a:off x="3572521" y="3281888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384</a:t>
              </a:r>
            </a:p>
          </p:txBody>
        </p:sp>
        <p:sp>
          <p:nvSpPr>
            <p:cNvPr id="85" name="Shape 343"/>
            <p:cNvSpPr/>
            <p:nvPr/>
          </p:nvSpPr>
          <p:spPr>
            <a:xfrm>
              <a:off x="3572521" y="3122714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256</a:t>
              </a:r>
            </a:p>
          </p:txBody>
        </p:sp>
        <p:sp>
          <p:nvSpPr>
            <p:cNvPr id="86" name="Shape 344"/>
            <p:cNvSpPr/>
            <p:nvPr/>
          </p:nvSpPr>
          <p:spPr>
            <a:xfrm>
              <a:off x="3572521" y="2963540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7" name="Shape 345"/>
            <p:cNvSpPr/>
            <p:nvPr/>
          </p:nvSpPr>
          <p:spPr>
            <a:xfrm>
              <a:off x="3572521" y="2804364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88" name="Shape 346"/>
            <p:cNvSpPr/>
            <p:nvPr/>
          </p:nvSpPr>
          <p:spPr>
            <a:xfrm>
              <a:off x="3572521" y="2645190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89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90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1000</a:t>
              </a:r>
            </a:p>
          </p:txBody>
        </p:sp>
      </p:grpSp>
      <p:sp>
        <p:nvSpPr>
          <p:cNvPr id="91" name="Shape 377"/>
          <p:cNvSpPr txBox="1"/>
          <p:nvPr/>
        </p:nvSpPr>
        <p:spPr>
          <a:xfrm>
            <a:off x="2028480" y="1161509"/>
            <a:ext cx="874800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err="1"/>
              <a:t>AlexNet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730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667000" y="4114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23220" cy="1182460"/>
            <a:chOff x="2200074" y="3914243"/>
            <a:chExt cx="523220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116374" cy="1596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 = 0</a:t>
              </a:r>
              <a:endParaRPr lang="en-US" sz="1400" dirty="0"/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Modeling Error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model class</a:t>
            </a:r>
            <a:endParaRPr lang="en-US" sz="1800" dirty="0"/>
          </a:p>
        </p:txBody>
      </p:sp>
      <p:grpSp>
        <p:nvGrpSpPr>
          <p:cNvPr id="66" name="Shape 335"/>
          <p:cNvGrpSpPr/>
          <p:nvPr/>
        </p:nvGrpSpPr>
        <p:grpSpPr>
          <a:xfrm>
            <a:off x="1680509" y="3052394"/>
            <a:ext cx="834091" cy="452806"/>
            <a:chOff x="3572521" y="2326840"/>
            <a:chExt cx="834091" cy="452806"/>
          </a:xfrm>
        </p:grpSpPr>
        <p:sp>
          <p:nvSpPr>
            <p:cNvPr id="71" name="Shape 340"/>
            <p:cNvSpPr/>
            <p:nvPr/>
          </p:nvSpPr>
          <p:spPr>
            <a:xfrm>
              <a:off x="3575921" y="2670720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78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79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</a:t>
              </a:r>
              <a:r>
                <a:rPr lang="en-US" sz="700" dirty="0" smtClean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HxWx3</a:t>
              </a:r>
              <a:endParaRPr lang="en" sz="700" dirty="0">
                <a:solidFill>
                  <a:srgbClr val="38761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0" name="Shape 377"/>
          <p:cNvSpPr txBox="1"/>
          <p:nvPr/>
        </p:nvSpPr>
        <p:spPr>
          <a:xfrm>
            <a:off x="914400" y="2708288"/>
            <a:ext cx="2294286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Multi-class Logistic Regression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593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48577</TotalTime>
  <Words>3581</Words>
  <Application>Microsoft Macintosh PowerPoint</Application>
  <PresentationFormat>On-screen Show (4:3)</PresentationFormat>
  <Paragraphs>1057</Paragraphs>
  <Slides>68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 Narrow</vt:lpstr>
      <vt:lpstr>Helvetica Neue</vt:lpstr>
      <vt:lpstr>Helvetica Neue Light</vt:lpstr>
      <vt:lpstr>ＭＳ Ｐゴシック</vt:lpstr>
      <vt:lpstr>Osaka</vt:lpstr>
      <vt:lpstr>Symbol</vt:lpstr>
      <vt:lpstr>Wingdings</vt:lpstr>
      <vt:lpstr>Arial</vt:lpstr>
      <vt:lpstr>pictures</vt:lpstr>
      <vt:lpstr>Blank Presentation</vt:lpstr>
      <vt:lpstr>CS 7643: Deep Learning</vt:lpstr>
      <vt:lpstr>Administrativia</vt:lpstr>
      <vt:lpstr>Plan for Today</vt:lpstr>
      <vt:lpstr>Notation</vt:lpstr>
      <vt:lpstr>Supervised Learning</vt:lpstr>
      <vt:lpstr>Supervised Learning</vt:lpstr>
      <vt:lpstr>Error Decomposition</vt:lpstr>
      <vt:lpstr>Error Decomposition</vt:lpstr>
      <vt:lpstr>Error Decomposition</vt:lpstr>
      <vt:lpstr>Error Decomposition</vt:lpstr>
      <vt:lpstr>Error Decomposition</vt:lpstr>
      <vt:lpstr>PowerPoint Presentation</vt:lpstr>
      <vt:lpstr>PowerPoint Presentation</vt:lpstr>
      <vt:lpstr>Image Captioning</vt:lpstr>
      <vt:lpstr>Visual Question Answering</vt:lpstr>
      <vt:lpstr>Visual Dialog</vt:lpstr>
      <vt:lpstr>Recall CIFAR10</vt:lpstr>
      <vt:lpstr>Parametric Approach</vt:lpstr>
      <vt:lpstr>Parametric Approach: Linear Classifier</vt:lpstr>
      <vt:lpstr>Parametric Approach: Linear Classifier</vt:lpstr>
      <vt:lpstr>Parametric Approach: Linear Classifier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Multiclass SVM Loss: Example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softmax called softmax?</vt:lpstr>
      <vt:lpstr>PowerPoint Presentation</vt:lpstr>
      <vt:lpstr>PowerPoint Presentation</vt:lpstr>
      <vt:lpstr>Log-Likelihood / KL-Divergence / Cross-Entropy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Recap</vt:lpstr>
    </vt:vector>
  </TitlesOfParts>
  <Manager/>
  <Company>Virginia Tech</Company>
  <LinksUpToDate>false</LinksUpToDate>
  <SharedDoc>false</SharedDoc>
  <HyperlinkBase/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2645</cp:revision>
  <cp:lastPrinted>2015-04-01T17:45:43Z</cp:lastPrinted>
  <dcterms:created xsi:type="dcterms:W3CDTF">2013-03-06T19:31:42Z</dcterms:created>
  <dcterms:modified xsi:type="dcterms:W3CDTF">2017-08-30T22:17:00Z</dcterms:modified>
  <cp:category/>
</cp:coreProperties>
</file>