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24"/>
  </p:notesMasterIdLst>
  <p:handoutMasterIdLst>
    <p:handoutMasterId r:id="rId125"/>
  </p:handoutMasterIdLst>
  <p:sldIdLst>
    <p:sldId id="256" r:id="rId3"/>
    <p:sldId id="390" r:id="rId4"/>
    <p:sldId id="259" r:id="rId5"/>
    <p:sldId id="262" r:id="rId6"/>
    <p:sldId id="263" r:id="rId7"/>
    <p:sldId id="264" r:id="rId8"/>
    <p:sldId id="265" r:id="rId9"/>
    <p:sldId id="266" r:id="rId10"/>
    <p:sldId id="267" r:id="rId11"/>
    <p:sldId id="268" r:id="rId12"/>
    <p:sldId id="269" r:id="rId13"/>
    <p:sldId id="270" r:id="rId14"/>
    <p:sldId id="272" r:id="rId15"/>
    <p:sldId id="273" r:id="rId16"/>
    <p:sldId id="274" r:id="rId17"/>
    <p:sldId id="275" r:id="rId18"/>
    <p:sldId id="396" r:id="rId19"/>
    <p:sldId id="397" r:id="rId20"/>
    <p:sldId id="276" r:id="rId21"/>
    <p:sldId id="279" r:id="rId22"/>
    <p:sldId id="280" r:id="rId23"/>
    <p:sldId id="281" r:id="rId24"/>
    <p:sldId id="293" r:id="rId25"/>
    <p:sldId id="283" r:id="rId26"/>
    <p:sldId id="284" r:id="rId27"/>
    <p:sldId id="285" r:id="rId28"/>
    <p:sldId id="286" r:id="rId29"/>
    <p:sldId id="287" r:id="rId30"/>
    <p:sldId id="288" r:id="rId31"/>
    <p:sldId id="289" r:id="rId32"/>
    <p:sldId id="290" r:id="rId33"/>
    <p:sldId id="291" r:id="rId34"/>
    <p:sldId id="292" r:id="rId35"/>
    <p:sldId id="310" r:id="rId36"/>
    <p:sldId id="295" r:id="rId37"/>
    <p:sldId id="311"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2" r:id="rId53"/>
    <p:sldId id="313" r:id="rId54"/>
    <p:sldId id="314" r:id="rId55"/>
    <p:sldId id="391" r:id="rId56"/>
    <p:sldId id="315" r:id="rId57"/>
    <p:sldId id="316" r:id="rId58"/>
    <p:sldId id="317" r:id="rId59"/>
    <p:sldId id="318" r:id="rId60"/>
    <p:sldId id="319" r:id="rId61"/>
    <p:sldId id="320" r:id="rId62"/>
    <p:sldId id="392" r:id="rId63"/>
    <p:sldId id="398" r:id="rId64"/>
    <p:sldId id="321" r:id="rId65"/>
    <p:sldId id="322" r:id="rId66"/>
    <p:sldId id="325" r:id="rId67"/>
    <p:sldId id="326" r:id="rId68"/>
    <p:sldId id="324" r:id="rId69"/>
    <p:sldId id="327" r:id="rId70"/>
    <p:sldId id="393" r:id="rId71"/>
    <p:sldId id="328" r:id="rId72"/>
    <p:sldId id="329" r:id="rId73"/>
    <p:sldId id="330" r:id="rId74"/>
    <p:sldId id="331" r:id="rId75"/>
    <p:sldId id="344" r:id="rId76"/>
    <p:sldId id="345" r:id="rId77"/>
    <p:sldId id="346" r:id="rId78"/>
    <p:sldId id="347" r:id="rId79"/>
    <p:sldId id="348" r:id="rId80"/>
    <p:sldId id="394" r:id="rId81"/>
    <p:sldId id="395" r:id="rId82"/>
    <p:sldId id="381" r:id="rId83"/>
    <p:sldId id="382" r:id="rId84"/>
    <p:sldId id="383" r:id="rId85"/>
    <p:sldId id="384" r:id="rId86"/>
    <p:sldId id="385" r:id="rId87"/>
    <p:sldId id="386" r:id="rId88"/>
    <p:sldId id="387" r:id="rId89"/>
    <p:sldId id="388" r:id="rId90"/>
    <p:sldId id="389"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16" autoAdjust="0"/>
    <p:restoredTop sz="93544" autoAdjust="0"/>
  </p:normalViewPr>
  <p:slideViewPr>
    <p:cSldViewPr>
      <p:cViewPr varScale="1">
        <p:scale>
          <a:sx n="83" d="100"/>
          <a:sy n="83" d="100"/>
        </p:scale>
        <p:origin x="208" y="9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11/21/17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Find axes along which the data has most variation, this is part of the underlying structure of the data</a:t>
            </a:r>
          </a:p>
          <a:p>
            <a:pPr lvl="0">
              <a:spcBef>
                <a:spcPts val="0"/>
              </a:spcBef>
              <a:buNone/>
            </a:pPr>
            <a:r>
              <a:rPr lang="en"/>
              <a:t>Use this to reduce the dimensionality of the data such that the data has significant variation among each remaining dimension</a:t>
            </a:r>
          </a:p>
          <a:p>
            <a:pPr lvl="0" rtl="0">
              <a:spcBef>
                <a:spcPts val="0"/>
              </a:spcBef>
              <a:buNone/>
            </a:pPr>
            <a:r>
              <a:rPr lang="en"/>
              <a:t>Here is an example, take 3d data, finding 2 axes of variatiation and reducing dimensionality to 2d</a:t>
            </a:r>
          </a:p>
        </p:txBody>
      </p:sp>
    </p:spTree>
    <p:extLst>
      <p:ext uri="{BB962C8B-B14F-4D97-AF65-F5344CB8AC3E}">
        <p14:creationId xmlns:p14="http://schemas.microsoft.com/office/powerpoint/2010/main" val="59078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Finally, another example is density estimation, which is estimating the underlying distribution of your data.</a:t>
            </a:r>
          </a:p>
          <a:p>
            <a:pPr lvl="0">
              <a:spcBef>
                <a:spcPts val="0"/>
              </a:spcBef>
              <a:buNone/>
            </a:pPr>
            <a:r>
              <a:rPr lang="en"/>
              <a:t>For example, in top example, have points in 1-d, and we can try to fit a gaussian to the density</a:t>
            </a:r>
          </a:p>
          <a:p>
            <a:pPr lvl="0" rtl="0">
              <a:spcBef>
                <a:spcPts val="0"/>
              </a:spcBef>
              <a:buNone/>
            </a:pPr>
            <a:r>
              <a:rPr lang="en"/>
              <a:t>In the bottom example, have 2d data.  Again trying to estimate the density, and we model the density to be higher where more points are concentrated</a:t>
            </a:r>
          </a:p>
        </p:txBody>
      </p:sp>
    </p:spTree>
    <p:extLst>
      <p:ext uri="{BB962C8B-B14F-4D97-AF65-F5344CB8AC3E}">
        <p14:creationId xmlns:p14="http://schemas.microsoft.com/office/powerpoint/2010/main" val="109588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178950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Today we’ll focus on generative models, a class of models for unsupervised learning that given training data, tries to generate new samples from the same distribution</a:t>
            </a:r>
          </a:p>
          <a:p>
            <a:pPr lvl="0" rtl="0">
              <a:spcBef>
                <a:spcPts val="0"/>
              </a:spcBef>
              <a:buNone/>
            </a:pPr>
            <a:endParaRPr/>
          </a:p>
        </p:txBody>
      </p:sp>
    </p:spTree>
    <p:extLst>
      <p:ext uri="{BB962C8B-B14F-4D97-AF65-F5344CB8AC3E}">
        <p14:creationId xmlns:p14="http://schemas.microsoft.com/office/powerpoint/2010/main" val="68979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Addresses the problem of density estimation, which is a core problem in unsup learning</a:t>
            </a:r>
          </a:p>
        </p:txBody>
      </p:sp>
    </p:spTree>
    <p:extLst>
      <p:ext uri="{BB962C8B-B14F-4D97-AF65-F5344CB8AC3E}">
        <p14:creationId xmlns:p14="http://schemas.microsoft.com/office/powerpoint/2010/main" val="94406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If we look at types of generative models, can be organized into this taxonomy, where 2 major branches are, as mentioned earlier, explicit density models that explicitly define and solve for the underlying density function, and implicit density models that represent the underlying distribution implicitly through its samples</a:t>
            </a:r>
          </a:p>
        </p:txBody>
      </p:sp>
    </p:spTree>
    <p:extLst>
      <p:ext uri="{BB962C8B-B14F-4D97-AF65-F5344CB8AC3E}">
        <p14:creationId xmlns:p14="http://schemas.microsoft.com/office/powerpoint/2010/main" val="565196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Refer to goodfellow tutorial which has a good overview of this</a:t>
            </a:r>
          </a:p>
          <a:p>
            <a:pPr lvl="0">
              <a:spcBef>
                <a:spcPts val="0"/>
              </a:spcBef>
              <a:buNone/>
            </a:pPr>
            <a:r>
              <a:rPr lang="en"/>
              <a:t>Today discuss 3 most popular types of generative models</a:t>
            </a:r>
          </a:p>
        </p:txBody>
      </p:sp>
    </p:spTree>
    <p:extLst>
      <p:ext uri="{BB962C8B-B14F-4D97-AF65-F5344CB8AC3E}">
        <p14:creationId xmlns:p14="http://schemas.microsoft.com/office/powerpoint/2010/main" val="917157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482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5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Pielrnn and cnn type of fully visible belief network</a:t>
            </a:r>
          </a:p>
        </p:txBody>
      </p:sp>
    </p:spTree>
    <p:extLst>
      <p:ext uri="{BB962C8B-B14F-4D97-AF65-F5344CB8AC3E}">
        <p14:creationId xmlns:p14="http://schemas.microsoft.com/office/powerpoint/2010/main" val="179793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Unsupervised learning problem</a:t>
            </a:r>
          </a:p>
          <a:p>
            <a:pPr lvl="0">
              <a:spcBef>
                <a:spcPts val="0"/>
              </a:spcBef>
              <a:buNone/>
            </a:pPr>
            <a:r>
              <a:rPr lang="en"/>
              <a:t>Generative models, type of unsupervised learning</a:t>
            </a:r>
          </a:p>
          <a:p>
            <a:pPr lvl="0">
              <a:spcBef>
                <a:spcPts val="0"/>
              </a:spcBef>
              <a:buNone/>
            </a:pPr>
            <a:r>
              <a:rPr lang="en"/>
              <a:t>3 types of generative models</a:t>
            </a:r>
          </a:p>
          <a:p>
            <a:pPr lvl="0">
              <a:spcBef>
                <a:spcPts val="0"/>
              </a:spcBef>
              <a:buNone/>
            </a:pPr>
            <a:r>
              <a:rPr lang="en"/>
              <a:t>PixelRNN and PixelCNN, type of fully visible belief networks</a:t>
            </a:r>
          </a:p>
        </p:txBody>
      </p:sp>
    </p:spTree>
    <p:extLst>
      <p:ext uri="{BB962C8B-B14F-4D97-AF65-F5344CB8AC3E}">
        <p14:creationId xmlns:p14="http://schemas.microsoft.com/office/powerpoint/2010/main" val="103915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6881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22812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261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926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5231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5836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Improves in efficiency over pixelrnn</a:t>
            </a:r>
          </a:p>
        </p:txBody>
      </p:sp>
    </p:spTree>
    <p:extLst>
      <p:ext uri="{BB962C8B-B14F-4D97-AF65-F5344CB8AC3E}">
        <p14:creationId xmlns:p14="http://schemas.microsoft.com/office/powerpoint/2010/main" val="130365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16155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138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5606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this class so far, have talked about a lot of sup. Learning problems</a:t>
            </a:r>
          </a:p>
          <a:p>
            <a:pPr lvl="0">
              <a:spcBef>
                <a:spcPts val="0"/>
              </a:spcBef>
              <a:buNone/>
            </a:pPr>
            <a:r>
              <a:rPr lang="en"/>
              <a:t>Data x, y is a label, and label can take many different forms</a:t>
            </a:r>
          </a:p>
          <a:p>
            <a:pPr lvl="0">
              <a:spcBef>
                <a:spcPts val="0"/>
              </a:spcBef>
              <a:buNone/>
            </a:pPr>
            <a:endParaRPr/>
          </a:p>
        </p:txBody>
      </p:sp>
    </p:spTree>
    <p:extLst>
      <p:ext uri="{BB962C8B-B14F-4D97-AF65-F5344CB8AC3E}">
        <p14:creationId xmlns:p14="http://schemas.microsoft.com/office/powerpoint/2010/main" val="1987497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When is it not computationally tractable?</a:t>
            </a:r>
          </a:p>
        </p:txBody>
      </p:sp>
    </p:spTree>
    <p:extLst>
      <p:ext uri="{BB962C8B-B14F-4D97-AF65-F5344CB8AC3E}">
        <p14:creationId xmlns:p14="http://schemas.microsoft.com/office/powerpoint/2010/main" val="1059698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9501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56193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7410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sz="1000">
              <a:solidFill>
                <a:schemeClr val="dk1"/>
              </a:solidFill>
              <a:highlight>
                <a:srgbClr val="FFFFFF"/>
              </a:highlight>
            </a:endParaRPr>
          </a:p>
          <a:p>
            <a:pPr lvl="0">
              <a:spcBef>
                <a:spcPts val="0"/>
              </a:spcBef>
              <a:buNone/>
            </a:pPr>
            <a:endParaRPr sz="1000">
              <a:solidFill>
                <a:schemeClr val="dk1"/>
              </a:solidFill>
              <a:highlight>
                <a:srgbClr val="FFFFFF"/>
              </a:highlight>
            </a:endParaRPr>
          </a:p>
          <a:p>
            <a:pPr lvl="0" rtl="0">
              <a:spcBef>
                <a:spcPts val="0"/>
              </a:spcBef>
              <a:buNone/>
            </a:pPr>
            <a:endParaRPr sz="1000">
              <a:solidFill>
                <a:schemeClr val="dk1"/>
              </a:solidFill>
              <a:highlight>
                <a:srgbClr val="FFFFFF"/>
              </a:highlight>
            </a:endParaRPr>
          </a:p>
          <a:p>
            <a:pPr lvl="0" rtl="0">
              <a:spcBef>
                <a:spcPts val="0"/>
              </a:spcBef>
              <a:buNone/>
            </a:pPr>
            <a:r>
              <a:rPr lang="en" sz="1000">
                <a:solidFill>
                  <a:schemeClr val="dk1"/>
                </a:solidFill>
                <a:highlight>
                  <a:srgbClr val="FFFFFF"/>
                </a:highlight>
              </a:rPr>
              <a:t>Generative model with latent variables to maximize training data</a:t>
            </a:r>
          </a:p>
          <a:p>
            <a:pPr lvl="0" rtl="0">
              <a:spcBef>
                <a:spcPts val="0"/>
              </a:spcBef>
              <a:buNone/>
            </a:pPr>
            <a:endParaRPr sz="1000">
              <a:solidFill>
                <a:schemeClr val="dk1"/>
              </a:solidFill>
              <a:highlight>
                <a:srgbClr val="FFFFFF"/>
              </a:highlight>
            </a:endParaRPr>
          </a:p>
          <a:p>
            <a:pPr lvl="0" rtl="0">
              <a:spcBef>
                <a:spcPts val="0"/>
              </a:spcBef>
              <a:buNone/>
            </a:pPr>
            <a:endParaRPr sz="1000">
              <a:solidFill>
                <a:schemeClr val="dk1"/>
              </a:solidFill>
              <a:highlight>
                <a:srgbClr val="FFFFFF"/>
              </a:highlight>
            </a:endParaRPr>
          </a:p>
          <a:p>
            <a:pPr lvl="0" rtl="0">
              <a:spcBef>
                <a:spcPts val="0"/>
              </a:spcBef>
              <a:buNone/>
            </a:pPr>
            <a:r>
              <a:rPr lang="en" sz="1000">
                <a:solidFill>
                  <a:schemeClr val="dk1"/>
                </a:solidFill>
                <a:highlight>
                  <a:srgbClr val="FFFFFF"/>
                </a:highlight>
              </a:rPr>
              <a:t>What is unsupervised learning?  Learning feature representations with unsupervised objectives, vs. learning generative models for data, etc…</a:t>
            </a:r>
          </a:p>
          <a:p>
            <a:pPr lvl="0">
              <a:spcBef>
                <a:spcPts val="0"/>
              </a:spcBef>
              <a:buNone/>
            </a:pPr>
            <a:r>
              <a:rPr lang="en" sz="1000">
                <a:solidFill>
                  <a:schemeClr val="dk1"/>
                </a:solidFill>
                <a:highlight>
                  <a:srgbClr val="FFFFFF"/>
                </a:highlight>
              </a:rPr>
              <a:t>Explicit density estimation (PixelCNN) vs. Autoencoder vs. VAE vs. GANs.  Compare and contrast.  In particular, VAE vs. GAN. What are advantages of VAE?  Are Autoencoders still used? In what context? Or why not?</a:t>
            </a:r>
          </a:p>
          <a:p>
            <a:pPr lvl="0" rtl="0">
              <a:spcBef>
                <a:spcPts val="0"/>
              </a:spcBef>
              <a:buNone/>
            </a:pPr>
            <a:r>
              <a:rPr lang="en" sz="1000">
                <a:solidFill>
                  <a:schemeClr val="dk1"/>
                </a:solidFill>
                <a:highlight>
                  <a:srgbClr val="FFFFFF"/>
                </a:highlight>
              </a:rPr>
              <a:t>What is current research, pros / cons of each?</a:t>
            </a:r>
          </a:p>
          <a:p>
            <a:pPr lvl="0" rtl="0">
              <a:spcBef>
                <a:spcPts val="0"/>
              </a:spcBef>
              <a:buNone/>
            </a:pPr>
            <a:endParaRPr sz="1000">
              <a:solidFill>
                <a:schemeClr val="dk1"/>
              </a:solidFill>
              <a:highlight>
                <a:srgbClr val="FFFFFF"/>
              </a:highlight>
            </a:endParaRPr>
          </a:p>
          <a:p>
            <a:pPr lvl="0" rtl="0">
              <a:spcBef>
                <a:spcPts val="0"/>
              </a:spcBef>
              <a:buNone/>
            </a:pPr>
            <a:endParaRPr/>
          </a:p>
        </p:txBody>
      </p:sp>
    </p:spTree>
    <p:extLst>
      <p:ext uri="{BB962C8B-B14F-4D97-AF65-F5344CB8AC3E}">
        <p14:creationId xmlns:p14="http://schemas.microsoft.com/office/powerpoint/2010/main" val="1445978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9487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419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07679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Shape 6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04067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0" name="Shape 6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0047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Label is category</a:t>
            </a:r>
          </a:p>
        </p:txBody>
      </p:sp>
    </p:spTree>
    <p:extLst>
      <p:ext uri="{BB962C8B-B14F-4D97-AF65-F5344CB8AC3E}">
        <p14:creationId xmlns:p14="http://schemas.microsoft.com/office/powerpoint/2010/main" val="634707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49658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4" name="Shape 7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2880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1" name="Shape 7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75192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43478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6" name="Shape 8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66890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7" name="Shape 8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35301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1" name="Shape 8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8905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3592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41984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371276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425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20125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2927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425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939124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4321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91403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4321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849732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39117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276468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393219"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686294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395267"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766583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397315"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261293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399363"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3839090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40141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028749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403459"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96735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19437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405507"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314696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Shape 1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8" name="Shape 1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8536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6" name="Shape 14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77199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8" name="Shape 1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09865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7" name="Shape 1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13895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Shape 1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8" name="Shape 1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08895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Shape 1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5" name="Shape 15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13046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Shape 1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0" name="Shape 15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6066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Shape 1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3" name="Shape 16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10821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Shape 1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7" name="Shape 16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996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03241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3" name="Shape 16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82027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Shape 16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0" name="Shape 17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615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Shape 17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2" name="Shape 17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41261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Shape 17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9" name="Shape 17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769458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Shape 17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8" name="Shape 17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03732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Shape 17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0" name="Shape 17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1373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Shape 17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7" name="Shape 17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56500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Shape 1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3" name="Shape 17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81547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Shape 1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2" name="Shape 18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158196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Shape 18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2" name="Shape 18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190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14789728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Shape 18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2" name="Shape 18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Mapping z to data manifold?</a:t>
            </a:r>
          </a:p>
          <a:p>
            <a:pPr lvl="0">
              <a:spcBef>
                <a:spcPts val="0"/>
              </a:spcBef>
              <a:buNone/>
            </a:pPr>
            <a:endParaRPr/>
          </a:p>
          <a:p>
            <a:pPr lvl="0">
              <a:spcBef>
                <a:spcPts val="0"/>
              </a:spcBef>
              <a:buNone/>
            </a:pPr>
            <a:r>
              <a:rPr lang="en"/>
              <a:t>Hard to sample from high dimensional distribution.  Take random noise, transform to real distribution</a:t>
            </a:r>
          </a:p>
        </p:txBody>
      </p:sp>
    </p:spTree>
    <p:extLst>
      <p:ext uri="{BB962C8B-B14F-4D97-AF65-F5344CB8AC3E}">
        <p14:creationId xmlns:p14="http://schemas.microsoft.com/office/powerpoint/2010/main" val="832390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Shape 1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1" name="Shape 18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a:p>
            <a:pPr lvl="0" rtl="0">
              <a:spcBef>
                <a:spcPts val="0"/>
              </a:spcBef>
              <a:buNone/>
            </a:pPr>
            <a:endParaRPr/>
          </a:p>
          <a:p>
            <a:pPr lvl="0" rtl="0">
              <a:spcBef>
                <a:spcPts val="0"/>
              </a:spcBef>
              <a:buNone/>
            </a:pPr>
            <a:r>
              <a:rPr lang="en"/>
              <a:t>Hard to sample from high dimensional distribution.  Take random noise, transform to real distribution</a:t>
            </a:r>
          </a:p>
        </p:txBody>
      </p:sp>
    </p:spTree>
    <p:extLst>
      <p:ext uri="{BB962C8B-B14F-4D97-AF65-F5344CB8AC3E}">
        <p14:creationId xmlns:p14="http://schemas.microsoft.com/office/powerpoint/2010/main" val="1350215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Shape 18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8" name="Shape 18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12929670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Shape 18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6" name="Shape 18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3480431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Shape 18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3" name="Shape 18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2088370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Shape 18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3" name="Shape 18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14064937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Shape 19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8" name="Shape 19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14517956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Shape 1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4" name="Shape 19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4079245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Shape 1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7" name="Shape 19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7585735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Shape 1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6" name="Shape 1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178264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Shape 19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6" name="Shape 19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Mapping z to data manifold?</a:t>
            </a:r>
          </a:p>
        </p:txBody>
      </p:sp>
    </p:spTree>
    <p:extLst>
      <p:ext uri="{BB962C8B-B14F-4D97-AF65-F5344CB8AC3E}">
        <p14:creationId xmlns:p14="http://schemas.microsoft.com/office/powerpoint/2010/main" val="90279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6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67260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8863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20" r:id="rId12"/>
    <p:sldLayoutId id="2147483728"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27.png"/><Relationship Id="rId9" Type="http://schemas.openxmlformats.org/officeDocument/2006/relationships/image" Target="../media/image73.png"/><Relationship Id="rId1" Type="http://schemas.openxmlformats.org/officeDocument/2006/relationships/slideLayout" Target="../slideLayouts/slideLayout23.xml"/><Relationship Id="rId2" Type="http://schemas.openxmlformats.org/officeDocument/2006/relationships/notesSlide" Target="../notesSlides/notesSlide69.xml"/></Relationships>
</file>

<file path=ppt/slides/_rels/slide10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27.png"/><Relationship Id="rId9" Type="http://schemas.openxmlformats.org/officeDocument/2006/relationships/image" Target="../media/image73.png"/><Relationship Id="rId10" Type="http://schemas.openxmlformats.org/officeDocument/2006/relationships/image" Target="../media/image74.png"/><Relationship Id="rId1" Type="http://schemas.openxmlformats.org/officeDocument/2006/relationships/slideLayout" Target="../slideLayouts/slideLayout23.xml"/><Relationship Id="rId2" Type="http://schemas.openxmlformats.org/officeDocument/2006/relationships/notesSlide" Target="../notesSlides/notesSlide70.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27.png"/><Relationship Id="rId9" Type="http://schemas.openxmlformats.org/officeDocument/2006/relationships/image" Target="../media/image73.png"/><Relationship Id="rId10" Type="http://schemas.openxmlformats.org/officeDocument/2006/relationships/image" Target="../media/image74.png"/><Relationship Id="rId1" Type="http://schemas.openxmlformats.org/officeDocument/2006/relationships/slideLayout" Target="../slideLayouts/slideLayout23.xml"/><Relationship Id="rId2" Type="http://schemas.openxmlformats.org/officeDocument/2006/relationships/notesSlide" Target="../notesSlides/notesSlide7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 Id="rId3" Type="http://schemas.openxmlformats.org/officeDocument/2006/relationships/image" Target="../media/image7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75.png"/></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3.xml"/><Relationship Id="rId2" Type="http://schemas.openxmlformats.org/officeDocument/2006/relationships/notesSlide" Target="../notesSlides/notesSlide7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s>
</file>

<file path=ppt/slides/_rels/slide10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3.xml"/><Relationship Id="rId2" Type="http://schemas.openxmlformats.org/officeDocument/2006/relationships/notesSlide" Target="../notesSlides/notesSlide77.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3.xml"/><Relationship Id="rId2" Type="http://schemas.openxmlformats.org/officeDocument/2006/relationships/notesSlide" Target="../notesSlides/notesSlide7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commons.wikimedia.org/wiki/File:ClusterAnalysis_Mouse.svg" TargetMode="External"/><Relationship Id="rId5" Type="http://schemas.openxmlformats.org/officeDocument/2006/relationships/hyperlink" Target="https://creativecommons.org/publicdomain/zero/1.0/deed.en" TargetMode="External"/><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3.xml"/><Relationship Id="rId2" Type="http://schemas.openxmlformats.org/officeDocument/2006/relationships/notesSlide" Target="../notesSlides/notesSlide7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7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1" Type="http://schemas.openxmlformats.org/officeDocument/2006/relationships/slideLayout" Target="../slideLayouts/slideLayout23.xml"/><Relationship Id="rId2" Type="http://schemas.openxmlformats.org/officeDocument/2006/relationships/notesSlide" Target="../notesSlides/notesSlide8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 Id="rId3" Type="http://schemas.openxmlformats.org/officeDocument/2006/relationships/image" Target="../media/image8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 Id="rId3" Type="http://schemas.openxmlformats.org/officeDocument/2006/relationships/image" Target="../media/image8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84.png"/></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3.xml"/><Relationship Id="rId2" Type="http://schemas.openxmlformats.org/officeDocument/2006/relationships/notesSlide" Target="../notesSlides/notesSlide87.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12.xml.rels><?xml version="1.0" encoding="UTF-8" standalone="yes"?>
<Relationships xmlns="http://schemas.openxmlformats.org/package/2006/relationships"><Relationship Id="rId3" Type="http://schemas.openxmlformats.org/officeDocument/2006/relationships/hyperlink" Target="http://phdthesis-bioinformatics-maxplanckinstitute-molecularplantphys.matthias-scholz.de/fig_pca_illu3d.pn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23.xml"/><Relationship Id="rId2" Type="http://schemas.openxmlformats.org/officeDocument/2006/relationships/notesSlide" Target="../notesSlides/notesSlide89.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23.xml"/><Relationship Id="rId2" Type="http://schemas.openxmlformats.org/officeDocument/2006/relationships/notesSlide" Target="../notesSlides/notesSlide90.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Bivariate_example.png" TargetMode="External"/><Relationship Id="rId4" Type="http://schemas.openxmlformats.org/officeDocument/2006/relationships/hyperlink" Target="https://www.flickr.com/photos/omegatron/8533520357" TargetMode="External"/><Relationship Id="rId5" Type="http://schemas.openxmlformats.org/officeDocument/2006/relationships/hyperlink" Target="https://creativecommons.org/publicdomain/zero/1.0/deed.en" TargetMode="External"/><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s://arxiv.org/abs/1511.06434" TargetMode="External"/><Relationship Id="rId7" Type="http://schemas.openxmlformats.org/officeDocument/2006/relationships/hyperlink" Target="https://arxiv.org/pdf/1703.10717.pdf" TargetMode="External"/><Relationship Id="rId8" Type="http://schemas.openxmlformats.org/officeDocument/2006/relationships/hyperlink" Target="https://phillipi.github.io/pix2pix/" TargetMode="External"/><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png"/><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3.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3.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emf"/><Relationship Id="rId3" Type="http://schemas.openxmlformats.org/officeDocument/2006/relationships/image" Target="../media/image3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tiff"/><Relationship Id="rId3" Type="http://schemas.openxmlformats.org/officeDocument/2006/relationships/image" Target="../media/image3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tiff"/><Relationship Id="rId3" Type="http://schemas.openxmlformats.org/officeDocument/2006/relationships/image" Target="../media/image3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pixabay.com/en/kitten-cute-feline-kitty-domestic-1246693/" TargetMode="External"/><Relationship Id="rId5" Type="http://schemas.openxmlformats.org/officeDocument/2006/relationships/hyperlink" Target="https://creativecommons.org/publicdomain/zero/1.0/deed.en" TargetMode="External"/><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tiff"/><Relationship Id="rId3" Type="http://schemas.openxmlformats.org/officeDocument/2006/relationships/image" Target="../media/image34.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tiff"/><Relationship Id="rId3" Type="http://schemas.openxmlformats.org/officeDocument/2006/relationships/image" Target="../media/image44.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pixabay.com/en/pets-christmas-dogs-cat-962215/" TargetMode="External"/><Relationship Id="rId5" Type="http://schemas.openxmlformats.org/officeDocument/2006/relationships/hyperlink" Target="https://creativecommons.org/publicdomain/zero/1.0/deed.en" TargetMode="External"/><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emf"/><Relationship Id="rId3" Type="http://schemas.openxmlformats.org/officeDocument/2006/relationships/image" Target="../media/image47.emf"/></Relationships>
</file>

<file path=ppt/slides/_rels/slide7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13.xml"/><Relationship Id="rId2" Type="http://schemas.openxmlformats.org/officeDocument/2006/relationships/image" Target="../media/image48.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3.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5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emf"/><Relationship Id="rId3"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github.com/karpathy/neuraltalk2" TargetMode="External"/><Relationship Id="rId5" Type="http://schemas.openxmlformats.org/officeDocument/2006/relationships/hyperlink" Target="https://pixabay.com/en/luggage-antique-cat-1643010/" TargetMode="External"/><Relationship Id="rId6" Type="http://schemas.openxmlformats.org/officeDocument/2006/relationships/hyperlink" Target="https://creativecommons.org/publicdomain/zero/1.0/deed.en" TargetMode="External"/><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64.png"/></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2.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3.xml"/></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4.xml"/></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65.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5.xml"/></Relationships>
</file>

<file path=ppt/slides/_rels/slide97.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65.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70.png"/></Relationships>
</file>

<file path=ppt/slides/_rels/slide9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27.png"/><Relationship Id="rId14"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65.png"/><Relationship Id="rId6" Type="http://schemas.openxmlformats.org/officeDocument/2006/relationships/image" Target="../media/image72.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66.png"/><Relationship Id="rId10" Type="http://schemas.openxmlformats.org/officeDocument/2006/relationships/image" Target="../media/image67.png"/></Relationships>
</file>

<file path=ppt/slides/_rels/slide99.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27.png"/><Relationship Id="rId14"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65.png"/><Relationship Id="rId6" Type="http://schemas.openxmlformats.org/officeDocument/2006/relationships/image" Target="../media/image72.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66.png"/><Relationship Id="rId10"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smtClean="0"/>
              <a:t>CS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smtClean="0"/>
          </a:p>
          <a:p>
            <a:r>
              <a:rPr lang="en-US" sz="2800" dirty="0" smtClean="0"/>
              <a:t>Dhruv Batra </a:t>
            </a:r>
          </a:p>
          <a:p>
            <a:r>
              <a:rPr lang="en-US" sz="2800" dirty="0" smtClean="0"/>
              <a:t>Georgia Tech</a:t>
            </a:r>
            <a:endParaRPr lang="en-US" sz="2800" dirty="0"/>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smtClean="0">
                <a:solidFill>
                  <a:prstClr val="black"/>
                </a:solidFill>
                <a:latin typeface="Arial"/>
                <a:ea typeface="Osaka"/>
                <a:cs typeface="Osaka"/>
              </a:rPr>
              <a:t>Topics</a:t>
            </a:r>
            <a:r>
              <a:rPr lang="en-US" sz="2400" kern="0" dirty="0">
                <a:solidFill>
                  <a:prstClr val="black"/>
                </a:solidFill>
                <a:latin typeface="Arial"/>
                <a:ea typeface="Osaka"/>
                <a:cs typeface="Osaka"/>
              </a:rPr>
              <a:t>: </a:t>
            </a:r>
          </a:p>
          <a:p>
            <a:pPr marL="742950" lvl="1" indent="-285750" algn="l">
              <a:spcBef>
                <a:spcPct val="20000"/>
              </a:spcBef>
              <a:buFontTx/>
              <a:buChar char="–"/>
            </a:pPr>
            <a:r>
              <a:rPr lang="en-US" sz="2000" kern="0" dirty="0" smtClean="0">
                <a:solidFill>
                  <a:prstClr val="black"/>
                </a:solidFill>
                <a:latin typeface="Arial"/>
                <a:ea typeface="Osaka"/>
                <a:cs typeface="Osaka"/>
              </a:rPr>
              <a:t>Generative Models (</a:t>
            </a:r>
            <a:r>
              <a:rPr lang="en-US" sz="2000" kern="0" dirty="0" err="1" smtClean="0">
                <a:solidFill>
                  <a:prstClr val="black"/>
                </a:solidFill>
                <a:latin typeface="Arial"/>
                <a:ea typeface="Osaka"/>
                <a:cs typeface="Osaka"/>
              </a:rPr>
              <a:t>PixelRNNs</a:t>
            </a:r>
            <a:r>
              <a:rPr lang="en-US" sz="2000" kern="0" dirty="0" smtClean="0">
                <a:solidFill>
                  <a:prstClr val="black"/>
                </a:solidFill>
                <a:latin typeface="Arial"/>
                <a:ea typeface="Osaka"/>
                <a:cs typeface="Osaka"/>
              </a:rPr>
              <a:t>, VAEs, GANs)</a:t>
            </a:r>
          </a:p>
          <a:p>
            <a:pPr marL="742950" lvl="1" indent="-285750" algn="l">
              <a:spcBef>
                <a:spcPct val="20000"/>
              </a:spcBef>
              <a:buFontTx/>
              <a:buChar char="–"/>
            </a:pPr>
            <a:r>
              <a:rPr lang="en-US" sz="2000" kern="0" dirty="0" smtClean="0">
                <a:solidFill>
                  <a:prstClr val="black"/>
                </a:solidFill>
                <a:latin typeface="Arial"/>
                <a:ea typeface="Osaka"/>
                <a:cs typeface="Osaka"/>
              </a:rPr>
              <a:t>Key Ideas</a:t>
            </a:r>
          </a:p>
          <a:p>
            <a:pPr marL="1200150" lvl="2" indent="-285750" algn="l">
              <a:spcBef>
                <a:spcPct val="20000"/>
              </a:spcBef>
              <a:buFontTx/>
              <a:buChar char="–"/>
            </a:pPr>
            <a:r>
              <a:rPr lang="en-US" sz="2000" kern="0" dirty="0" smtClean="0">
                <a:solidFill>
                  <a:prstClr val="black"/>
                </a:solidFill>
                <a:latin typeface="Arial"/>
                <a:ea typeface="Osaka"/>
                <a:cs typeface="Osaka"/>
              </a:rPr>
              <a:t>AE, </a:t>
            </a:r>
            <a:r>
              <a:rPr lang="en-US" sz="2000" kern="0" dirty="0" err="1" smtClean="0">
                <a:solidFill>
                  <a:prstClr val="black"/>
                </a:solidFill>
                <a:latin typeface="Arial"/>
                <a:ea typeface="Osaka"/>
                <a:cs typeface="Osaka"/>
              </a:rPr>
              <a:t>Reparameterization</a:t>
            </a:r>
            <a:r>
              <a:rPr lang="en-US" sz="2000" kern="0" dirty="0" smtClean="0">
                <a:solidFill>
                  <a:prstClr val="black"/>
                </a:solidFill>
                <a:latin typeface="Arial"/>
                <a:ea typeface="Osaka"/>
                <a:cs typeface="Osaka"/>
              </a:rPr>
              <a:t>, </a:t>
            </a:r>
            <a:r>
              <a:rPr lang="en-US" sz="2000" kern="0" dirty="0" err="1" smtClean="0">
                <a:solidFill>
                  <a:prstClr val="black"/>
                </a:solidFill>
                <a:latin typeface="Arial"/>
                <a:ea typeface="Osaka"/>
                <a:cs typeface="Osaka"/>
              </a:rPr>
              <a:t>Variational</a:t>
            </a:r>
            <a:r>
              <a:rPr lang="en-US" sz="2000" kern="0" dirty="0" smtClean="0">
                <a:solidFill>
                  <a:prstClr val="black"/>
                </a:solidFill>
                <a:latin typeface="Arial"/>
                <a:ea typeface="Osaka"/>
                <a:cs typeface="Osaka"/>
              </a:rPr>
              <a:t> </a:t>
            </a:r>
            <a:r>
              <a:rPr lang="en-US" sz="2000" kern="0" dirty="0" smtClean="0">
                <a:solidFill>
                  <a:prstClr val="black"/>
                </a:solidFill>
                <a:latin typeface="Arial"/>
                <a:ea typeface="Osaka"/>
                <a:cs typeface="Osaka"/>
              </a:rPr>
              <a:t>Inference</a:t>
            </a:r>
            <a:endParaRPr lang="en-US" sz="2000" kern="0" dirty="0" smtClean="0">
              <a:solidFill>
                <a:prstClr val="black"/>
              </a:solidFill>
              <a:latin typeface="Arial"/>
              <a:ea typeface="Osaka"/>
              <a:cs typeface="Osak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Shape 118"/>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17" name="Shape 117"/>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967415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50" name="Shape 1650"/>
          <p:cNvSpPr/>
          <p:nvPr/>
        </p:nvSpPr>
        <p:spPr>
          <a:xfrm>
            <a:off x="2510525" y="43758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651" name="Shape 1651"/>
          <p:cNvPicPr preferRelativeResize="0"/>
          <p:nvPr/>
        </p:nvPicPr>
        <p:blipFill>
          <a:blip r:embed="rId3">
            <a:alphaModFix/>
          </a:blip>
          <a:stretch>
            <a:fillRect/>
          </a:stretch>
        </p:blipFill>
        <p:spPr>
          <a:xfrm>
            <a:off x="2869925" y="4442259"/>
            <a:ext cx="178500" cy="178500"/>
          </a:xfrm>
          <a:prstGeom prst="rect">
            <a:avLst/>
          </a:prstGeom>
          <a:noFill/>
          <a:ln>
            <a:noFill/>
          </a:ln>
        </p:spPr>
      </p:pic>
      <p:sp>
        <p:nvSpPr>
          <p:cNvPr id="1652" name="Shape 1652"/>
          <p:cNvSpPr/>
          <p:nvPr/>
        </p:nvSpPr>
        <p:spPr>
          <a:xfrm>
            <a:off x="3008275" y="35473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653" name="Shape 1653"/>
          <p:cNvSpPr/>
          <p:nvPr/>
        </p:nvSpPr>
        <p:spPr>
          <a:xfrm>
            <a:off x="962350" y="35473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654" name="Shape 1654"/>
          <p:cNvCxnSpPr/>
          <p:nvPr/>
        </p:nvCxnSpPr>
        <p:spPr>
          <a:xfrm rot="10800000" flipH="1">
            <a:off x="2125425" y="3203225"/>
            <a:ext cx="668700" cy="344100"/>
          </a:xfrm>
          <a:prstGeom prst="straightConnector1">
            <a:avLst/>
          </a:prstGeom>
          <a:noFill/>
          <a:ln w="19050" cap="flat" cmpd="sng">
            <a:solidFill>
              <a:schemeClr val="dk2"/>
            </a:solidFill>
            <a:prstDash val="solid"/>
            <a:round/>
            <a:headEnd type="none" w="lg" len="lg"/>
            <a:tailEnd type="triangle" w="lg" len="lg"/>
          </a:ln>
        </p:spPr>
      </p:cxnSp>
      <p:cxnSp>
        <p:nvCxnSpPr>
          <p:cNvPr id="1655" name="Shape 1655"/>
          <p:cNvCxnSpPr/>
          <p:nvPr/>
        </p:nvCxnSpPr>
        <p:spPr>
          <a:xfrm rot="10800000">
            <a:off x="3065625" y="3209225"/>
            <a:ext cx="660000" cy="338100"/>
          </a:xfrm>
          <a:prstGeom prst="straightConnector1">
            <a:avLst/>
          </a:prstGeom>
          <a:noFill/>
          <a:ln w="19050" cap="flat" cmpd="sng">
            <a:solidFill>
              <a:schemeClr val="dk2"/>
            </a:solidFill>
            <a:prstDash val="solid"/>
            <a:round/>
            <a:headEnd type="none" w="lg" len="lg"/>
            <a:tailEnd type="triangle" w="lg" len="lg"/>
          </a:ln>
        </p:spPr>
      </p:cxnSp>
      <p:sp>
        <p:nvSpPr>
          <p:cNvPr id="1656" name="Shape 1656"/>
          <p:cNvSpPr txBox="1"/>
          <p:nvPr/>
        </p:nvSpPr>
        <p:spPr>
          <a:xfrm>
            <a:off x="108600" y="38333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657" name="Shape 1657"/>
          <p:cNvSpPr txBox="1"/>
          <p:nvPr/>
        </p:nvSpPr>
        <p:spPr>
          <a:xfrm>
            <a:off x="1618875" y="47772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sp>
        <p:nvSpPr>
          <p:cNvPr id="1658" name="Shape 1658"/>
          <p:cNvSpPr txBox="1"/>
          <p:nvPr/>
        </p:nvSpPr>
        <p:spPr>
          <a:xfrm>
            <a:off x="1068725" y="283526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x|z from</a:t>
            </a:r>
          </a:p>
        </p:txBody>
      </p:sp>
      <p:pic>
        <p:nvPicPr>
          <p:cNvPr id="1659" name="Shape 1659"/>
          <p:cNvPicPr preferRelativeResize="0"/>
          <p:nvPr/>
        </p:nvPicPr>
        <p:blipFill>
          <a:blip r:embed="rId4">
            <a:alphaModFix/>
          </a:blip>
          <a:stretch>
            <a:fillRect/>
          </a:stretch>
        </p:blipFill>
        <p:spPr>
          <a:xfrm>
            <a:off x="2590450" y="2900625"/>
            <a:ext cx="1950776" cy="271300"/>
          </a:xfrm>
          <a:prstGeom prst="rect">
            <a:avLst/>
          </a:prstGeom>
          <a:noFill/>
          <a:ln>
            <a:noFill/>
          </a:ln>
        </p:spPr>
      </p:pic>
      <p:pic>
        <p:nvPicPr>
          <p:cNvPr id="1660" name="Shape 1660"/>
          <p:cNvPicPr preferRelativeResize="0"/>
          <p:nvPr/>
        </p:nvPicPr>
        <p:blipFill>
          <a:blip r:embed="rId5">
            <a:alphaModFix/>
          </a:blip>
          <a:stretch>
            <a:fillRect/>
          </a:stretch>
        </p:blipFill>
        <p:spPr>
          <a:xfrm>
            <a:off x="429596" y="4184714"/>
            <a:ext cx="778200" cy="271299"/>
          </a:xfrm>
          <a:prstGeom prst="rect">
            <a:avLst/>
          </a:prstGeom>
          <a:noFill/>
          <a:ln>
            <a:noFill/>
          </a:ln>
        </p:spPr>
      </p:pic>
      <p:pic>
        <p:nvPicPr>
          <p:cNvPr id="1661" name="Shape 1661"/>
          <p:cNvPicPr preferRelativeResize="0"/>
          <p:nvPr/>
        </p:nvPicPr>
        <p:blipFill>
          <a:blip r:embed="rId6">
            <a:alphaModFix/>
          </a:blip>
          <a:stretch>
            <a:fillRect/>
          </a:stretch>
        </p:blipFill>
        <p:spPr>
          <a:xfrm>
            <a:off x="1665863" y="3589144"/>
            <a:ext cx="461919" cy="227680"/>
          </a:xfrm>
          <a:prstGeom prst="rect">
            <a:avLst/>
          </a:prstGeom>
          <a:noFill/>
          <a:ln>
            <a:noFill/>
          </a:ln>
        </p:spPr>
      </p:pic>
      <p:pic>
        <p:nvPicPr>
          <p:cNvPr id="1662" name="Shape 1662"/>
          <p:cNvPicPr preferRelativeResize="0"/>
          <p:nvPr/>
        </p:nvPicPr>
        <p:blipFill>
          <a:blip r:embed="rId7">
            <a:alphaModFix/>
          </a:blip>
          <a:stretch>
            <a:fillRect/>
          </a:stretch>
        </p:blipFill>
        <p:spPr>
          <a:xfrm>
            <a:off x="3707613" y="3583975"/>
            <a:ext cx="493236" cy="286436"/>
          </a:xfrm>
          <a:prstGeom prst="rect">
            <a:avLst/>
          </a:prstGeom>
          <a:noFill/>
          <a:ln>
            <a:noFill/>
          </a:ln>
        </p:spPr>
      </p:pic>
      <p:sp>
        <p:nvSpPr>
          <p:cNvPr id="1663" name="Shape 1663"/>
          <p:cNvSpPr/>
          <p:nvPr/>
        </p:nvSpPr>
        <p:spPr>
          <a:xfrm>
            <a:off x="1911225" y="249648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664" name="Shape 1664"/>
          <p:cNvPicPr preferRelativeResize="0"/>
          <p:nvPr/>
        </p:nvPicPr>
        <p:blipFill>
          <a:blip r:embed="rId8">
            <a:alphaModFix/>
          </a:blip>
          <a:stretch>
            <a:fillRect/>
          </a:stretch>
        </p:blipFill>
        <p:spPr>
          <a:xfrm>
            <a:off x="2842498" y="2534413"/>
            <a:ext cx="165775" cy="235575"/>
          </a:xfrm>
          <a:prstGeom prst="rect">
            <a:avLst/>
          </a:prstGeom>
          <a:noFill/>
          <a:ln>
            <a:noFill/>
          </a:ln>
        </p:spPr>
      </p:pic>
      <p:cxnSp>
        <p:nvCxnSpPr>
          <p:cNvPr id="1665" name="Shape 1665"/>
          <p:cNvCxnSpPr>
            <a:stCxn id="1650" idx="0"/>
          </p:cNvCxnSpPr>
          <p:nvPr/>
        </p:nvCxnSpPr>
        <p:spPr>
          <a:xfrm rot="10800000">
            <a:off x="2131775" y="38679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666" name="Shape 1666"/>
          <p:cNvCxnSpPr>
            <a:stCxn id="1650" idx="0"/>
          </p:cNvCxnSpPr>
          <p:nvPr/>
        </p:nvCxnSpPr>
        <p:spPr>
          <a:xfrm rot="10800000" flipH="1">
            <a:off x="2965475" y="3854100"/>
            <a:ext cx="753300" cy="521700"/>
          </a:xfrm>
          <a:prstGeom prst="straightConnector1">
            <a:avLst/>
          </a:prstGeom>
          <a:noFill/>
          <a:ln w="19050" cap="flat" cmpd="sng">
            <a:solidFill>
              <a:schemeClr val="dk2"/>
            </a:solidFill>
            <a:prstDash val="solid"/>
            <a:round/>
            <a:headEnd type="none" w="lg" len="lg"/>
            <a:tailEnd type="triangle" w="lg" len="lg"/>
          </a:ln>
        </p:spPr>
      </p:cxnSp>
      <p:pic>
        <p:nvPicPr>
          <p:cNvPr id="1668" name="Shape 1668"/>
          <p:cNvPicPr preferRelativeResize="0"/>
          <p:nvPr/>
        </p:nvPicPr>
        <p:blipFill>
          <a:blip r:embed="rId9">
            <a:alphaModFix/>
          </a:blip>
          <a:stretch>
            <a:fillRect/>
          </a:stretch>
        </p:blipFill>
        <p:spPr>
          <a:xfrm>
            <a:off x="2946126" y="4873901"/>
            <a:ext cx="1069139" cy="235575"/>
          </a:xfrm>
          <a:prstGeom prst="rect">
            <a:avLst/>
          </a:prstGeom>
          <a:noFill/>
          <a:ln>
            <a:noFill/>
          </a:ln>
        </p:spPr>
      </p:pic>
      <p:sp>
        <p:nvSpPr>
          <p:cNvPr id="1669" name="Shape 1669"/>
          <p:cNvSpPr txBox="1"/>
          <p:nvPr/>
        </p:nvSpPr>
        <p:spPr>
          <a:xfrm>
            <a:off x="209100" y="1666025"/>
            <a:ext cx="4736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Use decoder network.  Now sample z from prior!</a:t>
            </a:r>
          </a:p>
        </p:txBody>
      </p:sp>
      <p:sp>
        <p:nvSpPr>
          <p:cNvPr id="1670" name="Shape 1670"/>
          <p:cNvSpPr txBox="1"/>
          <p:nvPr/>
        </p:nvSpPr>
        <p:spPr>
          <a:xfrm>
            <a:off x="36425" y="5115125"/>
            <a:ext cx="5024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Kingma and Welling, “Auto-Encoding Variational Bayes”, ICLR 2014</a:t>
            </a:r>
          </a:p>
        </p:txBody>
      </p:sp>
      <p:sp>
        <p:nvSpPr>
          <p:cNvPr id="25"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9263774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6" name="Shape 1676"/>
          <p:cNvSpPr/>
          <p:nvPr/>
        </p:nvSpPr>
        <p:spPr>
          <a:xfrm>
            <a:off x="2510525" y="43758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677" name="Shape 1677"/>
          <p:cNvPicPr preferRelativeResize="0"/>
          <p:nvPr/>
        </p:nvPicPr>
        <p:blipFill>
          <a:blip r:embed="rId3">
            <a:alphaModFix/>
          </a:blip>
          <a:stretch>
            <a:fillRect/>
          </a:stretch>
        </p:blipFill>
        <p:spPr>
          <a:xfrm>
            <a:off x="2869925" y="4442259"/>
            <a:ext cx="178500" cy="178500"/>
          </a:xfrm>
          <a:prstGeom prst="rect">
            <a:avLst/>
          </a:prstGeom>
          <a:noFill/>
          <a:ln>
            <a:noFill/>
          </a:ln>
        </p:spPr>
      </p:pic>
      <p:sp>
        <p:nvSpPr>
          <p:cNvPr id="1678" name="Shape 1678"/>
          <p:cNvSpPr/>
          <p:nvPr/>
        </p:nvSpPr>
        <p:spPr>
          <a:xfrm>
            <a:off x="3008275" y="35473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679" name="Shape 1679"/>
          <p:cNvSpPr/>
          <p:nvPr/>
        </p:nvSpPr>
        <p:spPr>
          <a:xfrm>
            <a:off x="962350" y="35473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680" name="Shape 1680"/>
          <p:cNvCxnSpPr/>
          <p:nvPr/>
        </p:nvCxnSpPr>
        <p:spPr>
          <a:xfrm rot="10800000" flipH="1">
            <a:off x="2125425" y="3203225"/>
            <a:ext cx="668700" cy="344100"/>
          </a:xfrm>
          <a:prstGeom prst="straightConnector1">
            <a:avLst/>
          </a:prstGeom>
          <a:noFill/>
          <a:ln w="19050" cap="flat" cmpd="sng">
            <a:solidFill>
              <a:schemeClr val="dk2"/>
            </a:solidFill>
            <a:prstDash val="solid"/>
            <a:round/>
            <a:headEnd type="none" w="lg" len="lg"/>
            <a:tailEnd type="triangle" w="lg" len="lg"/>
          </a:ln>
        </p:spPr>
      </p:cxnSp>
      <p:cxnSp>
        <p:nvCxnSpPr>
          <p:cNvPr id="1681" name="Shape 1681"/>
          <p:cNvCxnSpPr/>
          <p:nvPr/>
        </p:nvCxnSpPr>
        <p:spPr>
          <a:xfrm rot="10800000">
            <a:off x="3065625" y="3209225"/>
            <a:ext cx="660000" cy="338100"/>
          </a:xfrm>
          <a:prstGeom prst="straightConnector1">
            <a:avLst/>
          </a:prstGeom>
          <a:noFill/>
          <a:ln w="19050" cap="flat" cmpd="sng">
            <a:solidFill>
              <a:schemeClr val="dk2"/>
            </a:solidFill>
            <a:prstDash val="solid"/>
            <a:round/>
            <a:headEnd type="none" w="lg" len="lg"/>
            <a:tailEnd type="triangle" w="lg" len="lg"/>
          </a:ln>
        </p:spPr>
      </p:cxnSp>
      <p:sp>
        <p:nvSpPr>
          <p:cNvPr id="1682" name="Shape 1682"/>
          <p:cNvSpPr txBox="1"/>
          <p:nvPr/>
        </p:nvSpPr>
        <p:spPr>
          <a:xfrm>
            <a:off x="108600" y="38333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683" name="Shape 1683"/>
          <p:cNvSpPr txBox="1"/>
          <p:nvPr/>
        </p:nvSpPr>
        <p:spPr>
          <a:xfrm>
            <a:off x="1618875" y="47772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sp>
        <p:nvSpPr>
          <p:cNvPr id="1684" name="Shape 1684"/>
          <p:cNvSpPr txBox="1"/>
          <p:nvPr/>
        </p:nvSpPr>
        <p:spPr>
          <a:xfrm>
            <a:off x="1068725" y="283526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x|z from</a:t>
            </a:r>
          </a:p>
        </p:txBody>
      </p:sp>
      <p:pic>
        <p:nvPicPr>
          <p:cNvPr id="1685" name="Shape 1685"/>
          <p:cNvPicPr preferRelativeResize="0"/>
          <p:nvPr/>
        </p:nvPicPr>
        <p:blipFill>
          <a:blip r:embed="rId4">
            <a:alphaModFix/>
          </a:blip>
          <a:stretch>
            <a:fillRect/>
          </a:stretch>
        </p:blipFill>
        <p:spPr>
          <a:xfrm>
            <a:off x="2590450" y="2900625"/>
            <a:ext cx="1950776" cy="271300"/>
          </a:xfrm>
          <a:prstGeom prst="rect">
            <a:avLst/>
          </a:prstGeom>
          <a:noFill/>
          <a:ln>
            <a:noFill/>
          </a:ln>
        </p:spPr>
      </p:pic>
      <p:pic>
        <p:nvPicPr>
          <p:cNvPr id="1686" name="Shape 1686"/>
          <p:cNvPicPr preferRelativeResize="0"/>
          <p:nvPr/>
        </p:nvPicPr>
        <p:blipFill>
          <a:blip r:embed="rId5">
            <a:alphaModFix/>
          </a:blip>
          <a:stretch>
            <a:fillRect/>
          </a:stretch>
        </p:blipFill>
        <p:spPr>
          <a:xfrm>
            <a:off x="429596" y="4184714"/>
            <a:ext cx="778200" cy="271299"/>
          </a:xfrm>
          <a:prstGeom prst="rect">
            <a:avLst/>
          </a:prstGeom>
          <a:noFill/>
          <a:ln>
            <a:noFill/>
          </a:ln>
        </p:spPr>
      </p:pic>
      <p:pic>
        <p:nvPicPr>
          <p:cNvPr id="1687" name="Shape 1687"/>
          <p:cNvPicPr preferRelativeResize="0"/>
          <p:nvPr/>
        </p:nvPicPr>
        <p:blipFill>
          <a:blip r:embed="rId6">
            <a:alphaModFix/>
          </a:blip>
          <a:stretch>
            <a:fillRect/>
          </a:stretch>
        </p:blipFill>
        <p:spPr>
          <a:xfrm>
            <a:off x="1665863" y="3589144"/>
            <a:ext cx="461919" cy="227680"/>
          </a:xfrm>
          <a:prstGeom prst="rect">
            <a:avLst/>
          </a:prstGeom>
          <a:noFill/>
          <a:ln>
            <a:noFill/>
          </a:ln>
        </p:spPr>
      </p:pic>
      <p:pic>
        <p:nvPicPr>
          <p:cNvPr id="1688" name="Shape 1688"/>
          <p:cNvPicPr preferRelativeResize="0"/>
          <p:nvPr/>
        </p:nvPicPr>
        <p:blipFill>
          <a:blip r:embed="rId7">
            <a:alphaModFix/>
          </a:blip>
          <a:stretch>
            <a:fillRect/>
          </a:stretch>
        </p:blipFill>
        <p:spPr>
          <a:xfrm>
            <a:off x="3707613" y="3583975"/>
            <a:ext cx="493236" cy="286436"/>
          </a:xfrm>
          <a:prstGeom prst="rect">
            <a:avLst/>
          </a:prstGeom>
          <a:noFill/>
          <a:ln>
            <a:noFill/>
          </a:ln>
        </p:spPr>
      </p:pic>
      <p:sp>
        <p:nvSpPr>
          <p:cNvPr id="1689" name="Shape 1689"/>
          <p:cNvSpPr/>
          <p:nvPr/>
        </p:nvSpPr>
        <p:spPr>
          <a:xfrm>
            <a:off x="1911225" y="249648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690" name="Shape 1690"/>
          <p:cNvPicPr preferRelativeResize="0"/>
          <p:nvPr/>
        </p:nvPicPr>
        <p:blipFill>
          <a:blip r:embed="rId8">
            <a:alphaModFix/>
          </a:blip>
          <a:stretch>
            <a:fillRect/>
          </a:stretch>
        </p:blipFill>
        <p:spPr>
          <a:xfrm>
            <a:off x="2842498" y="2534413"/>
            <a:ext cx="165775" cy="235575"/>
          </a:xfrm>
          <a:prstGeom prst="rect">
            <a:avLst/>
          </a:prstGeom>
          <a:noFill/>
          <a:ln>
            <a:noFill/>
          </a:ln>
        </p:spPr>
      </p:pic>
      <p:cxnSp>
        <p:nvCxnSpPr>
          <p:cNvPr id="1691" name="Shape 1691"/>
          <p:cNvCxnSpPr>
            <a:stCxn id="1676" idx="0"/>
          </p:cNvCxnSpPr>
          <p:nvPr/>
        </p:nvCxnSpPr>
        <p:spPr>
          <a:xfrm rot="10800000">
            <a:off x="2131775" y="38679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692" name="Shape 1692"/>
          <p:cNvCxnSpPr>
            <a:stCxn id="1676" idx="0"/>
          </p:cNvCxnSpPr>
          <p:nvPr/>
        </p:nvCxnSpPr>
        <p:spPr>
          <a:xfrm rot="10800000" flipH="1">
            <a:off x="2965475" y="3854100"/>
            <a:ext cx="753300" cy="521700"/>
          </a:xfrm>
          <a:prstGeom prst="straightConnector1">
            <a:avLst/>
          </a:prstGeom>
          <a:noFill/>
          <a:ln w="19050" cap="flat" cmpd="sng">
            <a:solidFill>
              <a:schemeClr val="dk2"/>
            </a:solidFill>
            <a:prstDash val="solid"/>
            <a:round/>
            <a:headEnd type="none" w="lg" len="lg"/>
            <a:tailEnd type="triangle" w="lg" len="lg"/>
          </a:ln>
        </p:spPr>
      </p:cxnSp>
      <p:pic>
        <p:nvPicPr>
          <p:cNvPr id="1694" name="Shape 1694"/>
          <p:cNvPicPr preferRelativeResize="0"/>
          <p:nvPr/>
        </p:nvPicPr>
        <p:blipFill>
          <a:blip r:embed="rId9">
            <a:alphaModFix/>
          </a:blip>
          <a:stretch>
            <a:fillRect/>
          </a:stretch>
        </p:blipFill>
        <p:spPr>
          <a:xfrm>
            <a:off x="2946126" y="4873901"/>
            <a:ext cx="1069139" cy="235575"/>
          </a:xfrm>
          <a:prstGeom prst="rect">
            <a:avLst/>
          </a:prstGeom>
          <a:noFill/>
          <a:ln>
            <a:noFill/>
          </a:ln>
        </p:spPr>
      </p:pic>
      <p:sp>
        <p:nvSpPr>
          <p:cNvPr id="1695" name="Shape 1695"/>
          <p:cNvSpPr txBox="1"/>
          <p:nvPr/>
        </p:nvSpPr>
        <p:spPr>
          <a:xfrm>
            <a:off x="209100" y="1666025"/>
            <a:ext cx="4736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Use decoder network.  Now sample z from prior!</a:t>
            </a:r>
          </a:p>
        </p:txBody>
      </p:sp>
      <p:pic>
        <p:nvPicPr>
          <p:cNvPr id="1696" name="Shape 1696"/>
          <p:cNvPicPr preferRelativeResize="0"/>
          <p:nvPr/>
        </p:nvPicPr>
        <p:blipFill>
          <a:blip r:embed="rId10">
            <a:alphaModFix/>
          </a:blip>
          <a:stretch>
            <a:fillRect/>
          </a:stretch>
        </p:blipFill>
        <p:spPr>
          <a:xfrm>
            <a:off x="5722625" y="2112800"/>
            <a:ext cx="2882451" cy="2910300"/>
          </a:xfrm>
          <a:prstGeom prst="rect">
            <a:avLst/>
          </a:prstGeom>
          <a:noFill/>
          <a:ln>
            <a:noFill/>
          </a:ln>
        </p:spPr>
      </p:pic>
      <p:sp>
        <p:nvSpPr>
          <p:cNvPr id="1697" name="Shape 1697"/>
          <p:cNvSpPr txBox="1"/>
          <p:nvPr/>
        </p:nvSpPr>
        <p:spPr>
          <a:xfrm>
            <a:off x="36425" y="5115125"/>
            <a:ext cx="5024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Kingma and Welling, “Auto-Encoding Variational Bayes”, ICLR 2014</a:t>
            </a:r>
          </a:p>
        </p:txBody>
      </p:sp>
      <p:sp>
        <p:nvSpPr>
          <p:cNvPr id="26"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10610006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3" name="Shape 1703"/>
          <p:cNvSpPr/>
          <p:nvPr/>
        </p:nvSpPr>
        <p:spPr>
          <a:xfrm>
            <a:off x="2510525" y="43758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704" name="Shape 1704"/>
          <p:cNvPicPr preferRelativeResize="0"/>
          <p:nvPr/>
        </p:nvPicPr>
        <p:blipFill>
          <a:blip r:embed="rId3">
            <a:alphaModFix/>
          </a:blip>
          <a:stretch>
            <a:fillRect/>
          </a:stretch>
        </p:blipFill>
        <p:spPr>
          <a:xfrm>
            <a:off x="2869925" y="4442259"/>
            <a:ext cx="178500" cy="178500"/>
          </a:xfrm>
          <a:prstGeom prst="rect">
            <a:avLst/>
          </a:prstGeom>
          <a:noFill/>
          <a:ln>
            <a:noFill/>
          </a:ln>
        </p:spPr>
      </p:pic>
      <p:sp>
        <p:nvSpPr>
          <p:cNvPr id="1705" name="Shape 1705"/>
          <p:cNvSpPr/>
          <p:nvPr/>
        </p:nvSpPr>
        <p:spPr>
          <a:xfrm>
            <a:off x="3008275" y="35473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706" name="Shape 1706"/>
          <p:cNvSpPr/>
          <p:nvPr/>
        </p:nvSpPr>
        <p:spPr>
          <a:xfrm>
            <a:off x="962350" y="35473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707" name="Shape 1707"/>
          <p:cNvCxnSpPr/>
          <p:nvPr/>
        </p:nvCxnSpPr>
        <p:spPr>
          <a:xfrm rot="10800000" flipH="1">
            <a:off x="2125425" y="3203225"/>
            <a:ext cx="668700" cy="344100"/>
          </a:xfrm>
          <a:prstGeom prst="straightConnector1">
            <a:avLst/>
          </a:prstGeom>
          <a:noFill/>
          <a:ln w="19050" cap="flat" cmpd="sng">
            <a:solidFill>
              <a:schemeClr val="dk2"/>
            </a:solidFill>
            <a:prstDash val="solid"/>
            <a:round/>
            <a:headEnd type="none" w="lg" len="lg"/>
            <a:tailEnd type="triangle" w="lg" len="lg"/>
          </a:ln>
        </p:spPr>
      </p:cxnSp>
      <p:cxnSp>
        <p:nvCxnSpPr>
          <p:cNvPr id="1708" name="Shape 1708"/>
          <p:cNvCxnSpPr/>
          <p:nvPr/>
        </p:nvCxnSpPr>
        <p:spPr>
          <a:xfrm rot="10800000">
            <a:off x="3065625" y="3209225"/>
            <a:ext cx="660000" cy="338100"/>
          </a:xfrm>
          <a:prstGeom prst="straightConnector1">
            <a:avLst/>
          </a:prstGeom>
          <a:noFill/>
          <a:ln w="19050" cap="flat" cmpd="sng">
            <a:solidFill>
              <a:schemeClr val="dk2"/>
            </a:solidFill>
            <a:prstDash val="solid"/>
            <a:round/>
            <a:headEnd type="none" w="lg" len="lg"/>
            <a:tailEnd type="triangle" w="lg" len="lg"/>
          </a:ln>
        </p:spPr>
      </p:cxnSp>
      <p:sp>
        <p:nvSpPr>
          <p:cNvPr id="1709" name="Shape 1709"/>
          <p:cNvSpPr txBox="1"/>
          <p:nvPr/>
        </p:nvSpPr>
        <p:spPr>
          <a:xfrm>
            <a:off x="108600" y="38333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710" name="Shape 1710"/>
          <p:cNvSpPr txBox="1"/>
          <p:nvPr/>
        </p:nvSpPr>
        <p:spPr>
          <a:xfrm>
            <a:off x="1618875" y="47772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sp>
        <p:nvSpPr>
          <p:cNvPr id="1711" name="Shape 1711"/>
          <p:cNvSpPr txBox="1"/>
          <p:nvPr/>
        </p:nvSpPr>
        <p:spPr>
          <a:xfrm>
            <a:off x="1068725" y="283526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x|z from</a:t>
            </a:r>
          </a:p>
        </p:txBody>
      </p:sp>
      <p:pic>
        <p:nvPicPr>
          <p:cNvPr id="1712" name="Shape 1712"/>
          <p:cNvPicPr preferRelativeResize="0"/>
          <p:nvPr/>
        </p:nvPicPr>
        <p:blipFill>
          <a:blip r:embed="rId4">
            <a:alphaModFix/>
          </a:blip>
          <a:stretch>
            <a:fillRect/>
          </a:stretch>
        </p:blipFill>
        <p:spPr>
          <a:xfrm>
            <a:off x="2590450" y="2900625"/>
            <a:ext cx="1950776" cy="271300"/>
          </a:xfrm>
          <a:prstGeom prst="rect">
            <a:avLst/>
          </a:prstGeom>
          <a:noFill/>
          <a:ln>
            <a:noFill/>
          </a:ln>
        </p:spPr>
      </p:pic>
      <p:pic>
        <p:nvPicPr>
          <p:cNvPr id="1713" name="Shape 1713"/>
          <p:cNvPicPr preferRelativeResize="0"/>
          <p:nvPr/>
        </p:nvPicPr>
        <p:blipFill>
          <a:blip r:embed="rId5">
            <a:alphaModFix/>
          </a:blip>
          <a:stretch>
            <a:fillRect/>
          </a:stretch>
        </p:blipFill>
        <p:spPr>
          <a:xfrm>
            <a:off x="429596" y="4184714"/>
            <a:ext cx="778200" cy="271299"/>
          </a:xfrm>
          <a:prstGeom prst="rect">
            <a:avLst/>
          </a:prstGeom>
          <a:noFill/>
          <a:ln>
            <a:noFill/>
          </a:ln>
        </p:spPr>
      </p:pic>
      <p:pic>
        <p:nvPicPr>
          <p:cNvPr id="1714" name="Shape 1714"/>
          <p:cNvPicPr preferRelativeResize="0"/>
          <p:nvPr/>
        </p:nvPicPr>
        <p:blipFill>
          <a:blip r:embed="rId6">
            <a:alphaModFix/>
          </a:blip>
          <a:stretch>
            <a:fillRect/>
          </a:stretch>
        </p:blipFill>
        <p:spPr>
          <a:xfrm>
            <a:off x="1665863" y="3589144"/>
            <a:ext cx="461919" cy="227680"/>
          </a:xfrm>
          <a:prstGeom prst="rect">
            <a:avLst/>
          </a:prstGeom>
          <a:noFill/>
          <a:ln>
            <a:noFill/>
          </a:ln>
        </p:spPr>
      </p:pic>
      <p:pic>
        <p:nvPicPr>
          <p:cNvPr id="1715" name="Shape 1715"/>
          <p:cNvPicPr preferRelativeResize="0"/>
          <p:nvPr/>
        </p:nvPicPr>
        <p:blipFill>
          <a:blip r:embed="rId7">
            <a:alphaModFix/>
          </a:blip>
          <a:stretch>
            <a:fillRect/>
          </a:stretch>
        </p:blipFill>
        <p:spPr>
          <a:xfrm>
            <a:off x="3707613" y="3583975"/>
            <a:ext cx="493236" cy="286436"/>
          </a:xfrm>
          <a:prstGeom prst="rect">
            <a:avLst/>
          </a:prstGeom>
          <a:noFill/>
          <a:ln>
            <a:noFill/>
          </a:ln>
        </p:spPr>
      </p:pic>
      <p:sp>
        <p:nvSpPr>
          <p:cNvPr id="1716" name="Shape 1716"/>
          <p:cNvSpPr/>
          <p:nvPr/>
        </p:nvSpPr>
        <p:spPr>
          <a:xfrm>
            <a:off x="1911225" y="249648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717" name="Shape 1717"/>
          <p:cNvPicPr preferRelativeResize="0"/>
          <p:nvPr/>
        </p:nvPicPr>
        <p:blipFill>
          <a:blip r:embed="rId8">
            <a:alphaModFix/>
          </a:blip>
          <a:stretch>
            <a:fillRect/>
          </a:stretch>
        </p:blipFill>
        <p:spPr>
          <a:xfrm>
            <a:off x="2842498" y="2534413"/>
            <a:ext cx="165775" cy="235575"/>
          </a:xfrm>
          <a:prstGeom prst="rect">
            <a:avLst/>
          </a:prstGeom>
          <a:noFill/>
          <a:ln>
            <a:noFill/>
          </a:ln>
        </p:spPr>
      </p:pic>
      <p:cxnSp>
        <p:nvCxnSpPr>
          <p:cNvPr id="1718" name="Shape 1718"/>
          <p:cNvCxnSpPr>
            <a:stCxn id="1703" idx="0"/>
          </p:cNvCxnSpPr>
          <p:nvPr/>
        </p:nvCxnSpPr>
        <p:spPr>
          <a:xfrm rot="10800000">
            <a:off x="2131775" y="38679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719" name="Shape 1719"/>
          <p:cNvCxnSpPr>
            <a:stCxn id="1703" idx="0"/>
          </p:cNvCxnSpPr>
          <p:nvPr/>
        </p:nvCxnSpPr>
        <p:spPr>
          <a:xfrm rot="10800000" flipH="1">
            <a:off x="2965475" y="3854100"/>
            <a:ext cx="753300" cy="521700"/>
          </a:xfrm>
          <a:prstGeom prst="straightConnector1">
            <a:avLst/>
          </a:prstGeom>
          <a:noFill/>
          <a:ln w="19050" cap="flat" cmpd="sng">
            <a:solidFill>
              <a:schemeClr val="dk2"/>
            </a:solidFill>
            <a:prstDash val="solid"/>
            <a:round/>
            <a:headEnd type="none" w="lg" len="lg"/>
            <a:tailEnd type="triangle" w="lg" len="lg"/>
          </a:ln>
        </p:spPr>
      </p:cxnSp>
      <p:pic>
        <p:nvPicPr>
          <p:cNvPr id="1721" name="Shape 1721"/>
          <p:cNvPicPr preferRelativeResize="0"/>
          <p:nvPr/>
        </p:nvPicPr>
        <p:blipFill>
          <a:blip r:embed="rId9">
            <a:alphaModFix/>
          </a:blip>
          <a:stretch>
            <a:fillRect/>
          </a:stretch>
        </p:blipFill>
        <p:spPr>
          <a:xfrm>
            <a:off x="2946126" y="4873901"/>
            <a:ext cx="1069139" cy="235575"/>
          </a:xfrm>
          <a:prstGeom prst="rect">
            <a:avLst/>
          </a:prstGeom>
          <a:noFill/>
          <a:ln>
            <a:noFill/>
          </a:ln>
        </p:spPr>
      </p:pic>
      <p:sp>
        <p:nvSpPr>
          <p:cNvPr id="1722" name="Shape 1722"/>
          <p:cNvSpPr txBox="1"/>
          <p:nvPr/>
        </p:nvSpPr>
        <p:spPr>
          <a:xfrm>
            <a:off x="209100" y="1666025"/>
            <a:ext cx="4736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Use decoder network.  Now sample z from prior!</a:t>
            </a:r>
          </a:p>
        </p:txBody>
      </p:sp>
      <p:pic>
        <p:nvPicPr>
          <p:cNvPr id="1723" name="Shape 1723"/>
          <p:cNvPicPr preferRelativeResize="0"/>
          <p:nvPr/>
        </p:nvPicPr>
        <p:blipFill>
          <a:blip r:embed="rId10">
            <a:alphaModFix/>
          </a:blip>
          <a:stretch>
            <a:fillRect/>
          </a:stretch>
        </p:blipFill>
        <p:spPr>
          <a:xfrm>
            <a:off x="5722625" y="2112800"/>
            <a:ext cx="2882451" cy="2910300"/>
          </a:xfrm>
          <a:prstGeom prst="rect">
            <a:avLst/>
          </a:prstGeom>
          <a:noFill/>
          <a:ln>
            <a:noFill/>
          </a:ln>
        </p:spPr>
      </p:pic>
      <p:sp>
        <p:nvSpPr>
          <p:cNvPr id="1724" name="Shape 1724"/>
          <p:cNvSpPr txBox="1"/>
          <p:nvPr/>
        </p:nvSpPr>
        <p:spPr>
          <a:xfrm>
            <a:off x="5829775" y="1666025"/>
            <a:ext cx="26589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Data manifold for 2-d </a:t>
            </a:r>
            <a:r>
              <a:rPr lang="en" sz="1600" b="1" kern="0">
                <a:solidFill>
                  <a:srgbClr val="0000FF"/>
                </a:solidFill>
                <a:latin typeface="Arial"/>
                <a:ea typeface="Arial"/>
                <a:cs typeface="Arial"/>
                <a:sym typeface="Arial"/>
              </a:rPr>
              <a:t>z</a:t>
            </a:r>
          </a:p>
        </p:txBody>
      </p:sp>
      <p:sp>
        <p:nvSpPr>
          <p:cNvPr id="1725" name="Shape 1725"/>
          <p:cNvSpPr txBox="1"/>
          <p:nvPr/>
        </p:nvSpPr>
        <p:spPr>
          <a:xfrm>
            <a:off x="4843675" y="296890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1</a:t>
            </a:r>
          </a:p>
        </p:txBody>
      </p:sp>
      <p:sp>
        <p:nvSpPr>
          <p:cNvPr id="1726" name="Shape 1726"/>
          <p:cNvSpPr txBox="1"/>
          <p:nvPr/>
        </p:nvSpPr>
        <p:spPr>
          <a:xfrm>
            <a:off x="6802750" y="501715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2</a:t>
            </a:r>
          </a:p>
        </p:txBody>
      </p:sp>
      <p:cxnSp>
        <p:nvCxnSpPr>
          <p:cNvPr id="1727" name="Shape 1727"/>
          <p:cNvCxnSpPr/>
          <p:nvPr/>
        </p:nvCxnSpPr>
        <p:spPr>
          <a:xfrm>
            <a:off x="5620425" y="2566850"/>
            <a:ext cx="0" cy="1482300"/>
          </a:xfrm>
          <a:prstGeom prst="straightConnector1">
            <a:avLst/>
          </a:prstGeom>
          <a:noFill/>
          <a:ln w="19050" cap="flat" cmpd="sng">
            <a:solidFill>
              <a:srgbClr val="0000FF"/>
            </a:solidFill>
            <a:prstDash val="solid"/>
            <a:round/>
            <a:headEnd type="triangle" w="lg" len="lg"/>
            <a:tailEnd type="triangle" w="lg" len="lg"/>
          </a:ln>
        </p:spPr>
      </p:cxnSp>
      <p:cxnSp>
        <p:nvCxnSpPr>
          <p:cNvPr id="1728" name="Shape 1728"/>
          <p:cNvCxnSpPr/>
          <p:nvPr/>
        </p:nvCxnSpPr>
        <p:spPr>
          <a:xfrm rot="10800000">
            <a:off x="6496475" y="5109475"/>
            <a:ext cx="1373700" cy="0"/>
          </a:xfrm>
          <a:prstGeom prst="straightConnector1">
            <a:avLst/>
          </a:prstGeom>
          <a:noFill/>
          <a:ln w="19050" cap="flat" cmpd="sng">
            <a:solidFill>
              <a:srgbClr val="0000FF"/>
            </a:solidFill>
            <a:prstDash val="solid"/>
            <a:round/>
            <a:headEnd type="triangle" w="lg" len="lg"/>
            <a:tailEnd type="triangle" w="lg" len="lg"/>
          </a:ln>
        </p:spPr>
      </p:cxnSp>
      <p:sp>
        <p:nvSpPr>
          <p:cNvPr id="1729" name="Shape 1729"/>
          <p:cNvSpPr txBox="1"/>
          <p:nvPr/>
        </p:nvSpPr>
        <p:spPr>
          <a:xfrm>
            <a:off x="36425" y="5115125"/>
            <a:ext cx="5024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Kingma and Welling, “Auto-Encoding Variational Bayes”, ICLR 2014</a:t>
            </a:r>
          </a:p>
        </p:txBody>
      </p:sp>
      <p:sp>
        <p:nvSpPr>
          <p:cNvPr id="31"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3539338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pic>
        <p:nvPicPr>
          <p:cNvPr id="1735" name="Shape 1735"/>
          <p:cNvPicPr preferRelativeResize="0"/>
          <p:nvPr/>
        </p:nvPicPr>
        <p:blipFill>
          <a:blip r:embed="rId3">
            <a:alphaModFix/>
          </a:blip>
          <a:stretch>
            <a:fillRect/>
          </a:stretch>
        </p:blipFill>
        <p:spPr>
          <a:xfrm>
            <a:off x="4652275" y="1721400"/>
            <a:ext cx="2367424" cy="3312174"/>
          </a:xfrm>
          <a:prstGeom prst="rect">
            <a:avLst/>
          </a:prstGeom>
          <a:noFill/>
          <a:ln>
            <a:noFill/>
          </a:ln>
        </p:spPr>
      </p:pic>
      <p:sp>
        <p:nvSpPr>
          <p:cNvPr id="1737" name="Shape 1737"/>
          <p:cNvSpPr txBox="1"/>
          <p:nvPr/>
        </p:nvSpPr>
        <p:spPr>
          <a:xfrm>
            <a:off x="3624475" y="296890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1</a:t>
            </a:r>
          </a:p>
        </p:txBody>
      </p:sp>
      <p:sp>
        <p:nvSpPr>
          <p:cNvPr id="1738" name="Shape 1738"/>
          <p:cNvSpPr txBox="1"/>
          <p:nvPr/>
        </p:nvSpPr>
        <p:spPr>
          <a:xfrm>
            <a:off x="5583550" y="501715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2</a:t>
            </a:r>
          </a:p>
        </p:txBody>
      </p:sp>
      <p:cxnSp>
        <p:nvCxnSpPr>
          <p:cNvPr id="1739" name="Shape 1739"/>
          <p:cNvCxnSpPr/>
          <p:nvPr/>
        </p:nvCxnSpPr>
        <p:spPr>
          <a:xfrm>
            <a:off x="4477425" y="2566850"/>
            <a:ext cx="0" cy="1482300"/>
          </a:xfrm>
          <a:prstGeom prst="straightConnector1">
            <a:avLst/>
          </a:prstGeom>
          <a:noFill/>
          <a:ln w="19050" cap="flat" cmpd="sng">
            <a:solidFill>
              <a:srgbClr val="0000FF"/>
            </a:solidFill>
            <a:prstDash val="solid"/>
            <a:round/>
            <a:headEnd type="triangle" w="lg" len="lg"/>
            <a:tailEnd type="triangle" w="lg" len="lg"/>
          </a:ln>
        </p:spPr>
      </p:cxnSp>
      <p:cxnSp>
        <p:nvCxnSpPr>
          <p:cNvPr id="1740" name="Shape 1740"/>
          <p:cNvCxnSpPr/>
          <p:nvPr/>
        </p:nvCxnSpPr>
        <p:spPr>
          <a:xfrm rot="10800000">
            <a:off x="5277275" y="5109475"/>
            <a:ext cx="1373700" cy="0"/>
          </a:xfrm>
          <a:prstGeom prst="straightConnector1">
            <a:avLst/>
          </a:prstGeom>
          <a:noFill/>
          <a:ln w="19050" cap="flat" cmpd="sng">
            <a:solidFill>
              <a:srgbClr val="0000FF"/>
            </a:solidFill>
            <a:prstDash val="solid"/>
            <a:round/>
            <a:headEnd type="triangle" w="lg" len="lg"/>
            <a:tailEnd type="triangle" w="lg" len="lg"/>
          </a:ln>
        </p:spPr>
      </p:cxnSp>
      <p:sp>
        <p:nvSpPr>
          <p:cNvPr id="1741" name="Shape 1741"/>
          <p:cNvSpPr txBox="1"/>
          <p:nvPr/>
        </p:nvSpPr>
        <p:spPr>
          <a:xfrm>
            <a:off x="2672600" y="2130700"/>
            <a:ext cx="163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Degree of smile</a:t>
            </a:r>
          </a:p>
        </p:txBody>
      </p:sp>
      <p:sp>
        <p:nvSpPr>
          <p:cNvPr id="1742" name="Shape 1742"/>
          <p:cNvSpPr txBox="1"/>
          <p:nvPr/>
        </p:nvSpPr>
        <p:spPr>
          <a:xfrm>
            <a:off x="7339725" y="4912675"/>
            <a:ext cx="163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Head pose</a:t>
            </a:r>
          </a:p>
        </p:txBody>
      </p:sp>
      <p:cxnSp>
        <p:nvCxnSpPr>
          <p:cNvPr id="1743" name="Shape 1743"/>
          <p:cNvCxnSpPr>
            <a:stCxn id="1737" idx="0"/>
          </p:cNvCxnSpPr>
          <p:nvPr/>
        </p:nvCxnSpPr>
        <p:spPr>
          <a:xfrm rot="10800000">
            <a:off x="3717925" y="2500900"/>
            <a:ext cx="323400" cy="468000"/>
          </a:xfrm>
          <a:prstGeom prst="straightConnector1">
            <a:avLst/>
          </a:prstGeom>
          <a:noFill/>
          <a:ln w="19050" cap="flat" cmpd="sng">
            <a:solidFill>
              <a:srgbClr val="FF0000"/>
            </a:solidFill>
            <a:prstDash val="solid"/>
            <a:round/>
            <a:headEnd type="none" w="lg" len="lg"/>
            <a:tailEnd type="triangle" w="lg" len="lg"/>
          </a:ln>
        </p:spPr>
      </p:cxnSp>
      <p:cxnSp>
        <p:nvCxnSpPr>
          <p:cNvPr id="1744" name="Shape 1744"/>
          <p:cNvCxnSpPr/>
          <p:nvPr/>
        </p:nvCxnSpPr>
        <p:spPr>
          <a:xfrm rot="10800000" flipH="1">
            <a:off x="6682175" y="5182225"/>
            <a:ext cx="628200" cy="106800"/>
          </a:xfrm>
          <a:prstGeom prst="straightConnector1">
            <a:avLst/>
          </a:prstGeom>
          <a:noFill/>
          <a:ln w="19050" cap="flat" cmpd="sng">
            <a:solidFill>
              <a:srgbClr val="FF0000"/>
            </a:solidFill>
            <a:prstDash val="solid"/>
            <a:round/>
            <a:headEnd type="none" w="lg" len="lg"/>
            <a:tailEnd type="triangle" w="lg" len="lg"/>
          </a:ln>
        </p:spPr>
      </p:cxnSp>
      <p:sp>
        <p:nvSpPr>
          <p:cNvPr id="1745" name="Shape 1745"/>
          <p:cNvSpPr txBox="1"/>
          <p:nvPr/>
        </p:nvSpPr>
        <p:spPr>
          <a:xfrm>
            <a:off x="433549" y="1772500"/>
            <a:ext cx="2005200" cy="1838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Diagonal prior on </a:t>
            </a:r>
            <a:r>
              <a:rPr lang="en" sz="1600" b="1" kern="0">
                <a:solidFill>
                  <a:srgbClr val="000000"/>
                </a:solidFill>
                <a:latin typeface="Arial"/>
                <a:ea typeface="Arial"/>
                <a:cs typeface="Arial"/>
                <a:sym typeface="Arial"/>
              </a:rPr>
              <a:t>z</a:t>
            </a:r>
            <a:r>
              <a:rPr lang="en" sz="1600" kern="0">
                <a:solidFill>
                  <a:srgbClr val="000000"/>
                </a:solidFill>
                <a:latin typeface="Arial"/>
                <a:ea typeface="Arial"/>
                <a:cs typeface="Arial"/>
                <a:sym typeface="Arial"/>
              </a:rPr>
              <a:t> =&gt; independent latent variables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Different dimensions of </a:t>
            </a:r>
            <a:r>
              <a:rPr lang="en" sz="1600" b="1" kern="0">
                <a:solidFill>
                  <a:srgbClr val="000000"/>
                </a:solidFill>
                <a:latin typeface="Arial"/>
                <a:ea typeface="Arial"/>
                <a:cs typeface="Arial"/>
                <a:sym typeface="Arial"/>
              </a:rPr>
              <a:t>z </a:t>
            </a:r>
            <a:r>
              <a:rPr lang="en" sz="1600" kern="0">
                <a:solidFill>
                  <a:srgbClr val="000000"/>
                </a:solidFill>
                <a:latin typeface="Arial"/>
                <a:ea typeface="Arial"/>
                <a:cs typeface="Arial"/>
                <a:sym typeface="Arial"/>
              </a:rPr>
              <a:t>encode interpretable factors of variation</a:t>
            </a:r>
          </a:p>
        </p:txBody>
      </p:sp>
      <p:sp>
        <p:nvSpPr>
          <p:cNvPr id="1746" name="Shape 1746"/>
          <p:cNvSpPr txBox="1"/>
          <p:nvPr/>
        </p:nvSpPr>
        <p:spPr>
          <a:xfrm>
            <a:off x="36425" y="5115125"/>
            <a:ext cx="5024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Kingma and Welling, “Auto-Encoding Variational Bayes”, ICLR 2014</a:t>
            </a:r>
          </a:p>
        </p:txBody>
      </p:sp>
      <p:sp>
        <p:nvSpPr>
          <p:cNvPr id="16"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12180997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pic>
        <p:nvPicPr>
          <p:cNvPr id="1752" name="Shape 1752"/>
          <p:cNvPicPr preferRelativeResize="0"/>
          <p:nvPr/>
        </p:nvPicPr>
        <p:blipFill>
          <a:blip r:embed="rId3">
            <a:alphaModFix/>
          </a:blip>
          <a:stretch>
            <a:fillRect/>
          </a:stretch>
        </p:blipFill>
        <p:spPr>
          <a:xfrm>
            <a:off x="4652275" y="1721400"/>
            <a:ext cx="2367424" cy="3312174"/>
          </a:xfrm>
          <a:prstGeom prst="rect">
            <a:avLst/>
          </a:prstGeom>
          <a:noFill/>
          <a:ln>
            <a:noFill/>
          </a:ln>
        </p:spPr>
      </p:pic>
      <p:sp>
        <p:nvSpPr>
          <p:cNvPr id="1754" name="Shape 1754"/>
          <p:cNvSpPr txBox="1"/>
          <p:nvPr/>
        </p:nvSpPr>
        <p:spPr>
          <a:xfrm>
            <a:off x="3624475" y="296890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1</a:t>
            </a:r>
          </a:p>
        </p:txBody>
      </p:sp>
      <p:sp>
        <p:nvSpPr>
          <p:cNvPr id="1755" name="Shape 1755"/>
          <p:cNvSpPr txBox="1"/>
          <p:nvPr/>
        </p:nvSpPr>
        <p:spPr>
          <a:xfrm>
            <a:off x="5583550" y="5017150"/>
            <a:ext cx="833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Vary </a:t>
            </a:r>
            <a:r>
              <a:rPr lang="en" sz="1600" b="1" kern="0">
                <a:solidFill>
                  <a:srgbClr val="0000FF"/>
                </a:solidFill>
                <a:latin typeface="Arial"/>
                <a:ea typeface="Arial"/>
                <a:cs typeface="Arial"/>
                <a:sym typeface="Arial"/>
              </a:rPr>
              <a:t>z</a:t>
            </a:r>
            <a:r>
              <a:rPr lang="en" sz="1600" b="1" kern="0" baseline="-25000">
                <a:solidFill>
                  <a:srgbClr val="0000FF"/>
                </a:solidFill>
                <a:latin typeface="Arial"/>
                <a:ea typeface="Arial"/>
                <a:cs typeface="Arial"/>
                <a:sym typeface="Arial"/>
              </a:rPr>
              <a:t>2</a:t>
            </a:r>
          </a:p>
        </p:txBody>
      </p:sp>
      <p:cxnSp>
        <p:nvCxnSpPr>
          <p:cNvPr id="1756" name="Shape 1756"/>
          <p:cNvCxnSpPr/>
          <p:nvPr/>
        </p:nvCxnSpPr>
        <p:spPr>
          <a:xfrm>
            <a:off x="4477425" y="2566850"/>
            <a:ext cx="0" cy="1482300"/>
          </a:xfrm>
          <a:prstGeom prst="straightConnector1">
            <a:avLst/>
          </a:prstGeom>
          <a:noFill/>
          <a:ln w="19050" cap="flat" cmpd="sng">
            <a:solidFill>
              <a:srgbClr val="0000FF"/>
            </a:solidFill>
            <a:prstDash val="solid"/>
            <a:round/>
            <a:headEnd type="triangle" w="lg" len="lg"/>
            <a:tailEnd type="triangle" w="lg" len="lg"/>
          </a:ln>
        </p:spPr>
      </p:cxnSp>
      <p:cxnSp>
        <p:nvCxnSpPr>
          <p:cNvPr id="1757" name="Shape 1757"/>
          <p:cNvCxnSpPr/>
          <p:nvPr/>
        </p:nvCxnSpPr>
        <p:spPr>
          <a:xfrm rot="10800000">
            <a:off x="5277275" y="5109475"/>
            <a:ext cx="1373700" cy="0"/>
          </a:xfrm>
          <a:prstGeom prst="straightConnector1">
            <a:avLst/>
          </a:prstGeom>
          <a:noFill/>
          <a:ln w="19050" cap="flat" cmpd="sng">
            <a:solidFill>
              <a:srgbClr val="0000FF"/>
            </a:solidFill>
            <a:prstDash val="solid"/>
            <a:round/>
            <a:headEnd type="triangle" w="lg" len="lg"/>
            <a:tailEnd type="triangle" w="lg" len="lg"/>
          </a:ln>
        </p:spPr>
      </p:cxnSp>
      <p:sp>
        <p:nvSpPr>
          <p:cNvPr id="1758" name="Shape 1758"/>
          <p:cNvSpPr txBox="1"/>
          <p:nvPr/>
        </p:nvSpPr>
        <p:spPr>
          <a:xfrm>
            <a:off x="2672600" y="2130700"/>
            <a:ext cx="163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Degree of smile</a:t>
            </a:r>
          </a:p>
        </p:txBody>
      </p:sp>
      <p:sp>
        <p:nvSpPr>
          <p:cNvPr id="1759" name="Shape 1759"/>
          <p:cNvSpPr txBox="1"/>
          <p:nvPr/>
        </p:nvSpPr>
        <p:spPr>
          <a:xfrm>
            <a:off x="7339725" y="4912675"/>
            <a:ext cx="163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Head pose</a:t>
            </a:r>
          </a:p>
        </p:txBody>
      </p:sp>
      <p:cxnSp>
        <p:nvCxnSpPr>
          <p:cNvPr id="1760" name="Shape 1760"/>
          <p:cNvCxnSpPr>
            <a:stCxn id="1754" idx="0"/>
          </p:cNvCxnSpPr>
          <p:nvPr/>
        </p:nvCxnSpPr>
        <p:spPr>
          <a:xfrm rot="10800000">
            <a:off x="3717925" y="2500900"/>
            <a:ext cx="323400" cy="468000"/>
          </a:xfrm>
          <a:prstGeom prst="straightConnector1">
            <a:avLst/>
          </a:prstGeom>
          <a:noFill/>
          <a:ln w="19050" cap="flat" cmpd="sng">
            <a:solidFill>
              <a:srgbClr val="FF0000"/>
            </a:solidFill>
            <a:prstDash val="solid"/>
            <a:round/>
            <a:headEnd type="none" w="lg" len="lg"/>
            <a:tailEnd type="triangle" w="lg" len="lg"/>
          </a:ln>
        </p:spPr>
      </p:cxnSp>
      <p:cxnSp>
        <p:nvCxnSpPr>
          <p:cNvPr id="1761" name="Shape 1761"/>
          <p:cNvCxnSpPr/>
          <p:nvPr/>
        </p:nvCxnSpPr>
        <p:spPr>
          <a:xfrm rot="10800000" flipH="1">
            <a:off x="6682175" y="5182225"/>
            <a:ext cx="628200" cy="106800"/>
          </a:xfrm>
          <a:prstGeom prst="straightConnector1">
            <a:avLst/>
          </a:prstGeom>
          <a:noFill/>
          <a:ln w="19050" cap="flat" cmpd="sng">
            <a:solidFill>
              <a:srgbClr val="FF0000"/>
            </a:solidFill>
            <a:prstDash val="solid"/>
            <a:round/>
            <a:headEnd type="none" w="lg" len="lg"/>
            <a:tailEnd type="triangle" w="lg" len="lg"/>
          </a:ln>
        </p:spPr>
      </p:cxnSp>
      <p:sp>
        <p:nvSpPr>
          <p:cNvPr id="1762" name="Shape 1762"/>
          <p:cNvSpPr txBox="1"/>
          <p:nvPr/>
        </p:nvSpPr>
        <p:spPr>
          <a:xfrm>
            <a:off x="433549" y="1772500"/>
            <a:ext cx="2005200" cy="1838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Diagonal prior on </a:t>
            </a:r>
            <a:r>
              <a:rPr lang="en" sz="1600" b="1" kern="0">
                <a:solidFill>
                  <a:srgbClr val="000000"/>
                </a:solidFill>
                <a:latin typeface="Arial"/>
                <a:ea typeface="Arial"/>
                <a:cs typeface="Arial"/>
                <a:sym typeface="Arial"/>
              </a:rPr>
              <a:t>z</a:t>
            </a:r>
            <a:r>
              <a:rPr lang="en" sz="1600" kern="0">
                <a:solidFill>
                  <a:srgbClr val="000000"/>
                </a:solidFill>
                <a:latin typeface="Arial"/>
                <a:ea typeface="Arial"/>
                <a:cs typeface="Arial"/>
                <a:sym typeface="Arial"/>
              </a:rPr>
              <a:t> =&gt; independent latent variables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Different dimensions of </a:t>
            </a:r>
            <a:r>
              <a:rPr lang="en" sz="1600" b="1" kern="0">
                <a:solidFill>
                  <a:srgbClr val="000000"/>
                </a:solidFill>
                <a:latin typeface="Arial"/>
                <a:ea typeface="Arial"/>
                <a:cs typeface="Arial"/>
                <a:sym typeface="Arial"/>
              </a:rPr>
              <a:t>z </a:t>
            </a:r>
            <a:r>
              <a:rPr lang="en" sz="1600" kern="0">
                <a:solidFill>
                  <a:srgbClr val="000000"/>
                </a:solidFill>
                <a:latin typeface="Arial"/>
                <a:ea typeface="Arial"/>
                <a:cs typeface="Arial"/>
                <a:sym typeface="Arial"/>
              </a:rPr>
              <a:t>encode interpretable factors of variation</a:t>
            </a:r>
          </a:p>
        </p:txBody>
      </p:sp>
      <p:sp>
        <p:nvSpPr>
          <p:cNvPr id="1763" name="Shape 1763"/>
          <p:cNvSpPr txBox="1"/>
          <p:nvPr/>
        </p:nvSpPr>
        <p:spPr>
          <a:xfrm>
            <a:off x="241850" y="4406175"/>
            <a:ext cx="3530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Also good feature representation that can be computed using q</a:t>
            </a:r>
            <a:r>
              <a:rPr lang="en" sz="1600" kern="0" baseline="-25000">
                <a:solidFill>
                  <a:srgbClr val="FF0000"/>
                </a:solidFill>
                <a:latin typeface="Arial"/>
                <a:ea typeface="Arial"/>
                <a:cs typeface="Arial"/>
                <a:sym typeface="Arial"/>
              </a:rPr>
              <a:t>ɸ</a:t>
            </a:r>
            <a:r>
              <a:rPr lang="en" sz="1600" kern="0">
                <a:solidFill>
                  <a:srgbClr val="FF0000"/>
                </a:solidFill>
                <a:latin typeface="Arial"/>
                <a:ea typeface="Arial"/>
                <a:cs typeface="Arial"/>
                <a:sym typeface="Arial"/>
              </a:rPr>
              <a:t>(z|x)! </a:t>
            </a:r>
          </a:p>
        </p:txBody>
      </p:sp>
      <p:cxnSp>
        <p:nvCxnSpPr>
          <p:cNvPr id="1764" name="Shape 1764"/>
          <p:cNvCxnSpPr/>
          <p:nvPr/>
        </p:nvCxnSpPr>
        <p:spPr>
          <a:xfrm rot="10800000">
            <a:off x="1298750" y="4137100"/>
            <a:ext cx="161400" cy="322800"/>
          </a:xfrm>
          <a:prstGeom prst="straightConnector1">
            <a:avLst/>
          </a:prstGeom>
          <a:noFill/>
          <a:ln w="19050" cap="flat" cmpd="sng">
            <a:solidFill>
              <a:srgbClr val="FF0000"/>
            </a:solidFill>
            <a:prstDash val="solid"/>
            <a:round/>
            <a:headEnd type="none" w="lg" len="lg"/>
            <a:tailEnd type="triangle" w="lg" len="lg"/>
          </a:ln>
        </p:spPr>
      </p:cxnSp>
      <p:sp>
        <p:nvSpPr>
          <p:cNvPr id="1765" name="Shape 1765"/>
          <p:cNvSpPr txBox="1"/>
          <p:nvPr/>
        </p:nvSpPr>
        <p:spPr>
          <a:xfrm>
            <a:off x="36425" y="5115125"/>
            <a:ext cx="50244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Kingma and Welling, “Auto-Encoding Variational Bayes”, ICLR 2014</a:t>
            </a:r>
          </a:p>
        </p:txBody>
      </p:sp>
      <p:sp>
        <p:nvSpPr>
          <p:cNvPr id="19"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16032578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pic>
        <p:nvPicPr>
          <p:cNvPr id="1772" name="Shape 1772"/>
          <p:cNvPicPr preferRelativeResize="0"/>
          <p:nvPr/>
        </p:nvPicPr>
        <p:blipFill>
          <a:blip r:embed="rId3">
            <a:alphaModFix/>
          </a:blip>
          <a:stretch>
            <a:fillRect/>
          </a:stretch>
        </p:blipFill>
        <p:spPr>
          <a:xfrm>
            <a:off x="4921876" y="2008725"/>
            <a:ext cx="3238425" cy="2597075"/>
          </a:xfrm>
          <a:prstGeom prst="rect">
            <a:avLst/>
          </a:prstGeom>
          <a:noFill/>
          <a:ln>
            <a:noFill/>
          </a:ln>
        </p:spPr>
      </p:pic>
      <p:pic>
        <p:nvPicPr>
          <p:cNvPr id="1773" name="Shape 1773"/>
          <p:cNvPicPr preferRelativeResize="0"/>
          <p:nvPr/>
        </p:nvPicPr>
        <p:blipFill>
          <a:blip r:embed="rId4">
            <a:alphaModFix/>
          </a:blip>
          <a:stretch>
            <a:fillRect/>
          </a:stretch>
        </p:blipFill>
        <p:spPr>
          <a:xfrm>
            <a:off x="999574" y="1884572"/>
            <a:ext cx="2883774" cy="2880150"/>
          </a:xfrm>
          <a:prstGeom prst="rect">
            <a:avLst/>
          </a:prstGeom>
          <a:noFill/>
          <a:ln>
            <a:noFill/>
          </a:ln>
        </p:spPr>
      </p:pic>
      <p:sp>
        <p:nvSpPr>
          <p:cNvPr id="1774" name="Shape 1774"/>
          <p:cNvSpPr txBox="1"/>
          <p:nvPr/>
        </p:nvSpPr>
        <p:spPr>
          <a:xfrm>
            <a:off x="2054475" y="4540600"/>
            <a:ext cx="4226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75" name="Shape 1775"/>
          <p:cNvSpPr txBox="1"/>
          <p:nvPr/>
        </p:nvSpPr>
        <p:spPr>
          <a:xfrm>
            <a:off x="1587100" y="4783875"/>
            <a:ext cx="1731600" cy="3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32x32 CIFAR-10</a:t>
            </a:r>
          </a:p>
        </p:txBody>
      </p:sp>
      <p:sp>
        <p:nvSpPr>
          <p:cNvPr id="1776" name="Shape 1776"/>
          <p:cNvSpPr txBox="1"/>
          <p:nvPr/>
        </p:nvSpPr>
        <p:spPr>
          <a:xfrm>
            <a:off x="5549500" y="4631475"/>
            <a:ext cx="2499600" cy="3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Labeled Faces in the Wild</a:t>
            </a:r>
          </a:p>
        </p:txBody>
      </p:sp>
      <p:sp>
        <p:nvSpPr>
          <p:cNvPr id="1777" name="Shape 1777"/>
          <p:cNvSpPr txBox="1"/>
          <p:nvPr/>
        </p:nvSpPr>
        <p:spPr>
          <a:xfrm>
            <a:off x="4441175" y="48530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(L) Dirk Kingma et al. 2016; (R) Anders Larsen et al. 2017. Reproduced with permission. </a:t>
            </a:r>
          </a:p>
        </p:txBody>
      </p:sp>
      <p:sp>
        <p:nvSpPr>
          <p:cNvPr id="11" name="Title 1"/>
          <p:cNvSpPr>
            <a:spLocks noGrp="1"/>
          </p:cNvSpPr>
          <p:nvPr>
            <p:ph type="title"/>
          </p:nvPr>
        </p:nvSpPr>
        <p:spPr>
          <a:xfrm>
            <a:off x="0" y="228600"/>
            <a:ext cx="9144000" cy="685800"/>
          </a:xfrm>
        </p:spPr>
        <p:txBody>
          <a:bodyPr>
            <a:normAutofit fontScale="90000"/>
          </a:bodyPr>
          <a:lstStyle/>
          <a:p>
            <a:r>
              <a:rPr lang="en-US" sz="3800" dirty="0" err="1" smtClean="0"/>
              <a:t>Variational</a:t>
            </a:r>
            <a:r>
              <a:rPr lang="en-US" sz="3800" dirty="0" smtClean="0"/>
              <a:t> Auto Encoders: Generating Data</a:t>
            </a:r>
            <a:endParaRPr lang="en-US" sz="3800" dirty="0"/>
          </a:p>
        </p:txBody>
      </p:sp>
    </p:spTree>
    <p:extLst>
      <p:ext uri="{BB962C8B-B14F-4D97-AF65-F5344CB8AC3E}">
        <p14:creationId xmlns:p14="http://schemas.microsoft.com/office/powerpoint/2010/main" val="2656941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Shape 178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Variational</a:t>
            </a:r>
            <a:r>
              <a:rPr lang="en" dirty="0"/>
              <a:t> </a:t>
            </a:r>
            <a:r>
              <a:rPr lang="en" dirty="0" err="1"/>
              <a:t>Autoencoders</a:t>
            </a:r>
            <a:endParaRPr lang="en" dirty="0"/>
          </a:p>
        </p:txBody>
      </p:sp>
      <p:sp>
        <p:nvSpPr>
          <p:cNvPr id="1784" name="Shape 1784"/>
          <p:cNvSpPr txBox="1"/>
          <p:nvPr/>
        </p:nvSpPr>
        <p:spPr>
          <a:xfrm>
            <a:off x="503450" y="1822950"/>
            <a:ext cx="7821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73333"/>
            </a:pPr>
            <a:r>
              <a:rPr lang="en" sz="1500" kern="0">
                <a:solidFill>
                  <a:srgbClr val="000000"/>
                </a:solidFill>
                <a:latin typeface="Arial"/>
                <a:ea typeface="Arial"/>
                <a:cs typeface="Arial"/>
                <a:sym typeface="Arial"/>
              </a:rPr>
              <a:t>Probabilistic spin to traditional autoencoders =&gt; allows generating data</a:t>
            </a:r>
          </a:p>
          <a:p>
            <a:pPr algn="l" eaLnBrk="1" fontAlgn="auto" hangingPunct="1">
              <a:spcBef>
                <a:spcPts val="0"/>
              </a:spcBef>
              <a:spcAft>
                <a:spcPts val="0"/>
              </a:spcAft>
            </a:pPr>
            <a:r>
              <a:rPr lang="en" sz="1500" kern="0">
                <a:solidFill>
                  <a:srgbClr val="000000"/>
                </a:solidFill>
                <a:latin typeface="Arial"/>
                <a:ea typeface="Arial"/>
                <a:cs typeface="Arial"/>
                <a:sym typeface="Arial"/>
              </a:rPr>
              <a:t>Defines an intractable density =&gt; derive and optimize a (variational) lower bound</a:t>
            </a:r>
          </a:p>
          <a:p>
            <a:pPr algn="l" eaLnBrk="1" fontAlgn="auto" hangingPunct="1">
              <a:spcBef>
                <a:spcPts val="0"/>
              </a:spcBef>
              <a:spcAft>
                <a:spcPts val="0"/>
              </a:spcAft>
              <a:buClr>
                <a:srgbClr val="000000"/>
              </a:buClr>
            </a:pPr>
            <a:endParaRPr sz="600" kern="0">
              <a:solidFill>
                <a:srgbClr val="0000FF"/>
              </a:solidFill>
              <a:latin typeface="Arial"/>
              <a:ea typeface="Arial"/>
              <a:cs typeface="Arial"/>
              <a:sym typeface="Arial"/>
            </a:endParaRPr>
          </a:p>
          <a:p>
            <a:pPr algn="l" eaLnBrk="1" fontAlgn="auto" hangingPunct="1">
              <a:spcBef>
                <a:spcPts val="0"/>
              </a:spcBef>
              <a:spcAft>
                <a:spcPts val="0"/>
              </a:spcAft>
              <a:buClr>
                <a:srgbClr val="000000"/>
              </a:buClr>
              <a:buSzPct val="73333"/>
            </a:pPr>
            <a:r>
              <a:rPr lang="en" sz="1500" b="1" kern="0">
                <a:solidFill>
                  <a:srgbClr val="0000FF"/>
                </a:solidFill>
                <a:latin typeface="Arial"/>
                <a:ea typeface="Arial"/>
                <a:cs typeface="Arial"/>
                <a:sym typeface="Arial"/>
              </a:rPr>
              <a:t>Pros:</a:t>
            </a:r>
          </a:p>
          <a:p>
            <a:pPr marL="457200" indent="-323850" algn="l" eaLnBrk="1" fontAlgn="auto" hangingPunct="1">
              <a:spcBef>
                <a:spcPts val="0"/>
              </a:spcBef>
              <a:spcAft>
                <a:spcPts val="0"/>
              </a:spcAft>
              <a:buClr>
                <a:srgbClr val="0000FF"/>
              </a:buClr>
              <a:buSzPct val="100000"/>
              <a:buFontTx/>
              <a:buChar char="-"/>
            </a:pPr>
            <a:r>
              <a:rPr lang="en" sz="1500" kern="0">
                <a:solidFill>
                  <a:srgbClr val="0000FF"/>
                </a:solidFill>
                <a:latin typeface="Arial"/>
                <a:ea typeface="Arial"/>
                <a:cs typeface="Arial"/>
                <a:sym typeface="Arial"/>
              </a:rPr>
              <a:t>Principled approach to generative models</a:t>
            </a:r>
          </a:p>
          <a:p>
            <a:pPr marL="457200" indent="-323850" algn="l" eaLnBrk="1" fontAlgn="auto" hangingPunct="1">
              <a:spcBef>
                <a:spcPts val="0"/>
              </a:spcBef>
              <a:spcAft>
                <a:spcPts val="0"/>
              </a:spcAft>
              <a:buClr>
                <a:srgbClr val="0000FF"/>
              </a:buClr>
              <a:buSzPct val="100000"/>
              <a:buFontTx/>
              <a:buChar char="-"/>
            </a:pPr>
            <a:r>
              <a:rPr lang="en" sz="1500" kern="0">
                <a:solidFill>
                  <a:srgbClr val="0000FF"/>
                </a:solidFill>
                <a:latin typeface="Arial"/>
                <a:ea typeface="Arial"/>
                <a:cs typeface="Arial"/>
                <a:sym typeface="Arial"/>
              </a:rPr>
              <a:t>Allows inference of q(z|x), can be useful feature representation for other tasks</a:t>
            </a:r>
          </a:p>
          <a:p>
            <a:pPr algn="l" eaLnBrk="1" fontAlgn="auto" hangingPunct="1">
              <a:spcBef>
                <a:spcPts val="0"/>
              </a:spcBef>
              <a:spcAft>
                <a:spcPts val="0"/>
              </a:spcAft>
              <a:buClr>
                <a:srgbClr val="000000"/>
              </a:buClr>
            </a:pPr>
            <a:endParaRPr sz="600" kern="0">
              <a:solidFill>
                <a:srgbClr val="0000FF"/>
              </a:solidFill>
              <a:latin typeface="Arial"/>
              <a:ea typeface="Arial"/>
              <a:cs typeface="Arial"/>
              <a:sym typeface="Arial"/>
            </a:endParaRPr>
          </a:p>
          <a:p>
            <a:pPr algn="l" eaLnBrk="1" fontAlgn="auto" hangingPunct="1">
              <a:spcBef>
                <a:spcPts val="0"/>
              </a:spcBef>
              <a:spcAft>
                <a:spcPts val="0"/>
              </a:spcAft>
              <a:buClr>
                <a:srgbClr val="000000"/>
              </a:buClr>
              <a:buSzPct val="73333"/>
            </a:pPr>
            <a:r>
              <a:rPr lang="en" sz="1500" b="1" kern="0">
                <a:solidFill>
                  <a:srgbClr val="0000FF"/>
                </a:solidFill>
                <a:latin typeface="Arial"/>
                <a:ea typeface="Arial"/>
                <a:cs typeface="Arial"/>
                <a:sym typeface="Arial"/>
              </a:rPr>
              <a:t>Cons:</a:t>
            </a:r>
          </a:p>
          <a:p>
            <a:pPr marL="457200" indent="-323850" algn="l" eaLnBrk="1" fontAlgn="auto" hangingPunct="1">
              <a:spcBef>
                <a:spcPts val="0"/>
              </a:spcBef>
              <a:spcAft>
                <a:spcPts val="0"/>
              </a:spcAft>
              <a:buClr>
                <a:srgbClr val="0000FF"/>
              </a:buClr>
              <a:buSzPct val="100000"/>
              <a:buFontTx/>
              <a:buChar char="-"/>
            </a:pPr>
            <a:r>
              <a:rPr lang="en" sz="1500" kern="0">
                <a:solidFill>
                  <a:srgbClr val="0000FF"/>
                </a:solidFill>
                <a:latin typeface="Arial"/>
                <a:ea typeface="Arial"/>
                <a:cs typeface="Arial"/>
                <a:sym typeface="Arial"/>
              </a:rPr>
              <a:t>Maximizes lower bound of likelihood: okay, but not as good evaluation as PixelRNN/PixelCNN</a:t>
            </a:r>
          </a:p>
          <a:p>
            <a:pPr marL="457200" indent="-323850" algn="l" eaLnBrk="1" fontAlgn="auto" hangingPunct="1">
              <a:spcBef>
                <a:spcPts val="0"/>
              </a:spcBef>
              <a:spcAft>
                <a:spcPts val="0"/>
              </a:spcAft>
              <a:buClr>
                <a:srgbClr val="0000FF"/>
              </a:buClr>
              <a:buSzPct val="100000"/>
              <a:buFontTx/>
              <a:buChar char="-"/>
            </a:pPr>
            <a:r>
              <a:rPr lang="en" sz="1500" kern="0">
                <a:solidFill>
                  <a:srgbClr val="0000FF"/>
                </a:solidFill>
                <a:latin typeface="Arial"/>
                <a:ea typeface="Arial"/>
                <a:cs typeface="Arial"/>
                <a:sym typeface="Arial"/>
              </a:rPr>
              <a:t>Samples blurrier and lower quality compared to state-of-the-art (GANs)</a:t>
            </a:r>
          </a:p>
          <a:p>
            <a:pPr algn="l" eaLnBrk="1" fontAlgn="auto" hangingPunct="1">
              <a:spcBef>
                <a:spcPts val="0"/>
              </a:spcBef>
              <a:spcAft>
                <a:spcPts val="0"/>
              </a:spcAft>
            </a:pPr>
            <a:endParaRPr sz="600" kern="0">
              <a:solidFill>
                <a:srgbClr val="000000"/>
              </a:solidFill>
              <a:latin typeface="Arial"/>
              <a:ea typeface="Arial"/>
              <a:cs typeface="Arial"/>
              <a:sym typeface="Arial"/>
            </a:endParaRPr>
          </a:p>
          <a:p>
            <a:pPr algn="l" eaLnBrk="1" fontAlgn="auto" hangingPunct="1">
              <a:spcBef>
                <a:spcPts val="0"/>
              </a:spcBef>
              <a:spcAft>
                <a:spcPts val="0"/>
              </a:spcAft>
            </a:pPr>
            <a:r>
              <a:rPr lang="en" sz="1500" b="1" kern="0">
                <a:solidFill>
                  <a:srgbClr val="000000"/>
                </a:solidFill>
                <a:latin typeface="Arial"/>
                <a:ea typeface="Arial"/>
                <a:cs typeface="Arial"/>
                <a:sym typeface="Arial"/>
              </a:rPr>
              <a:t>Active areas of research:</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More flexible approximations, e.g. richer approximate posterior instead of diagonal Gaussian</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Incorporating structure in latent variables </a:t>
            </a:r>
          </a:p>
        </p:txBody>
      </p:sp>
    </p:spTree>
    <p:extLst>
      <p:ext uri="{BB962C8B-B14F-4D97-AF65-F5344CB8AC3E}">
        <p14:creationId xmlns:p14="http://schemas.microsoft.com/office/powerpoint/2010/main" val="20262632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90" name="Shape 1790"/>
          <p:cNvSpPr txBox="1"/>
          <p:nvPr/>
        </p:nvSpPr>
        <p:spPr>
          <a:xfrm>
            <a:off x="1303650" y="2037850"/>
            <a:ext cx="6536700" cy="1734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4800" kern="0">
                <a:solidFill>
                  <a:srgbClr val="000000"/>
                </a:solidFill>
                <a:latin typeface="Helvetica Neue"/>
                <a:ea typeface="Helvetica Neue"/>
                <a:cs typeface="Helvetica Neue"/>
                <a:sym typeface="Helvetica Neue"/>
              </a:rPr>
              <a:t>Generative Adversarial Networks (GAN)</a:t>
            </a: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803331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Shape 179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So far...</a:t>
            </a:r>
          </a:p>
        </p:txBody>
      </p:sp>
      <p:sp>
        <p:nvSpPr>
          <p:cNvPr id="1799" name="Shape 1799"/>
          <p:cNvSpPr txBox="1">
            <a:spLocks noGrp="1"/>
          </p:cNvSpPr>
          <p:nvPr>
            <p:ph type="body" idx="1"/>
          </p:nvPr>
        </p:nvSpPr>
        <p:spPr>
          <a:xfrm>
            <a:off x="266300" y="1909150"/>
            <a:ext cx="8229600" cy="2444400"/>
          </a:xfrm>
          <a:prstGeom prst="rect">
            <a:avLst/>
          </a:prstGeom>
        </p:spPr>
        <p:txBody>
          <a:bodyPr lIns="91425" tIns="91425" rIns="91425" bIns="91425" anchor="ctr" anchorCtr="0">
            <a:noAutofit/>
          </a:bodyPr>
          <a:lstStyle/>
          <a:p>
            <a:pPr>
              <a:buNone/>
            </a:pPr>
            <a:endParaRPr/>
          </a:p>
          <a:p>
            <a:pPr>
              <a:buNone/>
            </a:pPr>
            <a:endParaRPr/>
          </a:p>
          <a:p>
            <a:pPr>
              <a:buNone/>
            </a:pPr>
            <a:r>
              <a:rPr lang="en"/>
              <a:t>PixelCNNs define tractable density function, optimize likelihood of training data:</a:t>
            </a:r>
          </a:p>
          <a:p>
            <a:pPr>
              <a:buNone/>
            </a:pPr>
            <a:endParaRPr/>
          </a:p>
          <a:p>
            <a:pPr>
              <a:buNone/>
            </a:pPr>
            <a:endParaRPr/>
          </a:p>
          <a:p>
            <a:pPr>
              <a:buNone/>
            </a:pPr>
            <a:endParaRPr/>
          </a:p>
          <a:p>
            <a:pPr>
              <a:buNone/>
            </a:pPr>
            <a:r>
              <a:rPr lang="en"/>
              <a:t>VAEs define intractable density function with latent </a:t>
            </a:r>
            <a:r>
              <a:rPr lang="en" b="1"/>
              <a:t>z</a:t>
            </a:r>
            <a:r>
              <a:rPr lang="en"/>
              <a:t>:  </a:t>
            </a:r>
          </a:p>
          <a:p>
            <a:pPr>
              <a:buNone/>
            </a:pPr>
            <a:endParaRPr/>
          </a:p>
          <a:p>
            <a:pPr>
              <a:buNone/>
            </a:pPr>
            <a:endParaRPr/>
          </a:p>
          <a:p>
            <a:pPr>
              <a:buNone/>
            </a:pPr>
            <a:r>
              <a:rPr lang="en"/>
              <a:t>Cannot optimize directly, derive and optimize lower bound on likelihood instead</a:t>
            </a:r>
          </a:p>
          <a:p>
            <a:pPr>
              <a:buNone/>
            </a:pPr>
            <a:endParaRPr/>
          </a:p>
          <a:p>
            <a:pPr>
              <a:buNone/>
            </a:pPr>
            <a:endParaRPr/>
          </a:p>
          <a:p>
            <a:pPr>
              <a:buNone/>
            </a:pPr>
            <a:endParaRPr/>
          </a:p>
          <a:p>
            <a:pPr>
              <a:buNone/>
            </a:pPr>
            <a:endParaRPr/>
          </a:p>
          <a:p>
            <a:pPr>
              <a:buNone/>
            </a:pPr>
            <a:endParaRPr/>
          </a:p>
        </p:txBody>
      </p:sp>
      <p:pic>
        <p:nvPicPr>
          <p:cNvPr id="1797" name="Shape 1797"/>
          <p:cNvPicPr preferRelativeResize="0"/>
          <p:nvPr/>
        </p:nvPicPr>
        <p:blipFill>
          <a:blip r:embed="rId3">
            <a:alphaModFix/>
          </a:blip>
          <a:stretch>
            <a:fillRect/>
          </a:stretch>
        </p:blipFill>
        <p:spPr>
          <a:xfrm>
            <a:off x="1054950" y="3022625"/>
            <a:ext cx="2581325" cy="521400"/>
          </a:xfrm>
          <a:prstGeom prst="rect">
            <a:avLst/>
          </a:prstGeom>
          <a:noFill/>
          <a:ln>
            <a:noFill/>
          </a:ln>
        </p:spPr>
      </p:pic>
      <p:pic>
        <p:nvPicPr>
          <p:cNvPr id="1798" name="Shape 1798"/>
          <p:cNvPicPr preferRelativeResize="0"/>
          <p:nvPr/>
        </p:nvPicPr>
        <p:blipFill>
          <a:blip r:embed="rId4">
            <a:alphaModFix/>
          </a:blip>
          <a:stretch>
            <a:fillRect/>
          </a:stretch>
        </p:blipFill>
        <p:spPr>
          <a:xfrm>
            <a:off x="1096751" y="1885251"/>
            <a:ext cx="2928775" cy="646525"/>
          </a:xfrm>
          <a:prstGeom prst="rect">
            <a:avLst/>
          </a:prstGeom>
          <a:noFill/>
          <a:ln>
            <a:noFill/>
          </a:ln>
        </p:spPr>
      </p:pic>
    </p:spTree>
    <p:extLst>
      <p:ext uri="{BB962C8B-B14F-4D97-AF65-F5344CB8AC3E}">
        <p14:creationId xmlns:p14="http://schemas.microsoft.com/office/powerpoint/2010/main" val="4260362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Shape 1804"/>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So far...</a:t>
            </a:r>
          </a:p>
        </p:txBody>
      </p:sp>
      <p:sp>
        <p:nvSpPr>
          <p:cNvPr id="1805" name="Shape 1805"/>
          <p:cNvSpPr txBox="1">
            <a:spLocks noGrp="1"/>
          </p:cNvSpPr>
          <p:nvPr>
            <p:ph type="body" idx="1"/>
          </p:nvPr>
        </p:nvSpPr>
        <p:spPr>
          <a:xfrm>
            <a:off x="266300" y="1909150"/>
            <a:ext cx="8229600" cy="2444400"/>
          </a:xfrm>
          <a:prstGeom prst="rect">
            <a:avLst/>
          </a:prstGeom>
        </p:spPr>
        <p:txBody>
          <a:bodyPr lIns="91425" tIns="91425" rIns="91425" bIns="91425" anchor="ctr" anchorCtr="0">
            <a:noAutofit/>
          </a:bodyPr>
          <a:lstStyle/>
          <a:p>
            <a:pPr>
              <a:buNone/>
            </a:pPr>
            <a:endParaRPr/>
          </a:p>
          <a:p>
            <a:pPr>
              <a:buNone/>
            </a:pPr>
            <a:endParaRPr/>
          </a:p>
          <a:p>
            <a:pPr>
              <a:buNone/>
            </a:pPr>
            <a:r>
              <a:rPr lang="en"/>
              <a:t>PixelCNNs define tractable density function, optimize likelihood of training data:</a:t>
            </a:r>
          </a:p>
          <a:p>
            <a:pPr>
              <a:buNone/>
            </a:pPr>
            <a:endParaRPr/>
          </a:p>
          <a:p>
            <a:pPr>
              <a:buNone/>
            </a:pPr>
            <a:endParaRPr/>
          </a:p>
          <a:p>
            <a:pPr>
              <a:buNone/>
            </a:pPr>
            <a:endParaRPr/>
          </a:p>
          <a:p>
            <a:pPr>
              <a:buNone/>
            </a:pPr>
            <a:r>
              <a:rPr lang="en"/>
              <a:t>VAEs define intractable density function with latent </a:t>
            </a:r>
            <a:r>
              <a:rPr lang="en" b="1"/>
              <a:t>z</a:t>
            </a:r>
            <a:r>
              <a:rPr lang="en"/>
              <a:t>:  </a:t>
            </a:r>
          </a:p>
          <a:p>
            <a:pPr>
              <a:buNone/>
            </a:pPr>
            <a:endParaRPr/>
          </a:p>
          <a:p>
            <a:pPr>
              <a:buNone/>
            </a:pPr>
            <a:endParaRPr/>
          </a:p>
          <a:p>
            <a:pPr>
              <a:buNone/>
            </a:pPr>
            <a:r>
              <a:rPr lang="en"/>
              <a:t>Cannot optimize directly, derive and optimize lower bound on likelihood instead</a:t>
            </a:r>
          </a:p>
          <a:p>
            <a:pPr>
              <a:buNone/>
            </a:pPr>
            <a:endParaRPr/>
          </a:p>
          <a:p>
            <a:pPr>
              <a:buNone/>
            </a:pPr>
            <a:endParaRPr/>
          </a:p>
          <a:p>
            <a:pPr>
              <a:buNone/>
            </a:pPr>
            <a:endParaRPr/>
          </a:p>
          <a:p>
            <a:pPr>
              <a:buNone/>
            </a:pPr>
            <a:endParaRPr/>
          </a:p>
          <a:p>
            <a:pPr>
              <a:buNone/>
            </a:pPr>
            <a:endParaRPr/>
          </a:p>
        </p:txBody>
      </p:sp>
      <p:pic>
        <p:nvPicPr>
          <p:cNvPr id="1807" name="Shape 1807"/>
          <p:cNvPicPr preferRelativeResize="0"/>
          <p:nvPr/>
        </p:nvPicPr>
        <p:blipFill>
          <a:blip r:embed="rId3">
            <a:alphaModFix/>
          </a:blip>
          <a:stretch>
            <a:fillRect/>
          </a:stretch>
        </p:blipFill>
        <p:spPr>
          <a:xfrm>
            <a:off x="1054950" y="3022625"/>
            <a:ext cx="2581325" cy="521400"/>
          </a:xfrm>
          <a:prstGeom prst="rect">
            <a:avLst/>
          </a:prstGeom>
          <a:noFill/>
          <a:ln>
            <a:noFill/>
          </a:ln>
        </p:spPr>
      </p:pic>
      <p:pic>
        <p:nvPicPr>
          <p:cNvPr id="1808" name="Shape 1808"/>
          <p:cNvPicPr preferRelativeResize="0"/>
          <p:nvPr/>
        </p:nvPicPr>
        <p:blipFill>
          <a:blip r:embed="rId4">
            <a:alphaModFix/>
          </a:blip>
          <a:stretch>
            <a:fillRect/>
          </a:stretch>
        </p:blipFill>
        <p:spPr>
          <a:xfrm>
            <a:off x="1096751" y="1885251"/>
            <a:ext cx="2928775" cy="646525"/>
          </a:xfrm>
          <a:prstGeom prst="rect">
            <a:avLst/>
          </a:prstGeom>
          <a:noFill/>
          <a:ln>
            <a:noFill/>
          </a:ln>
        </p:spPr>
      </p:pic>
      <p:sp>
        <p:nvSpPr>
          <p:cNvPr id="1809" name="Shape 1809"/>
          <p:cNvSpPr txBox="1"/>
          <p:nvPr/>
        </p:nvSpPr>
        <p:spPr>
          <a:xfrm>
            <a:off x="266300" y="3881650"/>
            <a:ext cx="8809500" cy="117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FF0000"/>
                </a:solidFill>
                <a:latin typeface="Arial"/>
                <a:ea typeface="Arial"/>
                <a:cs typeface="Arial"/>
                <a:sym typeface="Arial"/>
              </a:rPr>
              <a:t>What if we give up on explicitly modeling density, and just want ability to sample?</a:t>
            </a:r>
          </a:p>
          <a:p>
            <a:pPr algn="l" eaLnBrk="1" fontAlgn="auto" hangingPunct="1">
              <a:spcBef>
                <a:spcPts val="0"/>
              </a:spcBef>
              <a:spcAft>
                <a:spcPts val="0"/>
              </a:spcAft>
              <a:buClr>
                <a:srgbClr val="000000"/>
              </a:buClr>
            </a:pPr>
            <a:endParaRPr sz="1800" kern="0">
              <a:solidFill>
                <a:srgbClr val="0000FF"/>
              </a:solidFill>
              <a:latin typeface="Arial"/>
              <a:ea typeface="Arial"/>
              <a:cs typeface="Arial"/>
              <a:sym typeface="Arial"/>
            </a:endParaRP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95664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Shape 12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24" name="Shape 124"/>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5611451" y="1925876"/>
            <a:ext cx="2467525" cy="2518374"/>
          </a:xfrm>
          <a:prstGeom prst="rect">
            <a:avLst/>
          </a:prstGeom>
          <a:noFill/>
          <a:ln>
            <a:noFill/>
          </a:ln>
        </p:spPr>
      </p:pic>
      <p:sp>
        <p:nvSpPr>
          <p:cNvPr id="127" name="Shape 127"/>
          <p:cNvSpPr txBox="1"/>
          <p:nvPr/>
        </p:nvSpPr>
        <p:spPr>
          <a:xfrm>
            <a:off x="5469325" y="43938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K-means clustering</a:t>
            </a:r>
          </a:p>
        </p:txBody>
      </p:sp>
      <p:sp>
        <p:nvSpPr>
          <p:cNvPr id="128" name="Shape 128"/>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215646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Shape 1814"/>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So far...</a:t>
            </a:r>
          </a:p>
        </p:txBody>
      </p:sp>
      <p:sp>
        <p:nvSpPr>
          <p:cNvPr id="1815" name="Shape 1815"/>
          <p:cNvSpPr txBox="1">
            <a:spLocks noGrp="1"/>
          </p:cNvSpPr>
          <p:nvPr>
            <p:ph type="body" idx="1"/>
          </p:nvPr>
        </p:nvSpPr>
        <p:spPr>
          <a:xfrm>
            <a:off x="266300" y="1909150"/>
            <a:ext cx="8229600" cy="2444400"/>
          </a:xfrm>
          <a:prstGeom prst="rect">
            <a:avLst/>
          </a:prstGeom>
        </p:spPr>
        <p:txBody>
          <a:bodyPr lIns="91425" tIns="91425" rIns="91425" bIns="91425" anchor="ctr" anchorCtr="0">
            <a:noAutofit/>
          </a:bodyPr>
          <a:lstStyle/>
          <a:p>
            <a:pPr>
              <a:buNone/>
            </a:pPr>
            <a:endParaRPr/>
          </a:p>
          <a:p>
            <a:pPr>
              <a:buNone/>
            </a:pPr>
            <a:endParaRPr/>
          </a:p>
          <a:p>
            <a:pPr>
              <a:buNone/>
            </a:pPr>
            <a:r>
              <a:rPr lang="en"/>
              <a:t>PixelCNNs define tractable density function, optimize likelihood of training data:</a:t>
            </a:r>
          </a:p>
          <a:p>
            <a:pPr>
              <a:buNone/>
            </a:pPr>
            <a:endParaRPr/>
          </a:p>
          <a:p>
            <a:pPr>
              <a:buNone/>
            </a:pPr>
            <a:endParaRPr/>
          </a:p>
          <a:p>
            <a:pPr>
              <a:buNone/>
            </a:pPr>
            <a:endParaRPr/>
          </a:p>
          <a:p>
            <a:pPr>
              <a:buNone/>
            </a:pPr>
            <a:r>
              <a:rPr lang="en"/>
              <a:t>VAEs define intractable density function with latent </a:t>
            </a:r>
            <a:r>
              <a:rPr lang="en" b="1"/>
              <a:t>z</a:t>
            </a:r>
            <a:r>
              <a:rPr lang="en"/>
              <a:t>:  </a:t>
            </a:r>
          </a:p>
          <a:p>
            <a:pPr>
              <a:buNone/>
            </a:pPr>
            <a:endParaRPr/>
          </a:p>
          <a:p>
            <a:pPr>
              <a:buNone/>
            </a:pPr>
            <a:endParaRPr/>
          </a:p>
          <a:p>
            <a:pPr>
              <a:buNone/>
            </a:pPr>
            <a:r>
              <a:rPr lang="en"/>
              <a:t>Cannot optimize directly, derive and optimize lower bound on likelihood instead</a:t>
            </a:r>
          </a:p>
          <a:p>
            <a:pPr>
              <a:buNone/>
            </a:pPr>
            <a:endParaRPr/>
          </a:p>
          <a:p>
            <a:pPr>
              <a:buNone/>
            </a:pPr>
            <a:endParaRPr/>
          </a:p>
          <a:p>
            <a:pPr>
              <a:buNone/>
            </a:pPr>
            <a:endParaRPr/>
          </a:p>
          <a:p>
            <a:pPr>
              <a:buNone/>
            </a:pPr>
            <a:endParaRPr/>
          </a:p>
          <a:p>
            <a:pPr>
              <a:buNone/>
            </a:pPr>
            <a:endParaRPr/>
          </a:p>
        </p:txBody>
      </p:sp>
      <p:pic>
        <p:nvPicPr>
          <p:cNvPr id="1817" name="Shape 1817"/>
          <p:cNvPicPr preferRelativeResize="0"/>
          <p:nvPr/>
        </p:nvPicPr>
        <p:blipFill>
          <a:blip r:embed="rId3">
            <a:alphaModFix/>
          </a:blip>
          <a:stretch>
            <a:fillRect/>
          </a:stretch>
        </p:blipFill>
        <p:spPr>
          <a:xfrm>
            <a:off x="1054950" y="3022625"/>
            <a:ext cx="2581325" cy="521400"/>
          </a:xfrm>
          <a:prstGeom prst="rect">
            <a:avLst/>
          </a:prstGeom>
          <a:noFill/>
          <a:ln>
            <a:noFill/>
          </a:ln>
        </p:spPr>
      </p:pic>
      <p:pic>
        <p:nvPicPr>
          <p:cNvPr id="1818" name="Shape 1818"/>
          <p:cNvPicPr preferRelativeResize="0"/>
          <p:nvPr/>
        </p:nvPicPr>
        <p:blipFill>
          <a:blip r:embed="rId4">
            <a:alphaModFix/>
          </a:blip>
          <a:stretch>
            <a:fillRect/>
          </a:stretch>
        </p:blipFill>
        <p:spPr>
          <a:xfrm>
            <a:off x="1096751" y="1885251"/>
            <a:ext cx="2928775" cy="646525"/>
          </a:xfrm>
          <a:prstGeom prst="rect">
            <a:avLst/>
          </a:prstGeom>
          <a:noFill/>
          <a:ln>
            <a:noFill/>
          </a:ln>
        </p:spPr>
      </p:pic>
      <p:sp>
        <p:nvSpPr>
          <p:cNvPr id="1819" name="Shape 1819"/>
          <p:cNvSpPr txBox="1"/>
          <p:nvPr/>
        </p:nvSpPr>
        <p:spPr>
          <a:xfrm>
            <a:off x="266300" y="3881650"/>
            <a:ext cx="8809500" cy="117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dirty="0">
                <a:solidFill>
                  <a:srgbClr val="FF0000"/>
                </a:solidFill>
                <a:latin typeface="Arial"/>
                <a:ea typeface="Arial"/>
                <a:cs typeface="Arial"/>
                <a:sym typeface="Arial"/>
              </a:rPr>
              <a:t>What if we give up on explicitly modeling density, and just want ability to sample?</a:t>
            </a:r>
          </a:p>
          <a:p>
            <a:pPr algn="l" eaLnBrk="1" fontAlgn="auto" hangingPunct="1">
              <a:spcBef>
                <a:spcPts val="0"/>
              </a:spcBef>
              <a:spcAft>
                <a:spcPts val="0"/>
              </a:spcAft>
            </a:pPr>
            <a:endParaRPr sz="1800" kern="0" dirty="0">
              <a:solidFill>
                <a:srgbClr val="FF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FF"/>
                </a:solidFill>
                <a:latin typeface="Arial"/>
                <a:ea typeface="Arial"/>
                <a:cs typeface="Arial"/>
                <a:sym typeface="Arial"/>
              </a:rPr>
              <a:t>GANs: don’t work with any explicit density function</a:t>
            </a:r>
            <a:r>
              <a:rPr lang="en" sz="1800" kern="0" dirty="0" smtClean="0">
                <a:solidFill>
                  <a:srgbClr val="0000FF"/>
                </a:solidFill>
                <a:latin typeface="Arial"/>
                <a:ea typeface="Arial"/>
                <a:cs typeface="Arial"/>
                <a:sym typeface="Arial"/>
              </a:rPr>
              <a:t>!</a:t>
            </a:r>
            <a:endParaRPr lang="en" sz="1800" kern="0" dirty="0">
              <a:solidFill>
                <a:srgbClr val="0000FF"/>
              </a:solidFill>
              <a:latin typeface="Arial"/>
              <a:ea typeface="Arial"/>
              <a:cs typeface="Arial"/>
              <a:sym typeface="Arial"/>
            </a:endParaRPr>
          </a:p>
        </p:txBody>
      </p:sp>
    </p:spTree>
    <p:extLst>
      <p:ext uri="{BB962C8B-B14F-4D97-AF65-F5344CB8AC3E}">
        <p14:creationId xmlns:p14="http://schemas.microsoft.com/office/powerpoint/2010/main" val="7829246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Shape 1824"/>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Generative Adversarial Networks</a:t>
            </a:r>
          </a:p>
        </p:txBody>
      </p:sp>
      <p:sp>
        <p:nvSpPr>
          <p:cNvPr id="1826" name="Shape 1826"/>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
        <p:nvSpPr>
          <p:cNvPr id="1827" name="Shape 1827"/>
          <p:cNvSpPr txBox="1"/>
          <p:nvPr/>
        </p:nvSpPr>
        <p:spPr>
          <a:xfrm>
            <a:off x="201100" y="2064600"/>
            <a:ext cx="8457000" cy="1063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00" kern="0" dirty="0">
                <a:solidFill>
                  <a:srgbClr val="000000"/>
                </a:solidFill>
                <a:latin typeface="Arial"/>
                <a:ea typeface="Arial"/>
                <a:cs typeface="Arial"/>
                <a:sym typeface="Arial"/>
              </a:rPr>
              <a:t>Problem: Want to sample from complex, high-dimensional training distribution.  No direct way to do this!</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00" kern="0" dirty="0">
                <a:solidFill>
                  <a:srgbClr val="000000"/>
                </a:solidFill>
                <a:latin typeface="Arial"/>
                <a:ea typeface="Arial"/>
                <a:cs typeface="Arial"/>
                <a:sym typeface="Arial"/>
              </a:rPr>
              <a:t>Solution: Sample from a simple distribution, e.g. random noise.  Learn transformation to training distribution.</a:t>
            </a: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00"/>
                </a:solidFill>
                <a:latin typeface="Arial"/>
                <a:ea typeface="Arial"/>
                <a:cs typeface="Arial"/>
                <a:sym typeface="Arial"/>
              </a:rPr>
              <a:t>   </a:t>
            </a:r>
          </a:p>
        </p:txBody>
      </p:sp>
      <p:sp>
        <p:nvSpPr>
          <p:cNvPr id="1828" name="Shape 1828"/>
          <p:cNvSpPr txBox="1"/>
          <p:nvPr/>
        </p:nvSpPr>
        <p:spPr>
          <a:xfrm>
            <a:off x="222650" y="3270900"/>
            <a:ext cx="2828700" cy="952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Q: What can we use to represent this complex transformation?</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5427381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Shape 1833"/>
          <p:cNvSpPr txBox="1"/>
          <p:nvPr/>
        </p:nvSpPr>
        <p:spPr>
          <a:xfrm>
            <a:off x="201100" y="2064600"/>
            <a:ext cx="8457000" cy="1063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Problem: Want to sample from complex, high-dimensional training distribution.  No direct way to do this!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Solution: Sample from a simple distribution, e.g. random noise.  Learn transformation to training distribution.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1834" name="Shape 1834"/>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Generative Adversarial Networks</a:t>
            </a:r>
          </a:p>
        </p:txBody>
      </p:sp>
      <p:sp>
        <p:nvSpPr>
          <p:cNvPr id="1836" name="Shape 1836"/>
          <p:cNvSpPr/>
          <p:nvPr/>
        </p:nvSpPr>
        <p:spPr>
          <a:xfrm>
            <a:off x="6058950" y="4877900"/>
            <a:ext cx="1532700" cy="2769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z</a:t>
            </a:r>
          </a:p>
        </p:txBody>
      </p:sp>
      <p:sp>
        <p:nvSpPr>
          <p:cNvPr id="1837" name="Shape 1837"/>
          <p:cNvSpPr txBox="1"/>
          <p:nvPr/>
        </p:nvSpPr>
        <p:spPr>
          <a:xfrm>
            <a:off x="3630100" y="4954100"/>
            <a:ext cx="25584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Input: Random noise</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838" name="Shape 1838"/>
          <p:cNvSpPr/>
          <p:nvPr/>
        </p:nvSpPr>
        <p:spPr>
          <a:xfrm>
            <a:off x="6058950" y="4086150"/>
            <a:ext cx="1532700" cy="5508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Generator Network</a:t>
            </a:r>
          </a:p>
        </p:txBody>
      </p:sp>
      <p:pic>
        <p:nvPicPr>
          <p:cNvPr id="1839" name="Shape 1839"/>
          <p:cNvPicPr preferRelativeResize="0"/>
          <p:nvPr/>
        </p:nvPicPr>
        <p:blipFill>
          <a:blip r:embed="rId3">
            <a:alphaModFix/>
          </a:blip>
          <a:stretch>
            <a:fillRect/>
          </a:stretch>
        </p:blipFill>
        <p:spPr>
          <a:xfrm>
            <a:off x="6475452" y="3117524"/>
            <a:ext cx="699699" cy="727675"/>
          </a:xfrm>
          <a:prstGeom prst="rect">
            <a:avLst/>
          </a:prstGeom>
          <a:noFill/>
          <a:ln>
            <a:noFill/>
          </a:ln>
        </p:spPr>
      </p:pic>
      <p:cxnSp>
        <p:nvCxnSpPr>
          <p:cNvPr id="1840" name="Shape 1840"/>
          <p:cNvCxnSpPr>
            <a:stCxn id="1836" idx="0"/>
            <a:endCxn id="1838" idx="2"/>
          </p:cNvCxnSpPr>
          <p:nvPr/>
        </p:nvCxnSpPr>
        <p:spPr>
          <a:xfrm rot="10800000">
            <a:off x="6825300" y="4637000"/>
            <a:ext cx="0" cy="240900"/>
          </a:xfrm>
          <a:prstGeom prst="straightConnector1">
            <a:avLst/>
          </a:prstGeom>
          <a:noFill/>
          <a:ln w="19050" cap="flat" cmpd="sng">
            <a:solidFill>
              <a:srgbClr val="434343"/>
            </a:solidFill>
            <a:prstDash val="solid"/>
            <a:round/>
            <a:headEnd type="none" w="lg" len="lg"/>
            <a:tailEnd type="triangle" w="lg" len="lg"/>
          </a:ln>
        </p:spPr>
      </p:cxnSp>
      <p:cxnSp>
        <p:nvCxnSpPr>
          <p:cNvPr id="1841" name="Shape 1841"/>
          <p:cNvCxnSpPr/>
          <p:nvPr/>
        </p:nvCxnSpPr>
        <p:spPr>
          <a:xfrm rot="10800000">
            <a:off x="6825300" y="3845250"/>
            <a:ext cx="0" cy="240900"/>
          </a:xfrm>
          <a:prstGeom prst="straightConnector1">
            <a:avLst/>
          </a:prstGeom>
          <a:noFill/>
          <a:ln w="19050" cap="flat" cmpd="sng">
            <a:solidFill>
              <a:srgbClr val="434343"/>
            </a:solidFill>
            <a:prstDash val="solid"/>
            <a:round/>
            <a:headEnd type="none" w="lg" len="lg"/>
            <a:tailEnd type="triangle" w="lg" len="lg"/>
          </a:ln>
        </p:spPr>
      </p:cxnSp>
      <p:sp>
        <p:nvSpPr>
          <p:cNvPr id="1842" name="Shape 1842"/>
          <p:cNvSpPr txBox="1"/>
          <p:nvPr/>
        </p:nvSpPr>
        <p:spPr>
          <a:xfrm>
            <a:off x="3858700" y="3229325"/>
            <a:ext cx="2069100" cy="6705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Output: Sample from training distribution</a:t>
            </a:r>
            <a:r>
              <a:rPr lang="en" sz="1800" kern="0">
                <a:solidFill>
                  <a:srgbClr val="000000"/>
                </a:solidFill>
                <a:latin typeface="Arial"/>
                <a:ea typeface="Arial"/>
                <a:cs typeface="Arial"/>
                <a:sym typeface="Arial"/>
              </a:rPr>
              <a:t> </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843" name="Shape 1843"/>
          <p:cNvSpPr txBox="1"/>
          <p:nvPr/>
        </p:nvSpPr>
        <p:spPr>
          <a:xfrm>
            <a:off x="222650" y="3270900"/>
            <a:ext cx="2828700" cy="952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Q: What can we use to represent this complex transformation?</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844" name="Shape 1844"/>
          <p:cNvSpPr txBox="1"/>
          <p:nvPr/>
        </p:nvSpPr>
        <p:spPr>
          <a:xfrm>
            <a:off x="222650" y="3956700"/>
            <a:ext cx="2828700" cy="952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A: A neural network!</a:t>
            </a:r>
          </a:p>
          <a:p>
            <a:pPr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845" name="Shape 1845"/>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9871280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Shape 1850"/>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852" name="Shape 1852"/>
          <p:cNvSpPr txBox="1"/>
          <p:nvPr/>
        </p:nvSpPr>
        <p:spPr>
          <a:xfrm>
            <a:off x="156100" y="1639250"/>
            <a:ext cx="8229600" cy="459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Generator network</a:t>
            </a:r>
            <a:r>
              <a:rPr lang="en" sz="1600" kern="0">
                <a:solidFill>
                  <a:srgbClr val="000000"/>
                </a:solidFill>
                <a:latin typeface="Arial"/>
                <a:ea typeface="Arial"/>
                <a:cs typeface="Arial"/>
                <a:sym typeface="Arial"/>
              </a:rPr>
              <a:t>: try to fool the discriminator by generating real-looking images</a:t>
            </a:r>
          </a:p>
          <a:p>
            <a:pPr algn="l" eaLnBrk="1" fontAlgn="auto" hangingPunct="1">
              <a:spcBef>
                <a:spcPts val="0"/>
              </a:spcBef>
              <a:spcAft>
                <a:spcPts val="0"/>
              </a:spcAft>
            </a:pPr>
            <a:r>
              <a:rPr lang="en" sz="1600" b="1" kern="0">
                <a:solidFill>
                  <a:srgbClr val="000000"/>
                </a:solidFill>
                <a:latin typeface="Arial"/>
                <a:ea typeface="Arial"/>
                <a:cs typeface="Arial"/>
                <a:sym typeface="Arial"/>
              </a:rPr>
              <a:t>Discriminator network</a:t>
            </a:r>
            <a:r>
              <a:rPr lang="en" sz="1600" kern="0">
                <a:solidFill>
                  <a:srgbClr val="000000"/>
                </a:solidFill>
                <a:latin typeface="Arial"/>
                <a:ea typeface="Arial"/>
                <a:cs typeface="Arial"/>
                <a:sym typeface="Arial"/>
              </a:rPr>
              <a:t>: try to distinguish between real and fake images </a:t>
            </a:r>
          </a:p>
        </p:txBody>
      </p:sp>
      <p:sp>
        <p:nvSpPr>
          <p:cNvPr id="1853" name="Shape 1853"/>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6101938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Shape 1858"/>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860" name="Shape 1860"/>
          <p:cNvSpPr txBox="1"/>
          <p:nvPr/>
        </p:nvSpPr>
        <p:spPr>
          <a:xfrm>
            <a:off x="156100" y="1639250"/>
            <a:ext cx="8229600" cy="459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Generator network</a:t>
            </a:r>
            <a:r>
              <a:rPr lang="en" sz="1600" kern="0">
                <a:solidFill>
                  <a:srgbClr val="000000"/>
                </a:solidFill>
                <a:latin typeface="Arial"/>
                <a:ea typeface="Arial"/>
                <a:cs typeface="Arial"/>
                <a:sym typeface="Arial"/>
              </a:rPr>
              <a:t>: try to fool the discriminator by generating real-looking images</a:t>
            </a:r>
          </a:p>
          <a:p>
            <a:pPr algn="l" eaLnBrk="1" fontAlgn="auto" hangingPunct="1">
              <a:spcBef>
                <a:spcPts val="0"/>
              </a:spcBef>
              <a:spcAft>
                <a:spcPts val="0"/>
              </a:spcAft>
            </a:pPr>
            <a:r>
              <a:rPr lang="en" sz="1600" b="1" kern="0">
                <a:solidFill>
                  <a:srgbClr val="000000"/>
                </a:solidFill>
                <a:latin typeface="Arial"/>
                <a:ea typeface="Arial"/>
                <a:cs typeface="Arial"/>
                <a:sym typeface="Arial"/>
              </a:rPr>
              <a:t>Discriminator network</a:t>
            </a:r>
            <a:r>
              <a:rPr lang="en" sz="1600" kern="0">
                <a:solidFill>
                  <a:srgbClr val="000000"/>
                </a:solidFill>
                <a:latin typeface="Arial"/>
                <a:ea typeface="Arial"/>
                <a:cs typeface="Arial"/>
                <a:sym typeface="Arial"/>
              </a:rPr>
              <a:t>: try to distinguish between real and fake images </a:t>
            </a:r>
          </a:p>
        </p:txBody>
      </p:sp>
      <p:sp>
        <p:nvSpPr>
          <p:cNvPr id="1861" name="Shape 1861"/>
          <p:cNvSpPr/>
          <p:nvPr/>
        </p:nvSpPr>
        <p:spPr>
          <a:xfrm>
            <a:off x="2381950" y="4821875"/>
            <a:ext cx="1532700" cy="2409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z</a:t>
            </a:r>
          </a:p>
        </p:txBody>
      </p:sp>
      <p:sp>
        <p:nvSpPr>
          <p:cNvPr id="1862" name="Shape 1862"/>
          <p:cNvSpPr txBox="1"/>
          <p:nvPr/>
        </p:nvSpPr>
        <p:spPr>
          <a:xfrm>
            <a:off x="433600" y="4763525"/>
            <a:ext cx="22431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Random noise</a:t>
            </a:r>
          </a:p>
        </p:txBody>
      </p:sp>
      <p:sp>
        <p:nvSpPr>
          <p:cNvPr id="1863" name="Shape 1863"/>
          <p:cNvSpPr/>
          <p:nvPr/>
        </p:nvSpPr>
        <p:spPr>
          <a:xfrm>
            <a:off x="2122425" y="4256100"/>
            <a:ext cx="2097000" cy="3249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Generator Network</a:t>
            </a:r>
          </a:p>
        </p:txBody>
      </p:sp>
      <p:pic>
        <p:nvPicPr>
          <p:cNvPr id="1864" name="Shape 1864"/>
          <p:cNvPicPr preferRelativeResize="0"/>
          <p:nvPr/>
        </p:nvPicPr>
        <p:blipFill>
          <a:blip r:embed="rId3">
            <a:alphaModFix/>
          </a:blip>
          <a:stretch>
            <a:fillRect/>
          </a:stretch>
        </p:blipFill>
        <p:spPr>
          <a:xfrm>
            <a:off x="2891325" y="3504963"/>
            <a:ext cx="493150" cy="512871"/>
          </a:xfrm>
          <a:prstGeom prst="rect">
            <a:avLst/>
          </a:prstGeom>
          <a:noFill/>
          <a:ln>
            <a:noFill/>
          </a:ln>
        </p:spPr>
      </p:pic>
      <p:pic>
        <p:nvPicPr>
          <p:cNvPr id="1865" name="Shape 1865"/>
          <p:cNvPicPr preferRelativeResize="0"/>
          <p:nvPr/>
        </p:nvPicPr>
        <p:blipFill>
          <a:blip r:embed="rId4">
            <a:alphaModFix/>
          </a:blip>
          <a:stretch>
            <a:fillRect/>
          </a:stretch>
        </p:blipFill>
        <p:spPr>
          <a:xfrm>
            <a:off x="4440900" y="3504388"/>
            <a:ext cx="465232" cy="498125"/>
          </a:xfrm>
          <a:prstGeom prst="rect">
            <a:avLst/>
          </a:prstGeom>
          <a:noFill/>
          <a:ln>
            <a:noFill/>
          </a:ln>
        </p:spPr>
      </p:pic>
      <p:cxnSp>
        <p:nvCxnSpPr>
          <p:cNvPr id="1866" name="Shape 1866"/>
          <p:cNvCxnSpPr/>
          <p:nvPr/>
        </p:nvCxnSpPr>
        <p:spPr>
          <a:xfrm rot="10800000">
            <a:off x="3148300" y="4017825"/>
            <a:ext cx="0" cy="240900"/>
          </a:xfrm>
          <a:prstGeom prst="straightConnector1">
            <a:avLst/>
          </a:prstGeom>
          <a:noFill/>
          <a:ln w="19050" cap="flat" cmpd="sng">
            <a:solidFill>
              <a:srgbClr val="434343"/>
            </a:solidFill>
            <a:prstDash val="solid"/>
            <a:round/>
            <a:headEnd type="none" w="lg" len="lg"/>
            <a:tailEnd type="triangle" w="lg" len="lg"/>
          </a:ln>
        </p:spPr>
      </p:cxnSp>
      <p:sp>
        <p:nvSpPr>
          <p:cNvPr id="1867" name="Shape 1867"/>
          <p:cNvSpPr/>
          <p:nvPr/>
        </p:nvSpPr>
        <p:spPr>
          <a:xfrm>
            <a:off x="3012700" y="2934650"/>
            <a:ext cx="2208900" cy="3303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Discriminator Network</a:t>
            </a:r>
          </a:p>
        </p:txBody>
      </p:sp>
      <p:cxnSp>
        <p:nvCxnSpPr>
          <p:cNvPr id="1868" name="Shape 1868"/>
          <p:cNvCxnSpPr>
            <a:endCxn id="1867" idx="2"/>
          </p:cNvCxnSpPr>
          <p:nvPr/>
        </p:nvCxnSpPr>
        <p:spPr>
          <a:xfrm rot="10800000" flipH="1">
            <a:off x="3175750" y="3264950"/>
            <a:ext cx="941400" cy="247200"/>
          </a:xfrm>
          <a:prstGeom prst="straightConnector1">
            <a:avLst/>
          </a:prstGeom>
          <a:noFill/>
          <a:ln w="19050" cap="flat" cmpd="sng">
            <a:solidFill>
              <a:srgbClr val="434343"/>
            </a:solidFill>
            <a:prstDash val="solid"/>
            <a:round/>
            <a:headEnd type="none" w="lg" len="lg"/>
            <a:tailEnd type="triangle" w="lg" len="lg"/>
          </a:ln>
        </p:spPr>
      </p:cxnSp>
      <p:cxnSp>
        <p:nvCxnSpPr>
          <p:cNvPr id="1869" name="Shape 1869"/>
          <p:cNvCxnSpPr>
            <a:endCxn id="1867" idx="2"/>
          </p:cNvCxnSpPr>
          <p:nvPr/>
        </p:nvCxnSpPr>
        <p:spPr>
          <a:xfrm rot="10800000">
            <a:off x="4117150" y="3264950"/>
            <a:ext cx="1020900" cy="247200"/>
          </a:xfrm>
          <a:prstGeom prst="straightConnector1">
            <a:avLst/>
          </a:prstGeom>
          <a:noFill/>
          <a:ln w="19050" cap="flat" cmpd="sng">
            <a:solidFill>
              <a:srgbClr val="434343"/>
            </a:solidFill>
            <a:prstDash val="solid"/>
            <a:round/>
            <a:headEnd type="none" w="lg" len="lg"/>
            <a:tailEnd type="triangle" w="lg" len="lg"/>
          </a:ln>
        </p:spPr>
      </p:cxnSp>
      <p:cxnSp>
        <p:nvCxnSpPr>
          <p:cNvPr id="1870" name="Shape 1870"/>
          <p:cNvCxnSpPr/>
          <p:nvPr/>
        </p:nvCxnSpPr>
        <p:spPr>
          <a:xfrm rot="10800000">
            <a:off x="4117150" y="2693750"/>
            <a:ext cx="0" cy="240900"/>
          </a:xfrm>
          <a:prstGeom prst="straightConnector1">
            <a:avLst/>
          </a:prstGeom>
          <a:noFill/>
          <a:ln w="19050" cap="flat" cmpd="sng">
            <a:solidFill>
              <a:srgbClr val="434343"/>
            </a:solidFill>
            <a:prstDash val="solid"/>
            <a:round/>
            <a:headEnd type="none" w="lg" len="lg"/>
            <a:tailEnd type="triangle" w="lg" len="lg"/>
          </a:ln>
        </p:spPr>
      </p:cxnSp>
      <p:sp>
        <p:nvSpPr>
          <p:cNvPr id="1871" name="Shape 1871"/>
          <p:cNvSpPr txBox="1"/>
          <p:nvPr/>
        </p:nvSpPr>
        <p:spPr>
          <a:xfrm>
            <a:off x="376800" y="3508975"/>
            <a:ext cx="20970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Fake Images</a:t>
            </a:r>
          </a:p>
          <a:p>
            <a:pPr eaLnBrk="1" fontAlgn="auto" hangingPunct="1">
              <a:spcBef>
                <a:spcPts val="0"/>
              </a:spcBef>
              <a:spcAft>
                <a:spcPts val="0"/>
              </a:spcAft>
            </a:pPr>
            <a:r>
              <a:rPr lang="en" sz="1600" kern="0">
                <a:solidFill>
                  <a:srgbClr val="000000"/>
                </a:solidFill>
                <a:latin typeface="Arial"/>
                <a:ea typeface="Arial"/>
                <a:cs typeface="Arial"/>
                <a:sym typeface="Arial"/>
              </a:rPr>
              <a:t>(from generator)</a:t>
            </a:r>
          </a:p>
        </p:txBody>
      </p:sp>
      <p:sp>
        <p:nvSpPr>
          <p:cNvPr id="1872" name="Shape 1872"/>
          <p:cNvSpPr txBox="1"/>
          <p:nvPr/>
        </p:nvSpPr>
        <p:spPr>
          <a:xfrm>
            <a:off x="5732299" y="3508962"/>
            <a:ext cx="22431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Real Images</a:t>
            </a:r>
          </a:p>
          <a:p>
            <a:pPr eaLnBrk="1" fontAlgn="auto" hangingPunct="1">
              <a:spcBef>
                <a:spcPts val="0"/>
              </a:spcBef>
              <a:spcAft>
                <a:spcPts val="0"/>
              </a:spcAft>
            </a:pPr>
            <a:r>
              <a:rPr lang="en" sz="1600" kern="0">
                <a:solidFill>
                  <a:srgbClr val="000000"/>
                </a:solidFill>
                <a:latin typeface="Arial"/>
                <a:ea typeface="Arial"/>
                <a:cs typeface="Arial"/>
                <a:sym typeface="Arial"/>
              </a:rPr>
              <a:t>(from training set)</a:t>
            </a:r>
          </a:p>
        </p:txBody>
      </p:sp>
      <p:sp>
        <p:nvSpPr>
          <p:cNvPr id="1873" name="Shape 1873"/>
          <p:cNvSpPr txBox="1"/>
          <p:nvPr/>
        </p:nvSpPr>
        <p:spPr>
          <a:xfrm>
            <a:off x="2995599" y="2385850"/>
            <a:ext cx="22431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Real or Fake</a:t>
            </a:r>
          </a:p>
        </p:txBody>
      </p:sp>
      <p:pic>
        <p:nvPicPr>
          <p:cNvPr id="1874" name="Shape 1874"/>
          <p:cNvPicPr preferRelativeResize="0"/>
          <p:nvPr/>
        </p:nvPicPr>
        <p:blipFill>
          <a:blip r:embed="rId5">
            <a:alphaModFix/>
          </a:blip>
          <a:stretch>
            <a:fillRect/>
          </a:stretch>
        </p:blipFill>
        <p:spPr>
          <a:xfrm>
            <a:off x="3447876" y="3504962"/>
            <a:ext cx="493149" cy="498136"/>
          </a:xfrm>
          <a:prstGeom prst="rect">
            <a:avLst/>
          </a:prstGeom>
          <a:noFill/>
          <a:ln>
            <a:noFill/>
          </a:ln>
        </p:spPr>
      </p:pic>
      <p:pic>
        <p:nvPicPr>
          <p:cNvPr id="1875" name="Shape 1875"/>
          <p:cNvPicPr preferRelativeResize="0"/>
          <p:nvPr/>
        </p:nvPicPr>
        <p:blipFill>
          <a:blip r:embed="rId6">
            <a:alphaModFix/>
          </a:blip>
          <a:stretch>
            <a:fillRect/>
          </a:stretch>
        </p:blipFill>
        <p:spPr>
          <a:xfrm>
            <a:off x="2334776" y="3508138"/>
            <a:ext cx="493149" cy="508249"/>
          </a:xfrm>
          <a:prstGeom prst="rect">
            <a:avLst/>
          </a:prstGeom>
          <a:noFill/>
          <a:ln>
            <a:noFill/>
          </a:ln>
        </p:spPr>
      </p:pic>
      <p:pic>
        <p:nvPicPr>
          <p:cNvPr id="1876" name="Shape 1876"/>
          <p:cNvPicPr preferRelativeResize="0"/>
          <p:nvPr/>
        </p:nvPicPr>
        <p:blipFill>
          <a:blip r:embed="rId7">
            <a:alphaModFix/>
          </a:blip>
          <a:stretch>
            <a:fillRect/>
          </a:stretch>
        </p:blipFill>
        <p:spPr>
          <a:xfrm>
            <a:off x="4956701" y="3508974"/>
            <a:ext cx="465225" cy="493708"/>
          </a:xfrm>
          <a:prstGeom prst="rect">
            <a:avLst/>
          </a:prstGeom>
          <a:noFill/>
          <a:ln>
            <a:noFill/>
          </a:ln>
        </p:spPr>
      </p:pic>
      <p:pic>
        <p:nvPicPr>
          <p:cNvPr id="1877" name="Shape 1877"/>
          <p:cNvPicPr preferRelativeResize="0"/>
          <p:nvPr/>
        </p:nvPicPr>
        <p:blipFill>
          <a:blip r:embed="rId8">
            <a:alphaModFix/>
          </a:blip>
          <a:stretch>
            <a:fillRect/>
          </a:stretch>
        </p:blipFill>
        <p:spPr>
          <a:xfrm>
            <a:off x="5472501" y="3508971"/>
            <a:ext cx="465225" cy="488961"/>
          </a:xfrm>
          <a:prstGeom prst="rect">
            <a:avLst/>
          </a:prstGeom>
          <a:noFill/>
          <a:ln>
            <a:noFill/>
          </a:ln>
        </p:spPr>
      </p:pic>
      <p:cxnSp>
        <p:nvCxnSpPr>
          <p:cNvPr id="1878" name="Shape 1878"/>
          <p:cNvCxnSpPr/>
          <p:nvPr/>
        </p:nvCxnSpPr>
        <p:spPr>
          <a:xfrm rot="10800000">
            <a:off x="3148300" y="4586362"/>
            <a:ext cx="0" cy="240900"/>
          </a:xfrm>
          <a:prstGeom prst="straightConnector1">
            <a:avLst/>
          </a:prstGeom>
          <a:noFill/>
          <a:ln w="19050" cap="flat" cmpd="sng">
            <a:solidFill>
              <a:srgbClr val="434343"/>
            </a:solidFill>
            <a:prstDash val="solid"/>
            <a:round/>
            <a:headEnd type="none" w="lg" len="lg"/>
            <a:tailEnd type="triangle" w="lg" len="lg"/>
          </a:ln>
        </p:spPr>
      </p:cxnSp>
      <p:sp>
        <p:nvSpPr>
          <p:cNvPr id="1879" name="Shape 1879"/>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
        <p:nvSpPr>
          <p:cNvPr id="1880" name="Shape 1880"/>
          <p:cNvSpPr txBox="1"/>
          <p:nvPr/>
        </p:nvSpPr>
        <p:spPr>
          <a:xfrm>
            <a:off x="4997653" y="5219100"/>
            <a:ext cx="44238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800" kern="0">
                <a:solidFill>
                  <a:srgbClr val="000000"/>
                </a:solidFill>
                <a:latin typeface="Arial"/>
                <a:ea typeface="Arial"/>
                <a:cs typeface="Arial"/>
                <a:sym typeface="Arial"/>
              </a:rPr>
              <a:t>Fake and real images copyright Emily Denton et al. 2015. Reproduced with permission.</a:t>
            </a:r>
          </a:p>
        </p:txBody>
      </p:sp>
    </p:spTree>
    <p:extLst>
      <p:ext uri="{BB962C8B-B14F-4D97-AF65-F5344CB8AC3E}">
        <p14:creationId xmlns:p14="http://schemas.microsoft.com/office/powerpoint/2010/main" val="5102189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Shape 1885"/>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887" name="Shape 1887"/>
          <p:cNvSpPr txBox="1"/>
          <p:nvPr/>
        </p:nvSpPr>
        <p:spPr>
          <a:xfrm>
            <a:off x="156100" y="1639250"/>
            <a:ext cx="8229600" cy="459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Generator network</a:t>
            </a:r>
            <a:r>
              <a:rPr lang="en" sz="1600" kern="0">
                <a:solidFill>
                  <a:srgbClr val="000000"/>
                </a:solidFill>
                <a:latin typeface="Arial"/>
                <a:ea typeface="Arial"/>
                <a:cs typeface="Arial"/>
                <a:sym typeface="Arial"/>
              </a:rPr>
              <a:t>: try to fool the discriminator by generating real-looking images</a:t>
            </a:r>
          </a:p>
          <a:p>
            <a:pPr algn="l" eaLnBrk="1" fontAlgn="auto" hangingPunct="1">
              <a:spcBef>
                <a:spcPts val="0"/>
              </a:spcBef>
              <a:spcAft>
                <a:spcPts val="0"/>
              </a:spcAft>
            </a:pPr>
            <a:r>
              <a:rPr lang="en" sz="1600" b="1" kern="0">
                <a:solidFill>
                  <a:srgbClr val="000000"/>
                </a:solidFill>
                <a:latin typeface="Arial"/>
                <a:ea typeface="Arial"/>
                <a:cs typeface="Arial"/>
                <a:sym typeface="Arial"/>
              </a:rPr>
              <a:t>Discriminator network</a:t>
            </a:r>
            <a:r>
              <a:rPr lang="en" sz="1600" kern="0">
                <a:solidFill>
                  <a:srgbClr val="000000"/>
                </a:solidFill>
                <a:latin typeface="Arial"/>
                <a:ea typeface="Arial"/>
                <a:cs typeface="Arial"/>
                <a:sym typeface="Arial"/>
              </a:rPr>
              <a:t>: try to distinguish between real and fake images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 </a:t>
            </a:r>
          </a:p>
        </p:txBody>
      </p:sp>
      <p:sp>
        <p:nvSpPr>
          <p:cNvPr id="1888" name="Shape 1888"/>
          <p:cNvSpPr txBox="1"/>
          <p:nvPr/>
        </p:nvSpPr>
        <p:spPr>
          <a:xfrm>
            <a:off x="187975" y="2304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Train jointly in </a:t>
            </a:r>
            <a:r>
              <a:rPr lang="en" sz="1600" b="1" kern="0">
                <a:solidFill>
                  <a:srgbClr val="0000FF"/>
                </a:solidFill>
                <a:latin typeface="Arial"/>
                <a:ea typeface="Arial"/>
                <a:cs typeface="Arial"/>
                <a:sym typeface="Arial"/>
              </a:rPr>
              <a:t>minimax game</a:t>
            </a:r>
          </a:p>
          <a:p>
            <a:pPr algn="l" eaLnBrk="1" fontAlgn="auto" hangingPunct="1">
              <a:spcBef>
                <a:spcPts val="0"/>
              </a:spcBef>
              <a:spcAft>
                <a:spcPts val="0"/>
              </a:spcAft>
            </a:pPr>
            <a:endParaRPr sz="1600" b="1"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889" name="Shape 1889"/>
          <p:cNvPicPr preferRelativeResize="0"/>
          <p:nvPr/>
        </p:nvPicPr>
        <p:blipFill>
          <a:blip r:embed="rId3">
            <a:alphaModFix/>
          </a:blip>
          <a:stretch>
            <a:fillRect/>
          </a:stretch>
        </p:blipFill>
        <p:spPr>
          <a:xfrm>
            <a:off x="944850" y="3180426"/>
            <a:ext cx="6911124" cy="534975"/>
          </a:xfrm>
          <a:prstGeom prst="rect">
            <a:avLst/>
          </a:prstGeom>
          <a:noFill/>
          <a:ln>
            <a:noFill/>
          </a:ln>
        </p:spPr>
      </p:pic>
      <p:sp>
        <p:nvSpPr>
          <p:cNvPr id="1890" name="Shape 1890"/>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19628479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Shape 1895"/>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897" name="Shape 1897"/>
          <p:cNvSpPr txBox="1"/>
          <p:nvPr/>
        </p:nvSpPr>
        <p:spPr>
          <a:xfrm>
            <a:off x="156100" y="1639250"/>
            <a:ext cx="8229600" cy="459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Generator network</a:t>
            </a:r>
            <a:r>
              <a:rPr lang="en" sz="1600" kern="0">
                <a:solidFill>
                  <a:srgbClr val="000000"/>
                </a:solidFill>
                <a:latin typeface="Arial"/>
                <a:ea typeface="Arial"/>
                <a:cs typeface="Arial"/>
                <a:sym typeface="Arial"/>
              </a:rPr>
              <a:t>: try to fool the discriminator by generating real-looking images</a:t>
            </a:r>
          </a:p>
          <a:p>
            <a:pPr algn="l" eaLnBrk="1" fontAlgn="auto" hangingPunct="1">
              <a:spcBef>
                <a:spcPts val="0"/>
              </a:spcBef>
              <a:spcAft>
                <a:spcPts val="0"/>
              </a:spcAft>
            </a:pPr>
            <a:r>
              <a:rPr lang="en" sz="1600" b="1" kern="0">
                <a:solidFill>
                  <a:srgbClr val="000000"/>
                </a:solidFill>
                <a:latin typeface="Arial"/>
                <a:ea typeface="Arial"/>
                <a:cs typeface="Arial"/>
                <a:sym typeface="Arial"/>
              </a:rPr>
              <a:t>Discriminator network</a:t>
            </a:r>
            <a:r>
              <a:rPr lang="en" sz="1600" kern="0">
                <a:solidFill>
                  <a:srgbClr val="000000"/>
                </a:solidFill>
                <a:latin typeface="Arial"/>
                <a:ea typeface="Arial"/>
                <a:cs typeface="Arial"/>
                <a:sym typeface="Arial"/>
              </a:rPr>
              <a:t>: try to distinguish between real and fake images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 </a:t>
            </a:r>
          </a:p>
        </p:txBody>
      </p:sp>
      <p:sp>
        <p:nvSpPr>
          <p:cNvPr id="1898" name="Shape 1898"/>
          <p:cNvSpPr txBox="1"/>
          <p:nvPr/>
        </p:nvSpPr>
        <p:spPr>
          <a:xfrm>
            <a:off x="187975" y="2304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Train jointly in </a:t>
            </a:r>
            <a:r>
              <a:rPr lang="en" sz="1600" b="1" kern="0">
                <a:solidFill>
                  <a:srgbClr val="000000"/>
                </a:solidFill>
                <a:latin typeface="Arial"/>
                <a:ea typeface="Arial"/>
                <a:cs typeface="Arial"/>
                <a:sym typeface="Arial"/>
              </a:rPr>
              <a:t>minimax game</a:t>
            </a:r>
          </a:p>
          <a:p>
            <a:pPr algn="l" eaLnBrk="1" fontAlgn="auto" hangingPunct="1">
              <a:spcBef>
                <a:spcPts val="0"/>
              </a:spcBef>
              <a:spcAft>
                <a:spcPts val="0"/>
              </a:spcAft>
            </a:pPr>
            <a:endParaRPr sz="1600" b="1"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899" name="Shape 1899"/>
          <p:cNvPicPr preferRelativeResize="0"/>
          <p:nvPr/>
        </p:nvPicPr>
        <p:blipFill>
          <a:blip r:embed="rId3">
            <a:alphaModFix/>
          </a:blip>
          <a:stretch>
            <a:fillRect/>
          </a:stretch>
        </p:blipFill>
        <p:spPr>
          <a:xfrm>
            <a:off x="944850" y="3180426"/>
            <a:ext cx="6911124" cy="534975"/>
          </a:xfrm>
          <a:prstGeom prst="rect">
            <a:avLst/>
          </a:prstGeom>
          <a:noFill/>
          <a:ln>
            <a:noFill/>
          </a:ln>
        </p:spPr>
      </p:pic>
      <p:sp>
        <p:nvSpPr>
          <p:cNvPr id="1900" name="Shape 1900"/>
          <p:cNvSpPr/>
          <p:nvPr/>
        </p:nvSpPr>
        <p:spPr>
          <a:xfrm rot="-5400000">
            <a:off x="3756900" y="3250075"/>
            <a:ext cx="154200" cy="792900"/>
          </a:xfrm>
          <a:prstGeom prst="leftBrace">
            <a:avLst>
              <a:gd name="adj1" fmla="val 0"/>
              <a:gd name="adj2" fmla="val 50000"/>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901" name="Shape 1901"/>
          <p:cNvSpPr txBox="1"/>
          <p:nvPr/>
        </p:nvSpPr>
        <p:spPr>
          <a:xfrm>
            <a:off x="2944475" y="3604950"/>
            <a:ext cx="1783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 for real data x</a:t>
            </a:r>
          </a:p>
        </p:txBody>
      </p:sp>
      <p:sp>
        <p:nvSpPr>
          <p:cNvPr id="1902" name="Shape 1902"/>
          <p:cNvSpPr/>
          <p:nvPr/>
        </p:nvSpPr>
        <p:spPr>
          <a:xfrm rot="-5400000">
            <a:off x="6905850" y="2920525"/>
            <a:ext cx="154200" cy="1452000"/>
          </a:xfrm>
          <a:prstGeom prst="leftBrace">
            <a:avLst>
              <a:gd name="adj1" fmla="val 0"/>
              <a:gd name="adj2" fmla="val 50000"/>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903" name="Shape 1903"/>
          <p:cNvSpPr txBox="1"/>
          <p:nvPr/>
        </p:nvSpPr>
        <p:spPr>
          <a:xfrm>
            <a:off x="5935725" y="3604950"/>
            <a:ext cx="22977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 for generated fake data G(z) </a:t>
            </a:r>
          </a:p>
        </p:txBody>
      </p:sp>
      <p:sp>
        <p:nvSpPr>
          <p:cNvPr id="1904" name="Shape 1904"/>
          <p:cNvSpPr txBox="1"/>
          <p:nvPr/>
        </p:nvSpPr>
        <p:spPr>
          <a:xfrm>
            <a:off x="3291125" y="2618137"/>
            <a:ext cx="4347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outputs likelihood in (0,1) of real image </a:t>
            </a:r>
          </a:p>
        </p:txBody>
      </p:sp>
      <p:sp>
        <p:nvSpPr>
          <p:cNvPr id="1905" name="Shape 1905"/>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7709392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Shape 1910"/>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912" name="Shape 1912"/>
          <p:cNvSpPr txBox="1"/>
          <p:nvPr/>
        </p:nvSpPr>
        <p:spPr>
          <a:xfrm>
            <a:off x="156100" y="1639250"/>
            <a:ext cx="8229600" cy="459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Generator network</a:t>
            </a:r>
            <a:r>
              <a:rPr lang="en" sz="1600" kern="0">
                <a:solidFill>
                  <a:srgbClr val="000000"/>
                </a:solidFill>
                <a:latin typeface="Arial"/>
                <a:ea typeface="Arial"/>
                <a:cs typeface="Arial"/>
                <a:sym typeface="Arial"/>
              </a:rPr>
              <a:t>: try to fool the discriminator by generating real-looking images</a:t>
            </a:r>
          </a:p>
          <a:p>
            <a:pPr algn="l" eaLnBrk="1" fontAlgn="auto" hangingPunct="1">
              <a:spcBef>
                <a:spcPts val="0"/>
              </a:spcBef>
              <a:spcAft>
                <a:spcPts val="0"/>
              </a:spcAft>
            </a:pPr>
            <a:r>
              <a:rPr lang="en" sz="1600" b="1" kern="0">
                <a:solidFill>
                  <a:srgbClr val="000000"/>
                </a:solidFill>
                <a:latin typeface="Arial"/>
                <a:ea typeface="Arial"/>
                <a:cs typeface="Arial"/>
                <a:sym typeface="Arial"/>
              </a:rPr>
              <a:t>Discriminator network</a:t>
            </a:r>
            <a:r>
              <a:rPr lang="en" sz="1600" kern="0">
                <a:solidFill>
                  <a:srgbClr val="000000"/>
                </a:solidFill>
                <a:latin typeface="Arial"/>
                <a:ea typeface="Arial"/>
                <a:cs typeface="Arial"/>
                <a:sym typeface="Arial"/>
              </a:rPr>
              <a:t>: try to distinguish between real and fake images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 </a:t>
            </a:r>
          </a:p>
        </p:txBody>
      </p:sp>
      <p:sp>
        <p:nvSpPr>
          <p:cNvPr id="1913" name="Shape 1913"/>
          <p:cNvSpPr txBox="1"/>
          <p:nvPr/>
        </p:nvSpPr>
        <p:spPr>
          <a:xfrm>
            <a:off x="187975" y="2304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Train jointly in </a:t>
            </a:r>
            <a:r>
              <a:rPr lang="en" sz="1600" b="1" kern="0">
                <a:solidFill>
                  <a:srgbClr val="000000"/>
                </a:solidFill>
                <a:latin typeface="Arial"/>
                <a:ea typeface="Arial"/>
                <a:cs typeface="Arial"/>
                <a:sym typeface="Arial"/>
              </a:rPr>
              <a:t>minimax game</a:t>
            </a:r>
          </a:p>
          <a:p>
            <a:pPr algn="l" eaLnBrk="1" fontAlgn="auto" hangingPunct="1">
              <a:spcBef>
                <a:spcPts val="0"/>
              </a:spcBef>
              <a:spcAft>
                <a:spcPts val="0"/>
              </a:spcAft>
            </a:pPr>
            <a:endParaRPr sz="1600" b="1"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914" name="Shape 1914"/>
          <p:cNvPicPr preferRelativeResize="0"/>
          <p:nvPr/>
        </p:nvPicPr>
        <p:blipFill>
          <a:blip r:embed="rId3">
            <a:alphaModFix/>
          </a:blip>
          <a:stretch>
            <a:fillRect/>
          </a:stretch>
        </p:blipFill>
        <p:spPr>
          <a:xfrm>
            <a:off x="944850" y="3180426"/>
            <a:ext cx="6911124" cy="534975"/>
          </a:xfrm>
          <a:prstGeom prst="rect">
            <a:avLst/>
          </a:prstGeom>
          <a:noFill/>
          <a:ln>
            <a:noFill/>
          </a:ln>
        </p:spPr>
      </p:pic>
      <p:sp>
        <p:nvSpPr>
          <p:cNvPr id="1915" name="Shape 1915"/>
          <p:cNvSpPr/>
          <p:nvPr/>
        </p:nvSpPr>
        <p:spPr>
          <a:xfrm rot="-5400000">
            <a:off x="3756900" y="3250075"/>
            <a:ext cx="154200" cy="792900"/>
          </a:xfrm>
          <a:prstGeom prst="leftBrace">
            <a:avLst>
              <a:gd name="adj1" fmla="val 0"/>
              <a:gd name="adj2" fmla="val 50000"/>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916" name="Shape 1916"/>
          <p:cNvSpPr txBox="1"/>
          <p:nvPr/>
        </p:nvSpPr>
        <p:spPr>
          <a:xfrm>
            <a:off x="2944475" y="3604950"/>
            <a:ext cx="1783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 for real data x</a:t>
            </a:r>
          </a:p>
        </p:txBody>
      </p:sp>
      <p:sp>
        <p:nvSpPr>
          <p:cNvPr id="1917" name="Shape 1917"/>
          <p:cNvSpPr/>
          <p:nvPr/>
        </p:nvSpPr>
        <p:spPr>
          <a:xfrm rot="-5400000">
            <a:off x="6905850" y="2920525"/>
            <a:ext cx="154200" cy="1452000"/>
          </a:xfrm>
          <a:prstGeom prst="leftBrace">
            <a:avLst>
              <a:gd name="adj1" fmla="val 0"/>
              <a:gd name="adj2" fmla="val 50000"/>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918" name="Shape 1918"/>
          <p:cNvSpPr txBox="1"/>
          <p:nvPr/>
        </p:nvSpPr>
        <p:spPr>
          <a:xfrm>
            <a:off x="5935725" y="3604950"/>
            <a:ext cx="22977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 for generated fake data G(z) </a:t>
            </a:r>
          </a:p>
        </p:txBody>
      </p:sp>
      <p:sp>
        <p:nvSpPr>
          <p:cNvPr id="1919" name="Shape 1919"/>
          <p:cNvSpPr txBox="1"/>
          <p:nvPr/>
        </p:nvSpPr>
        <p:spPr>
          <a:xfrm>
            <a:off x="3291125" y="2618137"/>
            <a:ext cx="4347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FF"/>
                </a:solidFill>
                <a:latin typeface="Arial"/>
                <a:ea typeface="Arial"/>
                <a:cs typeface="Arial"/>
                <a:sym typeface="Arial"/>
              </a:rPr>
              <a:t>Discriminator outputs likelihood in (0,1) of real image </a:t>
            </a:r>
          </a:p>
        </p:txBody>
      </p:sp>
      <p:sp>
        <p:nvSpPr>
          <p:cNvPr id="1920" name="Shape 1920"/>
          <p:cNvSpPr txBox="1"/>
          <p:nvPr/>
        </p:nvSpPr>
        <p:spPr>
          <a:xfrm>
            <a:off x="35575" y="4709500"/>
            <a:ext cx="8508600" cy="970200"/>
          </a:xfrm>
          <a:prstGeom prst="rect">
            <a:avLst/>
          </a:prstGeom>
          <a:noFill/>
          <a:ln>
            <a:noFill/>
          </a:ln>
        </p:spPr>
        <p:txBody>
          <a:bodyPr lIns="91425" tIns="91425" rIns="91425" bIns="91425" anchor="ctr" anchorCtr="0">
            <a:noAutofit/>
          </a:bodyPr>
          <a:lstStyle/>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Discriminator (θ</a:t>
            </a:r>
            <a:r>
              <a:rPr lang="en" sz="1600" kern="0" baseline="-25000">
                <a:solidFill>
                  <a:srgbClr val="000000"/>
                </a:solidFill>
                <a:latin typeface="Arial"/>
                <a:ea typeface="Arial"/>
                <a:cs typeface="Arial"/>
                <a:sym typeface="Arial"/>
              </a:rPr>
              <a:t>d</a:t>
            </a:r>
            <a:r>
              <a:rPr lang="en" sz="1600" kern="0">
                <a:solidFill>
                  <a:srgbClr val="000000"/>
                </a:solidFill>
                <a:latin typeface="Arial"/>
                <a:ea typeface="Arial"/>
                <a:cs typeface="Arial"/>
                <a:sym typeface="Arial"/>
              </a:rPr>
              <a:t>) wants to </a:t>
            </a:r>
            <a:r>
              <a:rPr lang="en" sz="1600" b="1" kern="0">
                <a:solidFill>
                  <a:srgbClr val="000000"/>
                </a:solidFill>
                <a:latin typeface="Arial"/>
                <a:ea typeface="Arial"/>
                <a:cs typeface="Arial"/>
                <a:sym typeface="Arial"/>
              </a:rPr>
              <a:t>maximize objective</a:t>
            </a:r>
            <a:r>
              <a:rPr lang="en" sz="1600" kern="0">
                <a:solidFill>
                  <a:srgbClr val="000000"/>
                </a:solidFill>
                <a:latin typeface="Arial"/>
                <a:ea typeface="Arial"/>
                <a:cs typeface="Arial"/>
                <a:sym typeface="Arial"/>
              </a:rPr>
              <a:t> such that D(x) is close to 1 (real) and D(G(z)) is close to 0 (fake)</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Generator (θ</a:t>
            </a:r>
            <a:r>
              <a:rPr lang="en" sz="1600" kern="0" baseline="-25000">
                <a:solidFill>
                  <a:srgbClr val="000000"/>
                </a:solidFill>
                <a:latin typeface="Arial"/>
                <a:ea typeface="Arial"/>
                <a:cs typeface="Arial"/>
                <a:sym typeface="Arial"/>
              </a:rPr>
              <a:t>g</a:t>
            </a:r>
            <a:r>
              <a:rPr lang="en" sz="1600" kern="0">
                <a:solidFill>
                  <a:srgbClr val="000000"/>
                </a:solidFill>
                <a:latin typeface="Arial"/>
                <a:ea typeface="Arial"/>
                <a:cs typeface="Arial"/>
                <a:sym typeface="Arial"/>
              </a:rPr>
              <a:t>) wants to </a:t>
            </a:r>
            <a:r>
              <a:rPr lang="en" sz="1600" b="1" kern="0">
                <a:solidFill>
                  <a:srgbClr val="000000"/>
                </a:solidFill>
                <a:latin typeface="Arial"/>
                <a:ea typeface="Arial"/>
                <a:cs typeface="Arial"/>
                <a:sym typeface="Arial"/>
              </a:rPr>
              <a:t>minimize objective</a:t>
            </a:r>
            <a:r>
              <a:rPr lang="en" sz="1600" kern="0">
                <a:solidFill>
                  <a:srgbClr val="000000"/>
                </a:solidFill>
                <a:latin typeface="Arial"/>
                <a:ea typeface="Arial"/>
                <a:cs typeface="Arial"/>
                <a:sym typeface="Arial"/>
              </a:rPr>
              <a:t> such that D(G(z)) is close to 1 (discriminator is fooled into thinking generated G(z) is real)</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1921" name="Shape 1921"/>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15876680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Shape 1926"/>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928" name="Shape 1928"/>
          <p:cNvSpPr txBox="1"/>
          <p:nvPr/>
        </p:nvSpPr>
        <p:spPr>
          <a:xfrm>
            <a:off x="187975" y="1542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929" name="Shape 1929"/>
          <p:cNvPicPr preferRelativeResize="0"/>
          <p:nvPr/>
        </p:nvPicPr>
        <p:blipFill>
          <a:blip r:embed="rId3">
            <a:alphaModFix/>
          </a:blip>
          <a:stretch>
            <a:fillRect/>
          </a:stretch>
        </p:blipFill>
        <p:spPr>
          <a:xfrm>
            <a:off x="1474327" y="1885026"/>
            <a:ext cx="5848248" cy="452699"/>
          </a:xfrm>
          <a:prstGeom prst="rect">
            <a:avLst/>
          </a:prstGeom>
          <a:noFill/>
          <a:ln>
            <a:noFill/>
          </a:ln>
        </p:spPr>
      </p:pic>
      <p:sp>
        <p:nvSpPr>
          <p:cNvPr id="1930" name="Shape 1930"/>
          <p:cNvSpPr txBox="1"/>
          <p:nvPr/>
        </p:nvSpPr>
        <p:spPr>
          <a:xfrm>
            <a:off x="196650" y="3032575"/>
            <a:ext cx="8508600" cy="280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Alternate between:</a:t>
            </a:r>
          </a:p>
          <a:p>
            <a:pPr marL="457200" indent="-330200" algn="l" eaLnBrk="1" fontAlgn="auto" hangingPunct="1">
              <a:spcBef>
                <a:spcPts val="0"/>
              </a:spcBef>
              <a:spcAft>
                <a:spcPts val="0"/>
              </a:spcAft>
              <a:buSzPct val="100000"/>
              <a:buFontTx/>
              <a:buAutoNum type="arabicPeriod"/>
            </a:pPr>
            <a:r>
              <a:rPr lang="en" sz="1600" b="1" kern="0">
                <a:solidFill>
                  <a:srgbClr val="000000"/>
                </a:solidFill>
                <a:latin typeface="Arial"/>
                <a:ea typeface="Arial"/>
                <a:cs typeface="Arial"/>
                <a:sym typeface="Arial"/>
              </a:rPr>
              <a:t>Gradient ascent</a:t>
            </a:r>
            <a:r>
              <a:rPr lang="en" sz="1600" kern="0">
                <a:solidFill>
                  <a:srgbClr val="000000"/>
                </a:solidFill>
                <a:latin typeface="Arial"/>
                <a:ea typeface="Arial"/>
                <a:cs typeface="Arial"/>
                <a:sym typeface="Arial"/>
              </a:rPr>
              <a:t> on discriminator</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1931" name="Shape 1931"/>
          <p:cNvSpPr txBox="1"/>
          <p:nvPr/>
        </p:nvSpPr>
        <p:spPr>
          <a:xfrm>
            <a:off x="269550" y="3579350"/>
            <a:ext cx="5444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2.    Gradient descent </a:t>
            </a:r>
            <a:r>
              <a:rPr lang="en" sz="1600" kern="0">
                <a:solidFill>
                  <a:srgbClr val="000000"/>
                </a:solidFill>
                <a:latin typeface="Arial"/>
                <a:ea typeface="Arial"/>
                <a:cs typeface="Arial"/>
                <a:sym typeface="Arial"/>
              </a:rPr>
              <a:t>on generator</a:t>
            </a:r>
          </a:p>
        </p:txBody>
      </p:sp>
      <p:pic>
        <p:nvPicPr>
          <p:cNvPr id="1932" name="Shape 1932"/>
          <p:cNvPicPr preferRelativeResize="0"/>
          <p:nvPr/>
        </p:nvPicPr>
        <p:blipFill>
          <a:blip r:embed="rId4">
            <a:alphaModFix/>
          </a:blip>
          <a:stretch>
            <a:fillRect/>
          </a:stretch>
        </p:blipFill>
        <p:spPr>
          <a:xfrm>
            <a:off x="1477825" y="3067024"/>
            <a:ext cx="5484960" cy="431400"/>
          </a:xfrm>
          <a:prstGeom prst="rect">
            <a:avLst/>
          </a:prstGeom>
          <a:noFill/>
          <a:ln>
            <a:noFill/>
          </a:ln>
        </p:spPr>
      </p:pic>
      <p:pic>
        <p:nvPicPr>
          <p:cNvPr id="1933" name="Shape 1933"/>
          <p:cNvPicPr preferRelativeResize="0"/>
          <p:nvPr/>
        </p:nvPicPr>
        <p:blipFill>
          <a:blip r:embed="rId5">
            <a:alphaModFix/>
          </a:blip>
          <a:stretch>
            <a:fillRect/>
          </a:stretch>
        </p:blipFill>
        <p:spPr>
          <a:xfrm>
            <a:off x="1526000" y="4006026"/>
            <a:ext cx="3112674" cy="359399"/>
          </a:xfrm>
          <a:prstGeom prst="rect">
            <a:avLst/>
          </a:prstGeom>
          <a:noFill/>
          <a:ln>
            <a:noFill/>
          </a:ln>
        </p:spPr>
      </p:pic>
      <p:sp>
        <p:nvSpPr>
          <p:cNvPr id="1934" name="Shape 1934"/>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spTree>
    <p:extLst>
      <p:ext uri="{BB962C8B-B14F-4D97-AF65-F5344CB8AC3E}">
        <p14:creationId xmlns:p14="http://schemas.microsoft.com/office/powerpoint/2010/main" val="6201074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Shape 1939"/>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941" name="Shape 1941"/>
          <p:cNvSpPr txBox="1"/>
          <p:nvPr/>
        </p:nvSpPr>
        <p:spPr>
          <a:xfrm>
            <a:off x="187975" y="1542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942" name="Shape 1942"/>
          <p:cNvPicPr preferRelativeResize="0"/>
          <p:nvPr/>
        </p:nvPicPr>
        <p:blipFill>
          <a:blip r:embed="rId3">
            <a:alphaModFix/>
          </a:blip>
          <a:stretch>
            <a:fillRect/>
          </a:stretch>
        </p:blipFill>
        <p:spPr>
          <a:xfrm>
            <a:off x="1474327" y="1885026"/>
            <a:ext cx="5848248" cy="452699"/>
          </a:xfrm>
          <a:prstGeom prst="rect">
            <a:avLst/>
          </a:prstGeom>
          <a:noFill/>
          <a:ln>
            <a:noFill/>
          </a:ln>
        </p:spPr>
      </p:pic>
      <p:sp>
        <p:nvSpPr>
          <p:cNvPr id="1943" name="Shape 1943"/>
          <p:cNvSpPr txBox="1"/>
          <p:nvPr/>
        </p:nvSpPr>
        <p:spPr>
          <a:xfrm>
            <a:off x="196650" y="3032575"/>
            <a:ext cx="8508600" cy="280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Alternate between:</a:t>
            </a:r>
          </a:p>
          <a:p>
            <a:pPr marL="457200" indent="-330200" algn="l" eaLnBrk="1" fontAlgn="auto" hangingPunct="1">
              <a:spcBef>
                <a:spcPts val="0"/>
              </a:spcBef>
              <a:spcAft>
                <a:spcPts val="0"/>
              </a:spcAft>
              <a:buSzPct val="100000"/>
              <a:buFontTx/>
              <a:buAutoNum type="arabicPeriod"/>
            </a:pPr>
            <a:r>
              <a:rPr lang="en" sz="1600" b="1" kern="0">
                <a:solidFill>
                  <a:srgbClr val="000000"/>
                </a:solidFill>
                <a:latin typeface="Arial"/>
                <a:ea typeface="Arial"/>
                <a:cs typeface="Arial"/>
                <a:sym typeface="Arial"/>
              </a:rPr>
              <a:t>Gradient ascent</a:t>
            </a:r>
            <a:r>
              <a:rPr lang="en" sz="1600" kern="0">
                <a:solidFill>
                  <a:srgbClr val="000000"/>
                </a:solidFill>
                <a:latin typeface="Arial"/>
                <a:ea typeface="Arial"/>
                <a:cs typeface="Arial"/>
                <a:sym typeface="Arial"/>
              </a:rPr>
              <a:t> on discriminator</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1944" name="Shape 1944"/>
          <p:cNvSpPr txBox="1"/>
          <p:nvPr/>
        </p:nvSpPr>
        <p:spPr>
          <a:xfrm>
            <a:off x="269550" y="3579350"/>
            <a:ext cx="5444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2.    Gradient descent </a:t>
            </a:r>
            <a:r>
              <a:rPr lang="en" sz="1600" kern="0">
                <a:solidFill>
                  <a:srgbClr val="000000"/>
                </a:solidFill>
                <a:latin typeface="Arial"/>
                <a:ea typeface="Arial"/>
                <a:cs typeface="Arial"/>
                <a:sym typeface="Arial"/>
              </a:rPr>
              <a:t>on generator</a:t>
            </a:r>
          </a:p>
        </p:txBody>
      </p:sp>
      <p:pic>
        <p:nvPicPr>
          <p:cNvPr id="1945" name="Shape 1945"/>
          <p:cNvPicPr preferRelativeResize="0"/>
          <p:nvPr/>
        </p:nvPicPr>
        <p:blipFill>
          <a:blip r:embed="rId4">
            <a:alphaModFix/>
          </a:blip>
          <a:stretch>
            <a:fillRect/>
          </a:stretch>
        </p:blipFill>
        <p:spPr>
          <a:xfrm>
            <a:off x="1477825" y="3067024"/>
            <a:ext cx="5484960" cy="431400"/>
          </a:xfrm>
          <a:prstGeom prst="rect">
            <a:avLst/>
          </a:prstGeom>
          <a:noFill/>
          <a:ln>
            <a:noFill/>
          </a:ln>
        </p:spPr>
      </p:pic>
      <p:pic>
        <p:nvPicPr>
          <p:cNvPr id="1946" name="Shape 1946"/>
          <p:cNvPicPr preferRelativeResize="0"/>
          <p:nvPr/>
        </p:nvPicPr>
        <p:blipFill>
          <a:blip r:embed="rId5">
            <a:alphaModFix/>
          </a:blip>
          <a:stretch>
            <a:fillRect/>
          </a:stretch>
        </p:blipFill>
        <p:spPr>
          <a:xfrm>
            <a:off x="1526000" y="4006026"/>
            <a:ext cx="3112674" cy="359399"/>
          </a:xfrm>
          <a:prstGeom prst="rect">
            <a:avLst/>
          </a:prstGeom>
          <a:noFill/>
          <a:ln>
            <a:noFill/>
          </a:ln>
        </p:spPr>
      </p:pic>
      <p:sp>
        <p:nvSpPr>
          <p:cNvPr id="1947" name="Shape 1947"/>
          <p:cNvSpPr txBox="1"/>
          <p:nvPr/>
        </p:nvSpPr>
        <p:spPr>
          <a:xfrm>
            <a:off x="693300" y="4484700"/>
            <a:ext cx="38859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In practice, optimizing this generator objective does not work well!</a:t>
            </a:r>
          </a:p>
        </p:txBody>
      </p:sp>
      <p:sp>
        <p:nvSpPr>
          <p:cNvPr id="1948" name="Shape 1948"/>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pic>
        <p:nvPicPr>
          <p:cNvPr id="1949" name="Shape 1949"/>
          <p:cNvPicPr preferRelativeResize="0"/>
          <p:nvPr/>
        </p:nvPicPr>
        <p:blipFill>
          <a:blip r:embed="rId6">
            <a:alphaModFix/>
          </a:blip>
          <a:stretch>
            <a:fillRect/>
          </a:stretch>
        </p:blipFill>
        <p:spPr>
          <a:xfrm>
            <a:off x="6506525" y="3855100"/>
            <a:ext cx="2198725" cy="1604815"/>
          </a:xfrm>
          <a:prstGeom prst="rect">
            <a:avLst/>
          </a:prstGeom>
          <a:noFill/>
          <a:ln>
            <a:noFill/>
          </a:ln>
        </p:spPr>
      </p:pic>
      <p:sp>
        <p:nvSpPr>
          <p:cNvPr id="1950" name="Shape 1950"/>
          <p:cNvSpPr txBox="1"/>
          <p:nvPr/>
        </p:nvSpPr>
        <p:spPr>
          <a:xfrm>
            <a:off x="4783600" y="4032050"/>
            <a:ext cx="19065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When sample is likely fake, want to learn from it to improve generator. But gradient in this region is relatively flat!</a:t>
            </a:r>
          </a:p>
        </p:txBody>
      </p:sp>
      <p:sp>
        <p:nvSpPr>
          <p:cNvPr id="1951" name="Shape 1951"/>
          <p:cNvSpPr txBox="1"/>
          <p:nvPr/>
        </p:nvSpPr>
        <p:spPr>
          <a:xfrm>
            <a:off x="7204400" y="2916712"/>
            <a:ext cx="18402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Gradient signal dominated by region where sample is already good</a:t>
            </a:r>
          </a:p>
        </p:txBody>
      </p:sp>
      <p:cxnSp>
        <p:nvCxnSpPr>
          <p:cNvPr id="1952" name="Shape 1952"/>
          <p:cNvCxnSpPr/>
          <p:nvPr/>
        </p:nvCxnSpPr>
        <p:spPr>
          <a:xfrm rot="10800000" flipH="1">
            <a:off x="6421925" y="4623350"/>
            <a:ext cx="410400" cy="229500"/>
          </a:xfrm>
          <a:prstGeom prst="straightConnector1">
            <a:avLst/>
          </a:prstGeom>
          <a:noFill/>
          <a:ln w="19050" cap="flat" cmpd="sng">
            <a:solidFill>
              <a:srgbClr val="0000FF"/>
            </a:solidFill>
            <a:prstDash val="solid"/>
            <a:round/>
            <a:headEnd type="none" w="lg" len="lg"/>
            <a:tailEnd type="triangle" w="lg" len="lg"/>
          </a:ln>
        </p:spPr>
      </p:cxnSp>
      <p:cxnSp>
        <p:nvCxnSpPr>
          <p:cNvPr id="1953" name="Shape 1953"/>
          <p:cNvCxnSpPr/>
          <p:nvPr/>
        </p:nvCxnSpPr>
        <p:spPr>
          <a:xfrm>
            <a:off x="8113425" y="3855100"/>
            <a:ext cx="348600" cy="1040100"/>
          </a:xfrm>
          <a:prstGeom prst="straightConnector1">
            <a:avLst/>
          </a:prstGeom>
          <a:noFill/>
          <a:ln w="19050" cap="flat" cmpd="sng">
            <a:solidFill>
              <a:srgbClr val="0000FF"/>
            </a:solidFill>
            <a:prstDash val="solid"/>
            <a:round/>
            <a:headEnd type="none" w="lg" len="lg"/>
            <a:tailEnd type="triangle" w="lg" len="lg"/>
          </a:ln>
        </p:spPr>
      </p:cxnSp>
    </p:spTree>
    <p:extLst>
      <p:ext uri="{BB962C8B-B14F-4D97-AF65-F5344CB8AC3E}">
        <p14:creationId xmlns:p14="http://schemas.microsoft.com/office/powerpoint/2010/main" val="1219640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Shape 13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34" name="Shape 134"/>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36" name="Shape 136"/>
          <p:cNvSpPr txBox="1"/>
          <p:nvPr/>
        </p:nvSpPr>
        <p:spPr>
          <a:xfrm>
            <a:off x="5240725" y="431765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Principal Component Analysis </a:t>
            </a:r>
          </a:p>
          <a:p>
            <a:pPr eaLnBrk="1" fontAlgn="auto" hangingPunct="1">
              <a:spcBef>
                <a:spcPts val="0"/>
              </a:spcBef>
              <a:spcAft>
                <a:spcPts val="0"/>
              </a:spcAft>
            </a:pPr>
            <a:r>
              <a:rPr lang="en" sz="1800" kern="0">
                <a:solidFill>
                  <a:srgbClr val="000000"/>
                </a:solidFill>
                <a:latin typeface="Arial"/>
                <a:ea typeface="Arial"/>
                <a:cs typeface="Arial"/>
                <a:sym typeface="Arial"/>
              </a:rPr>
              <a:t>(Dimensionality reduction)</a:t>
            </a:r>
          </a:p>
        </p:txBody>
      </p:sp>
      <p:sp>
        <p:nvSpPr>
          <p:cNvPr id="137" name="Shape 137"/>
          <p:cNvSpPr txBox="1"/>
          <p:nvPr/>
        </p:nvSpPr>
        <p:spPr>
          <a:xfrm>
            <a:off x="7838700" y="51332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3"/>
              </a:rPr>
              <a:t>This image</a:t>
            </a:r>
            <a:r>
              <a:rPr lang="en" sz="600" kern="0">
                <a:solidFill>
                  <a:srgbClr val="999999"/>
                </a:solidFill>
                <a:latin typeface="Arial"/>
                <a:ea typeface="Arial"/>
                <a:cs typeface="Arial"/>
                <a:sym typeface="Arial"/>
              </a:rPr>
              <a:t> from Matthias Scholz  is </a:t>
            </a:r>
            <a:r>
              <a:rPr lang="en" sz="600" u="sng" kern="0">
                <a:solidFill>
                  <a:srgbClr val="999999"/>
                </a:solidFill>
                <a:latin typeface="Arial"/>
                <a:ea typeface="Arial"/>
                <a:cs typeface="Arial"/>
                <a:sym typeface="Arial"/>
                <a:hlinkClick r:id="rId4"/>
              </a:rPr>
              <a:t>CC0 public domain</a:t>
            </a:r>
          </a:p>
        </p:txBody>
      </p:sp>
      <p:pic>
        <p:nvPicPr>
          <p:cNvPr id="138" name="Shape 138"/>
          <p:cNvPicPr preferRelativeResize="0"/>
          <p:nvPr/>
        </p:nvPicPr>
        <p:blipFill rotWithShape="1">
          <a:blip r:embed="rId5">
            <a:alphaModFix/>
          </a:blip>
          <a:srcRect l="2856" b="7868"/>
          <a:stretch/>
        </p:blipFill>
        <p:spPr>
          <a:xfrm>
            <a:off x="4272426" y="2027801"/>
            <a:ext cx="4554699" cy="1713425"/>
          </a:xfrm>
          <a:prstGeom prst="rect">
            <a:avLst/>
          </a:prstGeom>
          <a:noFill/>
          <a:ln>
            <a:noFill/>
          </a:ln>
        </p:spPr>
      </p:pic>
      <p:sp>
        <p:nvSpPr>
          <p:cNvPr id="139" name="Shape 139"/>
          <p:cNvSpPr txBox="1"/>
          <p:nvPr/>
        </p:nvSpPr>
        <p:spPr>
          <a:xfrm>
            <a:off x="4465900" y="3741225"/>
            <a:ext cx="1710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3-d</a:t>
            </a:r>
          </a:p>
        </p:txBody>
      </p:sp>
      <p:sp>
        <p:nvSpPr>
          <p:cNvPr id="140" name="Shape 140"/>
          <p:cNvSpPr txBox="1"/>
          <p:nvPr/>
        </p:nvSpPr>
        <p:spPr>
          <a:xfrm>
            <a:off x="6980500" y="3741225"/>
            <a:ext cx="1710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2-d</a:t>
            </a:r>
          </a:p>
        </p:txBody>
      </p:sp>
      <p:cxnSp>
        <p:nvCxnSpPr>
          <p:cNvPr id="141" name="Shape 141"/>
          <p:cNvCxnSpPr/>
          <p:nvPr/>
        </p:nvCxnSpPr>
        <p:spPr>
          <a:xfrm>
            <a:off x="6293475" y="3956912"/>
            <a:ext cx="609900" cy="0"/>
          </a:xfrm>
          <a:prstGeom prst="straightConnector1">
            <a:avLst/>
          </a:prstGeom>
          <a:noFill/>
          <a:ln w="28575" cap="flat" cmpd="sng">
            <a:solidFill>
              <a:schemeClr val="dk2"/>
            </a:solidFill>
            <a:prstDash val="solid"/>
            <a:round/>
            <a:headEnd type="none" w="lg" len="lg"/>
            <a:tailEnd type="triangle" w="lg" len="lg"/>
          </a:ln>
        </p:spPr>
      </p:cxn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394843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Shape 1958"/>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960" name="Shape 1960"/>
          <p:cNvSpPr txBox="1"/>
          <p:nvPr/>
        </p:nvSpPr>
        <p:spPr>
          <a:xfrm>
            <a:off x="187975" y="1542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961" name="Shape 1961"/>
          <p:cNvPicPr preferRelativeResize="0"/>
          <p:nvPr/>
        </p:nvPicPr>
        <p:blipFill>
          <a:blip r:embed="rId3">
            <a:alphaModFix/>
          </a:blip>
          <a:stretch>
            <a:fillRect/>
          </a:stretch>
        </p:blipFill>
        <p:spPr>
          <a:xfrm>
            <a:off x="1474327" y="1885026"/>
            <a:ext cx="5848248" cy="452699"/>
          </a:xfrm>
          <a:prstGeom prst="rect">
            <a:avLst/>
          </a:prstGeom>
          <a:noFill/>
          <a:ln>
            <a:noFill/>
          </a:ln>
        </p:spPr>
      </p:pic>
      <p:sp>
        <p:nvSpPr>
          <p:cNvPr id="1962" name="Shape 1962"/>
          <p:cNvSpPr txBox="1"/>
          <p:nvPr/>
        </p:nvSpPr>
        <p:spPr>
          <a:xfrm>
            <a:off x="196650" y="3032575"/>
            <a:ext cx="8508600" cy="280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Alternate between:</a:t>
            </a:r>
          </a:p>
          <a:p>
            <a:pPr marL="457200" indent="-330200" algn="l" eaLnBrk="1" fontAlgn="auto" hangingPunct="1">
              <a:spcBef>
                <a:spcPts val="0"/>
              </a:spcBef>
              <a:spcAft>
                <a:spcPts val="0"/>
              </a:spcAft>
              <a:buSzPct val="100000"/>
              <a:buFontTx/>
              <a:buAutoNum type="arabicPeriod"/>
            </a:pPr>
            <a:r>
              <a:rPr lang="en" sz="1600" b="1" kern="0">
                <a:solidFill>
                  <a:srgbClr val="000000"/>
                </a:solidFill>
                <a:latin typeface="Arial"/>
                <a:ea typeface="Arial"/>
                <a:cs typeface="Arial"/>
                <a:sym typeface="Arial"/>
              </a:rPr>
              <a:t>Gradient ascent</a:t>
            </a:r>
            <a:r>
              <a:rPr lang="en" sz="1600" kern="0">
                <a:solidFill>
                  <a:srgbClr val="000000"/>
                </a:solidFill>
                <a:latin typeface="Arial"/>
                <a:ea typeface="Arial"/>
                <a:cs typeface="Arial"/>
                <a:sym typeface="Arial"/>
              </a:rPr>
              <a:t> on discriminator</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1963" name="Shape 1963"/>
          <p:cNvSpPr txBox="1"/>
          <p:nvPr/>
        </p:nvSpPr>
        <p:spPr>
          <a:xfrm>
            <a:off x="269550" y="3579350"/>
            <a:ext cx="58482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2.    Instead: Gradient </a:t>
            </a:r>
            <a:r>
              <a:rPr lang="en" sz="1600" b="1" kern="0">
                <a:solidFill>
                  <a:srgbClr val="0000FF"/>
                </a:solidFill>
                <a:latin typeface="Arial"/>
                <a:ea typeface="Arial"/>
                <a:cs typeface="Arial"/>
                <a:sym typeface="Arial"/>
              </a:rPr>
              <a:t>ascent</a:t>
            </a:r>
            <a:r>
              <a:rPr lang="en" sz="1600" b="1" kern="0">
                <a:solidFill>
                  <a:srgbClr val="000000"/>
                </a:solidFill>
                <a:latin typeface="Arial"/>
                <a:ea typeface="Arial"/>
                <a:cs typeface="Arial"/>
                <a:sym typeface="Arial"/>
              </a:rPr>
              <a:t> </a:t>
            </a:r>
            <a:r>
              <a:rPr lang="en" sz="1600" kern="0">
                <a:solidFill>
                  <a:srgbClr val="000000"/>
                </a:solidFill>
                <a:latin typeface="Arial"/>
                <a:ea typeface="Arial"/>
                <a:cs typeface="Arial"/>
                <a:sym typeface="Arial"/>
              </a:rPr>
              <a:t>on generator, </a:t>
            </a:r>
            <a:r>
              <a:rPr lang="en" sz="1600" kern="0">
                <a:solidFill>
                  <a:srgbClr val="0000FF"/>
                </a:solidFill>
                <a:latin typeface="Arial"/>
                <a:ea typeface="Arial"/>
                <a:cs typeface="Arial"/>
                <a:sym typeface="Arial"/>
              </a:rPr>
              <a:t>different objective</a:t>
            </a:r>
          </a:p>
        </p:txBody>
      </p:sp>
      <p:pic>
        <p:nvPicPr>
          <p:cNvPr id="1964" name="Shape 1964"/>
          <p:cNvPicPr preferRelativeResize="0"/>
          <p:nvPr/>
        </p:nvPicPr>
        <p:blipFill>
          <a:blip r:embed="rId4">
            <a:alphaModFix/>
          </a:blip>
          <a:stretch>
            <a:fillRect/>
          </a:stretch>
        </p:blipFill>
        <p:spPr>
          <a:xfrm>
            <a:off x="1477825" y="3067024"/>
            <a:ext cx="5484960" cy="431400"/>
          </a:xfrm>
          <a:prstGeom prst="rect">
            <a:avLst/>
          </a:prstGeom>
          <a:noFill/>
          <a:ln>
            <a:noFill/>
          </a:ln>
        </p:spPr>
      </p:pic>
      <p:sp>
        <p:nvSpPr>
          <p:cNvPr id="1965" name="Shape 1965"/>
          <p:cNvSpPr txBox="1"/>
          <p:nvPr/>
        </p:nvSpPr>
        <p:spPr>
          <a:xfrm>
            <a:off x="7184750" y="5069950"/>
            <a:ext cx="18402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FF"/>
              </a:solidFill>
              <a:latin typeface="Arial"/>
              <a:ea typeface="Arial"/>
              <a:cs typeface="Arial"/>
              <a:sym typeface="Arial"/>
            </a:endParaRPr>
          </a:p>
        </p:txBody>
      </p:sp>
      <p:pic>
        <p:nvPicPr>
          <p:cNvPr id="1966" name="Shape 1966"/>
          <p:cNvPicPr preferRelativeResize="0"/>
          <p:nvPr/>
        </p:nvPicPr>
        <p:blipFill>
          <a:blip r:embed="rId5">
            <a:alphaModFix/>
          </a:blip>
          <a:stretch>
            <a:fillRect/>
          </a:stretch>
        </p:blipFill>
        <p:spPr>
          <a:xfrm>
            <a:off x="1494900" y="4063351"/>
            <a:ext cx="2777736" cy="359399"/>
          </a:xfrm>
          <a:prstGeom prst="rect">
            <a:avLst/>
          </a:prstGeom>
          <a:noFill/>
          <a:ln>
            <a:noFill/>
          </a:ln>
        </p:spPr>
      </p:pic>
      <p:sp>
        <p:nvSpPr>
          <p:cNvPr id="1967" name="Shape 1967"/>
          <p:cNvSpPr txBox="1"/>
          <p:nvPr/>
        </p:nvSpPr>
        <p:spPr>
          <a:xfrm>
            <a:off x="159900" y="4408500"/>
            <a:ext cx="55926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Instead of minimizing likelihood of discriminator being correct, now maximize likelihood of discriminator being wrong. </a:t>
            </a:r>
          </a:p>
          <a:p>
            <a:pPr algn="l" eaLnBrk="1" fontAlgn="auto" hangingPunct="1">
              <a:spcBef>
                <a:spcPts val="0"/>
              </a:spcBef>
              <a:spcAft>
                <a:spcPts val="0"/>
              </a:spcAft>
            </a:pPr>
            <a:r>
              <a:rPr lang="en" sz="1400" kern="0">
                <a:solidFill>
                  <a:srgbClr val="0000FF"/>
                </a:solidFill>
                <a:latin typeface="Arial"/>
                <a:ea typeface="Arial"/>
                <a:cs typeface="Arial"/>
                <a:sym typeface="Arial"/>
              </a:rPr>
              <a:t>Same objective of fooling discriminator, but now higher gradient signal for bad samples =&gt; works much better! Standard in practice.</a:t>
            </a:r>
          </a:p>
        </p:txBody>
      </p:sp>
      <p:sp>
        <p:nvSpPr>
          <p:cNvPr id="1968" name="Shape 1968"/>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pic>
        <p:nvPicPr>
          <p:cNvPr id="1969" name="Shape 1969"/>
          <p:cNvPicPr preferRelativeResize="0"/>
          <p:nvPr/>
        </p:nvPicPr>
        <p:blipFill>
          <a:blip r:embed="rId6">
            <a:alphaModFix/>
          </a:blip>
          <a:stretch>
            <a:fillRect/>
          </a:stretch>
        </p:blipFill>
        <p:spPr>
          <a:xfrm>
            <a:off x="6464675" y="3642962"/>
            <a:ext cx="2380624" cy="1737600"/>
          </a:xfrm>
          <a:prstGeom prst="rect">
            <a:avLst/>
          </a:prstGeom>
          <a:noFill/>
          <a:ln>
            <a:noFill/>
          </a:ln>
        </p:spPr>
      </p:pic>
      <p:sp>
        <p:nvSpPr>
          <p:cNvPr id="1970" name="Shape 1970"/>
          <p:cNvSpPr txBox="1"/>
          <p:nvPr/>
        </p:nvSpPr>
        <p:spPr>
          <a:xfrm>
            <a:off x="5660100" y="4469600"/>
            <a:ext cx="19065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High gradient signal </a:t>
            </a:r>
          </a:p>
        </p:txBody>
      </p:sp>
      <p:sp>
        <p:nvSpPr>
          <p:cNvPr id="1971" name="Shape 1971"/>
          <p:cNvSpPr txBox="1"/>
          <p:nvPr/>
        </p:nvSpPr>
        <p:spPr>
          <a:xfrm>
            <a:off x="7336500" y="5079200"/>
            <a:ext cx="19065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Low gradient signal </a:t>
            </a:r>
          </a:p>
        </p:txBody>
      </p:sp>
      <p:cxnSp>
        <p:nvCxnSpPr>
          <p:cNvPr id="1972" name="Shape 1972"/>
          <p:cNvCxnSpPr/>
          <p:nvPr/>
        </p:nvCxnSpPr>
        <p:spPr>
          <a:xfrm rot="10800000" flipH="1">
            <a:off x="6552375" y="4037937"/>
            <a:ext cx="219600" cy="495900"/>
          </a:xfrm>
          <a:prstGeom prst="straightConnector1">
            <a:avLst/>
          </a:prstGeom>
          <a:noFill/>
          <a:ln w="19050" cap="flat" cmpd="sng">
            <a:solidFill>
              <a:srgbClr val="0000FF"/>
            </a:solidFill>
            <a:prstDash val="solid"/>
            <a:round/>
            <a:headEnd type="none" w="lg" len="lg"/>
            <a:tailEnd type="triangle" w="lg" len="lg"/>
          </a:ln>
        </p:spPr>
      </p:cxnSp>
      <p:cxnSp>
        <p:nvCxnSpPr>
          <p:cNvPr id="1973" name="Shape 1973"/>
          <p:cNvCxnSpPr/>
          <p:nvPr/>
        </p:nvCxnSpPr>
        <p:spPr>
          <a:xfrm rot="10800000" flipH="1">
            <a:off x="8243875" y="4430262"/>
            <a:ext cx="73200" cy="750900"/>
          </a:xfrm>
          <a:prstGeom prst="straightConnector1">
            <a:avLst/>
          </a:prstGeom>
          <a:noFill/>
          <a:ln w="19050" cap="flat" cmpd="sng">
            <a:solidFill>
              <a:srgbClr val="0000FF"/>
            </a:solidFill>
            <a:prstDash val="solid"/>
            <a:round/>
            <a:headEnd type="none" w="lg" len="lg"/>
            <a:tailEnd type="triangle" w="lg" len="lg"/>
          </a:ln>
        </p:spPr>
      </p:cxnSp>
    </p:spTree>
    <p:extLst>
      <p:ext uri="{BB962C8B-B14F-4D97-AF65-F5344CB8AC3E}">
        <p14:creationId xmlns:p14="http://schemas.microsoft.com/office/powerpoint/2010/main" val="18834825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Shape 1978"/>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a:t>Training GANs: Two-player game</a:t>
            </a:r>
          </a:p>
        </p:txBody>
      </p:sp>
      <p:sp>
        <p:nvSpPr>
          <p:cNvPr id="1980" name="Shape 1980"/>
          <p:cNvSpPr txBox="1"/>
          <p:nvPr/>
        </p:nvSpPr>
        <p:spPr>
          <a:xfrm>
            <a:off x="187975" y="1542550"/>
            <a:ext cx="84240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Minimax objective function:</a:t>
            </a:r>
          </a:p>
        </p:txBody>
      </p:sp>
      <p:pic>
        <p:nvPicPr>
          <p:cNvPr id="1981" name="Shape 1981"/>
          <p:cNvPicPr preferRelativeResize="0"/>
          <p:nvPr/>
        </p:nvPicPr>
        <p:blipFill>
          <a:blip r:embed="rId3">
            <a:alphaModFix/>
          </a:blip>
          <a:stretch>
            <a:fillRect/>
          </a:stretch>
        </p:blipFill>
        <p:spPr>
          <a:xfrm>
            <a:off x="1474327" y="1885026"/>
            <a:ext cx="5848248" cy="452699"/>
          </a:xfrm>
          <a:prstGeom prst="rect">
            <a:avLst/>
          </a:prstGeom>
          <a:noFill/>
          <a:ln>
            <a:noFill/>
          </a:ln>
        </p:spPr>
      </p:pic>
      <p:sp>
        <p:nvSpPr>
          <p:cNvPr id="1982" name="Shape 1982"/>
          <p:cNvSpPr txBox="1"/>
          <p:nvPr/>
        </p:nvSpPr>
        <p:spPr>
          <a:xfrm>
            <a:off x="196650" y="3032575"/>
            <a:ext cx="8508600" cy="2805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Alternate between:</a:t>
            </a:r>
          </a:p>
          <a:p>
            <a:pPr marL="457200" indent="-330200" algn="l" eaLnBrk="1" fontAlgn="auto" hangingPunct="1">
              <a:spcBef>
                <a:spcPts val="0"/>
              </a:spcBef>
              <a:spcAft>
                <a:spcPts val="0"/>
              </a:spcAft>
              <a:buSzPct val="100000"/>
              <a:buFontTx/>
              <a:buAutoNum type="arabicPeriod"/>
            </a:pPr>
            <a:r>
              <a:rPr lang="en" sz="1600" b="1" kern="0">
                <a:solidFill>
                  <a:srgbClr val="000000"/>
                </a:solidFill>
                <a:latin typeface="Arial"/>
                <a:ea typeface="Arial"/>
                <a:cs typeface="Arial"/>
                <a:sym typeface="Arial"/>
              </a:rPr>
              <a:t>Gradient ascent</a:t>
            </a:r>
            <a:r>
              <a:rPr lang="en" sz="1600" kern="0">
                <a:solidFill>
                  <a:srgbClr val="000000"/>
                </a:solidFill>
                <a:latin typeface="Arial"/>
                <a:ea typeface="Arial"/>
                <a:cs typeface="Arial"/>
                <a:sym typeface="Arial"/>
              </a:rPr>
              <a:t> on discriminator</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1983" name="Shape 1983"/>
          <p:cNvSpPr txBox="1"/>
          <p:nvPr/>
        </p:nvSpPr>
        <p:spPr>
          <a:xfrm>
            <a:off x="269550" y="3579350"/>
            <a:ext cx="58482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2.    Instead: Gradient </a:t>
            </a:r>
            <a:r>
              <a:rPr lang="en" sz="1600" b="1" kern="0">
                <a:solidFill>
                  <a:srgbClr val="0000FF"/>
                </a:solidFill>
                <a:latin typeface="Arial"/>
                <a:ea typeface="Arial"/>
                <a:cs typeface="Arial"/>
                <a:sym typeface="Arial"/>
              </a:rPr>
              <a:t>ascent</a:t>
            </a:r>
            <a:r>
              <a:rPr lang="en" sz="1600" b="1" kern="0">
                <a:solidFill>
                  <a:srgbClr val="000000"/>
                </a:solidFill>
                <a:latin typeface="Arial"/>
                <a:ea typeface="Arial"/>
                <a:cs typeface="Arial"/>
                <a:sym typeface="Arial"/>
              </a:rPr>
              <a:t> </a:t>
            </a:r>
            <a:r>
              <a:rPr lang="en" sz="1600" kern="0">
                <a:solidFill>
                  <a:srgbClr val="000000"/>
                </a:solidFill>
                <a:latin typeface="Arial"/>
                <a:ea typeface="Arial"/>
                <a:cs typeface="Arial"/>
                <a:sym typeface="Arial"/>
              </a:rPr>
              <a:t>on generator, </a:t>
            </a:r>
            <a:r>
              <a:rPr lang="en" sz="1600" kern="0">
                <a:solidFill>
                  <a:srgbClr val="0000FF"/>
                </a:solidFill>
                <a:latin typeface="Arial"/>
                <a:ea typeface="Arial"/>
                <a:cs typeface="Arial"/>
                <a:sym typeface="Arial"/>
              </a:rPr>
              <a:t>different objective</a:t>
            </a:r>
          </a:p>
        </p:txBody>
      </p:sp>
      <p:pic>
        <p:nvPicPr>
          <p:cNvPr id="1984" name="Shape 1984"/>
          <p:cNvPicPr preferRelativeResize="0"/>
          <p:nvPr/>
        </p:nvPicPr>
        <p:blipFill>
          <a:blip r:embed="rId4">
            <a:alphaModFix/>
          </a:blip>
          <a:stretch>
            <a:fillRect/>
          </a:stretch>
        </p:blipFill>
        <p:spPr>
          <a:xfrm>
            <a:off x="1477825" y="3067024"/>
            <a:ext cx="5484960" cy="431400"/>
          </a:xfrm>
          <a:prstGeom prst="rect">
            <a:avLst/>
          </a:prstGeom>
          <a:noFill/>
          <a:ln>
            <a:noFill/>
          </a:ln>
        </p:spPr>
      </p:pic>
      <p:sp>
        <p:nvSpPr>
          <p:cNvPr id="1985" name="Shape 1985"/>
          <p:cNvSpPr txBox="1"/>
          <p:nvPr/>
        </p:nvSpPr>
        <p:spPr>
          <a:xfrm>
            <a:off x="159900" y="4408500"/>
            <a:ext cx="55926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Instead of minimizing likelihood of discriminator being correct, now maximize likelihood of discriminator being wrong. </a:t>
            </a:r>
          </a:p>
          <a:p>
            <a:pPr algn="l" eaLnBrk="1" fontAlgn="auto" hangingPunct="1">
              <a:spcBef>
                <a:spcPts val="0"/>
              </a:spcBef>
              <a:spcAft>
                <a:spcPts val="0"/>
              </a:spcAft>
            </a:pPr>
            <a:r>
              <a:rPr lang="en" sz="1400" kern="0">
                <a:solidFill>
                  <a:srgbClr val="0000FF"/>
                </a:solidFill>
                <a:latin typeface="Arial"/>
                <a:ea typeface="Arial"/>
                <a:cs typeface="Arial"/>
                <a:sym typeface="Arial"/>
              </a:rPr>
              <a:t>Same objective of fooling discriminator, but now higher gradient signal for bad samples =&gt; works much better! Standard in practice.</a:t>
            </a:r>
          </a:p>
        </p:txBody>
      </p:sp>
      <p:sp>
        <p:nvSpPr>
          <p:cNvPr id="1986" name="Shape 1986"/>
          <p:cNvSpPr txBox="1"/>
          <p:nvPr/>
        </p:nvSpPr>
        <p:spPr>
          <a:xfrm>
            <a:off x="7184750" y="5069950"/>
            <a:ext cx="18402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FF"/>
              </a:solidFill>
              <a:latin typeface="Arial"/>
              <a:ea typeface="Arial"/>
              <a:cs typeface="Arial"/>
              <a:sym typeface="Arial"/>
            </a:endParaRPr>
          </a:p>
        </p:txBody>
      </p:sp>
      <p:pic>
        <p:nvPicPr>
          <p:cNvPr id="1987" name="Shape 1987"/>
          <p:cNvPicPr preferRelativeResize="0"/>
          <p:nvPr/>
        </p:nvPicPr>
        <p:blipFill>
          <a:blip r:embed="rId5">
            <a:alphaModFix/>
          </a:blip>
          <a:stretch>
            <a:fillRect/>
          </a:stretch>
        </p:blipFill>
        <p:spPr>
          <a:xfrm>
            <a:off x="1494900" y="4063351"/>
            <a:ext cx="2777736" cy="359399"/>
          </a:xfrm>
          <a:prstGeom prst="rect">
            <a:avLst/>
          </a:prstGeom>
          <a:noFill/>
          <a:ln>
            <a:noFill/>
          </a:ln>
        </p:spPr>
      </p:pic>
      <p:sp>
        <p:nvSpPr>
          <p:cNvPr id="1988" name="Shape 1988"/>
          <p:cNvSpPr txBox="1"/>
          <p:nvPr/>
        </p:nvSpPr>
        <p:spPr>
          <a:xfrm>
            <a:off x="6655700" y="942150"/>
            <a:ext cx="2558400" cy="597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Ian Goodfellow et al., “Generative Adversarial Nets”, NIPS 2014</a:t>
            </a:r>
          </a:p>
        </p:txBody>
      </p:sp>
      <p:pic>
        <p:nvPicPr>
          <p:cNvPr id="1989" name="Shape 1989"/>
          <p:cNvPicPr preferRelativeResize="0"/>
          <p:nvPr/>
        </p:nvPicPr>
        <p:blipFill>
          <a:blip r:embed="rId6">
            <a:alphaModFix/>
          </a:blip>
          <a:stretch>
            <a:fillRect/>
          </a:stretch>
        </p:blipFill>
        <p:spPr>
          <a:xfrm>
            <a:off x="6464675" y="3642962"/>
            <a:ext cx="2380624" cy="1737600"/>
          </a:xfrm>
          <a:prstGeom prst="rect">
            <a:avLst/>
          </a:prstGeom>
          <a:noFill/>
          <a:ln>
            <a:noFill/>
          </a:ln>
        </p:spPr>
      </p:pic>
      <p:sp>
        <p:nvSpPr>
          <p:cNvPr id="1990" name="Shape 1990"/>
          <p:cNvSpPr txBox="1"/>
          <p:nvPr/>
        </p:nvSpPr>
        <p:spPr>
          <a:xfrm>
            <a:off x="5660100" y="4469600"/>
            <a:ext cx="19065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High gradient signal </a:t>
            </a:r>
          </a:p>
        </p:txBody>
      </p:sp>
      <p:sp>
        <p:nvSpPr>
          <p:cNvPr id="1991" name="Shape 1991"/>
          <p:cNvSpPr txBox="1"/>
          <p:nvPr/>
        </p:nvSpPr>
        <p:spPr>
          <a:xfrm>
            <a:off x="7336500" y="5079200"/>
            <a:ext cx="19065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Low gradient signal </a:t>
            </a:r>
          </a:p>
        </p:txBody>
      </p:sp>
      <p:cxnSp>
        <p:nvCxnSpPr>
          <p:cNvPr id="1992" name="Shape 1992"/>
          <p:cNvCxnSpPr/>
          <p:nvPr/>
        </p:nvCxnSpPr>
        <p:spPr>
          <a:xfrm rot="10800000" flipH="1">
            <a:off x="6552375" y="4037937"/>
            <a:ext cx="219600" cy="495900"/>
          </a:xfrm>
          <a:prstGeom prst="straightConnector1">
            <a:avLst/>
          </a:prstGeom>
          <a:noFill/>
          <a:ln w="19050" cap="flat" cmpd="sng">
            <a:solidFill>
              <a:srgbClr val="0000FF"/>
            </a:solidFill>
            <a:prstDash val="solid"/>
            <a:round/>
            <a:headEnd type="none" w="lg" len="lg"/>
            <a:tailEnd type="triangle" w="lg" len="lg"/>
          </a:ln>
        </p:spPr>
      </p:cxnSp>
      <p:cxnSp>
        <p:nvCxnSpPr>
          <p:cNvPr id="1993" name="Shape 1993"/>
          <p:cNvCxnSpPr/>
          <p:nvPr/>
        </p:nvCxnSpPr>
        <p:spPr>
          <a:xfrm rot="10800000" flipH="1">
            <a:off x="8243875" y="4430262"/>
            <a:ext cx="73200" cy="750900"/>
          </a:xfrm>
          <a:prstGeom prst="straightConnector1">
            <a:avLst/>
          </a:prstGeom>
          <a:noFill/>
          <a:ln w="19050" cap="flat" cmpd="sng">
            <a:solidFill>
              <a:srgbClr val="0000FF"/>
            </a:solidFill>
            <a:prstDash val="solid"/>
            <a:round/>
            <a:headEnd type="none" w="lg" len="lg"/>
            <a:tailEnd type="triangle" w="lg" len="lg"/>
          </a:ln>
        </p:spPr>
      </p:cxnSp>
      <p:sp>
        <p:nvSpPr>
          <p:cNvPr id="1994" name="Shape 1994"/>
          <p:cNvSpPr txBox="1"/>
          <p:nvPr/>
        </p:nvSpPr>
        <p:spPr>
          <a:xfrm>
            <a:off x="6938500" y="2200725"/>
            <a:ext cx="2184900" cy="359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300" kern="0">
                <a:solidFill>
                  <a:srgbClr val="FF0000"/>
                </a:solidFill>
                <a:latin typeface="Arial"/>
                <a:ea typeface="Arial"/>
                <a:cs typeface="Arial"/>
                <a:sym typeface="Arial"/>
              </a:rPr>
              <a:t>Aside: Jointly training two networks is challenging, can be unstable.  Choosing objectives with better loss landscapes helps training, is an active area of research.</a:t>
            </a:r>
          </a:p>
        </p:txBody>
      </p:sp>
    </p:spTree>
    <p:extLst>
      <p:ext uri="{BB962C8B-B14F-4D97-AF65-F5344CB8AC3E}">
        <p14:creationId xmlns:p14="http://schemas.microsoft.com/office/powerpoint/2010/main" val="1414374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7" name="Shape 157"/>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56" name="Shape 156"/>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58" name="Shape 158"/>
          <p:cNvSpPr txBox="1"/>
          <p:nvPr/>
        </p:nvSpPr>
        <p:spPr>
          <a:xfrm>
            <a:off x="5326075" y="458365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2-d density estimation</a:t>
            </a:r>
          </a:p>
        </p:txBody>
      </p:sp>
      <p:sp>
        <p:nvSpPr>
          <p:cNvPr id="159" name="Shape 159"/>
          <p:cNvSpPr txBox="1"/>
          <p:nvPr/>
        </p:nvSpPr>
        <p:spPr>
          <a:xfrm>
            <a:off x="7838700" y="51332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999999"/>
                </a:solidFill>
                <a:latin typeface="Arial"/>
                <a:ea typeface="Arial"/>
                <a:cs typeface="Arial"/>
                <a:sym typeface="Arial"/>
              </a:rPr>
              <a:t>2-d density images </a:t>
            </a:r>
            <a:r>
              <a:rPr lang="en" sz="600" u="sng" kern="0">
                <a:solidFill>
                  <a:srgbClr val="1155CC"/>
                </a:solidFill>
                <a:latin typeface="Arial"/>
                <a:ea typeface="Arial"/>
                <a:cs typeface="Arial"/>
                <a:sym typeface="Arial"/>
                <a:hlinkClick r:id="rId3"/>
              </a:rPr>
              <a:t>left</a:t>
            </a:r>
            <a:r>
              <a:rPr lang="en" sz="600" kern="0">
                <a:solidFill>
                  <a:srgbClr val="999999"/>
                </a:solidFill>
                <a:latin typeface="Arial"/>
                <a:ea typeface="Arial"/>
                <a:cs typeface="Arial"/>
                <a:sym typeface="Arial"/>
              </a:rPr>
              <a:t> and </a:t>
            </a:r>
            <a:r>
              <a:rPr lang="en" sz="600" u="sng" kern="0">
                <a:solidFill>
                  <a:srgbClr val="1155CC"/>
                </a:solidFill>
                <a:latin typeface="Arial"/>
                <a:ea typeface="Arial"/>
                <a:cs typeface="Arial"/>
                <a:sym typeface="Arial"/>
                <a:hlinkClick r:id="rId4"/>
              </a:rPr>
              <a:t>right</a:t>
            </a:r>
            <a:r>
              <a:rPr lang="en" sz="600" kern="0">
                <a:solidFill>
                  <a:srgbClr val="999999"/>
                </a:solidFill>
                <a:latin typeface="Arial"/>
                <a:ea typeface="Arial"/>
                <a:cs typeface="Arial"/>
                <a:sym typeface="Arial"/>
              </a:rPr>
              <a:t> are </a:t>
            </a:r>
            <a:r>
              <a:rPr lang="en" sz="600" u="sng" kern="0">
                <a:solidFill>
                  <a:srgbClr val="999999"/>
                </a:solidFill>
                <a:latin typeface="Arial"/>
                <a:ea typeface="Arial"/>
                <a:cs typeface="Arial"/>
                <a:sym typeface="Arial"/>
                <a:hlinkClick r:id="rId5"/>
              </a:rPr>
              <a:t>CC0 public domain</a:t>
            </a:r>
          </a:p>
        </p:txBody>
      </p:sp>
      <p:sp>
        <p:nvSpPr>
          <p:cNvPr id="160" name="Shape 160"/>
          <p:cNvSpPr txBox="1"/>
          <p:nvPr/>
        </p:nvSpPr>
        <p:spPr>
          <a:xfrm>
            <a:off x="5650830" y="2670200"/>
            <a:ext cx="24702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1-d density estimation</a:t>
            </a:r>
          </a:p>
        </p:txBody>
      </p:sp>
      <p:pic>
        <p:nvPicPr>
          <p:cNvPr id="161" name="Shape 161"/>
          <p:cNvPicPr preferRelativeResize="0"/>
          <p:nvPr/>
        </p:nvPicPr>
        <p:blipFill>
          <a:blip r:embed="rId6">
            <a:alphaModFix/>
          </a:blip>
          <a:stretch>
            <a:fillRect/>
          </a:stretch>
        </p:blipFill>
        <p:spPr>
          <a:xfrm>
            <a:off x="4709925" y="1771850"/>
            <a:ext cx="4049274" cy="898350"/>
          </a:xfrm>
          <a:prstGeom prst="rect">
            <a:avLst/>
          </a:prstGeom>
          <a:noFill/>
          <a:ln>
            <a:noFill/>
          </a:ln>
        </p:spPr>
      </p:pic>
      <p:pic>
        <p:nvPicPr>
          <p:cNvPr id="162" name="Shape 162"/>
          <p:cNvPicPr preferRelativeResize="0"/>
          <p:nvPr/>
        </p:nvPicPr>
        <p:blipFill>
          <a:blip r:embed="rId7">
            <a:alphaModFix/>
          </a:blip>
          <a:stretch>
            <a:fillRect/>
          </a:stretch>
        </p:blipFill>
        <p:spPr>
          <a:xfrm>
            <a:off x="4702875" y="3162375"/>
            <a:ext cx="1999575" cy="1572400"/>
          </a:xfrm>
          <a:prstGeom prst="rect">
            <a:avLst/>
          </a:prstGeom>
          <a:noFill/>
          <a:ln>
            <a:noFill/>
          </a:ln>
        </p:spPr>
      </p:pic>
      <p:pic>
        <p:nvPicPr>
          <p:cNvPr id="163" name="Shape 163"/>
          <p:cNvPicPr preferRelativeResize="0"/>
          <p:nvPr/>
        </p:nvPicPr>
        <p:blipFill>
          <a:blip r:embed="rId8">
            <a:alphaModFix/>
          </a:blip>
          <a:stretch>
            <a:fillRect/>
          </a:stretch>
        </p:blipFill>
        <p:spPr>
          <a:xfrm>
            <a:off x="7051997" y="3272724"/>
            <a:ext cx="1541078" cy="1258025"/>
          </a:xfrm>
          <a:prstGeom prst="rect">
            <a:avLst/>
          </a:prstGeom>
          <a:noFill/>
          <a:ln>
            <a:noFill/>
          </a:ln>
        </p:spPr>
      </p:pic>
      <p:sp>
        <p:nvSpPr>
          <p:cNvPr id="164" name="Shape 164"/>
          <p:cNvSpPr txBox="1"/>
          <p:nvPr/>
        </p:nvSpPr>
        <p:spPr>
          <a:xfrm>
            <a:off x="4770925" y="2213150"/>
            <a:ext cx="4230000" cy="9216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999999"/>
                </a:solidFill>
                <a:latin typeface="Calibri"/>
                <a:ea typeface="Calibri"/>
                <a:cs typeface="Calibri"/>
                <a:sym typeface="Calibri"/>
              </a:rPr>
              <a:t>Figure copyright Ian Goodfellow, 2016. Reproduced with permission. </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46979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Shape 171"/>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69" name="Shape 169"/>
          <p:cNvSpPr txBox="1">
            <a:spLocks noGrp="1"/>
          </p:cNvSpPr>
          <p:nvPr>
            <p:ph type="body" idx="1"/>
          </p:nvPr>
        </p:nvSpPr>
        <p:spPr>
          <a:xfrm>
            <a:off x="47320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72" name="Shape 172"/>
          <p:cNvSpPr txBox="1">
            <a:spLocks noGrp="1"/>
          </p:cNvSpPr>
          <p:nvPr>
            <p:ph type="body" idx="4294967295"/>
          </p:nvPr>
        </p:nvSpPr>
        <p:spPr>
          <a:xfrm>
            <a:off x="0" y="1733550"/>
            <a:ext cx="4300538" cy="3568700"/>
          </a:xfrm>
          <a:prstGeom prst="rect">
            <a:avLst/>
          </a:prstGeom>
        </p:spPr>
        <p:txBody>
          <a:bodyPr lIns="91425" tIns="91425" rIns="91425" bIns="91425" anchor="ctr" anchorCtr="0">
            <a:noAutofit/>
          </a:bodyPr>
          <a:lstStyle/>
          <a:p>
            <a:pPr>
              <a:buNone/>
            </a:pPr>
            <a:r>
              <a:rPr lang="en" sz="2000" b="1"/>
              <a:t>Supervised Learning</a:t>
            </a:r>
          </a:p>
          <a:p>
            <a:pPr>
              <a:buNone/>
            </a:pPr>
            <a:endParaRPr sz="2000" b="1"/>
          </a:p>
          <a:p>
            <a:pPr>
              <a:buNone/>
            </a:pPr>
            <a:r>
              <a:rPr lang="en" sz="2000" b="1"/>
              <a:t>Data</a:t>
            </a:r>
            <a:r>
              <a:rPr lang="en" sz="2000"/>
              <a:t>: (x, y)</a:t>
            </a:r>
          </a:p>
          <a:p>
            <a:pPr>
              <a:buNone/>
            </a:pPr>
            <a:r>
              <a:rPr lang="en" sz="2000"/>
              <a:t>x is data, y is label</a:t>
            </a:r>
          </a:p>
          <a:p>
            <a:pPr>
              <a:buNone/>
            </a:pPr>
            <a:endParaRPr sz="2000"/>
          </a:p>
          <a:p>
            <a:pPr>
              <a:buNone/>
            </a:pPr>
            <a:r>
              <a:rPr lang="en" sz="2000" b="1"/>
              <a:t>Goal</a:t>
            </a:r>
            <a:r>
              <a:rPr lang="en" sz="2000"/>
              <a:t>: Learn a </a:t>
            </a:r>
            <a:r>
              <a:rPr lang="en" sz="2000" i="1"/>
              <a:t>function</a:t>
            </a:r>
            <a:r>
              <a:rPr lang="en" sz="2000"/>
              <a:t> to map x -&gt; y</a:t>
            </a:r>
          </a:p>
          <a:p>
            <a:pPr>
              <a:buNone/>
            </a:pPr>
            <a:endParaRPr sz="2000"/>
          </a:p>
          <a:p>
            <a:pPr>
              <a:buNone/>
            </a:pPr>
            <a:r>
              <a:rPr lang="en" sz="2000" b="1"/>
              <a:t>Examples</a:t>
            </a:r>
            <a:r>
              <a:rPr lang="en" sz="2000"/>
              <a:t>: Classification, regression, object detection, semantic segmentation, image captioning, etc.</a:t>
            </a: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95656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Generative Models</a:t>
            </a:r>
          </a:p>
        </p:txBody>
      </p:sp>
      <p:pic>
        <p:nvPicPr>
          <p:cNvPr id="191" name="Shape 191"/>
          <p:cNvPicPr preferRelativeResize="0"/>
          <p:nvPr/>
        </p:nvPicPr>
        <p:blipFill rotWithShape="1">
          <a:blip r:embed="rId3">
            <a:alphaModFix/>
          </a:blip>
          <a:srcRect b="4397"/>
          <a:stretch/>
        </p:blipFill>
        <p:spPr>
          <a:xfrm>
            <a:off x="1701200" y="2225045"/>
            <a:ext cx="649482" cy="595942"/>
          </a:xfrm>
          <a:prstGeom prst="rect">
            <a:avLst/>
          </a:prstGeom>
          <a:noFill/>
          <a:ln>
            <a:noFill/>
          </a:ln>
        </p:spPr>
      </p:pic>
      <p:pic>
        <p:nvPicPr>
          <p:cNvPr id="192" name="Shape 192"/>
          <p:cNvPicPr preferRelativeResize="0"/>
          <p:nvPr/>
        </p:nvPicPr>
        <p:blipFill rotWithShape="1">
          <a:blip r:embed="rId4">
            <a:alphaModFix/>
          </a:blip>
          <a:srcRect t="3855"/>
          <a:stretch/>
        </p:blipFill>
        <p:spPr>
          <a:xfrm>
            <a:off x="2298099" y="2453827"/>
            <a:ext cx="603989" cy="548614"/>
          </a:xfrm>
          <a:prstGeom prst="rect">
            <a:avLst/>
          </a:prstGeom>
          <a:noFill/>
          <a:ln>
            <a:noFill/>
          </a:ln>
        </p:spPr>
      </p:pic>
      <p:pic>
        <p:nvPicPr>
          <p:cNvPr id="193" name="Shape 193"/>
          <p:cNvPicPr preferRelativeResize="0"/>
          <p:nvPr/>
        </p:nvPicPr>
        <p:blipFill>
          <a:blip r:embed="rId5">
            <a:alphaModFix/>
          </a:blip>
          <a:stretch>
            <a:fillRect/>
          </a:stretch>
        </p:blipFill>
        <p:spPr>
          <a:xfrm>
            <a:off x="1326026" y="2637457"/>
            <a:ext cx="558519" cy="528243"/>
          </a:xfrm>
          <a:prstGeom prst="rect">
            <a:avLst/>
          </a:prstGeom>
          <a:noFill/>
          <a:ln>
            <a:noFill/>
          </a:ln>
        </p:spPr>
      </p:pic>
      <p:pic>
        <p:nvPicPr>
          <p:cNvPr id="194" name="Shape 194"/>
          <p:cNvPicPr preferRelativeResize="0"/>
          <p:nvPr/>
        </p:nvPicPr>
        <p:blipFill>
          <a:blip r:embed="rId6">
            <a:alphaModFix/>
          </a:blip>
          <a:stretch>
            <a:fillRect/>
          </a:stretch>
        </p:blipFill>
        <p:spPr>
          <a:xfrm>
            <a:off x="5565646" y="2179775"/>
            <a:ext cx="649482" cy="556688"/>
          </a:xfrm>
          <a:prstGeom prst="rect">
            <a:avLst/>
          </a:prstGeom>
          <a:noFill/>
          <a:ln>
            <a:noFill/>
          </a:ln>
        </p:spPr>
      </p:pic>
      <p:pic>
        <p:nvPicPr>
          <p:cNvPr id="195" name="Shape 195"/>
          <p:cNvPicPr preferRelativeResize="0"/>
          <p:nvPr/>
        </p:nvPicPr>
        <p:blipFill>
          <a:blip r:embed="rId7">
            <a:alphaModFix/>
          </a:blip>
          <a:stretch>
            <a:fillRect/>
          </a:stretch>
        </p:blipFill>
        <p:spPr>
          <a:xfrm>
            <a:off x="5059711" y="2607283"/>
            <a:ext cx="558519" cy="527672"/>
          </a:xfrm>
          <a:prstGeom prst="rect">
            <a:avLst/>
          </a:prstGeom>
          <a:noFill/>
          <a:ln>
            <a:noFill/>
          </a:ln>
        </p:spPr>
      </p:pic>
      <p:pic>
        <p:nvPicPr>
          <p:cNvPr id="196" name="Shape 196"/>
          <p:cNvPicPr preferRelativeResize="0"/>
          <p:nvPr/>
        </p:nvPicPr>
        <p:blipFill rotWithShape="1">
          <a:blip r:embed="rId8">
            <a:alphaModFix/>
          </a:blip>
          <a:srcRect t="2391"/>
          <a:stretch/>
        </p:blipFill>
        <p:spPr>
          <a:xfrm>
            <a:off x="6037436" y="2530192"/>
            <a:ext cx="603989" cy="548614"/>
          </a:xfrm>
          <a:prstGeom prst="rect">
            <a:avLst/>
          </a:prstGeom>
          <a:noFill/>
          <a:ln>
            <a:noFill/>
          </a:ln>
        </p:spPr>
      </p:pic>
      <p:sp>
        <p:nvSpPr>
          <p:cNvPr id="197" name="Shape 197"/>
          <p:cNvSpPr txBox="1"/>
          <p:nvPr/>
        </p:nvSpPr>
        <p:spPr>
          <a:xfrm>
            <a:off x="51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Training data ~ p</a:t>
            </a:r>
            <a:r>
              <a:rPr lang="en" sz="1600" kern="0" baseline="-25000">
                <a:solidFill>
                  <a:srgbClr val="000000"/>
                </a:solidFill>
                <a:latin typeface="Arial"/>
                <a:ea typeface="Arial"/>
                <a:cs typeface="Arial"/>
                <a:sym typeface="Arial"/>
              </a:rPr>
              <a:t>data</a:t>
            </a:r>
            <a:r>
              <a:rPr lang="en" sz="1600" kern="0">
                <a:solidFill>
                  <a:srgbClr val="000000"/>
                </a:solidFill>
                <a:latin typeface="Arial"/>
                <a:ea typeface="Arial"/>
                <a:cs typeface="Arial"/>
                <a:sym typeface="Arial"/>
              </a:rPr>
              <a:t>(x)</a:t>
            </a:r>
          </a:p>
        </p:txBody>
      </p:sp>
      <p:sp>
        <p:nvSpPr>
          <p:cNvPr id="198" name="Shape 198"/>
          <p:cNvSpPr txBox="1"/>
          <p:nvPr/>
        </p:nvSpPr>
        <p:spPr>
          <a:xfrm>
            <a:off x="432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Generated samples ~ p</a:t>
            </a:r>
            <a:r>
              <a:rPr lang="en" sz="1600" kern="0" baseline="-25000">
                <a:solidFill>
                  <a:srgbClr val="000000"/>
                </a:solidFill>
                <a:latin typeface="Arial"/>
                <a:ea typeface="Arial"/>
                <a:cs typeface="Arial"/>
                <a:sym typeface="Arial"/>
              </a:rPr>
              <a:t>model</a:t>
            </a:r>
            <a:r>
              <a:rPr lang="en" sz="1600" kern="0">
                <a:solidFill>
                  <a:srgbClr val="000000"/>
                </a:solidFill>
                <a:latin typeface="Arial"/>
                <a:ea typeface="Arial"/>
                <a:cs typeface="Arial"/>
                <a:sym typeface="Arial"/>
              </a:rPr>
              <a:t>(x)</a:t>
            </a:r>
          </a:p>
        </p:txBody>
      </p:sp>
      <p:sp>
        <p:nvSpPr>
          <p:cNvPr id="199" name="Shape 199"/>
          <p:cNvSpPr txBox="1"/>
          <p:nvPr/>
        </p:nvSpPr>
        <p:spPr>
          <a:xfrm>
            <a:off x="2054100" y="3619100"/>
            <a:ext cx="45534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Want to learn p</a:t>
            </a:r>
            <a:r>
              <a:rPr lang="en" sz="1800" kern="0" baseline="-25000">
                <a:solidFill>
                  <a:srgbClr val="000000"/>
                </a:solidFill>
                <a:latin typeface="Arial"/>
                <a:ea typeface="Arial"/>
                <a:cs typeface="Arial"/>
                <a:sym typeface="Arial"/>
              </a:rPr>
              <a:t>model</a:t>
            </a:r>
            <a:r>
              <a:rPr lang="en" sz="1800" kern="0">
                <a:solidFill>
                  <a:srgbClr val="000000"/>
                </a:solidFill>
                <a:latin typeface="Arial"/>
                <a:ea typeface="Arial"/>
                <a:cs typeface="Arial"/>
                <a:sym typeface="Arial"/>
              </a:rPr>
              <a:t>(x) similar to p</a:t>
            </a:r>
            <a:r>
              <a:rPr lang="en" sz="1800" kern="0" baseline="-25000">
                <a:solidFill>
                  <a:srgbClr val="000000"/>
                </a:solidFill>
                <a:latin typeface="Arial"/>
                <a:ea typeface="Arial"/>
                <a:cs typeface="Arial"/>
                <a:sym typeface="Arial"/>
              </a:rPr>
              <a:t>data</a:t>
            </a:r>
            <a:r>
              <a:rPr lang="en" sz="1800" kern="0">
                <a:solidFill>
                  <a:srgbClr val="000000"/>
                </a:solidFill>
                <a:latin typeface="Arial"/>
                <a:ea typeface="Arial"/>
                <a:cs typeface="Arial"/>
                <a:sym typeface="Arial"/>
              </a:rPr>
              <a:t>(x)</a:t>
            </a:r>
          </a:p>
        </p:txBody>
      </p:sp>
      <p:sp>
        <p:nvSpPr>
          <p:cNvPr id="200" name="Shape 200"/>
          <p:cNvSpPr txBox="1"/>
          <p:nvPr/>
        </p:nvSpPr>
        <p:spPr>
          <a:xfrm>
            <a:off x="528300" y="1705550"/>
            <a:ext cx="76968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55000"/>
            </a:pPr>
            <a:r>
              <a:rPr lang="en" sz="20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00156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Generative Models</a:t>
            </a:r>
          </a:p>
        </p:txBody>
      </p:sp>
      <p:pic>
        <p:nvPicPr>
          <p:cNvPr id="207" name="Shape 207"/>
          <p:cNvPicPr preferRelativeResize="0"/>
          <p:nvPr/>
        </p:nvPicPr>
        <p:blipFill rotWithShape="1">
          <a:blip r:embed="rId3">
            <a:alphaModFix/>
          </a:blip>
          <a:srcRect b="4397"/>
          <a:stretch/>
        </p:blipFill>
        <p:spPr>
          <a:xfrm>
            <a:off x="1701200" y="2225045"/>
            <a:ext cx="649482" cy="595942"/>
          </a:xfrm>
          <a:prstGeom prst="rect">
            <a:avLst/>
          </a:prstGeom>
          <a:noFill/>
          <a:ln>
            <a:noFill/>
          </a:ln>
        </p:spPr>
      </p:pic>
      <p:pic>
        <p:nvPicPr>
          <p:cNvPr id="208" name="Shape 208"/>
          <p:cNvPicPr preferRelativeResize="0"/>
          <p:nvPr/>
        </p:nvPicPr>
        <p:blipFill rotWithShape="1">
          <a:blip r:embed="rId4">
            <a:alphaModFix/>
          </a:blip>
          <a:srcRect t="3855"/>
          <a:stretch/>
        </p:blipFill>
        <p:spPr>
          <a:xfrm>
            <a:off x="2298099" y="2453827"/>
            <a:ext cx="603989" cy="548614"/>
          </a:xfrm>
          <a:prstGeom prst="rect">
            <a:avLst/>
          </a:prstGeom>
          <a:noFill/>
          <a:ln>
            <a:noFill/>
          </a:ln>
        </p:spPr>
      </p:pic>
      <p:pic>
        <p:nvPicPr>
          <p:cNvPr id="209" name="Shape 209"/>
          <p:cNvPicPr preferRelativeResize="0"/>
          <p:nvPr/>
        </p:nvPicPr>
        <p:blipFill>
          <a:blip r:embed="rId5">
            <a:alphaModFix/>
          </a:blip>
          <a:stretch>
            <a:fillRect/>
          </a:stretch>
        </p:blipFill>
        <p:spPr>
          <a:xfrm>
            <a:off x="1326026" y="2637457"/>
            <a:ext cx="558519" cy="528243"/>
          </a:xfrm>
          <a:prstGeom prst="rect">
            <a:avLst/>
          </a:prstGeom>
          <a:noFill/>
          <a:ln>
            <a:noFill/>
          </a:ln>
        </p:spPr>
      </p:pic>
      <p:pic>
        <p:nvPicPr>
          <p:cNvPr id="210" name="Shape 210"/>
          <p:cNvPicPr preferRelativeResize="0"/>
          <p:nvPr/>
        </p:nvPicPr>
        <p:blipFill>
          <a:blip r:embed="rId6">
            <a:alphaModFix/>
          </a:blip>
          <a:stretch>
            <a:fillRect/>
          </a:stretch>
        </p:blipFill>
        <p:spPr>
          <a:xfrm>
            <a:off x="5565646" y="2179775"/>
            <a:ext cx="649482" cy="556688"/>
          </a:xfrm>
          <a:prstGeom prst="rect">
            <a:avLst/>
          </a:prstGeom>
          <a:noFill/>
          <a:ln>
            <a:noFill/>
          </a:ln>
        </p:spPr>
      </p:pic>
      <p:pic>
        <p:nvPicPr>
          <p:cNvPr id="211" name="Shape 211"/>
          <p:cNvPicPr preferRelativeResize="0"/>
          <p:nvPr/>
        </p:nvPicPr>
        <p:blipFill>
          <a:blip r:embed="rId7">
            <a:alphaModFix/>
          </a:blip>
          <a:stretch>
            <a:fillRect/>
          </a:stretch>
        </p:blipFill>
        <p:spPr>
          <a:xfrm>
            <a:off x="5059711" y="2607283"/>
            <a:ext cx="558519" cy="527672"/>
          </a:xfrm>
          <a:prstGeom prst="rect">
            <a:avLst/>
          </a:prstGeom>
          <a:noFill/>
          <a:ln>
            <a:noFill/>
          </a:ln>
        </p:spPr>
      </p:pic>
      <p:pic>
        <p:nvPicPr>
          <p:cNvPr id="212" name="Shape 212"/>
          <p:cNvPicPr preferRelativeResize="0"/>
          <p:nvPr/>
        </p:nvPicPr>
        <p:blipFill rotWithShape="1">
          <a:blip r:embed="rId8">
            <a:alphaModFix/>
          </a:blip>
          <a:srcRect t="2391"/>
          <a:stretch/>
        </p:blipFill>
        <p:spPr>
          <a:xfrm>
            <a:off x="6037436" y="2530192"/>
            <a:ext cx="603989" cy="548614"/>
          </a:xfrm>
          <a:prstGeom prst="rect">
            <a:avLst/>
          </a:prstGeom>
          <a:noFill/>
          <a:ln>
            <a:noFill/>
          </a:ln>
        </p:spPr>
      </p:pic>
      <p:sp>
        <p:nvSpPr>
          <p:cNvPr id="213" name="Shape 213"/>
          <p:cNvSpPr txBox="1"/>
          <p:nvPr/>
        </p:nvSpPr>
        <p:spPr>
          <a:xfrm>
            <a:off x="51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Training data ~ p</a:t>
            </a:r>
            <a:r>
              <a:rPr lang="en" sz="1600" kern="0" baseline="-25000">
                <a:solidFill>
                  <a:srgbClr val="000000"/>
                </a:solidFill>
                <a:latin typeface="Arial"/>
                <a:ea typeface="Arial"/>
                <a:cs typeface="Arial"/>
                <a:sym typeface="Arial"/>
              </a:rPr>
              <a:t>data</a:t>
            </a:r>
            <a:r>
              <a:rPr lang="en" sz="1600" kern="0">
                <a:solidFill>
                  <a:srgbClr val="000000"/>
                </a:solidFill>
                <a:latin typeface="Arial"/>
                <a:ea typeface="Arial"/>
                <a:cs typeface="Arial"/>
                <a:sym typeface="Arial"/>
              </a:rPr>
              <a:t>(x)</a:t>
            </a:r>
          </a:p>
        </p:txBody>
      </p:sp>
      <p:sp>
        <p:nvSpPr>
          <p:cNvPr id="214" name="Shape 214"/>
          <p:cNvSpPr txBox="1"/>
          <p:nvPr/>
        </p:nvSpPr>
        <p:spPr>
          <a:xfrm>
            <a:off x="432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Generated samples ~ p</a:t>
            </a:r>
            <a:r>
              <a:rPr lang="en" sz="1600" kern="0" baseline="-25000">
                <a:solidFill>
                  <a:srgbClr val="000000"/>
                </a:solidFill>
                <a:latin typeface="Arial"/>
                <a:ea typeface="Arial"/>
                <a:cs typeface="Arial"/>
                <a:sym typeface="Arial"/>
              </a:rPr>
              <a:t>model</a:t>
            </a:r>
            <a:r>
              <a:rPr lang="en" sz="1600" kern="0">
                <a:solidFill>
                  <a:srgbClr val="000000"/>
                </a:solidFill>
                <a:latin typeface="Arial"/>
                <a:ea typeface="Arial"/>
                <a:cs typeface="Arial"/>
                <a:sym typeface="Arial"/>
              </a:rPr>
              <a:t>(x)</a:t>
            </a:r>
          </a:p>
        </p:txBody>
      </p:sp>
      <p:sp>
        <p:nvSpPr>
          <p:cNvPr id="215" name="Shape 215"/>
          <p:cNvSpPr txBox="1"/>
          <p:nvPr/>
        </p:nvSpPr>
        <p:spPr>
          <a:xfrm>
            <a:off x="2054100" y="3619100"/>
            <a:ext cx="45534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Want to learn p</a:t>
            </a:r>
            <a:r>
              <a:rPr lang="en" sz="1800" kern="0" baseline="-25000">
                <a:solidFill>
                  <a:srgbClr val="000000"/>
                </a:solidFill>
                <a:latin typeface="Arial"/>
                <a:ea typeface="Arial"/>
                <a:cs typeface="Arial"/>
                <a:sym typeface="Arial"/>
              </a:rPr>
              <a:t>model</a:t>
            </a:r>
            <a:r>
              <a:rPr lang="en" sz="1800" kern="0">
                <a:solidFill>
                  <a:srgbClr val="000000"/>
                </a:solidFill>
                <a:latin typeface="Arial"/>
                <a:ea typeface="Arial"/>
                <a:cs typeface="Arial"/>
                <a:sym typeface="Arial"/>
              </a:rPr>
              <a:t>(x) similar to p</a:t>
            </a:r>
            <a:r>
              <a:rPr lang="en" sz="1800" kern="0" baseline="-25000">
                <a:solidFill>
                  <a:srgbClr val="000000"/>
                </a:solidFill>
                <a:latin typeface="Arial"/>
                <a:ea typeface="Arial"/>
                <a:cs typeface="Arial"/>
                <a:sym typeface="Arial"/>
              </a:rPr>
              <a:t>data</a:t>
            </a:r>
            <a:r>
              <a:rPr lang="en" sz="1800" kern="0">
                <a:solidFill>
                  <a:srgbClr val="000000"/>
                </a:solidFill>
                <a:latin typeface="Arial"/>
                <a:ea typeface="Arial"/>
                <a:cs typeface="Arial"/>
                <a:sym typeface="Arial"/>
              </a:rPr>
              <a:t>(x)</a:t>
            </a:r>
          </a:p>
        </p:txBody>
      </p:sp>
      <p:sp>
        <p:nvSpPr>
          <p:cNvPr id="216" name="Shape 216"/>
          <p:cNvSpPr txBox="1"/>
          <p:nvPr/>
        </p:nvSpPr>
        <p:spPr>
          <a:xfrm>
            <a:off x="528300" y="1705550"/>
            <a:ext cx="76968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17" name="Shape 217"/>
          <p:cNvSpPr txBox="1"/>
          <p:nvPr/>
        </p:nvSpPr>
        <p:spPr>
          <a:xfrm>
            <a:off x="213550" y="4144500"/>
            <a:ext cx="90153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dirty="0">
                <a:solidFill>
                  <a:srgbClr val="000000"/>
                </a:solidFill>
                <a:latin typeface="Arial"/>
                <a:ea typeface="Arial"/>
                <a:cs typeface="Arial"/>
                <a:sym typeface="Arial"/>
              </a:rPr>
              <a:t>Addresses density estimation, a core problem in unsupervised learning</a:t>
            </a:r>
          </a:p>
          <a:p>
            <a:pPr algn="l" eaLnBrk="1" fontAlgn="auto" hangingPunct="1">
              <a:spcBef>
                <a:spcPts val="0"/>
              </a:spcBef>
              <a:spcAft>
                <a:spcPts val="0"/>
              </a:spcAft>
            </a:pPr>
            <a:endParaRPr lang="en-US" sz="1800" b="1" kern="0" dirty="0" smtClean="0">
              <a:solidFill>
                <a:srgbClr val="000000"/>
              </a:solidFill>
              <a:latin typeface="Arial"/>
              <a:ea typeface="Arial"/>
              <a:cs typeface="Arial"/>
              <a:sym typeface="Arial"/>
            </a:endParaRPr>
          </a:p>
          <a:p>
            <a:pPr algn="l" eaLnBrk="1" fontAlgn="auto" hangingPunct="1">
              <a:spcBef>
                <a:spcPts val="0"/>
              </a:spcBef>
              <a:spcAft>
                <a:spcPts val="0"/>
              </a:spcAft>
            </a:pPr>
            <a:r>
              <a:rPr lang="en" sz="1800" b="1" kern="0" dirty="0" smtClean="0">
                <a:solidFill>
                  <a:srgbClr val="000000"/>
                </a:solidFill>
                <a:latin typeface="Arial"/>
                <a:ea typeface="Arial"/>
                <a:cs typeface="Arial"/>
                <a:sym typeface="Arial"/>
              </a:rPr>
              <a:t>Several </a:t>
            </a:r>
            <a:r>
              <a:rPr lang="en" sz="1800" b="1" kern="0" dirty="0">
                <a:solidFill>
                  <a:srgbClr val="000000"/>
                </a:solidFill>
                <a:latin typeface="Arial"/>
                <a:ea typeface="Arial"/>
                <a:cs typeface="Arial"/>
                <a:sym typeface="Arial"/>
              </a:rPr>
              <a:t>flavors:</a:t>
            </a:r>
            <a:r>
              <a:rPr lang="en" sz="1800" kern="0" dirty="0">
                <a:solidFill>
                  <a:srgbClr val="000000"/>
                </a:solidFill>
                <a:latin typeface="Arial"/>
                <a:ea typeface="Arial"/>
                <a:cs typeface="Arial"/>
                <a:sym typeface="Arial"/>
              </a:rPr>
              <a:t> </a:t>
            </a:r>
          </a:p>
          <a:p>
            <a:pPr marL="457200" indent="-330200" algn="l" eaLnBrk="1" fontAlgn="auto" hangingPunct="1">
              <a:spcBef>
                <a:spcPts val="0"/>
              </a:spcBef>
              <a:spcAft>
                <a:spcPts val="0"/>
              </a:spcAft>
              <a:buSzPct val="100000"/>
              <a:buFontTx/>
              <a:buChar char="-"/>
            </a:pPr>
            <a:r>
              <a:rPr lang="en" sz="1600" kern="0" dirty="0">
                <a:solidFill>
                  <a:srgbClr val="000000"/>
                </a:solidFill>
                <a:latin typeface="Arial"/>
                <a:ea typeface="Arial"/>
                <a:cs typeface="Arial"/>
                <a:sym typeface="Arial"/>
              </a:rPr>
              <a:t>Explicit density estimation: explicitly define and solve for </a:t>
            </a:r>
            <a:r>
              <a:rPr lang="en" sz="1600" kern="0" dirty="0" err="1">
                <a:solidFill>
                  <a:srgbClr val="000000"/>
                </a:solidFill>
                <a:latin typeface="Arial"/>
                <a:ea typeface="Arial"/>
                <a:cs typeface="Arial"/>
                <a:sym typeface="Arial"/>
              </a:rPr>
              <a:t>p</a:t>
            </a:r>
            <a:r>
              <a:rPr lang="en" sz="1600" kern="0" baseline="-25000" dirty="0" err="1">
                <a:solidFill>
                  <a:srgbClr val="000000"/>
                </a:solidFill>
                <a:latin typeface="Arial"/>
                <a:ea typeface="Arial"/>
                <a:cs typeface="Arial"/>
                <a:sym typeface="Arial"/>
              </a:rPr>
              <a:t>model</a:t>
            </a:r>
            <a:r>
              <a:rPr lang="en" sz="1600" kern="0" dirty="0">
                <a:solidFill>
                  <a:srgbClr val="000000"/>
                </a:solidFill>
                <a:latin typeface="Arial"/>
                <a:ea typeface="Arial"/>
                <a:cs typeface="Arial"/>
                <a:sym typeface="Arial"/>
              </a:rPr>
              <a:t>(x) </a:t>
            </a:r>
          </a:p>
          <a:p>
            <a:pPr marL="457200" indent="-342900" algn="l" eaLnBrk="1" fontAlgn="auto" hangingPunct="1">
              <a:spcBef>
                <a:spcPts val="0"/>
              </a:spcBef>
              <a:spcAft>
                <a:spcPts val="0"/>
              </a:spcAft>
              <a:buSzPct val="112500"/>
              <a:buFontTx/>
              <a:buChar char="-"/>
            </a:pPr>
            <a:r>
              <a:rPr lang="en" sz="1600" kern="0" dirty="0">
                <a:solidFill>
                  <a:srgbClr val="000000"/>
                </a:solidFill>
                <a:latin typeface="Arial"/>
                <a:ea typeface="Arial"/>
                <a:cs typeface="Arial"/>
                <a:sym typeface="Arial"/>
              </a:rPr>
              <a:t>Implicit density estimation: learn model that can sample from </a:t>
            </a:r>
            <a:r>
              <a:rPr lang="en" sz="1600" kern="0" dirty="0" err="1">
                <a:solidFill>
                  <a:srgbClr val="000000"/>
                </a:solidFill>
                <a:latin typeface="Arial"/>
                <a:ea typeface="Arial"/>
                <a:cs typeface="Arial"/>
                <a:sym typeface="Arial"/>
              </a:rPr>
              <a:t>p</a:t>
            </a:r>
            <a:r>
              <a:rPr lang="en" sz="1600" kern="0" baseline="-25000" dirty="0" err="1">
                <a:solidFill>
                  <a:srgbClr val="000000"/>
                </a:solidFill>
                <a:latin typeface="Arial"/>
                <a:ea typeface="Arial"/>
                <a:cs typeface="Arial"/>
                <a:sym typeface="Arial"/>
              </a:rPr>
              <a:t>model</a:t>
            </a:r>
            <a:r>
              <a:rPr lang="en" sz="1600" kern="0" dirty="0">
                <a:solidFill>
                  <a:srgbClr val="000000"/>
                </a:solidFill>
                <a:latin typeface="Arial"/>
                <a:ea typeface="Arial"/>
                <a:cs typeface="Arial"/>
                <a:sym typeface="Arial"/>
              </a:rPr>
              <a:t>(x) w/o explicitly defining it</a:t>
            </a:r>
            <a:r>
              <a:rPr lang="en" sz="1800" kern="0" dirty="0">
                <a:solidFill>
                  <a:srgbClr val="000000"/>
                </a:solidFill>
                <a:latin typeface="Arial"/>
                <a:ea typeface="Arial"/>
                <a:cs typeface="Arial"/>
                <a:sym typeface="Arial"/>
              </a:rPr>
              <a:t> </a:t>
            </a:r>
          </a:p>
        </p:txBody>
      </p: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32730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Taxonomy of Generative Models</a:t>
            </a:r>
          </a:p>
        </p:txBody>
      </p:sp>
      <p:sp>
        <p:nvSpPr>
          <p:cNvPr id="235" name="Shape 235"/>
          <p:cNvSpPr/>
          <p:nvPr/>
        </p:nvSpPr>
        <p:spPr>
          <a:xfrm>
            <a:off x="3283775" y="1977050"/>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b="1" kern="0">
                <a:solidFill>
                  <a:srgbClr val="000000"/>
                </a:solidFill>
                <a:latin typeface="Arial"/>
                <a:ea typeface="Arial"/>
                <a:cs typeface="Arial"/>
                <a:sym typeface="Arial"/>
              </a:rPr>
              <a:t>Generative models</a:t>
            </a:r>
          </a:p>
        </p:txBody>
      </p:sp>
      <p:sp>
        <p:nvSpPr>
          <p:cNvPr id="236" name="Shape 236"/>
          <p:cNvSpPr/>
          <p:nvPr/>
        </p:nvSpPr>
        <p:spPr>
          <a:xfrm>
            <a:off x="12467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Explicit density</a:t>
            </a:r>
          </a:p>
        </p:txBody>
      </p:sp>
      <p:sp>
        <p:nvSpPr>
          <p:cNvPr id="237" name="Shape 237"/>
          <p:cNvSpPr/>
          <p:nvPr/>
        </p:nvSpPr>
        <p:spPr>
          <a:xfrm>
            <a:off x="47376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Implicit density</a:t>
            </a:r>
          </a:p>
        </p:txBody>
      </p:sp>
      <p:sp>
        <p:nvSpPr>
          <p:cNvPr id="238" name="Shape 238"/>
          <p:cNvSpPr/>
          <p:nvPr/>
        </p:nvSpPr>
        <p:spPr>
          <a:xfrm>
            <a:off x="6844650" y="1399125"/>
            <a:ext cx="1478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Direct</a:t>
            </a:r>
          </a:p>
        </p:txBody>
      </p:sp>
      <p:sp>
        <p:nvSpPr>
          <p:cNvPr id="239" name="Shape 239"/>
          <p:cNvSpPr/>
          <p:nvPr/>
        </p:nvSpPr>
        <p:spPr>
          <a:xfrm>
            <a:off x="228600" y="346037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Tractable density</a:t>
            </a:r>
          </a:p>
        </p:txBody>
      </p:sp>
      <p:sp>
        <p:nvSpPr>
          <p:cNvPr id="240" name="Shape 240"/>
          <p:cNvSpPr/>
          <p:nvPr/>
        </p:nvSpPr>
        <p:spPr>
          <a:xfrm>
            <a:off x="3030925" y="3460375"/>
            <a:ext cx="27144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Approximate density</a:t>
            </a:r>
          </a:p>
        </p:txBody>
      </p:sp>
      <p:sp>
        <p:nvSpPr>
          <p:cNvPr id="241" name="Shape 241"/>
          <p:cNvSpPr/>
          <p:nvPr/>
        </p:nvSpPr>
        <p:spPr>
          <a:xfrm>
            <a:off x="6442225" y="334412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42" name="Shape 242"/>
          <p:cNvSpPr/>
          <p:nvPr/>
        </p:nvSpPr>
        <p:spPr>
          <a:xfrm>
            <a:off x="2954725" y="4222375"/>
            <a:ext cx="1733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Variational</a:t>
            </a:r>
          </a:p>
        </p:txBody>
      </p:sp>
      <p:sp>
        <p:nvSpPr>
          <p:cNvPr id="243" name="Shape 243"/>
          <p:cNvSpPr/>
          <p:nvPr/>
        </p:nvSpPr>
        <p:spPr>
          <a:xfrm>
            <a:off x="5164525" y="422237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44" name="Shape 244"/>
          <p:cNvSpPr txBox="1"/>
          <p:nvPr/>
        </p:nvSpPr>
        <p:spPr>
          <a:xfrm>
            <a:off x="178925" y="3817575"/>
            <a:ext cx="2775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500" kern="0">
                <a:solidFill>
                  <a:srgbClr val="000000"/>
                </a:solidFill>
                <a:latin typeface="Arial"/>
                <a:ea typeface="Arial"/>
                <a:cs typeface="Arial"/>
                <a:sym typeface="Arial"/>
              </a:rPr>
              <a:t>Fully Visible Belief Nets</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NADE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MADE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PixelRNN/CNN</a:t>
            </a:r>
          </a:p>
          <a:p>
            <a:pPr algn="l" eaLnBrk="1" fontAlgn="auto" hangingPunct="1">
              <a:spcBef>
                <a:spcPts val="0"/>
              </a:spcBef>
              <a:spcAft>
                <a:spcPts val="0"/>
              </a:spcAft>
            </a:pPr>
            <a:r>
              <a:rPr lang="en" sz="1500" kern="0">
                <a:solidFill>
                  <a:srgbClr val="000000"/>
                </a:solidFill>
                <a:latin typeface="Arial"/>
                <a:ea typeface="Arial"/>
                <a:cs typeface="Arial"/>
                <a:sym typeface="Arial"/>
              </a:rPr>
              <a:t>Change of variables models (nonlinear ICA)</a:t>
            </a:r>
          </a:p>
        </p:txBody>
      </p:sp>
      <p:sp>
        <p:nvSpPr>
          <p:cNvPr id="245" name="Shape 245"/>
          <p:cNvSpPr txBox="1"/>
          <p:nvPr/>
        </p:nvSpPr>
        <p:spPr>
          <a:xfrm>
            <a:off x="2669675" y="4602675"/>
            <a:ext cx="29232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Variational Autoencoder</a:t>
            </a:r>
          </a:p>
        </p:txBody>
      </p:sp>
      <p:sp>
        <p:nvSpPr>
          <p:cNvPr id="246" name="Shape 246"/>
          <p:cNvSpPr txBox="1"/>
          <p:nvPr/>
        </p:nvSpPr>
        <p:spPr>
          <a:xfrm>
            <a:off x="5260475" y="4602675"/>
            <a:ext cx="2067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Boltzmann Machine</a:t>
            </a:r>
          </a:p>
        </p:txBody>
      </p:sp>
      <p:sp>
        <p:nvSpPr>
          <p:cNvPr id="247" name="Shape 247"/>
          <p:cNvSpPr txBox="1"/>
          <p:nvPr/>
        </p:nvSpPr>
        <p:spPr>
          <a:xfrm>
            <a:off x="7249975" y="36939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GSN</a:t>
            </a:r>
          </a:p>
        </p:txBody>
      </p:sp>
      <p:sp>
        <p:nvSpPr>
          <p:cNvPr id="248" name="Shape 248"/>
          <p:cNvSpPr txBox="1"/>
          <p:nvPr/>
        </p:nvSpPr>
        <p:spPr>
          <a:xfrm>
            <a:off x="7326175" y="17127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GAN</a:t>
            </a:r>
          </a:p>
        </p:txBody>
      </p:sp>
      <p:cxnSp>
        <p:nvCxnSpPr>
          <p:cNvPr id="249" name="Shape 249"/>
          <p:cNvCxnSpPr>
            <a:stCxn id="236" idx="2"/>
            <a:endCxn id="239" idx="0"/>
          </p:cNvCxnSpPr>
          <p:nvPr/>
        </p:nvCxnSpPr>
        <p:spPr>
          <a:xfrm flipH="1">
            <a:off x="1413575" y="3071125"/>
            <a:ext cx="1018200" cy="389400"/>
          </a:xfrm>
          <a:prstGeom prst="straightConnector1">
            <a:avLst/>
          </a:prstGeom>
          <a:noFill/>
          <a:ln w="19050" cap="flat" cmpd="sng">
            <a:solidFill>
              <a:schemeClr val="dk2"/>
            </a:solidFill>
            <a:prstDash val="solid"/>
            <a:round/>
            <a:headEnd type="none" w="lg" len="lg"/>
            <a:tailEnd type="triangle" w="lg" len="lg"/>
          </a:ln>
        </p:spPr>
      </p:cxnSp>
      <p:cxnSp>
        <p:nvCxnSpPr>
          <p:cNvPr id="250" name="Shape 250"/>
          <p:cNvCxnSpPr>
            <a:endCxn id="240" idx="0"/>
          </p:cNvCxnSpPr>
          <p:nvPr/>
        </p:nvCxnSpPr>
        <p:spPr>
          <a:xfrm>
            <a:off x="2431825" y="3070975"/>
            <a:ext cx="1956300" cy="389400"/>
          </a:xfrm>
          <a:prstGeom prst="straightConnector1">
            <a:avLst/>
          </a:prstGeom>
          <a:noFill/>
          <a:ln w="19050" cap="flat" cmpd="sng">
            <a:solidFill>
              <a:schemeClr val="dk2"/>
            </a:solidFill>
            <a:prstDash val="solid"/>
            <a:round/>
            <a:headEnd type="none" w="lg" len="lg"/>
            <a:tailEnd type="triangle" w="lg" len="lg"/>
          </a:ln>
        </p:spPr>
      </p:cxnSp>
      <p:cxnSp>
        <p:nvCxnSpPr>
          <p:cNvPr id="251" name="Shape 251"/>
          <p:cNvCxnSpPr>
            <a:endCxn id="236" idx="0"/>
          </p:cNvCxnSpPr>
          <p:nvPr/>
        </p:nvCxnSpPr>
        <p:spPr>
          <a:xfrm flipH="1">
            <a:off x="2431775" y="2370625"/>
            <a:ext cx="2054100" cy="306900"/>
          </a:xfrm>
          <a:prstGeom prst="straightConnector1">
            <a:avLst/>
          </a:prstGeom>
          <a:noFill/>
          <a:ln w="19050" cap="flat" cmpd="sng">
            <a:solidFill>
              <a:schemeClr val="dk2"/>
            </a:solidFill>
            <a:prstDash val="solid"/>
            <a:round/>
            <a:headEnd type="none" w="lg" len="lg"/>
            <a:tailEnd type="triangle" w="lg" len="lg"/>
          </a:ln>
        </p:spPr>
      </p:cxnSp>
      <p:cxnSp>
        <p:nvCxnSpPr>
          <p:cNvPr id="252" name="Shape 252"/>
          <p:cNvCxnSpPr>
            <a:stCxn id="235" idx="2"/>
            <a:endCxn id="237" idx="0"/>
          </p:cNvCxnSpPr>
          <p:nvPr/>
        </p:nvCxnSpPr>
        <p:spPr>
          <a:xfrm>
            <a:off x="4468775" y="2370650"/>
            <a:ext cx="1453800" cy="306900"/>
          </a:xfrm>
          <a:prstGeom prst="straightConnector1">
            <a:avLst/>
          </a:prstGeom>
          <a:noFill/>
          <a:ln w="19050" cap="flat" cmpd="sng">
            <a:solidFill>
              <a:schemeClr val="dk2"/>
            </a:solidFill>
            <a:prstDash val="solid"/>
            <a:round/>
            <a:headEnd type="none" w="lg" len="lg"/>
            <a:tailEnd type="triangle" w="lg" len="lg"/>
          </a:ln>
        </p:spPr>
      </p:cxnSp>
      <p:cxnSp>
        <p:nvCxnSpPr>
          <p:cNvPr id="253" name="Shape 253"/>
          <p:cNvCxnSpPr>
            <a:stCxn id="237" idx="2"/>
            <a:endCxn id="241" idx="0"/>
          </p:cNvCxnSpPr>
          <p:nvPr/>
        </p:nvCxnSpPr>
        <p:spPr>
          <a:xfrm>
            <a:off x="5922675" y="3071125"/>
            <a:ext cx="1575300" cy="273000"/>
          </a:xfrm>
          <a:prstGeom prst="straightConnector1">
            <a:avLst/>
          </a:prstGeom>
          <a:noFill/>
          <a:ln w="19050" cap="flat" cmpd="sng">
            <a:solidFill>
              <a:schemeClr val="dk2"/>
            </a:solidFill>
            <a:prstDash val="solid"/>
            <a:round/>
            <a:headEnd type="none" w="lg" len="lg"/>
            <a:tailEnd type="triangle" w="lg" len="lg"/>
          </a:ln>
        </p:spPr>
      </p:cxnSp>
      <p:cxnSp>
        <p:nvCxnSpPr>
          <p:cNvPr id="254" name="Shape 254"/>
          <p:cNvCxnSpPr/>
          <p:nvPr/>
        </p:nvCxnSpPr>
        <p:spPr>
          <a:xfrm rot="10800000" flipH="1">
            <a:off x="6421700" y="1752325"/>
            <a:ext cx="416700" cy="925200"/>
          </a:xfrm>
          <a:prstGeom prst="straightConnector1">
            <a:avLst/>
          </a:prstGeom>
          <a:noFill/>
          <a:ln w="19050" cap="flat" cmpd="sng">
            <a:solidFill>
              <a:schemeClr val="dk2"/>
            </a:solidFill>
            <a:prstDash val="solid"/>
            <a:round/>
            <a:headEnd type="none" w="lg" len="lg"/>
            <a:tailEnd type="triangle" w="lg" len="lg"/>
          </a:ln>
        </p:spPr>
      </p:cxnSp>
      <p:cxnSp>
        <p:nvCxnSpPr>
          <p:cNvPr id="255" name="Shape 255"/>
          <p:cNvCxnSpPr>
            <a:endCxn id="243" idx="0"/>
          </p:cNvCxnSpPr>
          <p:nvPr/>
        </p:nvCxnSpPr>
        <p:spPr>
          <a:xfrm>
            <a:off x="4769275" y="3865675"/>
            <a:ext cx="1451100" cy="356700"/>
          </a:xfrm>
          <a:prstGeom prst="straightConnector1">
            <a:avLst/>
          </a:prstGeom>
          <a:noFill/>
          <a:ln w="19050" cap="flat" cmpd="sng">
            <a:solidFill>
              <a:schemeClr val="dk2"/>
            </a:solidFill>
            <a:prstDash val="solid"/>
            <a:round/>
            <a:headEnd type="none" w="lg" len="lg"/>
            <a:tailEnd type="triangle" w="lg" len="lg"/>
          </a:ln>
        </p:spPr>
      </p:cxnSp>
      <p:cxnSp>
        <p:nvCxnSpPr>
          <p:cNvPr id="256" name="Shape 256"/>
          <p:cNvCxnSpPr>
            <a:endCxn id="242" idx="0"/>
          </p:cNvCxnSpPr>
          <p:nvPr/>
        </p:nvCxnSpPr>
        <p:spPr>
          <a:xfrm flipH="1">
            <a:off x="3821575" y="3865675"/>
            <a:ext cx="419400" cy="356700"/>
          </a:xfrm>
          <a:prstGeom prst="straightConnector1">
            <a:avLst/>
          </a:prstGeom>
          <a:noFill/>
          <a:ln w="19050" cap="flat" cmpd="sng">
            <a:solidFill>
              <a:schemeClr val="dk2"/>
            </a:solidFill>
            <a:prstDash val="solid"/>
            <a:round/>
            <a:headEnd type="none" w="lg" len="lg"/>
            <a:tailEnd type="triangle" w="lg" len="lg"/>
          </a:ln>
        </p:spPr>
      </p:cxnSp>
      <p:sp>
        <p:nvSpPr>
          <p:cNvPr id="257" name="Shape 257"/>
          <p:cNvSpPr txBox="1"/>
          <p:nvPr/>
        </p:nvSpPr>
        <p:spPr>
          <a:xfrm>
            <a:off x="3107125" y="5136075"/>
            <a:ext cx="6011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000" kern="0">
                <a:solidFill>
                  <a:srgbClr val="000000"/>
                </a:solidFill>
                <a:latin typeface="Arial"/>
                <a:ea typeface="Arial"/>
                <a:cs typeface="Arial"/>
                <a:sym typeface="Arial"/>
              </a:rPr>
              <a:t>Figure copyright and adapted from Ian Goodfellow, Tutorial on Generative Adversarial Networks, 2017.</a:t>
            </a:r>
          </a:p>
        </p:txBody>
      </p:sp>
      <p:sp>
        <p:nvSpPr>
          <p:cNvPr id="2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96106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178925" y="3817575"/>
            <a:ext cx="2775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500" kern="0">
                <a:solidFill>
                  <a:srgbClr val="000000"/>
                </a:solidFill>
                <a:latin typeface="Arial"/>
                <a:ea typeface="Arial"/>
                <a:cs typeface="Arial"/>
                <a:sym typeface="Arial"/>
              </a:rPr>
              <a:t>Fully Visible Belief Nets</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NADE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MADE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PixelRNN/CNN</a:t>
            </a:r>
          </a:p>
          <a:p>
            <a:pPr algn="l" eaLnBrk="1" fontAlgn="auto" hangingPunct="1">
              <a:spcBef>
                <a:spcPts val="0"/>
              </a:spcBef>
              <a:spcAft>
                <a:spcPts val="0"/>
              </a:spcAft>
            </a:pPr>
            <a:r>
              <a:rPr lang="en" sz="1500" kern="0">
                <a:solidFill>
                  <a:srgbClr val="000000"/>
                </a:solidFill>
                <a:latin typeface="Arial"/>
                <a:ea typeface="Arial"/>
                <a:cs typeface="Arial"/>
                <a:sym typeface="Arial"/>
              </a:rPr>
              <a:t>Change of variables models (nonlinear ICA)</a:t>
            </a:r>
          </a:p>
        </p:txBody>
      </p:sp>
      <p:sp>
        <p:nvSpPr>
          <p:cNvPr id="263" name="Shape 263"/>
          <p:cNvSpPr/>
          <p:nvPr/>
        </p:nvSpPr>
        <p:spPr>
          <a:xfrm>
            <a:off x="668050" y="4567275"/>
            <a:ext cx="14130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64" name="Shape 26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Taxonomy of Generative Models</a:t>
            </a:r>
          </a:p>
        </p:txBody>
      </p:sp>
      <p:sp>
        <p:nvSpPr>
          <p:cNvPr id="266" name="Shape 266"/>
          <p:cNvSpPr/>
          <p:nvPr/>
        </p:nvSpPr>
        <p:spPr>
          <a:xfrm>
            <a:off x="3283775" y="1977050"/>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b="1" kern="0">
                <a:solidFill>
                  <a:srgbClr val="000000"/>
                </a:solidFill>
                <a:latin typeface="Arial"/>
                <a:ea typeface="Arial"/>
                <a:cs typeface="Arial"/>
                <a:sym typeface="Arial"/>
              </a:rPr>
              <a:t>Generative models</a:t>
            </a:r>
          </a:p>
        </p:txBody>
      </p:sp>
      <p:sp>
        <p:nvSpPr>
          <p:cNvPr id="267" name="Shape 267"/>
          <p:cNvSpPr/>
          <p:nvPr/>
        </p:nvSpPr>
        <p:spPr>
          <a:xfrm>
            <a:off x="12467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Explicit density</a:t>
            </a:r>
          </a:p>
        </p:txBody>
      </p:sp>
      <p:sp>
        <p:nvSpPr>
          <p:cNvPr id="268" name="Shape 268"/>
          <p:cNvSpPr/>
          <p:nvPr/>
        </p:nvSpPr>
        <p:spPr>
          <a:xfrm>
            <a:off x="47376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Implicit density</a:t>
            </a:r>
          </a:p>
        </p:txBody>
      </p:sp>
      <p:sp>
        <p:nvSpPr>
          <p:cNvPr id="269" name="Shape 269"/>
          <p:cNvSpPr/>
          <p:nvPr/>
        </p:nvSpPr>
        <p:spPr>
          <a:xfrm>
            <a:off x="6844650" y="1399125"/>
            <a:ext cx="1478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Direct</a:t>
            </a:r>
          </a:p>
        </p:txBody>
      </p:sp>
      <p:sp>
        <p:nvSpPr>
          <p:cNvPr id="270" name="Shape 270"/>
          <p:cNvSpPr/>
          <p:nvPr/>
        </p:nvSpPr>
        <p:spPr>
          <a:xfrm>
            <a:off x="228600" y="346037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Tractable density</a:t>
            </a:r>
          </a:p>
        </p:txBody>
      </p:sp>
      <p:sp>
        <p:nvSpPr>
          <p:cNvPr id="271" name="Shape 271"/>
          <p:cNvSpPr/>
          <p:nvPr/>
        </p:nvSpPr>
        <p:spPr>
          <a:xfrm>
            <a:off x="3030925" y="3460375"/>
            <a:ext cx="27144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Approximate density</a:t>
            </a:r>
          </a:p>
        </p:txBody>
      </p:sp>
      <p:sp>
        <p:nvSpPr>
          <p:cNvPr id="272" name="Shape 272"/>
          <p:cNvSpPr/>
          <p:nvPr/>
        </p:nvSpPr>
        <p:spPr>
          <a:xfrm>
            <a:off x="6442225" y="334412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73" name="Shape 273"/>
          <p:cNvSpPr/>
          <p:nvPr/>
        </p:nvSpPr>
        <p:spPr>
          <a:xfrm>
            <a:off x="2954725" y="4222375"/>
            <a:ext cx="1733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Variational</a:t>
            </a:r>
          </a:p>
        </p:txBody>
      </p:sp>
      <p:sp>
        <p:nvSpPr>
          <p:cNvPr id="274" name="Shape 274"/>
          <p:cNvSpPr/>
          <p:nvPr/>
        </p:nvSpPr>
        <p:spPr>
          <a:xfrm>
            <a:off x="5164525" y="422237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75" name="Shape 275"/>
          <p:cNvSpPr txBox="1"/>
          <p:nvPr/>
        </p:nvSpPr>
        <p:spPr>
          <a:xfrm>
            <a:off x="2669675" y="4602675"/>
            <a:ext cx="29232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Variational Autoencoder</a:t>
            </a:r>
          </a:p>
        </p:txBody>
      </p:sp>
      <p:sp>
        <p:nvSpPr>
          <p:cNvPr id="276" name="Shape 276"/>
          <p:cNvSpPr txBox="1"/>
          <p:nvPr/>
        </p:nvSpPr>
        <p:spPr>
          <a:xfrm>
            <a:off x="5260475" y="4602675"/>
            <a:ext cx="2067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Boltzmann Machine</a:t>
            </a:r>
          </a:p>
        </p:txBody>
      </p:sp>
      <p:sp>
        <p:nvSpPr>
          <p:cNvPr id="277" name="Shape 277"/>
          <p:cNvSpPr txBox="1"/>
          <p:nvPr/>
        </p:nvSpPr>
        <p:spPr>
          <a:xfrm>
            <a:off x="7249975" y="36939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GSN</a:t>
            </a:r>
          </a:p>
        </p:txBody>
      </p:sp>
      <p:sp>
        <p:nvSpPr>
          <p:cNvPr id="278" name="Shape 278"/>
          <p:cNvSpPr txBox="1"/>
          <p:nvPr/>
        </p:nvSpPr>
        <p:spPr>
          <a:xfrm>
            <a:off x="7326175" y="17127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GAN</a:t>
            </a:r>
          </a:p>
        </p:txBody>
      </p:sp>
      <p:cxnSp>
        <p:nvCxnSpPr>
          <p:cNvPr id="279" name="Shape 279"/>
          <p:cNvCxnSpPr>
            <a:stCxn id="267" idx="2"/>
            <a:endCxn id="270" idx="0"/>
          </p:cNvCxnSpPr>
          <p:nvPr/>
        </p:nvCxnSpPr>
        <p:spPr>
          <a:xfrm flipH="1">
            <a:off x="1413575" y="3071125"/>
            <a:ext cx="1018200" cy="389400"/>
          </a:xfrm>
          <a:prstGeom prst="straightConnector1">
            <a:avLst/>
          </a:prstGeom>
          <a:noFill/>
          <a:ln w="19050" cap="flat" cmpd="sng">
            <a:solidFill>
              <a:schemeClr val="dk2"/>
            </a:solidFill>
            <a:prstDash val="solid"/>
            <a:round/>
            <a:headEnd type="none" w="lg" len="lg"/>
            <a:tailEnd type="triangle" w="lg" len="lg"/>
          </a:ln>
        </p:spPr>
      </p:cxnSp>
      <p:cxnSp>
        <p:nvCxnSpPr>
          <p:cNvPr id="280" name="Shape 280"/>
          <p:cNvCxnSpPr>
            <a:endCxn id="271" idx="0"/>
          </p:cNvCxnSpPr>
          <p:nvPr/>
        </p:nvCxnSpPr>
        <p:spPr>
          <a:xfrm>
            <a:off x="2431825" y="3070975"/>
            <a:ext cx="1956300" cy="389400"/>
          </a:xfrm>
          <a:prstGeom prst="straightConnector1">
            <a:avLst/>
          </a:prstGeom>
          <a:noFill/>
          <a:ln w="19050" cap="flat" cmpd="sng">
            <a:solidFill>
              <a:schemeClr val="dk2"/>
            </a:solidFill>
            <a:prstDash val="solid"/>
            <a:round/>
            <a:headEnd type="none" w="lg" len="lg"/>
            <a:tailEnd type="triangle" w="lg" len="lg"/>
          </a:ln>
        </p:spPr>
      </p:cxnSp>
      <p:cxnSp>
        <p:nvCxnSpPr>
          <p:cNvPr id="281" name="Shape 281"/>
          <p:cNvCxnSpPr>
            <a:endCxn id="267" idx="0"/>
          </p:cNvCxnSpPr>
          <p:nvPr/>
        </p:nvCxnSpPr>
        <p:spPr>
          <a:xfrm flipH="1">
            <a:off x="2431775" y="2370625"/>
            <a:ext cx="2054100" cy="306900"/>
          </a:xfrm>
          <a:prstGeom prst="straightConnector1">
            <a:avLst/>
          </a:prstGeom>
          <a:noFill/>
          <a:ln w="19050" cap="flat" cmpd="sng">
            <a:solidFill>
              <a:schemeClr val="dk2"/>
            </a:solidFill>
            <a:prstDash val="solid"/>
            <a:round/>
            <a:headEnd type="none" w="lg" len="lg"/>
            <a:tailEnd type="triangle" w="lg" len="lg"/>
          </a:ln>
        </p:spPr>
      </p:cxnSp>
      <p:cxnSp>
        <p:nvCxnSpPr>
          <p:cNvPr id="282" name="Shape 282"/>
          <p:cNvCxnSpPr>
            <a:stCxn id="266" idx="2"/>
            <a:endCxn id="268" idx="0"/>
          </p:cNvCxnSpPr>
          <p:nvPr/>
        </p:nvCxnSpPr>
        <p:spPr>
          <a:xfrm>
            <a:off x="4468775" y="2370650"/>
            <a:ext cx="1453800" cy="306900"/>
          </a:xfrm>
          <a:prstGeom prst="straightConnector1">
            <a:avLst/>
          </a:prstGeom>
          <a:noFill/>
          <a:ln w="19050" cap="flat" cmpd="sng">
            <a:solidFill>
              <a:schemeClr val="dk2"/>
            </a:solidFill>
            <a:prstDash val="solid"/>
            <a:round/>
            <a:headEnd type="none" w="lg" len="lg"/>
            <a:tailEnd type="triangle" w="lg" len="lg"/>
          </a:ln>
        </p:spPr>
      </p:cxnSp>
      <p:cxnSp>
        <p:nvCxnSpPr>
          <p:cNvPr id="283" name="Shape 283"/>
          <p:cNvCxnSpPr>
            <a:stCxn id="268" idx="2"/>
            <a:endCxn id="272" idx="0"/>
          </p:cNvCxnSpPr>
          <p:nvPr/>
        </p:nvCxnSpPr>
        <p:spPr>
          <a:xfrm>
            <a:off x="5922675" y="3071125"/>
            <a:ext cx="1575300" cy="273000"/>
          </a:xfrm>
          <a:prstGeom prst="straightConnector1">
            <a:avLst/>
          </a:prstGeom>
          <a:noFill/>
          <a:ln w="19050" cap="flat" cmpd="sng">
            <a:solidFill>
              <a:schemeClr val="dk2"/>
            </a:solidFill>
            <a:prstDash val="solid"/>
            <a:round/>
            <a:headEnd type="none" w="lg" len="lg"/>
            <a:tailEnd type="triangle" w="lg" len="lg"/>
          </a:ln>
        </p:spPr>
      </p:cxnSp>
      <p:cxnSp>
        <p:nvCxnSpPr>
          <p:cNvPr id="284" name="Shape 284"/>
          <p:cNvCxnSpPr/>
          <p:nvPr/>
        </p:nvCxnSpPr>
        <p:spPr>
          <a:xfrm rot="10800000" flipH="1">
            <a:off x="6421700" y="1752325"/>
            <a:ext cx="416700" cy="925200"/>
          </a:xfrm>
          <a:prstGeom prst="straightConnector1">
            <a:avLst/>
          </a:prstGeom>
          <a:noFill/>
          <a:ln w="19050" cap="flat" cmpd="sng">
            <a:solidFill>
              <a:schemeClr val="dk2"/>
            </a:solidFill>
            <a:prstDash val="solid"/>
            <a:round/>
            <a:headEnd type="none" w="lg" len="lg"/>
            <a:tailEnd type="triangle" w="lg" len="lg"/>
          </a:ln>
        </p:spPr>
      </p:cxnSp>
      <p:cxnSp>
        <p:nvCxnSpPr>
          <p:cNvPr id="285" name="Shape 285"/>
          <p:cNvCxnSpPr>
            <a:endCxn id="274" idx="0"/>
          </p:cNvCxnSpPr>
          <p:nvPr/>
        </p:nvCxnSpPr>
        <p:spPr>
          <a:xfrm>
            <a:off x="4769275" y="3865675"/>
            <a:ext cx="1451100" cy="356700"/>
          </a:xfrm>
          <a:prstGeom prst="straightConnector1">
            <a:avLst/>
          </a:prstGeom>
          <a:noFill/>
          <a:ln w="19050" cap="flat" cmpd="sng">
            <a:solidFill>
              <a:schemeClr val="dk2"/>
            </a:solidFill>
            <a:prstDash val="solid"/>
            <a:round/>
            <a:headEnd type="none" w="lg" len="lg"/>
            <a:tailEnd type="triangle" w="lg" len="lg"/>
          </a:ln>
        </p:spPr>
      </p:cxnSp>
      <p:cxnSp>
        <p:nvCxnSpPr>
          <p:cNvPr id="286" name="Shape 286"/>
          <p:cNvCxnSpPr>
            <a:endCxn id="273" idx="0"/>
          </p:cNvCxnSpPr>
          <p:nvPr/>
        </p:nvCxnSpPr>
        <p:spPr>
          <a:xfrm flipH="1">
            <a:off x="3821575" y="3865675"/>
            <a:ext cx="419400" cy="356700"/>
          </a:xfrm>
          <a:prstGeom prst="straightConnector1">
            <a:avLst/>
          </a:prstGeom>
          <a:noFill/>
          <a:ln w="19050" cap="flat" cmpd="sng">
            <a:solidFill>
              <a:schemeClr val="dk2"/>
            </a:solidFill>
            <a:prstDash val="solid"/>
            <a:round/>
            <a:headEnd type="none" w="lg" len="lg"/>
            <a:tailEnd type="triangle" w="lg" len="lg"/>
          </a:ln>
        </p:spPr>
      </p:cxnSp>
      <p:sp>
        <p:nvSpPr>
          <p:cNvPr id="287" name="Shape 287"/>
          <p:cNvSpPr txBox="1"/>
          <p:nvPr/>
        </p:nvSpPr>
        <p:spPr>
          <a:xfrm>
            <a:off x="3107125" y="5136075"/>
            <a:ext cx="6011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000" kern="0">
                <a:solidFill>
                  <a:srgbClr val="000000"/>
                </a:solidFill>
                <a:latin typeface="Arial"/>
                <a:ea typeface="Arial"/>
                <a:cs typeface="Arial"/>
                <a:sym typeface="Arial"/>
              </a:rPr>
              <a:t>Figure copyright and adapted from Ian Goodfellow, Tutorial on Generative Adversarial Networks, 2017.</a:t>
            </a:r>
          </a:p>
        </p:txBody>
      </p:sp>
      <p:sp>
        <p:nvSpPr>
          <p:cNvPr id="288" name="Shape 288"/>
          <p:cNvSpPr/>
          <p:nvPr/>
        </p:nvSpPr>
        <p:spPr>
          <a:xfrm>
            <a:off x="2716325" y="4667975"/>
            <a:ext cx="22437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89" name="Shape 289"/>
          <p:cNvSpPr/>
          <p:nvPr/>
        </p:nvSpPr>
        <p:spPr>
          <a:xfrm>
            <a:off x="7379850" y="1822875"/>
            <a:ext cx="5487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90" name="Shape 290"/>
          <p:cNvSpPr txBox="1"/>
          <p:nvPr/>
        </p:nvSpPr>
        <p:spPr>
          <a:xfrm>
            <a:off x="210675" y="1684825"/>
            <a:ext cx="28203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FF0000"/>
                </a:solidFill>
                <a:latin typeface="Arial"/>
                <a:ea typeface="Arial"/>
                <a:cs typeface="Arial"/>
                <a:sym typeface="Arial"/>
              </a:rPr>
              <a:t>Today: discuss 3 most popular types of generative models today</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35993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Why Generative Models?</a:t>
            </a:r>
          </a:p>
        </p:txBody>
      </p:sp>
      <p:sp>
        <p:nvSpPr>
          <p:cNvPr id="224" name="Shape 224"/>
          <p:cNvSpPr txBox="1"/>
          <p:nvPr/>
        </p:nvSpPr>
        <p:spPr>
          <a:xfrm>
            <a:off x="397900" y="1765950"/>
            <a:ext cx="8289000" cy="493200"/>
          </a:xfrm>
          <a:prstGeom prst="rect">
            <a:avLst/>
          </a:prstGeom>
          <a:noFill/>
          <a:ln>
            <a:noFill/>
          </a:ln>
        </p:spPr>
        <p:txBody>
          <a:bodyPr lIns="91425" tIns="91425" rIns="91425" bIns="91425" anchor="t" anchorCtr="0">
            <a:noAutofit/>
          </a:bodyPr>
          <a:lstStyle/>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Realistic samples for artwork, super-resolution, colorization, etc.</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Generative models of time-series data can be used for simulation and planning (reinforcement learning applications!)</a:t>
            </a:r>
          </a:p>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Training generative models can also enable inference of  latent representations that can be useful as general features</a:t>
            </a:r>
          </a:p>
        </p:txBody>
      </p:sp>
      <p:pic>
        <p:nvPicPr>
          <p:cNvPr id="225" name="Shape 225"/>
          <p:cNvPicPr preferRelativeResize="0"/>
          <p:nvPr/>
        </p:nvPicPr>
        <p:blipFill>
          <a:blip r:embed="rId3">
            <a:alphaModFix/>
          </a:blip>
          <a:stretch>
            <a:fillRect/>
          </a:stretch>
        </p:blipFill>
        <p:spPr>
          <a:xfrm>
            <a:off x="614076" y="2188600"/>
            <a:ext cx="2703325" cy="1819324"/>
          </a:xfrm>
          <a:prstGeom prst="rect">
            <a:avLst/>
          </a:prstGeom>
          <a:noFill/>
          <a:ln>
            <a:noFill/>
          </a:ln>
        </p:spPr>
      </p:pic>
      <p:pic>
        <p:nvPicPr>
          <p:cNvPr id="226" name="Shape 226"/>
          <p:cNvPicPr preferRelativeResize="0"/>
          <p:nvPr/>
        </p:nvPicPr>
        <p:blipFill>
          <a:blip r:embed="rId4">
            <a:alphaModFix/>
          </a:blip>
          <a:stretch>
            <a:fillRect/>
          </a:stretch>
        </p:blipFill>
        <p:spPr>
          <a:xfrm>
            <a:off x="6758176" y="2188599"/>
            <a:ext cx="1775899" cy="1783650"/>
          </a:xfrm>
          <a:prstGeom prst="rect">
            <a:avLst/>
          </a:prstGeom>
          <a:noFill/>
          <a:ln>
            <a:noFill/>
          </a:ln>
        </p:spPr>
      </p:pic>
      <p:pic>
        <p:nvPicPr>
          <p:cNvPr id="227" name="Shape 227"/>
          <p:cNvPicPr preferRelativeResize="0"/>
          <p:nvPr/>
        </p:nvPicPr>
        <p:blipFill>
          <a:blip r:embed="rId5">
            <a:alphaModFix/>
          </a:blip>
          <a:stretch>
            <a:fillRect/>
          </a:stretch>
        </p:blipFill>
        <p:spPr>
          <a:xfrm>
            <a:off x="3525907" y="2188600"/>
            <a:ext cx="3018693" cy="1819324"/>
          </a:xfrm>
          <a:prstGeom prst="rect">
            <a:avLst/>
          </a:prstGeom>
          <a:noFill/>
          <a:ln>
            <a:noFill/>
          </a:ln>
        </p:spPr>
      </p:pic>
      <p:sp>
        <p:nvSpPr>
          <p:cNvPr id="228" name="Shape 228"/>
          <p:cNvSpPr txBox="1"/>
          <p:nvPr/>
        </p:nvSpPr>
        <p:spPr>
          <a:xfrm>
            <a:off x="90425" y="5268175"/>
            <a:ext cx="53979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999999"/>
                </a:solidFill>
                <a:latin typeface="Arial"/>
                <a:ea typeface="Arial"/>
                <a:cs typeface="Arial"/>
                <a:sym typeface="Arial"/>
              </a:rPr>
              <a:t>FIgures from L-R are copyright: (1) </a:t>
            </a:r>
            <a:r>
              <a:rPr lang="en" sz="600" u="sng" kern="0">
                <a:solidFill>
                  <a:srgbClr val="1155CC"/>
                </a:solidFill>
                <a:latin typeface="Arial"/>
                <a:ea typeface="Arial"/>
                <a:cs typeface="Arial"/>
                <a:sym typeface="Arial"/>
                <a:hlinkClick r:id="rId6"/>
              </a:rPr>
              <a:t>Alec Radford et al. 2016</a:t>
            </a:r>
            <a:r>
              <a:rPr lang="en" sz="600" kern="0">
                <a:solidFill>
                  <a:srgbClr val="999999"/>
                </a:solidFill>
                <a:latin typeface="Arial"/>
                <a:ea typeface="Arial"/>
                <a:cs typeface="Arial"/>
                <a:sym typeface="Arial"/>
              </a:rPr>
              <a:t>; (2) </a:t>
            </a:r>
            <a:r>
              <a:rPr lang="en" sz="600" u="sng" kern="0">
                <a:solidFill>
                  <a:srgbClr val="1155CC"/>
                </a:solidFill>
                <a:latin typeface="Arial"/>
                <a:ea typeface="Arial"/>
                <a:cs typeface="Arial"/>
                <a:sym typeface="Arial"/>
                <a:hlinkClick r:id="rId7"/>
              </a:rPr>
              <a:t>David Berthelot et al. 2017;</a:t>
            </a:r>
            <a:r>
              <a:rPr lang="en" sz="600" kern="0">
                <a:solidFill>
                  <a:srgbClr val="999999"/>
                </a:solidFill>
                <a:latin typeface="Arial"/>
                <a:ea typeface="Arial"/>
                <a:cs typeface="Arial"/>
                <a:sym typeface="Arial"/>
              </a:rPr>
              <a:t> </a:t>
            </a:r>
            <a:r>
              <a:rPr lang="en" sz="600" u="sng" kern="0">
                <a:solidFill>
                  <a:srgbClr val="1155CC"/>
                </a:solidFill>
                <a:latin typeface="Arial"/>
                <a:ea typeface="Arial"/>
                <a:cs typeface="Arial"/>
                <a:sym typeface="Arial"/>
                <a:hlinkClick r:id="rId8"/>
              </a:rPr>
              <a:t>Phillip Isola et al. 2017</a:t>
            </a:r>
            <a:r>
              <a:rPr lang="en" sz="600" kern="0">
                <a:solidFill>
                  <a:srgbClr val="999999"/>
                </a:solidFill>
                <a:latin typeface="Arial"/>
                <a:ea typeface="Arial"/>
                <a:cs typeface="Arial"/>
                <a:sym typeface="Arial"/>
              </a:rPr>
              <a:t>. Reproduced with authors permission. </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22145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a:t>
            </a:r>
            <a:r>
              <a:rPr lang="en-US" dirty="0" smtClean="0"/>
              <a:t>Talk</a:t>
            </a:r>
            <a:endParaRPr lang="en-US" dirty="0"/>
          </a:p>
        </p:txBody>
      </p:sp>
      <p:sp>
        <p:nvSpPr>
          <p:cNvPr id="3" name="Content Placeholder 2"/>
          <p:cNvSpPr>
            <a:spLocks noGrp="1"/>
          </p:cNvSpPr>
          <p:nvPr>
            <p:ph idx="1"/>
          </p:nvPr>
        </p:nvSpPr>
        <p:spPr/>
        <p:txBody>
          <a:bodyPr/>
          <a:lstStyle/>
          <a:p>
            <a:r>
              <a:rPr lang="en-US" dirty="0" smtClean="0"/>
              <a:t>Peter Anderson, ANU</a:t>
            </a:r>
          </a:p>
          <a:p>
            <a:pPr lvl="1"/>
            <a:r>
              <a:rPr lang="en-US" i="1" dirty="0" smtClean="0"/>
              <a:t>Visual </a:t>
            </a:r>
            <a:r>
              <a:rPr lang="en-US" i="1" dirty="0"/>
              <a:t>Understanding in Natural </a:t>
            </a:r>
            <a:r>
              <a:rPr lang="en-US" i="1" dirty="0" smtClean="0"/>
              <a:t>Language</a:t>
            </a:r>
            <a:endParaRPr lang="en-US" i="1" dirty="0"/>
          </a:p>
          <a:p>
            <a:pPr lvl="1"/>
            <a:r>
              <a:rPr lang="en-US" dirty="0" smtClean="0"/>
              <a:t>Co-located </a:t>
            </a:r>
            <a:r>
              <a:rPr lang="en-US" dirty="0" smtClean="0"/>
              <a:t>as ML@GT Seminar, </a:t>
            </a:r>
            <a:r>
              <a:rPr lang="en-US" dirty="0" smtClean="0"/>
              <a:t>Nov 27 11am, Nano 1117</a:t>
            </a:r>
            <a:r>
              <a:rPr lang="en-US" dirty="0" smtClean="0"/>
              <a:t/>
            </a:r>
            <a:br>
              <a:rPr lang="en-US" dirty="0" smtClean="0"/>
            </a:b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79192"/>
            <a:ext cx="6629400" cy="4578808"/>
          </a:xfrm>
          <a:prstGeom prst="rect">
            <a:avLst/>
          </a:prstGeom>
        </p:spPr>
      </p:pic>
    </p:spTree>
    <p:extLst>
      <p:ext uri="{BB962C8B-B14F-4D97-AF65-F5344CB8AC3E}">
        <p14:creationId xmlns:p14="http://schemas.microsoft.com/office/powerpoint/2010/main" val="1651969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Shape 296"/>
          <p:cNvSpPr txBox="1"/>
          <p:nvPr/>
        </p:nvSpPr>
        <p:spPr>
          <a:xfrm>
            <a:off x="835925" y="2495050"/>
            <a:ext cx="7385400" cy="1734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4800" kern="0">
                <a:solidFill>
                  <a:srgbClr val="000000"/>
                </a:solidFill>
                <a:latin typeface="Helvetica Neue"/>
                <a:ea typeface="Helvetica Neue"/>
                <a:cs typeface="Helvetica Neue"/>
                <a:sym typeface="Helvetica Neue"/>
              </a:rPr>
              <a:t>PixelRNN and PixelCNN</a:t>
            </a: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031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dirty="0" smtClean="0"/>
              <a:t>Observable Model</a:t>
            </a:r>
            <a:endParaRPr lang="en" dirty="0"/>
          </a:p>
        </p:txBody>
      </p:sp>
      <p:sp>
        <p:nvSpPr>
          <p:cNvPr id="303" name="Shape 303"/>
          <p:cNvSpPr txBox="1">
            <a:spLocks noGrp="1"/>
          </p:cNvSpPr>
          <p:nvPr>
            <p:ph type="body" idx="1"/>
          </p:nvPr>
        </p:nvSpPr>
        <p:spPr>
          <a:xfrm>
            <a:off x="457200" y="2200925"/>
            <a:ext cx="8229600" cy="621300"/>
          </a:xfrm>
          <a:prstGeom prst="rect">
            <a:avLst/>
          </a:prstGeom>
        </p:spPr>
        <p:txBody>
          <a:bodyPr lIns="91425" tIns="91425" rIns="91425" bIns="91425" anchor="ctr" anchorCtr="0">
            <a:noAutofit/>
          </a:bodyPr>
          <a:lstStyle/>
          <a:p>
            <a:pPr>
              <a:buNone/>
            </a:pPr>
            <a:r>
              <a:rPr lang="en" dirty="0"/>
              <a:t>Use chain rule to decompose likelihood of an image x into product of 1-d distributions:</a:t>
            </a:r>
          </a:p>
        </p:txBody>
      </p:sp>
      <p:sp>
        <p:nvSpPr>
          <p:cNvPr id="304" name="Shape 304"/>
          <p:cNvSpPr txBox="1">
            <a:spLocks noGrp="1"/>
          </p:cNvSpPr>
          <p:nvPr>
            <p:ph type="body" idx="4294967295"/>
          </p:nvPr>
        </p:nvSpPr>
        <p:spPr>
          <a:xfrm>
            <a:off x="0" y="1219200"/>
            <a:ext cx="8229600" cy="422275"/>
          </a:xfrm>
          <a:prstGeom prst="rect">
            <a:avLst/>
          </a:prstGeom>
        </p:spPr>
        <p:txBody>
          <a:bodyPr lIns="91425" tIns="91425" rIns="91425" bIns="91425" anchor="ctr" anchorCtr="0">
            <a:noAutofit/>
          </a:bodyPr>
          <a:lstStyle/>
          <a:p>
            <a:pPr>
              <a:buNone/>
            </a:pPr>
            <a:r>
              <a:rPr lang="en"/>
              <a:t>Explicit density model</a:t>
            </a:r>
          </a:p>
        </p:txBody>
      </p:sp>
      <p:cxnSp>
        <p:nvCxnSpPr>
          <p:cNvPr id="305" name="Shape 305"/>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06" name="Shape 306"/>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07" name="Shape 307"/>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08" name="Shape 308"/>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09" name="Shape 309"/>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10" name="Shape 310"/>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3" name="Shape 316"/>
          <p:cNvSpPr txBox="1">
            <a:spLocks/>
          </p:cNvSpPr>
          <p:nvPr/>
        </p:nvSpPr>
        <p:spPr bwMode="auto">
          <a:xfrm>
            <a:off x="381000" y="4715525"/>
            <a:ext cx="43575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smtClean="0"/>
              <a:t>Then maximize likelihood of training data</a:t>
            </a:r>
            <a:endParaRPr lang="en" kern="0" dirty="0"/>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23210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381000" y="4715525"/>
            <a:ext cx="4357500" cy="621300"/>
          </a:xfrm>
          <a:prstGeom prst="rect">
            <a:avLst/>
          </a:prstGeom>
        </p:spPr>
        <p:txBody>
          <a:bodyPr lIns="91425" tIns="91425" rIns="91425" bIns="91425" anchor="ctr" anchorCtr="0">
            <a:noAutofit/>
          </a:bodyPr>
          <a:lstStyle/>
          <a:p>
            <a:pPr>
              <a:buNone/>
            </a:pPr>
            <a:r>
              <a:rPr lang="en" dirty="0"/>
              <a:t>Then maximize likelihood of training data</a:t>
            </a:r>
          </a:p>
        </p:txBody>
      </p:sp>
      <p:cxnSp>
        <p:nvCxnSpPr>
          <p:cNvPr id="321" name="Shape 321"/>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3" name="Shape 323"/>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25" name="Shape 325"/>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smtClean="0"/>
              <a:t>Observable Model</a:t>
            </a:r>
            <a:endParaRPr lang="en" dirty="0"/>
          </a:p>
        </p:txBody>
      </p:sp>
      <p:sp>
        <p:nvSpPr>
          <p:cNvPr id="16" name="Shape 303"/>
          <p:cNvSpPr txBox="1">
            <a:spLocks/>
          </p:cNvSpPr>
          <p:nvPr/>
        </p:nvSpPr>
        <p:spPr bwMode="auto">
          <a:xfrm>
            <a:off x="457200" y="2200925"/>
            <a:ext cx="82296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smtClean="0"/>
              <a:t>Use chain rule to decompose likelihood of an image x into product of 1-d distributions:</a:t>
            </a:r>
            <a:endParaRPr lang="en" kern="0"/>
          </a:p>
        </p:txBody>
      </p:sp>
      <p:sp>
        <p:nvSpPr>
          <p:cNvPr id="17" name="Shape 304"/>
          <p:cNvSpPr txBox="1">
            <a:spLocks/>
          </p:cNvSpPr>
          <p:nvPr/>
        </p:nvSpPr>
        <p:spPr bwMode="auto">
          <a:xfrm>
            <a:off x="0" y="1219200"/>
            <a:ext cx="82296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kern="0" smtClean="0"/>
              <a:t>Explicit density model</a:t>
            </a:r>
            <a:endParaRPr lang="en" kern="0"/>
          </a:p>
        </p:txBody>
      </p:sp>
      <p:sp>
        <p:nvSpPr>
          <p:cNvPr id="18" name="Shape 327"/>
          <p:cNvSpPr txBox="1">
            <a:spLocks/>
          </p:cNvSpPr>
          <p:nvPr/>
        </p:nvSpPr>
        <p:spPr bwMode="auto">
          <a:xfrm>
            <a:off x="5334001" y="4645025"/>
            <a:ext cx="38100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600" kern="0" smtClean="0">
                <a:solidFill>
                  <a:srgbClr val="0000FF"/>
                </a:solidFill>
              </a:rPr>
              <a:t>Complex distribution over pixel values =&gt; Express using a neural network!</a:t>
            </a:r>
            <a:endParaRPr lang="en" sz="1600" kern="0">
              <a:solidFill>
                <a:srgbClr val="0000FF"/>
              </a:solidFill>
            </a:endParaRP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98676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381000" y="4715525"/>
            <a:ext cx="4357500" cy="621300"/>
          </a:xfrm>
          <a:prstGeom prst="rect">
            <a:avLst/>
          </a:prstGeom>
        </p:spPr>
        <p:txBody>
          <a:bodyPr lIns="91425" tIns="91425" rIns="91425" bIns="91425" anchor="ctr" anchorCtr="0">
            <a:noAutofit/>
          </a:bodyPr>
          <a:lstStyle/>
          <a:p>
            <a:pPr>
              <a:buNone/>
            </a:pPr>
            <a:r>
              <a:rPr lang="en" dirty="0"/>
              <a:t>Then maximize likelihood of training data</a:t>
            </a:r>
          </a:p>
        </p:txBody>
      </p:sp>
      <p:sp>
        <p:nvSpPr>
          <p:cNvPr id="327" name="Shape 327"/>
          <p:cNvSpPr txBox="1">
            <a:spLocks noGrp="1"/>
          </p:cNvSpPr>
          <p:nvPr>
            <p:ph type="body" idx="4294967295"/>
          </p:nvPr>
        </p:nvSpPr>
        <p:spPr>
          <a:xfrm>
            <a:off x="5334001" y="4645025"/>
            <a:ext cx="3810000" cy="422275"/>
          </a:xfrm>
          <a:prstGeom prst="rect">
            <a:avLst/>
          </a:prstGeom>
        </p:spPr>
        <p:txBody>
          <a:bodyPr lIns="91425" tIns="91425" rIns="91425" bIns="91425" anchor="ctr" anchorCtr="0">
            <a:noAutofit/>
          </a:bodyPr>
          <a:lstStyle/>
          <a:p>
            <a:pPr>
              <a:buNone/>
            </a:pPr>
            <a:r>
              <a:rPr lang="en" sz="1600">
                <a:solidFill>
                  <a:srgbClr val="0000FF"/>
                </a:solidFill>
              </a:rPr>
              <a:t>Complex distribution over pixel values =&gt; Express using a neural network!</a:t>
            </a:r>
          </a:p>
        </p:txBody>
      </p:sp>
      <p:cxnSp>
        <p:nvCxnSpPr>
          <p:cNvPr id="321" name="Shape 321"/>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3" name="Shape 323"/>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25" name="Shape 325"/>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smtClean="0"/>
              <a:t>Observable Model</a:t>
            </a:r>
            <a:endParaRPr lang="en" dirty="0"/>
          </a:p>
        </p:txBody>
      </p:sp>
      <p:sp>
        <p:nvSpPr>
          <p:cNvPr id="16" name="Shape 303"/>
          <p:cNvSpPr txBox="1">
            <a:spLocks/>
          </p:cNvSpPr>
          <p:nvPr/>
        </p:nvSpPr>
        <p:spPr bwMode="auto">
          <a:xfrm>
            <a:off x="457200" y="2200925"/>
            <a:ext cx="82296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smtClean="0"/>
              <a:t>Use chain rule to decompose likelihood of an image x into product of 1-d distributions:</a:t>
            </a:r>
            <a:endParaRPr lang="en" kern="0"/>
          </a:p>
        </p:txBody>
      </p:sp>
      <p:sp>
        <p:nvSpPr>
          <p:cNvPr id="17" name="Shape 304"/>
          <p:cNvSpPr txBox="1">
            <a:spLocks/>
          </p:cNvSpPr>
          <p:nvPr/>
        </p:nvSpPr>
        <p:spPr bwMode="auto">
          <a:xfrm>
            <a:off x="0" y="1219200"/>
            <a:ext cx="82296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kern="0" smtClean="0"/>
              <a:t>Explicit density model</a:t>
            </a:r>
            <a:endParaRPr lang="en" kern="0"/>
          </a:p>
        </p:txBody>
      </p:sp>
      <p:sp>
        <p:nvSpPr>
          <p:cNvPr id="13" name="Shape 342"/>
          <p:cNvSpPr txBox="1">
            <a:spLocks/>
          </p:cNvSpPr>
          <p:nvPr/>
        </p:nvSpPr>
        <p:spPr bwMode="auto">
          <a:xfrm>
            <a:off x="6398374" y="3732213"/>
            <a:ext cx="2745626"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600" kern="0" smtClean="0">
                <a:solidFill>
                  <a:srgbClr val="0000FF"/>
                </a:solidFill>
              </a:rPr>
              <a:t>Will need to define ordering of “previous pixels”</a:t>
            </a:r>
            <a:endParaRPr lang="en" sz="1600" kern="0">
              <a:solidFill>
                <a:srgbClr val="0000FF"/>
              </a:solidFill>
            </a:endParaRP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10497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smtClean="0"/>
              <a:t>PixelRNN</a:t>
            </a:r>
            <a:r>
              <a:rPr lang="en-US" dirty="0" smtClean="0"/>
              <a:t>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351" name="Shape 351"/>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2" name="Shape 352"/>
          <p:cNvSpPr/>
          <p:nvPr/>
        </p:nvSpPr>
        <p:spPr>
          <a:xfrm>
            <a:off x="566222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3" name="Shape 353"/>
          <p:cNvSpPr/>
          <p:nvPr/>
        </p:nvSpPr>
        <p:spPr>
          <a:xfrm>
            <a:off x="617490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4" name="Shape 354"/>
          <p:cNvSpPr/>
          <p:nvPr/>
        </p:nvSpPr>
        <p:spPr>
          <a:xfrm>
            <a:off x="617490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5" name="Shape 355"/>
          <p:cNvSpPr/>
          <p:nvPr/>
        </p:nvSpPr>
        <p:spPr>
          <a:xfrm>
            <a:off x="566222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6" name="Shape 356"/>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7" name="Shape 357"/>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8" name="Shape 358"/>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9" name="Shape 359"/>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0" name="Shape 360"/>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1" name="Shape 361"/>
          <p:cNvSpPr/>
          <p:nvPr/>
        </p:nvSpPr>
        <p:spPr>
          <a:xfrm>
            <a:off x="6687575"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2" name="Shape 362"/>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3" name="Shape 363"/>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4" name="Shape 364"/>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5" name="Shape 365"/>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6" name="Shape 366"/>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7" name="Shape 367"/>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8" name="Shape 368"/>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9" name="Shape 369"/>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0" name="Shape 370"/>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1" name="Shape 371"/>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2" name="Shape 372"/>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3" name="Shape 373"/>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4" name="Shape 374"/>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5" name="Shape 375"/>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6" name="Shape 376"/>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97511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Shape 384"/>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5" name="Shape 385"/>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6" name="Shape 386"/>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7" name="Shape 387"/>
          <p:cNvSpPr/>
          <p:nvPr/>
        </p:nvSpPr>
        <p:spPr>
          <a:xfrm>
            <a:off x="617490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8" name="Shape 388"/>
          <p:cNvSpPr/>
          <p:nvPr/>
        </p:nvSpPr>
        <p:spPr>
          <a:xfrm>
            <a:off x="566222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9" name="Shape 389"/>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0" name="Shape 390"/>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1" name="Shape 391"/>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2" name="Shape 392"/>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3" name="Shape 393"/>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4" name="Shape 394"/>
          <p:cNvSpPr/>
          <p:nvPr/>
        </p:nvSpPr>
        <p:spPr>
          <a:xfrm>
            <a:off x="6687575"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5" name="Shape 395"/>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6" name="Shape 396"/>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7" name="Shape 397"/>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8" name="Shape 398"/>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9" name="Shape 399"/>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0" name="Shape 400"/>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1" name="Shape 401"/>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2" name="Shape 402"/>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3" name="Shape 403"/>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4" name="Shape 404"/>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5" name="Shape 405"/>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6" name="Shape 406"/>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7" name="Shape 407"/>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8" name="Shape 408"/>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9" name="Shape 409"/>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11" name="Shape 411"/>
          <p:cNvCxnSpPr>
            <a:stCxn id="384" idx="4"/>
            <a:endCxn id="385"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12" name="Shape 412"/>
          <p:cNvCxnSpPr>
            <a:endCxn id="386"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sp>
        <p:nvSpPr>
          <p:cNvPr id="34"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smtClean="0"/>
              <a:t>PixelRNN</a:t>
            </a:r>
            <a:r>
              <a:rPr lang="en-US" dirty="0" smtClean="0"/>
              <a:t>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3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87191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Shape 419"/>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0" name="Shape 420"/>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1" name="Shape 421"/>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2" name="Shape 422"/>
          <p:cNvSpPr/>
          <p:nvPr/>
        </p:nvSpPr>
        <p:spPr>
          <a:xfrm>
            <a:off x="6174900"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3" name="Shape 423"/>
          <p:cNvSpPr/>
          <p:nvPr/>
        </p:nvSpPr>
        <p:spPr>
          <a:xfrm>
            <a:off x="5662225"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5" name="Shape 425"/>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6" name="Shape 426"/>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7" name="Shape 427"/>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8" name="Shape 428"/>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9" name="Shape 429"/>
          <p:cNvSpPr/>
          <p:nvPr/>
        </p:nvSpPr>
        <p:spPr>
          <a:xfrm>
            <a:off x="668757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0" name="Shape 430"/>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1" name="Shape 431"/>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2" name="Shape 432"/>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3" name="Shape 433"/>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4" name="Shape 434"/>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5" name="Shape 435"/>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6" name="Shape 436"/>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7" name="Shape 437"/>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8" name="Shape 438"/>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9" name="Shape 439"/>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0" name="Shape 440"/>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2" name="Shape 442"/>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4" name="Shape 444"/>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46" name="Shape 446"/>
          <p:cNvCxnSpPr>
            <a:stCxn id="419" idx="4"/>
            <a:endCxn id="420"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47" name="Shape 447"/>
          <p:cNvCxnSpPr>
            <a:endCxn id="421"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48" name="Shape 448"/>
          <p:cNvCxnSpPr/>
          <p:nvPr/>
        </p:nvCxnSpPr>
        <p:spPr>
          <a:xfrm>
            <a:off x="5749825" y="302790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49" name="Shape 449"/>
          <p:cNvCxnSpPr/>
          <p:nvPr/>
        </p:nvCxnSpPr>
        <p:spPr>
          <a:xfrm>
            <a:off x="6262500"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50" name="Shape 450"/>
          <p:cNvCxnSpPr/>
          <p:nvPr/>
        </p:nvCxnSpPr>
        <p:spPr>
          <a:xfrm>
            <a:off x="5837400"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51" name="Shape 451"/>
          <p:cNvCxnSpPr/>
          <p:nvPr/>
        </p:nvCxnSpPr>
        <p:spPr>
          <a:xfrm>
            <a:off x="6350087" y="2476050"/>
            <a:ext cx="337500" cy="1800"/>
          </a:xfrm>
          <a:prstGeom prst="straightConnector1">
            <a:avLst/>
          </a:prstGeom>
          <a:noFill/>
          <a:ln w="9525" cap="flat" cmpd="sng">
            <a:solidFill>
              <a:schemeClr val="dk2"/>
            </a:solidFill>
            <a:prstDash val="solid"/>
            <a:round/>
            <a:headEnd type="none" w="lg" len="lg"/>
            <a:tailEnd type="triangle" w="lg" len="lg"/>
          </a:ln>
        </p:spPr>
      </p:cxnSp>
      <p:sp>
        <p:nvSpPr>
          <p:cNvPr id="38"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smtClean="0"/>
              <a:t>PixelRNN</a:t>
            </a:r>
            <a:r>
              <a:rPr lang="en-US" dirty="0" smtClean="0"/>
              <a:t>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26939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8" name="Shape 458"/>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9" name="Shape 459"/>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0" name="Shape 460"/>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1" name="Shape 461"/>
          <p:cNvSpPr/>
          <p:nvPr/>
        </p:nvSpPr>
        <p:spPr>
          <a:xfrm>
            <a:off x="6174900"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2" name="Shape 462"/>
          <p:cNvSpPr/>
          <p:nvPr/>
        </p:nvSpPr>
        <p:spPr>
          <a:xfrm>
            <a:off x="5662225"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3" name="Shape 463"/>
          <p:cNvSpPr/>
          <p:nvPr/>
        </p:nvSpPr>
        <p:spPr>
          <a:xfrm>
            <a:off x="5662225" y="37813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4" name="Shape 464"/>
          <p:cNvSpPr/>
          <p:nvPr/>
        </p:nvSpPr>
        <p:spPr>
          <a:xfrm>
            <a:off x="6174900"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5" name="Shape 465"/>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6" name="Shape 466"/>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7" name="Shape 467"/>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8" name="Shape 468"/>
          <p:cNvSpPr/>
          <p:nvPr/>
        </p:nvSpPr>
        <p:spPr>
          <a:xfrm>
            <a:off x="668757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9" name="Shape 469"/>
          <p:cNvSpPr/>
          <p:nvPr/>
        </p:nvSpPr>
        <p:spPr>
          <a:xfrm>
            <a:off x="668757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0" name="Shape 470"/>
          <p:cNvSpPr/>
          <p:nvPr/>
        </p:nvSpPr>
        <p:spPr>
          <a:xfrm>
            <a:off x="720025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1" name="Shape 471"/>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2" name="Shape 472"/>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3" name="Shape 473"/>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4" name="Shape 474"/>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5" name="Shape 475"/>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6" name="Shape 476"/>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7" name="Shape 477"/>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8" name="Shape 478"/>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9" name="Shape 479"/>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0" name="Shape 480"/>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1" name="Shape 481"/>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2" name="Shape 482"/>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3" name="Shape 483"/>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85" name="Shape 485"/>
          <p:cNvCxnSpPr>
            <a:stCxn id="458" idx="4"/>
            <a:endCxn id="459"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6" name="Shape 486"/>
          <p:cNvCxnSpPr>
            <a:endCxn id="460"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87" name="Shape 487"/>
          <p:cNvCxnSpPr/>
          <p:nvPr/>
        </p:nvCxnSpPr>
        <p:spPr>
          <a:xfrm>
            <a:off x="5749825" y="302790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8" name="Shape 488"/>
          <p:cNvCxnSpPr/>
          <p:nvPr/>
        </p:nvCxnSpPr>
        <p:spPr>
          <a:xfrm>
            <a:off x="6262500"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9" name="Shape 489"/>
          <p:cNvCxnSpPr/>
          <p:nvPr/>
        </p:nvCxnSpPr>
        <p:spPr>
          <a:xfrm>
            <a:off x="5837400"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6350087" y="24760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1" name="Shape 491"/>
          <p:cNvCxnSpPr/>
          <p:nvPr/>
        </p:nvCxnSpPr>
        <p:spPr>
          <a:xfrm>
            <a:off x="5749825" y="350558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2" name="Shape 492"/>
          <p:cNvCxnSpPr/>
          <p:nvPr/>
        </p:nvCxnSpPr>
        <p:spPr>
          <a:xfrm>
            <a:off x="6262500" y="302788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3" name="Shape 493"/>
          <p:cNvCxnSpPr/>
          <p:nvPr/>
        </p:nvCxnSpPr>
        <p:spPr>
          <a:xfrm>
            <a:off x="6777650" y="256363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4" name="Shape 494"/>
          <p:cNvCxnSpPr/>
          <p:nvPr/>
        </p:nvCxnSpPr>
        <p:spPr>
          <a:xfrm>
            <a:off x="5837400" y="34037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5" name="Shape 495"/>
          <p:cNvCxnSpPr/>
          <p:nvPr/>
        </p:nvCxnSpPr>
        <p:spPr>
          <a:xfrm>
            <a:off x="6350087"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6" name="Shape 496"/>
          <p:cNvCxnSpPr/>
          <p:nvPr/>
        </p:nvCxnSpPr>
        <p:spPr>
          <a:xfrm>
            <a:off x="6862762" y="2476050"/>
            <a:ext cx="337500" cy="1800"/>
          </a:xfrm>
          <a:prstGeom prst="straightConnector1">
            <a:avLst/>
          </a:prstGeom>
          <a:noFill/>
          <a:ln w="9525" cap="flat" cmpd="sng">
            <a:solidFill>
              <a:schemeClr val="dk2"/>
            </a:solidFill>
            <a:prstDash val="solid"/>
            <a:round/>
            <a:headEnd type="none" w="lg" len="lg"/>
            <a:tailEnd type="triangle" w="lg" len="lg"/>
          </a:ln>
        </p:spPr>
      </p:cxnSp>
      <p:sp>
        <p:nvSpPr>
          <p:cNvPr id="497" name="Shape 497"/>
          <p:cNvSpPr txBox="1"/>
          <p:nvPr/>
        </p:nvSpPr>
        <p:spPr>
          <a:xfrm>
            <a:off x="395300" y="3990175"/>
            <a:ext cx="38682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Drawback: sequential generation is slow!</a:t>
            </a:r>
          </a:p>
        </p:txBody>
      </p:sp>
      <p:sp>
        <p:nvSpPr>
          <p:cNvPr id="46"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smtClean="0"/>
              <a:t>PixelRNN</a:t>
            </a:r>
            <a:r>
              <a:rPr lang="en-US" dirty="0" smtClean="0"/>
              <a:t>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4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552236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5222700" y="1964450"/>
            <a:ext cx="3422275" cy="2776700"/>
          </a:xfrm>
          <a:prstGeom prst="rect">
            <a:avLst/>
          </a:prstGeom>
          <a:noFill/>
          <a:ln>
            <a:noFill/>
          </a:ln>
        </p:spPr>
      </p:pic>
      <p:sp>
        <p:nvSpPr>
          <p:cNvPr id="506" name="Shape 506"/>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07" name="Shape 507"/>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sp>
        <p:nvSpPr>
          <p:cNvPr id="9"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smtClean="0"/>
              <a:t>Pixel</a:t>
            </a:r>
            <a:r>
              <a:rPr lang="en-US" dirty="0" smtClean="0"/>
              <a:t>CNN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20032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5" name="Shape 515"/>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Training: maximize likelihood of training images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 </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16" name="Shape 516"/>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pic>
        <p:nvPicPr>
          <p:cNvPr id="517" name="Shape 517"/>
          <p:cNvPicPr preferRelativeResize="0"/>
          <p:nvPr/>
        </p:nvPicPr>
        <p:blipFill>
          <a:blip r:embed="rId3">
            <a:alphaModFix/>
          </a:blip>
          <a:stretch>
            <a:fillRect/>
          </a:stretch>
        </p:blipFill>
        <p:spPr>
          <a:xfrm>
            <a:off x="5222700" y="1964450"/>
            <a:ext cx="3422275" cy="2776700"/>
          </a:xfrm>
          <a:prstGeom prst="rect">
            <a:avLst/>
          </a:prstGeom>
          <a:noFill/>
          <a:ln>
            <a:noFill/>
          </a:ln>
        </p:spPr>
      </p:pic>
      <p:pic>
        <p:nvPicPr>
          <p:cNvPr id="518" name="Shape 518"/>
          <p:cNvPicPr preferRelativeResize="0"/>
          <p:nvPr/>
        </p:nvPicPr>
        <p:blipFill>
          <a:blip r:embed="rId4">
            <a:alphaModFix/>
          </a:blip>
          <a:stretch>
            <a:fillRect/>
          </a:stretch>
        </p:blipFill>
        <p:spPr>
          <a:xfrm>
            <a:off x="945325" y="4375049"/>
            <a:ext cx="3019924" cy="710150"/>
          </a:xfrm>
          <a:prstGeom prst="rect">
            <a:avLst/>
          </a:prstGeom>
          <a:noFill/>
          <a:ln>
            <a:noFill/>
          </a:ln>
        </p:spPr>
      </p:pic>
      <p:sp>
        <p:nvSpPr>
          <p:cNvPr id="519" name="Shape 519"/>
          <p:cNvSpPr txBox="1"/>
          <p:nvPr/>
        </p:nvSpPr>
        <p:spPr>
          <a:xfrm>
            <a:off x="6001825" y="141542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0" name="Shape 520"/>
          <p:cNvSpPr txBox="1"/>
          <p:nvPr/>
        </p:nvSpPr>
        <p:spPr>
          <a:xfrm>
            <a:off x="5828925" y="1584625"/>
            <a:ext cx="24963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Softmax loss at each pixel</a:t>
            </a:r>
          </a:p>
        </p:txBody>
      </p:sp>
      <p:sp>
        <p:nvSpPr>
          <p:cNvPr id="12"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smtClean="0"/>
              <a:t>Pixel</a:t>
            </a:r>
            <a:r>
              <a:rPr lang="en-US" dirty="0" smtClean="0"/>
              <a:t>CNN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25334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Administrativia</a:t>
            </a:r>
            <a:endParaRPr lang="en-US" dirty="0"/>
          </a:p>
        </p:txBody>
      </p:sp>
      <p:sp>
        <p:nvSpPr>
          <p:cNvPr id="3" name="Content Placeholder 2"/>
          <p:cNvSpPr>
            <a:spLocks noGrp="1"/>
          </p:cNvSpPr>
          <p:nvPr>
            <p:ph idx="1"/>
          </p:nvPr>
        </p:nvSpPr>
        <p:spPr/>
        <p:txBody>
          <a:bodyPr/>
          <a:lstStyle/>
          <a:p>
            <a:r>
              <a:rPr lang="en-US" dirty="0" smtClean="0"/>
              <a:t>Poster Presentation:</a:t>
            </a:r>
          </a:p>
          <a:p>
            <a:pPr lvl="1"/>
            <a:r>
              <a:rPr lang="en-US" dirty="0"/>
              <a:t>Wed </a:t>
            </a:r>
            <a:r>
              <a:rPr lang="en-US" dirty="0" smtClean="0"/>
              <a:t>11/29, 2-4pm </a:t>
            </a:r>
            <a:endParaRPr lang="en-US" dirty="0"/>
          </a:p>
          <a:p>
            <a:pPr lvl="2"/>
            <a:r>
              <a:rPr lang="en-US" dirty="0"/>
              <a:t>In two sessions</a:t>
            </a:r>
          </a:p>
          <a:p>
            <a:pPr lvl="1"/>
            <a:r>
              <a:rPr lang="en-US" dirty="0" smtClean="0"/>
              <a:t>Klaus Auditorium </a:t>
            </a:r>
            <a:endParaRPr lang="en-US" dirty="0" smtClean="0"/>
          </a:p>
          <a:p>
            <a:pPr lvl="1"/>
            <a:r>
              <a:rPr lang="en-US" dirty="0" smtClean="0"/>
              <a:t>Less </a:t>
            </a:r>
            <a:r>
              <a:rPr lang="en-US" dirty="0" smtClean="0"/>
              <a:t>text, more pictures.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
        <p:nvSpPr>
          <p:cNvPr id="6" name="TextBox 5"/>
          <p:cNvSpPr txBox="1"/>
          <p:nvPr/>
        </p:nvSpPr>
        <p:spPr>
          <a:xfrm>
            <a:off x="3953015" y="1143000"/>
            <a:ext cx="2887330" cy="461665"/>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kern="0" dirty="0">
                <a:solidFill>
                  <a:srgbClr val="FF0000"/>
                </a:solidFill>
                <a:latin typeface="Arial"/>
                <a:ea typeface="Osaka"/>
                <a:cs typeface="Osaka"/>
              </a:rPr>
              <a:t>Best Project </a:t>
            </a:r>
            <a:r>
              <a:rPr lang="en-US" sz="2400" kern="0" dirty="0" smtClean="0">
                <a:solidFill>
                  <a:srgbClr val="FF0000"/>
                </a:solidFill>
                <a:latin typeface="Arial"/>
                <a:ea typeface="Osaka"/>
                <a:cs typeface="Osaka"/>
              </a:rPr>
              <a:t>Award!</a:t>
            </a:r>
            <a:endParaRPr lang="en-US" dirty="0">
              <a:solidFill>
                <a:srgbClr val="FF0000"/>
              </a:solidFill>
            </a:endParaRPr>
          </a:p>
        </p:txBody>
      </p:sp>
    </p:spTree>
    <p:extLst>
      <p:ext uri="{BB962C8B-B14F-4D97-AF65-F5344CB8AC3E}">
        <p14:creationId xmlns:p14="http://schemas.microsoft.com/office/powerpoint/2010/main" val="174916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5222700" y="1964450"/>
            <a:ext cx="3422275" cy="2776700"/>
          </a:xfrm>
          <a:prstGeom prst="rect">
            <a:avLst/>
          </a:prstGeom>
          <a:noFill/>
          <a:ln>
            <a:noFill/>
          </a:ln>
        </p:spPr>
      </p:pic>
      <p:sp>
        <p:nvSpPr>
          <p:cNvPr id="529" name="Shape 529"/>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30" name="Shape 530"/>
          <p:cNvSpPr txBox="1"/>
          <p:nvPr/>
        </p:nvSpPr>
        <p:spPr>
          <a:xfrm>
            <a:off x="396600" y="3637000"/>
            <a:ext cx="46938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Training is faster than PixelRNN</a:t>
            </a:r>
          </a:p>
          <a:p>
            <a:pPr algn="l" eaLnBrk="1" fontAlgn="auto" hangingPunct="1">
              <a:spcBef>
                <a:spcPts val="0"/>
              </a:spcBef>
              <a:spcAft>
                <a:spcPts val="0"/>
              </a:spcAft>
            </a:pPr>
            <a:r>
              <a:rPr lang="en" sz="1600" kern="0">
                <a:solidFill>
                  <a:srgbClr val="0000FF"/>
                </a:solidFill>
                <a:latin typeface="Arial"/>
                <a:ea typeface="Arial"/>
                <a:cs typeface="Arial"/>
                <a:sym typeface="Arial"/>
              </a:rPr>
              <a:t>(can parallelize convolutions since context region values known from training images)</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r>
              <a:rPr lang="en" sz="1600" kern="0">
                <a:solidFill>
                  <a:srgbClr val="0000FF"/>
                </a:solidFill>
                <a:latin typeface="Arial"/>
                <a:ea typeface="Arial"/>
                <a:cs typeface="Arial"/>
                <a:sym typeface="Arial"/>
              </a:rPr>
              <a:t>Generation must still proceed sequentially</a:t>
            </a:r>
          </a:p>
          <a:p>
            <a:pPr algn="l" eaLnBrk="1" fontAlgn="auto" hangingPunct="1">
              <a:spcBef>
                <a:spcPts val="0"/>
              </a:spcBef>
              <a:spcAft>
                <a:spcPts val="0"/>
              </a:spcAft>
            </a:pPr>
            <a:r>
              <a:rPr lang="en" sz="1600" kern="0">
                <a:solidFill>
                  <a:srgbClr val="0000FF"/>
                </a:solidFill>
                <a:latin typeface="Arial"/>
                <a:ea typeface="Arial"/>
                <a:cs typeface="Arial"/>
                <a:sym typeface="Arial"/>
              </a:rPr>
              <a:t>=&gt; still slow</a:t>
            </a:r>
          </a:p>
        </p:txBody>
      </p:sp>
      <p:sp>
        <p:nvSpPr>
          <p:cNvPr id="531" name="Shape 531"/>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sp>
        <p:nvSpPr>
          <p:cNvPr id="10"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smtClean="0"/>
              <a:t>Pixel</a:t>
            </a:r>
            <a:r>
              <a:rPr lang="en-US" dirty="0" smtClean="0"/>
              <a:t>CNN </a:t>
            </a:r>
            <a:r>
              <a:rPr lang="en" sz="1400" i="1" dirty="0">
                <a:solidFill>
                  <a:srgbClr val="000000"/>
                </a:solidFill>
                <a:ea typeface="Arial"/>
                <a:cs typeface="Arial"/>
                <a:sym typeface="Arial"/>
              </a:rPr>
              <a:t>[van der Oord et al. 2016</a:t>
            </a:r>
            <a:r>
              <a:rPr lang="en" sz="1400" i="1" dirty="0" smtClean="0">
                <a:solidFill>
                  <a:srgbClr val="000000"/>
                </a:solidFill>
                <a:ea typeface="Arial"/>
                <a:cs typeface="Arial"/>
                <a:sym typeface="Arial"/>
              </a:rPr>
              <a:t>]</a:t>
            </a:r>
            <a:endParaRPr lang="en" dirty="0"/>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43619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987028"/>
            <a:ext cx="8229600" cy="857400"/>
          </a:xfrm>
          <a:prstGeom prst="rect">
            <a:avLst/>
          </a:prstGeom>
        </p:spPr>
        <p:txBody>
          <a:bodyPr lIns="91425" tIns="91425" rIns="91425" bIns="91425" anchor="ctr" anchorCtr="0">
            <a:noAutofit/>
          </a:bodyPr>
          <a:lstStyle/>
          <a:p>
            <a:r>
              <a:rPr lang="en"/>
              <a:t>Generation Samples</a:t>
            </a:r>
          </a:p>
        </p:txBody>
      </p:sp>
      <p:sp>
        <p:nvSpPr>
          <p:cNvPr id="538" name="Shape 538"/>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Aaron van der Oord et al., 2016. Reproduced with permission. </a:t>
            </a:r>
          </a:p>
        </p:txBody>
      </p:sp>
      <p:pic>
        <p:nvPicPr>
          <p:cNvPr id="539" name="Shape 539"/>
          <p:cNvPicPr preferRelativeResize="0"/>
          <p:nvPr/>
        </p:nvPicPr>
        <p:blipFill rotWithShape="1">
          <a:blip r:embed="rId3">
            <a:alphaModFix/>
          </a:blip>
          <a:srcRect r="50588"/>
          <a:stretch/>
        </p:blipFill>
        <p:spPr>
          <a:xfrm>
            <a:off x="1056251" y="1766201"/>
            <a:ext cx="3265325" cy="2976125"/>
          </a:xfrm>
          <a:prstGeom prst="rect">
            <a:avLst/>
          </a:prstGeom>
          <a:noFill/>
          <a:ln>
            <a:noFill/>
          </a:ln>
        </p:spPr>
      </p:pic>
      <p:pic>
        <p:nvPicPr>
          <p:cNvPr id="540" name="Shape 540"/>
          <p:cNvPicPr preferRelativeResize="0"/>
          <p:nvPr/>
        </p:nvPicPr>
        <p:blipFill rotWithShape="1">
          <a:blip r:embed="rId3">
            <a:alphaModFix/>
          </a:blip>
          <a:srcRect l="50214"/>
          <a:stretch/>
        </p:blipFill>
        <p:spPr>
          <a:xfrm>
            <a:off x="4696300" y="1766201"/>
            <a:ext cx="3290000" cy="2976125"/>
          </a:xfrm>
          <a:prstGeom prst="rect">
            <a:avLst/>
          </a:prstGeom>
          <a:noFill/>
          <a:ln>
            <a:noFill/>
          </a:ln>
        </p:spPr>
      </p:pic>
      <p:sp>
        <p:nvSpPr>
          <p:cNvPr id="541" name="Shape 541"/>
          <p:cNvSpPr txBox="1"/>
          <p:nvPr/>
        </p:nvSpPr>
        <p:spPr>
          <a:xfrm>
            <a:off x="1924450" y="4700600"/>
            <a:ext cx="16743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32x32 CIFAR-10</a:t>
            </a:r>
          </a:p>
        </p:txBody>
      </p:sp>
      <p:sp>
        <p:nvSpPr>
          <p:cNvPr id="542" name="Shape 542"/>
          <p:cNvSpPr txBox="1"/>
          <p:nvPr/>
        </p:nvSpPr>
        <p:spPr>
          <a:xfrm>
            <a:off x="5757675" y="4700600"/>
            <a:ext cx="16428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32x32 ImageNet</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5090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8" name="Shape 548"/>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PixelRNN</a:t>
            </a:r>
            <a:r>
              <a:rPr lang="en" dirty="0"/>
              <a:t> and </a:t>
            </a:r>
            <a:r>
              <a:rPr lang="en" dirty="0" err="1"/>
              <a:t>PixelCNN</a:t>
            </a:r>
            <a:endParaRPr lang="en" dirty="0"/>
          </a:p>
        </p:txBody>
      </p:sp>
      <p:sp>
        <p:nvSpPr>
          <p:cNvPr id="549" name="Shape 549"/>
          <p:cNvSpPr txBox="1">
            <a:spLocks noGrp="1"/>
          </p:cNvSpPr>
          <p:nvPr>
            <p:ph type="body" idx="1"/>
          </p:nvPr>
        </p:nvSpPr>
        <p:spPr>
          <a:xfrm>
            <a:off x="4766425" y="2454025"/>
            <a:ext cx="3936900" cy="2720100"/>
          </a:xfrm>
          <a:prstGeom prst="rect">
            <a:avLst/>
          </a:prstGeom>
        </p:spPr>
        <p:txBody>
          <a:bodyPr lIns="91425" tIns="91425" rIns="91425" bIns="91425" anchor="ctr" anchorCtr="0">
            <a:noAutofit/>
          </a:bodyPr>
          <a:lstStyle/>
          <a:p>
            <a:pPr>
              <a:buNone/>
            </a:pPr>
            <a:r>
              <a:rPr lang="en"/>
              <a:t>Improving PixelCNN performance</a:t>
            </a:r>
          </a:p>
          <a:p>
            <a:pPr marL="457200" indent="-228600">
              <a:buChar char="-"/>
            </a:pPr>
            <a:r>
              <a:rPr lang="en"/>
              <a:t>Gated convolutional layers</a:t>
            </a:r>
          </a:p>
          <a:p>
            <a:pPr marL="457200" indent="-228600">
              <a:buChar char="-"/>
            </a:pPr>
            <a:r>
              <a:rPr lang="en"/>
              <a:t>Short-cut connections</a:t>
            </a:r>
          </a:p>
          <a:p>
            <a:pPr marL="457200" indent="-228600">
              <a:buChar char="-"/>
            </a:pPr>
            <a:r>
              <a:rPr lang="en"/>
              <a:t>Discretized logistic loss</a:t>
            </a:r>
          </a:p>
          <a:p>
            <a:pPr marL="457200" indent="-228600">
              <a:buChar char="-"/>
            </a:pPr>
            <a:r>
              <a:rPr lang="en">
                <a:solidFill>
                  <a:schemeClr val="dk1"/>
                </a:solidFill>
              </a:rPr>
              <a:t>Multi-scale</a:t>
            </a:r>
          </a:p>
          <a:p>
            <a:pPr marL="457200" indent="-228600">
              <a:buClr>
                <a:schemeClr val="dk1"/>
              </a:buClr>
              <a:buChar char="-"/>
            </a:pPr>
            <a:r>
              <a:rPr lang="en">
                <a:solidFill>
                  <a:schemeClr val="dk1"/>
                </a:solidFill>
              </a:rPr>
              <a:t>Training tricks</a:t>
            </a:r>
          </a:p>
          <a:p>
            <a:pPr marL="457200" indent="-228600">
              <a:buClr>
                <a:schemeClr val="dk1"/>
              </a:buClr>
              <a:buChar char="-"/>
            </a:pPr>
            <a:r>
              <a:rPr lang="en">
                <a:solidFill>
                  <a:schemeClr val="dk1"/>
                </a:solidFill>
              </a:rPr>
              <a:t>Etc…</a:t>
            </a:r>
          </a:p>
          <a:p>
            <a:pPr>
              <a:buNone/>
            </a:pPr>
            <a:endParaRPr>
              <a:solidFill>
                <a:schemeClr val="dk1"/>
              </a:solidFill>
            </a:endParaRPr>
          </a:p>
          <a:p>
            <a:pPr>
              <a:buNone/>
            </a:pPr>
            <a:r>
              <a:rPr lang="en">
                <a:solidFill>
                  <a:schemeClr val="dk1"/>
                </a:solidFill>
              </a:rPr>
              <a:t>See</a:t>
            </a:r>
          </a:p>
          <a:p>
            <a:pPr marL="457200" indent="-228600">
              <a:buClr>
                <a:schemeClr val="dk1"/>
              </a:buClr>
              <a:buChar char="-"/>
            </a:pPr>
            <a:r>
              <a:rPr lang="en">
                <a:solidFill>
                  <a:schemeClr val="dk1"/>
                </a:solidFill>
              </a:rPr>
              <a:t>Van der Oord et al. NIPS 2016</a:t>
            </a:r>
          </a:p>
          <a:p>
            <a:pPr marL="457200" indent="-228600">
              <a:buClr>
                <a:schemeClr val="dk1"/>
              </a:buClr>
              <a:buChar char="-"/>
            </a:pPr>
            <a:r>
              <a:rPr lang="en">
                <a:solidFill>
                  <a:schemeClr val="dk1"/>
                </a:solidFill>
              </a:rPr>
              <a:t>Salimans et al. 2017 (PixelCNN++)</a:t>
            </a:r>
          </a:p>
          <a:p>
            <a:pPr>
              <a:buNone/>
            </a:pPr>
            <a:endParaRPr/>
          </a:p>
        </p:txBody>
      </p:sp>
      <p:sp>
        <p:nvSpPr>
          <p:cNvPr id="551" name="Shape 551"/>
          <p:cNvSpPr txBox="1">
            <a:spLocks noGrp="1"/>
          </p:cNvSpPr>
          <p:nvPr>
            <p:ph type="body" idx="4294967295"/>
          </p:nvPr>
        </p:nvSpPr>
        <p:spPr>
          <a:xfrm>
            <a:off x="0" y="2108200"/>
            <a:ext cx="3937000" cy="2719388"/>
          </a:xfrm>
          <a:prstGeom prst="rect">
            <a:avLst/>
          </a:prstGeom>
        </p:spPr>
        <p:txBody>
          <a:bodyPr lIns="91425" tIns="91425" rIns="91425" bIns="91425" anchor="ctr" anchorCtr="0">
            <a:noAutofit/>
          </a:bodyPr>
          <a:lstStyle/>
          <a:p>
            <a:pPr>
              <a:buNone/>
            </a:pPr>
            <a:r>
              <a:rPr lang="en">
                <a:solidFill>
                  <a:srgbClr val="0000FF"/>
                </a:solidFill>
              </a:rPr>
              <a:t>Pros:</a:t>
            </a:r>
          </a:p>
          <a:p>
            <a:pPr marL="457200" indent="-228600">
              <a:buClr>
                <a:srgbClr val="0000FF"/>
              </a:buClr>
              <a:buChar char="-"/>
            </a:pPr>
            <a:r>
              <a:rPr lang="en">
                <a:solidFill>
                  <a:srgbClr val="0000FF"/>
                </a:solidFill>
              </a:rPr>
              <a:t>Can explicitly compute likelihood p(x)</a:t>
            </a:r>
          </a:p>
          <a:p>
            <a:pPr marL="457200" indent="-228600">
              <a:buClr>
                <a:srgbClr val="0000FF"/>
              </a:buClr>
              <a:buChar char="-"/>
            </a:pPr>
            <a:r>
              <a:rPr lang="en">
                <a:solidFill>
                  <a:srgbClr val="0000FF"/>
                </a:solidFill>
              </a:rPr>
              <a:t>Explicit likelihood of training data gives good evaluation metric</a:t>
            </a:r>
          </a:p>
          <a:p>
            <a:pPr marL="457200" indent="-228600">
              <a:buClr>
                <a:srgbClr val="0000FF"/>
              </a:buClr>
              <a:buChar char="-"/>
            </a:pPr>
            <a:r>
              <a:rPr lang="en">
                <a:solidFill>
                  <a:srgbClr val="0000FF"/>
                </a:solidFill>
              </a:rPr>
              <a:t>Good samples</a:t>
            </a:r>
          </a:p>
          <a:p>
            <a:pPr>
              <a:buNone/>
            </a:pPr>
            <a:endParaRPr>
              <a:solidFill>
                <a:srgbClr val="0000FF"/>
              </a:solidFill>
            </a:endParaRPr>
          </a:p>
          <a:p>
            <a:pPr>
              <a:buNone/>
            </a:pPr>
            <a:r>
              <a:rPr lang="en">
                <a:solidFill>
                  <a:srgbClr val="0000FF"/>
                </a:solidFill>
              </a:rPr>
              <a:t>Con:</a:t>
            </a:r>
          </a:p>
          <a:p>
            <a:pPr marL="457200" indent="-228600">
              <a:buClr>
                <a:srgbClr val="0000FF"/>
              </a:buClr>
              <a:buChar char="-"/>
            </a:pPr>
            <a:r>
              <a:rPr lang="en">
                <a:solidFill>
                  <a:srgbClr val="0000FF"/>
                </a:solidFill>
              </a:rPr>
              <a:t>Sequential generation =&gt; slow</a:t>
            </a:r>
          </a:p>
        </p:txBody>
      </p:sp>
      <p:sp>
        <p:nvSpPr>
          <p:cNvPr id="550" name="Shape 550"/>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5266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Shape 557"/>
          <p:cNvSpPr txBox="1"/>
          <p:nvPr/>
        </p:nvSpPr>
        <p:spPr>
          <a:xfrm>
            <a:off x="1303650" y="2037850"/>
            <a:ext cx="6536700" cy="1734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4800" kern="0">
                <a:solidFill>
                  <a:srgbClr val="000000"/>
                </a:solidFill>
                <a:latin typeface="Helvetica Neue"/>
                <a:ea typeface="Helvetica Neue"/>
                <a:cs typeface="Helvetica Neue"/>
                <a:sym typeface="Helvetica Neue"/>
              </a:rPr>
              <a:t>Variational Autoencoders (VAE)</a:t>
            </a: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66401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a:t>So far...</a:t>
            </a:r>
          </a:p>
        </p:txBody>
      </p:sp>
      <p:pic>
        <p:nvPicPr>
          <p:cNvPr id="574" name="Shape 574"/>
          <p:cNvPicPr preferRelativeResize="0"/>
          <p:nvPr/>
        </p:nvPicPr>
        <p:blipFill>
          <a:blip r:embed="rId3">
            <a:alphaModFix/>
          </a:blip>
          <a:stretch>
            <a:fillRect/>
          </a:stretch>
        </p:blipFill>
        <p:spPr>
          <a:xfrm>
            <a:off x="1096751" y="1791875"/>
            <a:ext cx="2928775" cy="646525"/>
          </a:xfrm>
          <a:prstGeom prst="rect">
            <a:avLst/>
          </a:prstGeom>
          <a:noFill/>
          <a:ln>
            <a:noFill/>
          </a:ln>
        </p:spPr>
      </p:pic>
      <p:sp>
        <p:nvSpPr>
          <p:cNvPr id="7" name="Shape 565"/>
          <p:cNvSpPr txBox="1"/>
          <p:nvPr/>
        </p:nvSpPr>
        <p:spPr>
          <a:xfrm>
            <a:off x="266300" y="1365275"/>
            <a:ext cx="8867700" cy="426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PixelCNNs define tractable density function, optimize likelihood of training data:</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24314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a:t>So far...</a:t>
            </a:r>
          </a:p>
        </p:txBody>
      </p:sp>
      <p:sp>
        <p:nvSpPr>
          <p:cNvPr id="575" name="Shape 575"/>
          <p:cNvSpPr txBox="1">
            <a:spLocks noGrp="1"/>
          </p:cNvSpPr>
          <p:nvPr>
            <p:ph type="body" idx="1"/>
          </p:nvPr>
        </p:nvSpPr>
        <p:spPr>
          <a:xfrm>
            <a:off x="266300" y="3194400"/>
            <a:ext cx="8406600" cy="2444400"/>
          </a:xfrm>
          <a:prstGeom prst="rect">
            <a:avLst/>
          </a:prstGeom>
        </p:spPr>
        <p:txBody>
          <a:bodyPr lIns="91425" tIns="91425" rIns="91425" bIns="91425" anchor="ctr" anchorCtr="0">
            <a:noAutofit/>
          </a:bodyPr>
          <a:lstStyle/>
          <a:p>
            <a:pPr>
              <a:buNone/>
            </a:pPr>
            <a:endParaRPr dirty="0"/>
          </a:p>
          <a:p>
            <a:pPr>
              <a:buNone/>
            </a:pPr>
            <a:endParaRPr dirty="0"/>
          </a:p>
          <a:p>
            <a:pPr>
              <a:buNone/>
            </a:pPr>
            <a:r>
              <a:rPr lang="en" dirty="0" smtClean="0">
                <a:solidFill>
                  <a:srgbClr val="0000FF"/>
                </a:solidFill>
              </a:rPr>
              <a:t>VAEs </a:t>
            </a:r>
            <a:r>
              <a:rPr lang="en" dirty="0">
                <a:solidFill>
                  <a:srgbClr val="0000FF"/>
                </a:solidFill>
              </a:rPr>
              <a:t>define intractable density function with latent </a:t>
            </a:r>
            <a:r>
              <a:rPr lang="en" b="1" dirty="0">
                <a:solidFill>
                  <a:srgbClr val="0000FF"/>
                </a:solidFill>
              </a:rPr>
              <a:t>z</a:t>
            </a:r>
            <a:r>
              <a:rPr lang="en" dirty="0">
                <a:solidFill>
                  <a:srgbClr val="0000FF"/>
                </a:solidFill>
              </a:rPr>
              <a:t>:  </a:t>
            </a:r>
          </a:p>
          <a:p>
            <a:pPr>
              <a:buNone/>
            </a:pPr>
            <a:endParaRPr dirty="0"/>
          </a:p>
          <a:p>
            <a:pPr>
              <a:buNone/>
            </a:pPr>
            <a:endParaRPr dirty="0"/>
          </a:p>
          <a:p>
            <a:pPr>
              <a:buNone/>
            </a:pPr>
            <a:endParaRPr lang="en-US" dirty="0" smtClean="0">
              <a:solidFill>
                <a:srgbClr val="0000FF"/>
              </a:solidFill>
            </a:endParaRPr>
          </a:p>
          <a:p>
            <a:pPr>
              <a:buNone/>
            </a:pPr>
            <a:endParaRPr lang="en-US" dirty="0">
              <a:solidFill>
                <a:srgbClr val="0000FF"/>
              </a:solidFill>
            </a:endParaRPr>
          </a:p>
          <a:p>
            <a:pPr>
              <a:buNone/>
            </a:pPr>
            <a:r>
              <a:rPr lang="en" dirty="0" smtClean="0">
                <a:solidFill>
                  <a:srgbClr val="0000FF"/>
                </a:solidFill>
              </a:rPr>
              <a:t>Cannot </a:t>
            </a:r>
            <a:r>
              <a:rPr lang="en" dirty="0">
                <a:solidFill>
                  <a:srgbClr val="0000FF"/>
                </a:solidFill>
              </a:rPr>
              <a:t>optimize directly, derive and optimize lower bound on likelihood instead</a:t>
            </a:r>
          </a:p>
          <a:p>
            <a:pPr>
              <a:buNone/>
            </a:pPr>
            <a:endParaRPr dirty="0"/>
          </a:p>
          <a:p>
            <a:pPr>
              <a:buNone/>
            </a:pPr>
            <a:endParaRPr dirty="0"/>
          </a:p>
          <a:p>
            <a:pPr>
              <a:buNone/>
            </a:pPr>
            <a:endParaRPr dirty="0"/>
          </a:p>
          <a:p>
            <a:pPr>
              <a:buNone/>
            </a:pPr>
            <a:endParaRPr dirty="0"/>
          </a:p>
          <a:p>
            <a:pPr>
              <a:buNone/>
            </a:pPr>
            <a:endParaRPr dirty="0"/>
          </a:p>
        </p:txBody>
      </p:sp>
      <p:pic>
        <p:nvPicPr>
          <p:cNvPr id="573" name="Shape 573"/>
          <p:cNvPicPr preferRelativeResize="0"/>
          <p:nvPr/>
        </p:nvPicPr>
        <p:blipFill>
          <a:blip r:embed="rId3">
            <a:alphaModFix/>
          </a:blip>
          <a:stretch>
            <a:fillRect/>
          </a:stretch>
        </p:blipFill>
        <p:spPr>
          <a:xfrm>
            <a:off x="1054950" y="3505200"/>
            <a:ext cx="2581325" cy="521400"/>
          </a:xfrm>
          <a:prstGeom prst="rect">
            <a:avLst/>
          </a:prstGeom>
          <a:noFill/>
          <a:ln>
            <a:noFill/>
          </a:ln>
        </p:spPr>
      </p:pic>
      <p:pic>
        <p:nvPicPr>
          <p:cNvPr id="574" name="Shape 574"/>
          <p:cNvPicPr preferRelativeResize="0"/>
          <p:nvPr/>
        </p:nvPicPr>
        <p:blipFill>
          <a:blip r:embed="rId4">
            <a:alphaModFix/>
          </a:blip>
          <a:stretch>
            <a:fillRect/>
          </a:stretch>
        </p:blipFill>
        <p:spPr>
          <a:xfrm>
            <a:off x="1096751" y="1791875"/>
            <a:ext cx="2928775" cy="646525"/>
          </a:xfrm>
          <a:prstGeom prst="rect">
            <a:avLst/>
          </a:prstGeom>
          <a:noFill/>
          <a:ln>
            <a:noFill/>
          </a:ln>
        </p:spPr>
      </p:pic>
      <p:sp>
        <p:nvSpPr>
          <p:cNvPr id="7" name="Shape 565"/>
          <p:cNvSpPr txBox="1"/>
          <p:nvPr/>
        </p:nvSpPr>
        <p:spPr>
          <a:xfrm>
            <a:off x="266300" y="1365275"/>
            <a:ext cx="8867700" cy="426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PixelCNNs define tractable density function, optimize likelihood of training data:</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43446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err="1" smtClean="0"/>
              <a:t>Variational</a:t>
            </a:r>
            <a:r>
              <a:rPr lang="en-US" sz="3800" dirty="0" smtClean="0"/>
              <a:t> Auto Encoders</a:t>
            </a:r>
            <a:endParaRPr lang="en-US" sz="3800" dirty="0"/>
          </a:p>
        </p:txBody>
      </p:sp>
      <p:sp>
        <p:nvSpPr>
          <p:cNvPr id="3" name="Content Placeholder 2"/>
          <p:cNvSpPr>
            <a:spLocks noGrp="1"/>
          </p:cNvSpPr>
          <p:nvPr>
            <p:ph idx="1"/>
          </p:nvPr>
        </p:nvSpPr>
        <p:spPr/>
        <p:txBody>
          <a:bodyPr/>
          <a:lstStyle/>
          <a:p>
            <a:pPr marL="0" indent="0">
              <a:buNone/>
            </a:pPr>
            <a:r>
              <a:rPr lang="en-US" dirty="0"/>
              <a:t>VAEs are a combination of the following ideas</a:t>
            </a:r>
            <a:r>
              <a:rPr lang="en-US" dirty="0" smtClean="0"/>
              <a:t>:</a:t>
            </a:r>
          </a:p>
          <a:p>
            <a:pPr marL="0" indent="0">
              <a:buNone/>
            </a:pPr>
            <a:endParaRPr lang="en-US" dirty="0" smtClean="0"/>
          </a:p>
          <a:p>
            <a:pPr marL="457200" indent="-457200">
              <a:buFont typeface="+mj-lt"/>
              <a:buAutoNum type="arabicPeriod"/>
            </a:pPr>
            <a:r>
              <a:rPr lang="en-US" dirty="0" smtClean="0"/>
              <a:t>Auto Encoders</a:t>
            </a:r>
          </a:p>
          <a:p>
            <a:pPr marL="457200" indent="-457200">
              <a:buFont typeface="+mj-lt"/>
              <a:buAutoNum type="arabicPeriod"/>
            </a:pPr>
            <a:endParaRPr lang="en-US" dirty="0"/>
          </a:p>
          <a:p>
            <a:pPr marL="457200" indent="-457200">
              <a:buFont typeface="+mj-lt"/>
              <a:buAutoNum type="arabicPeriod"/>
            </a:pPr>
            <a:r>
              <a:rPr lang="en-US" dirty="0" err="1" smtClean="0"/>
              <a:t>Variational</a:t>
            </a:r>
            <a:r>
              <a:rPr lang="en-US" dirty="0" smtClean="0"/>
              <a:t> Approximation</a:t>
            </a:r>
          </a:p>
          <a:p>
            <a:pPr lvl="1">
              <a:buFont typeface="Arial" charset="0"/>
              <a:buChar char="•"/>
            </a:pPr>
            <a:r>
              <a:rPr lang="en-US" dirty="0" err="1" smtClean="0"/>
              <a:t>Variational</a:t>
            </a:r>
            <a:r>
              <a:rPr lang="en-US" dirty="0" smtClean="0"/>
              <a:t> Lower Bound / ELBO</a:t>
            </a:r>
          </a:p>
          <a:p>
            <a:pPr marL="457200" indent="-457200">
              <a:buFont typeface="+mj-lt"/>
              <a:buAutoNum type="arabicPeriod"/>
            </a:pPr>
            <a:endParaRPr lang="en-US" dirty="0" smtClean="0"/>
          </a:p>
          <a:p>
            <a:pPr marL="457200" indent="-457200">
              <a:buFont typeface="+mj-lt"/>
              <a:buAutoNum type="arabicPeriod"/>
            </a:pPr>
            <a:r>
              <a:rPr lang="en-US" dirty="0" smtClean="0"/>
              <a:t>Amortized Inference Neural Networks</a:t>
            </a:r>
          </a:p>
          <a:p>
            <a:pPr marL="457200" indent="-457200">
              <a:buFont typeface="+mj-lt"/>
              <a:buAutoNum type="arabicPeriod"/>
            </a:pPr>
            <a:endParaRPr lang="en-US" dirty="0"/>
          </a:p>
          <a:p>
            <a:pPr marL="457200" indent="-457200">
              <a:buFont typeface="+mj-lt"/>
              <a:buAutoNum type="arabicPeriod"/>
            </a:pPr>
            <a:r>
              <a:rPr lang="en-US" dirty="0"/>
              <a:t>“</a:t>
            </a:r>
            <a:r>
              <a:rPr lang="en-US" dirty="0" err="1"/>
              <a:t>Reparameterization</a:t>
            </a:r>
            <a:r>
              <a:rPr lang="en-US" dirty="0"/>
              <a:t>” Trick</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spTree>
    <p:extLst>
      <p:ext uri="{BB962C8B-B14F-4D97-AF65-F5344CB8AC3E}">
        <p14:creationId xmlns:p14="http://schemas.microsoft.com/office/powerpoint/2010/main" val="588794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582" name="Shape 582"/>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583" name="Shape 583"/>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584" name="Shape 584"/>
          <p:cNvCxnSpPr>
            <a:stCxn id="582" idx="0"/>
            <a:endCxn id="583"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585" name="Shape 585"/>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586" name="Shape 586"/>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587" name="Shape 587"/>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588" name="Shape 588"/>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589" name="Shape 589"/>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590" name="Shape 590"/>
          <p:cNvSpPr txBox="1"/>
          <p:nvPr/>
        </p:nvSpPr>
        <p:spPr>
          <a:xfrm>
            <a:off x="278875" y="1679650"/>
            <a:ext cx="7436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Unsupervised approach for learning a lower-dimensional feature representation from unlabeled training data</a:t>
            </a:r>
          </a:p>
        </p:txBody>
      </p:sp>
      <p:pic>
        <p:nvPicPr>
          <p:cNvPr id="591" name="Shape 591"/>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11852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8" name="Shape 598"/>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599" name="Shape 599"/>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00" name="Shape 600"/>
          <p:cNvCxnSpPr>
            <a:stCxn id="598" idx="0"/>
            <a:endCxn id="599"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01" name="Shape 601"/>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02" name="Shape 602"/>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603" name="Shape 603"/>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604" name="Shape 604"/>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605" name="Shape 605"/>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606" name="Shape 606"/>
          <p:cNvSpPr txBox="1"/>
          <p:nvPr/>
        </p:nvSpPr>
        <p:spPr>
          <a:xfrm>
            <a:off x="278875" y="1679650"/>
            <a:ext cx="7436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Unsupervised approach for learning a lower-dimensional feature representation from unlabeled training data</a:t>
            </a:r>
          </a:p>
        </p:txBody>
      </p:sp>
      <p:sp>
        <p:nvSpPr>
          <p:cNvPr id="607" name="Shape 607"/>
          <p:cNvSpPr txBox="1"/>
          <p:nvPr/>
        </p:nvSpPr>
        <p:spPr>
          <a:xfrm>
            <a:off x="4663075" y="2399250"/>
            <a:ext cx="2962200" cy="9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Originally</a:t>
            </a:r>
            <a:r>
              <a:rPr lang="en" sz="1600" kern="0">
                <a:solidFill>
                  <a:srgbClr val="000000"/>
                </a:solidFill>
                <a:latin typeface="Arial"/>
                <a:ea typeface="Arial"/>
                <a:cs typeface="Arial"/>
                <a:sym typeface="Arial"/>
              </a:rPr>
              <a:t>: Linear + nonlinearity (sigmoid)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Deep, fully-connected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ReLU CNN</a:t>
            </a:r>
          </a:p>
        </p:txBody>
      </p:sp>
      <p:cxnSp>
        <p:nvCxnSpPr>
          <p:cNvPr id="608" name="Shape 608"/>
          <p:cNvCxnSpPr/>
          <p:nvPr/>
        </p:nvCxnSpPr>
        <p:spPr>
          <a:xfrm rot="10800000" flipH="1">
            <a:off x="4826550" y="3527950"/>
            <a:ext cx="705900" cy="847800"/>
          </a:xfrm>
          <a:prstGeom prst="straightConnector1">
            <a:avLst/>
          </a:prstGeom>
          <a:noFill/>
          <a:ln w="19050" cap="flat" cmpd="sng">
            <a:solidFill>
              <a:srgbClr val="FF0000"/>
            </a:solidFill>
            <a:prstDash val="solid"/>
            <a:round/>
            <a:headEnd type="none" w="lg" len="lg"/>
            <a:tailEnd type="triangle" w="lg" len="lg"/>
          </a:ln>
        </p:spPr>
      </p:cxnSp>
      <p:pic>
        <p:nvPicPr>
          <p:cNvPr id="609" name="Shape 609"/>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sp>
        <p:nvSpPr>
          <p:cNvPr id="17" name="Shape 580"/>
          <p:cNvSpPr txBox="1">
            <a:spLocks/>
          </p:cNvSpPr>
          <p:nvPr/>
        </p:nvSpPr>
        <p:spPr bwMode="auto">
          <a:xfrm>
            <a:off x="228600" y="228600"/>
            <a:ext cx="8229600" cy="8574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800" kern="0" smtClean="0"/>
              <a:t>Autoencoders</a:t>
            </a:r>
            <a:endParaRPr lang="en" sz="3800" kern="0"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28674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Shape 616"/>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17" name="Shape 617"/>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18" name="Shape 618"/>
          <p:cNvCxnSpPr>
            <a:stCxn id="616" idx="0"/>
            <a:endCxn id="617"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19" name="Shape 619"/>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20" name="Shape 620"/>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621" name="Shape 621"/>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622" name="Shape 622"/>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623" name="Shape 623"/>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624" name="Shape 624"/>
          <p:cNvSpPr txBox="1"/>
          <p:nvPr/>
        </p:nvSpPr>
        <p:spPr>
          <a:xfrm>
            <a:off x="278875" y="1679650"/>
            <a:ext cx="7436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Unsupervised approach for learning a lower-dimensional feature representation from unlabeled training data</a:t>
            </a:r>
          </a:p>
        </p:txBody>
      </p:sp>
      <p:sp>
        <p:nvSpPr>
          <p:cNvPr id="625" name="Shape 625"/>
          <p:cNvSpPr txBox="1"/>
          <p:nvPr/>
        </p:nvSpPr>
        <p:spPr>
          <a:xfrm>
            <a:off x="4663075" y="2399250"/>
            <a:ext cx="2962200" cy="9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Originally</a:t>
            </a:r>
            <a:r>
              <a:rPr lang="en" sz="1600" kern="0">
                <a:solidFill>
                  <a:srgbClr val="000000"/>
                </a:solidFill>
                <a:latin typeface="Arial"/>
                <a:ea typeface="Arial"/>
                <a:cs typeface="Arial"/>
                <a:sym typeface="Arial"/>
              </a:rPr>
              <a:t>: Linear + nonlinearity (sigmoid)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Deep, fully-connected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ReLU CNN</a:t>
            </a:r>
          </a:p>
        </p:txBody>
      </p:sp>
      <p:cxnSp>
        <p:nvCxnSpPr>
          <p:cNvPr id="626" name="Shape 626"/>
          <p:cNvCxnSpPr/>
          <p:nvPr/>
        </p:nvCxnSpPr>
        <p:spPr>
          <a:xfrm rot="10800000" flipH="1">
            <a:off x="4826550" y="3527950"/>
            <a:ext cx="705900" cy="847800"/>
          </a:xfrm>
          <a:prstGeom prst="straightConnector1">
            <a:avLst/>
          </a:prstGeom>
          <a:noFill/>
          <a:ln w="19050" cap="flat" cmpd="sng">
            <a:solidFill>
              <a:srgbClr val="FF0000"/>
            </a:solidFill>
            <a:prstDash val="solid"/>
            <a:round/>
            <a:headEnd type="none" w="lg" len="lg"/>
            <a:tailEnd type="triangle" w="lg" len="lg"/>
          </a:ln>
        </p:spPr>
      </p:cxnSp>
      <p:sp>
        <p:nvSpPr>
          <p:cNvPr id="627" name="Shape 627"/>
          <p:cNvSpPr txBox="1"/>
          <p:nvPr/>
        </p:nvSpPr>
        <p:spPr>
          <a:xfrm>
            <a:off x="318950" y="2391687"/>
            <a:ext cx="3065700" cy="71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z</a:t>
            </a:r>
            <a:r>
              <a:rPr lang="en" sz="1600" kern="0">
                <a:solidFill>
                  <a:srgbClr val="000000"/>
                </a:solidFill>
                <a:latin typeface="Arial"/>
                <a:ea typeface="Arial"/>
                <a:cs typeface="Arial"/>
                <a:sym typeface="Arial"/>
              </a:rPr>
              <a:t> usually smaller than </a:t>
            </a:r>
            <a:r>
              <a:rPr lang="en" sz="1600" b="1" kern="0">
                <a:solidFill>
                  <a:srgbClr val="000000"/>
                </a:solidFill>
                <a:latin typeface="Arial"/>
                <a:ea typeface="Arial"/>
                <a:cs typeface="Arial"/>
                <a:sym typeface="Arial"/>
              </a:rPr>
              <a:t>x</a:t>
            </a:r>
          </a:p>
          <a:p>
            <a:pPr algn="l" eaLnBrk="1" fontAlgn="auto" hangingPunct="1">
              <a:spcBef>
                <a:spcPts val="0"/>
              </a:spcBef>
              <a:spcAft>
                <a:spcPts val="0"/>
              </a:spcAft>
            </a:pPr>
            <a:r>
              <a:rPr lang="en" sz="1600" kern="0">
                <a:solidFill>
                  <a:srgbClr val="000000"/>
                </a:solidFill>
                <a:latin typeface="Arial"/>
                <a:ea typeface="Arial"/>
                <a:cs typeface="Arial"/>
                <a:sym typeface="Arial"/>
              </a:rPr>
              <a:t>(dimensionality reduction)</a:t>
            </a:r>
          </a:p>
        </p:txBody>
      </p:sp>
      <p:cxnSp>
        <p:nvCxnSpPr>
          <p:cNvPr id="628" name="Shape 628"/>
          <p:cNvCxnSpPr/>
          <p:nvPr/>
        </p:nvCxnSpPr>
        <p:spPr>
          <a:xfrm rot="10800000">
            <a:off x="2267275" y="3051000"/>
            <a:ext cx="1636200" cy="763200"/>
          </a:xfrm>
          <a:prstGeom prst="straightConnector1">
            <a:avLst/>
          </a:prstGeom>
          <a:noFill/>
          <a:ln w="19050" cap="flat" cmpd="sng">
            <a:solidFill>
              <a:srgbClr val="FF0000"/>
            </a:solidFill>
            <a:prstDash val="solid"/>
            <a:round/>
            <a:headEnd type="none" w="lg" len="lg"/>
            <a:tailEnd type="triangle" w="lg" len="lg"/>
          </a:ln>
        </p:spPr>
      </p:cxnSp>
      <p:sp>
        <p:nvSpPr>
          <p:cNvPr id="629" name="Shape 629"/>
          <p:cNvSpPr txBox="1"/>
          <p:nvPr/>
        </p:nvSpPr>
        <p:spPr>
          <a:xfrm>
            <a:off x="334700" y="3070300"/>
            <a:ext cx="20283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Q: Why dimensionality reduction?</a:t>
            </a:r>
          </a:p>
        </p:txBody>
      </p:sp>
      <p:pic>
        <p:nvPicPr>
          <p:cNvPr id="630" name="Shape 630"/>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sp>
        <p:nvSpPr>
          <p:cNvPr id="20"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52267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Overview</a:t>
            </a:r>
          </a:p>
        </p:txBody>
      </p:sp>
      <p:sp>
        <p:nvSpPr>
          <p:cNvPr id="53" name="Shape 53"/>
          <p:cNvSpPr txBox="1">
            <a:spLocks noGrp="1"/>
          </p:cNvSpPr>
          <p:nvPr>
            <p:ph type="body" idx="1"/>
          </p:nvPr>
        </p:nvSpPr>
        <p:spPr>
          <a:xfrm>
            <a:off x="457200" y="1295400"/>
            <a:ext cx="8229600" cy="3725700"/>
          </a:xfrm>
          <a:prstGeom prst="rect">
            <a:avLst/>
          </a:prstGeom>
        </p:spPr>
        <p:txBody>
          <a:bodyPr lIns="91425" tIns="91425" rIns="91425" bIns="91425" anchor="ctr" anchorCtr="0">
            <a:noAutofit/>
          </a:bodyPr>
          <a:lstStyle/>
          <a:p>
            <a:pPr marL="457200" indent="-368300"/>
            <a:r>
              <a:rPr lang="en" sz="2200"/>
              <a:t>Unsupervised Learning</a:t>
            </a:r>
          </a:p>
          <a:p>
            <a:pPr>
              <a:buNone/>
            </a:pPr>
            <a:endParaRPr sz="2200"/>
          </a:p>
          <a:p>
            <a:pPr marL="457200" indent="-368300"/>
            <a:r>
              <a:rPr lang="en" sz="2200"/>
              <a:t>Generative Models</a:t>
            </a:r>
          </a:p>
          <a:p>
            <a:pPr marL="914400" lvl="1" indent="-368300">
              <a:buSzPct val="100000"/>
            </a:pPr>
            <a:r>
              <a:rPr lang="en" sz="2200"/>
              <a:t>PixelRNN and PixelCNN</a:t>
            </a:r>
          </a:p>
          <a:p>
            <a:pPr marL="914400" lvl="1" indent="-368300">
              <a:buSzPct val="100000"/>
            </a:pPr>
            <a:r>
              <a:rPr lang="en" sz="2200"/>
              <a:t>Variational Autoencoders (VAE)</a:t>
            </a:r>
          </a:p>
          <a:p>
            <a:pPr marL="914400" lvl="1" indent="-368300">
              <a:buSzPct val="100000"/>
            </a:pPr>
            <a:r>
              <a:rPr lang="en" sz="2200"/>
              <a:t>Generative Adversarial Networks (GAN)</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665844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7" name="Shape 637"/>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38" name="Shape 638"/>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39" name="Shape 639"/>
          <p:cNvCxnSpPr>
            <a:stCxn id="637" idx="0"/>
            <a:endCxn id="638"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40" name="Shape 640"/>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41" name="Shape 641"/>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642" name="Shape 642"/>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643" name="Shape 643"/>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644" name="Shape 644"/>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645" name="Shape 645"/>
          <p:cNvSpPr txBox="1"/>
          <p:nvPr/>
        </p:nvSpPr>
        <p:spPr>
          <a:xfrm>
            <a:off x="278875" y="1679650"/>
            <a:ext cx="7436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Unsupervised approach for learning a lower-dimensional feature representation from unlabeled training data</a:t>
            </a:r>
          </a:p>
        </p:txBody>
      </p:sp>
      <p:sp>
        <p:nvSpPr>
          <p:cNvPr id="646" name="Shape 646"/>
          <p:cNvSpPr txBox="1"/>
          <p:nvPr/>
        </p:nvSpPr>
        <p:spPr>
          <a:xfrm>
            <a:off x="4663075" y="2399250"/>
            <a:ext cx="2962200" cy="906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Originally</a:t>
            </a:r>
            <a:r>
              <a:rPr lang="en" sz="1600" kern="0">
                <a:solidFill>
                  <a:srgbClr val="000000"/>
                </a:solidFill>
                <a:latin typeface="Arial"/>
                <a:ea typeface="Arial"/>
                <a:cs typeface="Arial"/>
                <a:sym typeface="Arial"/>
              </a:rPr>
              <a:t>: Linear + nonlinearity (sigmoid)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Deep, fully-connected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ReLU CNN</a:t>
            </a:r>
          </a:p>
        </p:txBody>
      </p:sp>
      <p:cxnSp>
        <p:nvCxnSpPr>
          <p:cNvPr id="647" name="Shape 647"/>
          <p:cNvCxnSpPr/>
          <p:nvPr/>
        </p:nvCxnSpPr>
        <p:spPr>
          <a:xfrm rot="10800000" flipH="1">
            <a:off x="4826550" y="3527950"/>
            <a:ext cx="705900" cy="847800"/>
          </a:xfrm>
          <a:prstGeom prst="straightConnector1">
            <a:avLst/>
          </a:prstGeom>
          <a:noFill/>
          <a:ln w="19050" cap="flat" cmpd="sng">
            <a:solidFill>
              <a:srgbClr val="FF0000"/>
            </a:solidFill>
            <a:prstDash val="solid"/>
            <a:round/>
            <a:headEnd type="none" w="lg" len="lg"/>
            <a:tailEnd type="triangle" w="lg" len="lg"/>
          </a:ln>
        </p:spPr>
      </p:cxnSp>
      <p:sp>
        <p:nvSpPr>
          <p:cNvPr id="648" name="Shape 648"/>
          <p:cNvSpPr txBox="1"/>
          <p:nvPr/>
        </p:nvSpPr>
        <p:spPr>
          <a:xfrm>
            <a:off x="318950" y="2391687"/>
            <a:ext cx="3065700" cy="71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z</a:t>
            </a:r>
            <a:r>
              <a:rPr lang="en" sz="1600" kern="0">
                <a:solidFill>
                  <a:srgbClr val="000000"/>
                </a:solidFill>
                <a:latin typeface="Arial"/>
                <a:ea typeface="Arial"/>
                <a:cs typeface="Arial"/>
                <a:sym typeface="Arial"/>
              </a:rPr>
              <a:t> usually smaller than </a:t>
            </a:r>
            <a:r>
              <a:rPr lang="en" sz="1600" b="1" kern="0">
                <a:solidFill>
                  <a:srgbClr val="000000"/>
                </a:solidFill>
                <a:latin typeface="Arial"/>
                <a:ea typeface="Arial"/>
                <a:cs typeface="Arial"/>
                <a:sym typeface="Arial"/>
              </a:rPr>
              <a:t>x</a:t>
            </a:r>
          </a:p>
          <a:p>
            <a:pPr algn="l" eaLnBrk="1" fontAlgn="auto" hangingPunct="1">
              <a:spcBef>
                <a:spcPts val="0"/>
              </a:spcBef>
              <a:spcAft>
                <a:spcPts val="0"/>
              </a:spcAft>
            </a:pPr>
            <a:r>
              <a:rPr lang="en" sz="1600" kern="0">
                <a:solidFill>
                  <a:srgbClr val="000000"/>
                </a:solidFill>
                <a:latin typeface="Arial"/>
                <a:ea typeface="Arial"/>
                <a:cs typeface="Arial"/>
                <a:sym typeface="Arial"/>
              </a:rPr>
              <a:t>(dimensionality reduction)</a:t>
            </a:r>
          </a:p>
        </p:txBody>
      </p:sp>
      <p:cxnSp>
        <p:nvCxnSpPr>
          <p:cNvPr id="649" name="Shape 649"/>
          <p:cNvCxnSpPr/>
          <p:nvPr/>
        </p:nvCxnSpPr>
        <p:spPr>
          <a:xfrm rot="10800000">
            <a:off x="2267275" y="3051000"/>
            <a:ext cx="1636200" cy="763200"/>
          </a:xfrm>
          <a:prstGeom prst="straightConnector1">
            <a:avLst/>
          </a:prstGeom>
          <a:noFill/>
          <a:ln w="19050" cap="flat" cmpd="sng">
            <a:solidFill>
              <a:srgbClr val="FF0000"/>
            </a:solidFill>
            <a:prstDash val="solid"/>
            <a:round/>
            <a:headEnd type="none" w="lg" len="lg"/>
            <a:tailEnd type="triangle" w="lg" len="lg"/>
          </a:ln>
        </p:spPr>
      </p:cxnSp>
      <p:sp>
        <p:nvSpPr>
          <p:cNvPr id="650" name="Shape 650"/>
          <p:cNvSpPr txBox="1"/>
          <p:nvPr/>
        </p:nvSpPr>
        <p:spPr>
          <a:xfrm>
            <a:off x="334700" y="3070300"/>
            <a:ext cx="20283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Q: Why dimensionality reduction?</a:t>
            </a:r>
          </a:p>
          <a:p>
            <a:pPr algn="l" eaLnBrk="1" fontAlgn="auto" hangingPunct="1">
              <a:spcBef>
                <a:spcPts val="0"/>
              </a:spcBef>
              <a:spcAft>
                <a:spcPts val="0"/>
              </a:spcAft>
            </a:pPr>
            <a:endParaRPr sz="1400" kern="0">
              <a:solidFill>
                <a:srgbClr val="0000FF"/>
              </a:solidFill>
              <a:latin typeface="Arial"/>
              <a:ea typeface="Arial"/>
              <a:cs typeface="Arial"/>
              <a:sym typeface="Arial"/>
            </a:endParaRPr>
          </a:p>
          <a:p>
            <a:pPr algn="l" eaLnBrk="1" fontAlgn="auto" hangingPunct="1">
              <a:spcBef>
                <a:spcPts val="0"/>
              </a:spcBef>
              <a:spcAft>
                <a:spcPts val="0"/>
              </a:spcAft>
            </a:pPr>
            <a:r>
              <a:rPr lang="en" sz="1400" kern="0">
                <a:solidFill>
                  <a:srgbClr val="0000FF"/>
                </a:solidFill>
                <a:latin typeface="Arial"/>
                <a:ea typeface="Arial"/>
                <a:cs typeface="Arial"/>
                <a:sym typeface="Arial"/>
              </a:rPr>
              <a:t>A: Want features to capture meaningful factors of variation in data</a:t>
            </a:r>
          </a:p>
        </p:txBody>
      </p:sp>
      <p:pic>
        <p:nvPicPr>
          <p:cNvPr id="651" name="Shape 651"/>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sp>
        <p:nvSpPr>
          <p:cNvPr id="20"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269613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8" name="Shape 658"/>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59" name="Shape 659"/>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60" name="Shape 660"/>
          <p:cNvCxnSpPr>
            <a:stCxn id="658" idx="0"/>
            <a:endCxn id="659"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61" name="Shape 661"/>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62" name="Shape 662"/>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663" name="Shape 663"/>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664" name="Shape 664"/>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665" name="Shape 665"/>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666" name="Shape 666"/>
          <p:cNvSpPr txBox="1"/>
          <p:nvPr/>
        </p:nvSpPr>
        <p:spPr>
          <a:xfrm>
            <a:off x="278875" y="1679650"/>
            <a:ext cx="63321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How to learn this feature representation?</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pic>
        <p:nvPicPr>
          <p:cNvPr id="667" name="Shape 667"/>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sp>
        <p:nvSpPr>
          <p:cNvPr id="15"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80514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4" name="Shape 674"/>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75" name="Shape 675"/>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76" name="Shape 676"/>
          <p:cNvCxnSpPr>
            <a:stCxn id="674" idx="0"/>
            <a:endCxn id="675"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77" name="Shape 677"/>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78" name="Shape 678"/>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679" name="Shape 679"/>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680" name="Shape 680"/>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681" name="Shape 681"/>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682" name="Shape 682"/>
          <p:cNvSpPr txBox="1"/>
          <p:nvPr/>
        </p:nvSpPr>
        <p:spPr>
          <a:xfrm>
            <a:off x="278875" y="1679650"/>
            <a:ext cx="63321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How to learn this feature representation?</a:t>
            </a:r>
          </a:p>
          <a:p>
            <a:pPr algn="l" eaLnBrk="1" fontAlgn="auto" hangingPunct="1">
              <a:spcBef>
                <a:spcPts val="0"/>
              </a:spcBef>
              <a:spcAft>
                <a:spcPts val="0"/>
              </a:spcAft>
            </a:pPr>
            <a:r>
              <a:rPr lang="en" sz="1600" kern="0">
                <a:solidFill>
                  <a:srgbClr val="000000"/>
                </a:solidFill>
                <a:latin typeface="Arial"/>
                <a:ea typeface="Arial"/>
                <a:cs typeface="Arial"/>
                <a:sym typeface="Arial"/>
              </a:rPr>
              <a:t>Train such that features can be used to reconstruct original data</a:t>
            </a:r>
          </a:p>
          <a:p>
            <a:pPr algn="l" eaLnBrk="1" fontAlgn="auto" hangingPunct="1">
              <a:spcBef>
                <a:spcPts val="0"/>
              </a:spcBef>
              <a:spcAft>
                <a:spcPts val="0"/>
              </a:spcAft>
            </a:pPr>
            <a:r>
              <a:rPr lang="en" sz="1600" kern="0">
                <a:solidFill>
                  <a:srgbClr val="000000"/>
                </a:solidFill>
                <a:latin typeface="Arial"/>
                <a:ea typeface="Arial"/>
                <a:cs typeface="Arial"/>
                <a:sym typeface="Arial"/>
              </a:rPr>
              <a:t>“Autoencoding” - encoding itself</a:t>
            </a:r>
          </a:p>
        </p:txBody>
      </p:sp>
      <p:sp>
        <p:nvSpPr>
          <p:cNvPr id="683" name="Shape 683"/>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684" name="Shape 684"/>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pic>
        <p:nvPicPr>
          <p:cNvPr id="685" name="Shape 685"/>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cxnSp>
        <p:nvCxnSpPr>
          <p:cNvPr id="686" name="Shape 686"/>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687" name="Shape 687"/>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688" name="Shape 688"/>
          <p:cNvPicPr preferRelativeResize="0"/>
          <p:nvPr/>
        </p:nvPicPr>
        <p:blipFill>
          <a:blip r:embed="rId6">
            <a:alphaModFix/>
          </a:blip>
          <a:stretch>
            <a:fillRect/>
          </a:stretch>
        </p:blipFill>
        <p:spPr>
          <a:xfrm>
            <a:off x="3844861" y="2946751"/>
            <a:ext cx="165775" cy="235575"/>
          </a:xfrm>
          <a:prstGeom prst="rect">
            <a:avLst/>
          </a:prstGeom>
          <a:noFill/>
          <a:ln>
            <a:noFill/>
          </a:ln>
        </p:spPr>
      </p:pic>
      <p:sp>
        <p:nvSpPr>
          <p:cNvPr id="20"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5350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5" name="Shape 695"/>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96" name="Shape 696"/>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697" name="Shape 697"/>
          <p:cNvCxnSpPr>
            <a:stCxn id="695" idx="0"/>
            <a:endCxn id="696"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698" name="Shape 698"/>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699" name="Shape 699"/>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700" name="Shape 700"/>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701" name="Shape 701"/>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702" name="Shape 702"/>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703" name="Shape 703"/>
          <p:cNvSpPr txBox="1"/>
          <p:nvPr/>
        </p:nvSpPr>
        <p:spPr>
          <a:xfrm>
            <a:off x="278875" y="1679650"/>
            <a:ext cx="63321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How to learn this feature representation?</a:t>
            </a:r>
          </a:p>
          <a:p>
            <a:pPr algn="l" eaLnBrk="1" fontAlgn="auto" hangingPunct="1">
              <a:spcBef>
                <a:spcPts val="0"/>
              </a:spcBef>
              <a:spcAft>
                <a:spcPts val="0"/>
              </a:spcAft>
            </a:pPr>
            <a:r>
              <a:rPr lang="en" sz="1600" kern="0">
                <a:solidFill>
                  <a:srgbClr val="000000"/>
                </a:solidFill>
                <a:latin typeface="Arial"/>
                <a:ea typeface="Arial"/>
                <a:cs typeface="Arial"/>
                <a:sym typeface="Arial"/>
              </a:rPr>
              <a:t>Train such that features can be used to reconstruct original data</a:t>
            </a:r>
          </a:p>
          <a:p>
            <a:pPr algn="l" eaLnBrk="1" fontAlgn="auto" hangingPunct="1">
              <a:spcBef>
                <a:spcPts val="0"/>
              </a:spcBef>
              <a:spcAft>
                <a:spcPts val="0"/>
              </a:spcAft>
            </a:pPr>
            <a:r>
              <a:rPr lang="en" sz="1600" kern="0">
                <a:solidFill>
                  <a:srgbClr val="000000"/>
                </a:solidFill>
                <a:latin typeface="Arial"/>
                <a:ea typeface="Arial"/>
                <a:cs typeface="Arial"/>
                <a:sym typeface="Arial"/>
              </a:rPr>
              <a:t>“Autoencoding” - encoding itself</a:t>
            </a:r>
          </a:p>
        </p:txBody>
      </p:sp>
      <p:sp>
        <p:nvSpPr>
          <p:cNvPr id="704" name="Shape 704"/>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705" name="Shape 705"/>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pic>
        <p:nvPicPr>
          <p:cNvPr id="706" name="Shape 706"/>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cxnSp>
        <p:nvCxnSpPr>
          <p:cNvPr id="707" name="Shape 707"/>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708" name="Shape 708"/>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709" name="Shape 709"/>
          <p:cNvPicPr preferRelativeResize="0"/>
          <p:nvPr/>
        </p:nvPicPr>
        <p:blipFill>
          <a:blip r:embed="rId6">
            <a:alphaModFix/>
          </a:blip>
          <a:stretch>
            <a:fillRect/>
          </a:stretch>
        </p:blipFill>
        <p:spPr>
          <a:xfrm>
            <a:off x="3844861" y="2946751"/>
            <a:ext cx="165775" cy="235575"/>
          </a:xfrm>
          <a:prstGeom prst="rect">
            <a:avLst/>
          </a:prstGeom>
          <a:noFill/>
          <a:ln>
            <a:noFill/>
          </a:ln>
        </p:spPr>
      </p:pic>
      <p:sp>
        <p:nvSpPr>
          <p:cNvPr id="710" name="Shape 710"/>
          <p:cNvSpPr txBox="1"/>
          <p:nvPr/>
        </p:nvSpPr>
        <p:spPr>
          <a:xfrm>
            <a:off x="5767325" y="2375000"/>
            <a:ext cx="2769300" cy="1429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Originally</a:t>
            </a:r>
            <a:r>
              <a:rPr lang="en" sz="1600" kern="0">
                <a:solidFill>
                  <a:srgbClr val="000000"/>
                </a:solidFill>
                <a:latin typeface="Arial"/>
                <a:ea typeface="Arial"/>
                <a:cs typeface="Arial"/>
                <a:sym typeface="Arial"/>
              </a:rPr>
              <a:t>: Linear + nonlinearity (sigmoid)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Deep, fully-connected</a:t>
            </a:r>
          </a:p>
          <a:p>
            <a:pPr algn="l" eaLnBrk="1" fontAlgn="auto" hangingPunct="1">
              <a:spcBef>
                <a:spcPts val="0"/>
              </a:spcBef>
              <a:spcAft>
                <a:spcPts val="0"/>
              </a:spcAft>
            </a:pPr>
            <a:r>
              <a:rPr lang="en" sz="1600" b="1" kern="0">
                <a:solidFill>
                  <a:srgbClr val="000000"/>
                </a:solidFill>
                <a:latin typeface="Arial"/>
                <a:ea typeface="Arial"/>
                <a:cs typeface="Arial"/>
                <a:sym typeface="Arial"/>
              </a:rPr>
              <a:t>Later</a:t>
            </a:r>
            <a:r>
              <a:rPr lang="en" sz="1600" kern="0">
                <a:solidFill>
                  <a:srgbClr val="000000"/>
                </a:solidFill>
                <a:latin typeface="Arial"/>
                <a:ea typeface="Arial"/>
                <a:cs typeface="Arial"/>
                <a:sym typeface="Arial"/>
              </a:rPr>
              <a:t>: ReLU CNN (upconv)</a:t>
            </a:r>
          </a:p>
        </p:txBody>
      </p:sp>
      <p:cxnSp>
        <p:nvCxnSpPr>
          <p:cNvPr id="711" name="Shape 711"/>
          <p:cNvCxnSpPr/>
          <p:nvPr/>
        </p:nvCxnSpPr>
        <p:spPr>
          <a:xfrm rot="10800000" flipH="1">
            <a:off x="5193425" y="2941137"/>
            <a:ext cx="551700" cy="493800"/>
          </a:xfrm>
          <a:prstGeom prst="straightConnector1">
            <a:avLst/>
          </a:prstGeom>
          <a:noFill/>
          <a:ln w="19050" cap="flat" cmpd="sng">
            <a:solidFill>
              <a:srgbClr val="FF0000"/>
            </a:solidFill>
            <a:prstDash val="solid"/>
            <a:round/>
            <a:headEnd type="none" w="lg" len="lg"/>
            <a:tailEnd type="triangle" w="lg" len="lg"/>
          </a:ln>
        </p:spPr>
      </p:cxnSp>
      <p:sp>
        <p:nvSpPr>
          <p:cNvPr id="22"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702381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8" name="Shape 718"/>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719" name="Shape 719"/>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720" name="Shape 720"/>
          <p:cNvCxnSpPr>
            <a:stCxn id="718" idx="0"/>
            <a:endCxn id="719"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721" name="Shape 721"/>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722" name="Shape 722"/>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723" name="Shape 723"/>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724" name="Shape 724"/>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725" name="Shape 725"/>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726" name="Shape 726"/>
          <p:cNvSpPr txBox="1"/>
          <p:nvPr/>
        </p:nvSpPr>
        <p:spPr>
          <a:xfrm>
            <a:off x="278875" y="1679650"/>
            <a:ext cx="63321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How to learn this feature representation?</a:t>
            </a:r>
          </a:p>
          <a:p>
            <a:pPr algn="l" eaLnBrk="1" fontAlgn="auto" hangingPunct="1">
              <a:spcBef>
                <a:spcPts val="0"/>
              </a:spcBef>
              <a:spcAft>
                <a:spcPts val="0"/>
              </a:spcAft>
            </a:pPr>
            <a:r>
              <a:rPr lang="en" sz="1600" kern="0">
                <a:solidFill>
                  <a:srgbClr val="000000"/>
                </a:solidFill>
                <a:latin typeface="Arial"/>
                <a:ea typeface="Arial"/>
                <a:cs typeface="Arial"/>
                <a:sym typeface="Arial"/>
              </a:rPr>
              <a:t>Train such that features can be used to reconstruct original data</a:t>
            </a:r>
          </a:p>
          <a:p>
            <a:pPr algn="l" eaLnBrk="1" fontAlgn="auto" hangingPunct="1">
              <a:spcBef>
                <a:spcPts val="0"/>
              </a:spcBef>
              <a:spcAft>
                <a:spcPts val="0"/>
              </a:spcAft>
            </a:pPr>
            <a:r>
              <a:rPr lang="en" sz="1600" kern="0">
                <a:solidFill>
                  <a:srgbClr val="000000"/>
                </a:solidFill>
                <a:latin typeface="Arial"/>
                <a:ea typeface="Arial"/>
                <a:cs typeface="Arial"/>
                <a:sym typeface="Arial"/>
              </a:rPr>
              <a:t>“Autoencoding” - encoding itself</a:t>
            </a:r>
          </a:p>
        </p:txBody>
      </p:sp>
      <p:sp>
        <p:nvSpPr>
          <p:cNvPr id="727" name="Shape 727"/>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728" name="Shape 728"/>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pic>
        <p:nvPicPr>
          <p:cNvPr id="729" name="Shape 729"/>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cxnSp>
        <p:nvCxnSpPr>
          <p:cNvPr id="730" name="Shape 730"/>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731" name="Shape 731"/>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732" name="Shape 732"/>
          <p:cNvPicPr preferRelativeResize="0"/>
          <p:nvPr/>
        </p:nvPicPr>
        <p:blipFill>
          <a:blip r:embed="rId6">
            <a:alphaModFix/>
          </a:blip>
          <a:stretch>
            <a:fillRect/>
          </a:stretch>
        </p:blipFill>
        <p:spPr>
          <a:xfrm>
            <a:off x="3844861" y="2946751"/>
            <a:ext cx="165775" cy="235575"/>
          </a:xfrm>
          <a:prstGeom prst="rect">
            <a:avLst/>
          </a:prstGeom>
          <a:noFill/>
          <a:ln>
            <a:noFill/>
          </a:ln>
        </p:spPr>
      </p:pic>
      <p:pic>
        <p:nvPicPr>
          <p:cNvPr id="733" name="Shape 733"/>
          <p:cNvPicPr preferRelativeResize="0"/>
          <p:nvPr/>
        </p:nvPicPr>
        <p:blipFill rotWithShape="1">
          <a:blip r:embed="rId5">
            <a:alphaModFix/>
          </a:blip>
          <a:srcRect t="51473" b="9899"/>
          <a:stretch/>
        </p:blipFill>
        <p:spPr>
          <a:xfrm>
            <a:off x="6752624" y="1339399"/>
            <a:ext cx="2141650" cy="1416430"/>
          </a:xfrm>
          <a:prstGeom prst="rect">
            <a:avLst/>
          </a:prstGeom>
          <a:noFill/>
          <a:ln>
            <a:noFill/>
          </a:ln>
        </p:spPr>
      </p:pic>
      <p:sp>
        <p:nvSpPr>
          <p:cNvPr id="734" name="Shape 734"/>
          <p:cNvSpPr txBox="1"/>
          <p:nvPr/>
        </p:nvSpPr>
        <p:spPr>
          <a:xfrm>
            <a:off x="6860475" y="1049600"/>
            <a:ext cx="22020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Reconstructed data</a:t>
            </a:r>
          </a:p>
        </p:txBody>
      </p:sp>
      <p:sp>
        <p:nvSpPr>
          <p:cNvPr id="735" name="Shape 735"/>
          <p:cNvSpPr txBox="1"/>
          <p:nvPr/>
        </p:nvSpPr>
        <p:spPr>
          <a:xfrm>
            <a:off x="6690925" y="3574675"/>
            <a:ext cx="22020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Input data</a:t>
            </a:r>
          </a:p>
        </p:txBody>
      </p:sp>
      <p:cxnSp>
        <p:nvCxnSpPr>
          <p:cNvPr id="736" name="Shape 736"/>
          <p:cNvCxnSpPr/>
          <p:nvPr/>
        </p:nvCxnSpPr>
        <p:spPr>
          <a:xfrm rot="10800000">
            <a:off x="7840575" y="3456775"/>
            <a:ext cx="0" cy="217800"/>
          </a:xfrm>
          <a:prstGeom prst="straightConnector1">
            <a:avLst/>
          </a:prstGeom>
          <a:noFill/>
          <a:ln w="19050" cap="flat" cmpd="sng">
            <a:solidFill>
              <a:schemeClr val="dk2"/>
            </a:solidFill>
            <a:prstDash val="solid"/>
            <a:round/>
            <a:headEnd type="none" w="lg" len="lg"/>
            <a:tailEnd type="triangle" w="lg" len="lg"/>
          </a:ln>
        </p:spPr>
      </p:cxnSp>
      <p:sp>
        <p:nvSpPr>
          <p:cNvPr id="737" name="Shape 737"/>
          <p:cNvSpPr txBox="1"/>
          <p:nvPr/>
        </p:nvSpPr>
        <p:spPr>
          <a:xfrm>
            <a:off x="6584750" y="2986775"/>
            <a:ext cx="2477400" cy="452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Encoder</a:t>
            </a:r>
            <a:r>
              <a:rPr lang="en" sz="1400" kern="0">
                <a:solidFill>
                  <a:srgbClr val="000000"/>
                </a:solidFill>
                <a:latin typeface="Arial"/>
                <a:ea typeface="Arial"/>
                <a:cs typeface="Arial"/>
                <a:sym typeface="Arial"/>
              </a:rPr>
              <a:t>: 4-layer conv</a:t>
            </a:r>
          </a:p>
          <a:p>
            <a:pPr eaLnBrk="1" fontAlgn="auto" hangingPunct="1">
              <a:spcBef>
                <a:spcPts val="0"/>
              </a:spcBef>
              <a:spcAft>
                <a:spcPts val="0"/>
              </a:spcAft>
            </a:pPr>
            <a:r>
              <a:rPr lang="en" sz="1400" b="1" kern="0">
                <a:solidFill>
                  <a:srgbClr val="000000"/>
                </a:solidFill>
                <a:latin typeface="Arial"/>
                <a:ea typeface="Arial"/>
                <a:cs typeface="Arial"/>
                <a:sym typeface="Arial"/>
              </a:rPr>
              <a:t>Decoder</a:t>
            </a:r>
            <a:r>
              <a:rPr lang="en" sz="1400" kern="0">
                <a:solidFill>
                  <a:srgbClr val="000000"/>
                </a:solidFill>
                <a:latin typeface="Arial"/>
                <a:ea typeface="Arial"/>
                <a:cs typeface="Arial"/>
                <a:sym typeface="Arial"/>
              </a:rPr>
              <a:t>: 4-layer upconv</a:t>
            </a:r>
          </a:p>
        </p:txBody>
      </p:sp>
      <p:cxnSp>
        <p:nvCxnSpPr>
          <p:cNvPr id="738" name="Shape 738"/>
          <p:cNvCxnSpPr/>
          <p:nvPr/>
        </p:nvCxnSpPr>
        <p:spPr>
          <a:xfrm rot="10800000">
            <a:off x="7832000" y="2762400"/>
            <a:ext cx="0" cy="217800"/>
          </a:xfrm>
          <a:prstGeom prst="straightConnector1">
            <a:avLst/>
          </a:prstGeom>
          <a:noFill/>
          <a:ln w="19050" cap="flat" cmpd="sng">
            <a:solidFill>
              <a:schemeClr val="dk2"/>
            </a:solidFill>
            <a:prstDash val="solid"/>
            <a:round/>
            <a:headEnd type="none" w="lg" len="lg"/>
            <a:tailEnd type="triangle" w="lg" len="lg"/>
          </a:ln>
        </p:spPr>
      </p:cxnSp>
      <p:sp>
        <p:nvSpPr>
          <p:cNvPr id="26"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160963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5" name="Shape 745"/>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746" name="Shape 746"/>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747" name="Shape 747"/>
          <p:cNvCxnSpPr>
            <a:stCxn id="745" idx="0"/>
            <a:endCxn id="746"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748" name="Shape 748"/>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749" name="Shape 749"/>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750" name="Shape 750"/>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751" name="Shape 751"/>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752" name="Shape 752"/>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753" name="Shape 753"/>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754" name="Shape 754"/>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pic>
        <p:nvPicPr>
          <p:cNvPr id="755" name="Shape 755"/>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cxnSp>
        <p:nvCxnSpPr>
          <p:cNvPr id="756" name="Shape 756"/>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757" name="Shape 757"/>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758" name="Shape 758"/>
          <p:cNvPicPr preferRelativeResize="0"/>
          <p:nvPr/>
        </p:nvPicPr>
        <p:blipFill>
          <a:blip r:embed="rId6">
            <a:alphaModFix/>
          </a:blip>
          <a:stretch>
            <a:fillRect/>
          </a:stretch>
        </p:blipFill>
        <p:spPr>
          <a:xfrm>
            <a:off x="3844861" y="2946751"/>
            <a:ext cx="165775" cy="235575"/>
          </a:xfrm>
          <a:prstGeom prst="rect">
            <a:avLst/>
          </a:prstGeom>
          <a:noFill/>
          <a:ln>
            <a:noFill/>
          </a:ln>
        </p:spPr>
      </p:pic>
      <p:pic>
        <p:nvPicPr>
          <p:cNvPr id="759" name="Shape 759"/>
          <p:cNvPicPr preferRelativeResize="0"/>
          <p:nvPr/>
        </p:nvPicPr>
        <p:blipFill rotWithShape="1">
          <a:blip r:embed="rId5">
            <a:alphaModFix/>
          </a:blip>
          <a:srcRect t="51473" b="9899"/>
          <a:stretch/>
        </p:blipFill>
        <p:spPr>
          <a:xfrm>
            <a:off x="6752624" y="1339399"/>
            <a:ext cx="2141650" cy="1416430"/>
          </a:xfrm>
          <a:prstGeom prst="rect">
            <a:avLst/>
          </a:prstGeom>
          <a:noFill/>
          <a:ln>
            <a:noFill/>
          </a:ln>
        </p:spPr>
      </p:pic>
      <p:sp>
        <p:nvSpPr>
          <p:cNvPr id="760" name="Shape 760"/>
          <p:cNvSpPr txBox="1"/>
          <p:nvPr/>
        </p:nvSpPr>
        <p:spPr>
          <a:xfrm>
            <a:off x="6860475" y="1049600"/>
            <a:ext cx="22020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Reconstructed data</a:t>
            </a:r>
          </a:p>
        </p:txBody>
      </p:sp>
      <p:sp>
        <p:nvSpPr>
          <p:cNvPr id="761" name="Shape 761"/>
          <p:cNvSpPr txBox="1"/>
          <p:nvPr/>
        </p:nvSpPr>
        <p:spPr>
          <a:xfrm>
            <a:off x="6690925" y="3574675"/>
            <a:ext cx="22020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Input data</a:t>
            </a:r>
          </a:p>
        </p:txBody>
      </p:sp>
      <p:cxnSp>
        <p:nvCxnSpPr>
          <p:cNvPr id="762" name="Shape 762"/>
          <p:cNvCxnSpPr/>
          <p:nvPr/>
        </p:nvCxnSpPr>
        <p:spPr>
          <a:xfrm rot="10800000">
            <a:off x="7840575" y="3456775"/>
            <a:ext cx="0" cy="217800"/>
          </a:xfrm>
          <a:prstGeom prst="straightConnector1">
            <a:avLst/>
          </a:prstGeom>
          <a:noFill/>
          <a:ln w="19050" cap="flat" cmpd="sng">
            <a:solidFill>
              <a:schemeClr val="dk2"/>
            </a:solidFill>
            <a:prstDash val="solid"/>
            <a:round/>
            <a:headEnd type="none" w="lg" len="lg"/>
            <a:tailEnd type="triangle" w="lg" len="lg"/>
          </a:ln>
        </p:spPr>
      </p:cxnSp>
      <p:sp>
        <p:nvSpPr>
          <p:cNvPr id="763" name="Shape 763"/>
          <p:cNvSpPr txBox="1"/>
          <p:nvPr/>
        </p:nvSpPr>
        <p:spPr>
          <a:xfrm>
            <a:off x="6584750" y="2986775"/>
            <a:ext cx="2477400" cy="452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Encoder</a:t>
            </a:r>
            <a:r>
              <a:rPr lang="en" sz="1400" kern="0">
                <a:solidFill>
                  <a:srgbClr val="000000"/>
                </a:solidFill>
                <a:latin typeface="Arial"/>
                <a:ea typeface="Arial"/>
                <a:cs typeface="Arial"/>
                <a:sym typeface="Arial"/>
              </a:rPr>
              <a:t>: 4-layer conv</a:t>
            </a:r>
          </a:p>
          <a:p>
            <a:pPr eaLnBrk="1" fontAlgn="auto" hangingPunct="1">
              <a:spcBef>
                <a:spcPts val="0"/>
              </a:spcBef>
              <a:spcAft>
                <a:spcPts val="0"/>
              </a:spcAft>
            </a:pPr>
            <a:r>
              <a:rPr lang="en" sz="1400" b="1" kern="0">
                <a:solidFill>
                  <a:srgbClr val="000000"/>
                </a:solidFill>
                <a:latin typeface="Arial"/>
                <a:ea typeface="Arial"/>
                <a:cs typeface="Arial"/>
                <a:sym typeface="Arial"/>
              </a:rPr>
              <a:t>Decoder</a:t>
            </a:r>
            <a:r>
              <a:rPr lang="en" sz="1400" kern="0">
                <a:solidFill>
                  <a:srgbClr val="000000"/>
                </a:solidFill>
                <a:latin typeface="Arial"/>
                <a:ea typeface="Arial"/>
                <a:cs typeface="Arial"/>
                <a:sym typeface="Arial"/>
              </a:rPr>
              <a:t>: 4-layer upconv</a:t>
            </a:r>
          </a:p>
        </p:txBody>
      </p:sp>
      <p:cxnSp>
        <p:nvCxnSpPr>
          <p:cNvPr id="764" name="Shape 764"/>
          <p:cNvCxnSpPr/>
          <p:nvPr/>
        </p:nvCxnSpPr>
        <p:spPr>
          <a:xfrm rot="10800000">
            <a:off x="7832000" y="2762400"/>
            <a:ext cx="0" cy="217800"/>
          </a:xfrm>
          <a:prstGeom prst="straightConnector1">
            <a:avLst/>
          </a:prstGeom>
          <a:noFill/>
          <a:ln w="19050" cap="flat" cmpd="sng">
            <a:solidFill>
              <a:schemeClr val="dk2"/>
            </a:solidFill>
            <a:prstDash val="solid"/>
            <a:round/>
            <a:headEnd type="none" w="lg" len="lg"/>
            <a:tailEnd type="triangle" w="lg" len="lg"/>
          </a:ln>
        </p:spPr>
      </p:cxnSp>
      <p:sp>
        <p:nvSpPr>
          <p:cNvPr id="765" name="Shape 765"/>
          <p:cNvSpPr txBox="1"/>
          <p:nvPr/>
        </p:nvSpPr>
        <p:spPr>
          <a:xfrm>
            <a:off x="2828275" y="1808062"/>
            <a:ext cx="2124300" cy="479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L2 Loss function: </a:t>
            </a:r>
          </a:p>
        </p:txBody>
      </p:sp>
      <p:pic>
        <p:nvPicPr>
          <p:cNvPr id="766" name="Shape 766"/>
          <p:cNvPicPr preferRelativeResize="0"/>
          <p:nvPr/>
        </p:nvPicPr>
        <p:blipFill>
          <a:blip r:embed="rId7">
            <a:alphaModFix/>
          </a:blip>
          <a:stretch>
            <a:fillRect/>
          </a:stretch>
        </p:blipFill>
        <p:spPr>
          <a:xfrm>
            <a:off x="3501773" y="2252751"/>
            <a:ext cx="847150" cy="269249"/>
          </a:xfrm>
          <a:prstGeom prst="rect">
            <a:avLst/>
          </a:prstGeom>
          <a:noFill/>
          <a:ln>
            <a:noFill/>
          </a:ln>
        </p:spPr>
      </p:pic>
      <p:cxnSp>
        <p:nvCxnSpPr>
          <p:cNvPr id="767" name="Shape 767"/>
          <p:cNvCxnSpPr/>
          <p:nvPr/>
        </p:nvCxnSpPr>
        <p:spPr>
          <a:xfrm rot="10800000">
            <a:off x="3927760" y="2574325"/>
            <a:ext cx="0" cy="354900"/>
          </a:xfrm>
          <a:prstGeom prst="straightConnector1">
            <a:avLst/>
          </a:prstGeom>
          <a:noFill/>
          <a:ln w="19050" cap="flat" cmpd="sng">
            <a:solidFill>
              <a:schemeClr val="dk2"/>
            </a:solidFill>
            <a:prstDash val="solid"/>
            <a:round/>
            <a:headEnd type="none" w="lg" len="lg"/>
            <a:tailEnd type="triangle" w="lg" len="lg"/>
          </a:ln>
        </p:spPr>
      </p:cxnSp>
      <p:sp>
        <p:nvSpPr>
          <p:cNvPr id="768" name="Shape 768"/>
          <p:cNvSpPr/>
          <p:nvPr/>
        </p:nvSpPr>
        <p:spPr>
          <a:xfrm>
            <a:off x="4527150" y="2368750"/>
            <a:ext cx="1085950" cy="2648800"/>
          </a:xfrm>
          <a:custGeom>
            <a:avLst/>
            <a:gdLst/>
            <a:ahLst/>
            <a:cxnLst/>
            <a:rect l="0" t="0" r="0" b="0"/>
            <a:pathLst>
              <a:path w="43438" h="105952" extrusionOk="0">
                <a:moveTo>
                  <a:pt x="16730" y="105952"/>
                </a:moveTo>
                <a:lnTo>
                  <a:pt x="43438" y="105952"/>
                </a:lnTo>
                <a:lnTo>
                  <a:pt x="43438" y="0"/>
                </a:lnTo>
                <a:lnTo>
                  <a:pt x="0" y="0"/>
                </a:lnTo>
              </a:path>
            </a:pathLst>
          </a:custGeom>
          <a:noFill/>
          <a:ln w="19050" cap="flat" cmpd="sng">
            <a:solidFill>
              <a:schemeClr val="dk2"/>
            </a:solidFill>
            <a:prstDash val="solid"/>
            <a:round/>
            <a:headEnd type="none" w="lg" len="lg"/>
            <a:tailEnd type="triangle" w="lg" len="lg"/>
          </a:ln>
        </p:spPr>
      </p:sp>
      <p:sp>
        <p:nvSpPr>
          <p:cNvPr id="769" name="Shape 769"/>
          <p:cNvSpPr txBox="1"/>
          <p:nvPr/>
        </p:nvSpPr>
        <p:spPr>
          <a:xfrm>
            <a:off x="0" y="857250"/>
            <a:ext cx="3000000" cy="3000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sp>
        <p:nvSpPr>
          <p:cNvPr id="770" name="Shape 770"/>
          <p:cNvSpPr txBox="1"/>
          <p:nvPr/>
        </p:nvSpPr>
        <p:spPr>
          <a:xfrm>
            <a:off x="274925" y="1623175"/>
            <a:ext cx="2562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Train such that features can be used to reconstruct original data</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31"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78609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7" name="Shape 777"/>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778" name="Shape 778"/>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779" name="Shape 779"/>
          <p:cNvCxnSpPr>
            <a:stCxn id="777" idx="0"/>
            <a:endCxn id="778"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780" name="Shape 780"/>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781" name="Shape 781"/>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782" name="Shape 782"/>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783" name="Shape 783"/>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784" name="Shape 784"/>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785" name="Shape 785"/>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786" name="Shape 786"/>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pic>
        <p:nvPicPr>
          <p:cNvPr id="787" name="Shape 787"/>
          <p:cNvPicPr preferRelativeResize="0"/>
          <p:nvPr/>
        </p:nvPicPr>
        <p:blipFill rotWithShape="1">
          <a:blip r:embed="rId5">
            <a:alphaModFix/>
          </a:blip>
          <a:srcRect b="60488"/>
          <a:stretch/>
        </p:blipFill>
        <p:spPr>
          <a:xfrm>
            <a:off x="6739522" y="3809876"/>
            <a:ext cx="2184977" cy="1478149"/>
          </a:xfrm>
          <a:prstGeom prst="rect">
            <a:avLst/>
          </a:prstGeom>
          <a:noFill/>
          <a:ln>
            <a:noFill/>
          </a:ln>
        </p:spPr>
      </p:pic>
      <p:cxnSp>
        <p:nvCxnSpPr>
          <p:cNvPr id="788" name="Shape 788"/>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789" name="Shape 789"/>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790" name="Shape 790"/>
          <p:cNvPicPr preferRelativeResize="0"/>
          <p:nvPr/>
        </p:nvPicPr>
        <p:blipFill>
          <a:blip r:embed="rId6">
            <a:alphaModFix/>
          </a:blip>
          <a:stretch>
            <a:fillRect/>
          </a:stretch>
        </p:blipFill>
        <p:spPr>
          <a:xfrm>
            <a:off x="3844861" y="2946751"/>
            <a:ext cx="165775" cy="235575"/>
          </a:xfrm>
          <a:prstGeom prst="rect">
            <a:avLst/>
          </a:prstGeom>
          <a:noFill/>
          <a:ln>
            <a:noFill/>
          </a:ln>
        </p:spPr>
      </p:pic>
      <p:pic>
        <p:nvPicPr>
          <p:cNvPr id="791" name="Shape 791"/>
          <p:cNvPicPr preferRelativeResize="0"/>
          <p:nvPr/>
        </p:nvPicPr>
        <p:blipFill rotWithShape="1">
          <a:blip r:embed="rId5">
            <a:alphaModFix/>
          </a:blip>
          <a:srcRect t="51473" b="9899"/>
          <a:stretch/>
        </p:blipFill>
        <p:spPr>
          <a:xfrm>
            <a:off x="6752624" y="1339399"/>
            <a:ext cx="2141650" cy="1416430"/>
          </a:xfrm>
          <a:prstGeom prst="rect">
            <a:avLst/>
          </a:prstGeom>
          <a:noFill/>
          <a:ln>
            <a:noFill/>
          </a:ln>
        </p:spPr>
      </p:pic>
      <p:sp>
        <p:nvSpPr>
          <p:cNvPr id="792" name="Shape 792"/>
          <p:cNvSpPr txBox="1"/>
          <p:nvPr/>
        </p:nvSpPr>
        <p:spPr>
          <a:xfrm>
            <a:off x="6860475" y="1049600"/>
            <a:ext cx="22020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Reconstructed data</a:t>
            </a:r>
          </a:p>
        </p:txBody>
      </p:sp>
      <p:sp>
        <p:nvSpPr>
          <p:cNvPr id="793" name="Shape 793"/>
          <p:cNvSpPr txBox="1"/>
          <p:nvPr/>
        </p:nvSpPr>
        <p:spPr>
          <a:xfrm>
            <a:off x="6690925" y="3574675"/>
            <a:ext cx="2202000" cy="39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Input data</a:t>
            </a:r>
          </a:p>
        </p:txBody>
      </p:sp>
      <p:cxnSp>
        <p:nvCxnSpPr>
          <p:cNvPr id="794" name="Shape 794"/>
          <p:cNvCxnSpPr/>
          <p:nvPr/>
        </p:nvCxnSpPr>
        <p:spPr>
          <a:xfrm rot="10800000">
            <a:off x="7840575" y="3456775"/>
            <a:ext cx="0" cy="217800"/>
          </a:xfrm>
          <a:prstGeom prst="straightConnector1">
            <a:avLst/>
          </a:prstGeom>
          <a:noFill/>
          <a:ln w="19050" cap="flat" cmpd="sng">
            <a:solidFill>
              <a:schemeClr val="dk2"/>
            </a:solidFill>
            <a:prstDash val="solid"/>
            <a:round/>
            <a:headEnd type="none" w="lg" len="lg"/>
            <a:tailEnd type="triangle" w="lg" len="lg"/>
          </a:ln>
        </p:spPr>
      </p:cxnSp>
      <p:sp>
        <p:nvSpPr>
          <p:cNvPr id="795" name="Shape 795"/>
          <p:cNvSpPr txBox="1"/>
          <p:nvPr/>
        </p:nvSpPr>
        <p:spPr>
          <a:xfrm>
            <a:off x="6584750" y="2986775"/>
            <a:ext cx="2477400" cy="452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Encoder</a:t>
            </a:r>
            <a:r>
              <a:rPr lang="en" sz="1400" kern="0">
                <a:solidFill>
                  <a:srgbClr val="000000"/>
                </a:solidFill>
                <a:latin typeface="Arial"/>
                <a:ea typeface="Arial"/>
                <a:cs typeface="Arial"/>
                <a:sym typeface="Arial"/>
              </a:rPr>
              <a:t>: 4-layer conv</a:t>
            </a:r>
          </a:p>
          <a:p>
            <a:pPr eaLnBrk="1" fontAlgn="auto" hangingPunct="1">
              <a:spcBef>
                <a:spcPts val="0"/>
              </a:spcBef>
              <a:spcAft>
                <a:spcPts val="0"/>
              </a:spcAft>
            </a:pPr>
            <a:r>
              <a:rPr lang="en" sz="1400" b="1" kern="0">
                <a:solidFill>
                  <a:srgbClr val="000000"/>
                </a:solidFill>
                <a:latin typeface="Arial"/>
                <a:ea typeface="Arial"/>
                <a:cs typeface="Arial"/>
                <a:sym typeface="Arial"/>
              </a:rPr>
              <a:t>Decoder</a:t>
            </a:r>
            <a:r>
              <a:rPr lang="en" sz="1400" kern="0">
                <a:solidFill>
                  <a:srgbClr val="000000"/>
                </a:solidFill>
                <a:latin typeface="Arial"/>
                <a:ea typeface="Arial"/>
                <a:cs typeface="Arial"/>
                <a:sym typeface="Arial"/>
              </a:rPr>
              <a:t>: 4-layer upconv</a:t>
            </a:r>
          </a:p>
        </p:txBody>
      </p:sp>
      <p:cxnSp>
        <p:nvCxnSpPr>
          <p:cNvPr id="796" name="Shape 796"/>
          <p:cNvCxnSpPr/>
          <p:nvPr/>
        </p:nvCxnSpPr>
        <p:spPr>
          <a:xfrm rot="10800000">
            <a:off x="7832000" y="2762400"/>
            <a:ext cx="0" cy="217800"/>
          </a:xfrm>
          <a:prstGeom prst="straightConnector1">
            <a:avLst/>
          </a:prstGeom>
          <a:noFill/>
          <a:ln w="19050" cap="flat" cmpd="sng">
            <a:solidFill>
              <a:schemeClr val="dk2"/>
            </a:solidFill>
            <a:prstDash val="solid"/>
            <a:round/>
            <a:headEnd type="none" w="lg" len="lg"/>
            <a:tailEnd type="triangle" w="lg" len="lg"/>
          </a:ln>
        </p:spPr>
      </p:cxnSp>
      <p:sp>
        <p:nvSpPr>
          <p:cNvPr id="797" name="Shape 797"/>
          <p:cNvSpPr txBox="1"/>
          <p:nvPr/>
        </p:nvSpPr>
        <p:spPr>
          <a:xfrm>
            <a:off x="2828275" y="1808062"/>
            <a:ext cx="2124300" cy="479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L2 Loss function: </a:t>
            </a:r>
          </a:p>
        </p:txBody>
      </p:sp>
      <p:pic>
        <p:nvPicPr>
          <p:cNvPr id="798" name="Shape 798"/>
          <p:cNvPicPr preferRelativeResize="0"/>
          <p:nvPr/>
        </p:nvPicPr>
        <p:blipFill>
          <a:blip r:embed="rId7">
            <a:alphaModFix/>
          </a:blip>
          <a:stretch>
            <a:fillRect/>
          </a:stretch>
        </p:blipFill>
        <p:spPr>
          <a:xfrm>
            <a:off x="3501773" y="2252751"/>
            <a:ext cx="847150" cy="269249"/>
          </a:xfrm>
          <a:prstGeom prst="rect">
            <a:avLst/>
          </a:prstGeom>
          <a:noFill/>
          <a:ln>
            <a:noFill/>
          </a:ln>
        </p:spPr>
      </p:pic>
      <p:cxnSp>
        <p:nvCxnSpPr>
          <p:cNvPr id="799" name="Shape 799"/>
          <p:cNvCxnSpPr/>
          <p:nvPr/>
        </p:nvCxnSpPr>
        <p:spPr>
          <a:xfrm rot="10800000">
            <a:off x="3927760" y="2574325"/>
            <a:ext cx="0" cy="354900"/>
          </a:xfrm>
          <a:prstGeom prst="straightConnector1">
            <a:avLst/>
          </a:prstGeom>
          <a:noFill/>
          <a:ln w="19050" cap="flat" cmpd="sng">
            <a:solidFill>
              <a:schemeClr val="dk2"/>
            </a:solidFill>
            <a:prstDash val="solid"/>
            <a:round/>
            <a:headEnd type="none" w="lg" len="lg"/>
            <a:tailEnd type="triangle" w="lg" len="lg"/>
          </a:ln>
        </p:spPr>
      </p:cxnSp>
      <p:sp>
        <p:nvSpPr>
          <p:cNvPr id="800" name="Shape 800"/>
          <p:cNvSpPr/>
          <p:nvPr/>
        </p:nvSpPr>
        <p:spPr>
          <a:xfrm>
            <a:off x="4527150" y="2368750"/>
            <a:ext cx="1085950" cy="2648800"/>
          </a:xfrm>
          <a:custGeom>
            <a:avLst/>
            <a:gdLst/>
            <a:ahLst/>
            <a:cxnLst/>
            <a:rect l="0" t="0" r="0" b="0"/>
            <a:pathLst>
              <a:path w="43438" h="105952" extrusionOk="0">
                <a:moveTo>
                  <a:pt x="16730" y="105952"/>
                </a:moveTo>
                <a:lnTo>
                  <a:pt x="43438" y="105952"/>
                </a:lnTo>
                <a:lnTo>
                  <a:pt x="43438" y="0"/>
                </a:lnTo>
                <a:lnTo>
                  <a:pt x="0" y="0"/>
                </a:lnTo>
              </a:path>
            </a:pathLst>
          </a:custGeom>
          <a:noFill/>
          <a:ln w="19050" cap="flat" cmpd="sng">
            <a:solidFill>
              <a:schemeClr val="dk2"/>
            </a:solidFill>
            <a:prstDash val="solid"/>
            <a:round/>
            <a:headEnd type="none" w="lg" len="lg"/>
            <a:tailEnd type="triangle" w="lg" len="lg"/>
          </a:ln>
        </p:spPr>
      </p:sp>
      <p:sp>
        <p:nvSpPr>
          <p:cNvPr id="801" name="Shape 801"/>
          <p:cNvSpPr txBox="1"/>
          <p:nvPr/>
        </p:nvSpPr>
        <p:spPr>
          <a:xfrm>
            <a:off x="0" y="857250"/>
            <a:ext cx="3000000" cy="3000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sp>
        <p:nvSpPr>
          <p:cNvPr id="802" name="Shape 802"/>
          <p:cNvSpPr txBox="1"/>
          <p:nvPr/>
        </p:nvSpPr>
        <p:spPr>
          <a:xfrm>
            <a:off x="274925" y="1623175"/>
            <a:ext cx="2562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Train such that features can be used to reconstruct original data</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803" name="Shape 803"/>
          <p:cNvSpPr txBox="1"/>
          <p:nvPr/>
        </p:nvSpPr>
        <p:spPr>
          <a:xfrm>
            <a:off x="4770725" y="1623175"/>
            <a:ext cx="19203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Doesn’t use labels!</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sp>
        <p:nvSpPr>
          <p:cNvPr id="32"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651973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10" name="Shape 810"/>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11" name="Shape 811"/>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812" name="Shape 812"/>
          <p:cNvCxnSpPr>
            <a:stCxn id="810" idx="0"/>
            <a:endCxn id="811"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813" name="Shape 813"/>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814" name="Shape 814"/>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815" name="Shape 815"/>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816" name="Shape 816"/>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817" name="Shape 817"/>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818" name="Shape 818"/>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819" name="Shape 819"/>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cxnSp>
        <p:nvCxnSpPr>
          <p:cNvPr id="820" name="Shape 820"/>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821" name="Shape 821"/>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822" name="Shape 822"/>
          <p:cNvPicPr preferRelativeResize="0"/>
          <p:nvPr/>
        </p:nvPicPr>
        <p:blipFill>
          <a:blip r:embed="rId5">
            <a:alphaModFix/>
          </a:blip>
          <a:stretch>
            <a:fillRect/>
          </a:stretch>
        </p:blipFill>
        <p:spPr>
          <a:xfrm>
            <a:off x="3844861" y="2946751"/>
            <a:ext cx="165775" cy="235575"/>
          </a:xfrm>
          <a:prstGeom prst="rect">
            <a:avLst/>
          </a:prstGeom>
          <a:noFill/>
          <a:ln>
            <a:noFill/>
          </a:ln>
        </p:spPr>
      </p:pic>
      <p:sp>
        <p:nvSpPr>
          <p:cNvPr id="823" name="Shape 823"/>
          <p:cNvSpPr txBox="1"/>
          <p:nvPr/>
        </p:nvSpPr>
        <p:spPr>
          <a:xfrm>
            <a:off x="5896500" y="3761625"/>
            <a:ext cx="2234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After training, </a:t>
            </a:r>
          </a:p>
          <a:p>
            <a:pPr algn="l" eaLnBrk="1" fontAlgn="auto" hangingPunct="1">
              <a:spcBef>
                <a:spcPts val="0"/>
              </a:spcBef>
              <a:spcAft>
                <a:spcPts val="0"/>
              </a:spcAft>
            </a:pPr>
            <a:r>
              <a:rPr lang="en" sz="1600" kern="0">
                <a:solidFill>
                  <a:srgbClr val="000000"/>
                </a:solidFill>
                <a:latin typeface="Arial"/>
                <a:ea typeface="Arial"/>
                <a:cs typeface="Arial"/>
                <a:sym typeface="Arial"/>
              </a:rPr>
              <a:t>throw away decoder</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endParaRPr sz="1600" kern="0">
              <a:solidFill>
                <a:srgbClr val="0000FF"/>
              </a:solidFill>
              <a:latin typeface="Arial"/>
              <a:ea typeface="Arial"/>
              <a:cs typeface="Arial"/>
              <a:sym typeface="Arial"/>
            </a:endParaRPr>
          </a:p>
        </p:txBody>
      </p:sp>
      <p:cxnSp>
        <p:nvCxnSpPr>
          <p:cNvPr id="824" name="Shape 824"/>
          <p:cNvCxnSpPr>
            <a:endCxn id="818" idx="2"/>
          </p:cNvCxnSpPr>
          <p:nvPr/>
        </p:nvCxnSpPr>
        <p:spPr>
          <a:xfrm rot="10800000">
            <a:off x="4870575" y="3759500"/>
            <a:ext cx="949800" cy="248700"/>
          </a:xfrm>
          <a:prstGeom prst="straightConnector1">
            <a:avLst/>
          </a:prstGeom>
          <a:noFill/>
          <a:ln w="19050" cap="flat" cmpd="sng">
            <a:solidFill>
              <a:srgbClr val="FF0000"/>
            </a:solidFill>
            <a:prstDash val="solid"/>
            <a:round/>
            <a:headEnd type="none" w="lg" len="lg"/>
            <a:tailEnd type="triangle" w="lg" len="lg"/>
          </a:ln>
        </p:spPr>
      </p:cxnSp>
      <p:sp>
        <p:nvSpPr>
          <p:cNvPr id="20"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17068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1" name="Shape 831"/>
          <p:cNvSpPr/>
          <p:nvPr/>
        </p:nvSpPr>
        <p:spPr>
          <a:xfrm>
            <a:off x="32184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32" name="Shape 832"/>
          <p:cNvSpPr/>
          <p:nvPr/>
        </p:nvSpPr>
        <p:spPr>
          <a:xfrm>
            <a:off x="36262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833" name="Shape 833"/>
          <p:cNvCxnSpPr>
            <a:stCxn id="831" idx="0"/>
            <a:endCxn id="832" idx="2"/>
          </p:cNvCxnSpPr>
          <p:nvPr/>
        </p:nvCxnSpPr>
        <p:spPr>
          <a:xfrm rot="10800000">
            <a:off x="42325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834" name="Shape 834"/>
          <p:cNvSpPr txBox="1"/>
          <p:nvPr/>
        </p:nvSpPr>
        <p:spPr>
          <a:xfrm>
            <a:off x="45375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835" name="Shape 835"/>
          <p:cNvSpPr txBox="1"/>
          <p:nvPr/>
        </p:nvSpPr>
        <p:spPr>
          <a:xfrm>
            <a:off x="16474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836" name="Shape 836"/>
          <p:cNvSpPr txBox="1"/>
          <p:nvPr/>
        </p:nvSpPr>
        <p:spPr>
          <a:xfrm>
            <a:off x="21046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837" name="Shape 837"/>
          <p:cNvPicPr preferRelativeResize="0"/>
          <p:nvPr/>
        </p:nvPicPr>
        <p:blipFill>
          <a:blip r:embed="rId3">
            <a:alphaModFix/>
          </a:blip>
          <a:stretch>
            <a:fillRect/>
          </a:stretch>
        </p:blipFill>
        <p:spPr>
          <a:xfrm>
            <a:off x="4143297" y="4931984"/>
            <a:ext cx="178500" cy="159731"/>
          </a:xfrm>
          <a:prstGeom prst="rect">
            <a:avLst/>
          </a:prstGeom>
          <a:noFill/>
          <a:ln>
            <a:noFill/>
          </a:ln>
        </p:spPr>
      </p:pic>
      <p:pic>
        <p:nvPicPr>
          <p:cNvPr id="838" name="Shape 838"/>
          <p:cNvPicPr preferRelativeResize="0"/>
          <p:nvPr/>
        </p:nvPicPr>
        <p:blipFill>
          <a:blip r:embed="rId4">
            <a:alphaModFix/>
          </a:blip>
          <a:stretch>
            <a:fillRect/>
          </a:stretch>
        </p:blipFill>
        <p:spPr>
          <a:xfrm>
            <a:off x="4143300" y="3949022"/>
            <a:ext cx="178500" cy="178500"/>
          </a:xfrm>
          <a:prstGeom prst="rect">
            <a:avLst/>
          </a:prstGeom>
          <a:noFill/>
          <a:ln>
            <a:noFill/>
          </a:ln>
        </p:spPr>
      </p:pic>
      <p:cxnSp>
        <p:nvCxnSpPr>
          <p:cNvPr id="839" name="Shape 839"/>
          <p:cNvCxnSpPr/>
          <p:nvPr/>
        </p:nvCxnSpPr>
        <p:spPr>
          <a:xfrm rot="10800000">
            <a:off x="42325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840" name="Shape 840"/>
          <p:cNvSpPr/>
          <p:nvPr/>
        </p:nvSpPr>
        <p:spPr>
          <a:xfrm>
            <a:off x="4028677" y="2928000"/>
            <a:ext cx="407700" cy="3114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41" name="Shape 841"/>
          <p:cNvSpPr txBox="1"/>
          <p:nvPr/>
        </p:nvSpPr>
        <p:spPr>
          <a:xfrm>
            <a:off x="45375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Classifier</a:t>
            </a:r>
          </a:p>
        </p:txBody>
      </p:sp>
      <p:sp>
        <p:nvSpPr>
          <p:cNvPr id="842" name="Shape 842"/>
          <p:cNvSpPr txBox="1"/>
          <p:nvPr/>
        </p:nvSpPr>
        <p:spPr>
          <a:xfrm>
            <a:off x="2104675" y="2797700"/>
            <a:ext cx="1882200" cy="5964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Predicted Label</a:t>
            </a:r>
          </a:p>
        </p:txBody>
      </p:sp>
      <p:cxnSp>
        <p:nvCxnSpPr>
          <p:cNvPr id="843" name="Shape 843"/>
          <p:cNvCxnSpPr/>
          <p:nvPr/>
        </p:nvCxnSpPr>
        <p:spPr>
          <a:xfrm>
            <a:off x="5951475" y="2846350"/>
            <a:ext cx="0" cy="2378700"/>
          </a:xfrm>
          <a:prstGeom prst="straightConnector1">
            <a:avLst/>
          </a:prstGeom>
          <a:noFill/>
          <a:ln w="19050" cap="flat" cmpd="sng">
            <a:solidFill>
              <a:schemeClr val="dk2"/>
            </a:solidFill>
            <a:prstDash val="solid"/>
            <a:round/>
            <a:headEnd type="none" w="lg" len="lg"/>
            <a:tailEnd type="triangle" w="lg" len="lg"/>
          </a:ln>
        </p:spPr>
      </p:cxnSp>
      <p:sp>
        <p:nvSpPr>
          <p:cNvPr id="844" name="Shape 844"/>
          <p:cNvSpPr txBox="1"/>
          <p:nvPr/>
        </p:nvSpPr>
        <p:spPr>
          <a:xfrm>
            <a:off x="5965800" y="3279775"/>
            <a:ext cx="2163900" cy="1192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Fine-tune</a:t>
            </a:r>
            <a:br>
              <a:rPr lang="en" sz="1600" kern="0">
                <a:solidFill>
                  <a:srgbClr val="000000"/>
                </a:solidFill>
                <a:latin typeface="Arial"/>
                <a:ea typeface="Arial"/>
                <a:cs typeface="Arial"/>
                <a:sym typeface="Arial"/>
              </a:rPr>
            </a:br>
            <a:r>
              <a:rPr lang="en" sz="1600" kern="0">
                <a:solidFill>
                  <a:srgbClr val="000000"/>
                </a:solidFill>
                <a:latin typeface="Arial"/>
                <a:ea typeface="Arial"/>
                <a:cs typeface="Arial"/>
                <a:sym typeface="Arial"/>
              </a:rPr>
              <a:t>encoder</a:t>
            </a:r>
            <a:br>
              <a:rPr lang="en" sz="1600" kern="0">
                <a:solidFill>
                  <a:srgbClr val="000000"/>
                </a:solidFill>
                <a:latin typeface="Arial"/>
                <a:ea typeface="Arial"/>
                <a:cs typeface="Arial"/>
                <a:sym typeface="Arial"/>
              </a:rPr>
            </a:br>
            <a:r>
              <a:rPr lang="en" sz="1600" kern="0">
                <a:solidFill>
                  <a:srgbClr val="000000"/>
                </a:solidFill>
                <a:latin typeface="Arial"/>
                <a:ea typeface="Arial"/>
                <a:cs typeface="Arial"/>
                <a:sym typeface="Arial"/>
              </a:rPr>
              <a:t>jointly with</a:t>
            </a:r>
            <a:br>
              <a:rPr lang="en" sz="1600" kern="0">
                <a:solidFill>
                  <a:srgbClr val="000000"/>
                </a:solidFill>
                <a:latin typeface="Arial"/>
                <a:ea typeface="Arial"/>
                <a:cs typeface="Arial"/>
                <a:sym typeface="Arial"/>
              </a:rPr>
            </a:br>
            <a:r>
              <a:rPr lang="en" sz="1600" kern="0">
                <a:solidFill>
                  <a:srgbClr val="000000"/>
                </a:solidFill>
                <a:latin typeface="Arial"/>
                <a:ea typeface="Arial"/>
                <a:cs typeface="Arial"/>
                <a:sym typeface="Arial"/>
              </a:rPr>
              <a:t>classifier</a:t>
            </a:r>
          </a:p>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pic>
        <p:nvPicPr>
          <p:cNvPr id="845" name="Shape 845"/>
          <p:cNvPicPr preferRelativeResize="0"/>
          <p:nvPr/>
        </p:nvPicPr>
        <p:blipFill>
          <a:blip r:embed="rId5">
            <a:alphaModFix/>
          </a:blip>
          <a:stretch>
            <a:fillRect/>
          </a:stretch>
        </p:blipFill>
        <p:spPr>
          <a:xfrm>
            <a:off x="4154663" y="2946751"/>
            <a:ext cx="155713" cy="235575"/>
          </a:xfrm>
          <a:prstGeom prst="rect">
            <a:avLst/>
          </a:prstGeom>
          <a:noFill/>
          <a:ln>
            <a:noFill/>
          </a:ln>
        </p:spPr>
      </p:pic>
      <p:sp>
        <p:nvSpPr>
          <p:cNvPr id="846" name="Shape 846"/>
          <p:cNvSpPr/>
          <p:nvPr/>
        </p:nvSpPr>
        <p:spPr>
          <a:xfrm>
            <a:off x="5095477" y="2928000"/>
            <a:ext cx="407700" cy="3114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847" name="Shape 847"/>
          <p:cNvPicPr preferRelativeResize="0"/>
          <p:nvPr/>
        </p:nvPicPr>
        <p:blipFill>
          <a:blip r:embed="rId6">
            <a:alphaModFix/>
          </a:blip>
          <a:stretch>
            <a:fillRect/>
          </a:stretch>
        </p:blipFill>
        <p:spPr>
          <a:xfrm>
            <a:off x="5221474" y="2988369"/>
            <a:ext cx="155713" cy="171327"/>
          </a:xfrm>
          <a:prstGeom prst="rect">
            <a:avLst/>
          </a:prstGeom>
          <a:noFill/>
          <a:ln>
            <a:noFill/>
          </a:ln>
        </p:spPr>
      </p:pic>
      <p:sp>
        <p:nvSpPr>
          <p:cNvPr id="848" name="Shape 848"/>
          <p:cNvSpPr txBox="1"/>
          <p:nvPr/>
        </p:nvSpPr>
        <p:spPr>
          <a:xfrm>
            <a:off x="3662250" y="1853400"/>
            <a:ext cx="2124300" cy="799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Loss function (Softmax, etc)</a:t>
            </a:r>
          </a:p>
        </p:txBody>
      </p:sp>
      <p:cxnSp>
        <p:nvCxnSpPr>
          <p:cNvPr id="849" name="Shape 849"/>
          <p:cNvCxnSpPr/>
          <p:nvPr/>
        </p:nvCxnSpPr>
        <p:spPr>
          <a:xfrm rot="10800000" flipH="1">
            <a:off x="4232525" y="2522700"/>
            <a:ext cx="397500" cy="405300"/>
          </a:xfrm>
          <a:prstGeom prst="straightConnector1">
            <a:avLst/>
          </a:prstGeom>
          <a:noFill/>
          <a:ln w="19050" cap="flat" cmpd="sng">
            <a:solidFill>
              <a:schemeClr val="dk2"/>
            </a:solidFill>
            <a:prstDash val="solid"/>
            <a:round/>
            <a:headEnd type="none" w="lg" len="lg"/>
            <a:tailEnd type="triangle" w="lg" len="lg"/>
          </a:ln>
        </p:spPr>
      </p:cxnSp>
      <p:cxnSp>
        <p:nvCxnSpPr>
          <p:cNvPr id="850" name="Shape 850"/>
          <p:cNvCxnSpPr/>
          <p:nvPr/>
        </p:nvCxnSpPr>
        <p:spPr>
          <a:xfrm rot="10800000">
            <a:off x="4835325" y="2530200"/>
            <a:ext cx="452100" cy="397800"/>
          </a:xfrm>
          <a:prstGeom prst="straightConnector1">
            <a:avLst/>
          </a:prstGeom>
          <a:noFill/>
          <a:ln w="19050" cap="flat" cmpd="sng">
            <a:solidFill>
              <a:schemeClr val="dk2"/>
            </a:solidFill>
            <a:prstDash val="solid"/>
            <a:round/>
            <a:headEnd type="none" w="lg" len="lg"/>
            <a:tailEnd type="triangle" w="lg" len="lg"/>
          </a:ln>
        </p:spPr>
      </p:cxnSp>
      <p:sp>
        <p:nvSpPr>
          <p:cNvPr id="851" name="Shape 851"/>
          <p:cNvSpPr txBox="1"/>
          <p:nvPr/>
        </p:nvSpPr>
        <p:spPr>
          <a:xfrm>
            <a:off x="230000" y="3570550"/>
            <a:ext cx="2028300" cy="1192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Encoder can be used to initialize a </a:t>
            </a:r>
            <a:r>
              <a:rPr lang="en" sz="1600" b="1" kern="0">
                <a:solidFill>
                  <a:srgbClr val="000000"/>
                </a:solidFill>
                <a:latin typeface="Arial"/>
                <a:ea typeface="Arial"/>
                <a:cs typeface="Arial"/>
                <a:sym typeface="Arial"/>
              </a:rPr>
              <a:t>supervised</a:t>
            </a:r>
            <a:r>
              <a:rPr lang="en" sz="1600" kern="0">
                <a:solidFill>
                  <a:srgbClr val="000000"/>
                </a:solidFill>
                <a:latin typeface="Arial"/>
                <a:ea typeface="Arial"/>
                <a:cs typeface="Arial"/>
                <a:sym typeface="Arial"/>
              </a:rPr>
              <a:t> model</a:t>
            </a:r>
          </a:p>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pic>
        <p:nvPicPr>
          <p:cNvPr id="852" name="Shape 852"/>
          <p:cNvPicPr preferRelativeResize="0"/>
          <p:nvPr/>
        </p:nvPicPr>
        <p:blipFill rotWithShape="1">
          <a:blip r:embed="rId7">
            <a:alphaModFix/>
          </a:blip>
          <a:srcRect t="39531" r="17457" b="50819"/>
          <a:stretch/>
        </p:blipFill>
        <p:spPr>
          <a:xfrm>
            <a:off x="7193526" y="4738525"/>
            <a:ext cx="1817725" cy="363800"/>
          </a:xfrm>
          <a:prstGeom prst="rect">
            <a:avLst/>
          </a:prstGeom>
          <a:noFill/>
          <a:ln>
            <a:noFill/>
          </a:ln>
        </p:spPr>
      </p:pic>
      <p:sp>
        <p:nvSpPr>
          <p:cNvPr id="853" name="Shape 853"/>
          <p:cNvSpPr txBox="1"/>
          <p:nvPr/>
        </p:nvSpPr>
        <p:spPr>
          <a:xfrm>
            <a:off x="8109525" y="2133680"/>
            <a:ext cx="644100" cy="363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plane</a:t>
            </a:r>
          </a:p>
        </p:txBody>
      </p:sp>
      <p:sp>
        <p:nvSpPr>
          <p:cNvPr id="854" name="Shape 854"/>
          <p:cNvSpPr txBox="1"/>
          <p:nvPr/>
        </p:nvSpPr>
        <p:spPr>
          <a:xfrm>
            <a:off x="7058600" y="2418250"/>
            <a:ext cx="644100" cy="363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dog</a:t>
            </a:r>
          </a:p>
        </p:txBody>
      </p:sp>
      <p:sp>
        <p:nvSpPr>
          <p:cNvPr id="855" name="Shape 855"/>
          <p:cNvSpPr txBox="1"/>
          <p:nvPr/>
        </p:nvSpPr>
        <p:spPr>
          <a:xfrm>
            <a:off x="7772175" y="2418237"/>
            <a:ext cx="644100" cy="363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deer</a:t>
            </a:r>
          </a:p>
        </p:txBody>
      </p:sp>
      <p:sp>
        <p:nvSpPr>
          <p:cNvPr id="856" name="Shape 856"/>
          <p:cNvSpPr txBox="1"/>
          <p:nvPr/>
        </p:nvSpPr>
        <p:spPr>
          <a:xfrm>
            <a:off x="7387425" y="2133680"/>
            <a:ext cx="644100" cy="363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bird</a:t>
            </a:r>
          </a:p>
        </p:txBody>
      </p:sp>
      <p:sp>
        <p:nvSpPr>
          <p:cNvPr id="857" name="Shape 857"/>
          <p:cNvSpPr txBox="1"/>
          <p:nvPr/>
        </p:nvSpPr>
        <p:spPr>
          <a:xfrm>
            <a:off x="8416275" y="2418237"/>
            <a:ext cx="644100" cy="363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truck</a:t>
            </a:r>
          </a:p>
        </p:txBody>
      </p:sp>
      <p:sp>
        <p:nvSpPr>
          <p:cNvPr id="858" name="Shape 858"/>
          <p:cNvSpPr txBox="1"/>
          <p:nvPr/>
        </p:nvSpPr>
        <p:spPr>
          <a:xfrm>
            <a:off x="7080075" y="3204437"/>
            <a:ext cx="2028300" cy="959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Train for final task (sometimes with small data)</a:t>
            </a:r>
          </a:p>
        </p:txBody>
      </p:sp>
      <p:sp>
        <p:nvSpPr>
          <p:cNvPr id="33"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3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065303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5" name="Shape 865"/>
          <p:cNvSpPr/>
          <p:nvPr/>
        </p:nvSpPr>
        <p:spPr>
          <a:xfrm>
            <a:off x="2913600" y="485613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66" name="Shape 866"/>
          <p:cNvSpPr/>
          <p:nvPr/>
        </p:nvSpPr>
        <p:spPr>
          <a:xfrm>
            <a:off x="3321450" y="3892075"/>
            <a:ext cx="12126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867" name="Shape 867"/>
          <p:cNvCxnSpPr>
            <a:stCxn id="865" idx="0"/>
            <a:endCxn id="866" idx="2"/>
          </p:cNvCxnSpPr>
          <p:nvPr/>
        </p:nvCxnSpPr>
        <p:spPr>
          <a:xfrm rot="10800000">
            <a:off x="3927750" y="4203337"/>
            <a:ext cx="0" cy="652800"/>
          </a:xfrm>
          <a:prstGeom prst="straightConnector1">
            <a:avLst/>
          </a:prstGeom>
          <a:noFill/>
          <a:ln w="19050" cap="flat" cmpd="sng">
            <a:solidFill>
              <a:schemeClr val="dk2"/>
            </a:solidFill>
            <a:prstDash val="solid"/>
            <a:round/>
            <a:headEnd type="none" w="lg" len="lg"/>
            <a:tailEnd type="triangle" w="lg" len="lg"/>
          </a:ln>
        </p:spPr>
      </p:cxnSp>
      <p:sp>
        <p:nvSpPr>
          <p:cNvPr id="868" name="Shape 868"/>
          <p:cNvSpPr txBox="1"/>
          <p:nvPr/>
        </p:nvSpPr>
        <p:spPr>
          <a:xfrm>
            <a:off x="4232775" y="433005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Encoder</a:t>
            </a:r>
          </a:p>
        </p:txBody>
      </p:sp>
      <p:sp>
        <p:nvSpPr>
          <p:cNvPr id="869" name="Shape 869"/>
          <p:cNvSpPr txBox="1"/>
          <p:nvPr/>
        </p:nvSpPr>
        <p:spPr>
          <a:xfrm>
            <a:off x="1342675" y="4774000"/>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Input data</a:t>
            </a:r>
          </a:p>
        </p:txBody>
      </p:sp>
      <p:sp>
        <p:nvSpPr>
          <p:cNvPr id="870" name="Shape 870"/>
          <p:cNvSpPr txBox="1"/>
          <p:nvPr/>
        </p:nvSpPr>
        <p:spPr>
          <a:xfrm>
            <a:off x="1799875" y="3809875"/>
            <a:ext cx="14856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r>
              <a:rPr lang="en" sz="1800" kern="0">
                <a:solidFill>
                  <a:srgbClr val="000000"/>
                </a:solidFill>
                <a:latin typeface="Arial"/>
                <a:ea typeface="Arial"/>
                <a:cs typeface="Arial"/>
                <a:sym typeface="Arial"/>
              </a:rPr>
              <a:t>Features</a:t>
            </a:r>
          </a:p>
        </p:txBody>
      </p:sp>
      <p:pic>
        <p:nvPicPr>
          <p:cNvPr id="871" name="Shape 871"/>
          <p:cNvPicPr preferRelativeResize="0"/>
          <p:nvPr/>
        </p:nvPicPr>
        <p:blipFill>
          <a:blip r:embed="rId3">
            <a:alphaModFix/>
          </a:blip>
          <a:stretch>
            <a:fillRect/>
          </a:stretch>
        </p:blipFill>
        <p:spPr>
          <a:xfrm>
            <a:off x="3838497" y="4931984"/>
            <a:ext cx="178500" cy="159731"/>
          </a:xfrm>
          <a:prstGeom prst="rect">
            <a:avLst/>
          </a:prstGeom>
          <a:noFill/>
          <a:ln>
            <a:noFill/>
          </a:ln>
        </p:spPr>
      </p:pic>
      <p:pic>
        <p:nvPicPr>
          <p:cNvPr id="872" name="Shape 872"/>
          <p:cNvPicPr preferRelativeResize="0"/>
          <p:nvPr/>
        </p:nvPicPr>
        <p:blipFill>
          <a:blip r:embed="rId4">
            <a:alphaModFix/>
          </a:blip>
          <a:stretch>
            <a:fillRect/>
          </a:stretch>
        </p:blipFill>
        <p:spPr>
          <a:xfrm>
            <a:off x="3838500" y="3949022"/>
            <a:ext cx="178500" cy="178500"/>
          </a:xfrm>
          <a:prstGeom prst="rect">
            <a:avLst/>
          </a:prstGeom>
          <a:noFill/>
          <a:ln>
            <a:noFill/>
          </a:ln>
        </p:spPr>
      </p:pic>
      <p:sp>
        <p:nvSpPr>
          <p:cNvPr id="873" name="Shape 873"/>
          <p:cNvSpPr txBox="1"/>
          <p:nvPr/>
        </p:nvSpPr>
        <p:spPr>
          <a:xfrm>
            <a:off x="4232775" y="3365900"/>
            <a:ext cx="1275600" cy="3936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Decoder</a:t>
            </a:r>
          </a:p>
        </p:txBody>
      </p:sp>
      <p:sp>
        <p:nvSpPr>
          <p:cNvPr id="874" name="Shape 874"/>
          <p:cNvSpPr txBox="1"/>
          <p:nvPr/>
        </p:nvSpPr>
        <p:spPr>
          <a:xfrm>
            <a:off x="1132775" y="2820550"/>
            <a:ext cx="1771800" cy="5964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Reconstructed input data</a:t>
            </a:r>
          </a:p>
        </p:txBody>
      </p:sp>
      <p:cxnSp>
        <p:nvCxnSpPr>
          <p:cNvPr id="875" name="Shape 875"/>
          <p:cNvCxnSpPr/>
          <p:nvPr/>
        </p:nvCxnSpPr>
        <p:spPr>
          <a:xfrm rot="10800000">
            <a:off x="3927750" y="3239275"/>
            <a:ext cx="0" cy="652800"/>
          </a:xfrm>
          <a:prstGeom prst="straightConnector1">
            <a:avLst/>
          </a:prstGeom>
          <a:noFill/>
          <a:ln w="19050" cap="flat" cmpd="sng">
            <a:solidFill>
              <a:schemeClr val="dk2"/>
            </a:solidFill>
            <a:prstDash val="solid"/>
            <a:round/>
            <a:headEnd type="none" w="lg" len="lg"/>
            <a:tailEnd type="triangle" w="lg" len="lg"/>
          </a:ln>
        </p:spPr>
      </p:cxnSp>
      <p:sp>
        <p:nvSpPr>
          <p:cNvPr id="876" name="Shape 876"/>
          <p:cNvSpPr/>
          <p:nvPr/>
        </p:nvSpPr>
        <p:spPr>
          <a:xfrm>
            <a:off x="2913587" y="29219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877" name="Shape 877"/>
          <p:cNvPicPr preferRelativeResize="0"/>
          <p:nvPr/>
        </p:nvPicPr>
        <p:blipFill>
          <a:blip r:embed="rId5">
            <a:alphaModFix/>
          </a:blip>
          <a:stretch>
            <a:fillRect/>
          </a:stretch>
        </p:blipFill>
        <p:spPr>
          <a:xfrm>
            <a:off x="3844861" y="2946751"/>
            <a:ext cx="165775" cy="235575"/>
          </a:xfrm>
          <a:prstGeom prst="rect">
            <a:avLst/>
          </a:prstGeom>
          <a:noFill/>
          <a:ln>
            <a:noFill/>
          </a:ln>
        </p:spPr>
      </p:pic>
      <p:sp>
        <p:nvSpPr>
          <p:cNvPr id="878" name="Shape 878"/>
          <p:cNvSpPr txBox="1"/>
          <p:nvPr/>
        </p:nvSpPr>
        <p:spPr>
          <a:xfrm>
            <a:off x="5677725" y="1858400"/>
            <a:ext cx="3198900" cy="1628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Autoencoders can reconstruct data, and can learn features to initialize a supervised model</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Features capture factors of variation in training data. Can we generate new images from an autoencoder?</a:t>
            </a:r>
          </a:p>
        </p:txBody>
      </p:sp>
      <p:sp>
        <p:nvSpPr>
          <p:cNvPr id="19" name="Shape 580"/>
          <p:cNvSpPr txBox="1">
            <a:spLocks noGrp="1"/>
          </p:cNvSpPr>
          <p:nvPr>
            <p:ph type="title"/>
          </p:nvPr>
        </p:nvSpPr>
        <p:spPr>
          <a:xfrm>
            <a:off x="228600" y="228600"/>
            <a:ext cx="8229600" cy="857400"/>
          </a:xfrm>
          <a:prstGeom prst="rect">
            <a:avLst/>
          </a:prstGeom>
        </p:spPr>
        <p:txBody>
          <a:bodyPr lIns="91425" tIns="91425" rIns="91425" bIns="91425" anchor="ctr" anchorCtr="0">
            <a:noAutofit/>
          </a:bodyPr>
          <a:lstStyle/>
          <a:p>
            <a:r>
              <a:rPr lang="en" sz="3800" dirty="0" err="1" smtClean="0"/>
              <a:t>Autoencoders</a:t>
            </a:r>
            <a:endParaRPr lang="en" sz="3800" dirty="0"/>
          </a:p>
        </p:txBody>
      </p: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18012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61" name="Shape 61"/>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smtClean="0">
                <a:sym typeface="Wingdings"/>
              </a:rPr>
              <a:t></a:t>
            </a:r>
            <a:r>
              <a:rPr lang="en" sz="2000" dirty="0" smtClean="0"/>
              <a:t> </a:t>
            </a:r>
            <a:r>
              <a:rPr lang="en" sz="2000" dirty="0"/>
              <a:t>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59810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Shape 884"/>
          <p:cNvSpPr txBox="1">
            <a:spLocks noGrp="1"/>
          </p:cNvSpPr>
          <p:nvPr>
            <p:ph type="title"/>
          </p:nvPr>
        </p:nvSpPr>
        <p:spPr>
          <a:xfrm>
            <a:off x="152400" y="228600"/>
            <a:ext cx="8229600" cy="857400"/>
          </a:xfrm>
          <a:prstGeom prst="rect">
            <a:avLst/>
          </a:prstGeom>
        </p:spPr>
        <p:txBody>
          <a:bodyPr lIns="91425" tIns="91425" rIns="91425" bIns="91425" anchor="ctr" anchorCtr="0">
            <a:noAutofit/>
          </a:bodyPr>
          <a:lstStyle/>
          <a:p>
            <a:r>
              <a:rPr lang="en" dirty="0" err="1"/>
              <a:t>Variational</a:t>
            </a:r>
            <a:r>
              <a:rPr lang="en" dirty="0"/>
              <a:t> </a:t>
            </a:r>
            <a:r>
              <a:rPr lang="en" dirty="0" err="1"/>
              <a:t>Autoencoders</a:t>
            </a:r>
            <a:endParaRPr lang="en" dirty="0"/>
          </a:p>
        </p:txBody>
      </p:sp>
      <p:sp>
        <p:nvSpPr>
          <p:cNvPr id="885" name="Shape 885"/>
          <p:cNvSpPr txBox="1"/>
          <p:nvPr/>
        </p:nvSpPr>
        <p:spPr>
          <a:xfrm>
            <a:off x="208675" y="1615825"/>
            <a:ext cx="87135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Probabilistic spin on autoencoders - will let us sample from the model to generate data!</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36424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err="1" smtClean="0"/>
              <a:t>Variational</a:t>
            </a:r>
            <a:r>
              <a:rPr lang="en-US" sz="3800" dirty="0" smtClean="0"/>
              <a:t> Auto Encoders</a:t>
            </a:r>
            <a:endParaRPr lang="en-US" sz="3800" dirty="0"/>
          </a:p>
        </p:txBody>
      </p:sp>
      <p:sp>
        <p:nvSpPr>
          <p:cNvPr id="3" name="Content Placeholder 2"/>
          <p:cNvSpPr>
            <a:spLocks noGrp="1"/>
          </p:cNvSpPr>
          <p:nvPr>
            <p:ph idx="1"/>
          </p:nvPr>
        </p:nvSpPr>
        <p:spPr/>
        <p:txBody>
          <a:bodyPr/>
          <a:lstStyle/>
          <a:p>
            <a:pPr marL="0" indent="0">
              <a:buNone/>
            </a:pPr>
            <a:r>
              <a:rPr lang="en-US" dirty="0" smtClean="0"/>
              <a:t>VAEs are a combination of the following ideas:</a:t>
            </a:r>
          </a:p>
          <a:p>
            <a:endParaRPr lang="en-US" dirty="0" smtClean="0"/>
          </a:p>
          <a:p>
            <a:pPr marL="457200" indent="-457200">
              <a:buFont typeface="+mj-lt"/>
              <a:buAutoNum type="arabicPeriod"/>
            </a:pPr>
            <a:r>
              <a:rPr lang="en-US" dirty="0" smtClean="0"/>
              <a:t>Auto Encoders</a:t>
            </a:r>
          </a:p>
          <a:p>
            <a:pPr marL="457200" indent="-457200">
              <a:buFont typeface="+mj-lt"/>
              <a:buAutoNum type="arabicPeriod"/>
            </a:pPr>
            <a:endParaRPr lang="en-US" dirty="0"/>
          </a:p>
          <a:p>
            <a:pPr marL="457200" indent="-457200">
              <a:buFont typeface="+mj-lt"/>
              <a:buAutoNum type="arabicPeriod"/>
            </a:pPr>
            <a:r>
              <a:rPr lang="en-US" dirty="0" err="1" smtClean="0"/>
              <a:t>Variational</a:t>
            </a:r>
            <a:r>
              <a:rPr lang="en-US" dirty="0" smtClean="0"/>
              <a:t> Approximation</a:t>
            </a:r>
          </a:p>
          <a:p>
            <a:pPr lvl="1">
              <a:buFont typeface="Arial" charset="0"/>
              <a:buChar char="•"/>
            </a:pPr>
            <a:r>
              <a:rPr lang="en-US" dirty="0" err="1" smtClean="0"/>
              <a:t>Variational</a:t>
            </a:r>
            <a:r>
              <a:rPr lang="en-US" dirty="0" smtClean="0"/>
              <a:t> Lower Bound / ELBO</a:t>
            </a:r>
          </a:p>
          <a:p>
            <a:pPr marL="457200" indent="-457200">
              <a:buFont typeface="+mj-lt"/>
              <a:buAutoNum type="arabicPeriod"/>
            </a:pPr>
            <a:endParaRPr lang="en-US" dirty="0" smtClean="0"/>
          </a:p>
          <a:p>
            <a:pPr marL="457200" indent="-457200">
              <a:buFont typeface="+mj-lt"/>
              <a:buAutoNum type="arabicPeriod"/>
            </a:pPr>
            <a:r>
              <a:rPr lang="en-US" dirty="0" smtClean="0"/>
              <a:t>Amortized Inference Neural Networks</a:t>
            </a:r>
          </a:p>
          <a:p>
            <a:pPr marL="457200" indent="-457200">
              <a:buFont typeface="+mj-lt"/>
              <a:buAutoNum type="arabicPeriod"/>
            </a:pPr>
            <a:endParaRPr lang="en-US" dirty="0"/>
          </a:p>
          <a:p>
            <a:pPr marL="457200" indent="-457200">
              <a:buFont typeface="+mj-lt"/>
              <a:buAutoNum type="arabicPeriod"/>
            </a:pPr>
            <a:r>
              <a:rPr lang="en-US" dirty="0"/>
              <a:t>“</a:t>
            </a:r>
            <a:r>
              <a:rPr lang="en-US" dirty="0" err="1"/>
              <a:t>Reparameterization</a:t>
            </a:r>
            <a:r>
              <a:rPr lang="en-US" dirty="0"/>
              <a:t>” Trick</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spTree>
    <p:extLst>
      <p:ext uri="{BB962C8B-B14F-4D97-AF65-F5344CB8AC3E}">
        <p14:creationId xmlns:p14="http://schemas.microsoft.com/office/powerpoint/2010/main" val="17167041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Problem</a:t>
            </a:r>
            <a:endParaRPr lang="en-US" dirty="0"/>
          </a:p>
        </p:txBody>
      </p:sp>
      <p:sp>
        <p:nvSpPr>
          <p:cNvPr id="3" name="Content Placeholder 2"/>
          <p:cNvSpPr>
            <a:spLocks noGrp="1"/>
          </p:cNvSpPr>
          <p:nvPr>
            <p:ph idx="1"/>
          </p:nvPr>
        </p:nvSpPr>
        <p:spPr/>
        <p:txBody>
          <a:bodyPr/>
          <a:lstStyle/>
          <a:p>
            <a:endParaRPr lang="en-US" dirty="0" smtClean="0"/>
          </a:p>
          <a:p>
            <a:r>
              <a:rPr lang="en-US" dirty="0" smtClean="0"/>
              <a:t>Goal</a:t>
            </a:r>
          </a:p>
          <a:p>
            <a:endParaRPr lang="en-US" dirty="0"/>
          </a:p>
          <a:p>
            <a:endParaRPr lang="en-US" dirty="0" smtClean="0"/>
          </a:p>
          <a:p>
            <a:endParaRPr lang="en-US" dirty="0" smtClean="0"/>
          </a:p>
          <a:p>
            <a:r>
              <a:rPr lang="en-US" dirty="0" smtClean="0"/>
              <a:t>Need to compute: </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pic>
        <p:nvPicPr>
          <p:cNvPr id="10" name="Picture 9"/>
          <p:cNvPicPr>
            <a:picLocks noChangeAspect="1"/>
          </p:cNvPicPr>
          <p:nvPr/>
        </p:nvPicPr>
        <p:blipFill>
          <a:blip r:embed="rId2"/>
          <a:stretch>
            <a:fillRect/>
          </a:stretch>
        </p:blipFill>
        <p:spPr>
          <a:xfrm>
            <a:off x="4051300" y="1549400"/>
            <a:ext cx="3340100" cy="584200"/>
          </a:xfrm>
          <a:prstGeom prst="rect">
            <a:avLst/>
          </a:prstGeom>
        </p:spPr>
      </p:pic>
      <p:pic>
        <p:nvPicPr>
          <p:cNvPr id="11" name="Picture 10"/>
          <p:cNvPicPr>
            <a:picLocks noChangeAspect="1"/>
          </p:cNvPicPr>
          <p:nvPr/>
        </p:nvPicPr>
        <p:blipFill>
          <a:blip r:embed="rId3"/>
          <a:stretch>
            <a:fillRect/>
          </a:stretch>
        </p:blipFill>
        <p:spPr>
          <a:xfrm>
            <a:off x="4254500" y="3352800"/>
            <a:ext cx="2984500" cy="457200"/>
          </a:xfrm>
          <a:prstGeom prst="rect">
            <a:avLst/>
          </a:prstGeom>
        </p:spPr>
      </p:pic>
    </p:spTree>
    <p:extLst>
      <p:ext uri="{BB962C8B-B14F-4D97-AF65-F5344CB8AC3E}">
        <p14:creationId xmlns:p14="http://schemas.microsoft.com/office/powerpoint/2010/main" val="18222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spTree>
    <p:extLst>
      <p:ext uri="{BB962C8B-B14F-4D97-AF65-F5344CB8AC3E}">
        <p14:creationId xmlns:p14="http://schemas.microsoft.com/office/powerpoint/2010/main" val="5610951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spTree>
    <p:extLst>
      <p:ext uri="{BB962C8B-B14F-4D97-AF65-F5344CB8AC3E}">
        <p14:creationId xmlns:p14="http://schemas.microsoft.com/office/powerpoint/2010/main" val="18002405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t>
            </a:r>
            <a:r>
              <a:rPr lang="en-US" dirty="0" smtClean="0"/>
              <a:t>Options</a:t>
            </a:r>
            <a:endParaRPr lang="en-US" dirty="0"/>
          </a:p>
        </p:txBody>
      </p:sp>
      <p:sp>
        <p:nvSpPr>
          <p:cNvPr id="3" name="Content Placeholder 2"/>
          <p:cNvSpPr>
            <a:spLocks noGrp="1"/>
          </p:cNvSpPr>
          <p:nvPr>
            <p:ph idx="1"/>
          </p:nvPr>
        </p:nvSpPr>
        <p:spPr/>
        <p:txBody>
          <a:bodyPr/>
          <a:lstStyle/>
          <a:p>
            <a:r>
              <a:rPr lang="en-US" dirty="0" smtClean="0"/>
              <a:t>Score Function based Gradient </a:t>
            </a:r>
            <a:r>
              <a:rPr lang="en-US" dirty="0" smtClean="0"/>
              <a:t>Estimator </a:t>
            </a:r>
            <a:r>
              <a:rPr lang="en-US" dirty="0" smtClean="0"/>
              <a:t/>
            </a:r>
            <a:br>
              <a:rPr lang="en-US" dirty="0" smtClean="0"/>
            </a:br>
            <a:r>
              <a:rPr lang="en-US" dirty="0" smtClean="0"/>
              <a:t>aka REINFORCE (and variants) </a:t>
            </a:r>
          </a:p>
          <a:p>
            <a:endParaRPr lang="en-US" dirty="0"/>
          </a:p>
          <a:p>
            <a:endParaRPr lang="en-US" dirty="0" smtClean="0"/>
          </a:p>
          <a:p>
            <a:endParaRPr lang="en-US" dirty="0"/>
          </a:p>
          <a:p>
            <a:endParaRPr lang="en-US" dirty="0" smtClean="0"/>
          </a:p>
          <a:p>
            <a:r>
              <a:rPr lang="en-US" dirty="0" smtClean="0"/>
              <a:t>Path Derivative Gradient </a:t>
            </a:r>
            <a:r>
              <a:rPr lang="en-US" dirty="0" smtClean="0"/>
              <a:t>Estimator </a:t>
            </a:r>
            <a:r>
              <a:rPr lang="en-US" dirty="0" smtClean="0"/>
              <a:t/>
            </a:r>
            <a:br>
              <a:rPr lang="en-US" dirty="0" smtClean="0"/>
            </a:br>
            <a:r>
              <a:rPr lang="en-US" dirty="0" smtClean="0"/>
              <a:t>aka “</a:t>
            </a:r>
            <a:r>
              <a:rPr lang="en-US" dirty="0" err="1" smtClean="0"/>
              <a:t>reparameterization</a:t>
            </a:r>
            <a:r>
              <a:rPr lang="en-US" dirty="0" smtClean="0"/>
              <a:t> trick”</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pic>
        <p:nvPicPr>
          <p:cNvPr id="6" name="Picture 5"/>
          <p:cNvPicPr>
            <a:picLocks noChangeAspect="1"/>
          </p:cNvPicPr>
          <p:nvPr/>
        </p:nvPicPr>
        <p:blipFill>
          <a:blip r:embed="rId2"/>
          <a:stretch>
            <a:fillRect/>
          </a:stretch>
        </p:blipFill>
        <p:spPr>
          <a:xfrm>
            <a:off x="1697567" y="1905000"/>
            <a:ext cx="5541433" cy="838200"/>
          </a:xfrm>
          <a:prstGeom prst="rect">
            <a:avLst/>
          </a:prstGeom>
        </p:spPr>
      </p:pic>
      <p:pic>
        <p:nvPicPr>
          <p:cNvPr id="7" name="Picture 6"/>
          <p:cNvPicPr>
            <a:picLocks noChangeAspect="1"/>
          </p:cNvPicPr>
          <p:nvPr/>
        </p:nvPicPr>
        <p:blipFill>
          <a:blip r:embed="rId3"/>
          <a:stretch>
            <a:fillRect/>
          </a:stretch>
        </p:blipFill>
        <p:spPr>
          <a:xfrm>
            <a:off x="1235635" y="4483100"/>
            <a:ext cx="7070165" cy="1155700"/>
          </a:xfrm>
          <a:prstGeom prst="rect">
            <a:avLst/>
          </a:prstGeom>
        </p:spPr>
      </p:pic>
    </p:spTree>
    <p:extLst>
      <p:ext uri="{BB962C8B-B14F-4D97-AF65-F5344CB8AC3E}">
        <p14:creationId xmlns:p14="http://schemas.microsoft.com/office/powerpoint/2010/main" val="6187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1</a:t>
            </a:r>
            <a:endParaRPr lang="en-US" dirty="0"/>
          </a:p>
        </p:txBody>
      </p:sp>
      <p:sp>
        <p:nvSpPr>
          <p:cNvPr id="3" name="Content Placeholder 2"/>
          <p:cNvSpPr>
            <a:spLocks noGrp="1"/>
          </p:cNvSpPr>
          <p:nvPr>
            <p:ph idx="1"/>
          </p:nvPr>
        </p:nvSpPr>
        <p:spPr/>
        <p:txBody>
          <a:bodyPr/>
          <a:lstStyle/>
          <a:p>
            <a:r>
              <a:rPr lang="en-US" dirty="0" smtClean="0"/>
              <a:t>Score Function based Gradient </a:t>
            </a:r>
            <a:r>
              <a:rPr lang="en-US" dirty="0" smtClean="0"/>
              <a:t>Estimator </a:t>
            </a:r>
            <a:r>
              <a:rPr lang="en-US" dirty="0" smtClean="0"/>
              <a:t/>
            </a:r>
            <a:br>
              <a:rPr lang="en-US" dirty="0" smtClean="0"/>
            </a:br>
            <a:r>
              <a:rPr lang="en-US" dirty="0" smtClean="0"/>
              <a:t>aka REINFORCE (and variants) </a:t>
            </a:r>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pic>
        <p:nvPicPr>
          <p:cNvPr id="6" name="Picture 5"/>
          <p:cNvPicPr>
            <a:picLocks noChangeAspect="1"/>
          </p:cNvPicPr>
          <p:nvPr/>
        </p:nvPicPr>
        <p:blipFill>
          <a:blip r:embed="rId2"/>
          <a:stretch>
            <a:fillRect/>
          </a:stretch>
        </p:blipFill>
        <p:spPr>
          <a:xfrm>
            <a:off x="1697567" y="1905000"/>
            <a:ext cx="5541433" cy="838200"/>
          </a:xfrm>
          <a:prstGeom prst="rect">
            <a:avLst/>
          </a:prstGeom>
        </p:spPr>
      </p:pic>
    </p:spTree>
    <p:extLst>
      <p:ext uri="{BB962C8B-B14F-4D97-AF65-F5344CB8AC3E}">
        <p14:creationId xmlns:p14="http://schemas.microsoft.com/office/powerpoint/2010/main" val="1637917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spTree>
    <p:extLst>
      <p:ext uri="{BB962C8B-B14F-4D97-AF65-F5344CB8AC3E}">
        <p14:creationId xmlns:p14="http://schemas.microsoft.com/office/powerpoint/2010/main" val="21199782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t>
            </a:r>
            <a:r>
              <a:rPr lang="en-US" dirty="0" smtClean="0"/>
              <a:t>Options</a:t>
            </a:r>
            <a:endParaRPr lang="en-US" dirty="0"/>
          </a:p>
        </p:txBody>
      </p:sp>
      <p:sp>
        <p:nvSpPr>
          <p:cNvPr id="3" name="Content Placeholder 2"/>
          <p:cNvSpPr>
            <a:spLocks noGrp="1"/>
          </p:cNvSpPr>
          <p:nvPr>
            <p:ph idx="1"/>
          </p:nvPr>
        </p:nvSpPr>
        <p:spPr>
          <a:xfrm>
            <a:off x="685800" y="1143000"/>
            <a:ext cx="7772400" cy="990600"/>
          </a:xfrm>
        </p:spPr>
        <p:txBody>
          <a:bodyPr/>
          <a:lstStyle/>
          <a:p>
            <a:r>
              <a:rPr lang="en-US" dirty="0" smtClean="0"/>
              <a:t>Score Function based Gradient </a:t>
            </a:r>
            <a:r>
              <a:rPr lang="en-US" dirty="0" smtClean="0"/>
              <a:t>Estimator </a:t>
            </a:r>
            <a:r>
              <a:rPr lang="en-US" dirty="0" smtClean="0"/>
              <a:t/>
            </a:r>
            <a:br>
              <a:rPr lang="en-US" dirty="0" smtClean="0"/>
            </a:br>
            <a:r>
              <a:rPr lang="en-US" dirty="0" smtClean="0"/>
              <a:t>aka REINFORCE (and variants</a:t>
            </a:r>
            <a:r>
              <a:rPr lang="en-US" smtClean="0"/>
              <a:t>) </a:t>
            </a: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pic>
        <p:nvPicPr>
          <p:cNvPr id="6" name="Picture 5"/>
          <p:cNvPicPr>
            <a:picLocks noChangeAspect="1"/>
          </p:cNvPicPr>
          <p:nvPr/>
        </p:nvPicPr>
        <p:blipFill>
          <a:blip r:embed="rId2"/>
          <a:stretch>
            <a:fillRect/>
          </a:stretch>
        </p:blipFill>
        <p:spPr>
          <a:xfrm>
            <a:off x="1697567" y="1905000"/>
            <a:ext cx="5541433" cy="838200"/>
          </a:xfrm>
          <a:prstGeom prst="rect">
            <a:avLst/>
          </a:prstGeom>
        </p:spPr>
      </p:pic>
      <p:pic>
        <p:nvPicPr>
          <p:cNvPr id="7" name="Picture 6"/>
          <p:cNvPicPr>
            <a:picLocks noChangeAspect="1"/>
          </p:cNvPicPr>
          <p:nvPr/>
        </p:nvPicPr>
        <p:blipFill>
          <a:blip r:embed="rId3"/>
          <a:stretch>
            <a:fillRect/>
          </a:stretch>
        </p:blipFill>
        <p:spPr>
          <a:xfrm>
            <a:off x="1235635" y="4495800"/>
            <a:ext cx="7070165" cy="1155700"/>
          </a:xfrm>
          <a:prstGeom prst="rect">
            <a:avLst/>
          </a:prstGeom>
        </p:spPr>
      </p:pic>
      <p:sp>
        <p:nvSpPr>
          <p:cNvPr id="8" name="Content Placeholder 2"/>
          <p:cNvSpPr txBox="1">
            <a:spLocks/>
          </p:cNvSpPr>
          <p:nvPr/>
        </p:nvSpPr>
        <p:spPr bwMode="auto">
          <a:xfrm>
            <a:off x="685800" y="3733800"/>
            <a:ext cx="7772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r>
              <a:rPr lang="en-US" dirty="0"/>
              <a:t>Path Derivative Gradient Estimator </a:t>
            </a:r>
            <a:br>
              <a:rPr lang="en-US" dirty="0"/>
            </a:br>
            <a:r>
              <a:rPr lang="en-US" dirty="0"/>
              <a:t>aka “</a:t>
            </a:r>
            <a:r>
              <a:rPr lang="en-US" dirty="0" err="1"/>
              <a:t>reparameterization</a:t>
            </a:r>
            <a:r>
              <a:rPr lang="en-US" dirty="0"/>
              <a:t> trick”</a:t>
            </a:r>
            <a:endParaRPr lang="en-US" dirty="0"/>
          </a:p>
        </p:txBody>
      </p:sp>
    </p:spTree>
    <p:extLst>
      <p:ext uri="{BB962C8B-B14F-4D97-AF65-F5344CB8AC3E}">
        <p14:creationId xmlns:p14="http://schemas.microsoft.com/office/powerpoint/2010/main" val="1572722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2</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59</a:t>
            </a:fld>
            <a:endParaRPr lang="en-US"/>
          </a:p>
        </p:txBody>
      </p:sp>
      <p:pic>
        <p:nvPicPr>
          <p:cNvPr id="7" name="Picture 6"/>
          <p:cNvPicPr>
            <a:picLocks noChangeAspect="1"/>
          </p:cNvPicPr>
          <p:nvPr/>
        </p:nvPicPr>
        <p:blipFill>
          <a:blip r:embed="rId2"/>
          <a:stretch>
            <a:fillRect/>
          </a:stretch>
        </p:blipFill>
        <p:spPr>
          <a:xfrm>
            <a:off x="1235635" y="1828800"/>
            <a:ext cx="7070165" cy="1155700"/>
          </a:xfrm>
          <a:prstGeom prst="rect">
            <a:avLst/>
          </a:prstGeom>
        </p:spPr>
      </p:pic>
      <p:sp>
        <p:nvSpPr>
          <p:cNvPr id="8" name="Content Placeholder 2"/>
          <p:cNvSpPr txBox="1">
            <a:spLocks/>
          </p:cNvSpPr>
          <p:nvPr/>
        </p:nvSpPr>
        <p:spPr bwMode="auto">
          <a:xfrm>
            <a:off x="685800" y="1066800"/>
            <a:ext cx="7772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r>
              <a:rPr lang="en-US" dirty="0"/>
              <a:t>Path Derivative Gradient Estimator </a:t>
            </a:r>
            <a:br>
              <a:rPr lang="en-US" dirty="0"/>
            </a:br>
            <a:r>
              <a:rPr lang="en-US" dirty="0"/>
              <a:t>aka “</a:t>
            </a:r>
            <a:r>
              <a:rPr lang="en-US" dirty="0" err="1"/>
              <a:t>reparameterization</a:t>
            </a:r>
            <a:r>
              <a:rPr lang="en-US" dirty="0"/>
              <a:t> trick”</a:t>
            </a:r>
            <a:endParaRPr lang="en-US" dirty="0"/>
          </a:p>
        </p:txBody>
      </p:sp>
    </p:spTree>
    <p:extLst>
      <p:ext uri="{BB962C8B-B14F-4D97-AF65-F5344CB8AC3E}">
        <p14:creationId xmlns:p14="http://schemas.microsoft.com/office/powerpoint/2010/main" val="529786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300" advClick="0">
        <p159:morph option="byObject"/>
      </p:transition>
    </mc:Choice>
    <mc:Fallback>
      <p:transition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68" name="Shape 68"/>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smtClean="0"/>
              <a:t> </a:t>
            </a:r>
            <a:r>
              <a:rPr lang="en" sz="2000" dirty="0"/>
              <a:t>y</a:t>
            </a:r>
          </a:p>
          <a:p>
            <a:pPr>
              <a:buNone/>
            </a:pPr>
            <a:endParaRPr sz="2000" dirty="0"/>
          </a:p>
          <a:p>
            <a:pPr>
              <a:buNone/>
            </a:pPr>
            <a:r>
              <a:rPr lang="en" sz="2000" b="1" dirty="0"/>
              <a:t>Examples</a:t>
            </a:r>
            <a:r>
              <a:rPr lang="en" sz="2000" dirty="0"/>
              <a:t>: Classification, regression, object detection, semantic segmentation, image captioning, etc.</a:t>
            </a:r>
          </a:p>
        </p:txBody>
      </p:sp>
      <p:pic>
        <p:nvPicPr>
          <p:cNvPr id="69" name="Shape 69"/>
          <p:cNvPicPr preferRelativeResize="0"/>
          <p:nvPr/>
        </p:nvPicPr>
        <p:blipFill rotWithShape="1">
          <a:blip r:embed="rId3">
            <a:alphaModFix/>
          </a:blip>
          <a:srcRect l="9279" r="25734"/>
          <a:stretch/>
        </p:blipFill>
        <p:spPr>
          <a:xfrm>
            <a:off x="4896575" y="2397600"/>
            <a:ext cx="1835500" cy="1588825"/>
          </a:xfrm>
          <a:prstGeom prst="rect">
            <a:avLst/>
          </a:prstGeom>
          <a:noFill/>
          <a:ln>
            <a:noFill/>
          </a:ln>
        </p:spPr>
      </p:pic>
      <p:cxnSp>
        <p:nvCxnSpPr>
          <p:cNvPr id="70" name="Shape 70"/>
          <p:cNvCxnSpPr/>
          <p:nvPr/>
        </p:nvCxnSpPr>
        <p:spPr>
          <a:xfrm>
            <a:off x="6913275" y="3192012"/>
            <a:ext cx="609900" cy="0"/>
          </a:xfrm>
          <a:prstGeom prst="straightConnector1">
            <a:avLst/>
          </a:prstGeom>
          <a:noFill/>
          <a:ln w="28575" cap="flat" cmpd="sng">
            <a:solidFill>
              <a:schemeClr val="dk2"/>
            </a:solidFill>
            <a:prstDash val="solid"/>
            <a:round/>
            <a:headEnd type="none" w="lg" len="lg"/>
            <a:tailEnd type="triangle" w="lg" len="lg"/>
          </a:ln>
        </p:spPr>
      </p:cxnSp>
      <p:sp>
        <p:nvSpPr>
          <p:cNvPr id="71" name="Shape 71"/>
          <p:cNvSpPr txBox="1"/>
          <p:nvPr/>
        </p:nvSpPr>
        <p:spPr>
          <a:xfrm>
            <a:off x="7616175" y="2946050"/>
            <a:ext cx="8448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Cat</a:t>
            </a:r>
          </a:p>
        </p:txBody>
      </p:sp>
      <p:sp>
        <p:nvSpPr>
          <p:cNvPr id="72" name="Shape 72"/>
          <p:cNvSpPr txBox="1"/>
          <p:nvPr/>
        </p:nvSpPr>
        <p:spPr>
          <a:xfrm>
            <a:off x="5863575" y="4241450"/>
            <a:ext cx="16299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Classification</a:t>
            </a:r>
          </a:p>
        </p:txBody>
      </p:sp>
      <p:sp>
        <p:nvSpPr>
          <p:cNvPr id="73" name="Shape 73"/>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97178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60</a:t>
            </a:fld>
            <a:endParaRPr lang="en-US"/>
          </a:p>
        </p:txBody>
      </p:sp>
    </p:spTree>
    <p:extLst>
      <p:ext uri="{BB962C8B-B14F-4D97-AF65-F5344CB8AC3E}">
        <p14:creationId xmlns:p14="http://schemas.microsoft.com/office/powerpoint/2010/main" val="519910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Reparameterization</a:t>
            </a:r>
            <a:r>
              <a:rPr lang="en-US" dirty="0" smtClean="0"/>
              <a:t> Intuition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pic>
        <p:nvPicPr>
          <p:cNvPr id="2050" name="Picture 2" descr="athDerivative"/>
          <p:cNvPicPr>
            <a:picLocks noChangeAspect="1" noChangeArrowheads="1"/>
          </p:cNvPicPr>
          <p:nvPr/>
        </p:nvPicPr>
        <p:blipFill rotWithShape="1">
          <a:blip r:embed="rId2">
            <a:extLst>
              <a:ext uri="{28A0092B-C50C-407E-A947-70E740481C1C}">
                <a14:useLocalDpi xmlns:a14="http://schemas.microsoft.com/office/drawing/2010/main" val="0"/>
              </a:ext>
            </a:extLst>
          </a:blip>
          <a:srcRect b="7187"/>
          <a:stretch/>
        </p:blipFill>
        <p:spPr bwMode="auto">
          <a:xfrm>
            <a:off x="1981200" y="1447801"/>
            <a:ext cx="48768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559300" y="5410200"/>
            <a:ext cx="2451100" cy="508000"/>
          </a:xfrm>
          <a:prstGeom prst="rect">
            <a:avLst/>
          </a:prstGeom>
          <a:solidFill>
            <a:schemeClr val="bg1"/>
          </a:solidFill>
        </p:spPr>
      </p:pic>
      <p:pic>
        <p:nvPicPr>
          <p:cNvPr id="7" name="Picture 6"/>
          <p:cNvPicPr>
            <a:picLocks noChangeAspect="1"/>
          </p:cNvPicPr>
          <p:nvPr/>
        </p:nvPicPr>
        <p:blipFill>
          <a:blip r:embed="rId4"/>
          <a:stretch>
            <a:fillRect/>
          </a:stretch>
        </p:blipFill>
        <p:spPr>
          <a:xfrm>
            <a:off x="1854200" y="1358900"/>
            <a:ext cx="1651000" cy="469900"/>
          </a:xfrm>
          <a:prstGeom prst="rect">
            <a:avLst/>
          </a:prstGeom>
          <a:solidFill>
            <a:schemeClr val="bg1"/>
          </a:solidFill>
        </p:spPr>
      </p:pic>
      <p:pic>
        <p:nvPicPr>
          <p:cNvPr id="8" name="Picture 7"/>
          <p:cNvPicPr>
            <a:picLocks noChangeAspect="1"/>
          </p:cNvPicPr>
          <p:nvPr/>
        </p:nvPicPr>
        <p:blipFill>
          <a:blip r:embed="rId5"/>
          <a:stretch>
            <a:fillRect/>
          </a:stretch>
        </p:blipFill>
        <p:spPr>
          <a:xfrm>
            <a:off x="2438400" y="6057900"/>
            <a:ext cx="431800" cy="419100"/>
          </a:xfrm>
          <a:prstGeom prst="rect">
            <a:avLst/>
          </a:prstGeom>
        </p:spPr>
      </p:pic>
      <p:sp>
        <p:nvSpPr>
          <p:cNvPr id="10" name="Slide Number Placeholder 4"/>
          <p:cNvSpPr txBox="1">
            <a:spLocks/>
          </p:cNvSpPr>
          <p:nvPr/>
        </p:nvSpPr>
        <p:spPr bwMode="auto">
          <a:xfrm>
            <a:off x="1371600" y="6400800"/>
            <a:ext cx="7696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Figure </a:t>
            </a:r>
            <a:r>
              <a:rPr lang="en-US" sz="1200" dirty="0" smtClean="0"/>
              <a:t>Credit: </a:t>
            </a:r>
            <a:r>
              <a:rPr lang="en-US" sz="1200" dirty="0"/>
              <a:t>http://</a:t>
            </a:r>
            <a:r>
              <a:rPr lang="en-US" sz="1200" dirty="0" err="1"/>
              <a:t>blog.shakirm.com</a:t>
            </a:r>
            <a:r>
              <a:rPr lang="en-US" sz="1200" dirty="0"/>
              <a:t>/2015/10/machine-learning-trick-of-the-day-4-reparameterisation-tricks/</a:t>
            </a:r>
            <a:endParaRPr lang="en-US" sz="1200" dirty="0"/>
          </a:p>
        </p:txBody>
      </p:sp>
    </p:spTree>
    <p:extLst>
      <p:ext uri="{BB962C8B-B14F-4D97-AF65-F5344CB8AC3E}">
        <p14:creationId xmlns:p14="http://schemas.microsoft.com/office/powerpoint/2010/main" val="7407828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t>
            </a:r>
            <a:r>
              <a:rPr lang="en-US" dirty="0" smtClean="0"/>
              <a:t>Options</a:t>
            </a:r>
            <a:endParaRPr lang="en-US" dirty="0"/>
          </a:p>
        </p:txBody>
      </p:sp>
      <p:sp>
        <p:nvSpPr>
          <p:cNvPr id="3" name="Content Placeholder 2"/>
          <p:cNvSpPr>
            <a:spLocks noGrp="1"/>
          </p:cNvSpPr>
          <p:nvPr>
            <p:ph idx="1"/>
          </p:nvPr>
        </p:nvSpPr>
        <p:spPr>
          <a:xfrm>
            <a:off x="685800" y="1143000"/>
            <a:ext cx="7772400" cy="990600"/>
          </a:xfrm>
        </p:spPr>
        <p:txBody>
          <a:bodyPr/>
          <a:lstStyle/>
          <a:p>
            <a:r>
              <a:rPr lang="en-US" dirty="0" smtClean="0"/>
              <a:t>Score Function based Gradient </a:t>
            </a:r>
            <a:r>
              <a:rPr lang="en-US" dirty="0" smtClean="0"/>
              <a:t>Estimator </a:t>
            </a:r>
            <a:r>
              <a:rPr lang="en-US" dirty="0" smtClean="0"/>
              <a:t/>
            </a:r>
            <a:br>
              <a:rPr lang="en-US" dirty="0" smtClean="0"/>
            </a:br>
            <a:r>
              <a:rPr lang="en-US" dirty="0" smtClean="0"/>
              <a:t>aka REINFORCE (and variants</a:t>
            </a:r>
            <a:r>
              <a:rPr lang="en-US" smtClean="0"/>
              <a:t>) </a:t>
            </a:r>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pic>
        <p:nvPicPr>
          <p:cNvPr id="6" name="Picture 5"/>
          <p:cNvPicPr>
            <a:picLocks noChangeAspect="1"/>
          </p:cNvPicPr>
          <p:nvPr/>
        </p:nvPicPr>
        <p:blipFill>
          <a:blip r:embed="rId2"/>
          <a:stretch>
            <a:fillRect/>
          </a:stretch>
        </p:blipFill>
        <p:spPr>
          <a:xfrm>
            <a:off x="1697567" y="1905000"/>
            <a:ext cx="5541433" cy="838200"/>
          </a:xfrm>
          <a:prstGeom prst="rect">
            <a:avLst/>
          </a:prstGeom>
        </p:spPr>
      </p:pic>
      <p:pic>
        <p:nvPicPr>
          <p:cNvPr id="7" name="Picture 6"/>
          <p:cNvPicPr>
            <a:picLocks noChangeAspect="1"/>
          </p:cNvPicPr>
          <p:nvPr/>
        </p:nvPicPr>
        <p:blipFill>
          <a:blip r:embed="rId3"/>
          <a:stretch>
            <a:fillRect/>
          </a:stretch>
        </p:blipFill>
        <p:spPr>
          <a:xfrm>
            <a:off x="1235635" y="4495800"/>
            <a:ext cx="7070165" cy="1155700"/>
          </a:xfrm>
          <a:prstGeom prst="rect">
            <a:avLst/>
          </a:prstGeom>
        </p:spPr>
      </p:pic>
      <p:sp>
        <p:nvSpPr>
          <p:cNvPr id="8" name="Content Placeholder 2"/>
          <p:cNvSpPr txBox="1">
            <a:spLocks/>
          </p:cNvSpPr>
          <p:nvPr/>
        </p:nvSpPr>
        <p:spPr bwMode="auto">
          <a:xfrm>
            <a:off x="685800" y="3733800"/>
            <a:ext cx="7772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r>
              <a:rPr lang="en-US" dirty="0"/>
              <a:t>Path Derivative Gradient Estimator </a:t>
            </a:r>
            <a:br>
              <a:rPr lang="en-US" dirty="0"/>
            </a:br>
            <a:r>
              <a:rPr lang="en-US" dirty="0"/>
              <a:t>aka “</a:t>
            </a:r>
            <a:r>
              <a:rPr lang="en-US" dirty="0" err="1"/>
              <a:t>reparameterization</a:t>
            </a:r>
            <a:r>
              <a:rPr lang="en-US" dirty="0"/>
              <a:t> trick”</a:t>
            </a:r>
            <a:endParaRPr lang="en-US" dirty="0"/>
          </a:p>
        </p:txBody>
      </p:sp>
    </p:spTree>
    <p:extLst>
      <p:ext uri="{BB962C8B-B14F-4D97-AF65-F5344CB8AC3E}">
        <p14:creationId xmlns:p14="http://schemas.microsoft.com/office/powerpoint/2010/main" val="65079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43000"/>
            <a:ext cx="7772400" cy="4563075"/>
          </a:xfrm>
        </p:spPr>
      </p:pic>
      <p:sp>
        <p:nvSpPr>
          <p:cNvPr id="9" name="Slide Number Placeholder 4"/>
          <p:cNvSpPr txBox="1">
            <a:spLocks/>
          </p:cNvSpPr>
          <p:nvPr/>
        </p:nvSpPr>
        <p:spPr bwMode="auto">
          <a:xfrm>
            <a:off x="1828800" y="6400800"/>
            <a:ext cx="571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Figure </a:t>
            </a:r>
            <a:r>
              <a:rPr lang="en-US" sz="1200" dirty="0" smtClean="0"/>
              <a:t>Credit: </a:t>
            </a:r>
            <a:r>
              <a:rPr lang="en-US" sz="1200" dirty="0"/>
              <a:t>http://</a:t>
            </a:r>
            <a:r>
              <a:rPr lang="en-US" sz="1200" dirty="0" err="1"/>
              <a:t>gokererdogan.github.io</a:t>
            </a:r>
            <a:r>
              <a:rPr lang="en-US" sz="1200" dirty="0"/>
              <a:t>/2016/07/01/</a:t>
            </a:r>
            <a:r>
              <a:rPr lang="en-US" sz="1200" dirty="0" err="1"/>
              <a:t>reparameterization</a:t>
            </a:r>
            <a:r>
              <a:rPr lang="en-US" sz="1200" dirty="0"/>
              <a:t>-trick/</a:t>
            </a:r>
            <a:endParaRPr lang="en-US" sz="1200" dirty="0"/>
          </a:p>
        </p:txBody>
      </p:sp>
    </p:spTree>
    <p:extLst>
      <p:ext uri="{BB962C8B-B14F-4D97-AF65-F5344CB8AC3E}">
        <p14:creationId xmlns:p14="http://schemas.microsoft.com/office/powerpoint/2010/main" val="280071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143000"/>
            <a:ext cx="4012916" cy="5257800"/>
          </a:xfrm>
        </p:spPr>
      </p:pic>
      <p:pic>
        <p:nvPicPr>
          <p:cNvPr id="1026" name="Picture 2" descr="ariance of naive gradient estimate vs. estimate with reparameterization t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715" y="1524000"/>
            <a:ext cx="4835599" cy="337185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txBox="1">
            <a:spLocks/>
          </p:cNvSpPr>
          <p:nvPr/>
        </p:nvSpPr>
        <p:spPr bwMode="auto">
          <a:xfrm>
            <a:off x="1828800" y="6400800"/>
            <a:ext cx="571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Figure </a:t>
            </a:r>
            <a:r>
              <a:rPr lang="en-US" sz="1200" dirty="0" smtClean="0"/>
              <a:t>Credit: </a:t>
            </a:r>
            <a:r>
              <a:rPr lang="en-US" sz="1200" dirty="0"/>
              <a:t>http://</a:t>
            </a:r>
            <a:r>
              <a:rPr lang="en-US" sz="1200" dirty="0" err="1"/>
              <a:t>gokererdogan.github.io</a:t>
            </a:r>
            <a:r>
              <a:rPr lang="en-US" sz="1200" dirty="0"/>
              <a:t>/2016/07/01/</a:t>
            </a:r>
            <a:r>
              <a:rPr lang="en-US" sz="1200" dirty="0" err="1"/>
              <a:t>reparameterization</a:t>
            </a:r>
            <a:r>
              <a:rPr lang="en-US" sz="1200" dirty="0"/>
              <a:t>-trick/</a:t>
            </a:r>
            <a:endParaRPr lang="en-US" sz="1200" dirty="0"/>
          </a:p>
        </p:txBody>
      </p:sp>
    </p:spTree>
    <p:extLst>
      <p:ext uri="{BB962C8B-B14F-4D97-AF65-F5344CB8AC3E}">
        <p14:creationId xmlns:p14="http://schemas.microsoft.com/office/powerpoint/2010/main" val="7208718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Gumbel </a:t>
            </a:r>
            <a:r>
              <a:rPr lang="en-US" dirty="0" err="1" smtClean="0"/>
              <a:t>Softmax</a:t>
            </a:r>
            <a:endParaRPr lang="en-US" dirty="0"/>
          </a:p>
        </p:txBody>
      </p:sp>
      <p:sp>
        <p:nvSpPr>
          <p:cNvPr id="3" name="Content Placeholder 2"/>
          <p:cNvSpPr>
            <a:spLocks noGrp="1"/>
          </p:cNvSpPr>
          <p:nvPr>
            <p:ph idx="1"/>
          </p:nvPr>
        </p:nvSpPr>
        <p:spPr/>
        <p:txBody>
          <a:bodyPr/>
          <a:lstStyle/>
          <a:p>
            <a:r>
              <a:rPr lang="en-US" dirty="0" smtClean="0"/>
              <a:t>Meet the Gumbel </a:t>
            </a:r>
            <a:r>
              <a:rPr lang="en-US" dirty="0" err="1" smtClean="0"/>
              <a:t>Softmax</a:t>
            </a:r>
            <a:r>
              <a:rPr lang="en-US" dirty="0" smtClean="0"/>
              <a:t> “trick”</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6" name="Picture 5"/>
          <p:cNvPicPr>
            <a:picLocks noChangeAspect="1"/>
          </p:cNvPicPr>
          <p:nvPr/>
        </p:nvPicPr>
        <p:blipFill>
          <a:blip r:embed="rId2"/>
          <a:stretch>
            <a:fillRect/>
          </a:stretch>
        </p:blipFill>
        <p:spPr>
          <a:xfrm>
            <a:off x="0" y="2153894"/>
            <a:ext cx="9144000" cy="2550211"/>
          </a:xfrm>
          <a:prstGeom prst="rect">
            <a:avLst/>
          </a:prstGeom>
        </p:spPr>
      </p:pic>
    </p:spTree>
    <p:extLst>
      <p:ext uri="{BB962C8B-B14F-4D97-AF65-F5344CB8AC3E}">
        <p14:creationId xmlns:p14="http://schemas.microsoft.com/office/powerpoint/2010/main" val="1196787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Gumbel </a:t>
            </a:r>
            <a:r>
              <a:rPr lang="en-US" dirty="0" err="1"/>
              <a:t>Softmax</a:t>
            </a:r>
            <a:endParaRPr lang="en-US" dirty="0"/>
          </a:p>
        </p:txBody>
      </p:sp>
      <p:sp>
        <p:nvSpPr>
          <p:cNvPr id="3" name="Content Placeholder 2"/>
          <p:cNvSpPr>
            <a:spLocks noGrp="1"/>
          </p:cNvSpPr>
          <p:nvPr>
            <p:ph idx="1"/>
          </p:nvPr>
        </p:nvSpPr>
        <p:spPr/>
        <p:txBody>
          <a:bodyPr/>
          <a:lstStyle/>
          <a:p>
            <a:r>
              <a:rPr lang="en-US" dirty="0" smtClean="0"/>
              <a:t>Sampling on the Simplex</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6" name="Picture 5"/>
          <p:cNvPicPr>
            <a:picLocks noChangeAspect="1"/>
          </p:cNvPicPr>
          <p:nvPr/>
        </p:nvPicPr>
        <p:blipFill>
          <a:blip r:embed="rId2"/>
          <a:stretch>
            <a:fillRect/>
          </a:stretch>
        </p:blipFill>
        <p:spPr>
          <a:xfrm>
            <a:off x="0" y="1828800"/>
            <a:ext cx="9144000" cy="2508712"/>
          </a:xfrm>
          <a:prstGeom prst="rect">
            <a:avLst/>
          </a:prstGeom>
        </p:spPr>
      </p:pic>
      <p:pic>
        <p:nvPicPr>
          <p:cNvPr id="7" name="Picture 6"/>
          <p:cNvPicPr>
            <a:picLocks noChangeAspect="1"/>
          </p:cNvPicPr>
          <p:nvPr/>
        </p:nvPicPr>
        <p:blipFill>
          <a:blip r:embed="rId3"/>
          <a:stretch>
            <a:fillRect/>
          </a:stretch>
        </p:blipFill>
        <p:spPr>
          <a:xfrm>
            <a:off x="0" y="5062151"/>
            <a:ext cx="9144000" cy="1338649"/>
          </a:xfrm>
          <a:prstGeom prst="rect">
            <a:avLst/>
          </a:prstGeom>
        </p:spPr>
      </p:pic>
    </p:spTree>
    <p:extLst>
      <p:ext uri="{BB962C8B-B14F-4D97-AF65-F5344CB8AC3E}">
        <p14:creationId xmlns:p14="http://schemas.microsoft.com/office/powerpoint/2010/main" val="1070598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err="1" smtClean="0"/>
              <a:t>Variational</a:t>
            </a:r>
            <a:r>
              <a:rPr lang="en-US" sz="3800" dirty="0" smtClean="0"/>
              <a:t> Auto Encoders</a:t>
            </a:r>
            <a:endParaRPr lang="en-US" sz="3800" dirty="0"/>
          </a:p>
        </p:txBody>
      </p:sp>
      <p:sp>
        <p:nvSpPr>
          <p:cNvPr id="3" name="Content Placeholder 2"/>
          <p:cNvSpPr>
            <a:spLocks noGrp="1"/>
          </p:cNvSpPr>
          <p:nvPr>
            <p:ph idx="1"/>
          </p:nvPr>
        </p:nvSpPr>
        <p:spPr/>
        <p:txBody>
          <a:bodyPr/>
          <a:lstStyle/>
          <a:p>
            <a:pPr marL="0" indent="0">
              <a:buNone/>
            </a:pPr>
            <a:r>
              <a:rPr lang="en-US" dirty="0"/>
              <a:t>VAEs are a combination of the following ideas</a:t>
            </a:r>
            <a:r>
              <a:rPr lang="en-US" dirty="0" smtClean="0"/>
              <a:t>:</a:t>
            </a:r>
          </a:p>
          <a:p>
            <a:pPr marL="0" indent="0">
              <a:buNone/>
            </a:pPr>
            <a:endParaRPr lang="en-US" dirty="0" smtClean="0"/>
          </a:p>
          <a:p>
            <a:pPr marL="457200" indent="-457200">
              <a:buFont typeface="+mj-lt"/>
              <a:buAutoNum type="arabicPeriod"/>
            </a:pPr>
            <a:r>
              <a:rPr lang="en-US" dirty="0" smtClean="0"/>
              <a:t>Auto Encoders</a:t>
            </a:r>
          </a:p>
          <a:p>
            <a:pPr marL="457200" indent="-457200">
              <a:buFont typeface="+mj-lt"/>
              <a:buAutoNum type="arabicPeriod"/>
            </a:pPr>
            <a:endParaRPr lang="en-US" dirty="0"/>
          </a:p>
          <a:p>
            <a:pPr marL="457200" indent="-457200">
              <a:buFont typeface="+mj-lt"/>
              <a:buAutoNum type="arabicPeriod"/>
            </a:pPr>
            <a:r>
              <a:rPr lang="en-US" dirty="0" err="1" smtClean="0"/>
              <a:t>Variational</a:t>
            </a:r>
            <a:r>
              <a:rPr lang="en-US" dirty="0" smtClean="0"/>
              <a:t> Approximation</a:t>
            </a:r>
          </a:p>
          <a:p>
            <a:pPr lvl="1">
              <a:buFont typeface="Arial" charset="0"/>
              <a:buChar char="•"/>
            </a:pPr>
            <a:r>
              <a:rPr lang="en-US" dirty="0" err="1" smtClean="0"/>
              <a:t>Variational</a:t>
            </a:r>
            <a:r>
              <a:rPr lang="en-US" dirty="0" smtClean="0"/>
              <a:t> Lower Bound / ELBO</a:t>
            </a:r>
          </a:p>
          <a:p>
            <a:pPr marL="457200" indent="-457200">
              <a:buFont typeface="+mj-lt"/>
              <a:buAutoNum type="arabicPeriod"/>
            </a:pPr>
            <a:endParaRPr lang="en-US" dirty="0" smtClean="0"/>
          </a:p>
          <a:p>
            <a:pPr marL="457200" indent="-457200">
              <a:buFont typeface="+mj-lt"/>
              <a:buAutoNum type="arabicPeriod"/>
            </a:pPr>
            <a:r>
              <a:rPr lang="en-US" dirty="0" smtClean="0"/>
              <a:t>Amortized Inference Neural Networks</a:t>
            </a:r>
          </a:p>
          <a:p>
            <a:pPr marL="457200" indent="-457200">
              <a:buFont typeface="+mj-lt"/>
              <a:buAutoNum type="arabicPeriod"/>
            </a:pPr>
            <a:endParaRPr lang="en-US" dirty="0"/>
          </a:p>
          <a:p>
            <a:pPr marL="457200" indent="-457200">
              <a:buFont typeface="+mj-lt"/>
              <a:buAutoNum type="arabicPeriod"/>
            </a:pPr>
            <a:r>
              <a:rPr lang="en-US" dirty="0"/>
              <a:t>“</a:t>
            </a:r>
            <a:r>
              <a:rPr lang="en-US" dirty="0" err="1"/>
              <a:t>Reparameterization</a:t>
            </a:r>
            <a:r>
              <a:rPr lang="en-US" dirty="0"/>
              <a:t>” Trick</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67</a:t>
            </a:fld>
            <a:endParaRPr lang="en-US"/>
          </a:p>
        </p:txBody>
      </p:sp>
    </p:spTree>
    <p:extLst>
      <p:ext uri="{BB962C8B-B14F-4D97-AF65-F5344CB8AC3E}">
        <p14:creationId xmlns:p14="http://schemas.microsoft.com/office/powerpoint/2010/main" val="3804519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Variational</a:t>
            </a:r>
            <a:r>
              <a:rPr lang="en-US" dirty="0" smtClean="0"/>
              <a:t> Inference?</a:t>
            </a:r>
            <a:endParaRPr lang="en-US" dirty="0"/>
          </a:p>
        </p:txBody>
      </p:sp>
      <p:sp>
        <p:nvSpPr>
          <p:cNvPr id="3" name="Content Placeholder 2"/>
          <p:cNvSpPr>
            <a:spLocks noGrp="1"/>
          </p:cNvSpPr>
          <p:nvPr>
            <p:ph idx="1"/>
          </p:nvPr>
        </p:nvSpPr>
        <p:spPr/>
        <p:txBody>
          <a:bodyPr>
            <a:normAutofit/>
          </a:bodyPr>
          <a:lstStyle/>
          <a:p>
            <a:r>
              <a:rPr lang="en-US" dirty="0" smtClean="0"/>
              <a:t>A class of methods for </a:t>
            </a:r>
            <a:endParaRPr lang="en-US" dirty="0" smtClean="0"/>
          </a:p>
          <a:p>
            <a:pPr lvl="1"/>
            <a:r>
              <a:rPr lang="en-US" dirty="0" smtClean="0"/>
              <a:t>approximate inference, parameter </a:t>
            </a:r>
            <a:r>
              <a:rPr lang="en-US" dirty="0" smtClean="0"/>
              <a:t>learning</a:t>
            </a:r>
          </a:p>
          <a:p>
            <a:pPr lvl="1"/>
            <a:r>
              <a:rPr lang="en-US" dirty="0" smtClean="0"/>
              <a:t>And approximating integrals basically.. </a:t>
            </a:r>
          </a:p>
          <a:p>
            <a:endParaRPr lang="en-US" dirty="0"/>
          </a:p>
          <a:p>
            <a:r>
              <a:rPr lang="en-US" dirty="0" smtClean="0"/>
              <a:t>Key idea</a:t>
            </a:r>
          </a:p>
          <a:p>
            <a:pPr lvl="1"/>
            <a:r>
              <a:rPr lang="en-US" dirty="0" smtClean="0"/>
              <a:t>Reality is complex</a:t>
            </a:r>
          </a:p>
          <a:p>
            <a:pPr lvl="1"/>
            <a:r>
              <a:rPr lang="en-US" dirty="0" smtClean="0"/>
              <a:t>Instead of performing approximate computation in something </a:t>
            </a:r>
            <a:r>
              <a:rPr lang="en-US" dirty="0" smtClean="0"/>
              <a:t>complex, </a:t>
            </a:r>
          </a:p>
          <a:p>
            <a:pPr lvl="1"/>
            <a:r>
              <a:rPr lang="en-US" dirty="0" smtClean="0"/>
              <a:t>Can we perform exact computation in something “simple”?</a:t>
            </a:r>
          </a:p>
          <a:p>
            <a:pPr lvl="1"/>
            <a:r>
              <a:rPr lang="en-US" dirty="0" smtClean="0"/>
              <a:t>Just </a:t>
            </a:r>
            <a:r>
              <a:rPr lang="en-US" dirty="0" smtClean="0"/>
              <a:t>need to make sure the simple thing is “close” to the complex thing. </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spTree>
    <p:extLst>
      <p:ext uri="{BB962C8B-B14F-4D97-AF65-F5344CB8AC3E}">
        <p14:creationId xmlns:p14="http://schemas.microsoft.com/office/powerpoint/2010/main" val="2710142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69</a:t>
            </a:fld>
            <a:endParaRPr lang="en-US"/>
          </a:p>
        </p:txBody>
      </p:sp>
    </p:spTree>
    <p:extLst>
      <p:ext uri="{BB962C8B-B14F-4D97-AF65-F5344CB8AC3E}">
        <p14:creationId xmlns:p14="http://schemas.microsoft.com/office/powerpoint/2010/main" val="1942972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80" name="Shape 80"/>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smtClean="0"/>
              <a:t> </a:t>
            </a:r>
            <a:r>
              <a:rPr lang="en" sz="2000" dirty="0"/>
              <a:t>y</a:t>
            </a:r>
          </a:p>
          <a:p>
            <a:pPr>
              <a:buNone/>
            </a:pPr>
            <a:endParaRPr sz="2000" dirty="0"/>
          </a:p>
          <a:p>
            <a:pPr>
              <a:buNone/>
            </a:pPr>
            <a:r>
              <a:rPr lang="en" sz="2000" b="1" dirty="0"/>
              <a:t>Examples</a:t>
            </a:r>
            <a:r>
              <a:rPr lang="en" sz="2000" dirty="0"/>
              <a:t>: Classification, regression, object detection, semantic segmentation, image captioning, etc.</a:t>
            </a:r>
          </a:p>
        </p:txBody>
      </p:sp>
      <p:pic>
        <p:nvPicPr>
          <p:cNvPr id="81" name="Shape 81"/>
          <p:cNvPicPr preferRelativeResize="0"/>
          <p:nvPr/>
        </p:nvPicPr>
        <p:blipFill>
          <a:blip r:embed="rId3">
            <a:alphaModFix/>
          </a:blip>
          <a:stretch>
            <a:fillRect/>
          </a:stretch>
        </p:blipFill>
        <p:spPr>
          <a:xfrm>
            <a:off x="5704575" y="2143225"/>
            <a:ext cx="2093700" cy="1798499"/>
          </a:xfrm>
          <a:prstGeom prst="rect">
            <a:avLst/>
          </a:prstGeom>
          <a:noFill/>
          <a:ln>
            <a:noFill/>
          </a:ln>
        </p:spPr>
      </p:pic>
      <p:sp>
        <p:nvSpPr>
          <p:cNvPr id="82" name="Shape 82"/>
          <p:cNvSpPr txBox="1"/>
          <p:nvPr/>
        </p:nvSpPr>
        <p:spPr>
          <a:xfrm>
            <a:off x="5714775" y="4005875"/>
            <a:ext cx="2007300" cy="360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b="1" kern="0">
                <a:solidFill>
                  <a:srgbClr val="FF0000"/>
                </a:solidFill>
                <a:latin typeface="Arial"/>
                <a:ea typeface="Arial"/>
                <a:cs typeface="Arial"/>
                <a:sym typeface="Arial"/>
              </a:rPr>
              <a:t>DOG</a:t>
            </a:r>
            <a:r>
              <a:rPr lang="en" sz="1800" kern="0">
                <a:solidFill>
                  <a:srgbClr val="000000"/>
                </a:solidFill>
                <a:latin typeface="Arial"/>
                <a:ea typeface="Arial"/>
                <a:cs typeface="Arial"/>
                <a:sym typeface="Arial"/>
              </a:rPr>
              <a:t>, </a:t>
            </a:r>
            <a:r>
              <a:rPr lang="en" sz="1800" b="1" kern="0">
                <a:solidFill>
                  <a:srgbClr val="6AA84F"/>
                </a:solidFill>
                <a:latin typeface="Arial"/>
                <a:ea typeface="Arial"/>
                <a:cs typeface="Arial"/>
                <a:sym typeface="Arial"/>
              </a:rPr>
              <a:t>DOG</a:t>
            </a:r>
            <a:r>
              <a:rPr lang="en" sz="1800" kern="0">
                <a:solidFill>
                  <a:srgbClr val="000000"/>
                </a:solidFill>
                <a:latin typeface="Arial"/>
                <a:ea typeface="Arial"/>
                <a:cs typeface="Arial"/>
                <a:sym typeface="Arial"/>
              </a:rPr>
              <a:t>, </a:t>
            </a:r>
            <a:r>
              <a:rPr lang="en" sz="1800" b="1" kern="0">
                <a:solidFill>
                  <a:srgbClr val="4A86E8"/>
                </a:solidFill>
                <a:latin typeface="Arial"/>
                <a:ea typeface="Arial"/>
                <a:cs typeface="Arial"/>
                <a:sym typeface="Arial"/>
              </a:rPr>
              <a:t>CAT</a:t>
            </a:r>
          </a:p>
        </p:txBody>
      </p:sp>
      <p:sp>
        <p:nvSpPr>
          <p:cNvPr id="83" name="Shape 83"/>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84" name="Shape 84"/>
          <p:cNvSpPr txBox="1"/>
          <p:nvPr/>
        </p:nvSpPr>
        <p:spPr>
          <a:xfrm>
            <a:off x="5711175" y="4546250"/>
            <a:ext cx="22170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Object Detection</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805350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latin typeface="Arial" charset="0"/>
              <a:cs typeface="Arial" charset="0"/>
            </a:endParaRPr>
          </a:p>
          <a:p>
            <a:r>
              <a:rPr lang="en-US" dirty="0" smtClean="0">
                <a:latin typeface="Arial" charset="0"/>
                <a:cs typeface="Arial" charset="0"/>
              </a:rPr>
              <a:t>Given </a:t>
            </a:r>
            <a:r>
              <a:rPr lang="en-US" dirty="0">
                <a:latin typeface="Arial" charset="0"/>
                <a:cs typeface="Arial" charset="0"/>
              </a:rPr>
              <a:t>two distributions </a:t>
            </a:r>
            <a:r>
              <a:rPr lang="en-US" i="1" dirty="0">
                <a:latin typeface="Arial" charset="0"/>
                <a:cs typeface="Arial" charset="0"/>
              </a:rPr>
              <a:t>p</a:t>
            </a:r>
            <a:r>
              <a:rPr lang="en-US" dirty="0">
                <a:latin typeface="Arial" charset="0"/>
                <a:cs typeface="Arial" charset="0"/>
              </a:rPr>
              <a:t> and </a:t>
            </a:r>
            <a:r>
              <a:rPr lang="en-US" i="1" dirty="0">
                <a:latin typeface="Arial" charset="0"/>
                <a:cs typeface="Arial" charset="0"/>
              </a:rPr>
              <a:t>q</a:t>
            </a:r>
            <a:r>
              <a:rPr lang="en-US" dirty="0">
                <a:latin typeface="Arial" charset="0"/>
                <a:cs typeface="Arial" charset="0"/>
              </a:rPr>
              <a:t> KL divergence:</a:t>
            </a:r>
          </a:p>
          <a:p>
            <a:endParaRPr lang="en-US" dirty="0">
              <a:latin typeface="Arial" charset="0"/>
              <a:cs typeface="Arial" charset="0"/>
            </a:endParaRPr>
          </a:p>
          <a:p>
            <a:endParaRPr lang="en-US" dirty="0" smtClean="0">
              <a:latin typeface="Arial" charset="0"/>
              <a:cs typeface="Arial" charset="0"/>
            </a:endParaRPr>
          </a:p>
          <a:p>
            <a:r>
              <a:rPr lang="en-US" dirty="0" smtClean="0">
                <a:latin typeface="Arial" charset="0"/>
                <a:cs typeface="Arial" charset="0"/>
              </a:rPr>
              <a:t>D</a:t>
            </a:r>
            <a:r>
              <a:rPr lang="en-US" dirty="0">
                <a:latin typeface="Arial" charset="0"/>
                <a:cs typeface="Arial" charset="0"/>
              </a:rPr>
              <a:t>(p||q) = 0 </a:t>
            </a:r>
            <a:r>
              <a:rPr lang="en-US" dirty="0" err="1">
                <a:latin typeface="Arial" charset="0"/>
                <a:cs typeface="Arial" charset="0"/>
              </a:rPr>
              <a:t>iff</a:t>
            </a:r>
            <a:r>
              <a:rPr lang="en-US" dirty="0">
                <a:latin typeface="Arial" charset="0"/>
                <a:cs typeface="Arial" charset="0"/>
              </a:rPr>
              <a:t> p=q</a:t>
            </a:r>
          </a:p>
          <a:p>
            <a:endParaRPr lang="en-US" dirty="0">
              <a:latin typeface="Arial" charset="0"/>
              <a:cs typeface="Arial" charset="0"/>
            </a:endParaRPr>
          </a:p>
          <a:p>
            <a:r>
              <a:rPr lang="en-US" dirty="0">
                <a:latin typeface="Arial" charset="0"/>
                <a:cs typeface="Arial" charset="0"/>
              </a:rPr>
              <a:t>Not symmetric – p determines where difference is </a:t>
            </a:r>
            <a:r>
              <a:rPr lang="en-US" dirty="0" smtClean="0">
                <a:latin typeface="Arial" charset="0"/>
                <a:cs typeface="Arial" charset="0"/>
              </a:rPr>
              <a:t>important</a:t>
            </a:r>
            <a:endParaRPr lang="en-US" dirty="0">
              <a:latin typeface="Arial" charset="0"/>
              <a:cs typeface="Arial" charset="0"/>
            </a:endParaRPr>
          </a:p>
        </p:txBody>
      </p:sp>
      <p:sp>
        <p:nvSpPr>
          <p:cNvPr id="3" name="Title 2"/>
          <p:cNvSpPr>
            <a:spLocks noGrp="1"/>
          </p:cNvSpPr>
          <p:nvPr>
            <p:ph type="title"/>
          </p:nvPr>
        </p:nvSpPr>
        <p:spPr>
          <a:xfrm>
            <a:off x="685800" y="381000"/>
            <a:ext cx="7772400" cy="685800"/>
          </a:xfrm>
        </p:spPr>
        <p:txBody>
          <a:bodyPr>
            <a:normAutofit fontScale="90000"/>
          </a:bodyPr>
          <a:lstStyle/>
          <a:p>
            <a:r>
              <a:rPr lang="en-US" dirty="0">
                <a:latin typeface="Arial" charset="0"/>
                <a:cs typeface="Arial" charset="0"/>
              </a:rPr>
              <a:t>KL divergence: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Distance </a:t>
            </a:r>
            <a:r>
              <a:rPr lang="en-US" dirty="0">
                <a:latin typeface="Arial" charset="0"/>
                <a:cs typeface="Arial" charset="0"/>
              </a:rPr>
              <a:t>between distributions</a:t>
            </a:r>
            <a:endParaRPr lang="en-US" dirty="0"/>
          </a:p>
        </p:txBody>
      </p:sp>
      <p:sp>
        <p:nvSpPr>
          <p:cNvPr id="4"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70</a:t>
            </a:fld>
            <a:endParaRPr lang="en-US"/>
          </a:p>
        </p:txBody>
      </p:sp>
      <p:sp>
        <p:nvSpPr>
          <p:cNvPr id="6"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5259587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228600" y="-76200"/>
            <a:ext cx="8458200" cy="1371600"/>
          </a:xfrm>
        </p:spPr>
        <p:txBody>
          <a:bodyPr/>
          <a:lstStyle/>
          <a:p>
            <a:r>
              <a:rPr lang="en-US" sz="4000">
                <a:latin typeface="Arial" charset="0"/>
                <a:cs typeface="Arial" charset="0"/>
              </a:rPr>
              <a:t>Find simple approximate distribution</a:t>
            </a:r>
          </a:p>
        </p:txBody>
      </p:sp>
      <p:grpSp>
        <p:nvGrpSpPr>
          <p:cNvPr id="26629" name="Group 10"/>
          <p:cNvGrpSpPr>
            <a:grpSpLocks/>
          </p:cNvGrpSpPr>
          <p:nvPr/>
        </p:nvGrpSpPr>
        <p:grpSpPr bwMode="auto">
          <a:xfrm>
            <a:off x="5791200" y="1447800"/>
            <a:ext cx="3924300" cy="2622550"/>
            <a:chOff x="3648" y="912"/>
            <a:chExt cx="2472" cy="1652"/>
          </a:xfrm>
        </p:grpSpPr>
        <p:pic>
          <p:nvPicPr>
            <p:cNvPr id="26631" name="Picture 7"/>
            <p:cNvPicPr>
              <a:picLocks noChangeAspect="1" noChangeArrowheads="1"/>
            </p:cNvPicPr>
            <p:nvPr/>
          </p:nvPicPr>
          <p:blipFill>
            <a:blip r:embed="rId2">
              <a:clrChange>
                <a:clrFrom>
                  <a:srgbClr val="CECFD0"/>
                </a:clrFrom>
                <a:clrTo>
                  <a:srgbClr val="CECFD0">
                    <a:alpha val="0"/>
                  </a:srgbClr>
                </a:clrTo>
              </a:clrChange>
              <a:extLst>
                <a:ext uri="{28A0092B-C50C-407E-A947-70E740481C1C}">
                  <a14:useLocalDpi xmlns:a14="http://schemas.microsoft.com/office/drawing/2010/main" val="0"/>
                </a:ext>
              </a:extLst>
            </a:blip>
            <a:srcRect/>
            <a:stretch>
              <a:fillRect/>
            </a:stretch>
          </p:blipFill>
          <p:spPr bwMode="auto">
            <a:xfrm>
              <a:off x="3648" y="912"/>
              <a:ext cx="2472" cy="1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2" name="Rectangle 8"/>
            <p:cNvSpPr>
              <a:spLocks noChangeArrowheads="1"/>
            </p:cNvSpPr>
            <p:nvPr/>
          </p:nvSpPr>
          <p:spPr bwMode="auto">
            <a:xfrm>
              <a:off x="4800" y="1404"/>
              <a:ext cx="384" cy="1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3" name="Rectangle 9"/>
            <p:cNvSpPr>
              <a:spLocks noChangeArrowheads="1"/>
            </p:cNvSpPr>
            <p:nvPr/>
          </p:nvSpPr>
          <p:spPr bwMode="auto">
            <a:xfrm>
              <a:off x="5058" y="1824"/>
              <a:ext cx="384" cy="1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13387" name="Rectangle 11"/>
          <p:cNvSpPr>
            <a:spLocks noGrp="1" noChangeArrowheads="1"/>
          </p:cNvSpPr>
          <p:nvPr>
            <p:ph type="body" idx="1"/>
          </p:nvPr>
        </p:nvSpPr>
        <p:spPr>
          <a:xfrm>
            <a:off x="152400" y="1447800"/>
            <a:ext cx="5791200" cy="5257800"/>
          </a:xfrm>
          <a:noFill/>
        </p:spPr>
        <p:txBody>
          <a:bodyPr/>
          <a:lstStyle/>
          <a:p>
            <a:r>
              <a:rPr lang="en-US" sz="2000" dirty="0">
                <a:latin typeface="Arial" charset="0"/>
                <a:cs typeface="Arial" charset="0"/>
              </a:rPr>
              <a:t>Suppose </a:t>
            </a:r>
            <a:r>
              <a:rPr lang="en-US" sz="2000" i="1" dirty="0">
                <a:latin typeface="Arial" charset="0"/>
                <a:cs typeface="Arial" charset="0"/>
              </a:rPr>
              <a:t>p</a:t>
            </a:r>
            <a:r>
              <a:rPr lang="en-US" sz="2000" dirty="0">
                <a:latin typeface="Arial" charset="0"/>
                <a:cs typeface="Arial" charset="0"/>
              </a:rPr>
              <a:t> is intractable posterior</a:t>
            </a:r>
          </a:p>
          <a:p>
            <a:r>
              <a:rPr lang="en-US" sz="2000" dirty="0">
                <a:latin typeface="Arial" charset="0"/>
                <a:cs typeface="Arial" charset="0"/>
              </a:rPr>
              <a:t>Want to find simple </a:t>
            </a:r>
            <a:r>
              <a:rPr lang="en-US" sz="2000" i="1" dirty="0">
                <a:latin typeface="Arial" charset="0"/>
                <a:cs typeface="Arial" charset="0"/>
              </a:rPr>
              <a:t>q</a:t>
            </a:r>
            <a:r>
              <a:rPr lang="en-US" sz="2000" dirty="0">
                <a:latin typeface="Arial" charset="0"/>
                <a:cs typeface="Arial" charset="0"/>
              </a:rPr>
              <a:t> that approximates </a:t>
            </a:r>
            <a:r>
              <a:rPr lang="en-US" sz="2000" i="1" dirty="0">
                <a:latin typeface="Arial" charset="0"/>
                <a:cs typeface="Arial" charset="0"/>
              </a:rPr>
              <a:t>p</a:t>
            </a:r>
            <a:r>
              <a:rPr lang="en-US" sz="2000" dirty="0">
                <a:latin typeface="Arial" charset="0"/>
                <a:cs typeface="Arial" charset="0"/>
              </a:rPr>
              <a:t> </a:t>
            </a:r>
          </a:p>
          <a:p>
            <a:r>
              <a:rPr lang="en-US" sz="2000" dirty="0">
                <a:latin typeface="Arial" charset="0"/>
                <a:cs typeface="Arial" charset="0"/>
              </a:rPr>
              <a:t>KL divergence not symmetric</a:t>
            </a:r>
          </a:p>
          <a:p>
            <a:endParaRPr lang="en-US" sz="2000" dirty="0" smtClean="0">
              <a:latin typeface="Arial" charset="0"/>
              <a:cs typeface="Arial" charset="0"/>
            </a:endParaRPr>
          </a:p>
          <a:p>
            <a:r>
              <a:rPr lang="en-US" sz="2000" dirty="0" smtClean="0">
                <a:latin typeface="Arial" charset="0"/>
                <a:cs typeface="Arial" charset="0"/>
              </a:rPr>
              <a:t>D</a:t>
            </a:r>
            <a:r>
              <a:rPr lang="en-US" sz="2000" dirty="0">
                <a:latin typeface="Arial" charset="0"/>
                <a:cs typeface="Arial" charset="0"/>
              </a:rPr>
              <a:t>(p||q)</a:t>
            </a:r>
          </a:p>
          <a:p>
            <a:pPr lvl="1"/>
            <a:r>
              <a:rPr lang="en-US" sz="1800" dirty="0">
                <a:latin typeface="Arial" charset="0"/>
                <a:ea typeface="Arial" charset="0"/>
                <a:cs typeface="Arial" charset="0"/>
              </a:rPr>
              <a:t>true distribution p defines support of diff. </a:t>
            </a:r>
          </a:p>
          <a:p>
            <a:pPr lvl="1"/>
            <a:r>
              <a:rPr lang="en-US" sz="1800" dirty="0">
                <a:latin typeface="Arial" charset="0"/>
                <a:ea typeface="Arial" charset="0"/>
                <a:cs typeface="Arial" charset="0"/>
              </a:rPr>
              <a:t>the </a:t>
            </a:r>
            <a:r>
              <a:rPr lang="ja-JP" altLang="en-US" sz="1800" dirty="0">
                <a:latin typeface="Arial" charset="0"/>
                <a:ea typeface="Arial" charset="0"/>
                <a:cs typeface="Arial" charset="0"/>
              </a:rPr>
              <a:t>“</a:t>
            </a:r>
            <a:r>
              <a:rPr lang="en-US" sz="1800" dirty="0">
                <a:latin typeface="Arial" charset="0"/>
                <a:ea typeface="Arial" charset="0"/>
                <a:cs typeface="Arial" charset="0"/>
              </a:rPr>
              <a:t>correct</a:t>
            </a:r>
            <a:r>
              <a:rPr lang="ja-JP" altLang="en-US" sz="1800" dirty="0">
                <a:latin typeface="Arial" charset="0"/>
                <a:ea typeface="Arial" charset="0"/>
                <a:cs typeface="Arial" charset="0"/>
              </a:rPr>
              <a:t>”</a:t>
            </a:r>
            <a:r>
              <a:rPr lang="en-US" sz="1800" dirty="0">
                <a:latin typeface="Arial" charset="0"/>
                <a:ea typeface="Arial" charset="0"/>
                <a:cs typeface="Arial" charset="0"/>
              </a:rPr>
              <a:t> direction</a:t>
            </a:r>
          </a:p>
          <a:p>
            <a:pPr lvl="1"/>
            <a:r>
              <a:rPr lang="en-US" sz="1800" dirty="0">
                <a:latin typeface="Arial" charset="0"/>
                <a:ea typeface="Arial" charset="0"/>
                <a:cs typeface="Arial" charset="0"/>
              </a:rPr>
              <a:t>will be intractable to compute</a:t>
            </a:r>
          </a:p>
          <a:p>
            <a:endParaRPr lang="en-US" sz="2000" dirty="0" smtClean="0">
              <a:latin typeface="Arial" charset="0"/>
              <a:cs typeface="Arial" charset="0"/>
            </a:endParaRPr>
          </a:p>
          <a:p>
            <a:r>
              <a:rPr lang="en-US" sz="2000" dirty="0" smtClean="0">
                <a:latin typeface="Arial" charset="0"/>
                <a:cs typeface="Arial" charset="0"/>
              </a:rPr>
              <a:t>D</a:t>
            </a:r>
            <a:r>
              <a:rPr lang="en-US" sz="2000" dirty="0">
                <a:latin typeface="Arial" charset="0"/>
                <a:cs typeface="Arial" charset="0"/>
              </a:rPr>
              <a:t>(q||p)</a:t>
            </a:r>
          </a:p>
          <a:p>
            <a:pPr lvl="1"/>
            <a:r>
              <a:rPr lang="en-US" sz="1800" dirty="0">
                <a:latin typeface="Arial" charset="0"/>
                <a:ea typeface="Arial" charset="0"/>
                <a:cs typeface="Arial" charset="0"/>
              </a:rPr>
              <a:t>approximate distribution defines support</a:t>
            </a:r>
          </a:p>
          <a:p>
            <a:pPr lvl="1"/>
            <a:r>
              <a:rPr lang="en-US" sz="1800" dirty="0">
                <a:latin typeface="Arial" charset="0"/>
                <a:ea typeface="Arial" charset="0"/>
                <a:cs typeface="Arial" charset="0"/>
              </a:rPr>
              <a:t>tends to give overconfident results</a:t>
            </a:r>
          </a:p>
          <a:p>
            <a:pPr lvl="1"/>
            <a:r>
              <a:rPr lang="en-US" sz="1800" dirty="0">
                <a:latin typeface="Arial" charset="0"/>
                <a:ea typeface="Arial" charset="0"/>
                <a:cs typeface="Arial" charset="0"/>
              </a:rPr>
              <a:t>will be tractable</a:t>
            </a:r>
          </a:p>
          <a:p>
            <a:endParaRPr lang="en-US" sz="2000" dirty="0">
              <a:latin typeface="Arial" charset="0"/>
              <a:cs typeface="Arial" charset="0"/>
            </a:endParaRPr>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71</a:t>
            </a:fld>
            <a:endParaRPr lang="en-US"/>
          </a:p>
        </p:txBody>
      </p:sp>
      <p:sp>
        <p:nvSpPr>
          <p:cNvPr id="10"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5388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338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338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338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338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3387">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3387">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3387">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338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3" name="Content Placeholder 2"/>
          <p:cNvSpPr>
            <a:spLocks noGrp="1"/>
          </p:cNvSpPr>
          <p:nvPr>
            <p:ph idx="1"/>
          </p:nvPr>
        </p:nvSpPr>
        <p:spPr/>
        <p:txBody>
          <a:bodyPr/>
          <a:lstStyle/>
          <a:p>
            <a:r>
              <a:rPr lang="en-US" dirty="0"/>
              <a:t>p</a:t>
            </a:r>
            <a:r>
              <a:rPr lang="en-US" dirty="0" smtClean="0"/>
              <a:t> = 2D Gaussian with arbitrary co-variance</a:t>
            </a:r>
          </a:p>
          <a:p>
            <a:r>
              <a:rPr lang="en-US" dirty="0"/>
              <a:t>q</a:t>
            </a:r>
            <a:r>
              <a:rPr lang="en-US" dirty="0" smtClean="0"/>
              <a:t> = 2D Gaussian with diagonal co-variance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72</a:t>
            </a:fld>
            <a:endParaRPr lang="en-US"/>
          </a:p>
        </p:txBody>
      </p:sp>
      <p:pic>
        <p:nvPicPr>
          <p:cNvPr id="8" name="Picture 7" descr="Figure10_2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048000"/>
            <a:ext cx="3657600" cy="3657600"/>
          </a:xfrm>
          <a:prstGeom prst="rect">
            <a:avLst/>
          </a:prstGeom>
        </p:spPr>
      </p:pic>
      <p:pic>
        <p:nvPicPr>
          <p:cNvPr id="10" name="Picture 9" descr="Figure10_2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0"/>
            <a:ext cx="3657600" cy="3657600"/>
          </a:xfrm>
          <a:prstGeom prst="rect">
            <a:avLst/>
          </a:prstGeom>
        </p:spPr>
      </p:pic>
      <p:sp>
        <p:nvSpPr>
          <p:cNvPr id="11" name="TextBox 10"/>
          <p:cNvSpPr txBox="1"/>
          <p:nvPr/>
        </p:nvSpPr>
        <p:spPr>
          <a:xfrm>
            <a:off x="1241648" y="2819400"/>
            <a:ext cx="2335983" cy="369332"/>
          </a:xfrm>
          <a:prstGeom prst="rect">
            <a:avLst/>
          </a:prstGeom>
          <a:noFill/>
        </p:spPr>
        <p:txBody>
          <a:bodyPr wrap="none" rtlCol="0">
            <a:spAutoFit/>
          </a:bodyPr>
          <a:lstStyle/>
          <a:p>
            <a:r>
              <a:rPr lang="en-US" sz="1800" dirty="0" err="1" smtClean="0"/>
              <a:t>argmin_q</a:t>
            </a:r>
            <a:r>
              <a:rPr lang="en-US" sz="1800" dirty="0" smtClean="0"/>
              <a:t>   KL (p || q) </a:t>
            </a:r>
            <a:endParaRPr lang="en-US" sz="1800" dirty="0"/>
          </a:p>
        </p:txBody>
      </p:sp>
      <p:sp>
        <p:nvSpPr>
          <p:cNvPr id="12" name="TextBox 11"/>
          <p:cNvSpPr txBox="1"/>
          <p:nvPr/>
        </p:nvSpPr>
        <p:spPr>
          <a:xfrm>
            <a:off x="3512882" y="6519446"/>
            <a:ext cx="1941257" cy="338554"/>
          </a:xfrm>
          <a:prstGeom prst="rect">
            <a:avLst/>
          </a:prstGeom>
          <a:noFill/>
        </p:spPr>
        <p:txBody>
          <a:bodyPr wrap="none" rtlCol="0">
            <a:spAutoFit/>
          </a:bodyPr>
          <a:lstStyle/>
          <a:p>
            <a:r>
              <a:rPr lang="en-US" sz="1600" dirty="0"/>
              <a:t>p</a:t>
            </a:r>
            <a:r>
              <a:rPr lang="en-US" sz="1600" dirty="0" smtClean="0"/>
              <a:t> = Green; q = Red</a:t>
            </a:r>
            <a:endParaRPr lang="en-US" sz="1600" dirty="0"/>
          </a:p>
        </p:txBody>
      </p:sp>
      <p:sp>
        <p:nvSpPr>
          <p:cNvPr id="13" name="TextBox 12"/>
          <p:cNvSpPr txBox="1"/>
          <p:nvPr/>
        </p:nvSpPr>
        <p:spPr>
          <a:xfrm>
            <a:off x="5410200" y="2819400"/>
            <a:ext cx="2335983" cy="369332"/>
          </a:xfrm>
          <a:prstGeom prst="rect">
            <a:avLst/>
          </a:prstGeom>
          <a:noFill/>
        </p:spPr>
        <p:txBody>
          <a:bodyPr wrap="none" rtlCol="0">
            <a:spAutoFit/>
          </a:bodyPr>
          <a:lstStyle/>
          <a:p>
            <a:r>
              <a:rPr lang="en-US" sz="1800" dirty="0" err="1" smtClean="0"/>
              <a:t>argmin_q</a:t>
            </a:r>
            <a:r>
              <a:rPr lang="en-US" sz="1800" dirty="0" smtClean="0"/>
              <a:t>   KL (q || p) </a:t>
            </a:r>
            <a:endParaRPr lang="en-US" sz="1800" dirty="0"/>
          </a:p>
        </p:txBody>
      </p:sp>
    </p:spTree>
    <p:extLst>
      <p:ext uri="{BB962C8B-B14F-4D97-AF65-F5344CB8AC3E}">
        <p14:creationId xmlns:p14="http://schemas.microsoft.com/office/powerpoint/2010/main" val="1264590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idx="1"/>
          </p:nvPr>
        </p:nvSpPr>
        <p:spPr/>
        <p:txBody>
          <a:bodyPr/>
          <a:lstStyle/>
          <a:p>
            <a:r>
              <a:rPr lang="en-US" dirty="0"/>
              <a:t>p</a:t>
            </a:r>
            <a:r>
              <a:rPr lang="en-US" dirty="0" smtClean="0"/>
              <a:t> = Mixture of Two Gaussians</a:t>
            </a:r>
          </a:p>
          <a:p>
            <a:r>
              <a:rPr lang="en-US" dirty="0" smtClean="0"/>
              <a:t>q = </a:t>
            </a:r>
            <a:r>
              <a:rPr lang="en-US" dirty="0"/>
              <a:t>Single </a:t>
            </a:r>
            <a:r>
              <a:rPr lang="en-US" dirty="0" smtClean="0"/>
              <a:t>Gaussian</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sp>
        <p:nvSpPr>
          <p:cNvPr id="11" name="TextBox 10"/>
          <p:cNvSpPr txBox="1"/>
          <p:nvPr/>
        </p:nvSpPr>
        <p:spPr>
          <a:xfrm>
            <a:off x="1241648" y="2819400"/>
            <a:ext cx="2335983" cy="369332"/>
          </a:xfrm>
          <a:prstGeom prst="rect">
            <a:avLst/>
          </a:prstGeom>
          <a:noFill/>
        </p:spPr>
        <p:txBody>
          <a:bodyPr wrap="none" rtlCol="0">
            <a:spAutoFit/>
          </a:bodyPr>
          <a:lstStyle/>
          <a:p>
            <a:r>
              <a:rPr lang="en-US" sz="1800" dirty="0" err="1" smtClean="0"/>
              <a:t>argmin_q</a:t>
            </a:r>
            <a:r>
              <a:rPr lang="en-US" sz="1800" dirty="0" smtClean="0"/>
              <a:t>   KL (p || q) </a:t>
            </a:r>
            <a:endParaRPr lang="en-US" sz="1800" dirty="0"/>
          </a:p>
        </p:txBody>
      </p:sp>
      <p:sp>
        <p:nvSpPr>
          <p:cNvPr id="12" name="TextBox 11"/>
          <p:cNvSpPr txBox="1"/>
          <p:nvPr/>
        </p:nvSpPr>
        <p:spPr>
          <a:xfrm>
            <a:off x="3592682" y="6519446"/>
            <a:ext cx="1781658" cy="338554"/>
          </a:xfrm>
          <a:prstGeom prst="rect">
            <a:avLst/>
          </a:prstGeom>
          <a:noFill/>
        </p:spPr>
        <p:txBody>
          <a:bodyPr wrap="none" rtlCol="0">
            <a:spAutoFit/>
          </a:bodyPr>
          <a:lstStyle/>
          <a:p>
            <a:r>
              <a:rPr lang="en-US" sz="1600" dirty="0"/>
              <a:t>p</a:t>
            </a:r>
            <a:r>
              <a:rPr lang="en-US" sz="1600" dirty="0" smtClean="0"/>
              <a:t> = Blue; q = Red</a:t>
            </a:r>
            <a:endParaRPr lang="en-US" sz="1600" dirty="0"/>
          </a:p>
        </p:txBody>
      </p:sp>
      <p:sp>
        <p:nvSpPr>
          <p:cNvPr id="13" name="TextBox 12"/>
          <p:cNvSpPr txBox="1"/>
          <p:nvPr/>
        </p:nvSpPr>
        <p:spPr>
          <a:xfrm>
            <a:off x="5410200" y="2819400"/>
            <a:ext cx="2335983" cy="369332"/>
          </a:xfrm>
          <a:prstGeom prst="rect">
            <a:avLst/>
          </a:prstGeom>
          <a:noFill/>
        </p:spPr>
        <p:txBody>
          <a:bodyPr wrap="none" rtlCol="0">
            <a:spAutoFit/>
          </a:bodyPr>
          <a:lstStyle/>
          <a:p>
            <a:r>
              <a:rPr lang="en-US" sz="1800" dirty="0" err="1" smtClean="0"/>
              <a:t>argmin_q</a:t>
            </a:r>
            <a:r>
              <a:rPr lang="en-US" sz="1800" dirty="0" smtClean="0"/>
              <a:t>   KL (q || p) </a:t>
            </a:r>
            <a:endParaRPr lang="en-US" sz="1800" dirty="0"/>
          </a:p>
        </p:txBody>
      </p:sp>
      <p:pic>
        <p:nvPicPr>
          <p:cNvPr id="6" name="Picture 5" descr="Figure10_3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276600"/>
            <a:ext cx="2743200" cy="2743200"/>
          </a:xfrm>
          <a:prstGeom prst="rect">
            <a:avLst/>
          </a:prstGeom>
        </p:spPr>
      </p:pic>
      <p:pic>
        <p:nvPicPr>
          <p:cNvPr id="7" name="Picture 6" descr="Figure10_3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200400"/>
            <a:ext cx="1803400" cy="1803400"/>
          </a:xfrm>
          <a:prstGeom prst="rect">
            <a:avLst/>
          </a:prstGeom>
        </p:spPr>
      </p:pic>
      <p:pic>
        <p:nvPicPr>
          <p:cNvPr id="9" name="Picture 8" descr="Figure10_3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5006761"/>
            <a:ext cx="1803400" cy="1803400"/>
          </a:xfrm>
          <a:prstGeom prst="rect">
            <a:avLst/>
          </a:prstGeom>
        </p:spPr>
      </p:pic>
    </p:spTree>
    <p:extLst>
      <p:ext uri="{BB962C8B-B14F-4D97-AF65-F5344CB8AC3E}">
        <p14:creationId xmlns:p14="http://schemas.microsoft.com/office/powerpoint/2010/main" val="3213328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Rectangle 3"/>
          <p:cNvSpPr>
            <a:spLocks noGrp="1" noChangeArrowheads="1"/>
          </p:cNvSpPr>
          <p:nvPr>
            <p:ph type="body" idx="1"/>
          </p:nvPr>
        </p:nvSpPr>
        <p:spPr>
          <a:xfrm>
            <a:off x="228600" y="1371600"/>
            <a:ext cx="8915400" cy="5334000"/>
          </a:xfrm>
        </p:spPr>
        <p:txBody>
          <a:bodyPr/>
          <a:lstStyle/>
          <a:p>
            <a:r>
              <a:rPr lang="en-US" sz="2400" smtClean="0"/>
              <a:t>Marginal likelihood – </a:t>
            </a:r>
            <a:r>
              <a:rPr lang="en-US" sz="2400" b="1" smtClean="0"/>
              <a:t>x</a:t>
            </a:r>
            <a:r>
              <a:rPr lang="en-US" sz="2400" smtClean="0"/>
              <a:t> is observed, </a:t>
            </a:r>
            <a:r>
              <a:rPr lang="en-US" sz="2400" b="1" smtClean="0"/>
              <a:t>z</a:t>
            </a:r>
            <a:r>
              <a:rPr lang="en-US" sz="2400" smtClean="0"/>
              <a:t> is missing:</a:t>
            </a:r>
          </a:p>
          <a:p>
            <a:endParaRPr lang="en-US" sz="2400" smtClean="0"/>
          </a:p>
          <a:p>
            <a:endParaRPr lang="en-US" sz="2400" smtClean="0"/>
          </a:p>
          <a:p>
            <a:endParaRPr lang="en-US" sz="2400" smtClean="0"/>
          </a:p>
        </p:txBody>
      </p:sp>
      <p:sp>
        <p:nvSpPr>
          <p:cNvPr id="2" name="Title 1"/>
          <p:cNvSpPr>
            <a:spLocks noGrp="1"/>
          </p:cNvSpPr>
          <p:nvPr>
            <p:ph type="title"/>
          </p:nvPr>
        </p:nvSpPr>
        <p:spPr>
          <a:xfrm>
            <a:off x="0" y="228600"/>
            <a:ext cx="9144000" cy="685800"/>
          </a:xfrm>
        </p:spPr>
        <p:txBody>
          <a:bodyPr>
            <a:noAutofit/>
          </a:bodyPr>
          <a:lstStyle/>
          <a:p>
            <a:r>
              <a:rPr lang="en-US" sz="3200" dirty="0"/>
              <a:t>The general learning problem with missing data</a:t>
            </a:r>
          </a:p>
        </p:txBody>
      </p:sp>
      <p:sp>
        <p:nvSpPr>
          <p:cNvPr id="8"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74</a:t>
            </a:fld>
            <a:endParaRPr lang="en-US" dirty="0"/>
          </a:p>
        </p:txBody>
      </p:sp>
      <p:sp>
        <p:nvSpPr>
          <p:cNvPr id="9"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pic>
        <p:nvPicPr>
          <p:cNvPr id="11" name="Picture 10"/>
          <p:cNvPicPr>
            <a:picLocks noChangeAspect="1"/>
          </p:cNvPicPr>
          <p:nvPr/>
        </p:nvPicPr>
        <p:blipFill>
          <a:blip r:embed="rId3"/>
          <a:stretch>
            <a:fillRect/>
          </a:stretch>
        </p:blipFill>
        <p:spPr>
          <a:xfrm>
            <a:off x="2768600" y="2159000"/>
            <a:ext cx="3606800" cy="2527300"/>
          </a:xfrm>
          <a:prstGeom prst="rect">
            <a:avLst/>
          </a:prstGeom>
        </p:spPr>
      </p:pic>
    </p:spTree>
    <p:extLst>
      <p:ext uri="{BB962C8B-B14F-4D97-AF65-F5344CB8AC3E}">
        <p14:creationId xmlns:p14="http://schemas.microsoft.com/office/powerpoint/2010/main" val="7568225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52400" y="-76200"/>
            <a:ext cx="9144000" cy="1371600"/>
          </a:xfrm>
        </p:spPr>
        <p:txBody>
          <a:bodyPr/>
          <a:lstStyle/>
          <a:p>
            <a:r>
              <a:rPr lang="en-US" smtClean="0"/>
              <a:t>Applying Jensen’s inequality</a:t>
            </a:r>
          </a:p>
        </p:txBody>
      </p:sp>
      <p:sp>
        <p:nvSpPr>
          <p:cNvPr id="424963" name="Rectangle 3"/>
          <p:cNvSpPr>
            <a:spLocks noGrp="1" noChangeArrowheads="1"/>
          </p:cNvSpPr>
          <p:nvPr>
            <p:ph type="body" idx="1"/>
          </p:nvPr>
        </p:nvSpPr>
        <p:spPr>
          <a:xfrm>
            <a:off x="457200" y="1371600"/>
            <a:ext cx="8229600" cy="5334000"/>
          </a:xfrm>
          <a:noFill/>
          <a:ln/>
        </p:spPr>
        <p:txBody>
          <a:bodyPr/>
          <a:lstStyle/>
          <a:p>
            <a:r>
              <a:rPr lang="en-US" smtClean="0"/>
              <a:t>Use:  log </a:t>
            </a:r>
            <a:r>
              <a:rPr lang="en-US" smtClean="0">
                <a:latin typeface="Symbol" pitchFamily="80" charset="2"/>
                <a:sym typeface="Symbol" pitchFamily="80" charset="2"/>
              </a:rPr>
              <a:t></a:t>
            </a:r>
            <a:r>
              <a:rPr lang="en-US" b="1" baseline="-25000" smtClean="0">
                <a:sym typeface="Symbol" pitchFamily="80" charset="2"/>
              </a:rPr>
              <a:t>z</a:t>
            </a:r>
            <a:r>
              <a:rPr lang="en-US" smtClean="0"/>
              <a:t> P(</a:t>
            </a:r>
            <a:r>
              <a:rPr lang="en-US" b="1" smtClean="0"/>
              <a:t>z</a:t>
            </a:r>
            <a:r>
              <a:rPr lang="en-US" smtClean="0"/>
              <a:t>) f(</a:t>
            </a:r>
            <a:r>
              <a:rPr lang="en-US" b="1" smtClean="0"/>
              <a:t>z</a:t>
            </a:r>
            <a:r>
              <a:rPr lang="en-US" smtClean="0"/>
              <a:t>) ≥ </a:t>
            </a:r>
            <a:r>
              <a:rPr lang="en-US" smtClean="0">
                <a:latin typeface="Symbol" pitchFamily="80" charset="2"/>
                <a:sym typeface="Symbol" pitchFamily="80" charset="2"/>
              </a:rPr>
              <a:t></a:t>
            </a:r>
            <a:r>
              <a:rPr lang="en-US" b="1" baseline="-25000" smtClean="0">
                <a:sym typeface="Symbol" pitchFamily="80" charset="2"/>
              </a:rPr>
              <a:t>z</a:t>
            </a:r>
            <a:r>
              <a:rPr lang="en-US" smtClean="0"/>
              <a:t> P(</a:t>
            </a:r>
            <a:r>
              <a:rPr lang="en-US" b="1" smtClean="0"/>
              <a:t>z</a:t>
            </a:r>
            <a:r>
              <a:rPr lang="en-US" smtClean="0"/>
              <a:t>) log f(</a:t>
            </a:r>
            <a:r>
              <a:rPr lang="en-US" b="1" smtClean="0"/>
              <a:t>z</a:t>
            </a:r>
            <a:r>
              <a:rPr lang="en-US" smtClean="0"/>
              <a:t>) </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75</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Tree>
    <p:extLst>
      <p:ext uri="{BB962C8B-B14F-4D97-AF65-F5344CB8AC3E}">
        <p14:creationId xmlns:p14="http://schemas.microsoft.com/office/powerpoint/2010/main" val="15957710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52400" y="-76200"/>
            <a:ext cx="9144000" cy="1371600"/>
          </a:xfrm>
        </p:spPr>
        <p:txBody>
          <a:bodyPr/>
          <a:lstStyle/>
          <a:p>
            <a:r>
              <a:rPr lang="en-US" smtClean="0"/>
              <a:t>Applying Jensen’s inequality</a:t>
            </a:r>
          </a:p>
        </p:txBody>
      </p:sp>
      <p:sp>
        <p:nvSpPr>
          <p:cNvPr id="424963" name="Rectangle 3"/>
          <p:cNvSpPr>
            <a:spLocks noGrp="1" noChangeArrowheads="1"/>
          </p:cNvSpPr>
          <p:nvPr>
            <p:ph type="body" idx="1"/>
          </p:nvPr>
        </p:nvSpPr>
        <p:spPr>
          <a:xfrm>
            <a:off x="457200" y="1371600"/>
            <a:ext cx="8229600" cy="5334000"/>
          </a:xfrm>
          <a:noFill/>
          <a:ln/>
        </p:spPr>
        <p:txBody>
          <a:bodyPr/>
          <a:lstStyle/>
          <a:p>
            <a:r>
              <a:rPr lang="en-US" smtClean="0"/>
              <a:t>Use:  log </a:t>
            </a:r>
            <a:r>
              <a:rPr lang="en-US" smtClean="0">
                <a:latin typeface="Symbol" pitchFamily="80" charset="2"/>
                <a:sym typeface="Symbol" pitchFamily="80" charset="2"/>
              </a:rPr>
              <a:t></a:t>
            </a:r>
            <a:r>
              <a:rPr lang="en-US" b="1" baseline="-25000" smtClean="0">
                <a:sym typeface="Symbol" pitchFamily="80" charset="2"/>
              </a:rPr>
              <a:t>z</a:t>
            </a:r>
            <a:r>
              <a:rPr lang="en-US" smtClean="0"/>
              <a:t> P(</a:t>
            </a:r>
            <a:r>
              <a:rPr lang="en-US" b="1" smtClean="0"/>
              <a:t>z</a:t>
            </a:r>
            <a:r>
              <a:rPr lang="en-US" smtClean="0"/>
              <a:t>) f(</a:t>
            </a:r>
            <a:r>
              <a:rPr lang="en-US" b="1" smtClean="0"/>
              <a:t>z</a:t>
            </a:r>
            <a:r>
              <a:rPr lang="en-US" smtClean="0"/>
              <a:t>) ≥ </a:t>
            </a:r>
            <a:r>
              <a:rPr lang="en-US" smtClean="0">
                <a:latin typeface="Symbol" pitchFamily="80" charset="2"/>
                <a:sym typeface="Symbol" pitchFamily="80" charset="2"/>
              </a:rPr>
              <a:t></a:t>
            </a:r>
            <a:r>
              <a:rPr lang="en-US" b="1" baseline="-25000" smtClean="0">
                <a:sym typeface="Symbol" pitchFamily="80" charset="2"/>
              </a:rPr>
              <a:t>z</a:t>
            </a:r>
            <a:r>
              <a:rPr lang="en-US" smtClean="0"/>
              <a:t> P(</a:t>
            </a:r>
            <a:r>
              <a:rPr lang="en-US" b="1" smtClean="0"/>
              <a:t>z</a:t>
            </a:r>
            <a:r>
              <a:rPr lang="en-US" smtClean="0"/>
              <a:t>) log f(</a:t>
            </a:r>
            <a:r>
              <a:rPr lang="en-US" b="1" smtClean="0"/>
              <a:t>z</a:t>
            </a:r>
            <a:r>
              <a:rPr lang="en-US" smtClean="0"/>
              <a:t>) </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76</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pic>
        <p:nvPicPr>
          <p:cNvPr id="3" name="Picture 2"/>
          <p:cNvPicPr>
            <a:picLocks noChangeAspect="1"/>
          </p:cNvPicPr>
          <p:nvPr/>
        </p:nvPicPr>
        <p:blipFill>
          <a:blip r:embed="rId3"/>
          <a:stretch>
            <a:fillRect/>
          </a:stretch>
        </p:blipFill>
        <p:spPr>
          <a:xfrm>
            <a:off x="2425700" y="2362200"/>
            <a:ext cx="4279900" cy="749300"/>
          </a:xfrm>
          <a:prstGeom prst="rect">
            <a:avLst/>
          </a:prstGeom>
        </p:spPr>
      </p:pic>
    </p:spTree>
    <p:extLst>
      <p:ext uri="{BB962C8B-B14F-4D97-AF65-F5344CB8AC3E}">
        <p14:creationId xmlns:p14="http://schemas.microsoft.com/office/powerpoint/2010/main" val="6384701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dirty="0" smtClean="0"/>
              <a:t>Evidence Based Lower Bound</a:t>
            </a:r>
            <a:endParaRPr lang="en-US" dirty="0" smtClean="0"/>
          </a:p>
        </p:txBody>
      </p:sp>
      <p:sp>
        <p:nvSpPr>
          <p:cNvPr id="431107" name="Rectangle 3"/>
          <p:cNvSpPr>
            <a:spLocks noGrp="1" noChangeArrowheads="1"/>
          </p:cNvSpPr>
          <p:nvPr>
            <p:ph type="body" idx="1"/>
          </p:nvPr>
        </p:nvSpPr>
        <p:spPr>
          <a:xfrm>
            <a:off x="457200" y="1447800"/>
            <a:ext cx="8686800" cy="5257800"/>
          </a:xfrm>
        </p:spPr>
        <p:txBody>
          <a:bodyPr/>
          <a:lstStyle/>
          <a:p>
            <a:r>
              <a:rPr lang="en-US" dirty="0" smtClean="0"/>
              <a:t>Define potential </a:t>
            </a:r>
            <a:r>
              <a:rPr lang="en-US" dirty="0" smtClean="0"/>
              <a:t>function F(</a:t>
            </a:r>
            <a:r>
              <a:rPr lang="en-US" dirty="0" smtClean="0">
                <a:latin typeface="Symbol" pitchFamily="80" charset="2"/>
                <a:sym typeface="Symbol" pitchFamily="80" charset="2"/>
              </a:rPr>
              <a:t></a:t>
            </a:r>
            <a:r>
              <a:rPr lang="en-US" dirty="0" smtClean="0"/>
              <a:t>,Q):</a:t>
            </a:r>
          </a:p>
          <a:p>
            <a:endParaRPr lang="en-US" dirty="0" smtClean="0"/>
          </a:p>
          <a:p>
            <a:endParaRPr lang="en-US" dirty="0" smtClean="0"/>
          </a:p>
          <a:p>
            <a:endParaRPr lang="en-US" dirty="0" smtClean="0"/>
          </a:p>
          <a:p>
            <a:endParaRPr lang="en-US" dirty="0" smtClean="0"/>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77</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pic>
        <p:nvPicPr>
          <p:cNvPr id="2" name="Picture 1"/>
          <p:cNvPicPr>
            <a:picLocks noChangeAspect="1"/>
          </p:cNvPicPr>
          <p:nvPr/>
        </p:nvPicPr>
        <p:blipFill>
          <a:blip r:embed="rId3"/>
          <a:stretch>
            <a:fillRect/>
          </a:stretch>
        </p:blipFill>
        <p:spPr>
          <a:xfrm>
            <a:off x="1524000" y="1981200"/>
            <a:ext cx="5727700" cy="749300"/>
          </a:xfrm>
          <a:prstGeom prst="rect">
            <a:avLst/>
          </a:prstGeom>
        </p:spPr>
      </p:pic>
    </p:spTree>
    <p:extLst>
      <p:ext uri="{BB962C8B-B14F-4D97-AF65-F5344CB8AC3E}">
        <p14:creationId xmlns:p14="http://schemas.microsoft.com/office/powerpoint/2010/main" val="10795668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dirty="0" smtClean="0"/>
              <a:t>Evidence Based Lower Bound</a:t>
            </a:r>
            <a:endParaRPr lang="en-US" dirty="0" smtClean="0"/>
          </a:p>
        </p:txBody>
      </p:sp>
      <p:sp>
        <p:nvSpPr>
          <p:cNvPr id="431107" name="Rectangle 3"/>
          <p:cNvSpPr>
            <a:spLocks noGrp="1" noChangeArrowheads="1"/>
          </p:cNvSpPr>
          <p:nvPr>
            <p:ph type="body" idx="1"/>
          </p:nvPr>
        </p:nvSpPr>
        <p:spPr>
          <a:xfrm>
            <a:off x="457200" y="1447800"/>
            <a:ext cx="8686800" cy="5257800"/>
          </a:xfrm>
        </p:spPr>
        <p:txBody>
          <a:bodyPr/>
          <a:lstStyle/>
          <a:p>
            <a:r>
              <a:rPr lang="en-US" dirty="0" smtClean="0"/>
              <a:t>Define potential </a:t>
            </a:r>
            <a:r>
              <a:rPr lang="en-US" dirty="0" smtClean="0"/>
              <a:t>function F(</a:t>
            </a:r>
            <a:r>
              <a:rPr lang="en-US" dirty="0" smtClean="0">
                <a:latin typeface="Symbol" pitchFamily="80" charset="2"/>
                <a:sym typeface="Symbol" pitchFamily="80" charset="2"/>
              </a:rPr>
              <a:t></a:t>
            </a:r>
            <a:r>
              <a:rPr lang="en-US" dirty="0" smtClean="0"/>
              <a:t>,Q):</a:t>
            </a:r>
          </a:p>
          <a:p>
            <a:endParaRPr lang="en-US" dirty="0" smtClean="0"/>
          </a:p>
          <a:p>
            <a:endParaRPr lang="en-US" dirty="0" smtClean="0"/>
          </a:p>
          <a:p>
            <a:endParaRPr lang="en-US" dirty="0" smtClean="0"/>
          </a:p>
          <a:p>
            <a:endParaRPr lang="en-US" dirty="0" smtClean="0"/>
          </a:p>
          <a:p>
            <a:r>
              <a:rPr lang="en-US" dirty="0" smtClean="0"/>
              <a:t>EM </a:t>
            </a:r>
            <a:r>
              <a:rPr lang="en-US" dirty="0" smtClean="0"/>
              <a:t>corresponds to coordinate ascent on F</a:t>
            </a:r>
          </a:p>
          <a:p>
            <a:pPr lvl="1"/>
            <a:r>
              <a:rPr lang="en-US" dirty="0" smtClean="0"/>
              <a:t>Thus, maximizes lower bound on marginal log likelihood</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78</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pic>
        <p:nvPicPr>
          <p:cNvPr id="2" name="Picture 1"/>
          <p:cNvPicPr>
            <a:picLocks noChangeAspect="1"/>
          </p:cNvPicPr>
          <p:nvPr/>
        </p:nvPicPr>
        <p:blipFill>
          <a:blip r:embed="rId3"/>
          <a:stretch>
            <a:fillRect/>
          </a:stretch>
        </p:blipFill>
        <p:spPr>
          <a:xfrm>
            <a:off x="1524000" y="1981200"/>
            <a:ext cx="5727700" cy="749300"/>
          </a:xfrm>
          <a:prstGeom prst="rect">
            <a:avLst/>
          </a:prstGeom>
        </p:spPr>
      </p:pic>
    </p:spTree>
    <p:extLst>
      <p:ext uri="{BB962C8B-B14F-4D97-AF65-F5344CB8AC3E}">
        <p14:creationId xmlns:p14="http://schemas.microsoft.com/office/powerpoint/2010/main" val="20708703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GMM</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79</a:t>
            </a:fld>
            <a:endParaRPr lang="en-US"/>
          </a:p>
        </p:txBody>
      </p:sp>
      <p:pic>
        <p:nvPicPr>
          <p:cNvPr id="7" name="Picture 6" descr="fig11.3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81200"/>
            <a:ext cx="3486469" cy="2743200"/>
          </a:xfrm>
          <a:prstGeom prst="rect">
            <a:avLst/>
          </a:prstGeom>
        </p:spPr>
      </p:pic>
      <p:pic>
        <p:nvPicPr>
          <p:cNvPr id="9" name="Picture 8" descr="fig11.3b.pdf"/>
          <p:cNvPicPr>
            <a:picLocks noChangeAspect="1"/>
          </p:cNvPicPr>
          <p:nvPr/>
        </p:nvPicPr>
        <p:blipFill>
          <a:blip r:embed="rId3"/>
          <a:stretch>
            <a:fillRect/>
          </a:stretch>
        </p:blipFill>
        <p:spPr>
          <a:xfrm>
            <a:off x="4953000" y="2057400"/>
            <a:ext cx="4176928" cy="2743200"/>
          </a:xfrm>
          <a:prstGeom prst="rect">
            <a:avLst/>
          </a:prstGeom>
        </p:spPr>
      </p:pic>
      <p:sp>
        <p:nvSpPr>
          <p:cNvPr id="10"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Figure Credit: Kevin Murphy</a:t>
            </a:r>
            <a:endParaRPr lang="en-US" dirty="0"/>
          </a:p>
        </p:txBody>
      </p:sp>
    </p:spTree>
    <p:extLst>
      <p:ext uri="{BB962C8B-B14F-4D97-AF65-F5344CB8AC3E}">
        <p14:creationId xmlns:p14="http://schemas.microsoft.com/office/powerpoint/2010/main" val="234489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91" name="Shape 91"/>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smtClean="0"/>
              <a:t> </a:t>
            </a:r>
            <a:r>
              <a:rPr lang="en" sz="2000" dirty="0"/>
              <a:t>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92" name="Shape 92"/>
          <p:cNvSpPr txBox="1"/>
          <p:nvPr/>
        </p:nvSpPr>
        <p:spPr>
          <a:xfrm>
            <a:off x="5393125" y="45462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Semantic Segmentation</a:t>
            </a:r>
          </a:p>
        </p:txBody>
      </p:sp>
      <p:sp>
        <p:nvSpPr>
          <p:cNvPr id="93" name="Shape 93"/>
          <p:cNvSpPr txBox="1"/>
          <p:nvPr/>
        </p:nvSpPr>
        <p:spPr>
          <a:xfrm>
            <a:off x="5805462" y="3783275"/>
            <a:ext cx="2007300" cy="653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b="1" kern="0">
                <a:solidFill>
                  <a:srgbClr val="6AA84F"/>
                </a:solidFill>
                <a:latin typeface="Arial"/>
                <a:ea typeface="Arial"/>
                <a:cs typeface="Arial"/>
                <a:sym typeface="Arial"/>
              </a:rPr>
              <a:t>GRASS</a:t>
            </a:r>
            <a:r>
              <a:rPr lang="en" sz="1800" kern="0">
                <a:solidFill>
                  <a:srgbClr val="000000"/>
                </a:solidFill>
                <a:latin typeface="Arial"/>
                <a:ea typeface="Arial"/>
                <a:cs typeface="Arial"/>
                <a:sym typeface="Arial"/>
              </a:rPr>
              <a:t>, </a:t>
            </a:r>
            <a:r>
              <a:rPr lang="en" sz="1800" b="1" kern="0">
                <a:solidFill>
                  <a:srgbClr val="F1C232"/>
                </a:solidFill>
                <a:latin typeface="Arial"/>
                <a:ea typeface="Arial"/>
                <a:cs typeface="Arial"/>
                <a:sym typeface="Arial"/>
              </a:rPr>
              <a:t>CAT</a:t>
            </a:r>
            <a:r>
              <a:rPr lang="en" sz="1800" kern="0">
                <a:solidFill>
                  <a:srgbClr val="000000"/>
                </a:solidFill>
                <a:latin typeface="Arial"/>
                <a:ea typeface="Arial"/>
                <a:cs typeface="Arial"/>
                <a:sym typeface="Arial"/>
              </a:rPr>
              <a:t>, </a:t>
            </a:r>
            <a:r>
              <a:rPr lang="en" sz="1800" b="1" kern="0">
                <a:solidFill>
                  <a:srgbClr val="A64D79"/>
                </a:solidFill>
                <a:latin typeface="Arial"/>
                <a:ea typeface="Arial"/>
                <a:cs typeface="Arial"/>
                <a:sym typeface="Arial"/>
              </a:rPr>
              <a:t>TREE</a:t>
            </a:r>
            <a:r>
              <a:rPr lang="en" sz="1800" kern="0">
                <a:solidFill>
                  <a:srgbClr val="000000"/>
                </a:solidFill>
                <a:latin typeface="Arial"/>
                <a:ea typeface="Arial"/>
                <a:cs typeface="Arial"/>
                <a:sym typeface="Arial"/>
              </a:rPr>
              <a:t>, </a:t>
            </a:r>
            <a:r>
              <a:rPr lang="en" sz="1800" b="1" kern="0">
                <a:solidFill>
                  <a:srgbClr val="4A86E8"/>
                </a:solidFill>
                <a:latin typeface="Arial"/>
                <a:ea typeface="Arial"/>
                <a:cs typeface="Arial"/>
                <a:sym typeface="Arial"/>
              </a:rPr>
              <a:t>SKY</a:t>
            </a:r>
          </a:p>
        </p:txBody>
      </p:sp>
      <p:grpSp>
        <p:nvGrpSpPr>
          <p:cNvPr id="94" name="Shape 94"/>
          <p:cNvGrpSpPr/>
          <p:nvPr/>
        </p:nvGrpSpPr>
        <p:grpSpPr>
          <a:xfrm>
            <a:off x="5706848" y="2027724"/>
            <a:ext cx="2141609" cy="1818612"/>
            <a:chOff x="2277224" y="713289"/>
            <a:chExt cx="3568755" cy="2932300"/>
          </a:xfrm>
        </p:grpSpPr>
        <p:grpSp>
          <p:nvGrpSpPr>
            <p:cNvPr id="95" name="Shape 95"/>
            <p:cNvGrpSpPr/>
            <p:nvPr/>
          </p:nvGrpSpPr>
          <p:grpSpPr>
            <a:xfrm>
              <a:off x="2277224" y="713289"/>
              <a:ext cx="3562638" cy="2932300"/>
              <a:chOff x="2401325" y="1743175"/>
              <a:chExt cx="2093699" cy="1812299"/>
            </a:xfrm>
          </p:grpSpPr>
          <p:pic>
            <p:nvPicPr>
              <p:cNvPr id="96" name="Shape 96"/>
              <p:cNvPicPr preferRelativeResize="0"/>
              <p:nvPr/>
            </p:nvPicPr>
            <p:blipFill rotWithShape="1">
              <a:blip r:embed="rId3">
                <a:alphaModFix/>
              </a:blip>
              <a:srcRect l="9279" r="25734"/>
              <a:stretch/>
            </p:blipFill>
            <p:spPr>
              <a:xfrm>
                <a:off x="2401325" y="1743175"/>
                <a:ext cx="2093699" cy="1812299"/>
              </a:xfrm>
              <a:prstGeom prst="rect">
                <a:avLst/>
              </a:prstGeom>
              <a:noFill/>
              <a:ln>
                <a:noFill/>
              </a:ln>
            </p:spPr>
          </p:pic>
          <p:sp>
            <p:nvSpPr>
              <p:cNvPr id="97" name="Shape 97"/>
              <p:cNvSpPr/>
              <p:nvPr/>
            </p:nvSpPr>
            <p:spPr>
              <a:xfrm>
                <a:off x="2466169" y="2111305"/>
                <a:ext cx="1608199" cy="1150000"/>
              </a:xfrm>
              <a:custGeom>
                <a:avLst/>
                <a:gdLst/>
                <a:ahLst/>
                <a:cxnLst/>
                <a:rect l="0" t="0" r="0" b="0"/>
                <a:pathLst>
                  <a:path w="64328" h="46000" extrusionOk="0">
                    <a:moveTo>
                      <a:pt x="2367" y="7601"/>
                    </a:moveTo>
                    <a:lnTo>
                      <a:pt x="14375" y="6468"/>
                    </a:lnTo>
                    <a:lnTo>
                      <a:pt x="27313" y="10422"/>
                    </a:lnTo>
                    <a:lnTo>
                      <a:pt x="36297" y="13297"/>
                    </a:lnTo>
                    <a:lnTo>
                      <a:pt x="39532" y="12218"/>
                    </a:lnTo>
                    <a:lnTo>
                      <a:pt x="38094" y="6110"/>
                    </a:lnTo>
                    <a:lnTo>
                      <a:pt x="38094" y="1438"/>
                    </a:lnTo>
                    <a:lnTo>
                      <a:pt x="40251" y="1078"/>
                    </a:lnTo>
                    <a:lnTo>
                      <a:pt x="46359" y="6110"/>
                    </a:lnTo>
                    <a:lnTo>
                      <a:pt x="56062" y="5391"/>
                    </a:lnTo>
                    <a:lnTo>
                      <a:pt x="61812" y="0"/>
                    </a:lnTo>
                    <a:lnTo>
                      <a:pt x="64328" y="1078"/>
                    </a:lnTo>
                    <a:lnTo>
                      <a:pt x="63968" y="10063"/>
                    </a:lnTo>
                    <a:lnTo>
                      <a:pt x="62532" y="18688"/>
                    </a:lnTo>
                    <a:lnTo>
                      <a:pt x="61093" y="21562"/>
                    </a:lnTo>
                    <a:lnTo>
                      <a:pt x="63609" y="24797"/>
                    </a:lnTo>
                    <a:lnTo>
                      <a:pt x="64328" y="29828"/>
                    </a:lnTo>
                    <a:lnTo>
                      <a:pt x="64328" y="34140"/>
                    </a:lnTo>
                    <a:lnTo>
                      <a:pt x="60735" y="37734"/>
                    </a:lnTo>
                    <a:lnTo>
                      <a:pt x="55703" y="35218"/>
                    </a:lnTo>
                    <a:lnTo>
                      <a:pt x="57141" y="28750"/>
                    </a:lnTo>
                    <a:lnTo>
                      <a:pt x="53187" y="31266"/>
                    </a:lnTo>
                    <a:lnTo>
                      <a:pt x="48515" y="32703"/>
                    </a:lnTo>
                    <a:lnTo>
                      <a:pt x="49235" y="35937"/>
                    </a:lnTo>
                    <a:lnTo>
                      <a:pt x="50476" y="39345"/>
                    </a:lnTo>
                    <a:lnTo>
                      <a:pt x="50312" y="43484"/>
                    </a:lnTo>
                    <a:lnTo>
                      <a:pt x="47438" y="46000"/>
                    </a:lnTo>
                    <a:lnTo>
                      <a:pt x="42406" y="42406"/>
                    </a:lnTo>
                    <a:lnTo>
                      <a:pt x="40251" y="36655"/>
                    </a:lnTo>
                    <a:lnTo>
                      <a:pt x="35219" y="37375"/>
                    </a:lnTo>
                    <a:lnTo>
                      <a:pt x="34142" y="33422"/>
                    </a:lnTo>
                    <a:lnTo>
                      <a:pt x="32345" y="25516"/>
                    </a:lnTo>
                    <a:lnTo>
                      <a:pt x="31625" y="19405"/>
                    </a:lnTo>
                    <a:lnTo>
                      <a:pt x="25156" y="15453"/>
                    </a:lnTo>
                    <a:lnTo>
                      <a:pt x="15453" y="12218"/>
                    </a:lnTo>
                    <a:lnTo>
                      <a:pt x="9703" y="10780"/>
                    </a:lnTo>
                    <a:lnTo>
                      <a:pt x="4313" y="11500"/>
                    </a:lnTo>
                    <a:lnTo>
                      <a:pt x="0" y="10422"/>
                    </a:lnTo>
                  </a:path>
                </a:pathLst>
              </a:custGeom>
              <a:solidFill>
                <a:srgbClr val="FFD966"/>
              </a:solidFill>
              <a:ln w="38100" cap="flat" cmpd="sng">
                <a:solidFill>
                  <a:srgbClr val="FFD966"/>
                </a:solidFill>
                <a:prstDash val="solid"/>
                <a:round/>
                <a:headEnd type="none" w="lg" len="lg"/>
                <a:tailEnd type="none" w="lg" len="lg"/>
              </a:ln>
            </p:spPr>
          </p:sp>
        </p:grpSp>
        <p:sp>
          <p:nvSpPr>
            <p:cNvPr id="98" name="Shape 98"/>
            <p:cNvSpPr/>
            <p:nvPr/>
          </p:nvSpPr>
          <p:spPr>
            <a:xfrm>
              <a:off x="2291954" y="1786552"/>
              <a:ext cx="3554025" cy="1835049"/>
            </a:xfrm>
            <a:custGeom>
              <a:avLst/>
              <a:gdLst/>
              <a:ahLst/>
              <a:cxnLst/>
              <a:rect l="0" t="0" r="0" b="0"/>
              <a:pathLst>
                <a:path w="142161" h="73402" extrusionOk="0">
                  <a:moveTo>
                    <a:pt x="0" y="12918"/>
                  </a:moveTo>
                  <a:lnTo>
                    <a:pt x="47387" y="7443"/>
                  </a:lnTo>
                  <a:lnTo>
                    <a:pt x="55959" y="15539"/>
                  </a:lnTo>
                  <a:lnTo>
                    <a:pt x="60960" y="41495"/>
                  </a:lnTo>
                  <a:lnTo>
                    <a:pt x="71806" y="41461"/>
                  </a:lnTo>
                  <a:lnTo>
                    <a:pt x="75247" y="51496"/>
                  </a:lnTo>
                  <a:lnTo>
                    <a:pt x="82391" y="56974"/>
                  </a:lnTo>
                  <a:lnTo>
                    <a:pt x="90963" y="54829"/>
                  </a:lnTo>
                  <a:lnTo>
                    <a:pt x="91678" y="47686"/>
                  </a:lnTo>
                  <a:lnTo>
                    <a:pt x="90248" y="40780"/>
                  </a:lnTo>
                  <a:lnTo>
                    <a:pt x="89535" y="35779"/>
                  </a:lnTo>
                  <a:lnTo>
                    <a:pt x="98107" y="32207"/>
                  </a:lnTo>
                  <a:lnTo>
                    <a:pt x="96441" y="40303"/>
                  </a:lnTo>
                  <a:lnTo>
                    <a:pt x="107870" y="44827"/>
                  </a:lnTo>
                  <a:lnTo>
                    <a:pt x="116206" y="37446"/>
                  </a:lnTo>
                  <a:lnTo>
                    <a:pt x="116681" y="27683"/>
                  </a:lnTo>
                  <a:lnTo>
                    <a:pt x="110728" y="15539"/>
                  </a:lnTo>
                  <a:lnTo>
                    <a:pt x="114018" y="0"/>
                  </a:lnTo>
                  <a:lnTo>
                    <a:pt x="122635" y="298"/>
                  </a:lnTo>
                  <a:lnTo>
                    <a:pt x="124891" y="5569"/>
                  </a:lnTo>
                  <a:lnTo>
                    <a:pt x="142161" y="3633"/>
                  </a:lnTo>
                  <a:lnTo>
                    <a:pt x="141208" y="73402"/>
                  </a:lnTo>
                  <a:lnTo>
                    <a:pt x="0" y="73402"/>
                  </a:lnTo>
                  <a:close/>
                </a:path>
              </a:pathLst>
            </a:custGeom>
            <a:solidFill>
              <a:srgbClr val="6AA84F"/>
            </a:solidFill>
            <a:ln w="38100" cap="flat" cmpd="sng">
              <a:solidFill>
                <a:srgbClr val="6AA84F"/>
              </a:solidFill>
              <a:prstDash val="solid"/>
              <a:round/>
              <a:headEnd type="none" w="lg" len="lg"/>
              <a:tailEnd type="none" w="lg" len="lg"/>
            </a:ln>
          </p:spPr>
        </p:sp>
        <p:sp>
          <p:nvSpPr>
            <p:cNvPr id="99" name="Shape 99"/>
            <p:cNvSpPr/>
            <p:nvPr/>
          </p:nvSpPr>
          <p:spPr>
            <a:xfrm>
              <a:off x="2285997" y="781997"/>
              <a:ext cx="3548025" cy="1279900"/>
            </a:xfrm>
            <a:custGeom>
              <a:avLst/>
              <a:gdLst/>
              <a:ahLst/>
              <a:cxnLst/>
              <a:rect l="0" t="0" r="0" b="0"/>
              <a:pathLst>
                <a:path w="141921" h="51196" extrusionOk="0">
                  <a:moveTo>
                    <a:pt x="42625" y="46672"/>
                  </a:moveTo>
                  <a:lnTo>
                    <a:pt x="0" y="51196"/>
                  </a:lnTo>
                  <a:lnTo>
                    <a:pt x="238" y="29528"/>
                  </a:lnTo>
                  <a:lnTo>
                    <a:pt x="32623" y="25955"/>
                  </a:lnTo>
                  <a:lnTo>
                    <a:pt x="45824" y="20998"/>
                  </a:lnTo>
                  <a:lnTo>
                    <a:pt x="60960" y="23097"/>
                  </a:lnTo>
                  <a:lnTo>
                    <a:pt x="71676" y="19765"/>
                  </a:lnTo>
                  <a:lnTo>
                    <a:pt x="114776" y="7859"/>
                  </a:lnTo>
                  <a:lnTo>
                    <a:pt x="127874" y="6667"/>
                  </a:lnTo>
                  <a:lnTo>
                    <a:pt x="134064" y="4761"/>
                  </a:lnTo>
                  <a:lnTo>
                    <a:pt x="141921" y="0"/>
                  </a:lnTo>
                  <a:lnTo>
                    <a:pt x="141208" y="42386"/>
                  </a:lnTo>
                  <a:lnTo>
                    <a:pt x="125731" y="42386"/>
                  </a:lnTo>
                  <a:lnTo>
                    <a:pt x="124778" y="39528"/>
                  </a:lnTo>
                  <a:lnTo>
                    <a:pt x="114896" y="38325"/>
                  </a:lnTo>
                  <a:lnTo>
                    <a:pt x="115014" y="22860"/>
                  </a:lnTo>
                  <a:lnTo>
                    <a:pt x="107155" y="19765"/>
                  </a:lnTo>
                  <a:lnTo>
                    <a:pt x="97869" y="28813"/>
                  </a:lnTo>
                  <a:lnTo>
                    <a:pt x="84296" y="29289"/>
                  </a:lnTo>
                  <a:lnTo>
                    <a:pt x="74294" y="22144"/>
                  </a:lnTo>
                  <a:lnTo>
                    <a:pt x="71200" y="21432"/>
                  </a:lnTo>
                  <a:lnTo>
                    <a:pt x="66929" y="26567"/>
                  </a:lnTo>
                  <a:lnTo>
                    <a:pt x="69293" y="39766"/>
                  </a:lnTo>
                  <a:lnTo>
                    <a:pt x="65722" y="40480"/>
                  </a:lnTo>
                  <a:lnTo>
                    <a:pt x="30003" y="30480"/>
                  </a:lnTo>
                  <a:lnTo>
                    <a:pt x="7859" y="31670"/>
                  </a:lnTo>
                  <a:lnTo>
                    <a:pt x="1666" y="38101"/>
                  </a:lnTo>
                  <a:lnTo>
                    <a:pt x="10955" y="41195"/>
                  </a:lnTo>
                  <a:lnTo>
                    <a:pt x="20002" y="40719"/>
                  </a:lnTo>
                  <a:close/>
                </a:path>
              </a:pathLst>
            </a:custGeom>
            <a:solidFill>
              <a:srgbClr val="C27BA0"/>
            </a:solidFill>
            <a:ln w="38100" cap="flat" cmpd="sng">
              <a:solidFill>
                <a:srgbClr val="C27BA0"/>
              </a:solidFill>
              <a:prstDash val="solid"/>
              <a:round/>
              <a:headEnd type="none" w="lg" len="lg"/>
              <a:tailEnd type="none" w="lg" len="lg"/>
            </a:ln>
          </p:spPr>
        </p:sp>
        <p:sp>
          <p:nvSpPr>
            <p:cNvPr id="100" name="Shape 100"/>
            <p:cNvSpPr/>
            <p:nvPr/>
          </p:nvSpPr>
          <p:spPr>
            <a:xfrm>
              <a:off x="2297900" y="716500"/>
              <a:ext cx="3518300" cy="773900"/>
            </a:xfrm>
            <a:custGeom>
              <a:avLst/>
              <a:gdLst/>
              <a:ahLst/>
              <a:cxnLst/>
              <a:rect l="0" t="0" r="0" b="0"/>
              <a:pathLst>
                <a:path w="140732" h="30956" extrusionOk="0">
                  <a:moveTo>
                    <a:pt x="0" y="30956"/>
                  </a:moveTo>
                  <a:lnTo>
                    <a:pt x="0" y="0"/>
                  </a:lnTo>
                  <a:lnTo>
                    <a:pt x="140732" y="476"/>
                  </a:lnTo>
                  <a:lnTo>
                    <a:pt x="130731" y="6668"/>
                  </a:lnTo>
                  <a:lnTo>
                    <a:pt x="111919" y="8811"/>
                  </a:lnTo>
                  <a:lnTo>
                    <a:pt x="58103" y="24051"/>
                  </a:lnTo>
                  <a:lnTo>
                    <a:pt x="45244" y="21431"/>
                  </a:lnTo>
                  <a:lnTo>
                    <a:pt x="30956" y="27146"/>
                  </a:lnTo>
                  <a:close/>
                </a:path>
              </a:pathLst>
            </a:custGeom>
            <a:solidFill>
              <a:srgbClr val="4A86E8"/>
            </a:solidFill>
            <a:ln w="28575" cap="flat" cmpd="sng">
              <a:solidFill>
                <a:srgbClr val="4A86E8"/>
              </a:solidFill>
              <a:prstDash val="solid"/>
              <a:round/>
              <a:headEnd type="none" w="lg" len="lg"/>
              <a:tailEnd type="none" w="lg" len="lg"/>
            </a:ln>
          </p:spPr>
        </p:sp>
      </p:gr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522859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80</a:t>
            </a:fld>
            <a:endParaRPr lang="en-US"/>
          </a:p>
        </p:txBody>
      </p:sp>
    </p:spTree>
    <p:extLst>
      <p:ext uri="{BB962C8B-B14F-4D97-AF65-F5344CB8AC3E}">
        <p14:creationId xmlns:p14="http://schemas.microsoft.com/office/powerpoint/2010/main" val="4367360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for Learning GMMs</a:t>
            </a:r>
            <a:endParaRPr lang="en-US" dirty="0"/>
          </a:p>
        </p:txBody>
      </p:sp>
      <p:sp>
        <p:nvSpPr>
          <p:cNvPr id="3" name="Content Placeholder 2"/>
          <p:cNvSpPr>
            <a:spLocks noGrp="1"/>
          </p:cNvSpPr>
          <p:nvPr>
            <p:ph idx="1"/>
          </p:nvPr>
        </p:nvSpPr>
        <p:spPr/>
        <p:txBody>
          <a:bodyPr/>
          <a:lstStyle/>
          <a:p>
            <a:r>
              <a:rPr lang="en-US" dirty="0" smtClean="0"/>
              <a:t>Simple Update Rules</a:t>
            </a:r>
          </a:p>
          <a:p>
            <a:pPr lvl="1"/>
            <a:r>
              <a:rPr lang="en-US" dirty="0" smtClean="0"/>
              <a:t>E-Step: estimate </a:t>
            </a:r>
            <a:r>
              <a:rPr lang="en-US" dirty="0" smtClean="0"/>
              <a:t>Q</a:t>
            </a:r>
            <a:r>
              <a:rPr lang="en-US" baseline="-25000" dirty="0" smtClean="0"/>
              <a:t>i</a:t>
            </a:r>
            <a:r>
              <a:rPr lang="en-US" dirty="0" smtClean="0"/>
              <a:t>(z) = </a:t>
            </a:r>
            <a:r>
              <a:rPr lang="en-US" dirty="0" err="1" smtClean="0"/>
              <a:t>Pr</a:t>
            </a:r>
            <a:r>
              <a:rPr lang="en-US" dirty="0" smtClean="0"/>
              <a:t>(z = j | </a:t>
            </a:r>
            <a:r>
              <a:rPr lang="en-US" dirty="0" smtClean="0"/>
              <a:t>x</a:t>
            </a:r>
            <a:r>
              <a:rPr lang="en-US" baseline="-25000" dirty="0" smtClean="0"/>
              <a:t>i</a:t>
            </a:r>
            <a:r>
              <a:rPr lang="en-US" dirty="0" smtClean="0"/>
              <a:t>)</a:t>
            </a:r>
          </a:p>
          <a:p>
            <a:pPr lvl="1"/>
            <a:r>
              <a:rPr lang="en-US" dirty="0" smtClean="0"/>
              <a:t>M-Step: maximize full likelihood weighted by posterior</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spTree>
    <p:extLst>
      <p:ext uri="{BB962C8B-B14F-4D97-AF65-F5344CB8AC3E}">
        <p14:creationId xmlns:p14="http://schemas.microsoft.com/office/powerpoint/2010/main" val="7433355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0"/>
          <p:cNvPicPr>
            <a:picLocks noChangeAspect="1" noChangeArrowheads="1"/>
          </p:cNvPicPr>
          <p:nvPr/>
        </p:nvPicPr>
        <p:blipFill>
          <a:blip r:embed="rId3" cstate="print"/>
          <a:srcRect/>
          <a:stretch>
            <a:fillRect/>
          </a:stretch>
        </p:blipFill>
        <p:spPr bwMode="auto">
          <a:xfrm>
            <a:off x="3124200" y="457200"/>
            <a:ext cx="6010275" cy="6010275"/>
          </a:xfrm>
          <a:prstGeom prst="rect">
            <a:avLst/>
          </a:prstGeom>
          <a:noFill/>
        </p:spPr>
      </p:pic>
      <p:sp>
        <p:nvSpPr>
          <p:cNvPr id="2" name="Title 1"/>
          <p:cNvSpPr>
            <a:spLocks noGrp="1"/>
          </p:cNvSpPr>
          <p:nvPr>
            <p:ph type="title"/>
          </p:nvPr>
        </p:nvSpPr>
        <p:spPr/>
        <p:txBody>
          <a:bodyPr/>
          <a:lstStyle/>
          <a:p>
            <a:r>
              <a:rPr lang="en-US" dirty="0"/>
              <a:t>Gaussian Mixture Example: Start</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82</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3285335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1"/>
          <p:cNvPicPr>
            <a:picLocks noChangeAspect="1" noChangeArrowheads="1"/>
          </p:cNvPicPr>
          <p:nvPr/>
        </p:nvPicPr>
        <p:blipFill>
          <a:blip r:embed="rId3" cstate="print"/>
          <a:srcRect/>
          <a:stretch>
            <a:fillRect/>
          </a:stretch>
        </p:blipFill>
        <p:spPr bwMode="auto">
          <a:xfrm>
            <a:off x="3124200" y="457200"/>
            <a:ext cx="6010275" cy="6019800"/>
          </a:xfrm>
          <a:prstGeom prst="rect">
            <a:avLst/>
          </a:prstGeom>
          <a:noFill/>
        </p:spPr>
      </p:pic>
      <p:sp>
        <p:nvSpPr>
          <p:cNvPr id="2" name="Title 1"/>
          <p:cNvSpPr>
            <a:spLocks noGrp="1"/>
          </p:cNvSpPr>
          <p:nvPr>
            <p:ph type="title"/>
          </p:nvPr>
        </p:nvSpPr>
        <p:spPr/>
        <p:txBody>
          <a:bodyPr/>
          <a:lstStyle/>
          <a:p>
            <a:r>
              <a:rPr lang="en-US" dirty="0"/>
              <a:t>After </a:t>
            </a:r>
            <a:r>
              <a:rPr lang="en-US" dirty="0" smtClean="0"/>
              <a:t>1st </a:t>
            </a:r>
            <a:r>
              <a:rPr lang="en-US" dirty="0"/>
              <a:t>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83</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2432526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2"/>
          <p:cNvPicPr>
            <a:picLocks noChangeAspect="1" noChangeArrowheads="1"/>
          </p:cNvPicPr>
          <p:nvPr/>
        </p:nvPicPr>
        <p:blipFill>
          <a:blip r:embed="rId3" cstate="print"/>
          <a:srcRect/>
          <a:stretch>
            <a:fillRect/>
          </a:stretch>
        </p:blipFill>
        <p:spPr bwMode="auto">
          <a:xfrm>
            <a:off x="3124200" y="457200"/>
            <a:ext cx="6019800" cy="6000750"/>
          </a:xfrm>
          <a:prstGeom prst="rect">
            <a:avLst/>
          </a:prstGeom>
          <a:noFill/>
        </p:spPr>
      </p:pic>
      <p:sp>
        <p:nvSpPr>
          <p:cNvPr id="2" name="Title 1"/>
          <p:cNvSpPr>
            <a:spLocks noGrp="1"/>
          </p:cNvSpPr>
          <p:nvPr>
            <p:ph type="title"/>
          </p:nvPr>
        </p:nvSpPr>
        <p:spPr/>
        <p:txBody>
          <a:bodyPr/>
          <a:lstStyle/>
          <a:p>
            <a:r>
              <a:rPr lang="en-US" dirty="0"/>
              <a:t>After 2nd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84</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2161906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3"/>
          <p:cNvPicPr>
            <a:picLocks noChangeAspect="1" noChangeArrowheads="1"/>
          </p:cNvPicPr>
          <p:nvPr/>
        </p:nvPicPr>
        <p:blipFill>
          <a:blip r:embed="rId3" cstate="print"/>
          <a:srcRect/>
          <a:stretch>
            <a:fillRect/>
          </a:stretch>
        </p:blipFill>
        <p:spPr bwMode="auto">
          <a:xfrm>
            <a:off x="3124200" y="457200"/>
            <a:ext cx="6029325" cy="6029325"/>
          </a:xfrm>
          <a:prstGeom prst="rect">
            <a:avLst/>
          </a:prstGeom>
          <a:noFill/>
        </p:spPr>
      </p:pic>
      <p:sp>
        <p:nvSpPr>
          <p:cNvPr id="2" name="Title 1"/>
          <p:cNvSpPr>
            <a:spLocks noGrp="1"/>
          </p:cNvSpPr>
          <p:nvPr>
            <p:ph type="title"/>
          </p:nvPr>
        </p:nvSpPr>
        <p:spPr/>
        <p:txBody>
          <a:bodyPr/>
          <a:lstStyle/>
          <a:p>
            <a:r>
              <a:rPr lang="en-US" dirty="0"/>
              <a:t>After 3rd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85</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2072759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4"/>
          <p:cNvPicPr>
            <a:picLocks noChangeAspect="1" noChangeArrowheads="1"/>
          </p:cNvPicPr>
          <p:nvPr/>
        </p:nvPicPr>
        <p:blipFill>
          <a:blip r:embed="rId3" cstate="print"/>
          <a:srcRect/>
          <a:stretch>
            <a:fillRect/>
          </a:stretch>
        </p:blipFill>
        <p:spPr bwMode="auto">
          <a:xfrm>
            <a:off x="3124200" y="457200"/>
            <a:ext cx="6019800" cy="6010275"/>
          </a:xfrm>
          <a:prstGeom prst="rect">
            <a:avLst/>
          </a:prstGeom>
          <a:noFill/>
        </p:spPr>
      </p:pic>
      <p:sp>
        <p:nvSpPr>
          <p:cNvPr id="2" name="Title 1"/>
          <p:cNvSpPr>
            <a:spLocks noGrp="1"/>
          </p:cNvSpPr>
          <p:nvPr>
            <p:ph type="title"/>
          </p:nvPr>
        </p:nvSpPr>
        <p:spPr/>
        <p:txBody>
          <a:bodyPr/>
          <a:lstStyle/>
          <a:p>
            <a:r>
              <a:rPr lang="en-US" dirty="0"/>
              <a:t>After 4th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86</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7563717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5"/>
          <p:cNvPicPr>
            <a:picLocks noChangeAspect="1" noChangeArrowheads="1"/>
          </p:cNvPicPr>
          <p:nvPr/>
        </p:nvPicPr>
        <p:blipFill>
          <a:blip r:embed="rId3" cstate="print"/>
          <a:srcRect/>
          <a:stretch>
            <a:fillRect/>
          </a:stretch>
        </p:blipFill>
        <p:spPr bwMode="auto">
          <a:xfrm>
            <a:off x="3124200" y="457200"/>
            <a:ext cx="6019800" cy="6000750"/>
          </a:xfrm>
          <a:prstGeom prst="rect">
            <a:avLst/>
          </a:prstGeom>
          <a:noFill/>
        </p:spPr>
      </p:pic>
      <p:sp>
        <p:nvSpPr>
          <p:cNvPr id="2" name="Title 1"/>
          <p:cNvSpPr>
            <a:spLocks noGrp="1"/>
          </p:cNvSpPr>
          <p:nvPr>
            <p:ph type="title"/>
          </p:nvPr>
        </p:nvSpPr>
        <p:spPr/>
        <p:txBody>
          <a:bodyPr/>
          <a:lstStyle/>
          <a:p>
            <a:r>
              <a:rPr lang="en-US" dirty="0"/>
              <a:t>After 5th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87</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21122794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6"/>
          <p:cNvPicPr>
            <a:picLocks noChangeAspect="1" noChangeArrowheads="1"/>
          </p:cNvPicPr>
          <p:nvPr/>
        </p:nvPicPr>
        <p:blipFill>
          <a:blip r:embed="rId3" cstate="print"/>
          <a:srcRect/>
          <a:stretch>
            <a:fillRect/>
          </a:stretch>
        </p:blipFill>
        <p:spPr bwMode="auto">
          <a:xfrm>
            <a:off x="3124200" y="457200"/>
            <a:ext cx="6019800" cy="6010275"/>
          </a:xfrm>
          <a:prstGeom prst="rect">
            <a:avLst/>
          </a:prstGeom>
          <a:noFill/>
        </p:spPr>
      </p:pic>
      <p:sp>
        <p:nvSpPr>
          <p:cNvPr id="2" name="Title 1"/>
          <p:cNvSpPr>
            <a:spLocks noGrp="1"/>
          </p:cNvSpPr>
          <p:nvPr>
            <p:ph type="title"/>
          </p:nvPr>
        </p:nvSpPr>
        <p:spPr/>
        <p:txBody>
          <a:bodyPr/>
          <a:lstStyle/>
          <a:p>
            <a:r>
              <a:rPr lang="en-US" dirty="0"/>
              <a:t>After 6th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88</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7982565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20"/>
          <p:cNvPicPr>
            <a:picLocks noChangeAspect="1" noChangeArrowheads="1"/>
          </p:cNvPicPr>
          <p:nvPr/>
        </p:nvPicPr>
        <p:blipFill>
          <a:blip r:embed="rId3" cstate="print"/>
          <a:srcRect/>
          <a:stretch>
            <a:fillRect/>
          </a:stretch>
        </p:blipFill>
        <p:spPr bwMode="auto">
          <a:xfrm>
            <a:off x="3124200" y="457200"/>
            <a:ext cx="6019800" cy="6019800"/>
          </a:xfrm>
          <a:prstGeom prst="rect">
            <a:avLst/>
          </a:prstGeom>
          <a:noFill/>
        </p:spPr>
      </p:pic>
      <p:sp>
        <p:nvSpPr>
          <p:cNvPr id="2" name="Title 1"/>
          <p:cNvSpPr>
            <a:spLocks noGrp="1"/>
          </p:cNvSpPr>
          <p:nvPr>
            <p:ph type="title"/>
          </p:nvPr>
        </p:nvSpPr>
        <p:spPr/>
        <p:txBody>
          <a:bodyPr/>
          <a:lstStyle/>
          <a:p>
            <a:r>
              <a:rPr lang="en-US" dirty="0"/>
              <a:t>After 20th iteration</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89</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Slide Credit: Carlos </a:t>
            </a:r>
            <a:r>
              <a:rPr lang="en-US" dirty="0" err="1" smtClean="0"/>
              <a:t>Guestrin</a:t>
            </a:r>
            <a:endParaRPr lang="en-US" dirty="0"/>
          </a:p>
        </p:txBody>
      </p:sp>
    </p:spTree>
    <p:extLst>
      <p:ext uri="{BB962C8B-B14F-4D97-AF65-F5344CB8AC3E}">
        <p14:creationId xmlns:p14="http://schemas.microsoft.com/office/powerpoint/2010/main" val="1944530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07" name="Shape 107"/>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smtClean="0"/>
              <a:t> </a:t>
            </a:r>
            <a:r>
              <a:rPr lang="en" sz="2000" dirty="0"/>
              <a:t>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108" name="Shape 108"/>
          <p:cNvSpPr txBox="1"/>
          <p:nvPr/>
        </p:nvSpPr>
        <p:spPr>
          <a:xfrm>
            <a:off x="5393125" y="43938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Image captioning</a:t>
            </a:r>
          </a:p>
        </p:txBody>
      </p:sp>
      <p:pic>
        <p:nvPicPr>
          <p:cNvPr id="109" name="Shape 109"/>
          <p:cNvPicPr preferRelativeResize="0"/>
          <p:nvPr/>
        </p:nvPicPr>
        <p:blipFill>
          <a:blip r:embed="rId3">
            <a:alphaModFix/>
          </a:blip>
          <a:stretch>
            <a:fillRect/>
          </a:stretch>
        </p:blipFill>
        <p:spPr>
          <a:xfrm>
            <a:off x="5579175" y="2107126"/>
            <a:ext cx="2334976" cy="1714773"/>
          </a:xfrm>
          <a:prstGeom prst="rect">
            <a:avLst/>
          </a:prstGeom>
          <a:noFill/>
          <a:ln>
            <a:noFill/>
          </a:ln>
        </p:spPr>
      </p:pic>
      <p:sp>
        <p:nvSpPr>
          <p:cNvPr id="110" name="Shape 110"/>
          <p:cNvSpPr txBox="1"/>
          <p:nvPr/>
        </p:nvSpPr>
        <p:spPr>
          <a:xfrm>
            <a:off x="5379350" y="3855400"/>
            <a:ext cx="3006000" cy="52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A cat sitting on a suitcase on the floor</a:t>
            </a:r>
          </a:p>
        </p:txBody>
      </p:sp>
      <p:sp>
        <p:nvSpPr>
          <p:cNvPr id="111" name="Shape 111"/>
          <p:cNvSpPr txBox="1"/>
          <p:nvPr/>
        </p:nvSpPr>
        <p:spPr>
          <a:xfrm>
            <a:off x="7569950" y="5053850"/>
            <a:ext cx="14520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B7B7B7"/>
                </a:solidFill>
                <a:latin typeface="Arial"/>
                <a:ea typeface="Arial"/>
                <a:cs typeface="Arial"/>
                <a:sym typeface="Arial"/>
              </a:rPr>
              <a:t>Caption generated using </a:t>
            </a:r>
            <a:r>
              <a:rPr lang="en" sz="600" u="sng" kern="0">
                <a:solidFill>
                  <a:srgbClr val="B7B7B7"/>
                </a:solidFill>
                <a:latin typeface="Arial"/>
                <a:ea typeface="Arial"/>
                <a:cs typeface="Arial"/>
                <a:sym typeface="Arial"/>
                <a:hlinkClick r:id="rId4"/>
              </a:rPr>
              <a:t>neuraltalk2</a:t>
            </a:r>
          </a:p>
          <a:p>
            <a:pPr algn="l" eaLnBrk="1" fontAlgn="auto" hangingPunct="1">
              <a:spcBef>
                <a:spcPts val="0"/>
              </a:spcBef>
              <a:spcAft>
                <a:spcPts val="0"/>
              </a:spcAft>
            </a:pPr>
            <a:r>
              <a:rPr lang="en" sz="600" u="sng" kern="0">
                <a:solidFill>
                  <a:srgbClr val="B7B7B7"/>
                </a:solidFill>
                <a:latin typeface="Arial"/>
                <a:ea typeface="Arial"/>
                <a:cs typeface="Arial"/>
                <a:sym typeface="Arial"/>
                <a:hlinkClick r:id="rId5"/>
              </a:rPr>
              <a:t>Image</a:t>
            </a:r>
            <a:r>
              <a:rPr lang="en" sz="600" kern="0">
                <a:solidFill>
                  <a:srgbClr val="B7B7B7"/>
                </a:solidFill>
                <a:latin typeface="Arial"/>
                <a:ea typeface="Arial"/>
                <a:cs typeface="Arial"/>
                <a:sym typeface="Arial"/>
              </a:rPr>
              <a:t> is</a:t>
            </a:r>
            <a:r>
              <a:rPr lang="en" sz="600" u="sng" kern="0">
                <a:solidFill>
                  <a:srgbClr val="B7B7B7"/>
                </a:solidFill>
                <a:latin typeface="Arial"/>
                <a:ea typeface="Arial"/>
                <a:cs typeface="Arial"/>
                <a:sym typeface="Arial"/>
                <a:hlinkClick r:id="rId6"/>
              </a:rPr>
              <a:t> CC0 Public domain</a:t>
            </a:r>
            <a:r>
              <a:rPr lang="en" sz="600" kern="0">
                <a:solidFill>
                  <a:srgbClr val="B7B7B7"/>
                </a:solidFill>
                <a:latin typeface="Arial"/>
                <a:ea typeface="Arial"/>
                <a:cs typeface="Arial"/>
                <a:sym typeface="Arial"/>
              </a:rPr>
              <a:t>.</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54671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err="1" smtClean="0"/>
              <a:t>Variational</a:t>
            </a:r>
            <a:r>
              <a:rPr lang="en-US" sz="3800" dirty="0" smtClean="0"/>
              <a:t> Auto Encoders</a:t>
            </a:r>
            <a:endParaRPr lang="en-US" sz="3800" dirty="0"/>
          </a:p>
        </p:txBody>
      </p:sp>
      <p:sp>
        <p:nvSpPr>
          <p:cNvPr id="3" name="Content Placeholder 2"/>
          <p:cNvSpPr>
            <a:spLocks noGrp="1"/>
          </p:cNvSpPr>
          <p:nvPr>
            <p:ph idx="1"/>
          </p:nvPr>
        </p:nvSpPr>
        <p:spPr/>
        <p:txBody>
          <a:bodyPr/>
          <a:lstStyle/>
          <a:p>
            <a:pPr marL="0" indent="0">
              <a:buNone/>
            </a:pPr>
            <a:r>
              <a:rPr lang="en-US" dirty="0"/>
              <a:t>VAEs are a combination of the following ideas</a:t>
            </a:r>
            <a:r>
              <a:rPr lang="en-US" dirty="0" smtClean="0"/>
              <a:t>:</a:t>
            </a:r>
          </a:p>
          <a:p>
            <a:pPr marL="0" indent="0">
              <a:buNone/>
            </a:pPr>
            <a:endParaRPr lang="en-US" dirty="0" smtClean="0"/>
          </a:p>
          <a:p>
            <a:pPr marL="457200" indent="-457200">
              <a:buFont typeface="+mj-lt"/>
              <a:buAutoNum type="arabicPeriod"/>
            </a:pPr>
            <a:r>
              <a:rPr lang="en-US" dirty="0" smtClean="0"/>
              <a:t>Auto Encoders</a:t>
            </a:r>
          </a:p>
          <a:p>
            <a:pPr marL="457200" indent="-457200">
              <a:buFont typeface="+mj-lt"/>
              <a:buAutoNum type="arabicPeriod"/>
            </a:pPr>
            <a:endParaRPr lang="en-US" dirty="0"/>
          </a:p>
          <a:p>
            <a:pPr marL="457200" indent="-457200">
              <a:buFont typeface="+mj-lt"/>
              <a:buAutoNum type="arabicPeriod"/>
            </a:pPr>
            <a:r>
              <a:rPr lang="en-US" dirty="0" err="1" smtClean="0"/>
              <a:t>Variational</a:t>
            </a:r>
            <a:r>
              <a:rPr lang="en-US" dirty="0" smtClean="0"/>
              <a:t> Approximation</a:t>
            </a:r>
          </a:p>
          <a:p>
            <a:pPr lvl="1">
              <a:buFont typeface="Arial" charset="0"/>
              <a:buChar char="•"/>
            </a:pPr>
            <a:r>
              <a:rPr lang="en-US" dirty="0" err="1" smtClean="0"/>
              <a:t>Variational</a:t>
            </a:r>
            <a:r>
              <a:rPr lang="en-US" dirty="0" smtClean="0"/>
              <a:t> Lower Bound / ELBO</a:t>
            </a:r>
          </a:p>
          <a:p>
            <a:pPr marL="457200" indent="-457200">
              <a:buFont typeface="+mj-lt"/>
              <a:buAutoNum type="arabicPeriod"/>
            </a:pPr>
            <a:endParaRPr lang="en-US" dirty="0" smtClean="0"/>
          </a:p>
          <a:p>
            <a:pPr marL="457200" indent="-457200">
              <a:buFont typeface="+mj-lt"/>
              <a:buAutoNum type="arabicPeriod"/>
            </a:pPr>
            <a:r>
              <a:rPr lang="en-US" dirty="0" smtClean="0"/>
              <a:t>Amortized Inference Neural Networks</a:t>
            </a:r>
          </a:p>
          <a:p>
            <a:pPr marL="457200" indent="-457200">
              <a:buFont typeface="+mj-lt"/>
              <a:buAutoNum type="arabicPeriod"/>
            </a:pPr>
            <a:endParaRPr lang="en-US" dirty="0"/>
          </a:p>
          <a:p>
            <a:pPr marL="457200" indent="-457200">
              <a:buFont typeface="+mj-lt"/>
              <a:buAutoNum type="arabicPeriod"/>
            </a:pPr>
            <a:r>
              <a:rPr lang="en-US" dirty="0"/>
              <a:t>“</a:t>
            </a:r>
            <a:r>
              <a:rPr lang="en-US" dirty="0" err="1"/>
              <a:t>Reparameterization</a:t>
            </a:r>
            <a:r>
              <a:rPr lang="en-US" dirty="0"/>
              <a:t>” Trick</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90</a:t>
            </a:fld>
            <a:endParaRPr lang="en-US"/>
          </a:p>
        </p:txBody>
      </p:sp>
    </p:spTree>
    <p:extLst>
      <p:ext uri="{BB962C8B-B14F-4D97-AF65-F5344CB8AC3E}">
        <p14:creationId xmlns:p14="http://schemas.microsoft.com/office/powerpoint/2010/main" val="17742940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Amortized Inference Neural Networks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91</a:t>
            </a:fld>
            <a:endParaRPr lang="en-US"/>
          </a:p>
        </p:txBody>
      </p:sp>
    </p:spTree>
    <p:extLst>
      <p:ext uri="{BB962C8B-B14F-4D97-AF65-F5344CB8AC3E}">
        <p14:creationId xmlns:p14="http://schemas.microsoft.com/office/powerpoint/2010/main" val="7724999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2" name="Shape 1442"/>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443" name="Shape 1443"/>
          <p:cNvPicPr preferRelativeResize="0"/>
          <p:nvPr/>
        </p:nvPicPr>
        <p:blipFill rotWithShape="1">
          <a:blip r:embed="rId3">
            <a:alphaModFix/>
          </a:blip>
          <a:srcRect l="15132" t="72527" r="36520" b="900"/>
          <a:stretch/>
        </p:blipFill>
        <p:spPr>
          <a:xfrm>
            <a:off x="226250" y="2420301"/>
            <a:ext cx="3512972" cy="706273"/>
          </a:xfrm>
          <a:prstGeom prst="rect">
            <a:avLst/>
          </a:prstGeom>
          <a:noFill/>
          <a:ln>
            <a:noFill/>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800" kern="0" smtClean="0"/>
              <a:t>Variational Auto Encoders</a:t>
            </a:r>
            <a:endParaRPr lang="en-US" sz="3800" kern="0" dirty="0"/>
          </a:p>
        </p:txBody>
      </p:sp>
    </p:spTree>
    <p:extLst>
      <p:ext uri="{BB962C8B-B14F-4D97-AF65-F5344CB8AC3E}">
        <p14:creationId xmlns:p14="http://schemas.microsoft.com/office/powerpoint/2010/main" val="11481060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9" name="Shape 1449"/>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450" name="Shape 1450"/>
          <p:cNvPicPr preferRelativeResize="0"/>
          <p:nvPr/>
        </p:nvPicPr>
        <p:blipFill>
          <a:blip r:embed="rId3">
            <a:alphaModFix/>
          </a:blip>
          <a:stretch>
            <a:fillRect/>
          </a:stretch>
        </p:blipFill>
        <p:spPr>
          <a:xfrm>
            <a:off x="7001472" y="5098259"/>
            <a:ext cx="178500" cy="159731"/>
          </a:xfrm>
          <a:prstGeom prst="rect">
            <a:avLst/>
          </a:prstGeom>
          <a:noFill/>
          <a:ln>
            <a:noFill/>
          </a:ln>
        </p:spPr>
      </p:pic>
      <p:sp>
        <p:nvSpPr>
          <p:cNvPr id="1451" name="Shape 1451"/>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453" name="Shape 1453"/>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454" name="Shape 1454"/>
          <p:cNvPicPr preferRelativeResize="0"/>
          <p:nvPr/>
        </p:nvPicPr>
        <p:blipFill rotWithShape="1">
          <a:blip r:embed="rId4">
            <a:alphaModFix/>
          </a:blip>
          <a:srcRect l="15132" t="72527" r="36520" b="900"/>
          <a:stretch/>
        </p:blipFill>
        <p:spPr>
          <a:xfrm>
            <a:off x="226250" y="2420301"/>
            <a:ext cx="3512972" cy="706273"/>
          </a:xfrm>
          <a:prstGeom prst="rect">
            <a:avLst/>
          </a:prstGeom>
          <a:noFill/>
          <a:ln>
            <a:noFill/>
          </a:ln>
        </p:spPr>
      </p:pic>
      <p:sp>
        <p:nvSpPr>
          <p:cNvPr id="1455" name="Shape 1455"/>
          <p:cNvSpPr txBox="1"/>
          <p:nvPr/>
        </p:nvSpPr>
        <p:spPr>
          <a:xfrm>
            <a:off x="209100" y="37234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Let’s look at computing the bound (forward pass) for a given minibatch of input data</a:t>
            </a:r>
          </a:p>
        </p:txBody>
      </p:sp>
      <p:sp>
        <p:nvSpPr>
          <p:cNvPr id="10"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800" kern="0" smtClean="0"/>
              <a:t>Variational Auto Encoders</a:t>
            </a:r>
            <a:endParaRPr lang="en-US" sz="3800" kern="0" dirty="0"/>
          </a:p>
        </p:txBody>
      </p:sp>
    </p:spTree>
    <p:extLst>
      <p:ext uri="{BB962C8B-B14F-4D97-AF65-F5344CB8AC3E}">
        <p14:creationId xmlns:p14="http://schemas.microsoft.com/office/powerpoint/2010/main" val="577937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1" name="Shape 1461"/>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462" name="Shape 1462"/>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463" name="Shape 1463"/>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464" name="Shape 1464"/>
          <p:cNvCxnSpPr>
            <a:stCxn id="1462"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465" name="Shape 1465"/>
          <p:cNvPicPr preferRelativeResize="0"/>
          <p:nvPr/>
        </p:nvPicPr>
        <p:blipFill>
          <a:blip r:embed="rId3">
            <a:alphaModFix/>
          </a:blip>
          <a:stretch>
            <a:fillRect/>
          </a:stretch>
        </p:blipFill>
        <p:spPr>
          <a:xfrm>
            <a:off x="7001472" y="5098259"/>
            <a:ext cx="178500" cy="159731"/>
          </a:xfrm>
          <a:prstGeom prst="rect">
            <a:avLst/>
          </a:prstGeom>
          <a:noFill/>
          <a:ln>
            <a:noFill/>
          </a:ln>
        </p:spPr>
      </p:pic>
      <p:sp>
        <p:nvSpPr>
          <p:cNvPr id="1466" name="Shape 1466"/>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467" name="Shape 1467"/>
          <p:cNvCxnSpPr>
            <a:stCxn id="1462"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pic>
        <p:nvPicPr>
          <p:cNvPr id="1468" name="Shape 1468"/>
          <p:cNvPicPr preferRelativeResize="0"/>
          <p:nvPr/>
        </p:nvPicPr>
        <p:blipFill>
          <a:blip r:embed="rId4">
            <a:alphaModFix/>
          </a:blip>
          <a:stretch>
            <a:fillRect/>
          </a:stretch>
        </p:blipFill>
        <p:spPr>
          <a:xfrm>
            <a:off x="4572000" y="4724223"/>
            <a:ext cx="778200" cy="283643"/>
          </a:xfrm>
          <a:prstGeom prst="rect">
            <a:avLst/>
          </a:prstGeom>
          <a:noFill/>
          <a:ln>
            <a:noFill/>
          </a:ln>
        </p:spPr>
      </p:pic>
      <p:pic>
        <p:nvPicPr>
          <p:cNvPr id="1469" name="Shape 1469"/>
          <p:cNvPicPr preferRelativeResize="0"/>
          <p:nvPr/>
        </p:nvPicPr>
        <p:blipFill>
          <a:blip r:embed="rId5">
            <a:alphaModFix/>
          </a:blip>
          <a:stretch>
            <a:fillRect/>
          </a:stretch>
        </p:blipFill>
        <p:spPr>
          <a:xfrm>
            <a:off x="6026025" y="4248661"/>
            <a:ext cx="461920" cy="225465"/>
          </a:xfrm>
          <a:prstGeom prst="rect">
            <a:avLst/>
          </a:prstGeom>
          <a:noFill/>
          <a:ln>
            <a:noFill/>
          </a:ln>
        </p:spPr>
      </p:pic>
      <p:pic>
        <p:nvPicPr>
          <p:cNvPr id="1470" name="Shape 1470"/>
          <p:cNvPicPr preferRelativeResize="0"/>
          <p:nvPr/>
        </p:nvPicPr>
        <p:blipFill>
          <a:blip r:embed="rId6">
            <a:alphaModFix/>
          </a:blip>
          <a:stretch>
            <a:fillRect/>
          </a:stretch>
        </p:blipFill>
        <p:spPr>
          <a:xfrm>
            <a:off x="7610563" y="4219574"/>
            <a:ext cx="493237" cy="283650"/>
          </a:xfrm>
          <a:prstGeom prst="rect">
            <a:avLst/>
          </a:prstGeom>
          <a:noFill/>
          <a:ln>
            <a:noFill/>
          </a:ln>
        </p:spPr>
      </p:pic>
      <p:sp>
        <p:nvSpPr>
          <p:cNvPr id="1471" name="Shape 1471"/>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473" name="Shape 1473"/>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474" name="Shape 1474"/>
          <p:cNvPicPr preferRelativeResize="0"/>
          <p:nvPr/>
        </p:nvPicPr>
        <p:blipFill rotWithShape="1">
          <a:blip r:embed="rId7">
            <a:alphaModFix/>
          </a:blip>
          <a:srcRect l="15132" t="72527" r="36520" b="900"/>
          <a:stretch/>
        </p:blipFill>
        <p:spPr>
          <a:xfrm>
            <a:off x="226250" y="2420301"/>
            <a:ext cx="3512972" cy="706273"/>
          </a:xfrm>
          <a:prstGeom prst="rect">
            <a:avLst/>
          </a:prstGeom>
          <a:noFill/>
          <a:ln>
            <a:noFill/>
          </a:ln>
        </p:spPr>
      </p:pic>
      <p:sp>
        <p:nvSpPr>
          <p:cNvPr id="18"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355750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80" name="Shape 1480"/>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481" name="Shape 1481"/>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482" name="Shape 1482"/>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483" name="Shape 1483"/>
          <p:cNvCxnSpPr>
            <a:stCxn id="1481"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484" name="Shape 1484"/>
          <p:cNvPicPr preferRelativeResize="0"/>
          <p:nvPr/>
        </p:nvPicPr>
        <p:blipFill>
          <a:blip r:embed="rId3">
            <a:alphaModFix/>
          </a:blip>
          <a:stretch>
            <a:fillRect/>
          </a:stretch>
        </p:blipFill>
        <p:spPr>
          <a:xfrm>
            <a:off x="7001472" y="5098259"/>
            <a:ext cx="178500" cy="159731"/>
          </a:xfrm>
          <a:prstGeom prst="rect">
            <a:avLst/>
          </a:prstGeom>
          <a:noFill/>
          <a:ln>
            <a:noFill/>
          </a:ln>
        </p:spPr>
      </p:pic>
      <p:sp>
        <p:nvSpPr>
          <p:cNvPr id="1485" name="Shape 1485"/>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486" name="Shape 1486"/>
          <p:cNvCxnSpPr>
            <a:stCxn id="1481"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pic>
        <p:nvPicPr>
          <p:cNvPr id="1487" name="Shape 1487"/>
          <p:cNvPicPr preferRelativeResize="0"/>
          <p:nvPr/>
        </p:nvPicPr>
        <p:blipFill>
          <a:blip r:embed="rId4">
            <a:alphaModFix/>
          </a:blip>
          <a:stretch>
            <a:fillRect/>
          </a:stretch>
        </p:blipFill>
        <p:spPr>
          <a:xfrm>
            <a:off x="4572000" y="4724223"/>
            <a:ext cx="778200" cy="283643"/>
          </a:xfrm>
          <a:prstGeom prst="rect">
            <a:avLst/>
          </a:prstGeom>
          <a:noFill/>
          <a:ln>
            <a:noFill/>
          </a:ln>
        </p:spPr>
      </p:pic>
      <p:pic>
        <p:nvPicPr>
          <p:cNvPr id="1488" name="Shape 1488"/>
          <p:cNvPicPr preferRelativeResize="0"/>
          <p:nvPr/>
        </p:nvPicPr>
        <p:blipFill>
          <a:blip r:embed="rId5">
            <a:alphaModFix/>
          </a:blip>
          <a:stretch>
            <a:fillRect/>
          </a:stretch>
        </p:blipFill>
        <p:spPr>
          <a:xfrm>
            <a:off x="6026025" y="4248661"/>
            <a:ext cx="461920" cy="225465"/>
          </a:xfrm>
          <a:prstGeom prst="rect">
            <a:avLst/>
          </a:prstGeom>
          <a:noFill/>
          <a:ln>
            <a:noFill/>
          </a:ln>
        </p:spPr>
      </p:pic>
      <p:pic>
        <p:nvPicPr>
          <p:cNvPr id="1489" name="Shape 1489"/>
          <p:cNvPicPr preferRelativeResize="0"/>
          <p:nvPr/>
        </p:nvPicPr>
        <p:blipFill>
          <a:blip r:embed="rId6">
            <a:alphaModFix/>
          </a:blip>
          <a:stretch>
            <a:fillRect/>
          </a:stretch>
        </p:blipFill>
        <p:spPr>
          <a:xfrm>
            <a:off x="7610563" y="4219574"/>
            <a:ext cx="493237" cy="283650"/>
          </a:xfrm>
          <a:prstGeom prst="rect">
            <a:avLst/>
          </a:prstGeom>
          <a:noFill/>
          <a:ln>
            <a:noFill/>
          </a:ln>
        </p:spPr>
      </p:pic>
      <p:sp>
        <p:nvSpPr>
          <p:cNvPr id="1490" name="Shape 1490"/>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492" name="Shape 1492"/>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493" name="Shape 1493"/>
          <p:cNvPicPr preferRelativeResize="0"/>
          <p:nvPr/>
        </p:nvPicPr>
        <p:blipFill rotWithShape="1">
          <a:blip r:embed="rId7">
            <a:alphaModFix/>
          </a:blip>
          <a:srcRect l="15132" t="72527" r="36520" b="900"/>
          <a:stretch/>
        </p:blipFill>
        <p:spPr>
          <a:xfrm>
            <a:off x="226250" y="2420301"/>
            <a:ext cx="3512972" cy="706273"/>
          </a:xfrm>
          <a:prstGeom prst="rect">
            <a:avLst/>
          </a:prstGeom>
          <a:noFill/>
          <a:ln>
            <a:noFill/>
          </a:ln>
        </p:spPr>
      </p:pic>
      <p:cxnSp>
        <p:nvCxnSpPr>
          <p:cNvPr id="1494" name="Shape 1494"/>
          <p:cNvCxnSpPr/>
          <p:nvPr/>
        </p:nvCxnSpPr>
        <p:spPr>
          <a:xfrm rot="10800000">
            <a:off x="3139650" y="2943050"/>
            <a:ext cx="2471700" cy="1417500"/>
          </a:xfrm>
          <a:prstGeom prst="curvedConnector3">
            <a:avLst>
              <a:gd name="adj1" fmla="val 89876"/>
            </a:avLst>
          </a:prstGeom>
          <a:noFill/>
          <a:ln w="19050" cap="flat" cmpd="sng">
            <a:solidFill>
              <a:srgbClr val="6AA84F"/>
            </a:solidFill>
            <a:prstDash val="solid"/>
            <a:round/>
            <a:headEnd type="none" w="lg" len="lg"/>
            <a:tailEnd type="triangle" w="lg" len="lg"/>
          </a:ln>
        </p:spPr>
      </p:cxnSp>
      <p:sp>
        <p:nvSpPr>
          <p:cNvPr id="1495" name="Shape 1495"/>
          <p:cNvSpPr txBox="1"/>
          <p:nvPr/>
        </p:nvSpPr>
        <p:spPr>
          <a:xfrm>
            <a:off x="1819300" y="3709675"/>
            <a:ext cx="2099400" cy="857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6AA84F"/>
                </a:solidFill>
                <a:latin typeface="Arial"/>
                <a:ea typeface="Arial"/>
                <a:cs typeface="Arial"/>
                <a:sym typeface="Arial"/>
              </a:rPr>
              <a:t>Make approximate posterior distribution close to prior</a:t>
            </a:r>
          </a:p>
        </p:txBody>
      </p:sp>
      <p:sp>
        <p:nvSpPr>
          <p:cNvPr id="20"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20220766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1" name="Shape 1501"/>
          <p:cNvSpPr/>
          <p:nvPr/>
        </p:nvSpPr>
        <p:spPr>
          <a:xfrm>
            <a:off x="6625325" y="33090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02" name="Shape 1502"/>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pic>
        <p:nvPicPr>
          <p:cNvPr id="1503" name="Shape 1503"/>
          <p:cNvPicPr preferRelativeResize="0"/>
          <p:nvPr/>
        </p:nvPicPr>
        <p:blipFill>
          <a:blip r:embed="rId3">
            <a:alphaModFix/>
          </a:blip>
          <a:stretch>
            <a:fillRect/>
          </a:stretch>
        </p:blipFill>
        <p:spPr>
          <a:xfrm>
            <a:off x="6984725" y="3375459"/>
            <a:ext cx="178500" cy="178500"/>
          </a:xfrm>
          <a:prstGeom prst="rect">
            <a:avLst/>
          </a:prstGeom>
          <a:noFill/>
          <a:ln>
            <a:noFill/>
          </a:ln>
        </p:spPr>
      </p:pic>
      <p:sp>
        <p:nvSpPr>
          <p:cNvPr id="1504" name="Shape 1504"/>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05" name="Shape 1505"/>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506" name="Shape 1506"/>
          <p:cNvCxnSpPr>
            <a:stCxn id="1504"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507" name="Shape 1507"/>
          <p:cNvPicPr preferRelativeResize="0"/>
          <p:nvPr/>
        </p:nvPicPr>
        <p:blipFill>
          <a:blip r:embed="rId4">
            <a:alphaModFix/>
          </a:blip>
          <a:stretch>
            <a:fillRect/>
          </a:stretch>
        </p:blipFill>
        <p:spPr>
          <a:xfrm>
            <a:off x="7001472" y="5098259"/>
            <a:ext cx="178500" cy="159731"/>
          </a:xfrm>
          <a:prstGeom prst="rect">
            <a:avLst/>
          </a:prstGeom>
          <a:noFill/>
          <a:ln>
            <a:noFill/>
          </a:ln>
        </p:spPr>
      </p:pic>
      <p:sp>
        <p:nvSpPr>
          <p:cNvPr id="1508" name="Shape 1508"/>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509" name="Shape 1509"/>
          <p:cNvCxnSpPr>
            <a:stCxn id="1504"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cxnSp>
        <p:nvCxnSpPr>
          <p:cNvPr id="1510" name="Shape 1510"/>
          <p:cNvCxnSpPr/>
          <p:nvPr/>
        </p:nvCxnSpPr>
        <p:spPr>
          <a:xfrm rot="10800000" flipH="1">
            <a:off x="6256975" y="3922750"/>
            <a:ext cx="668700" cy="271200"/>
          </a:xfrm>
          <a:prstGeom prst="straightConnector1">
            <a:avLst/>
          </a:prstGeom>
          <a:noFill/>
          <a:ln w="19050" cap="flat" cmpd="sng">
            <a:solidFill>
              <a:schemeClr val="dk2"/>
            </a:solidFill>
            <a:prstDash val="solid"/>
            <a:round/>
            <a:headEnd type="none" w="lg" len="lg"/>
            <a:tailEnd type="triangle" w="lg" len="lg"/>
          </a:ln>
        </p:spPr>
      </p:cxnSp>
      <p:cxnSp>
        <p:nvCxnSpPr>
          <p:cNvPr id="1511" name="Shape 1511"/>
          <p:cNvCxnSpPr/>
          <p:nvPr/>
        </p:nvCxnSpPr>
        <p:spPr>
          <a:xfrm rot="10800000">
            <a:off x="7197175" y="3927250"/>
            <a:ext cx="660000" cy="266700"/>
          </a:xfrm>
          <a:prstGeom prst="straightConnector1">
            <a:avLst/>
          </a:prstGeom>
          <a:noFill/>
          <a:ln w="19050" cap="flat" cmpd="sng">
            <a:solidFill>
              <a:schemeClr val="dk2"/>
            </a:solidFill>
            <a:prstDash val="solid"/>
            <a:round/>
            <a:headEnd type="none" w="lg" len="lg"/>
            <a:tailEnd type="triangle" w="lg" len="lg"/>
          </a:ln>
        </p:spPr>
      </p:cxnSp>
      <p:pic>
        <p:nvPicPr>
          <p:cNvPr id="1512" name="Shape 1512"/>
          <p:cNvPicPr preferRelativeResize="0"/>
          <p:nvPr/>
        </p:nvPicPr>
        <p:blipFill>
          <a:blip r:embed="rId5">
            <a:alphaModFix/>
          </a:blip>
          <a:stretch>
            <a:fillRect/>
          </a:stretch>
        </p:blipFill>
        <p:spPr>
          <a:xfrm>
            <a:off x="4572000" y="4724223"/>
            <a:ext cx="778200" cy="283643"/>
          </a:xfrm>
          <a:prstGeom prst="rect">
            <a:avLst/>
          </a:prstGeom>
          <a:noFill/>
          <a:ln>
            <a:noFill/>
          </a:ln>
        </p:spPr>
      </p:pic>
      <p:sp>
        <p:nvSpPr>
          <p:cNvPr id="1513" name="Shape 1513"/>
          <p:cNvSpPr txBox="1"/>
          <p:nvPr/>
        </p:nvSpPr>
        <p:spPr>
          <a:xfrm>
            <a:off x="5352675" y="35580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pic>
        <p:nvPicPr>
          <p:cNvPr id="1514" name="Shape 1514"/>
          <p:cNvPicPr preferRelativeResize="0"/>
          <p:nvPr/>
        </p:nvPicPr>
        <p:blipFill>
          <a:blip r:embed="rId6">
            <a:alphaModFix/>
          </a:blip>
          <a:stretch>
            <a:fillRect/>
          </a:stretch>
        </p:blipFill>
        <p:spPr>
          <a:xfrm>
            <a:off x="6723824" y="3635924"/>
            <a:ext cx="1944340" cy="271300"/>
          </a:xfrm>
          <a:prstGeom prst="rect">
            <a:avLst/>
          </a:prstGeom>
          <a:noFill/>
          <a:ln>
            <a:noFill/>
          </a:ln>
        </p:spPr>
      </p:pic>
      <p:pic>
        <p:nvPicPr>
          <p:cNvPr id="1515" name="Shape 1515"/>
          <p:cNvPicPr preferRelativeResize="0"/>
          <p:nvPr/>
        </p:nvPicPr>
        <p:blipFill>
          <a:blip r:embed="rId7">
            <a:alphaModFix/>
          </a:blip>
          <a:stretch>
            <a:fillRect/>
          </a:stretch>
        </p:blipFill>
        <p:spPr>
          <a:xfrm>
            <a:off x="6026025" y="4248661"/>
            <a:ext cx="461920" cy="225465"/>
          </a:xfrm>
          <a:prstGeom prst="rect">
            <a:avLst/>
          </a:prstGeom>
          <a:noFill/>
          <a:ln>
            <a:noFill/>
          </a:ln>
        </p:spPr>
      </p:pic>
      <p:pic>
        <p:nvPicPr>
          <p:cNvPr id="1516" name="Shape 1516"/>
          <p:cNvPicPr preferRelativeResize="0"/>
          <p:nvPr/>
        </p:nvPicPr>
        <p:blipFill>
          <a:blip r:embed="rId8">
            <a:alphaModFix/>
          </a:blip>
          <a:stretch>
            <a:fillRect/>
          </a:stretch>
        </p:blipFill>
        <p:spPr>
          <a:xfrm>
            <a:off x="7610563" y="4219574"/>
            <a:ext cx="493237" cy="283650"/>
          </a:xfrm>
          <a:prstGeom prst="rect">
            <a:avLst/>
          </a:prstGeom>
          <a:noFill/>
          <a:ln>
            <a:noFill/>
          </a:ln>
        </p:spPr>
      </p:pic>
      <p:sp>
        <p:nvSpPr>
          <p:cNvPr id="1517" name="Shape 1517"/>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519" name="Shape 1519"/>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520" name="Shape 1520"/>
          <p:cNvPicPr preferRelativeResize="0"/>
          <p:nvPr/>
        </p:nvPicPr>
        <p:blipFill rotWithShape="1">
          <a:blip r:embed="rId9">
            <a:alphaModFix/>
          </a:blip>
          <a:srcRect l="15132" t="72527" r="36520" b="900"/>
          <a:stretch/>
        </p:blipFill>
        <p:spPr>
          <a:xfrm>
            <a:off x="226250" y="2420301"/>
            <a:ext cx="3512972" cy="706273"/>
          </a:xfrm>
          <a:prstGeom prst="rect">
            <a:avLst/>
          </a:prstGeom>
          <a:noFill/>
          <a:ln>
            <a:noFill/>
          </a:ln>
        </p:spPr>
      </p:pic>
      <p:cxnSp>
        <p:nvCxnSpPr>
          <p:cNvPr id="1521" name="Shape 1521"/>
          <p:cNvCxnSpPr/>
          <p:nvPr/>
        </p:nvCxnSpPr>
        <p:spPr>
          <a:xfrm rot="10800000">
            <a:off x="3139650" y="2943050"/>
            <a:ext cx="2471700" cy="1417500"/>
          </a:xfrm>
          <a:prstGeom prst="curvedConnector3">
            <a:avLst>
              <a:gd name="adj1" fmla="val 89876"/>
            </a:avLst>
          </a:prstGeom>
          <a:noFill/>
          <a:ln w="19050" cap="flat" cmpd="sng">
            <a:solidFill>
              <a:srgbClr val="6AA84F"/>
            </a:solidFill>
            <a:prstDash val="solid"/>
            <a:round/>
            <a:headEnd type="none" w="lg" len="lg"/>
            <a:tailEnd type="triangle" w="lg" len="lg"/>
          </a:ln>
        </p:spPr>
      </p:cxnSp>
      <p:sp>
        <p:nvSpPr>
          <p:cNvPr id="1522" name="Shape 1522"/>
          <p:cNvSpPr txBox="1"/>
          <p:nvPr/>
        </p:nvSpPr>
        <p:spPr>
          <a:xfrm>
            <a:off x="1819300" y="3709675"/>
            <a:ext cx="2099400" cy="857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6AA84F"/>
                </a:solidFill>
                <a:latin typeface="Arial"/>
                <a:ea typeface="Arial"/>
                <a:cs typeface="Arial"/>
                <a:sym typeface="Arial"/>
              </a:rPr>
              <a:t>Make approximate posterior distribution close to prior</a:t>
            </a:r>
          </a:p>
        </p:txBody>
      </p:sp>
      <p:sp>
        <p:nvSpPr>
          <p:cNvPr id="26"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16304487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8" name="Shape 1528"/>
          <p:cNvSpPr/>
          <p:nvPr/>
        </p:nvSpPr>
        <p:spPr>
          <a:xfrm>
            <a:off x="6625325" y="33090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29" name="Shape 1529"/>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pic>
        <p:nvPicPr>
          <p:cNvPr id="1530" name="Shape 1530"/>
          <p:cNvPicPr preferRelativeResize="0"/>
          <p:nvPr/>
        </p:nvPicPr>
        <p:blipFill>
          <a:blip r:embed="rId3">
            <a:alphaModFix/>
          </a:blip>
          <a:stretch>
            <a:fillRect/>
          </a:stretch>
        </p:blipFill>
        <p:spPr>
          <a:xfrm>
            <a:off x="6984725" y="3375459"/>
            <a:ext cx="178500" cy="178500"/>
          </a:xfrm>
          <a:prstGeom prst="rect">
            <a:avLst/>
          </a:prstGeom>
          <a:noFill/>
          <a:ln>
            <a:noFill/>
          </a:ln>
        </p:spPr>
      </p:pic>
      <p:sp>
        <p:nvSpPr>
          <p:cNvPr id="1531" name="Shape 1531"/>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32" name="Shape 1532"/>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533" name="Shape 1533"/>
          <p:cNvCxnSpPr>
            <a:stCxn id="1531"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534" name="Shape 1534"/>
          <p:cNvPicPr preferRelativeResize="0"/>
          <p:nvPr/>
        </p:nvPicPr>
        <p:blipFill>
          <a:blip r:embed="rId4">
            <a:alphaModFix/>
          </a:blip>
          <a:stretch>
            <a:fillRect/>
          </a:stretch>
        </p:blipFill>
        <p:spPr>
          <a:xfrm>
            <a:off x="7001472" y="5098259"/>
            <a:ext cx="178500" cy="159731"/>
          </a:xfrm>
          <a:prstGeom prst="rect">
            <a:avLst/>
          </a:prstGeom>
          <a:noFill/>
          <a:ln>
            <a:noFill/>
          </a:ln>
        </p:spPr>
      </p:pic>
      <p:sp>
        <p:nvSpPr>
          <p:cNvPr id="1535" name="Shape 1535"/>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536" name="Shape 1536"/>
          <p:cNvCxnSpPr>
            <a:stCxn id="1531"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sp>
        <p:nvSpPr>
          <p:cNvPr id="1537" name="Shape 1537"/>
          <p:cNvSpPr/>
          <p:nvPr/>
        </p:nvSpPr>
        <p:spPr>
          <a:xfrm>
            <a:off x="7123075" y="24805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538" name="Shape 1538"/>
          <p:cNvSpPr/>
          <p:nvPr/>
        </p:nvSpPr>
        <p:spPr>
          <a:xfrm>
            <a:off x="5077150" y="24805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539" name="Shape 1539"/>
          <p:cNvCxnSpPr/>
          <p:nvPr/>
        </p:nvCxnSpPr>
        <p:spPr>
          <a:xfrm rot="10800000" flipH="1">
            <a:off x="6256975" y="3922750"/>
            <a:ext cx="668700" cy="271200"/>
          </a:xfrm>
          <a:prstGeom prst="straightConnector1">
            <a:avLst/>
          </a:prstGeom>
          <a:noFill/>
          <a:ln w="19050" cap="flat" cmpd="sng">
            <a:solidFill>
              <a:schemeClr val="dk2"/>
            </a:solidFill>
            <a:prstDash val="solid"/>
            <a:round/>
            <a:headEnd type="none" w="lg" len="lg"/>
            <a:tailEnd type="triangle" w="lg" len="lg"/>
          </a:ln>
        </p:spPr>
      </p:cxnSp>
      <p:cxnSp>
        <p:nvCxnSpPr>
          <p:cNvPr id="1540" name="Shape 1540"/>
          <p:cNvCxnSpPr/>
          <p:nvPr/>
        </p:nvCxnSpPr>
        <p:spPr>
          <a:xfrm rot="10800000">
            <a:off x="7197175" y="3927250"/>
            <a:ext cx="660000" cy="266700"/>
          </a:xfrm>
          <a:prstGeom prst="straightConnector1">
            <a:avLst/>
          </a:prstGeom>
          <a:noFill/>
          <a:ln w="19050" cap="flat" cmpd="sng">
            <a:solidFill>
              <a:schemeClr val="dk2"/>
            </a:solidFill>
            <a:prstDash val="solid"/>
            <a:round/>
            <a:headEnd type="none" w="lg" len="lg"/>
            <a:tailEnd type="triangle" w="lg" len="lg"/>
          </a:ln>
        </p:spPr>
      </p:cxnSp>
      <p:pic>
        <p:nvPicPr>
          <p:cNvPr id="1541" name="Shape 1541"/>
          <p:cNvPicPr preferRelativeResize="0"/>
          <p:nvPr/>
        </p:nvPicPr>
        <p:blipFill>
          <a:blip r:embed="rId5">
            <a:alphaModFix/>
          </a:blip>
          <a:stretch>
            <a:fillRect/>
          </a:stretch>
        </p:blipFill>
        <p:spPr>
          <a:xfrm>
            <a:off x="4572000" y="4724223"/>
            <a:ext cx="778200" cy="283643"/>
          </a:xfrm>
          <a:prstGeom prst="rect">
            <a:avLst/>
          </a:prstGeom>
          <a:noFill/>
          <a:ln>
            <a:noFill/>
          </a:ln>
        </p:spPr>
      </p:pic>
      <p:sp>
        <p:nvSpPr>
          <p:cNvPr id="1542" name="Shape 1542"/>
          <p:cNvSpPr txBox="1"/>
          <p:nvPr/>
        </p:nvSpPr>
        <p:spPr>
          <a:xfrm>
            <a:off x="4223400" y="27665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543" name="Shape 1543"/>
          <p:cNvSpPr txBox="1"/>
          <p:nvPr/>
        </p:nvSpPr>
        <p:spPr>
          <a:xfrm>
            <a:off x="5352675" y="35580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pic>
        <p:nvPicPr>
          <p:cNvPr id="1544" name="Shape 1544"/>
          <p:cNvPicPr preferRelativeResize="0"/>
          <p:nvPr/>
        </p:nvPicPr>
        <p:blipFill>
          <a:blip r:embed="rId6">
            <a:alphaModFix/>
          </a:blip>
          <a:stretch>
            <a:fillRect/>
          </a:stretch>
        </p:blipFill>
        <p:spPr>
          <a:xfrm>
            <a:off x="6723824" y="3635924"/>
            <a:ext cx="1944340" cy="271300"/>
          </a:xfrm>
          <a:prstGeom prst="rect">
            <a:avLst/>
          </a:prstGeom>
          <a:noFill/>
          <a:ln>
            <a:noFill/>
          </a:ln>
        </p:spPr>
      </p:pic>
      <p:pic>
        <p:nvPicPr>
          <p:cNvPr id="1545" name="Shape 1545"/>
          <p:cNvPicPr preferRelativeResize="0"/>
          <p:nvPr/>
        </p:nvPicPr>
        <p:blipFill>
          <a:blip r:embed="rId7">
            <a:alphaModFix/>
          </a:blip>
          <a:stretch>
            <a:fillRect/>
          </a:stretch>
        </p:blipFill>
        <p:spPr>
          <a:xfrm>
            <a:off x="4544396" y="3117914"/>
            <a:ext cx="778200" cy="271299"/>
          </a:xfrm>
          <a:prstGeom prst="rect">
            <a:avLst/>
          </a:prstGeom>
          <a:noFill/>
          <a:ln>
            <a:noFill/>
          </a:ln>
        </p:spPr>
      </p:pic>
      <p:pic>
        <p:nvPicPr>
          <p:cNvPr id="1546" name="Shape 1546"/>
          <p:cNvPicPr preferRelativeResize="0"/>
          <p:nvPr/>
        </p:nvPicPr>
        <p:blipFill>
          <a:blip r:embed="rId8">
            <a:alphaModFix/>
          </a:blip>
          <a:stretch>
            <a:fillRect/>
          </a:stretch>
        </p:blipFill>
        <p:spPr>
          <a:xfrm>
            <a:off x="6026025" y="4248661"/>
            <a:ext cx="461920" cy="225465"/>
          </a:xfrm>
          <a:prstGeom prst="rect">
            <a:avLst/>
          </a:prstGeom>
          <a:noFill/>
          <a:ln>
            <a:noFill/>
          </a:ln>
        </p:spPr>
      </p:pic>
      <p:pic>
        <p:nvPicPr>
          <p:cNvPr id="1547" name="Shape 1547"/>
          <p:cNvPicPr preferRelativeResize="0"/>
          <p:nvPr/>
        </p:nvPicPr>
        <p:blipFill>
          <a:blip r:embed="rId9">
            <a:alphaModFix/>
          </a:blip>
          <a:stretch>
            <a:fillRect/>
          </a:stretch>
        </p:blipFill>
        <p:spPr>
          <a:xfrm>
            <a:off x="7610563" y="4219574"/>
            <a:ext cx="493237" cy="283650"/>
          </a:xfrm>
          <a:prstGeom prst="rect">
            <a:avLst/>
          </a:prstGeom>
          <a:noFill/>
          <a:ln>
            <a:noFill/>
          </a:ln>
        </p:spPr>
      </p:pic>
      <p:pic>
        <p:nvPicPr>
          <p:cNvPr id="1548" name="Shape 1548"/>
          <p:cNvPicPr preferRelativeResize="0"/>
          <p:nvPr/>
        </p:nvPicPr>
        <p:blipFill>
          <a:blip r:embed="rId10">
            <a:alphaModFix/>
          </a:blip>
          <a:stretch>
            <a:fillRect/>
          </a:stretch>
        </p:blipFill>
        <p:spPr>
          <a:xfrm>
            <a:off x="5780663" y="2522344"/>
            <a:ext cx="461919" cy="227680"/>
          </a:xfrm>
          <a:prstGeom prst="rect">
            <a:avLst/>
          </a:prstGeom>
          <a:noFill/>
          <a:ln>
            <a:noFill/>
          </a:ln>
        </p:spPr>
      </p:pic>
      <p:pic>
        <p:nvPicPr>
          <p:cNvPr id="1549" name="Shape 1549"/>
          <p:cNvPicPr preferRelativeResize="0"/>
          <p:nvPr/>
        </p:nvPicPr>
        <p:blipFill>
          <a:blip r:embed="rId11">
            <a:alphaModFix/>
          </a:blip>
          <a:stretch>
            <a:fillRect/>
          </a:stretch>
        </p:blipFill>
        <p:spPr>
          <a:xfrm>
            <a:off x="7822413" y="2517175"/>
            <a:ext cx="493236" cy="286436"/>
          </a:xfrm>
          <a:prstGeom prst="rect">
            <a:avLst/>
          </a:prstGeom>
          <a:noFill/>
          <a:ln>
            <a:noFill/>
          </a:ln>
        </p:spPr>
      </p:pic>
      <p:sp>
        <p:nvSpPr>
          <p:cNvPr id="1550" name="Shape 1550"/>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cxnSp>
        <p:nvCxnSpPr>
          <p:cNvPr id="1551" name="Shape 1551"/>
          <p:cNvCxnSpPr>
            <a:stCxn id="1528" idx="0"/>
          </p:cNvCxnSpPr>
          <p:nvPr/>
        </p:nvCxnSpPr>
        <p:spPr>
          <a:xfrm rot="10800000">
            <a:off x="6246575" y="28011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552" name="Shape 1552"/>
          <p:cNvCxnSpPr>
            <a:stCxn id="1528" idx="0"/>
          </p:cNvCxnSpPr>
          <p:nvPr/>
        </p:nvCxnSpPr>
        <p:spPr>
          <a:xfrm rot="10800000" flipH="1">
            <a:off x="7080275" y="2787300"/>
            <a:ext cx="753300" cy="521700"/>
          </a:xfrm>
          <a:prstGeom prst="straightConnector1">
            <a:avLst/>
          </a:prstGeom>
          <a:noFill/>
          <a:ln w="19050" cap="flat" cmpd="sng">
            <a:solidFill>
              <a:schemeClr val="dk2"/>
            </a:solidFill>
            <a:prstDash val="solid"/>
            <a:round/>
            <a:headEnd type="none" w="lg" len="lg"/>
            <a:tailEnd type="triangle" w="lg" len="lg"/>
          </a:ln>
        </p:spPr>
      </p:cxnSp>
      <p:sp>
        <p:nvSpPr>
          <p:cNvPr id="1554" name="Shape 1554"/>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555" name="Shape 1555"/>
          <p:cNvPicPr preferRelativeResize="0"/>
          <p:nvPr/>
        </p:nvPicPr>
        <p:blipFill rotWithShape="1">
          <a:blip r:embed="rId12">
            <a:alphaModFix/>
          </a:blip>
          <a:srcRect l="15132" t="72527" r="36520" b="900"/>
          <a:stretch/>
        </p:blipFill>
        <p:spPr>
          <a:xfrm>
            <a:off x="226250" y="2420301"/>
            <a:ext cx="3512972" cy="706273"/>
          </a:xfrm>
          <a:prstGeom prst="rect">
            <a:avLst/>
          </a:prstGeom>
          <a:noFill/>
          <a:ln>
            <a:noFill/>
          </a:ln>
        </p:spPr>
      </p:pic>
      <p:cxnSp>
        <p:nvCxnSpPr>
          <p:cNvPr id="1556" name="Shape 1556"/>
          <p:cNvCxnSpPr/>
          <p:nvPr/>
        </p:nvCxnSpPr>
        <p:spPr>
          <a:xfrm rot="10800000">
            <a:off x="3139650" y="2943050"/>
            <a:ext cx="2471700" cy="1417500"/>
          </a:xfrm>
          <a:prstGeom prst="curvedConnector3">
            <a:avLst>
              <a:gd name="adj1" fmla="val 89876"/>
            </a:avLst>
          </a:prstGeom>
          <a:noFill/>
          <a:ln w="19050" cap="flat" cmpd="sng">
            <a:solidFill>
              <a:srgbClr val="6AA84F"/>
            </a:solidFill>
            <a:prstDash val="solid"/>
            <a:round/>
            <a:headEnd type="none" w="lg" len="lg"/>
            <a:tailEnd type="triangle" w="lg" len="lg"/>
          </a:ln>
        </p:spPr>
      </p:cxnSp>
      <p:sp>
        <p:nvSpPr>
          <p:cNvPr id="1557" name="Shape 1557"/>
          <p:cNvSpPr txBox="1"/>
          <p:nvPr/>
        </p:nvSpPr>
        <p:spPr>
          <a:xfrm>
            <a:off x="1819300" y="3709675"/>
            <a:ext cx="2099400" cy="857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6AA84F"/>
                </a:solidFill>
                <a:latin typeface="Arial"/>
                <a:ea typeface="Arial"/>
                <a:cs typeface="Arial"/>
                <a:sym typeface="Arial"/>
              </a:rPr>
              <a:t>Make approximate posterior distribution close to prior</a:t>
            </a:r>
          </a:p>
        </p:txBody>
      </p:sp>
      <p:sp>
        <p:nvSpPr>
          <p:cNvPr id="34"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19616815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3" name="Shape 1563"/>
          <p:cNvSpPr/>
          <p:nvPr/>
        </p:nvSpPr>
        <p:spPr>
          <a:xfrm>
            <a:off x="6625325" y="33090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64" name="Shape 1564"/>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pic>
        <p:nvPicPr>
          <p:cNvPr id="1565" name="Shape 1565"/>
          <p:cNvPicPr preferRelativeResize="0"/>
          <p:nvPr/>
        </p:nvPicPr>
        <p:blipFill>
          <a:blip r:embed="rId3">
            <a:alphaModFix/>
          </a:blip>
          <a:stretch>
            <a:fillRect/>
          </a:stretch>
        </p:blipFill>
        <p:spPr>
          <a:xfrm>
            <a:off x="6984725" y="3375459"/>
            <a:ext cx="178500" cy="178500"/>
          </a:xfrm>
          <a:prstGeom prst="rect">
            <a:avLst/>
          </a:prstGeom>
          <a:noFill/>
          <a:ln>
            <a:noFill/>
          </a:ln>
        </p:spPr>
      </p:pic>
      <p:sp>
        <p:nvSpPr>
          <p:cNvPr id="1566" name="Shape 1566"/>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567" name="Shape 1567"/>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568" name="Shape 1568"/>
          <p:cNvCxnSpPr>
            <a:stCxn id="1566"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569" name="Shape 1569"/>
          <p:cNvPicPr preferRelativeResize="0"/>
          <p:nvPr/>
        </p:nvPicPr>
        <p:blipFill>
          <a:blip r:embed="rId4">
            <a:alphaModFix/>
          </a:blip>
          <a:stretch>
            <a:fillRect/>
          </a:stretch>
        </p:blipFill>
        <p:spPr>
          <a:xfrm>
            <a:off x="7001472" y="5098259"/>
            <a:ext cx="178500" cy="159731"/>
          </a:xfrm>
          <a:prstGeom prst="rect">
            <a:avLst/>
          </a:prstGeom>
          <a:noFill/>
          <a:ln>
            <a:noFill/>
          </a:ln>
        </p:spPr>
      </p:pic>
      <p:sp>
        <p:nvSpPr>
          <p:cNvPr id="1570" name="Shape 1570"/>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571" name="Shape 1571"/>
          <p:cNvCxnSpPr>
            <a:stCxn id="1566"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sp>
        <p:nvSpPr>
          <p:cNvPr id="1572" name="Shape 1572"/>
          <p:cNvSpPr/>
          <p:nvPr/>
        </p:nvSpPr>
        <p:spPr>
          <a:xfrm>
            <a:off x="7123075" y="24805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573" name="Shape 1573"/>
          <p:cNvSpPr/>
          <p:nvPr/>
        </p:nvSpPr>
        <p:spPr>
          <a:xfrm>
            <a:off x="5077150" y="24805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574" name="Shape 1574"/>
          <p:cNvCxnSpPr/>
          <p:nvPr/>
        </p:nvCxnSpPr>
        <p:spPr>
          <a:xfrm rot="10800000" flipH="1">
            <a:off x="6256975" y="3922750"/>
            <a:ext cx="668700" cy="271200"/>
          </a:xfrm>
          <a:prstGeom prst="straightConnector1">
            <a:avLst/>
          </a:prstGeom>
          <a:noFill/>
          <a:ln w="19050" cap="flat" cmpd="sng">
            <a:solidFill>
              <a:schemeClr val="dk2"/>
            </a:solidFill>
            <a:prstDash val="solid"/>
            <a:round/>
            <a:headEnd type="none" w="lg" len="lg"/>
            <a:tailEnd type="triangle" w="lg" len="lg"/>
          </a:ln>
        </p:spPr>
      </p:cxnSp>
      <p:cxnSp>
        <p:nvCxnSpPr>
          <p:cNvPr id="1575" name="Shape 1575"/>
          <p:cNvCxnSpPr/>
          <p:nvPr/>
        </p:nvCxnSpPr>
        <p:spPr>
          <a:xfrm rot="10800000">
            <a:off x="7197175" y="3927250"/>
            <a:ext cx="660000" cy="266700"/>
          </a:xfrm>
          <a:prstGeom prst="straightConnector1">
            <a:avLst/>
          </a:prstGeom>
          <a:noFill/>
          <a:ln w="19050" cap="flat" cmpd="sng">
            <a:solidFill>
              <a:schemeClr val="dk2"/>
            </a:solidFill>
            <a:prstDash val="solid"/>
            <a:round/>
            <a:headEnd type="none" w="lg" len="lg"/>
            <a:tailEnd type="triangle" w="lg" len="lg"/>
          </a:ln>
        </p:spPr>
      </p:cxnSp>
      <p:cxnSp>
        <p:nvCxnSpPr>
          <p:cNvPr id="1576" name="Shape 1576"/>
          <p:cNvCxnSpPr/>
          <p:nvPr/>
        </p:nvCxnSpPr>
        <p:spPr>
          <a:xfrm rot="10800000" flipH="1">
            <a:off x="6240225" y="2136425"/>
            <a:ext cx="668700" cy="344100"/>
          </a:xfrm>
          <a:prstGeom prst="straightConnector1">
            <a:avLst/>
          </a:prstGeom>
          <a:noFill/>
          <a:ln w="19050" cap="flat" cmpd="sng">
            <a:solidFill>
              <a:schemeClr val="dk2"/>
            </a:solidFill>
            <a:prstDash val="solid"/>
            <a:round/>
            <a:headEnd type="none" w="lg" len="lg"/>
            <a:tailEnd type="triangle" w="lg" len="lg"/>
          </a:ln>
        </p:spPr>
      </p:cxnSp>
      <p:cxnSp>
        <p:nvCxnSpPr>
          <p:cNvPr id="1577" name="Shape 1577"/>
          <p:cNvCxnSpPr/>
          <p:nvPr/>
        </p:nvCxnSpPr>
        <p:spPr>
          <a:xfrm rot="10800000">
            <a:off x="7180425" y="2142425"/>
            <a:ext cx="660000" cy="338100"/>
          </a:xfrm>
          <a:prstGeom prst="straightConnector1">
            <a:avLst/>
          </a:prstGeom>
          <a:noFill/>
          <a:ln w="19050" cap="flat" cmpd="sng">
            <a:solidFill>
              <a:schemeClr val="dk2"/>
            </a:solidFill>
            <a:prstDash val="solid"/>
            <a:round/>
            <a:headEnd type="none" w="lg" len="lg"/>
            <a:tailEnd type="triangle" w="lg" len="lg"/>
          </a:ln>
        </p:spPr>
      </p:cxnSp>
      <p:pic>
        <p:nvPicPr>
          <p:cNvPr id="1578" name="Shape 1578"/>
          <p:cNvPicPr preferRelativeResize="0"/>
          <p:nvPr/>
        </p:nvPicPr>
        <p:blipFill>
          <a:blip r:embed="rId5">
            <a:alphaModFix/>
          </a:blip>
          <a:stretch>
            <a:fillRect/>
          </a:stretch>
        </p:blipFill>
        <p:spPr>
          <a:xfrm>
            <a:off x="4572000" y="4724223"/>
            <a:ext cx="778200" cy="283643"/>
          </a:xfrm>
          <a:prstGeom prst="rect">
            <a:avLst/>
          </a:prstGeom>
          <a:noFill/>
          <a:ln>
            <a:noFill/>
          </a:ln>
        </p:spPr>
      </p:pic>
      <p:sp>
        <p:nvSpPr>
          <p:cNvPr id="1579" name="Shape 1579"/>
          <p:cNvSpPr txBox="1"/>
          <p:nvPr/>
        </p:nvSpPr>
        <p:spPr>
          <a:xfrm>
            <a:off x="4223400" y="27665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580" name="Shape 1580"/>
          <p:cNvSpPr txBox="1"/>
          <p:nvPr/>
        </p:nvSpPr>
        <p:spPr>
          <a:xfrm>
            <a:off x="5352675" y="35580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sp>
        <p:nvSpPr>
          <p:cNvPr id="1581" name="Shape 1581"/>
          <p:cNvSpPr txBox="1"/>
          <p:nvPr/>
        </p:nvSpPr>
        <p:spPr>
          <a:xfrm>
            <a:off x="5183525" y="176846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x|z from</a:t>
            </a:r>
          </a:p>
        </p:txBody>
      </p:sp>
      <p:pic>
        <p:nvPicPr>
          <p:cNvPr id="1582" name="Shape 1582"/>
          <p:cNvPicPr preferRelativeResize="0"/>
          <p:nvPr/>
        </p:nvPicPr>
        <p:blipFill>
          <a:blip r:embed="rId6">
            <a:alphaModFix/>
          </a:blip>
          <a:stretch>
            <a:fillRect/>
          </a:stretch>
        </p:blipFill>
        <p:spPr>
          <a:xfrm>
            <a:off x="6705250" y="1833825"/>
            <a:ext cx="1950776" cy="271300"/>
          </a:xfrm>
          <a:prstGeom prst="rect">
            <a:avLst/>
          </a:prstGeom>
          <a:noFill/>
          <a:ln>
            <a:noFill/>
          </a:ln>
        </p:spPr>
      </p:pic>
      <p:pic>
        <p:nvPicPr>
          <p:cNvPr id="1583" name="Shape 1583"/>
          <p:cNvPicPr preferRelativeResize="0"/>
          <p:nvPr/>
        </p:nvPicPr>
        <p:blipFill>
          <a:blip r:embed="rId7">
            <a:alphaModFix/>
          </a:blip>
          <a:stretch>
            <a:fillRect/>
          </a:stretch>
        </p:blipFill>
        <p:spPr>
          <a:xfrm>
            <a:off x="6723824" y="3635924"/>
            <a:ext cx="1944340" cy="271300"/>
          </a:xfrm>
          <a:prstGeom prst="rect">
            <a:avLst/>
          </a:prstGeom>
          <a:noFill/>
          <a:ln>
            <a:noFill/>
          </a:ln>
        </p:spPr>
      </p:pic>
      <p:pic>
        <p:nvPicPr>
          <p:cNvPr id="1584" name="Shape 1584"/>
          <p:cNvPicPr preferRelativeResize="0"/>
          <p:nvPr/>
        </p:nvPicPr>
        <p:blipFill>
          <a:blip r:embed="rId8">
            <a:alphaModFix/>
          </a:blip>
          <a:stretch>
            <a:fillRect/>
          </a:stretch>
        </p:blipFill>
        <p:spPr>
          <a:xfrm>
            <a:off x="4544396" y="3117914"/>
            <a:ext cx="778200" cy="271299"/>
          </a:xfrm>
          <a:prstGeom prst="rect">
            <a:avLst/>
          </a:prstGeom>
          <a:noFill/>
          <a:ln>
            <a:noFill/>
          </a:ln>
        </p:spPr>
      </p:pic>
      <p:pic>
        <p:nvPicPr>
          <p:cNvPr id="1585" name="Shape 1585"/>
          <p:cNvPicPr preferRelativeResize="0"/>
          <p:nvPr/>
        </p:nvPicPr>
        <p:blipFill>
          <a:blip r:embed="rId9">
            <a:alphaModFix/>
          </a:blip>
          <a:stretch>
            <a:fillRect/>
          </a:stretch>
        </p:blipFill>
        <p:spPr>
          <a:xfrm>
            <a:off x="6026025" y="4248661"/>
            <a:ext cx="461920" cy="225465"/>
          </a:xfrm>
          <a:prstGeom prst="rect">
            <a:avLst/>
          </a:prstGeom>
          <a:noFill/>
          <a:ln>
            <a:noFill/>
          </a:ln>
        </p:spPr>
      </p:pic>
      <p:pic>
        <p:nvPicPr>
          <p:cNvPr id="1586" name="Shape 1586"/>
          <p:cNvPicPr preferRelativeResize="0"/>
          <p:nvPr/>
        </p:nvPicPr>
        <p:blipFill>
          <a:blip r:embed="rId10">
            <a:alphaModFix/>
          </a:blip>
          <a:stretch>
            <a:fillRect/>
          </a:stretch>
        </p:blipFill>
        <p:spPr>
          <a:xfrm>
            <a:off x="7610563" y="4219574"/>
            <a:ext cx="493237" cy="283650"/>
          </a:xfrm>
          <a:prstGeom prst="rect">
            <a:avLst/>
          </a:prstGeom>
          <a:noFill/>
          <a:ln>
            <a:noFill/>
          </a:ln>
        </p:spPr>
      </p:pic>
      <p:pic>
        <p:nvPicPr>
          <p:cNvPr id="1587" name="Shape 1587"/>
          <p:cNvPicPr preferRelativeResize="0"/>
          <p:nvPr/>
        </p:nvPicPr>
        <p:blipFill>
          <a:blip r:embed="rId11">
            <a:alphaModFix/>
          </a:blip>
          <a:stretch>
            <a:fillRect/>
          </a:stretch>
        </p:blipFill>
        <p:spPr>
          <a:xfrm>
            <a:off x="5780663" y="2522344"/>
            <a:ext cx="461919" cy="227680"/>
          </a:xfrm>
          <a:prstGeom prst="rect">
            <a:avLst/>
          </a:prstGeom>
          <a:noFill/>
          <a:ln>
            <a:noFill/>
          </a:ln>
        </p:spPr>
      </p:pic>
      <p:pic>
        <p:nvPicPr>
          <p:cNvPr id="1588" name="Shape 1588"/>
          <p:cNvPicPr preferRelativeResize="0"/>
          <p:nvPr/>
        </p:nvPicPr>
        <p:blipFill>
          <a:blip r:embed="rId12">
            <a:alphaModFix/>
          </a:blip>
          <a:stretch>
            <a:fillRect/>
          </a:stretch>
        </p:blipFill>
        <p:spPr>
          <a:xfrm>
            <a:off x="7822413" y="2517175"/>
            <a:ext cx="493236" cy="286436"/>
          </a:xfrm>
          <a:prstGeom prst="rect">
            <a:avLst/>
          </a:prstGeom>
          <a:noFill/>
          <a:ln>
            <a:noFill/>
          </a:ln>
        </p:spPr>
      </p:pic>
      <p:sp>
        <p:nvSpPr>
          <p:cNvPr id="1589" name="Shape 1589"/>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590" name="Shape 1590"/>
          <p:cNvSpPr/>
          <p:nvPr/>
        </p:nvSpPr>
        <p:spPr>
          <a:xfrm>
            <a:off x="6026025" y="142968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591" name="Shape 1591"/>
          <p:cNvPicPr preferRelativeResize="0"/>
          <p:nvPr/>
        </p:nvPicPr>
        <p:blipFill>
          <a:blip r:embed="rId13">
            <a:alphaModFix/>
          </a:blip>
          <a:stretch>
            <a:fillRect/>
          </a:stretch>
        </p:blipFill>
        <p:spPr>
          <a:xfrm>
            <a:off x="6957298" y="1467613"/>
            <a:ext cx="165775" cy="235575"/>
          </a:xfrm>
          <a:prstGeom prst="rect">
            <a:avLst/>
          </a:prstGeom>
          <a:noFill/>
          <a:ln>
            <a:noFill/>
          </a:ln>
        </p:spPr>
      </p:pic>
      <p:cxnSp>
        <p:nvCxnSpPr>
          <p:cNvPr id="1592" name="Shape 1592"/>
          <p:cNvCxnSpPr>
            <a:stCxn id="1563" idx="0"/>
          </p:cNvCxnSpPr>
          <p:nvPr/>
        </p:nvCxnSpPr>
        <p:spPr>
          <a:xfrm rot="10800000">
            <a:off x="6246575" y="28011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593" name="Shape 1593"/>
          <p:cNvCxnSpPr>
            <a:stCxn id="1563" idx="0"/>
          </p:cNvCxnSpPr>
          <p:nvPr/>
        </p:nvCxnSpPr>
        <p:spPr>
          <a:xfrm rot="10800000" flipH="1">
            <a:off x="7080275" y="2787300"/>
            <a:ext cx="753300" cy="521700"/>
          </a:xfrm>
          <a:prstGeom prst="straightConnector1">
            <a:avLst/>
          </a:prstGeom>
          <a:noFill/>
          <a:ln w="19050" cap="flat" cmpd="sng">
            <a:solidFill>
              <a:schemeClr val="dk2"/>
            </a:solidFill>
            <a:prstDash val="solid"/>
            <a:round/>
            <a:headEnd type="none" w="lg" len="lg"/>
            <a:tailEnd type="triangle" w="lg" len="lg"/>
          </a:ln>
        </p:spPr>
      </p:cxnSp>
      <p:sp>
        <p:nvSpPr>
          <p:cNvPr id="1595" name="Shape 1595"/>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596" name="Shape 1596"/>
          <p:cNvPicPr preferRelativeResize="0"/>
          <p:nvPr/>
        </p:nvPicPr>
        <p:blipFill rotWithShape="1">
          <a:blip r:embed="rId14">
            <a:alphaModFix/>
          </a:blip>
          <a:srcRect l="15132" t="72527" r="36520" b="900"/>
          <a:stretch/>
        </p:blipFill>
        <p:spPr>
          <a:xfrm>
            <a:off x="226250" y="2420301"/>
            <a:ext cx="3512972" cy="706273"/>
          </a:xfrm>
          <a:prstGeom prst="rect">
            <a:avLst/>
          </a:prstGeom>
          <a:noFill/>
          <a:ln>
            <a:noFill/>
          </a:ln>
        </p:spPr>
      </p:pic>
      <p:sp>
        <p:nvSpPr>
          <p:cNvPr id="1597" name="Shape 1597"/>
          <p:cNvSpPr txBox="1"/>
          <p:nvPr/>
        </p:nvSpPr>
        <p:spPr>
          <a:xfrm>
            <a:off x="1819300" y="3709675"/>
            <a:ext cx="2099400" cy="857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6AA84F"/>
                </a:solidFill>
                <a:latin typeface="Arial"/>
                <a:ea typeface="Arial"/>
                <a:cs typeface="Arial"/>
                <a:sym typeface="Arial"/>
              </a:rPr>
              <a:t>Make approximate posterior distribution close to prior</a:t>
            </a:r>
          </a:p>
        </p:txBody>
      </p:sp>
      <p:cxnSp>
        <p:nvCxnSpPr>
          <p:cNvPr id="1598" name="Shape 1598"/>
          <p:cNvCxnSpPr/>
          <p:nvPr/>
        </p:nvCxnSpPr>
        <p:spPr>
          <a:xfrm rot="10800000">
            <a:off x="3139650" y="2943050"/>
            <a:ext cx="2471700" cy="1417500"/>
          </a:xfrm>
          <a:prstGeom prst="curvedConnector3">
            <a:avLst>
              <a:gd name="adj1" fmla="val 89876"/>
            </a:avLst>
          </a:prstGeom>
          <a:noFill/>
          <a:ln w="19050" cap="flat" cmpd="sng">
            <a:solidFill>
              <a:srgbClr val="6AA84F"/>
            </a:solidFill>
            <a:prstDash val="solid"/>
            <a:round/>
            <a:headEnd type="none" w="lg" len="lg"/>
            <a:tailEnd type="triangle" w="lg" len="lg"/>
          </a:ln>
        </p:spPr>
      </p:cxnSp>
      <p:sp>
        <p:nvSpPr>
          <p:cNvPr id="1599" name="Shape 1599"/>
          <p:cNvSpPr txBox="1"/>
          <p:nvPr/>
        </p:nvSpPr>
        <p:spPr>
          <a:xfrm>
            <a:off x="3842500" y="1567700"/>
            <a:ext cx="1662600" cy="1136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Maximize likelihood of original input being reconstructed</a:t>
            </a:r>
          </a:p>
        </p:txBody>
      </p:sp>
      <p:cxnSp>
        <p:nvCxnSpPr>
          <p:cNvPr id="1600" name="Shape 1600"/>
          <p:cNvCxnSpPr/>
          <p:nvPr/>
        </p:nvCxnSpPr>
        <p:spPr>
          <a:xfrm flipH="1">
            <a:off x="1019849" y="1568975"/>
            <a:ext cx="4901400" cy="858600"/>
          </a:xfrm>
          <a:prstGeom prst="curvedConnector3">
            <a:avLst>
              <a:gd name="adj1" fmla="val 92813"/>
            </a:avLst>
          </a:prstGeom>
          <a:noFill/>
          <a:ln w="19050" cap="flat" cmpd="sng">
            <a:solidFill>
              <a:srgbClr val="FF0000"/>
            </a:solidFill>
            <a:prstDash val="solid"/>
            <a:round/>
            <a:headEnd type="none" w="lg" len="lg"/>
            <a:tailEnd type="triangle" w="lg" len="lg"/>
          </a:ln>
        </p:spPr>
      </p:cxnSp>
      <p:sp>
        <p:nvSpPr>
          <p:cNvPr id="42"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12351759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6" name="Shape 1606"/>
          <p:cNvSpPr/>
          <p:nvPr/>
        </p:nvSpPr>
        <p:spPr>
          <a:xfrm>
            <a:off x="6625325" y="3309000"/>
            <a:ext cx="909900" cy="3114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607" name="Shape 1607"/>
          <p:cNvSpPr/>
          <p:nvPr/>
        </p:nvSpPr>
        <p:spPr>
          <a:xfrm>
            <a:off x="74242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pic>
        <p:nvPicPr>
          <p:cNvPr id="1608" name="Shape 1608"/>
          <p:cNvPicPr preferRelativeResize="0"/>
          <p:nvPr/>
        </p:nvPicPr>
        <p:blipFill>
          <a:blip r:embed="rId3">
            <a:alphaModFix/>
          </a:blip>
          <a:stretch>
            <a:fillRect/>
          </a:stretch>
        </p:blipFill>
        <p:spPr>
          <a:xfrm>
            <a:off x="6984725" y="3375459"/>
            <a:ext cx="178500" cy="178500"/>
          </a:xfrm>
          <a:prstGeom prst="rect">
            <a:avLst/>
          </a:prstGeom>
          <a:noFill/>
          <a:ln>
            <a:noFill/>
          </a:ln>
        </p:spPr>
      </p:pic>
      <p:sp>
        <p:nvSpPr>
          <p:cNvPr id="1609" name="Shape 1609"/>
          <p:cNvSpPr/>
          <p:nvPr/>
        </p:nvSpPr>
        <p:spPr>
          <a:xfrm>
            <a:off x="6076575" y="5022412"/>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1610" name="Shape 1610"/>
          <p:cNvSpPr/>
          <p:nvPr/>
        </p:nvSpPr>
        <p:spPr>
          <a:xfrm>
            <a:off x="5824075" y="4193950"/>
            <a:ext cx="865800" cy="3114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611" name="Shape 1611"/>
          <p:cNvCxnSpPr>
            <a:stCxn id="1609" idx="0"/>
          </p:cNvCxnSpPr>
          <p:nvPr/>
        </p:nvCxnSpPr>
        <p:spPr>
          <a:xfrm rot="10800000">
            <a:off x="6253425" y="4514512"/>
            <a:ext cx="837300" cy="507900"/>
          </a:xfrm>
          <a:prstGeom prst="straightConnector1">
            <a:avLst/>
          </a:prstGeom>
          <a:noFill/>
          <a:ln w="19050" cap="flat" cmpd="sng">
            <a:solidFill>
              <a:schemeClr val="dk2"/>
            </a:solidFill>
            <a:prstDash val="solid"/>
            <a:round/>
            <a:headEnd type="none" w="lg" len="lg"/>
            <a:tailEnd type="triangle" w="lg" len="lg"/>
          </a:ln>
        </p:spPr>
      </p:cxnSp>
      <p:pic>
        <p:nvPicPr>
          <p:cNvPr id="1612" name="Shape 1612"/>
          <p:cNvPicPr preferRelativeResize="0"/>
          <p:nvPr/>
        </p:nvPicPr>
        <p:blipFill>
          <a:blip r:embed="rId4">
            <a:alphaModFix/>
          </a:blip>
          <a:stretch>
            <a:fillRect/>
          </a:stretch>
        </p:blipFill>
        <p:spPr>
          <a:xfrm>
            <a:off x="7001472" y="5098259"/>
            <a:ext cx="178500" cy="159731"/>
          </a:xfrm>
          <a:prstGeom prst="rect">
            <a:avLst/>
          </a:prstGeom>
          <a:noFill/>
          <a:ln>
            <a:noFill/>
          </a:ln>
        </p:spPr>
      </p:pic>
      <p:sp>
        <p:nvSpPr>
          <p:cNvPr id="1613" name="Shape 1613"/>
          <p:cNvSpPr txBox="1"/>
          <p:nvPr/>
        </p:nvSpPr>
        <p:spPr>
          <a:xfrm>
            <a:off x="4179700" y="4363150"/>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Encoder network</a:t>
            </a:r>
          </a:p>
        </p:txBody>
      </p:sp>
      <p:cxnSp>
        <p:nvCxnSpPr>
          <p:cNvPr id="1614" name="Shape 1614"/>
          <p:cNvCxnSpPr>
            <a:stCxn id="1609" idx="0"/>
          </p:cNvCxnSpPr>
          <p:nvPr/>
        </p:nvCxnSpPr>
        <p:spPr>
          <a:xfrm rot="10800000" flipH="1">
            <a:off x="7090725" y="4500712"/>
            <a:ext cx="749700" cy="521700"/>
          </a:xfrm>
          <a:prstGeom prst="straightConnector1">
            <a:avLst/>
          </a:prstGeom>
          <a:noFill/>
          <a:ln w="19050" cap="flat" cmpd="sng">
            <a:solidFill>
              <a:schemeClr val="dk2"/>
            </a:solidFill>
            <a:prstDash val="solid"/>
            <a:round/>
            <a:headEnd type="none" w="lg" len="lg"/>
            <a:tailEnd type="triangle" w="lg" len="lg"/>
          </a:ln>
        </p:spPr>
      </p:cxnSp>
      <p:sp>
        <p:nvSpPr>
          <p:cNvPr id="1615" name="Shape 1615"/>
          <p:cNvSpPr/>
          <p:nvPr/>
        </p:nvSpPr>
        <p:spPr>
          <a:xfrm>
            <a:off x="7123075" y="2480525"/>
            <a:ext cx="18354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1616" name="Shape 1616"/>
          <p:cNvSpPr/>
          <p:nvPr/>
        </p:nvSpPr>
        <p:spPr>
          <a:xfrm>
            <a:off x="5077150" y="2480525"/>
            <a:ext cx="18801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b="1" kern="0">
              <a:solidFill>
                <a:srgbClr val="000000"/>
              </a:solidFill>
              <a:latin typeface="Arial"/>
              <a:ea typeface="Arial"/>
              <a:cs typeface="Arial"/>
              <a:sym typeface="Arial"/>
            </a:endParaRPr>
          </a:p>
        </p:txBody>
      </p:sp>
      <p:cxnSp>
        <p:nvCxnSpPr>
          <p:cNvPr id="1617" name="Shape 1617"/>
          <p:cNvCxnSpPr/>
          <p:nvPr/>
        </p:nvCxnSpPr>
        <p:spPr>
          <a:xfrm rot="10800000" flipH="1">
            <a:off x="6256975" y="3922750"/>
            <a:ext cx="668700" cy="271200"/>
          </a:xfrm>
          <a:prstGeom prst="straightConnector1">
            <a:avLst/>
          </a:prstGeom>
          <a:noFill/>
          <a:ln w="19050" cap="flat" cmpd="sng">
            <a:solidFill>
              <a:schemeClr val="dk2"/>
            </a:solidFill>
            <a:prstDash val="solid"/>
            <a:round/>
            <a:headEnd type="none" w="lg" len="lg"/>
            <a:tailEnd type="triangle" w="lg" len="lg"/>
          </a:ln>
        </p:spPr>
      </p:cxnSp>
      <p:cxnSp>
        <p:nvCxnSpPr>
          <p:cNvPr id="1618" name="Shape 1618"/>
          <p:cNvCxnSpPr/>
          <p:nvPr/>
        </p:nvCxnSpPr>
        <p:spPr>
          <a:xfrm rot="10800000">
            <a:off x="7197175" y="3927250"/>
            <a:ext cx="660000" cy="266700"/>
          </a:xfrm>
          <a:prstGeom prst="straightConnector1">
            <a:avLst/>
          </a:prstGeom>
          <a:noFill/>
          <a:ln w="19050" cap="flat" cmpd="sng">
            <a:solidFill>
              <a:schemeClr val="dk2"/>
            </a:solidFill>
            <a:prstDash val="solid"/>
            <a:round/>
            <a:headEnd type="none" w="lg" len="lg"/>
            <a:tailEnd type="triangle" w="lg" len="lg"/>
          </a:ln>
        </p:spPr>
      </p:cxnSp>
      <p:cxnSp>
        <p:nvCxnSpPr>
          <p:cNvPr id="1619" name="Shape 1619"/>
          <p:cNvCxnSpPr/>
          <p:nvPr/>
        </p:nvCxnSpPr>
        <p:spPr>
          <a:xfrm rot="10800000" flipH="1">
            <a:off x="6240225" y="2136425"/>
            <a:ext cx="668700" cy="344100"/>
          </a:xfrm>
          <a:prstGeom prst="straightConnector1">
            <a:avLst/>
          </a:prstGeom>
          <a:noFill/>
          <a:ln w="19050" cap="flat" cmpd="sng">
            <a:solidFill>
              <a:schemeClr val="dk2"/>
            </a:solidFill>
            <a:prstDash val="solid"/>
            <a:round/>
            <a:headEnd type="none" w="lg" len="lg"/>
            <a:tailEnd type="triangle" w="lg" len="lg"/>
          </a:ln>
        </p:spPr>
      </p:cxnSp>
      <p:cxnSp>
        <p:nvCxnSpPr>
          <p:cNvPr id="1620" name="Shape 1620"/>
          <p:cNvCxnSpPr/>
          <p:nvPr/>
        </p:nvCxnSpPr>
        <p:spPr>
          <a:xfrm rot="10800000">
            <a:off x="7180425" y="2142425"/>
            <a:ext cx="660000" cy="338100"/>
          </a:xfrm>
          <a:prstGeom prst="straightConnector1">
            <a:avLst/>
          </a:prstGeom>
          <a:noFill/>
          <a:ln w="19050" cap="flat" cmpd="sng">
            <a:solidFill>
              <a:schemeClr val="dk2"/>
            </a:solidFill>
            <a:prstDash val="solid"/>
            <a:round/>
            <a:headEnd type="none" w="lg" len="lg"/>
            <a:tailEnd type="triangle" w="lg" len="lg"/>
          </a:ln>
        </p:spPr>
      </p:cxnSp>
      <p:pic>
        <p:nvPicPr>
          <p:cNvPr id="1621" name="Shape 1621"/>
          <p:cNvPicPr preferRelativeResize="0"/>
          <p:nvPr/>
        </p:nvPicPr>
        <p:blipFill>
          <a:blip r:embed="rId5">
            <a:alphaModFix/>
          </a:blip>
          <a:stretch>
            <a:fillRect/>
          </a:stretch>
        </p:blipFill>
        <p:spPr>
          <a:xfrm>
            <a:off x="4572000" y="4724223"/>
            <a:ext cx="778200" cy="283643"/>
          </a:xfrm>
          <a:prstGeom prst="rect">
            <a:avLst/>
          </a:prstGeom>
          <a:noFill/>
          <a:ln>
            <a:noFill/>
          </a:ln>
        </p:spPr>
      </p:pic>
      <p:sp>
        <p:nvSpPr>
          <p:cNvPr id="1622" name="Shape 1622"/>
          <p:cNvSpPr txBox="1"/>
          <p:nvPr/>
        </p:nvSpPr>
        <p:spPr>
          <a:xfrm>
            <a:off x="4223400" y="276651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Decoder network</a:t>
            </a:r>
          </a:p>
        </p:txBody>
      </p:sp>
      <p:sp>
        <p:nvSpPr>
          <p:cNvPr id="1623" name="Shape 1623"/>
          <p:cNvSpPr txBox="1"/>
          <p:nvPr/>
        </p:nvSpPr>
        <p:spPr>
          <a:xfrm>
            <a:off x="5352675" y="3558087"/>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z from</a:t>
            </a:r>
          </a:p>
        </p:txBody>
      </p:sp>
      <p:sp>
        <p:nvSpPr>
          <p:cNvPr id="1624" name="Shape 1624"/>
          <p:cNvSpPr txBox="1"/>
          <p:nvPr/>
        </p:nvSpPr>
        <p:spPr>
          <a:xfrm>
            <a:off x="5183525" y="1768462"/>
            <a:ext cx="1572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 x|z from</a:t>
            </a:r>
          </a:p>
        </p:txBody>
      </p:sp>
      <p:pic>
        <p:nvPicPr>
          <p:cNvPr id="1625" name="Shape 1625"/>
          <p:cNvPicPr preferRelativeResize="0"/>
          <p:nvPr/>
        </p:nvPicPr>
        <p:blipFill>
          <a:blip r:embed="rId6">
            <a:alphaModFix/>
          </a:blip>
          <a:stretch>
            <a:fillRect/>
          </a:stretch>
        </p:blipFill>
        <p:spPr>
          <a:xfrm>
            <a:off x="6705250" y="1833825"/>
            <a:ext cx="1950776" cy="271300"/>
          </a:xfrm>
          <a:prstGeom prst="rect">
            <a:avLst/>
          </a:prstGeom>
          <a:noFill/>
          <a:ln>
            <a:noFill/>
          </a:ln>
        </p:spPr>
      </p:pic>
      <p:pic>
        <p:nvPicPr>
          <p:cNvPr id="1626" name="Shape 1626"/>
          <p:cNvPicPr preferRelativeResize="0"/>
          <p:nvPr/>
        </p:nvPicPr>
        <p:blipFill>
          <a:blip r:embed="rId7">
            <a:alphaModFix/>
          </a:blip>
          <a:stretch>
            <a:fillRect/>
          </a:stretch>
        </p:blipFill>
        <p:spPr>
          <a:xfrm>
            <a:off x="6723824" y="3635924"/>
            <a:ext cx="1944340" cy="271300"/>
          </a:xfrm>
          <a:prstGeom prst="rect">
            <a:avLst/>
          </a:prstGeom>
          <a:noFill/>
          <a:ln>
            <a:noFill/>
          </a:ln>
        </p:spPr>
      </p:pic>
      <p:pic>
        <p:nvPicPr>
          <p:cNvPr id="1627" name="Shape 1627"/>
          <p:cNvPicPr preferRelativeResize="0"/>
          <p:nvPr/>
        </p:nvPicPr>
        <p:blipFill>
          <a:blip r:embed="rId8">
            <a:alphaModFix/>
          </a:blip>
          <a:stretch>
            <a:fillRect/>
          </a:stretch>
        </p:blipFill>
        <p:spPr>
          <a:xfrm>
            <a:off x="4544396" y="3117914"/>
            <a:ext cx="778200" cy="271299"/>
          </a:xfrm>
          <a:prstGeom prst="rect">
            <a:avLst/>
          </a:prstGeom>
          <a:noFill/>
          <a:ln>
            <a:noFill/>
          </a:ln>
        </p:spPr>
      </p:pic>
      <p:pic>
        <p:nvPicPr>
          <p:cNvPr id="1628" name="Shape 1628"/>
          <p:cNvPicPr preferRelativeResize="0"/>
          <p:nvPr/>
        </p:nvPicPr>
        <p:blipFill>
          <a:blip r:embed="rId9">
            <a:alphaModFix/>
          </a:blip>
          <a:stretch>
            <a:fillRect/>
          </a:stretch>
        </p:blipFill>
        <p:spPr>
          <a:xfrm>
            <a:off x="6026025" y="4248661"/>
            <a:ext cx="461920" cy="225465"/>
          </a:xfrm>
          <a:prstGeom prst="rect">
            <a:avLst/>
          </a:prstGeom>
          <a:noFill/>
          <a:ln>
            <a:noFill/>
          </a:ln>
        </p:spPr>
      </p:pic>
      <p:pic>
        <p:nvPicPr>
          <p:cNvPr id="1629" name="Shape 1629"/>
          <p:cNvPicPr preferRelativeResize="0"/>
          <p:nvPr/>
        </p:nvPicPr>
        <p:blipFill>
          <a:blip r:embed="rId10">
            <a:alphaModFix/>
          </a:blip>
          <a:stretch>
            <a:fillRect/>
          </a:stretch>
        </p:blipFill>
        <p:spPr>
          <a:xfrm>
            <a:off x="7610563" y="4219574"/>
            <a:ext cx="493237" cy="283650"/>
          </a:xfrm>
          <a:prstGeom prst="rect">
            <a:avLst/>
          </a:prstGeom>
          <a:noFill/>
          <a:ln>
            <a:noFill/>
          </a:ln>
        </p:spPr>
      </p:pic>
      <p:pic>
        <p:nvPicPr>
          <p:cNvPr id="1630" name="Shape 1630"/>
          <p:cNvPicPr preferRelativeResize="0"/>
          <p:nvPr/>
        </p:nvPicPr>
        <p:blipFill>
          <a:blip r:embed="rId11">
            <a:alphaModFix/>
          </a:blip>
          <a:stretch>
            <a:fillRect/>
          </a:stretch>
        </p:blipFill>
        <p:spPr>
          <a:xfrm>
            <a:off x="5780663" y="2522344"/>
            <a:ext cx="461919" cy="227680"/>
          </a:xfrm>
          <a:prstGeom prst="rect">
            <a:avLst/>
          </a:prstGeom>
          <a:noFill/>
          <a:ln>
            <a:noFill/>
          </a:ln>
        </p:spPr>
      </p:pic>
      <p:pic>
        <p:nvPicPr>
          <p:cNvPr id="1631" name="Shape 1631"/>
          <p:cNvPicPr preferRelativeResize="0"/>
          <p:nvPr/>
        </p:nvPicPr>
        <p:blipFill>
          <a:blip r:embed="rId12">
            <a:alphaModFix/>
          </a:blip>
          <a:stretch>
            <a:fillRect/>
          </a:stretch>
        </p:blipFill>
        <p:spPr>
          <a:xfrm>
            <a:off x="7822413" y="2517175"/>
            <a:ext cx="493236" cy="286436"/>
          </a:xfrm>
          <a:prstGeom prst="rect">
            <a:avLst/>
          </a:prstGeom>
          <a:noFill/>
          <a:ln>
            <a:noFill/>
          </a:ln>
        </p:spPr>
      </p:pic>
      <p:sp>
        <p:nvSpPr>
          <p:cNvPr id="1632" name="Shape 1632"/>
          <p:cNvSpPr txBox="1"/>
          <p:nvPr/>
        </p:nvSpPr>
        <p:spPr>
          <a:xfrm>
            <a:off x="4984725" y="5012675"/>
            <a:ext cx="1367400" cy="34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Input Data</a:t>
            </a:r>
          </a:p>
        </p:txBody>
      </p:sp>
      <p:sp>
        <p:nvSpPr>
          <p:cNvPr id="1633" name="Shape 1633"/>
          <p:cNvSpPr/>
          <p:nvPr/>
        </p:nvSpPr>
        <p:spPr>
          <a:xfrm>
            <a:off x="6026025" y="1429687"/>
            <a:ext cx="2028300" cy="3114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2400" kern="0">
              <a:solidFill>
                <a:srgbClr val="000000"/>
              </a:solidFill>
              <a:latin typeface="Arial"/>
              <a:ea typeface="Arial"/>
              <a:cs typeface="Arial"/>
              <a:sym typeface="Arial"/>
            </a:endParaRPr>
          </a:p>
        </p:txBody>
      </p:sp>
      <p:pic>
        <p:nvPicPr>
          <p:cNvPr id="1634" name="Shape 1634"/>
          <p:cNvPicPr preferRelativeResize="0"/>
          <p:nvPr/>
        </p:nvPicPr>
        <p:blipFill>
          <a:blip r:embed="rId13">
            <a:alphaModFix/>
          </a:blip>
          <a:stretch>
            <a:fillRect/>
          </a:stretch>
        </p:blipFill>
        <p:spPr>
          <a:xfrm>
            <a:off x="6957298" y="1467613"/>
            <a:ext cx="165775" cy="235575"/>
          </a:xfrm>
          <a:prstGeom prst="rect">
            <a:avLst/>
          </a:prstGeom>
          <a:noFill/>
          <a:ln>
            <a:noFill/>
          </a:ln>
        </p:spPr>
      </p:pic>
      <p:cxnSp>
        <p:nvCxnSpPr>
          <p:cNvPr id="1635" name="Shape 1635"/>
          <p:cNvCxnSpPr>
            <a:stCxn id="1606" idx="0"/>
          </p:cNvCxnSpPr>
          <p:nvPr/>
        </p:nvCxnSpPr>
        <p:spPr>
          <a:xfrm rot="10800000">
            <a:off x="6246575" y="2801100"/>
            <a:ext cx="833700" cy="507900"/>
          </a:xfrm>
          <a:prstGeom prst="straightConnector1">
            <a:avLst/>
          </a:prstGeom>
          <a:noFill/>
          <a:ln w="19050" cap="flat" cmpd="sng">
            <a:solidFill>
              <a:schemeClr val="dk2"/>
            </a:solidFill>
            <a:prstDash val="solid"/>
            <a:round/>
            <a:headEnd type="none" w="lg" len="lg"/>
            <a:tailEnd type="triangle" w="lg" len="lg"/>
          </a:ln>
        </p:spPr>
      </p:cxnSp>
      <p:cxnSp>
        <p:nvCxnSpPr>
          <p:cNvPr id="1636" name="Shape 1636"/>
          <p:cNvCxnSpPr>
            <a:stCxn id="1606" idx="0"/>
          </p:cNvCxnSpPr>
          <p:nvPr/>
        </p:nvCxnSpPr>
        <p:spPr>
          <a:xfrm rot="10800000" flipH="1">
            <a:off x="7080275" y="2787300"/>
            <a:ext cx="753300" cy="521700"/>
          </a:xfrm>
          <a:prstGeom prst="straightConnector1">
            <a:avLst/>
          </a:prstGeom>
          <a:noFill/>
          <a:ln w="19050" cap="flat" cmpd="sng">
            <a:solidFill>
              <a:schemeClr val="dk2"/>
            </a:solidFill>
            <a:prstDash val="solid"/>
            <a:round/>
            <a:headEnd type="none" w="lg" len="lg"/>
            <a:tailEnd type="triangle" w="lg" len="lg"/>
          </a:ln>
        </p:spPr>
      </p:cxnSp>
      <p:sp>
        <p:nvSpPr>
          <p:cNvPr id="1638" name="Shape 1638"/>
          <p:cNvSpPr txBox="1"/>
          <p:nvPr/>
        </p:nvSpPr>
        <p:spPr>
          <a:xfrm>
            <a:off x="209100" y="1666025"/>
            <a:ext cx="3782400" cy="6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Putting it all together: maximizing the likelihood lower bound</a:t>
            </a:r>
          </a:p>
        </p:txBody>
      </p:sp>
      <p:pic>
        <p:nvPicPr>
          <p:cNvPr id="1639" name="Shape 1639"/>
          <p:cNvPicPr preferRelativeResize="0"/>
          <p:nvPr/>
        </p:nvPicPr>
        <p:blipFill rotWithShape="1">
          <a:blip r:embed="rId14">
            <a:alphaModFix/>
          </a:blip>
          <a:srcRect l="15132" t="72527" r="36520" b="900"/>
          <a:stretch/>
        </p:blipFill>
        <p:spPr>
          <a:xfrm>
            <a:off x="226250" y="2420301"/>
            <a:ext cx="3512972" cy="706273"/>
          </a:xfrm>
          <a:prstGeom prst="rect">
            <a:avLst/>
          </a:prstGeom>
          <a:noFill/>
          <a:ln>
            <a:noFill/>
          </a:ln>
        </p:spPr>
      </p:pic>
      <p:sp>
        <p:nvSpPr>
          <p:cNvPr id="1640" name="Shape 1640"/>
          <p:cNvSpPr txBox="1"/>
          <p:nvPr/>
        </p:nvSpPr>
        <p:spPr>
          <a:xfrm>
            <a:off x="1819300" y="3709675"/>
            <a:ext cx="2099400" cy="857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6AA84F"/>
                </a:solidFill>
                <a:latin typeface="Arial"/>
                <a:ea typeface="Arial"/>
                <a:cs typeface="Arial"/>
                <a:sym typeface="Arial"/>
              </a:rPr>
              <a:t>Make approximate posterior distribution close to prior</a:t>
            </a:r>
          </a:p>
        </p:txBody>
      </p:sp>
      <p:cxnSp>
        <p:nvCxnSpPr>
          <p:cNvPr id="1641" name="Shape 1641"/>
          <p:cNvCxnSpPr/>
          <p:nvPr/>
        </p:nvCxnSpPr>
        <p:spPr>
          <a:xfrm rot="10800000">
            <a:off x="3139650" y="2943050"/>
            <a:ext cx="2471700" cy="1417500"/>
          </a:xfrm>
          <a:prstGeom prst="curvedConnector3">
            <a:avLst>
              <a:gd name="adj1" fmla="val 89876"/>
            </a:avLst>
          </a:prstGeom>
          <a:noFill/>
          <a:ln w="19050" cap="flat" cmpd="sng">
            <a:solidFill>
              <a:srgbClr val="6AA84F"/>
            </a:solidFill>
            <a:prstDash val="solid"/>
            <a:round/>
            <a:headEnd type="none" w="lg" len="lg"/>
            <a:tailEnd type="triangle" w="lg" len="lg"/>
          </a:ln>
        </p:spPr>
      </p:cxnSp>
      <p:sp>
        <p:nvSpPr>
          <p:cNvPr id="1642" name="Shape 1642"/>
          <p:cNvSpPr txBox="1"/>
          <p:nvPr/>
        </p:nvSpPr>
        <p:spPr>
          <a:xfrm>
            <a:off x="3842500" y="1567700"/>
            <a:ext cx="1662600" cy="1136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Maximize likelihood of original input being reconstructed</a:t>
            </a:r>
          </a:p>
        </p:txBody>
      </p:sp>
      <p:cxnSp>
        <p:nvCxnSpPr>
          <p:cNvPr id="1643" name="Shape 1643"/>
          <p:cNvCxnSpPr/>
          <p:nvPr/>
        </p:nvCxnSpPr>
        <p:spPr>
          <a:xfrm flipH="1">
            <a:off x="1019850" y="1568975"/>
            <a:ext cx="4901400" cy="858600"/>
          </a:xfrm>
          <a:prstGeom prst="curvedConnector3">
            <a:avLst>
              <a:gd name="adj1" fmla="val 92813"/>
            </a:avLst>
          </a:prstGeom>
          <a:noFill/>
          <a:ln w="19050" cap="flat" cmpd="sng">
            <a:solidFill>
              <a:srgbClr val="FF0000"/>
            </a:solidFill>
            <a:prstDash val="solid"/>
            <a:round/>
            <a:headEnd type="none" w="lg" len="lg"/>
            <a:tailEnd type="triangle" w="lg" len="lg"/>
          </a:ln>
        </p:spPr>
      </p:cxnSp>
      <p:sp>
        <p:nvSpPr>
          <p:cNvPr id="1644" name="Shape 1644"/>
          <p:cNvSpPr txBox="1"/>
          <p:nvPr/>
        </p:nvSpPr>
        <p:spPr>
          <a:xfrm>
            <a:off x="187924" y="4523000"/>
            <a:ext cx="30525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For every minibatch of input data: compute this forward pass, and then backprop!</a:t>
            </a:r>
          </a:p>
        </p:txBody>
      </p:sp>
      <p:sp>
        <p:nvSpPr>
          <p:cNvPr id="43" name="Title 1"/>
          <p:cNvSpPr>
            <a:spLocks noGrp="1"/>
          </p:cNvSpPr>
          <p:nvPr>
            <p:ph type="title"/>
          </p:nvPr>
        </p:nvSpPr>
        <p:spPr>
          <a:xfrm>
            <a:off x="685800" y="228600"/>
            <a:ext cx="7772400" cy="685800"/>
          </a:xfrm>
        </p:spPr>
        <p:txBody>
          <a:bodyPr/>
          <a:lstStyle/>
          <a:p>
            <a:r>
              <a:rPr lang="en-US" sz="3800" dirty="0" err="1" smtClean="0"/>
              <a:t>Variational</a:t>
            </a:r>
            <a:r>
              <a:rPr lang="en-US" sz="3800" dirty="0" smtClean="0"/>
              <a:t> Auto Encoders</a:t>
            </a:r>
            <a:endParaRPr lang="en-US" sz="3800" dirty="0"/>
          </a:p>
        </p:txBody>
      </p:sp>
    </p:spTree>
    <p:extLst>
      <p:ext uri="{BB962C8B-B14F-4D97-AF65-F5344CB8AC3E}">
        <p14:creationId xmlns:p14="http://schemas.microsoft.com/office/powerpoint/2010/main" val="1598689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56934</TotalTime>
  <Words>5771</Words>
  <Application>Microsoft Macintosh PowerPoint</Application>
  <PresentationFormat>On-screen Show (4:3)</PresentationFormat>
  <Paragraphs>1126</Paragraphs>
  <Slides>121</Slides>
  <Notes>90</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121</vt:i4>
      </vt:variant>
    </vt:vector>
  </HeadingPairs>
  <TitlesOfParts>
    <vt:vector size="131" baseType="lpstr">
      <vt:lpstr>Arial Narrow</vt:lpstr>
      <vt:lpstr>Calibri</vt:lpstr>
      <vt:lpstr>Helvetica Neue</vt:lpstr>
      <vt:lpstr>ＭＳ Ｐゴシック</vt:lpstr>
      <vt:lpstr>Osaka</vt:lpstr>
      <vt:lpstr>Symbol</vt:lpstr>
      <vt:lpstr>Wingdings</vt:lpstr>
      <vt:lpstr>Arial</vt:lpstr>
      <vt:lpstr>pictures</vt:lpstr>
      <vt:lpstr>Blank Presentation</vt:lpstr>
      <vt:lpstr>CS 7643: Deep Learning</vt:lpstr>
      <vt:lpstr>Invited Talk</vt:lpstr>
      <vt:lpstr>Administrativia</vt:lpstr>
      <vt:lpstr>Overview</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Generative Models</vt:lpstr>
      <vt:lpstr>Generative Models</vt:lpstr>
      <vt:lpstr>Taxonomy of Generative Models</vt:lpstr>
      <vt:lpstr>Taxonomy of Generative Models</vt:lpstr>
      <vt:lpstr>Why Generative Models?</vt:lpstr>
      <vt:lpstr>PowerPoint Presentation</vt:lpstr>
      <vt:lpstr>Fully Observable Model</vt:lpstr>
      <vt:lpstr>Fully Observable Model</vt:lpstr>
      <vt:lpstr>Fully Observable Model</vt:lpstr>
      <vt:lpstr>PixelRNN [van der Oord et al. 2016]</vt:lpstr>
      <vt:lpstr>PixelRNN [van der Oord et al. 2016]</vt:lpstr>
      <vt:lpstr>PixelRNN [van der Oord et al. 2016]</vt:lpstr>
      <vt:lpstr>PixelRNN [van der Oord et al. 2016]</vt:lpstr>
      <vt:lpstr>PixelCNN [van der Oord et al. 2016]</vt:lpstr>
      <vt:lpstr>PixelCNN [van der Oord et al. 2016]</vt:lpstr>
      <vt:lpstr>PixelCNN [van der Oord et al. 2016]</vt:lpstr>
      <vt:lpstr>Generation Samples</vt:lpstr>
      <vt:lpstr>PixelRNN and PixelCNN</vt:lpstr>
      <vt:lpstr>PowerPoint Presentation</vt:lpstr>
      <vt:lpstr>So far...</vt:lpstr>
      <vt:lpstr>So far...</vt:lpstr>
      <vt:lpstr>Variational Auto Encoders</vt:lpstr>
      <vt:lpstr>Autoencoders</vt:lpstr>
      <vt:lpstr>PowerPoint Presentation</vt:lpstr>
      <vt:lpstr>Autoencoders</vt:lpstr>
      <vt:lpstr>Autoencoders</vt:lpstr>
      <vt:lpstr>Autoencoders</vt:lpstr>
      <vt:lpstr>Autoencoders</vt:lpstr>
      <vt:lpstr>Autoencoders</vt:lpstr>
      <vt:lpstr>Autoencoders</vt:lpstr>
      <vt:lpstr>Autoencoders</vt:lpstr>
      <vt:lpstr>Autoencoders</vt:lpstr>
      <vt:lpstr>Autoencoders</vt:lpstr>
      <vt:lpstr>Autoencoders</vt:lpstr>
      <vt:lpstr>Autoencoders</vt:lpstr>
      <vt:lpstr>Variational Autoencoders</vt:lpstr>
      <vt:lpstr>Variational Auto Encoders</vt:lpstr>
      <vt:lpstr>Basic Problem</vt:lpstr>
      <vt:lpstr>Example</vt:lpstr>
      <vt:lpstr>Example</vt:lpstr>
      <vt:lpstr>Two Options</vt:lpstr>
      <vt:lpstr>Option 1</vt:lpstr>
      <vt:lpstr>Example</vt:lpstr>
      <vt:lpstr>Two Options</vt:lpstr>
      <vt:lpstr>Option 2</vt:lpstr>
      <vt:lpstr>Example</vt:lpstr>
      <vt:lpstr>Reparameterization Intuition</vt:lpstr>
      <vt:lpstr>Two Options</vt:lpstr>
      <vt:lpstr>Example</vt:lpstr>
      <vt:lpstr>Example</vt:lpstr>
      <vt:lpstr>Aside: Gumbel Softmax</vt:lpstr>
      <vt:lpstr>Aside: Gumbel Softmax</vt:lpstr>
      <vt:lpstr>Variational Auto Encoders</vt:lpstr>
      <vt:lpstr>What is Variational Inference?</vt:lpstr>
      <vt:lpstr>Intuition</vt:lpstr>
      <vt:lpstr>KL divergence:  Distance between distributions</vt:lpstr>
      <vt:lpstr>Find simple approximate distribution</vt:lpstr>
      <vt:lpstr>Example 1</vt:lpstr>
      <vt:lpstr>Example 2</vt:lpstr>
      <vt:lpstr>The general learning problem with missing data</vt:lpstr>
      <vt:lpstr>Applying Jensen’s inequality</vt:lpstr>
      <vt:lpstr>Applying Jensen’s inequality</vt:lpstr>
      <vt:lpstr>Evidence Based Lower Bound</vt:lpstr>
      <vt:lpstr>Evidence Based Lower Bound</vt:lpstr>
      <vt:lpstr>GMM</vt:lpstr>
      <vt:lpstr>PowerPoint Presentation</vt:lpstr>
      <vt:lpstr>EM for Learning GMMs</vt:lpstr>
      <vt:lpstr>Gaussian Mixture Example: Start</vt:lpstr>
      <vt:lpstr>After 1st iteration</vt:lpstr>
      <vt:lpstr>After 2nd iteration</vt:lpstr>
      <vt:lpstr>After 3rd iteration</vt:lpstr>
      <vt:lpstr>After 4th iteration</vt:lpstr>
      <vt:lpstr>After 5th iteration</vt:lpstr>
      <vt:lpstr>After 6th iteration</vt:lpstr>
      <vt:lpstr>After 20th iteration</vt:lpstr>
      <vt:lpstr>Variational Auto Encoders</vt:lpstr>
      <vt:lpstr>Amortized Inference Neural Networks</vt:lpstr>
      <vt:lpstr>PowerPoint Presentation</vt:lpstr>
      <vt:lpstr>PowerPoint Presentation</vt:lpstr>
      <vt:lpstr>Variational Auto Encoders</vt:lpstr>
      <vt:lpstr>Variational Auto Encoders</vt:lpstr>
      <vt:lpstr>Variational Auto Encoders</vt:lpstr>
      <vt:lpstr>Variational Auto Encoders</vt:lpstr>
      <vt:lpstr>Variational Auto Encoders</vt:lpstr>
      <vt:lpstr>Variational Auto Encoders</vt:lpstr>
      <vt:lpstr>Variational Auto Encoders: Generating Data</vt:lpstr>
      <vt:lpstr>Variational Auto Encoders: Generating Data</vt:lpstr>
      <vt:lpstr>Variational Auto Encoders: Generating Data</vt:lpstr>
      <vt:lpstr>Variational Auto Encoders: Generating Data</vt:lpstr>
      <vt:lpstr>Variational Auto Encoders: Generating Data</vt:lpstr>
      <vt:lpstr>Variational Auto Encoders: Generating Data</vt:lpstr>
      <vt:lpstr>Variational Autoencoders</vt:lpstr>
      <vt:lpstr>PowerPoint Presentation</vt:lpstr>
      <vt:lpstr>So far...</vt:lpstr>
      <vt:lpstr>So far...</vt:lpstr>
      <vt:lpstr>So far...</vt:lpstr>
      <vt:lpstr>Generative Adversarial Networks</vt:lpstr>
      <vt:lpstr>Generative Adversarial Networks</vt:lpstr>
      <vt:lpstr>Training GANs: Two-player game</vt:lpstr>
      <vt:lpstr>Training GANs: Two-player game</vt:lpstr>
      <vt:lpstr>Training GANs: Two-player game</vt:lpstr>
      <vt:lpstr>Training GANs: Two-player game</vt:lpstr>
      <vt:lpstr>Training GANs: Two-player game</vt:lpstr>
      <vt:lpstr>Training GANs: Two-player game</vt:lpstr>
      <vt:lpstr>Training GANs: Two-player game</vt:lpstr>
      <vt:lpstr>Training GANs: Two-player game</vt:lpstr>
      <vt:lpstr>Training GANs: Two-player game</vt:lpstr>
    </vt:vector>
  </TitlesOfParts>
  <Manager/>
  <Company>Virginia Tech</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3181</cp:revision>
  <cp:lastPrinted>2015-04-01T17:45:43Z</cp:lastPrinted>
  <dcterms:created xsi:type="dcterms:W3CDTF">2013-03-06T19:31:42Z</dcterms:created>
  <dcterms:modified xsi:type="dcterms:W3CDTF">2017-11-21T21:07:35Z</dcterms:modified>
  <cp:category/>
</cp:coreProperties>
</file>