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tags/tag13.xml" ContentType="application/vnd.openxmlformats-officedocument.presentationml.tags+xml"/>
  <Override PartName="/ppt/notesSlides/notesSlide13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15.xml" ContentType="application/vnd.openxmlformats-officedocument.presentationml.notesSlide+xml"/>
  <Override PartName="/ppt/tags/tag18.xml" ContentType="application/vnd.openxmlformats-officedocument.presentationml.tags+xml"/>
  <Override PartName="/ppt/notesSlides/notesSlide16.xml" ContentType="application/vnd.openxmlformats-officedocument.presentationml.notesSlide+xml"/>
  <Override PartName="/ppt/tags/tag19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21.xml" ContentType="application/vnd.openxmlformats-officedocument.presentationml.tags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333" r:id="rId2"/>
    <p:sldId id="334" r:id="rId3"/>
    <p:sldId id="335" r:id="rId4"/>
    <p:sldId id="336" r:id="rId5"/>
    <p:sldId id="257" r:id="rId6"/>
    <p:sldId id="308" r:id="rId7"/>
    <p:sldId id="324" r:id="rId8"/>
    <p:sldId id="294" r:id="rId9"/>
    <p:sldId id="285" r:id="rId10"/>
    <p:sldId id="288" r:id="rId11"/>
    <p:sldId id="266" r:id="rId12"/>
    <p:sldId id="267" r:id="rId13"/>
    <p:sldId id="268" r:id="rId14"/>
    <p:sldId id="269" r:id="rId15"/>
    <p:sldId id="270" r:id="rId16"/>
    <p:sldId id="307" r:id="rId17"/>
    <p:sldId id="300" r:id="rId18"/>
    <p:sldId id="284" r:id="rId19"/>
    <p:sldId id="271" r:id="rId20"/>
    <p:sldId id="303" r:id="rId21"/>
    <p:sldId id="309" r:id="rId22"/>
    <p:sldId id="272" r:id="rId23"/>
    <p:sldId id="273" r:id="rId24"/>
    <p:sldId id="329" r:id="rId25"/>
    <p:sldId id="327" r:id="rId26"/>
    <p:sldId id="299" r:id="rId27"/>
    <p:sldId id="326" r:id="rId28"/>
    <p:sldId id="323" r:id="rId29"/>
    <p:sldId id="337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A1A"/>
    <a:srgbClr val="00C020"/>
    <a:srgbClr val="B0EE9A"/>
    <a:srgbClr val="DEF8D8"/>
    <a:srgbClr val="C1F2B0"/>
    <a:srgbClr val="F5F8EE"/>
    <a:srgbClr val="0000FF"/>
    <a:srgbClr val="FFFFFF"/>
    <a:srgbClr val="008000"/>
    <a:srgbClr val="FF7D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0213" autoAdjust="0"/>
    <p:restoredTop sz="78650" autoAdjust="0"/>
  </p:normalViewPr>
  <p:slideViewPr>
    <p:cSldViewPr showGuides="1">
      <p:cViewPr>
        <p:scale>
          <a:sx n="75" d="100"/>
          <a:sy n="75" d="100"/>
        </p:scale>
        <p:origin x="2144" y="6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987F48-10FB-4A6B-BB02-2426A433C40C}" type="datetimeFigureOut">
              <a:rPr lang="en-US" smtClean="0"/>
              <a:t>11/28/2016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E09B76-0FB8-4CFA-ACAF-41C9690F12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7134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By now, you’re probably</a:t>
            </a:r>
            <a:r>
              <a:rPr lang="en-US" baseline="0" dirty="0" smtClean="0"/>
              <a:t> familiar with the idea that big datasets of labeled images plus deep learning have ushered in a new era of computer vision.  </a:t>
            </a:r>
          </a:p>
          <a:p>
            <a:r>
              <a:rPr lang="en-US" baseline="0" dirty="0" smtClean="0"/>
              <a:t>- what’s even more remarkable, however, is that the trained models seem to transfer to many other problems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E09B76-0FB8-4CFA-ACAF-41C9690F125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097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After training for a while, another</a:t>
            </a:r>
            <a:r>
              <a:rPr lang="en-US" baseline="0" dirty="0" smtClean="0"/>
              <a:t> “trivial” shortcut started to take hold, which was difficult to track down.  We first noticed pairs that the net could predict much better than people.</a:t>
            </a:r>
          </a:p>
          <a:p>
            <a:r>
              <a:rPr lang="en-US" baseline="0" dirty="0" smtClean="0"/>
              <a:t>- We found its nearest neighbors were other textures with little else in common</a:t>
            </a:r>
          </a:p>
          <a:p>
            <a:r>
              <a:rPr lang="en-US" baseline="0" dirty="0" smtClean="0"/>
              <a:t>- We then looked at the distribution of where those nearest-neighbor patches were occurring in the original image frame—turned out they were all from the same corner of the image</a:t>
            </a:r>
          </a:p>
          <a:p>
            <a:r>
              <a:rPr lang="en-US" baseline="0" dirty="0" smtClean="0"/>
              <a:t>- Was the network figuring out where the patches were on the image frame?  To find out, we trained a separate network to predict the absolute (</a:t>
            </a:r>
            <a:r>
              <a:rPr lang="en-US" baseline="0" dirty="0" err="1" smtClean="0"/>
              <a:t>x,y</a:t>
            </a:r>
            <a:r>
              <a:rPr lang="en-US" baseline="0" dirty="0" smtClean="0"/>
              <a:t>) coordinates of individual patches.</a:t>
            </a:r>
          </a:p>
          <a:p>
            <a:r>
              <a:rPr lang="en-US" baseline="0" dirty="0" smtClean="0"/>
              <a:t>- For some images (not all), the net predicted very well, even for patches with no semantics in them.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E09B76-0FB8-4CFA-ACAF-41C9690F125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7263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Turns out that the images where this worked were those affected by chromatic aberration</a:t>
            </a:r>
          </a:p>
          <a:p>
            <a:r>
              <a:rPr lang="en-US" dirty="0" smtClean="0"/>
              <a:t>- Chromatic</a:t>
            </a:r>
            <a:r>
              <a:rPr lang="en-US" baseline="0" dirty="0" smtClean="0"/>
              <a:t> aberration happens when a lens bends different wavelengths a different amount</a:t>
            </a:r>
          </a:p>
          <a:p>
            <a:r>
              <a:rPr lang="en-US" baseline="0" dirty="0" smtClean="0"/>
              <a:t>- For common lenses (specifically, the achromatic doublet), the green color channel is shrunk a little bit toward the image center relative to red and blue</a:t>
            </a:r>
          </a:p>
          <a:p>
            <a:r>
              <a:rPr lang="en-US" baseline="0" dirty="0" smtClean="0"/>
              <a:t>- Deep nets can detect this subtle shift, which tells the net where a patch is with respect to the lens, and gives away the answer to the relative-position task.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E09B76-0FB8-4CFA-ACAF-41C9690F125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9825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There’s various ways to fix this—for example, removing</a:t>
            </a:r>
            <a:r>
              <a:rPr lang="en-US" baseline="0" dirty="0" smtClean="0"/>
              <a:t> color (for our experiments, we randomly dropped 2 of the 3 color channels).  </a:t>
            </a:r>
          </a:p>
          <a:p>
            <a:r>
              <a:rPr lang="en-US" baseline="0" dirty="0" smtClean="0"/>
              <a:t>But there’s a more important lesson: Deep nets are kind-of lazy.  If there’s a way to solve a problem without learning semantics, they may learn to do that instead.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E09B76-0FB8-4CFA-ACAF-41C9690F125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7263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Now let’s look at some results.</a:t>
            </a:r>
            <a:r>
              <a:rPr lang="en-US" baseline="0" dirty="0" smtClean="0"/>
              <a:t>  We first did a sanity check, sampling 1000 patches from Pascal and finding nearest neighbors.  I’ve selected a few I think are interesting.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E09B76-0FB8-4CFA-ACAF-41C9690F125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2450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We can perform</a:t>
            </a:r>
            <a:r>
              <a:rPr lang="en-US" baseline="0" dirty="0" smtClean="0"/>
              <a:t> visual </a:t>
            </a:r>
            <a:r>
              <a:rPr lang="en-US" baseline="0" dirty="0" err="1" smtClean="0"/>
              <a:t>datamining</a:t>
            </a:r>
            <a:r>
              <a:rPr lang="en-US" baseline="0" dirty="0" smtClean="0"/>
              <a:t> via our nearest neighbors, but the net seems to capture textures as well as objects.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- Objects tend to be made up of parts that fit a particular geometric configuration.</a:t>
            </a:r>
          </a:p>
          <a:p>
            <a:r>
              <a:rPr lang="en-US" baseline="0" dirty="0" smtClean="0"/>
              <a:t>- Hence, we can filter out objects by geometric verification, by finding sets of patches that occur together in a consistent configuration.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8B81CF-2AD6-4FF5-BC7B-BA3154D69DD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5093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Shape 7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86" name="Shape 7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 dirty="0" smtClean="0"/>
              <a:t>- If</a:t>
            </a:r>
            <a:r>
              <a:rPr lang="en-US" baseline="0" dirty="0" smtClean="0"/>
              <a:t> we can mine objects, can we detect them?  We adopt the R-CNN pipeline on VOC 2007.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999845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E09B76-0FB8-4CFA-ACAF-41C9690F125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0574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E09B76-0FB8-4CFA-ACAF-41C9690F125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0574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We’re doing better at object understanding, but what about other tasks?  Looking</a:t>
            </a:r>
            <a:r>
              <a:rPr lang="en-US" baseline="0" dirty="0" smtClean="0"/>
              <a:t> back at our nearest neighbors, it seems like the network is capturing geometry as well.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E09B76-0FB8-4CFA-ACAF-41C9690F125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0483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E09B76-0FB8-4CFA-ACAF-41C9690F125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5086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One way to explain</a:t>
            </a:r>
            <a:r>
              <a:rPr lang="en-US" baseline="0" dirty="0" smtClean="0"/>
              <a:t> </a:t>
            </a:r>
            <a:r>
              <a:rPr lang="en-US" dirty="0" smtClean="0"/>
              <a:t>this</a:t>
            </a:r>
            <a:r>
              <a:rPr lang="en-US" baseline="0" dirty="0" smtClean="0"/>
              <a:t> phenomenon</a:t>
            </a:r>
            <a:r>
              <a:rPr lang="en-US" dirty="0" smtClean="0"/>
              <a:t> is that the network begins by extracting some</a:t>
            </a:r>
            <a:r>
              <a:rPr lang="en-US" baseline="0" dirty="0" smtClean="0"/>
              <a:t> general-purpose information in order to solve classification.  </a:t>
            </a:r>
          </a:p>
          <a:p>
            <a:r>
              <a:rPr lang="en-US" baseline="0" dirty="0" smtClean="0"/>
              <a:t>- For example, to classify the breed of this dog, it makes sense to first extract its pose, parts, etc.</a:t>
            </a:r>
            <a:endParaRPr lang="en-US" dirty="0" smtClean="0"/>
          </a:p>
          <a:p>
            <a:r>
              <a:rPr lang="en-US" dirty="0" smtClean="0"/>
              <a:t>-</a:t>
            </a:r>
            <a:r>
              <a:rPr lang="en-US" baseline="0" dirty="0" smtClean="0"/>
              <a:t> </a:t>
            </a:r>
            <a:r>
              <a:rPr lang="en-US" dirty="0" smtClean="0"/>
              <a:t>For those of us who care about other problems besides classification, this</a:t>
            </a:r>
            <a:r>
              <a:rPr lang="en-US" baseline="0" dirty="0" smtClean="0"/>
              <a:t> classification problem is just a “pretext”—an excuse—for extracting this more general purpose information.</a:t>
            </a:r>
          </a:p>
          <a:p>
            <a:r>
              <a:rPr lang="en-US" baseline="0" dirty="0" smtClean="0"/>
              <a:t>- But if the features we’re learning are general, then does it have to be *this* task that the network trains on?  </a:t>
            </a:r>
          </a:p>
          <a:p>
            <a:r>
              <a:rPr lang="en-US" baseline="0" dirty="0" smtClean="0"/>
              <a:t>- Semantic labels from humans are expensive.  </a:t>
            </a:r>
          </a:p>
          <a:p>
            <a:r>
              <a:rPr lang="en-US" baseline="0" dirty="0" smtClean="0"/>
              <a:t>- Do we need semantic labels in order to learn a useful representation? Or is there some other pretext task that will learn something similar?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E09B76-0FB8-4CFA-ACAF-41C9690F125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9564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- So, do we need semantic labels?</a:t>
            </a:r>
          </a:p>
          <a:p>
            <a:r>
              <a:rPr lang="en-US" baseline="0" dirty="0" smtClean="0"/>
              <a:t>- While the question remains open, we believe the answer might be no. </a:t>
            </a:r>
          </a:p>
          <a:p>
            <a:r>
              <a:rPr lang="en-US" baseline="0" dirty="0" smtClean="0"/>
              <a:t>- And we aren’t the only recent work suggesting that improvements can be had.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E09B76-0FB8-4CFA-ACAF-41C9690F125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2810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There are a number of recent works on so-called “self-supervised” learning: that is, algorithms which start with data that has no hand-labeled, semantic annotations, but create a seemingly non-semantic task which still requires semantic information to solve.  This includes </a:t>
            </a:r>
            <a:r>
              <a:rPr lang="en-US" baseline="0" dirty="0" err="1" smtClean="0"/>
              <a:t>egomotion</a:t>
            </a:r>
            <a:r>
              <a:rPr lang="en-US" baseline="0" dirty="0" smtClean="0"/>
              <a:t>, video cues like temporal continuity and prediction in time, as well as other works that use context.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E09B76-0FB8-4CFA-ACAF-41C9690F125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4104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there’s already evidence that context can serve as a</a:t>
            </a:r>
            <a:r>
              <a:rPr lang="en-US" baseline="0" dirty="0" smtClean="0"/>
              <a:t> pretext task in the text domain</a:t>
            </a:r>
            <a:endParaRPr lang="en-US" dirty="0" smtClean="0"/>
          </a:p>
          <a:p>
            <a:r>
              <a:rPr lang="en-US" dirty="0" smtClean="0"/>
              <a:t>- However, doing this with pixels is hard because each pixel has so little semantic information.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E09B76-0FB8-4CFA-ACAF-41C9690F125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958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Say</a:t>
            </a:r>
            <a:r>
              <a:rPr lang="en-US" baseline="0" dirty="0" smtClean="0"/>
              <a:t> I give you a pair of patches from one image.  Can you say where they go relative to one another?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E09B76-0FB8-4CFA-ACAF-41C9690F125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6581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This</a:t>
            </a:r>
            <a:r>
              <a:rPr lang="en-US" baseline="0" dirty="0" smtClean="0"/>
              <a:t> is hard if you don’t know what a bus is, but easy if you do.</a:t>
            </a:r>
          </a:p>
          <a:p>
            <a:r>
              <a:rPr lang="en-US" baseline="0" dirty="0" smtClean="0"/>
              <a:t>- We hope that if we give this task to a machine learner, it will also solve it by recognizing semantics.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E09B76-0FB8-4CFA-ACAF-41C9690F125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2864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Let’s ask a machine learner to solve</a:t>
            </a:r>
            <a:r>
              <a:rPr lang="en-US" baseline="0" dirty="0" smtClean="0"/>
              <a:t> this.  Given an unlabeled image, we sample one patch uniformly at random, and then a second patch from one of these 8 possible locations relative to the first.</a:t>
            </a:r>
          </a:p>
          <a:p>
            <a:r>
              <a:rPr lang="en-US" dirty="0" smtClean="0"/>
              <a:t>- We then pass both patches to a deep network which is trained to predict which of</a:t>
            </a:r>
            <a:r>
              <a:rPr lang="en-US" baseline="0" dirty="0" smtClean="0"/>
              <a:t> the 8 classes was sampled.</a:t>
            </a:r>
          </a:p>
          <a:p>
            <a:r>
              <a:rPr lang="en-US" dirty="0" smtClean="0"/>
              <a:t>- Note</a:t>
            </a:r>
            <a:r>
              <a:rPr lang="en-US" baseline="0" dirty="0" smtClean="0"/>
              <a:t> the structure of this network: we have a relatively complex embedding that happens in parallel for both patches, followed by a relatively simple classifier that receives input from both patches.  We expect that this will encourage the network to extract semantics, because that’s what makes life easier for the simple classifier.  </a:t>
            </a:r>
          </a:p>
          <a:p>
            <a:r>
              <a:rPr lang="en-US" baseline="0" dirty="0" smtClean="0"/>
              <a:t>- This embedding function can be transferred to other problems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E09B76-0FB8-4CFA-ACAF-41C9690F125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0755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Create an embedding where semantically similar patches are close together</a:t>
            </a:r>
          </a:p>
          <a:p>
            <a:r>
              <a:rPr lang="en-US" dirty="0" smtClean="0"/>
              <a:t>- indeed, for this patch, the most similar other patches</a:t>
            </a:r>
            <a:r>
              <a:rPr lang="en-US" baseline="0" dirty="0" smtClean="0"/>
              <a:t> are other cats</a:t>
            </a:r>
            <a:endParaRPr lang="en-US" dirty="0" smtClean="0"/>
          </a:p>
          <a:p>
            <a:r>
              <a:rPr lang="en-US" dirty="0" smtClean="0"/>
              <a:t>- Note</a:t>
            </a:r>
            <a:r>
              <a:rPr lang="en-US" baseline="0" dirty="0" smtClean="0"/>
              <a:t> what this means: we’ve connected across instances of cats despite using an objective function that operates within a single image</a:t>
            </a:r>
          </a:p>
          <a:p>
            <a:r>
              <a:rPr lang="en-US" dirty="0" smtClean="0"/>
              <a:t>- We never told the algorithm that these were the same in any way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E09B76-0FB8-4CFA-ACAF-41C9690F125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0567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E09B76-0FB8-4CFA-ACAF-41C9690F125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0077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The way that we extract</a:t>
            </a:r>
            <a:r>
              <a:rPr lang="en-US" baseline="0" dirty="0" smtClean="0"/>
              <a:t> the patches is important.  The problem</a:t>
            </a:r>
            <a:r>
              <a:rPr lang="en-US" dirty="0" smtClean="0"/>
              <a:t> is</a:t>
            </a:r>
            <a:r>
              <a:rPr lang="en-US" baseline="0" dirty="0" smtClean="0"/>
              <a:t> that there are trivial shortcuts: ways that the network can solve the problem without really extracting the semantics that we’re after, like the line in this pair of patches.</a:t>
            </a:r>
          </a:p>
          <a:p>
            <a:r>
              <a:rPr lang="en-US" dirty="0" smtClean="0"/>
              <a:t>-</a:t>
            </a:r>
            <a:r>
              <a:rPr lang="en-US" baseline="0" dirty="0" smtClean="0"/>
              <a:t> </a:t>
            </a:r>
            <a:r>
              <a:rPr lang="en-US" dirty="0" smtClean="0"/>
              <a:t>The gap makes it</a:t>
            </a:r>
            <a:r>
              <a:rPr lang="en-US" baseline="0" dirty="0" smtClean="0"/>
              <a:t> less likely that low-level properties cross both patches</a:t>
            </a:r>
          </a:p>
          <a:p>
            <a:r>
              <a:rPr lang="en-US" baseline="0" dirty="0" smtClean="0"/>
              <a:t>- The jittering makes it harder to match straight lines between two patches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E09B76-0FB8-4CFA-ACAF-41C9690F125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3061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2349D-E1EA-4E56-A04D-20F3B7B35D1C}" type="datetime1">
              <a:rPr lang="en-US" smtClean="0"/>
              <a:t>11/28/2016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3E181-9067-4950-9A7D-6D04760B2E0E}" type="slidenum">
              <a:rPr lang="en-US" smtClean="0"/>
              <a:t>‹#›</a:t>
            </a:fld>
            <a:fld id="{58EAA45F-0875-4BB1-8E5C-469D4DAADF2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06438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898E5-1964-43B6-8608-B85C43511EB8}" type="datetime1">
              <a:rPr lang="en-US" smtClean="0"/>
              <a:t>11/28/2016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83191-F388-4186-BFCB-899B023CE9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4296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27C71-4A14-4371-8D93-84E29FE5CE0E}" type="datetime1">
              <a:rPr lang="en-US" smtClean="0"/>
              <a:t>11/28/2016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83191-F388-4186-BFCB-899B023CE9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99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9962A-581C-4B31-A21E-8CAD58C5A473}" type="datetime1">
              <a:rPr lang="en-US" smtClean="0"/>
              <a:t>11/28/2016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83191-F388-4186-BFCB-899B023CE9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912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175C8-5E64-430A-ABCC-4AF45461C1D9}" type="datetime1">
              <a:rPr lang="en-US" smtClean="0"/>
              <a:t>11/28/2016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83191-F388-4186-BFCB-899B023CE9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452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E36A2-4B23-4D98-BBD7-765260987153}" type="datetime1">
              <a:rPr lang="en-US" smtClean="0"/>
              <a:t>11/28/2016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83191-F388-4186-BFCB-899B023CE9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8500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C9D22-1882-46AA-A459-DEBB148AF85D}" type="datetime1">
              <a:rPr lang="en-US" smtClean="0"/>
              <a:t>11/28/2016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83191-F388-4186-BFCB-899B023CE9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5430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8B14E-9147-449F-9E53-0E70456B505E}" type="datetime1">
              <a:rPr lang="en-US" smtClean="0"/>
              <a:t>11/28/2016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83191-F388-4186-BFCB-899B023CE9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864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00D42-4868-42A9-B60C-C47375D2E75E}" type="datetime1">
              <a:rPr lang="en-US" smtClean="0"/>
              <a:t>11/28/2016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83191-F388-4186-BFCB-899B023CE9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9441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D441C-7F8B-4718-8882-FD9484178BE0}" type="datetime1">
              <a:rPr lang="en-US" smtClean="0"/>
              <a:t>11/28/2016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83191-F388-4186-BFCB-899B023CE9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030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6B24C-5336-4678-B1CA-867919819E58}" type="datetime1">
              <a:rPr lang="en-US" smtClean="0"/>
              <a:t>11/28/2016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83191-F388-4186-BFCB-899B023CE9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062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1AAA87-02D2-4ED0-94B7-0FB7019E47F8}" type="datetime1">
              <a:rPr lang="en-US" smtClean="0"/>
              <a:t>11/28/2016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683191-F388-4186-BFCB-899B023CE9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333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6.jpeg"/><Relationship Id="rId10" Type="http://schemas.openxmlformats.org/officeDocument/2006/relationships/image" Target="../media/image9.jpeg"/><Relationship Id="rId4" Type="http://schemas.openxmlformats.org/officeDocument/2006/relationships/image" Target="../media/image5.jpg"/><Relationship Id="rId9" Type="http://schemas.openxmlformats.org/officeDocument/2006/relationships/image" Target="../media/image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Relationship Id="rId9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5" Type="http://schemas.openxmlformats.org/officeDocument/2006/relationships/image" Target="../media/image16.jpeg"/><Relationship Id="rId4" Type="http://schemas.openxmlformats.org/officeDocument/2006/relationships/image" Target="../media/image10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13" Type="http://schemas.openxmlformats.org/officeDocument/2006/relationships/image" Target="../media/image26.jpg"/><Relationship Id="rId18" Type="http://schemas.openxmlformats.org/officeDocument/2006/relationships/image" Target="../media/image31.jpeg"/><Relationship Id="rId3" Type="http://schemas.openxmlformats.org/officeDocument/2006/relationships/notesSlide" Target="../notesSlides/notesSlide10.xml"/><Relationship Id="rId21" Type="http://schemas.microsoft.com/office/2007/relationships/hdphoto" Target="../media/hdphoto5.wdp"/><Relationship Id="rId7" Type="http://schemas.openxmlformats.org/officeDocument/2006/relationships/image" Target="../media/image20.jpg"/><Relationship Id="rId12" Type="http://schemas.openxmlformats.org/officeDocument/2006/relationships/image" Target="../media/image25.jpg"/><Relationship Id="rId17" Type="http://schemas.openxmlformats.org/officeDocument/2006/relationships/image" Target="../media/image30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9.jpeg"/><Relationship Id="rId20" Type="http://schemas.openxmlformats.org/officeDocument/2006/relationships/image" Target="../media/image33.jpeg"/><Relationship Id="rId1" Type="http://schemas.openxmlformats.org/officeDocument/2006/relationships/tags" Target="../tags/tag10.xml"/><Relationship Id="rId6" Type="http://schemas.openxmlformats.org/officeDocument/2006/relationships/image" Target="../media/image19.jpg"/><Relationship Id="rId11" Type="http://schemas.openxmlformats.org/officeDocument/2006/relationships/image" Target="../media/image24.jpg"/><Relationship Id="rId5" Type="http://schemas.openxmlformats.org/officeDocument/2006/relationships/image" Target="../media/image18.jpg"/><Relationship Id="rId15" Type="http://schemas.openxmlformats.org/officeDocument/2006/relationships/image" Target="../media/image28.jpeg"/><Relationship Id="rId10" Type="http://schemas.openxmlformats.org/officeDocument/2006/relationships/image" Target="../media/image23.jpg"/><Relationship Id="rId19" Type="http://schemas.openxmlformats.org/officeDocument/2006/relationships/image" Target="../media/image32.jpeg"/><Relationship Id="rId4" Type="http://schemas.openxmlformats.org/officeDocument/2006/relationships/image" Target="../media/image17.png"/><Relationship Id="rId9" Type="http://schemas.openxmlformats.org/officeDocument/2006/relationships/image" Target="../media/image22.jpg"/><Relationship Id="rId1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20.jpg"/><Relationship Id="rId18" Type="http://schemas.openxmlformats.org/officeDocument/2006/relationships/image" Target="../media/image25.jpg"/><Relationship Id="rId3" Type="http://schemas.openxmlformats.org/officeDocument/2006/relationships/notesSlide" Target="../notesSlides/notesSlide12.xml"/><Relationship Id="rId21" Type="http://schemas.microsoft.com/office/2007/relationships/hdphoto" Target="../media/hdphoto7.wdp"/><Relationship Id="rId7" Type="http://schemas.openxmlformats.org/officeDocument/2006/relationships/image" Target="../media/image29.jpeg"/><Relationship Id="rId12" Type="http://schemas.openxmlformats.org/officeDocument/2006/relationships/image" Target="../media/image18.jpg"/><Relationship Id="rId17" Type="http://schemas.openxmlformats.org/officeDocument/2006/relationships/image" Target="../media/image24.jp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3.jpg"/><Relationship Id="rId20" Type="http://schemas.openxmlformats.org/officeDocument/2006/relationships/image" Target="../media/image39.jpeg"/><Relationship Id="rId1" Type="http://schemas.openxmlformats.org/officeDocument/2006/relationships/tags" Target="../tags/tag12.xml"/><Relationship Id="rId6" Type="http://schemas.openxmlformats.org/officeDocument/2006/relationships/image" Target="../media/image28.jpeg"/><Relationship Id="rId11" Type="http://schemas.microsoft.com/office/2007/relationships/hdphoto" Target="../media/hdphoto6.wdp"/><Relationship Id="rId5" Type="http://schemas.openxmlformats.org/officeDocument/2006/relationships/image" Target="../media/image27.jpeg"/><Relationship Id="rId15" Type="http://schemas.openxmlformats.org/officeDocument/2006/relationships/image" Target="../media/image22.jpg"/><Relationship Id="rId10" Type="http://schemas.openxmlformats.org/officeDocument/2006/relationships/image" Target="../media/image38.jpeg"/><Relationship Id="rId19" Type="http://schemas.openxmlformats.org/officeDocument/2006/relationships/image" Target="../media/image26.jpg"/><Relationship Id="rId4" Type="http://schemas.openxmlformats.org/officeDocument/2006/relationships/image" Target="../media/image32.jpeg"/><Relationship Id="rId9" Type="http://schemas.openxmlformats.org/officeDocument/2006/relationships/image" Target="../media/image31.jpeg"/><Relationship Id="rId14" Type="http://schemas.openxmlformats.org/officeDocument/2006/relationships/image" Target="../media/image21.jpg"/></Relationships>
</file>

<file path=ppt/slides/_rels/slide18.xml.rels><?xml version="1.0" encoding="UTF-8" standalone="yes"?>
<Relationships xmlns="http://schemas.openxmlformats.org/package/2006/relationships"><Relationship Id="rId26" Type="http://schemas.openxmlformats.org/officeDocument/2006/relationships/image" Target="../media/image62.jpeg"/><Relationship Id="rId21" Type="http://schemas.openxmlformats.org/officeDocument/2006/relationships/image" Target="../media/image57.jpeg"/><Relationship Id="rId42" Type="http://schemas.openxmlformats.org/officeDocument/2006/relationships/image" Target="../media/image78.jpeg"/><Relationship Id="rId47" Type="http://schemas.openxmlformats.org/officeDocument/2006/relationships/image" Target="../media/image83.jpeg"/><Relationship Id="rId63" Type="http://schemas.openxmlformats.org/officeDocument/2006/relationships/image" Target="../media/image99.jpeg"/><Relationship Id="rId68" Type="http://schemas.openxmlformats.org/officeDocument/2006/relationships/image" Target="../media/image104.jpeg"/><Relationship Id="rId84" Type="http://schemas.openxmlformats.org/officeDocument/2006/relationships/image" Target="../media/image120.jpeg"/><Relationship Id="rId89" Type="http://schemas.openxmlformats.org/officeDocument/2006/relationships/image" Target="../media/image125.jpeg"/><Relationship Id="rId112" Type="http://schemas.openxmlformats.org/officeDocument/2006/relationships/image" Target="../media/image148.jpeg"/><Relationship Id="rId16" Type="http://schemas.openxmlformats.org/officeDocument/2006/relationships/image" Target="../media/image52.jpeg"/><Relationship Id="rId107" Type="http://schemas.openxmlformats.org/officeDocument/2006/relationships/image" Target="../media/image143.jpeg"/><Relationship Id="rId11" Type="http://schemas.openxmlformats.org/officeDocument/2006/relationships/image" Target="../media/image47.jpeg"/><Relationship Id="rId24" Type="http://schemas.openxmlformats.org/officeDocument/2006/relationships/image" Target="../media/image60.jpeg"/><Relationship Id="rId32" Type="http://schemas.openxmlformats.org/officeDocument/2006/relationships/image" Target="../media/image68.jpeg"/><Relationship Id="rId37" Type="http://schemas.openxmlformats.org/officeDocument/2006/relationships/image" Target="../media/image73.jpeg"/><Relationship Id="rId40" Type="http://schemas.openxmlformats.org/officeDocument/2006/relationships/image" Target="../media/image76.jpeg"/><Relationship Id="rId45" Type="http://schemas.openxmlformats.org/officeDocument/2006/relationships/image" Target="../media/image81.jpeg"/><Relationship Id="rId53" Type="http://schemas.openxmlformats.org/officeDocument/2006/relationships/image" Target="../media/image89.jpeg"/><Relationship Id="rId58" Type="http://schemas.openxmlformats.org/officeDocument/2006/relationships/image" Target="../media/image94.jpeg"/><Relationship Id="rId66" Type="http://schemas.openxmlformats.org/officeDocument/2006/relationships/image" Target="../media/image102.jpeg"/><Relationship Id="rId74" Type="http://schemas.openxmlformats.org/officeDocument/2006/relationships/image" Target="../media/image110.jpeg"/><Relationship Id="rId79" Type="http://schemas.openxmlformats.org/officeDocument/2006/relationships/image" Target="../media/image115.jpeg"/><Relationship Id="rId87" Type="http://schemas.openxmlformats.org/officeDocument/2006/relationships/image" Target="../media/image123.jpeg"/><Relationship Id="rId102" Type="http://schemas.openxmlformats.org/officeDocument/2006/relationships/image" Target="../media/image138.jpeg"/><Relationship Id="rId110" Type="http://schemas.openxmlformats.org/officeDocument/2006/relationships/image" Target="../media/image146.jpeg"/><Relationship Id="rId115" Type="http://schemas.openxmlformats.org/officeDocument/2006/relationships/image" Target="../media/image151.jpeg"/><Relationship Id="rId5" Type="http://schemas.openxmlformats.org/officeDocument/2006/relationships/image" Target="../media/image41.jpeg"/><Relationship Id="rId61" Type="http://schemas.openxmlformats.org/officeDocument/2006/relationships/image" Target="../media/image97.jpeg"/><Relationship Id="rId82" Type="http://schemas.openxmlformats.org/officeDocument/2006/relationships/image" Target="../media/image118.jpeg"/><Relationship Id="rId90" Type="http://schemas.openxmlformats.org/officeDocument/2006/relationships/image" Target="../media/image126.jpeg"/><Relationship Id="rId95" Type="http://schemas.openxmlformats.org/officeDocument/2006/relationships/image" Target="../media/image131.jpeg"/><Relationship Id="rId19" Type="http://schemas.openxmlformats.org/officeDocument/2006/relationships/image" Target="../media/image55.jpeg"/><Relationship Id="rId14" Type="http://schemas.openxmlformats.org/officeDocument/2006/relationships/image" Target="../media/image50.jpeg"/><Relationship Id="rId22" Type="http://schemas.openxmlformats.org/officeDocument/2006/relationships/image" Target="../media/image58.jpeg"/><Relationship Id="rId27" Type="http://schemas.openxmlformats.org/officeDocument/2006/relationships/image" Target="../media/image63.jpeg"/><Relationship Id="rId30" Type="http://schemas.openxmlformats.org/officeDocument/2006/relationships/image" Target="../media/image66.jpeg"/><Relationship Id="rId35" Type="http://schemas.openxmlformats.org/officeDocument/2006/relationships/image" Target="../media/image71.jpeg"/><Relationship Id="rId43" Type="http://schemas.openxmlformats.org/officeDocument/2006/relationships/image" Target="../media/image79.jpeg"/><Relationship Id="rId48" Type="http://schemas.openxmlformats.org/officeDocument/2006/relationships/image" Target="../media/image84.jpeg"/><Relationship Id="rId56" Type="http://schemas.openxmlformats.org/officeDocument/2006/relationships/image" Target="../media/image92.jpeg"/><Relationship Id="rId64" Type="http://schemas.openxmlformats.org/officeDocument/2006/relationships/image" Target="../media/image100.jpeg"/><Relationship Id="rId69" Type="http://schemas.openxmlformats.org/officeDocument/2006/relationships/image" Target="../media/image105.jpeg"/><Relationship Id="rId77" Type="http://schemas.openxmlformats.org/officeDocument/2006/relationships/image" Target="../media/image113.jpeg"/><Relationship Id="rId100" Type="http://schemas.openxmlformats.org/officeDocument/2006/relationships/image" Target="../media/image136.jpeg"/><Relationship Id="rId105" Type="http://schemas.openxmlformats.org/officeDocument/2006/relationships/image" Target="../media/image141.jpeg"/><Relationship Id="rId113" Type="http://schemas.openxmlformats.org/officeDocument/2006/relationships/image" Target="../media/image149.jpeg"/><Relationship Id="rId8" Type="http://schemas.openxmlformats.org/officeDocument/2006/relationships/image" Target="../media/image44.jpeg"/><Relationship Id="rId51" Type="http://schemas.openxmlformats.org/officeDocument/2006/relationships/image" Target="../media/image87.jpeg"/><Relationship Id="rId72" Type="http://schemas.openxmlformats.org/officeDocument/2006/relationships/image" Target="../media/image108.jpeg"/><Relationship Id="rId80" Type="http://schemas.openxmlformats.org/officeDocument/2006/relationships/image" Target="../media/image116.jpeg"/><Relationship Id="rId85" Type="http://schemas.openxmlformats.org/officeDocument/2006/relationships/image" Target="../media/image121.jpeg"/><Relationship Id="rId93" Type="http://schemas.openxmlformats.org/officeDocument/2006/relationships/image" Target="../media/image129.jpeg"/><Relationship Id="rId98" Type="http://schemas.openxmlformats.org/officeDocument/2006/relationships/image" Target="../media/image134.jpeg"/><Relationship Id="rId3" Type="http://schemas.openxmlformats.org/officeDocument/2006/relationships/notesSlide" Target="../notesSlides/notesSlide13.xml"/><Relationship Id="rId12" Type="http://schemas.openxmlformats.org/officeDocument/2006/relationships/image" Target="../media/image48.jpeg"/><Relationship Id="rId17" Type="http://schemas.openxmlformats.org/officeDocument/2006/relationships/image" Target="../media/image53.jpeg"/><Relationship Id="rId25" Type="http://schemas.openxmlformats.org/officeDocument/2006/relationships/image" Target="../media/image61.jpeg"/><Relationship Id="rId33" Type="http://schemas.openxmlformats.org/officeDocument/2006/relationships/image" Target="../media/image69.jpeg"/><Relationship Id="rId38" Type="http://schemas.openxmlformats.org/officeDocument/2006/relationships/image" Target="../media/image74.jpeg"/><Relationship Id="rId46" Type="http://schemas.openxmlformats.org/officeDocument/2006/relationships/image" Target="../media/image82.jpeg"/><Relationship Id="rId59" Type="http://schemas.openxmlformats.org/officeDocument/2006/relationships/image" Target="../media/image95.jpeg"/><Relationship Id="rId67" Type="http://schemas.openxmlformats.org/officeDocument/2006/relationships/image" Target="../media/image103.jpeg"/><Relationship Id="rId103" Type="http://schemas.openxmlformats.org/officeDocument/2006/relationships/image" Target="../media/image139.jpeg"/><Relationship Id="rId108" Type="http://schemas.openxmlformats.org/officeDocument/2006/relationships/image" Target="../media/image144.jpeg"/><Relationship Id="rId20" Type="http://schemas.openxmlformats.org/officeDocument/2006/relationships/image" Target="../media/image56.jpeg"/><Relationship Id="rId41" Type="http://schemas.openxmlformats.org/officeDocument/2006/relationships/image" Target="../media/image77.jpeg"/><Relationship Id="rId54" Type="http://schemas.openxmlformats.org/officeDocument/2006/relationships/image" Target="../media/image90.jpeg"/><Relationship Id="rId62" Type="http://schemas.openxmlformats.org/officeDocument/2006/relationships/image" Target="../media/image98.jpeg"/><Relationship Id="rId70" Type="http://schemas.openxmlformats.org/officeDocument/2006/relationships/image" Target="../media/image106.jpeg"/><Relationship Id="rId75" Type="http://schemas.openxmlformats.org/officeDocument/2006/relationships/image" Target="../media/image111.jpeg"/><Relationship Id="rId83" Type="http://schemas.openxmlformats.org/officeDocument/2006/relationships/image" Target="../media/image119.jpeg"/><Relationship Id="rId88" Type="http://schemas.openxmlformats.org/officeDocument/2006/relationships/image" Target="../media/image124.jpeg"/><Relationship Id="rId91" Type="http://schemas.openxmlformats.org/officeDocument/2006/relationships/image" Target="../media/image127.jpeg"/><Relationship Id="rId96" Type="http://schemas.openxmlformats.org/officeDocument/2006/relationships/image" Target="../media/image132.jpeg"/><Relationship Id="rId111" Type="http://schemas.openxmlformats.org/officeDocument/2006/relationships/image" Target="../media/image147.jpeg"/><Relationship Id="rId1" Type="http://schemas.openxmlformats.org/officeDocument/2006/relationships/tags" Target="../tags/tag13.xml"/><Relationship Id="rId6" Type="http://schemas.openxmlformats.org/officeDocument/2006/relationships/image" Target="../media/image42.jpeg"/><Relationship Id="rId15" Type="http://schemas.openxmlformats.org/officeDocument/2006/relationships/image" Target="../media/image51.jpeg"/><Relationship Id="rId23" Type="http://schemas.openxmlformats.org/officeDocument/2006/relationships/image" Target="../media/image59.jpeg"/><Relationship Id="rId28" Type="http://schemas.openxmlformats.org/officeDocument/2006/relationships/image" Target="../media/image64.jpeg"/><Relationship Id="rId36" Type="http://schemas.openxmlformats.org/officeDocument/2006/relationships/image" Target="../media/image72.jpeg"/><Relationship Id="rId49" Type="http://schemas.openxmlformats.org/officeDocument/2006/relationships/image" Target="../media/image85.jpeg"/><Relationship Id="rId57" Type="http://schemas.openxmlformats.org/officeDocument/2006/relationships/image" Target="../media/image93.jpeg"/><Relationship Id="rId106" Type="http://schemas.openxmlformats.org/officeDocument/2006/relationships/image" Target="../media/image142.jpeg"/><Relationship Id="rId114" Type="http://schemas.openxmlformats.org/officeDocument/2006/relationships/image" Target="../media/image150.jpeg"/><Relationship Id="rId10" Type="http://schemas.openxmlformats.org/officeDocument/2006/relationships/image" Target="../media/image46.jpeg"/><Relationship Id="rId31" Type="http://schemas.openxmlformats.org/officeDocument/2006/relationships/image" Target="../media/image67.jpeg"/><Relationship Id="rId44" Type="http://schemas.openxmlformats.org/officeDocument/2006/relationships/image" Target="../media/image80.jpeg"/><Relationship Id="rId52" Type="http://schemas.openxmlformats.org/officeDocument/2006/relationships/image" Target="../media/image88.jpeg"/><Relationship Id="rId60" Type="http://schemas.openxmlformats.org/officeDocument/2006/relationships/image" Target="../media/image96.jpeg"/><Relationship Id="rId65" Type="http://schemas.openxmlformats.org/officeDocument/2006/relationships/image" Target="../media/image101.jpeg"/><Relationship Id="rId73" Type="http://schemas.openxmlformats.org/officeDocument/2006/relationships/image" Target="../media/image109.jpeg"/><Relationship Id="rId78" Type="http://schemas.openxmlformats.org/officeDocument/2006/relationships/image" Target="../media/image114.jpeg"/><Relationship Id="rId81" Type="http://schemas.openxmlformats.org/officeDocument/2006/relationships/image" Target="../media/image117.jpeg"/><Relationship Id="rId86" Type="http://schemas.openxmlformats.org/officeDocument/2006/relationships/image" Target="../media/image122.jpeg"/><Relationship Id="rId94" Type="http://schemas.openxmlformats.org/officeDocument/2006/relationships/image" Target="../media/image130.jpeg"/><Relationship Id="rId99" Type="http://schemas.openxmlformats.org/officeDocument/2006/relationships/image" Target="../media/image135.jpeg"/><Relationship Id="rId101" Type="http://schemas.openxmlformats.org/officeDocument/2006/relationships/image" Target="../media/image137.jpeg"/><Relationship Id="rId4" Type="http://schemas.openxmlformats.org/officeDocument/2006/relationships/image" Target="../media/image40.jpeg"/><Relationship Id="rId9" Type="http://schemas.openxmlformats.org/officeDocument/2006/relationships/image" Target="../media/image45.jpeg"/><Relationship Id="rId13" Type="http://schemas.openxmlformats.org/officeDocument/2006/relationships/image" Target="../media/image49.jpeg"/><Relationship Id="rId18" Type="http://schemas.openxmlformats.org/officeDocument/2006/relationships/image" Target="../media/image54.jpeg"/><Relationship Id="rId39" Type="http://schemas.openxmlformats.org/officeDocument/2006/relationships/image" Target="../media/image75.jpeg"/><Relationship Id="rId109" Type="http://schemas.openxmlformats.org/officeDocument/2006/relationships/image" Target="../media/image145.jpeg"/><Relationship Id="rId34" Type="http://schemas.openxmlformats.org/officeDocument/2006/relationships/image" Target="../media/image70.jpeg"/><Relationship Id="rId50" Type="http://schemas.openxmlformats.org/officeDocument/2006/relationships/image" Target="../media/image86.jpeg"/><Relationship Id="rId55" Type="http://schemas.openxmlformats.org/officeDocument/2006/relationships/image" Target="../media/image91.jpeg"/><Relationship Id="rId76" Type="http://schemas.openxmlformats.org/officeDocument/2006/relationships/image" Target="../media/image112.jpeg"/><Relationship Id="rId97" Type="http://schemas.openxmlformats.org/officeDocument/2006/relationships/image" Target="../media/image133.jpeg"/><Relationship Id="rId104" Type="http://schemas.openxmlformats.org/officeDocument/2006/relationships/image" Target="../media/image140.jpeg"/><Relationship Id="rId7" Type="http://schemas.openxmlformats.org/officeDocument/2006/relationships/image" Target="../media/image43.jpeg"/><Relationship Id="rId71" Type="http://schemas.openxmlformats.org/officeDocument/2006/relationships/image" Target="../media/image107.jpeg"/><Relationship Id="rId92" Type="http://schemas.openxmlformats.org/officeDocument/2006/relationships/image" Target="../media/image128.jpeg"/><Relationship Id="rId2" Type="http://schemas.openxmlformats.org/officeDocument/2006/relationships/slideLayout" Target="../slideLayouts/slideLayout2.xml"/><Relationship Id="rId29" Type="http://schemas.openxmlformats.org/officeDocument/2006/relationships/image" Target="../media/image65.jpeg"/></Relationships>
</file>

<file path=ppt/slides/_rels/slide19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75.jpeg"/><Relationship Id="rId21" Type="http://schemas.openxmlformats.org/officeDocument/2006/relationships/image" Target="../media/image170.jpeg"/><Relationship Id="rId34" Type="http://schemas.openxmlformats.org/officeDocument/2006/relationships/image" Target="../media/image183.jpeg"/><Relationship Id="rId42" Type="http://schemas.openxmlformats.org/officeDocument/2006/relationships/image" Target="../media/image191.jpeg"/><Relationship Id="rId47" Type="http://schemas.openxmlformats.org/officeDocument/2006/relationships/image" Target="../media/image196.jpeg"/><Relationship Id="rId50" Type="http://schemas.openxmlformats.org/officeDocument/2006/relationships/image" Target="../media/image199.jpeg"/><Relationship Id="rId55" Type="http://schemas.openxmlformats.org/officeDocument/2006/relationships/image" Target="../media/image204.jpeg"/><Relationship Id="rId63" Type="http://schemas.openxmlformats.org/officeDocument/2006/relationships/image" Target="../media/image212.jpeg"/><Relationship Id="rId68" Type="http://schemas.openxmlformats.org/officeDocument/2006/relationships/image" Target="../media/image217.jpeg"/><Relationship Id="rId76" Type="http://schemas.openxmlformats.org/officeDocument/2006/relationships/image" Target="../media/image225.jpeg"/><Relationship Id="rId84" Type="http://schemas.openxmlformats.org/officeDocument/2006/relationships/image" Target="../media/image233.jpeg"/><Relationship Id="rId89" Type="http://schemas.openxmlformats.org/officeDocument/2006/relationships/image" Target="../media/image238.jpeg"/><Relationship Id="rId97" Type="http://schemas.openxmlformats.org/officeDocument/2006/relationships/image" Target="../media/image246.jpeg"/><Relationship Id="rId7" Type="http://schemas.openxmlformats.org/officeDocument/2006/relationships/image" Target="../media/image156.jpeg"/><Relationship Id="rId71" Type="http://schemas.openxmlformats.org/officeDocument/2006/relationships/image" Target="../media/image220.jpeg"/><Relationship Id="rId92" Type="http://schemas.openxmlformats.org/officeDocument/2006/relationships/image" Target="../media/image241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65.jpeg"/><Relationship Id="rId29" Type="http://schemas.openxmlformats.org/officeDocument/2006/relationships/image" Target="../media/image178.jpeg"/><Relationship Id="rId11" Type="http://schemas.openxmlformats.org/officeDocument/2006/relationships/image" Target="../media/image160.jpeg"/><Relationship Id="rId24" Type="http://schemas.openxmlformats.org/officeDocument/2006/relationships/image" Target="../media/image173.jpeg"/><Relationship Id="rId32" Type="http://schemas.openxmlformats.org/officeDocument/2006/relationships/image" Target="../media/image181.jpeg"/><Relationship Id="rId37" Type="http://schemas.openxmlformats.org/officeDocument/2006/relationships/image" Target="../media/image186.jpeg"/><Relationship Id="rId40" Type="http://schemas.openxmlformats.org/officeDocument/2006/relationships/image" Target="../media/image189.jpeg"/><Relationship Id="rId45" Type="http://schemas.openxmlformats.org/officeDocument/2006/relationships/image" Target="../media/image194.jpeg"/><Relationship Id="rId53" Type="http://schemas.openxmlformats.org/officeDocument/2006/relationships/image" Target="../media/image202.jpeg"/><Relationship Id="rId58" Type="http://schemas.openxmlformats.org/officeDocument/2006/relationships/image" Target="../media/image207.jpeg"/><Relationship Id="rId66" Type="http://schemas.openxmlformats.org/officeDocument/2006/relationships/image" Target="../media/image215.jpeg"/><Relationship Id="rId74" Type="http://schemas.openxmlformats.org/officeDocument/2006/relationships/image" Target="../media/image223.jpeg"/><Relationship Id="rId79" Type="http://schemas.openxmlformats.org/officeDocument/2006/relationships/image" Target="../media/image228.jpeg"/><Relationship Id="rId87" Type="http://schemas.openxmlformats.org/officeDocument/2006/relationships/image" Target="../media/image236.jpeg"/><Relationship Id="rId5" Type="http://schemas.openxmlformats.org/officeDocument/2006/relationships/image" Target="../media/image154.jpeg"/><Relationship Id="rId61" Type="http://schemas.openxmlformats.org/officeDocument/2006/relationships/image" Target="../media/image210.jpeg"/><Relationship Id="rId82" Type="http://schemas.openxmlformats.org/officeDocument/2006/relationships/image" Target="../media/image231.jpeg"/><Relationship Id="rId90" Type="http://schemas.openxmlformats.org/officeDocument/2006/relationships/image" Target="../media/image239.jpeg"/><Relationship Id="rId95" Type="http://schemas.openxmlformats.org/officeDocument/2006/relationships/image" Target="../media/image244.jpeg"/><Relationship Id="rId19" Type="http://schemas.openxmlformats.org/officeDocument/2006/relationships/image" Target="../media/image168.jpeg"/><Relationship Id="rId14" Type="http://schemas.openxmlformats.org/officeDocument/2006/relationships/image" Target="../media/image163.jpeg"/><Relationship Id="rId22" Type="http://schemas.openxmlformats.org/officeDocument/2006/relationships/image" Target="../media/image171.jpeg"/><Relationship Id="rId27" Type="http://schemas.openxmlformats.org/officeDocument/2006/relationships/image" Target="../media/image176.jpeg"/><Relationship Id="rId30" Type="http://schemas.openxmlformats.org/officeDocument/2006/relationships/image" Target="../media/image179.jpeg"/><Relationship Id="rId35" Type="http://schemas.openxmlformats.org/officeDocument/2006/relationships/image" Target="../media/image184.jpeg"/><Relationship Id="rId43" Type="http://schemas.openxmlformats.org/officeDocument/2006/relationships/image" Target="../media/image192.jpeg"/><Relationship Id="rId48" Type="http://schemas.openxmlformats.org/officeDocument/2006/relationships/image" Target="../media/image197.jpeg"/><Relationship Id="rId56" Type="http://schemas.openxmlformats.org/officeDocument/2006/relationships/image" Target="../media/image205.jpeg"/><Relationship Id="rId64" Type="http://schemas.openxmlformats.org/officeDocument/2006/relationships/image" Target="../media/image213.jpeg"/><Relationship Id="rId69" Type="http://schemas.openxmlformats.org/officeDocument/2006/relationships/image" Target="../media/image218.jpeg"/><Relationship Id="rId77" Type="http://schemas.openxmlformats.org/officeDocument/2006/relationships/image" Target="../media/image226.jpeg"/><Relationship Id="rId8" Type="http://schemas.openxmlformats.org/officeDocument/2006/relationships/image" Target="../media/image157.jpeg"/><Relationship Id="rId51" Type="http://schemas.openxmlformats.org/officeDocument/2006/relationships/image" Target="../media/image200.jpeg"/><Relationship Id="rId72" Type="http://schemas.openxmlformats.org/officeDocument/2006/relationships/image" Target="../media/image221.jpeg"/><Relationship Id="rId80" Type="http://schemas.openxmlformats.org/officeDocument/2006/relationships/image" Target="../media/image229.jpeg"/><Relationship Id="rId85" Type="http://schemas.openxmlformats.org/officeDocument/2006/relationships/image" Target="../media/image234.jpeg"/><Relationship Id="rId93" Type="http://schemas.openxmlformats.org/officeDocument/2006/relationships/image" Target="../media/image242.jpeg"/><Relationship Id="rId3" Type="http://schemas.openxmlformats.org/officeDocument/2006/relationships/image" Target="../media/image152.jpeg"/><Relationship Id="rId12" Type="http://schemas.openxmlformats.org/officeDocument/2006/relationships/image" Target="../media/image161.jpeg"/><Relationship Id="rId17" Type="http://schemas.openxmlformats.org/officeDocument/2006/relationships/image" Target="../media/image166.jpeg"/><Relationship Id="rId25" Type="http://schemas.openxmlformats.org/officeDocument/2006/relationships/image" Target="../media/image174.jpeg"/><Relationship Id="rId33" Type="http://schemas.openxmlformats.org/officeDocument/2006/relationships/image" Target="../media/image182.jpeg"/><Relationship Id="rId38" Type="http://schemas.openxmlformats.org/officeDocument/2006/relationships/image" Target="../media/image187.jpeg"/><Relationship Id="rId46" Type="http://schemas.openxmlformats.org/officeDocument/2006/relationships/image" Target="../media/image195.jpeg"/><Relationship Id="rId59" Type="http://schemas.openxmlformats.org/officeDocument/2006/relationships/image" Target="../media/image208.jpeg"/><Relationship Id="rId67" Type="http://schemas.openxmlformats.org/officeDocument/2006/relationships/image" Target="../media/image216.jpeg"/><Relationship Id="rId20" Type="http://schemas.openxmlformats.org/officeDocument/2006/relationships/image" Target="../media/image169.jpeg"/><Relationship Id="rId41" Type="http://schemas.openxmlformats.org/officeDocument/2006/relationships/image" Target="../media/image190.jpeg"/><Relationship Id="rId54" Type="http://schemas.openxmlformats.org/officeDocument/2006/relationships/image" Target="../media/image203.jpeg"/><Relationship Id="rId62" Type="http://schemas.openxmlformats.org/officeDocument/2006/relationships/image" Target="../media/image211.jpeg"/><Relationship Id="rId70" Type="http://schemas.openxmlformats.org/officeDocument/2006/relationships/image" Target="../media/image219.jpeg"/><Relationship Id="rId75" Type="http://schemas.openxmlformats.org/officeDocument/2006/relationships/image" Target="../media/image224.jpeg"/><Relationship Id="rId83" Type="http://schemas.openxmlformats.org/officeDocument/2006/relationships/image" Target="../media/image232.jpeg"/><Relationship Id="rId88" Type="http://schemas.openxmlformats.org/officeDocument/2006/relationships/image" Target="../media/image237.jpeg"/><Relationship Id="rId91" Type="http://schemas.openxmlformats.org/officeDocument/2006/relationships/image" Target="../media/image240.jpeg"/><Relationship Id="rId96" Type="http://schemas.openxmlformats.org/officeDocument/2006/relationships/image" Target="../media/image245.jpeg"/><Relationship Id="rId1" Type="http://schemas.openxmlformats.org/officeDocument/2006/relationships/tags" Target="../tags/tag14.xml"/><Relationship Id="rId6" Type="http://schemas.openxmlformats.org/officeDocument/2006/relationships/image" Target="../media/image155.jpeg"/><Relationship Id="rId15" Type="http://schemas.openxmlformats.org/officeDocument/2006/relationships/image" Target="../media/image164.jpeg"/><Relationship Id="rId23" Type="http://schemas.openxmlformats.org/officeDocument/2006/relationships/image" Target="../media/image172.jpeg"/><Relationship Id="rId28" Type="http://schemas.openxmlformats.org/officeDocument/2006/relationships/image" Target="../media/image177.jpeg"/><Relationship Id="rId36" Type="http://schemas.openxmlformats.org/officeDocument/2006/relationships/image" Target="../media/image185.jpeg"/><Relationship Id="rId49" Type="http://schemas.openxmlformats.org/officeDocument/2006/relationships/image" Target="../media/image198.jpeg"/><Relationship Id="rId57" Type="http://schemas.openxmlformats.org/officeDocument/2006/relationships/image" Target="../media/image206.jpeg"/><Relationship Id="rId10" Type="http://schemas.openxmlformats.org/officeDocument/2006/relationships/image" Target="../media/image159.jpeg"/><Relationship Id="rId31" Type="http://schemas.openxmlformats.org/officeDocument/2006/relationships/image" Target="../media/image180.jpeg"/><Relationship Id="rId44" Type="http://schemas.openxmlformats.org/officeDocument/2006/relationships/image" Target="../media/image193.jpeg"/><Relationship Id="rId52" Type="http://schemas.openxmlformats.org/officeDocument/2006/relationships/image" Target="../media/image201.jpeg"/><Relationship Id="rId60" Type="http://schemas.openxmlformats.org/officeDocument/2006/relationships/image" Target="../media/image209.jpeg"/><Relationship Id="rId65" Type="http://schemas.openxmlformats.org/officeDocument/2006/relationships/image" Target="../media/image214.jpeg"/><Relationship Id="rId73" Type="http://schemas.openxmlformats.org/officeDocument/2006/relationships/image" Target="../media/image222.jpeg"/><Relationship Id="rId78" Type="http://schemas.openxmlformats.org/officeDocument/2006/relationships/image" Target="../media/image227.jpeg"/><Relationship Id="rId81" Type="http://schemas.openxmlformats.org/officeDocument/2006/relationships/image" Target="../media/image230.jpeg"/><Relationship Id="rId86" Type="http://schemas.openxmlformats.org/officeDocument/2006/relationships/image" Target="../media/image235.jpeg"/><Relationship Id="rId94" Type="http://schemas.openxmlformats.org/officeDocument/2006/relationships/image" Target="../media/image243.jpeg"/><Relationship Id="rId4" Type="http://schemas.openxmlformats.org/officeDocument/2006/relationships/image" Target="../media/image153.jpeg"/><Relationship Id="rId9" Type="http://schemas.openxmlformats.org/officeDocument/2006/relationships/image" Target="../media/image158.jpeg"/><Relationship Id="rId13" Type="http://schemas.openxmlformats.org/officeDocument/2006/relationships/image" Target="../media/image162.jpeg"/><Relationship Id="rId18" Type="http://schemas.openxmlformats.org/officeDocument/2006/relationships/image" Target="../media/image167.jpeg"/><Relationship Id="rId39" Type="http://schemas.openxmlformats.org/officeDocument/2006/relationships/image" Target="../media/image18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1.jpeg"/><Relationship Id="rId13" Type="http://schemas.openxmlformats.org/officeDocument/2006/relationships/image" Target="../media/image256.jpeg"/><Relationship Id="rId18" Type="http://schemas.openxmlformats.org/officeDocument/2006/relationships/image" Target="../media/image261.jpeg"/><Relationship Id="rId26" Type="http://schemas.openxmlformats.org/officeDocument/2006/relationships/image" Target="../media/image269.jpeg"/><Relationship Id="rId3" Type="http://schemas.openxmlformats.org/officeDocument/2006/relationships/notesSlide" Target="../notesSlides/notesSlide14.xml"/><Relationship Id="rId21" Type="http://schemas.openxmlformats.org/officeDocument/2006/relationships/image" Target="../media/image264.jpeg"/><Relationship Id="rId34" Type="http://schemas.openxmlformats.org/officeDocument/2006/relationships/image" Target="../media/image277.jpeg"/><Relationship Id="rId7" Type="http://schemas.openxmlformats.org/officeDocument/2006/relationships/image" Target="../media/image250.jpeg"/><Relationship Id="rId12" Type="http://schemas.openxmlformats.org/officeDocument/2006/relationships/image" Target="../media/image255.jpeg"/><Relationship Id="rId17" Type="http://schemas.openxmlformats.org/officeDocument/2006/relationships/image" Target="../media/image260.jpeg"/><Relationship Id="rId25" Type="http://schemas.openxmlformats.org/officeDocument/2006/relationships/image" Target="../media/image268.jpeg"/><Relationship Id="rId33" Type="http://schemas.openxmlformats.org/officeDocument/2006/relationships/image" Target="../media/image276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59.jpeg"/><Relationship Id="rId20" Type="http://schemas.openxmlformats.org/officeDocument/2006/relationships/image" Target="../media/image263.jpeg"/><Relationship Id="rId29" Type="http://schemas.openxmlformats.org/officeDocument/2006/relationships/image" Target="../media/image272.jpeg"/><Relationship Id="rId1" Type="http://schemas.openxmlformats.org/officeDocument/2006/relationships/tags" Target="../tags/tag15.xml"/><Relationship Id="rId6" Type="http://schemas.openxmlformats.org/officeDocument/2006/relationships/image" Target="../media/image249.jpeg"/><Relationship Id="rId11" Type="http://schemas.openxmlformats.org/officeDocument/2006/relationships/image" Target="../media/image254.jpeg"/><Relationship Id="rId24" Type="http://schemas.openxmlformats.org/officeDocument/2006/relationships/image" Target="../media/image267.jpeg"/><Relationship Id="rId32" Type="http://schemas.openxmlformats.org/officeDocument/2006/relationships/image" Target="../media/image275.jpeg"/><Relationship Id="rId37" Type="http://schemas.openxmlformats.org/officeDocument/2006/relationships/image" Target="../media/image280.jpeg"/><Relationship Id="rId5" Type="http://schemas.openxmlformats.org/officeDocument/2006/relationships/image" Target="../media/image248.jpeg"/><Relationship Id="rId15" Type="http://schemas.openxmlformats.org/officeDocument/2006/relationships/image" Target="../media/image258.jpeg"/><Relationship Id="rId23" Type="http://schemas.openxmlformats.org/officeDocument/2006/relationships/image" Target="../media/image266.jpeg"/><Relationship Id="rId28" Type="http://schemas.openxmlformats.org/officeDocument/2006/relationships/image" Target="../media/image271.jpeg"/><Relationship Id="rId36" Type="http://schemas.openxmlformats.org/officeDocument/2006/relationships/image" Target="../media/image279.jpeg"/><Relationship Id="rId10" Type="http://schemas.openxmlformats.org/officeDocument/2006/relationships/image" Target="../media/image253.jpeg"/><Relationship Id="rId19" Type="http://schemas.openxmlformats.org/officeDocument/2006/relationships/image" Target="../media/image262.jpeg"/><Relationship Id="rId31" Type="http://schemas.openxmlformats.org/officeDocument/2006/relationships/image" Target="../media/image274.jpeg"/><Relationship Id="rId4" Type="http://schemas.openxmlformats.org/officeDocument/2006/relationships/image" Target="../media/image247.jpeg"/><Relationship Id="rId9" Type="http://schemas.openxmlformats.org/officeDocument/2006/relationships/image" Target="../media/image252.jpeg"/><Relationship Id="rId14" Type="http://schemas.openxmlformats.org/officeDocument/2006/relationships/image" Target="../media/image257.jpeg"/><Relationship Id="rId22" Type="http://schemas.openxmlformats.org/officeDocument/2006/relationships/image" Target="../media/image265.jpeg"/><Relationship Id="rId27" Type="http://schemas.openxmlformats.org/officeDocument/2006/relationships/image" Target="../media/image270.jpeg"/><Relationship Id="rId30" Type="http://schemas.openxmlformats.org/officeDocument/2006/relationships/image" Target="../media/image273.jpeg"/><Relationship Id="rId35" Type="http://schemas.openxmlformats.org/officeDocument/2006/relationships/image" Target="../media/image278.jpeg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82.jpg"/><Relationship Id="rId18" Type="http://schemas.openxmlformats.org/officeDocument/2006/relationships/image" Target="../media/image287.jpg"/><Relationship Id="rId26" Type="http://schemas.openxmlformats.org/officeDocument/2006/relationships/image" Target="../media/image295.jpg"/><Relationship Id="rId39" Type="http://schemas.openxmlformats.org/officeDocument/2006/relationships/image" Target="../media/image303.jpg"/><Relationship Id="rId21" Type="http://schemas.openxmlformats.org/officeDocument/2006/relationships/image" Target="../media/image290.jpg"/><Relationship Id="rId34" Type="http://schemas.openxmlformats.org/officeDocument/2006/relationships/image" Target="../media/image258.jpeg"/><Relationship Id="rId42" Type="http://schemas.openxmlformats.org/officeDocument/2006/relationships/image" Target="../media/image306.jpg"/><Relationship Id="rId47" Type="http://schemas.openxmlformats.org/officeDocument/2006/relationships/image" Target="../media/image311.jpg"/><Relationship Id="rId50" Type="http://schemas.openxmlformats.org/officeDocument/2006/relationships/image" Target="../media/image314.jpg"/><Relationship Id="rId55" Type="http://schemas.openxmlformats.org/officeDocument/2006/relationships/image" Target="../media/image319.jpg"/><Relationship Id="rId63" Type="http://schemas.openxmlformats.org/officeDocument/2006/relationships/image" Target="../media/image327.jpg"/><Relationship Id="rId68" Type="http://schemas.openxmlformats.org/officeDocument/2006/relationships/image" Target="../media/image332.jpg"/><Relationship Id="rId7" Type="http://schemas.openxmlformats.org/officeDocument/2006/relationships/image" Target="../media/image251.jpeg"/><Relationship Id="rId71" Type="http://schemas.openxmlformats.org/officeDocument/2006/relationships/image" Target="../media/image335.jp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85.jpg"/><Relationship Id="rId29" Type="http://schemas.openxmlformats.org/officeDocument/2006/relationships/image" Target="../media/image298.jpg"/><Relationship Id="rId1" Type="http://schemas.openxmlformats.org/officeDocument/2006/relationships/tags" Target="../tags/tag16.xml"/><Relationship Id="rId6" Type="http://schemas.openxmlformats.org/officeDocument/2006/relationships/image" Target="../media/image281.jpg"/><Relationship Id="rId11" Type="http://schemas.openxmlformats.org/officeDocument/2006/relationships/image" Target="../media/image255.jpeg"/><Relationship Id="rId24" Type="http://schemas.openxmlformats.org/officeDocument/2006/relationships/image" Target="../media/image293.jpg"/><Relationship Id="rId32" Type="http://schemas.openxmlformats.org/officeDocument/2006/relationships/image" Target="../media/image301.jpg"/><Relationship Id="rId37" Type="http://schemas.openxmlformats.org/officeDocument/2006/relationships/image" Target="../media/image261.jpeg"/><Relationship Id="rId40" Type="http://schemas.openxmlformats.org/officeDocument/2006/relationships/image" Target="../media/image304.jpg"/><Relationship Id="rId45" Type="http://schemas.openxmlformats.org/officeDocument/2006/relationships/image" Target="../media/image309.jpg"/><Relationship Id="rId53" Type="http://schemas.openxmlformats.org/officeDocument/2006/relationships/image" Target="../media/image317.jpg"/><Relationship Id="rId58" Type="http://schemas.openxmlformats.org/officeDocument/2006/relationships/image" Target="../media/image322.jpg"/><Relationship Id="rId66" Type="http://schemas.openxmlformats.org/officeDocument/2006/relationships/image" Target="../media/image330.jpg"/><Relationship Id="rId5" Type="http://schemas.openxmlformats.org/officeDocument/2006/relationships/image" Target="../media/image249.jpeg"/><Relationship Id="rId15" Type="http://schemas.openxmlformats.org/officeDocument/2006/relationships/image" Target="../media/image284.jpg"/><Relationship Id="rId23" Type="http://schemas.openxmlformats.org/officeDocument/2006/relationships/image" Target="../media/image292.jpg"/><Relationship Id="rId28" Type="http://schemas.openxmlformats.org/officeDocument/2006/relationships/image" Target="../media/image297.jpg"/><Relationship Id="rId36" Type="http://schemas.openxmlformats.org/officeDocument/2006/relationships/image" Target="../media/image260.jpeg"/><Relationship Id="rId49" Type="http://schemas.openxmlformats.org/officeDocument/2006/relationships/image" Target="../media/image313.jpg"/><Relationship Id="rId57" Type="http://schemas.openxmlformats.org/officeDocument/2006/relationships/image" Target="../media/image321.jpg"/><Relationship Id="rId61" Type="http://schemas.openxmlformats.org/officeDocument/2006/relationships/image" Target="../media/image325.jpg"/><Relationship Id="rId10" Type="http://schemas.openxmlformats.org/officeDocument/2006/relationships/image" Target="../media/image254.jpeg"/><Relationship Id="rId19" Type="http://schemas.openxmlformats.org/officeDocument/2006/relationships/image" Target="../media/image288.jpg"/><Relationship Id="rId31" Type="http://schemas.openxmlformats.org/officeDocument/2006/relationships/image" Target="../media/image300.jpg"/><Relationship Id="rId44" Type="http://schemas.openxmlformats.org/officeDocument/2006/relationships/image" Target="../media/image308.jpg"/><Relationship Id="rId52" Type="http://schemas.openxmlformats.org/officeDocument/2006/relationships/image" Target="../media/image316.jpg"/><Relationship Id="rId60" Type="http://schemas.openxmlformats.org/officeDocument/2006/relationships/image" Target="../media/image324.jpg"/><Relationship Id="rId65" Type="http://schemas.openxmlformats.org/officeDocument/2006/relationships/image" Target="../media/image329.jpg"/><Relationship Id="rId4" Type="http://schemas.openxmlformats.org/officeDocument/2006/relationships/image" Target="../media/image248.jpeg"/><Relationship Id="rId9" Type="http://schemas.openxmlformats.org/officeDocument/2006/relationships/image" Target="../media/image253.jpeg"/><Relationship Id="rId14" Type="http://schemas.openxmlformats.org/officeDocument/2006/relationships/image" Target="../media/image283.jpg"/><Relationship Id="rId22" Type="http://schemas.openxmlformats.org/officeDocument/2006/relationships/image" Target="../media/image291.jpg"/><Relationship Id="rId27" Type="http://schemas.openxmlformats.org/officeDocument/2006/relationships/image" Target="../media/image296.jpg"/><Relationship Id="rId30" Type="http://schemas.openxmlformats.org/officeDocument/2006/relationships/image" Target="../media/image299.jpg"/><Relationship Id="rId35" Type="http://schemas.openxmlformats.org/officeDocument/2006/relationships/image" Target="../media/image259.jpeg"/><Relationship Id="rId43" Type="http://schemas.openxmlformats.org/officeDocument/2006/relationships/image" Target="../media/image307.jpg"/><Relationship Id="rId48" Type="http://schemas.openxmlformats.org/officeDocument/2006/relationships/image" Target="../media/image312.jpg"/><Relationship Id="rId56" Type="http://schemas.openxmlformats.org/officeDocument/2006/relationships/image" Target="../media/image320.jpg"/><Relationship Id="rId64" Type="http://schemas.openxmlformats.org/officeDocument/2006/relationships/image" Target="../media/image328.jpg"/><Relationship Id="rId69" Type="http://schemas.openxmlformats.org/officeDocument/2006/relationships/image" Target="../media/image333.jpg"/><Relationship Id="rId8" Type="http://schemas.openxmlformats.org/officeDocument/2006/relationships/image" Target="../media/image252.jpeg"/><Relationship Id="rId51" Type="http://schemas.openxmlformats.org/officeDocument/2006/relationships/image" Target="../media/image315.jpg"/><Relationship Id="rId72" Type="http://schemas.openxmlformats.org/officeDocument/2006/relationships/image" Target="../media/image336.jpg"/><Relationship Id="rId3" Type="http://schemas.openxmlformats.org/officeDocument/2006/relationships/image" Target="../media/image247.jpeg"/><Relationship Id="rId12" Type="http://schemas.openxmlformats.org/officeDocument/2006/relationships/image" Target="../media/image256.jpeg"/><Relationship Id="rId17" Type="http://schemas.openxmlformats.org/officeDocument/2006/relationships/image" Target="../media/image286.jpg"/><Relationship Id="rId25" Type="http://schemas.openxmlformats.org/officeDocument/2006/relationships/image" Target="../media/image294.jpg"/><Relationship Id="rId33" Type="http://schemas.openxmlformats.org/officeDocument/2006/relationships/image" Target="../media/image257.jpeg"/><Relationship Id="rId38" Type="http://schemas.openxmlformats.org/officeDocument/2006/relationships/image" Target="../media/image302.jpg"/><Relationship Id="rId46" Type="http://schemas.openxmlformats.org/officeDocument/2006/relationships/image" Target="../media/image310.jpg"/><Relationship Id="rId59" Type="http://schemas.openxmlformats.org/officeDocument/2006/relationships/image" Target="../media/image323.jpg"/><Relationship Id="rId67" Type="http://schemas.openxmlformats.org/officeDocument/2006/relationships/image" Target="../media/image331.jpg"/><Relationship Id="rId20" Type="http://schemas.openxmlformats.org/officeDocument/2006/relationships/image" Target="../media/image289.jpg"/><Relationship Id="rId41" Type="http://schemas.openxmlformats.org/officeDocument/2006/relationships/image" Target="../media/image305.jpg"/><Relationship Id="rId54" Type="http://schemas.openxmlformats.org/officeDocument/2006/relationships/image" Target="../media/image318.jpg"/><Relationship Id="rId62" Type="http://schemas.openxmlformats.org/officeDocument/2006/relationships/image" Target="../media/image326.jpg"/><Relationship Id="rId70" Type="http://schemas.openxmlformats.org/officeDocument/2006/relationships/image" Target="../media/image33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4" Type="http://schemas.openxmlformats.org/officeDocument/2006/relationships/image" Target="../media/image3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3.jpeg"/><Relationship Id="rId13" Type="http://schemas.openxmlformats.org/officeDocument/2006/relationships/image" Target="../media/image348.jpeg"/><Relationship Id="rId18" Type="http://schemas.openxmlformats.org/officeDocument/2006/relationships/image" Target="../media/image73.jpeg"/><Relationship Id="rId26" Type="http://schemas.openxmlformats.org/officeDocument/2006/relationships/image" Target="../media/image355.jpeg"/><Relationship Id="rId3" Type="http://schemas.openxmlformats.org/officeDocument/2006/relationships/image" Target="../media/image338.jpeg"/><Relationship Id="rId21" Type="http://schemas.openxmlformats.org/officeDocument/2006/relationships/image" Target="../media/image350.jpeg"/><Relationship Id="rId7" Type="http://schemas.openxmlformats.org/officeDocument/2006/relationships/image" Target="../media/image342.jpeg"/><Relationship Id="rId12" Type="http://schemas.openxmlformats.org/officeDocument/2006/relationships/image" Target="../media/image347.jpeg"/><Relationship Id="rId17" Type="http://schemas.openxmlformats.org/officeDocument/2006/relationships/image" Target="../media/image72.jpeg"/><Relationship Id="rId25" Type="http://schemas.openxmlformats.org/officeDocument/2006/relationships/image" Target="../media/image354.jpe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71.jpeg"/><Relationship Id="rId20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1.jpeg"/><Relationship Id="rId11" Type="http://schemas.openxmlformats.org/officeDocument/2006/relationships/image" Target="../media/image346.jpeg"/><Relationship Id="rId24" Type="http://schemas.openxmlformats.org/officeDocument/2006/relationships/image" Target="../media/image353.jpeg"/><Relationship Id="rId5" Type="http://schemas.openxmlformats.org/officeDocument/2006/relationships/image" Target="../media/image340.jpeg"/><Relationship Id="rId15" Type="http://schemas.openxmlformats.org/officeDocument/2006/relationships/image" Target="../media/image70.jpeg"/><Relationship Id="rId23" Type="http://schemas.openxmlformats.org/officeDocument/2006/relationships/image" Target="../media/image352.jpeg"/><Relationship Id="rId10" Type="http://schemas.openxmlformats.org/officeDocument/2006/relationships/image" Target="../media/image345.jpeg"/><Relationship Id="rId19" Type="http://schemas.openxmlformats.org/officeDocument/2006/relationships/image" Target="../media/image74.jpeg"/><Relationship Id="rId4" Type="http://schemas.openxmlformats.org/officeDocument/2006/relationships/image" Target="../media/image339.jpeg"/><Relationship Id="rId9" Type="http://schemas.openxmlformats.org/officeDocument/2006/relationships/image" Target="../media/image344.jpeg"/><Relationship Id="rId14" Type="http://schemas.openxmlformats.org/officeDocument/2006/relationships/image" Target="../media/image349.jpeg"/><Relationship Id="rId22" Type="http://schemas.openxmlformats.org/officeDocument/2006/relationships/image" Target="../media/image35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5" Type="http://schemas.openxmlformats.org/officeDocument/2006/relationships/image" Target="../media/image357.jpg"/><Relationship Id="rId4" Type="http://schemas.openxmlformats.org/officeDocument/2006/relationships/image" Target="../media/image356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36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6" Type="http://schemas.openxmlformats.org/officeDocument/2006/relationships/image" Target="../media/image360.jpg"/><Relationship Id="rId5" Type="http://schemas.openxmlformats.org/officeDocument/2006/relationships/image" Target="../media/image359.jpg"/><Relationship Id="rId4" Type="http://schemas.openxmlformats.org/officeDocument/2006/relationships/image" Target="../media/image35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microsoft.com/office/2007/relationships/hdphoto" Target="../media/hdphoto1.wdp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microsoft.com/office/2007/relationships/hdphoto" Target="../media/hdphoto1.wdp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14400"/>
            <a:ext cx="7772400" cy="1470025"/>
          </a:xfrm>
        </p:spPr>
        <p:txBody>
          <a:bodyPr>
            <a:normAutofit/>
          </a:bodyPr>
          <a:lstStyle/>
          <a:p>
            <a:r>
              <a:rPr lang="en-US" sz="3600" dirty="0" smtClean="0"/>
              <a:t>“Unsupervised” Deep Learning and</a:t>
            </a:r>
            <a:br>
              <a:rPr lang="en-US" sz="3600" dirty="0" smtClean="0"/>
            </a:br>
            <a:r>
              <a:rPr lang="en-US" sz="3600" dirty="0" smtClean="0"/>
              <a:t>Deep Style Transfer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3886200"/>
            <a:ext cx="6781800" cy="1752600"/>
          </a:xfrm>
        </p:spPr>
        <p:txBody>
          <a:bodyPr>
            <a:normAutofit/>
          </a:bodyPr>
          <a:lstStyle/>
          <a:p>
            <a:r>
              <a:rPr lang="en-US" dirty="0" smtClean="0"/>
              <a:t>James Hays</a:t>
            </a:r>
            <a:br>
              <a:rPr lang="en-US" dirty="0" smtClean="0"/>
            </a:br>
            <a:r>
              <a:rPr lang="en-US" sz="2400" dirty="0" smtClean="0"/>
              <a:t>slides from Carl </a:t>
            </a:r>
            <a:r>
              <a:rPr lang="en-US" sz="2400" dirty="0" err="1" smtClean="0"/>
              <a:t>Doersch</a:t>
            </a:r>
            <a:r>
              <a:rPr lang="en-US" sz="2400" dirty="0" smtClean="0"/>
              <a:t> and Mark Chang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6339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 advTm="4696">
        <p:fade/>
      </p:transition>
    </mc:Choice>
    <mc:Fallback xmlns="">
      <p:transition advTm="469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514600" y="2667000"/>
            <a:ext cx="3647092" cy="3563185"/>
            <a:chOff x="2514600" y="2667000"/>
            <a:chExt cx="3647092" cy="3563185"/>
          </a:xfrm>
        </p:grpSpPr>
        <p:pic>
          <p:nvPicPr>
            <p:cNvPr id="34" name="Picture 33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673" t="39334" r="38328" b="39334"/>
            <a:stretch/>
          </p:blipFill>
          <p:spPr>
            <a:xfrm>
              <a:off x="4637693" y="4706185"/>
              <a:ext cx="1523999" cy="1524000"/>
            </a:xfrm>
            <a:prstGeom prst="rect">
              <a:avLst/>
            </a:prstGeom>
            <a:ln w="38100">
              <a:noFill/>
              <a:prstDash val="dash"/>
            </a:ln>
          </p:spPr>
        </p:pic>
        <p:pic>
          <p:nvPicPr>
            <p:cNvPr id="5" name="Picture 4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96" t="11536" r="60605" b="66440"/>
            <a:stretch/>
          </p:blipFill>
          <p:spPr>
            <a:xfrm>
              <a:off x="2514600" y="2667000"/>
              <a:ext cx="1523999" cy="1524000"/>
            </a:xfrm>
            <a:prstGeom prst="rect">
              <a:avLst/>
            </a:prstGeom>
            <a:ln w="38100">
              <a:solidFill>
                <a:srgbClr val="0000FF"/>
              </a:solidFill>
            </a:ln>
          </p:spPr>
        </p:pic>
        <p:sp>
          <p:nvSpPr>
            <p:cNvPr id="13" name="Rectangle 12"/>
            <p:cNvSpPr/>
            <p:nvPr/>
          </p:nvSpPr>
          <p:spPr>
            <a:xfrm flipH="1">
              <a:off x="4641321" y="4700289"/>
              <a:ext cx="1516743" cy="1516743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Semantics from a non-semantic task</a:t>
            </a:r>
            <a:endParaRPr lang="en-US" dirty="0"/>
          </a:p>
        </p:txBody>
      </p:sp>
      <p:pic>
        <p:nvPicPr>
          <p:cNvPr id="11" name="Picture 10"/>
          <p:cNvPicPr>
            <a:picLocks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90000"/>
                    </a14:imgEffect>
                    <a14:imgEffect>
                      <a14:brightnessContrast bright="22000" contrast="-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4" t="15490" r="25882" b="12353"/>
          <a:stretch/>
        </p:blipFill>
        <p:spPr>
          <a:xfrm>
            <a:off x="5891917" y="1600200"/>
            <a:ext cx="2947283" cy="2053435"/>
          </a:xfrm>
          <a:prstGeom prst="rect">
            <a:avLst/>
          </a:prstGeom>
        </p:spPr>
      </p:pic>
      <p:pic>
        <p:nvPicPr>
          <p:cNvPr id="10" name="Picture 9"/>
          <p:cNvPicPr>
            <a:picLocks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80000"/>
                    </a14:imgEffect>
                    <a14:imgEffect>
                      <a14:brightnessContrast bright="16000" contras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18" t="5982" r="39506" b="28894"/>
          <a:stretch/>
        </p:blipFill>
        <p:spPr>
          <a:xfrm>
            <a:off x="5711280" y="1729516"/>
            <a:ext cx="2947283" cy="2053435"/>
          </a:xfrm>
          <a:prstGeom prst="rect">
            <a:avLst/>
          </a:prstGeom>
        </p:spPr>
      </p:pic>
      <p:pic>
        <p:nvPicPr>
          <p:cNvPr id="3" name="Picture 2"/>
          <p:cNvPicPr>
            <a:picLocks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6" t="33247" r="15644" b="18814"/>
          <a:stretch/>
        </p:blipFill>
        <p:spPr>
          <a:xfrm flipH="1">
            <a:off x="5533559" y="1858832"/>
            <a:ext cx="2944368" cy="2057400"/>
          </a:xfrm>
          <a:prstGeom prst="rect">
            <a:avLst/>
          </a:prstGeom>
        </p:spPr>
      </p:pic>
      <p:pic>
        <p:nvPicPr>
          <p:cNvPr id="7" name="Picture 6"/>
          <p:cNvPicPr>
            <a:picLocks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33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638" t="30850" r="11280" b="14185"/>
          <a:stretch/>
        </p:blipFill>
        <p:spPr>
          <a:xfrm>
            <a:off x="5357185" y="1992114"/>
            <a:ext cx="2943021" cy="205343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091940" y="1992114"/>
            <a:ext cx="634803" cy="634803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7217734" y="2849934"/>
            <a:ext cx="634803" cy="634803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/>
          <p:cNvCxnSpPr>
            <a:stCxn id="5" idx="3"/>
            <a:endCxn id="12" idx="1"/>
          </p:cNvCxnSpPr>
          <p:nvPr/>
        </p:nvCxnSpPr>
        <p:spPr>
          <a:xfrm flipV="1">
            <a:off x="4038599" y="2309516"/>
            <a:ext cx="2053341" cy="1119484"/>
          </a:xfrm>
          <a:prstGeom prst="straightConnector1">
            <a:avLst/>
          </a:prstGeom>
          <a:ln w="38100">
            <a:solidFill>
              <a:srgbClr val="0000FF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13" idx="0"/>
            <a:endCxn id="18" idx="1"/>
          </p:cNvCxnSpPr>
          <p:nvPr/>
        </p:nvCxnSpPr>
        <p:spPr>
          <a:xfrm flipV="1">
            <a:off x="5399692" y="3167336"/>
            <a:ext cx="1818042" cy="1532953"/>
          </a:xfrm>
          <a:prstGeom prst="straightConnector1">
            <a:avLst/>
          </a:prstGeom>
          <a:ln w="38100">
            <a:solidFill>
              <a:srgbClr val="FF0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00977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7921">
        <p:fade/>
      </p:transition>
    </mc:Choice>
    <mc:Fallback xmlns="">
      <p:transition spd="med" advTm="2792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/>
          <p:cNvGrpSpPr/>
          <p:nvPr/>
        </p:nvGrpSpPr>
        <p:grpSpPr>
          <a:xfrm>
            <a:off x="2107338" y="1957832"/>
            <a:ext cx="4929324" cy="3192238"/>
            <a:chOff x="2107338" y="1805432"/>
            <a:chExt cx="4929324" cy="319223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02" t="9891" b="3308"/>
            <a:stretch/>
          </p:blipFill>
          <p:spPr>
            <a:xfrm flipH="1">
              <a:off x="2107338" y="1805432"/>
              <a:ext cx="4929324" cy="3192238"/>
            </a:xfrm>
            <a:prstGeom prst="rect">
              <a:avLst/>
            </a:prstGeom>
          </p:spPr>
        </p:pic>
        <p:grpSp>
          <p:nvGrpSpPr>
            <p:cNvPr id="48" name="Group 47"/>
            <p:cNvGrpSpPr/>
            <p:nvPr/>
          </p:nvGrpSpPr>
          <p:grpSpPr>
            <a:xfrm>
              <a:off x="3610051" y="1952625"/>
              <a:ext cx="3167658" cy="3000375"/>
              <a:chOff x="1905000" y="158912"/>
              <a:chExt cx="3799775" cy="3599110"/>
            </a:xfrm>
          </p:grpSpPr>
          <p:sp>
            <p:nvSpPr>
              <p:cNvPr id="41" name="Rectangle 40"/>
              <p:cNvSpPr/>
              <p:nvPr/>
            </p:nvSpPr>
            <p:spPr>
              <a:xfrm flipH="1">
                <a:off x="1905000" y="2758425"/>
                <a:ext cx="947642" cy="947642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/>
              <p:cNvSpPr/>
              <p:nvPr/>
            </p:nvSpPr>
            <p:spPr>
              <a:xfrm flipH="1">
                <a:off x="3255562" y="2810380"/>
                <a:ext cx="947642" cy="947642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/>
              <p:cNvSpPr/>
              <p:nvPr/>
            </p:nvSpPr>
            <p:spPr>
              <a:xfrm flipH="1">
                <a:off x="4590877" y="2716861"/>
                <a:ext cx="947642" cy="947642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/>
              <p:cNvSpPr/>
              <p:nvPr/>
            </p:nvSpPr>
            <p:spPr>
              <a:xfrm flipH="1">
                <a:off x="4757133" y="1495036"/>
                <a:ext cx="947642" cy="947642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/>
              <p:cNvSpPr/>
              <p:nvPr/>
            </p:nvSpPr>
            <p:spPr>
              <a:xfrm flipH="1">
                <a:off x="2128068" y="1609337"/>
                <a:ext cx="947642" cy="947642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/>
              <p:cNvSpPr/>
              <p:nvPr/>
            </p:nvSpPr>
            <p:spPr>
              <a:xfrm flipH="1">
                <a:off x="1972203" y="304386"/>
                <a:ext cx="947642" cy="947642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 46"/>
              <p:cNvSpPr/>
              <p:nvPr/>
            </p:nvSpPr>
            <p:spPr>
              <a:xfrm flipH="1">
                <a:off x="3380254" y="158912"/>
                <a:ext cx="947642" cy="947642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9" name="Rectangle 48"/>
            <p:cNvSpPr/>
            <p:nvPr/>
          </p:nvSpPr>
          <p:spPr>
            <a:xfrm flipH="1">
              <a:off x="4909728" y="3074006"/>
              <a:ext cx="789996" cy="789996"/>
            </a:xfrm>
            <a:prstGeom prst="rect">
              <a:avLst/>
            </a:prstGeom>
            <a:noFill/>
            <a:ln w="38100">
              <a:solidFill>
                <a:srgbClr val="0066FF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/>
            <p:cNvSpPr/>
            <p:nvPr/>
          </p:nvSpPr>
          <p:spPr>
            <a:xfrm flipH="1">
              <a:off x="6011462" y="2009775"/>
              <a:ext cx="789996" cy="789996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009915" y="2161438"/>
            <a:ext cx="791727" cy="785801"/>
            <a:chOff x="6009915" y="2009038"/>
            <a:chExt cx="791727" cy="78580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16" t="15433" r="70489" b="63200"/>
            <a:stretch/>
          </p:blipFill>
          <p:spPr>
            <a:xfrm flipH="1">
              <a:off x="6009915" y="2009038"/>
              <a:ext cx="791727" cy="785801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6009915" y="2009038"/>
              <a:ext cx="791727" cy="78580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2" t="9891" b="3308"/>
          <a:stretch/>
        </p:blipFill>
        <p:spPr>
          <a:xfrm flipH="1">
            <a:off x="2107338" y="1957832"/>
            <a:ext cx="4929324" cy="3192238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898190" y="3224675"/>
            <a:ext cx="791727" cy="791727"/>
            <a:chOff x="4898190" y="3061765"/>
            <a:chExt cx="791727" cy="79172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359" t="44209" r="50347" b="34263"/>
            <a:stretch/>
          </p:blipFill>
          <p:spPr>
            <a:xfrm flipH="1">
              <a:off x="4898190" y="3061765"/>
              <a:ext cx="791727" cy="791727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4898190" y="3061765"/>
              <a:ext cx="791727" cy="791727"/>
            </a:xfrm>
            <a:prstGeom prst="rect">
              <a:avLst/>
            </a:prstGeom>
            <a:noFill/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2066925" y="5112603"/>
            <a:ext cx="3747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66FF"/>
                </a:solidFill>
              </a:rPr>
              <a:t>Randomly Sample Patch</a:t>
            </a:r>
            <a:endParaRPr lang="en-US" sz="2400" b="1" dirty="0">
              <a:solidFill>
                <a:srgbClr val="0066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82592" y="5481935"/>
            <a:ext cx="28937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Sample Second Patch</a:t>
            </a:r>
            <a:endParaRPr lang="en-US" sz="2400" b="1" dirty="0">
              <a:solidFill>
                <a:srgbClr val="FF0000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304800" y="1295400"/>
            <a:ext cx="2514600" cy="4366897"/>
            <a:chOff x="5715000" y="509903"/>
            <a:chExt cx="2514600" cy="4366897"/>
          </a:xfrm>
        </p:grpSpPr>
        <p:sp>
          <p:nvSpPr>
            <p:cNvPr id="16" name="Rectangle 15"/>
            <p:cNvSpPr/>
            <p:nvPr/>
          </p:nvSpPr>
          <p:spPr>
            <a:xfrm>
              <a:off x="5715000" y="2895600"/>
              <a:ext cx="914400" cy="15240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315200" y="2895600"/>
              <a:ext cx="914400" cy="15240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752052" y="3395990"/>
              <a:ext cx="84029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CNN</a:t>
              </a:r>
              <a:endParaRPr lang="en-US" sz="28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352252" y="3395990"/>
              <a:ext cx="84029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CNN</a:t>
              </a:r>
              <a:endParaRPr lang="en-US" sz="2800" dirty="0"/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6210622" y="1905000"/>
              <a:ext cx="1523356" cy="523220"/>
              <a:chOff x="6288534" y="1524000"/>
              <a:chExt cx="1523356" cy="523220"/>
            </a:xfrm>
          </p:grpSpPr>
          <p:sp>
            <p:nvSpPr>
              <p:cNvPr id="36" name="Rectangle 35"/>
              <p:cNvSpPr/>
              <p:nvPr/>
            </p:nvSpPr>
            <p:spPr>
              <a:xfrm>
                <a:off x="6288534" y="1524000"/>
                <a:ext cx="1523356" cy="523220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6325586" y="1524000"/>
                <a:ext cx="148630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smtClean="0"/>
                  <a:t>Classifier</a:t>
                </a:r>
                <a:endParaRPr lang="en-US" sz="2800" dirty="0"/>
              </a:p>
            </p:txBody>
          </p:sp>
        </p:grpSp>
        <p:cxnSp>
          <p:nvCxnSpPr>
            <p:cNvPr id="21" name="Straight Arrow Connector 20"/>
            <p:cNvCxnSpPr>
              <a:stCxn id="16" idx="0"/>
            </p:cNvCxnSpPr>
            <p:nvPr/>
          </p:nvCxnSpPr>
          <p:spPr>
            <a:xfrm flipV="1">
              <a:off x="6172200" y="2514600"/>
              <a:ext cx="457200" cy="3810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17" idx="0"/>
            </p:cNvCxnSpPr>
            <p:nvPr/>
          </p:nvCxnSpPr>
          <p:spPr>
            <a:xfrm flipH="1" flipV="1">
              <a:off x="7315200" y="2514600"/>
              <a:ext cx="457200" cy="3810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V="1">
              <a:off x="6972300" y="1524000"/>
              <a:ext cx="0" cy="3810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Group 23"/>
            <p:cNvGrpSpPr/>
            <p:nvPr/>
          </p:nvGrpSpPr>
          <p:grpSpPr>
            <a:xfrm flipH="1">
              <a:off x="6489890" y="509903"/>
              <a:ext cx="1001871" cy="967793"/>
              <a:chOff x="3624666" y="-146447"/>
              <a:chExt cx="982774" cy="949346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3987356" y="199529"/>
                <a:ext cx="257393" cy="257393"/>
              </a:xfrm>
              <a:prstGeom prst="rect">
                <a:avLst/>
              </a:prstGeom>
              <a:noFill/>
              <a:ln w="3810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4350047" y="545506"/>
                <a:ext cx="257393" cy="257393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3987356" y="545506"/>
                <a:ext cx="257393" cy="257393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3624666" y="545506"/>
                <a:ext cx="257393" cy="257393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3624666" y="199529"/>
                <a:ext cx="257393" cy="257393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4350047" y="199529"/>
                <a:ext cx="257393" cy="257393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4350047" y="-146447"/>
                <a:ext cx="257393" cy="257393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3987356" y="-146447"/>
                <a:ext cx="257393" cy="257393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3624666" y="-146447"/>
                <a:ext cx="257393" cy="257393"/>
              </a:xfrm>
              <a:prstGeom prst="rect">
                <a:avLst/>
              </a:prstGeom>
              <a:solidFill>
                <a:srgbClr val="FFBDBD"/>
              </a:solidFill>
              <a:ln w="381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</p:grpSp>
        <p:cxnSp>
          <p:nvCxnSpPr>
            <p:cNvPr id="25" name="Straight Arrow Connector 24"/>
            <p:cNvCxnSpPr/>
            <p:nvPr/>
          </p:nvCxnSpPr>
          <p:spPr>
            <a:xfrm flipV="1">
              <a:off x="6172200" y="4495800"/>
              <a:ext cx="0" cy="3810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V="1">
              <a:off x="7772400" y="4495800"/>
              <a:ext cx="0" cy="3810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Relative Position Task</a:t>
            </a:r>
            <a:endParaRPr lang="en-US" i="1" dirty="0"/>
          </a:p>
        </p:txBody>
      </p:sp>
      <p:sp>
        <p:nvSpPr>
          <p:cNvPr id="7" name="TextBox 6"/>
          <p:cNvSpPr txBox="1"/>
          <p:nvPr/>
        </p:nvSpPr>
        <p:spPr>
          <a:xfrm>
            <a:off x="2522701" y="1312188"/>
            <a:ext cx="26790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8 possible locations</a:t>
            </a:r>
            <a:endParaRPr lang="en-US" sz="2400" b="1" dirty="0">
              <a:solidFill>
                <a:srgbClr val="FF0000"/>
              </a:solidFill>
            </a:endParaRPr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3379726" y="1735286"/>
            <a:ext cx="201674" cy="322114"/>
          </a:xfrm>
          <a:prstGeom prst="straightConnector1">
            <a:avLst/>
          </a:prstGeom>
          <a:ln w="38100">
            <a:solidFill>
              <a:srgbClr val="FF0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H="1">
            <a:off x="2222501" y="1549400"/>
            <a:ext cx="317499" cy="50800"/>
          </a:xfrm>
          <a:prstGeom prst="straightConnector1">
            <a:avLst/>
          </a:prstGeom>
          <a:ln w="38100">
            <a:solidFill>
              <a:srgbClr val="FF0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938430738"/>
      </p:ext>
    </p:extLst>
  </p:cSld>
  <p:clrMapOvr>
    <a:masterClrMapping/>
  </p:clrMapOvr>
  <p:transition advTm="2557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96532E-6 L -0.49549 0.38289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74" y="19145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4104E-6 L -0.44219 0.53803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18" y="2689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96532E-6 L 0.125 0.0041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208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/>
      <p:bldP spid="14" grpId="1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roup 66"/>
          <p:cNvGrpSpPr/>
          <p:nvPr/>
        </p:nvGrpSpPr>
        <p:grpSpPr>
          <a:xfrm>
            <a:off x="1965654" y="5853123"/>
            <a:ext cx="791727" cy="785801"/>
            <a:chOff x="6009915" y="2009038"/>
            <a:chExt cx="791727" cy="785801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16" t="15433" r="70489" b="63200"/>
            <a:stretch/>
          </p:blipFill>
          <p:spPr>
            <a:xfrm flipH="1">
              <a:off x="6009915" y="2009038"/>
              <a:ext cx="791727" cy="785801"/>
            </a:xfrm>
            <a:prstGeom prst="rect">
              <a:avLst/>
            </a:prstGeom>
          </p:spPr>
        </p:pic>
        <p:sp>
          <p:nvSpPr>
            <p:cNvPr id="70" name="Rectangle 69"/>
            <p:cNvSpPr/>
            <p:nvPr/>
          </p:nvSpPr>
          <p:spPr>
            <a:xfrm>
              <a:off x="6009915" y="2009038"/>
              <a:ext cx="791727" cy="78580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304800" y="1295400"/>
            <a:ext cx="2514600" cy="4366897"/>
            <a:chOff x="5715000" y="509903"/>
            <a:chExt cx="2514600" cy="4366897"/>
          </a:xfrm>
        </p:grpSpPr>
        <p:sp>
          <p:nvSpPr>
            <p:cNvPr id="41" name="Rectangle 40"/>
            <p:cNvSpPr/>
            <p:nvPr/>
          </p:nvSpPr>
          <p:spPr>
            <a:xfrm>
              <a:off x="5715000" y="2895600"/>
              <a:ext cx="914400" cy="15240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7315200" y="2895600"/>
              <a:ext cx="914400" cy="15240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5752052" y="3395990"/>
              <a:ext cx="84029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CNN</a:t>
              </a:r>
              <a:endParaRPr lang="en-US" sz="2800" dirty="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7352252" y="3395990"/>
              <a:ext cx="84029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CNN</a:t>
              </a:r>
              <a:endParaRPr lang="en-US" sz="2800" dirty="0"/>
            </a:p>
          </p:txBody>
        </p:sp>
        <p:grpSp>
          <p:nvGrpSpPr>
            <p:cNvPr id="46" name="Group 45"/>
            <p:cNvGrpSpPr/>
            <p:nvPr/>
          </p:nvGrpSpPr>
          <p:grpSpPr>
            <a:xfrm>
              <a:off x="6210622" y="1905000"/>
              <a:ext cx="1523356" cy="523220"/>
              <a:chOff x="6288534" y="1524000"/>
              <a:chExt cx="1523356" cy="523220"/>
            </a:xfrm>
          </p:grpSpPr>
          <p:sp>
            <p:nvSpPr>
              <p:cNvPr id="63" name="Rectangle 62"/>
              <p:cNvSpPr/>
              <p:nvPr/>
            </p:nvSpPr>
            <p:spPr>
              <a:xfrm>
                <a:off x="6288534" y="1524000"/>
                <a:ext cx="1523356" cy="523220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TextBox 65"/>
              <p:cNvSpPr txBox="1"/>
              <p:nvPr/>
            </p:nvSpPr>
            <p:spPr>
              <a:xfrm>
                <a:off x="6325586" y="1524000"/>
                <a:ext cx="148630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smtClean="0"/>
                  <a:t>Classifier</a:t>
                </a:r>
                <a:endParaRPr lang="en-US" sz="2800" dirty="0"/>
              </a:p>
            </p:txBody>
          </p:sp>
        </p:grpSp>
        <p:cxnSp>
          <p:nvCxnSpPr>
            <p:cNvPr id="47" name="Straight Arrow Connector 46"/>
            <p:cNvCxnSpPr>
              <a:stCxn id="41" idx="0"/>
            </p:cNvCxnSpPr>
            <p:nvPr/>
          </p:nvCxnSpPr>
          <p:spPr>
            <a:xfrm flipV="1">
              <a:off x="6172200" y="2514600"/>
              <a:ext cx="457200" cy="3810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>
              <a:stCxn id="43" idx="0"/>
            </p:cNvCxnSpPr>
            <p:nvPr/>
          </p:nvCxnSpPr>
          <p:spPr>
            <a:xfrm flipH="1" flipV="1">
              <a:off x="7315200" y="2514600"/>
              <a:ext cx="457200" cy="3810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 flipV="1">
              <a:off x="6972300" y="1524000"/>
              <a:ext cx="0" cy="3810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1" name="Group 50"/>
            <p:cNvGrpSpPr/>
            <p:nvPr/>
          </p:nvGrpSpPr>
          <p:grpSpPr>
            <a:xfrm flipH="1">
              <a:off x="6489890" y="509903"/>
              <a:ext cx="1001871" cy="967793"/>
              <a:chOff x="3624666" y="-146447"/>
              <a:chExt cx="982774" cy="949346"/>
            </a:xfrm>
          </p:grpSpPr>
          <p:sp>
            <p:nvSpPr>
              <p:cNvPr id="54" name="Rectangle 53"/>
              <p:cNvSpPr/>
              <p:nvPr/>
            </p:nvSpPr>
            <p:spPr>
              <a:xfrm>
                <a:off x="3987356" y="199529"/>
                <a:ext cx="257393" cy="257393"/>
              </a:xfrm>
              <a:prstGeom prst="rect">
                <a:avLst/>
              </a:prstGeom>
              <a:noFill/>
              <a:ln w="3810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4350047" y="545506"/>
                <a:ext cx="257393" cy="257393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sp>
            <p:nvSpPr>
              <p:cNvPr id="56" name="Rectangle 55"/>
              <p:cNvSpPr/>
              <p:nvPr/>
            </p:nvSpPr>
            <p:spPr>
              <a:xfrm>
                <a:off x="3987356" y="545506"/>
                <a:ext cx="257393" cy="257393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sp>
            <p:nvSpPr>
              <p:cNvPr id="57" name="Rectangle 56"/>
              <p:cNvSpPr/>
              <p:nvPr/>
            </p:nvSpPr>
            <p:spPr>
              <a:xfrm>
                <a:off x="3624666" y="545506"/>
                <a:ext cx="257393" cy="257393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sp>
            <p:nvSpPr>
              <p:cNvPr id="58" name="Rectangle 57"/>
              <p:cNvSpPr/>
              <p:nvPr/>
            </p:nvSpPr>
            <p:spPr>
              <a:xfrm>
                <a:off x="3624666" y="199529"/>
                <a:ext cx="257393" cy="257393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sp>
            <p:nvSpPr>
              <p:cNvPr id="59" name="Rectangle 58"/>
              <p:cNvSpPr/>
              <p:nvPr/>
            </p:nvSpPr>
            <p:spPr>
              <a:xfrm>
                <a:off x="4350047" y="199529"/>
                <a:ext cx="257393" cy="257393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4350047" y="-146447"/>
                <a:ext cx="257393" cy="257393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sp>
            <p:nvSpPr>
              <p:cNvPr id="61" name="Rectangle 60"/>
              <p:cNvSpPr/>
              <p:nvPr/>
            </p:nvSpPr>
            <p:spPr>
              <a:xfrm>
                <a:off x="3987356" y="-146447"/>
                <a:ext cx="257393" cy="257393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sp>
            <p:nvSpPr>
              <p:cNvPr id="62" name="Rectangle 61"/>
              <p:cNvSpPr/>
              <p:nvPr/>
            </p:nvSpPr>
            <p:spPr>
              <a:xfrm>
                <a:off x="3624666" y="-146447"/>
                <a:ext cx="257393" cy="257393"/>
              </a:xfrm>
              <a:prstGeom prst="rect">
                <a:avLst/>
              </a:prstGeom>
              <a:solidFill>
                <a:srgbClr val="FFBDBD"/>
              </a:solidFill>
              <a:ln w="381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</p:grpSp>
        <p:cxnSp>
          <p:nvCxnSpPr>
            <p:cNvPr id="52" name="Straight Arrow Connector 51"/>
            <p:cNvCxnSpPr/>
            <p:nvPr/>
          </p:nvCxnSpPr>
          <p:spPr>
            <a:xfrm flipV="1">
              <a:off x="6172200" y="4495800"/>
              <a:ext cx="0" cy="3810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 flipV="1">
              <a:off x="7772400" y="4495800"/>
              <a:ext cx="0" cy="3810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Rectangle 8"/>
          <p:cNvSpPr/>
          <p:nvPr/>
        </p:nvSpPr>
        <p:spPr>
          <a:xfrm>
            <a:off x="76200" y="990600"/>
            <a:ext cx="3886200" cy="58674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3" name="Picture 13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59" t="44209" r="50347" b="34263"/>
          <a:stretch/>
        </p:blipFill>
        <p:spPr>
          <a:xfrm flipH="1">
            <a:off x="3668185" y="3284331"/>
            <a:ext cx="704088" cy="704088"/>
          </a:xfrm>
          <a:prstGeom prst="rect">
            <a:avLst/>
          </a:prstGeom>
        </p:spPr>
      </p:pic>
      <p:cxnSp>
        <p:nvCxnSpPr>
          <p:cNvPr id="76" name="Straight Connector 75"/>
          <p:cNvCxnSpPr/>
          <p:nvPr/>
        </p:nvCxnSpPr>
        <p:spPr>
          <a:xfrm>
            <a:off x="4693348" y="3284331"/>
            <a:ext cx="0" cy="704088"/>
          </a:xfrm>
          <a:prstGeom prst="line">
            <a:avLst/>
          </a:prstGeom>
          <a:ln w="571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0" name="Group 139"/>
          <p:cNvGrpSpPr/>
          <p:nvPr/>
        </p:nvGrpSpPr>
        <p:grpSpPr>
          <a:xfrm>
            <a:off x="5012873" y="3284331"/>
            <a:ext cx="3679557" cy="704088"/>
            <a:chOff x="5064945" y="1005144"/>
            <a:chExt cx="3679557" cy="704088"/>
          </a:xfrm>
        </p:grpSpPr>
        <p:pic>
          <p:nvPicPr>
            <p:cNvPr id="134" name="Picture 13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4945" y="1005144"/>
              <a:ext cx="704088" cy="704088"/>
            </a:xfrm>
            <a:prstGeom prst="rect">
              <a:avLst/>
            </a:prstGeom>
          </p:spPr>
        </p:pic>
        <p:pic>
          <p:nvPicPr>
            <p:cNvPr id="135" name="Picture 13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8812" y="1005144"/>
              <a:ext cx="704088" cy="704088"/>
            </a:xfrm>
            <a:prstGeom prst="rect">
              <a:avLst/>
            </a:prstGeom>
          </p:spPr>
        </p:pic>
        <p:pic>
          <p:nvPicPr>
            <p:cNvPr id="136" name="Picture 13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2679" y="1005144"/>
              <a:ext cx="704088" cy="704088"/>
            </a:xfrm>
            <a:prstGeom prst="rect">
              <a:avLst/>
            </a:prstGeom>
          </p:spPr>
        </p:pic>
        <p:pic>
          <p:nvPicPr>
            <p:cNvPr id="137" name="Picture 13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6546" y="1005144"/>
              <a:ext cx="704088" cy="704088"/>
            </a:xfrm>
            <a:prstGeom prst="rect">
              <a:avLst/>
            </a:prstGeom>
          </p:spPr>
        </p:pic>
        <p:pic>
          <p:nvPicPr>
            <p:cNvPr id="138" name="Picture 13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0414" y="1005144"/>
              <a:ext cx="704088" cy="704088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370898" y="5852749"/>
            <a:ext cx="791727" cy="791727"/>
            <a:chOff x="4912956" y="3061765"/>
            <a:chExt cx="791727" cy="791727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359" t="44209" r="50347" b="34263"/>
            <a:stretch/>
          </p:blipFill>
          <p:spPr>
            <a:xfrm flipH="1">
              <a:off x="4912956" y="3061765"/>
              <a:ext cx="791727" cy="791727"/>
            </a:xfrm>
            <a:prstGeom prst="rect">
              <a:avLst/>
            </a:prstGeom>
          </p:spPr>
        </p:pic>
        <p:sp>
          <p:nvSpPr>
            <p:cNvPr id="38" name="Rectangle 37"/>
            <p:cNvSpPr/>
            <p:nvPr/>
          </p:nvSpPr>
          <p:spPr>
            <a:xfrm>
              <a:off x="4912956" y="3061765"/>
              <a:ext cx="791727" cy="791727"/>
            </a:xfrm>
            <a:prstGeom prst="rect">
              <a:avLst/>
            </a:prstGeom>
            <a:noFill/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5" name="Straight Arrow Connector 64"/>
          <p:cNvCxnSpPr/>
          <p:nvPr/>
        </p:nvCxnSpPr>
        <p:spPr>
          <a:xfrm flipH="1">
            <a:off x="837474" y="2499997"/>
            <a:ext cx="2134327" cy="105821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2659255" y="2038332"/>
            <a:ext cx="23530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Patch Embedding</a:t>
            </a:r>
            <a:endParaRPr lang="en-US" sz="2400" dirty="0"/>
          </a:p>
        </p:txBody>
      </p:sp>
      <p:sp>
        <p:nvSpPr>
          <p:cNvPr id="77" name="TextBox 76"/>
          <p:cNvSpPr txBox="1"/>
          <p:nvPr/>
        </p:nvSpPr>
        <p:spPr>
          <a:xfrm>
            <a:off x="3529328" y="2763987"/>
            <a:ext cx="990600" cy="536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Input</a:t>
            </a:r>
            <a:endParaRPr lang="en-US" sz="2800" dirty="0"/>
          </a:p>
        </p:txBody>
      </p:sp>
      <p:sp>
        <p:nvSpPr>
          <p:cNvPr id="79" name="TextBox 78"/>
          <p:cNvSpPr txBox="1"/>
          <p:nvPr/>
        </p:nvSpPr>
        <p:spPr>
          <a:xfrm>
            <a:off x="5415053" y="2776877"/>
            <a:ext cx="28916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Nearest Neighbors</a:t>
            </a:r>
            <a:endParaRPr lang="en-US" sz="2800" dirty="0"/>
          </a:p>
        </p:txBody>
      </p:sp>
      <p:sp>
        <p:nvSpPr>
          <p:cNvPr id="23" name="Rectangle 22"/>
          <p:cNvSpPr/>
          <p:nvPr/>
        </p:nvSpPr>
        <p:spPr>
          <a:xfrm>
            <a:off x="307975" y="3681097"/>
            <a:ext cx="914400" cy="15240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345027" y="4181487"/>
            <a:ext cx="8402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CNN</a:t>
            </a:r>
            <a:endParaRPr lang="en-US" sz="2800" dirty="0"/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765175" y="5281297"/>
            <a:ext cx="0" cy="3810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3394961" y="4181487"/>
            <a:ext cx="56382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Note: connects </a:t>
            </a:r>
            <a:r>
              <a:rPr lang="en-US" sz="3200" b="1" i="1" dirty="0" smtClean="0"/>
              <a:t>across</a:t>
            </a:r>
            <a:r>
              <a:rPr lang="en-US" sz="3200" dirty="0" smtClean="0"/>
              <a:t> instances!</a:t>
            </a:r>
            <a:endParaRPr lang="en-US" sz="3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07552857"/>
      </p:ext>
    </p:extLst>
  </p:cSld>
  <p:clrMapOvr>
    <a:masterClrMapping/>
  </p:clrMapOvr>
  <p:transition advTm="2429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77" grpId="0"/>
      <p:bldP spid="79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Architecture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889718" y="6355642"/>
            <a:ext cx="9577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Patch 2</a:t>
            </a:r>
            <a:endParaRPr lang="en-US" sz="2000" b="1" dirty="0"/>
          </a:p>
        </p:txBody>
      </p:sp>
      <p:sp>
        <p:nvSpPr>
          <p:cNvPr id="6" name="Parallelogram 5"/>
          <p:cNvSpPr/>
          <p:nvPr/>
        </p:nvSpPr>
        <p:spPr>
          <a:xfrm>
            <a:off x="5372661" y="6402425"/>
            <a:ext cx="2151105" cy="314379"/>
          </a:xfrm>
          <a:prstGeom prst="parallelogram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8" name="TextBox 7"/>
          <p:cNvSpPr txBox="1"/>
          <p:nvPr/>
        </p:nvSpPr>
        <p:spPr>
          <a:xfrm>
            <a:off x="2137294" y="6355642"/>
            <a:ext cx="9577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Patch 1</a:t>
            </a:r>
            <a:endParaRPr lang="en-US" sz="2000" b="1" dirty="0"/>
          </a:p>
        </p:txBody>
      </p:sp>
      <p:sp>
        <p:nvSpPr>
          <p:cNvPr id="9" name="Parallelogram 8"/>
          <p:cNvSpPr/>
          <p:nvPr/>
        </p:nvSpPr>
        <p:spPr>
          <a:xfrm>
            <a:off x="1620237" y="6402425"/>
            <a:ext cx="2151105" cy="314379"/>
          </a:xfrm>
          <a:prstGeom prst="parallelogram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rgbClr val="FF0000"/>
              </a:solidFill>
            </a:endParaRPr>
          </a:p>
        </p:txBody>
      </p:sp>
      <p:grpSp>
        <p:nvGrpSpPr>
          <p:cNvPr id="99" name="Group 98"/>
          <p:cNvGrpSpPr/>
          <p:nvPr/>
        </p:nvGrpSpPr>
        <p:grpSpPr>
          <a:xfrm>
            <a:off x="5372659" y="2849488"/>
            <a:ext cx="2151107" cy="3487335"/>
            <a:chOff x="5372659" y="2849488"/>
            <a:chExt cx="2151107" cy="3487335"/>
          </a:xfrm>
        </p:grpSpPr>
        <p:sp>
          <p:nvSpPr>
            <p:cNvPr id="74" name="TextBox 73"/>
            <p:cNvSpPr txBox="1"/>
            <p:nvPr/>
          </p:nvSpPr>
          <p:spPr>
            <a:xfrm>
              <a:off x="5521325" y="2849488"/>
              <a:ext cx="185377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9A2500"/>
                  </a:solidFill>
                </a:rPr>
                <a:t>Fully connected</a:t>
              </a:r>
              <a:endParaRPr lang="en-US" sz="2000" b="1" dirty="0">
                <a:solidFill>
                  <a:srgbClr val="9A2500"/>
                </a:solidFill>
              </a:endParaRPr>
            </a:p>
          </p:txBody>
        </p:sp>
        <p:sp>
          <p:nvSpPr>
            <p:cNvPr id="65" name="Rectangle 64"/>
            <p:cNvSpPr/>
            <p:nvPr/>
          </p:nvSpPr>
          <p:spPr>
            <a:xfrm>
              <a:off x="5372659" y="3810594"/>
              <a:ext cx="2151105" cy="29192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7" name="Isosceles Triangle 6"/>
            <p:cNvSpPr/>
            <p:nvPr/>
          </p:nvSpPr>
          <p:spPr>
            <a:xfrm>
              <a:off x="6172608" y="6235345"/>
              <a:ext cx="551210" cy="101478"/>
            </a:xfrm>
            <a:prstGeom prst="triangle">
              <a:avLst/>
            </a:prstGeom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90" name="Rectangle 89"/>
            <p:cNvSpPr/>
            <p:nvPr/>
          </p:nvSpPr>
          <p:spPr>
            <a:xfrm>
              <a:off x="5372659" y="5574967"/>
              <a:ext cx="2151105" cy="29192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5697076" y="5497084"/>
              <a:ext cx="150227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8600B0"/>
                  </a:solidFill>
                </a:rPr>
                <a:t>Max Pooling</a:t>
              </a:r>
            </a:p>
          </p:txBody>
        </p:sp>
        <p:sp>
          <p:nvSpPr>
            <p:cNvPr id="86" name="Rectangle 85"/>
            <p:cNvSpPr/>
            <p:nvPr/>
          </p:nvSpPr>
          <p:spPr>
            <a:xfrm>
              <a:off x="5372659" y="5278677"/>
              <a:ext cx="2151105" cy="29192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6145081" y="5216388"/>
              <a:ext cx="60625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008000"/>
                  </a:solidFill>
                </a:rPr>
                <a:t>LRN</a:t>
              </a:r>
              <a:endParaRPr lang="en-US" sz="2000" b="1" dirty="0">
                <a:solidFill>
                  <a:srgbClr val="008000"/>
                </a:solidFill>
              </a:endParaRPr>
            </a:p>
          </p:txBody>
        </p:sp>
        <p:sp>
          <p:nvSpPr>
            <p:cNvPr id="82" name="Rectangle 81"/>
            <p:cNvSpPr/>
            <p:nvPr/>
          </p:nvSpPr>
          <p:spPr>
            <a:xfrm>
              <a:off x="5372659" y="4691432"/>
              <a:ext cx="2151105" cy="29192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697076" y="4613549"/>
              <a:ext cx="150227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8600B0"/>
                  </a:solidFill>
                </a:rPr>
                <a:t>Max Pooling</a:t>
              </a:r>
            </a:p>
          </p:txBody>
        </p:sp>
        <p:sp>
          <p:nvSpPr>
            <p:cNvPr id="78" name="Rectangle 77"/>
            <p:cNvSpPr/>
            <p:nvPr/>
          </p:nvSpPr>
          <p:spPr>
            <a:xfrm>
              <a:off x="5372659" y="4396485"/>
              <a:ext cx="2151105" cy="29192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6145081" y="4334196"/>
              <a:ext cx="60625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008000"/>
                  </a:solidFill>
                </a:rPr>
                <a:t>LRN</a:t>
              </a:r>
              <a:endParaRPr lang="en-US" sz="2000" b="1" dirty="0">
                <a:solidFill>
                  <a:srgbClr val="008000"/>
                </a:solidFill>
              </a:endParaRP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5372659" y="2927371"/>
              <a:ext cx="2151105" cy="29192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68" name="Rectangle 67"/>
            <p:cNvSpPr/>
            <p:nvPr/>
          </p:nvSpPr>
          <p:spPr>
            <a:xfrm>
              <a:off x="5372659" y="3516530"/>
              <a:ext cx="2151105" cy="29192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5709673" y="3438647"/>
              <a:ext cx="14770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9A2500"/>
                  </a:solidFill>
                </a:rPr>
                <a:t>Convolution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5709673" y="3732711"/>
              <a:ext cx="14770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9A2500"/>
                  </a:solidFill>
                </a:rPr>
                <a:t>Convolution</a:t>
              </a: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5372659" y="4104658"/>
              <a:ext cx="2151105" cy="29192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5709673" y="4026775"/>
              <a:ext cx="14770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9A2500"/>
                  </a:solidFill>
                </a:rPr>
                <a:t>Convolution</a:t>
              </a: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5372659" y="4986839"/>
              <a:ext cx="2151105" cy="29192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5709673" y="4908956"/>
              <a:ext cx="14770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9A2500"/>
                  </a:solidFill>
                </a:rPr>
                <a:t>Convolution</a:t>
              </a: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5372661" y="5867677"/>
              <a:ext cx="2151105" cy="29192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5709676" y="5789794"/>
              <a:ext cx="14770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9A2500"/>
                  </a:solidFill>
                </a:rPr>
                <a:t>Convolution</a:t>
              </a: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5372659" y="3222466"/>
              <a:ext cx="2151105" cy="29192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5697079" y="3144583"/>
              <a:ext cx="150227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8600B0"/>
                  </a:solidFill>
                </a:rPr>
                <a:t>Max Pooling</a:t>
              </a:r>
              <a:endParaRPr lang="en-US" sz="2000" b="1" dirty="0">
                <a:solidFill>
                  <a:srgbClr val="8600B0"/>
                </a:solidFill>
              </a:endParaRPr>
            </a:p>
          </p:txBody>
        </p:sp>
      </p:grpSp>
      <p:grpSp>
        <p:nvGrpSpPr>
          <p:cNvPr id="100" name="Group 99"/>
          <p:cNvGrpSpPr/>
          <p:nvPr/>
        </p:nvGrpSpPr>
        <p:grpSpPr>
          <a:xfrm>
            <a:off x="1620235" y="2849488"/>
            <a:ext cx="2151107" cy="3487335"/>
            <a:chOff x="1620235" y="2849488"/>
            <a:chExt cx="2151107" cy="3487335"/>
          </a:xfrm>
        </p:grpSpPr>
        <p:sp>
          <p:nvSpPr>
            <p:cNvPr id="66" name="Rectangle 65"/>
            <p:cNvSpPr/>
            <p:nvPr/>
          </p:nvSpPr>
          <p:spPr>
            <a:xfrm>
              <a:off x="1620235" y="3810594"/>
              <a:ext cx="2151105" cy="29192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0" name="Isosceles Triangle 9"/>
            <p:cNvSpPr/>
            <p:nvPr/>
          </p:nvSpPr>
          <p:spPr>
            <a:xfrm>
              <a:off x="2420184" y="6235345"/>
              <a:ext cx="551210" cy="101478"/>
            </a:xfrm>
            <a:prstGeom prst="triangle">
              <a:avLst/>
            </a:prstGeom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92" name="Rectangle 91"/>
            <p:cNvSpPr/>
            <p:nvPr/>
          </p:nvSpPr>
          <p:spPr>
            <a:xfrm>
              <a:off x="1620235" y="5574967"/>
              <a:ext cx="2151105" cy="29192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1944651" y="5497084"/>
              <a:ext cx="150227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8600B0"/>
                  </a:solidFill>
                </a:rPr>
                <a:t>Max Pooling</a:t>
              </a:r>
            </a:p>
          </p:txBody>
        </p:sp>
        <p:sp>
          <p:nvSpPr>
            <p:cNvPr id="88" name="Rectangle 87"/>
            <p:cNvSpPr/>
            <p:nvPr/>
          </p:nvSpPr>
          <p:spPr>
            <a:xfrm>
              <a:off x="1620235" y="5278677"/>
              <a:ext cx="2151105" cy="29192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392657" y="5216388"/>
              <a:ext cx="60625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008000"/>
                  </a:solidFill>
                </a:rPr>
                <a:t>LRN</a:t>
              </a:r>
              <a:endParaRPr lang="en-US" sz="2000" b="1" dirty="0">
                <a:solidFill>
                  <a:srgbClr val="008000"/>
                </a:solidFill>
              </a:endParaRPr>
            </a:p>
          </p:txBody>
        </p:sp>
        <p:sp>
          <p:nvSpPr>
            <p:cNvPr id="84" name="Rectangle 83"/>
            <p:cNvSpPr/>
            <p:nvPr/>
          </p:nvSpPr>
          <p:spPr>
            <a:xfrm>
              <a:off x="1620235" y="4691432"/>
              <a:ext cx="2151105" cy="29192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1944654" y="4613549"/>
              <a:ext cx="150227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8600B0"/>
                  </a:solidFill>
                </a:rPr>
                <a:t>Max Pooling</a:t>
              </a:r>
            </a:p>
          </p:txBody>
        </p:sp>
        <p:sp>
          <p:nvSpPr>
            <p:cNvPr id="80" name="Rectangle 79"/>
            <p:cNvSpPr/>
            <p:nvPr/>
          </p:nvSpPr>
          <p:spPr>
            <a:xfrm>
              <a:off x="1620235" y="4396485"/>
              <a:ext cx="2151105" cy="29192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2392657" y="4334196"/>
              <a:ext cx="60625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008000"/>
                  </a:solidFill>
                </a:rPr>
                <a:t>LRN</a:t>
              </a:r>
              <a:endParaRPr lang="en-US" sz="2000" b="1" dirty="0">
                <a:solidFill>
                  <a:srgbClr val="008000"/>
                </a:solidFill>
              </a:endParaRP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1620235" y="2927371"/>
              <a:ext cx="2151105" cy="29192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1768897" y="2849488"/>
              <a:ext cx="185377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9A2500"/>
                  </a:solidFill>
                </a:rPr>
                <a:t>Fully connected</a:t>
              </a:r>
              <a:endParaRPr lang="en-US" sz="2000" b="1" dirty="0">
                <a:solidFill>
                  <a:srgbClr val="9A2500"/>
                </a:solidFill>
              </a:endParaRPr>
            </a:p>
          </p:txBody>
        </p:sp>
        <p:sp>
          <p:nvSpPr>
            <p:cNvPr id="70" name="Rectangle 69"/>
            <p:cNvSpPr/>
            <p:nvPr/>
          </p:nvSpPr>
          <p:spPr>
            <a:xfrm>
              <a:off x="1620235" y="3516530"/>
              <a:ext cx="2151105" cy="29192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1957250" y="3438647"/>
              <a:ext cx="14770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9A2500"/>
                  </a:solidFill>
                </a:rPr>
                <a:t>Convolution</a:t>
              </a:r>
              <a:endParaRPr lang="en-US" sz="2000" b="1" dirty="0">
                <a:solidFill>
                  <a:srgbClr val="9A2500"/>
                </a:solidFill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1957250" y="3732711"/>
              <a:ext cx="14770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9A2500"/>
                  </a:solidFill>
                </a:rPr>
                <a:t>Convolution</a:t>
              </a: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1620235" y="4104658"/>
              <a:ext cx="2151105" cy="29192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1957250" y="4026775"/>
              <a:ext cx="14770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9A2500"/>
                  </a:solidFill>
                </a:rPr>
                <a:t>Convolution</a:t>
              </a: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1620235" y="4986839"/>
              <a:ext cx="2151105" cy="29192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1957250" y="4908956"/>
              <a:ext cx="14770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9A2500"/>
                  </a:solidFill>
                </a:rPr>
                <a:t>Convolution</a:t>
              </a: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620237" y="5867677"/>
              <a:ext cx="2151105" cy="29192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1957252" y="5789794"/>
              <a:ext cx="14770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9A2500"/>
                  </a:solidFill>
                </a:rPr>
                <a:t>Convolution</a:t>
              </a: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1620235" y="3222466"/>
              <a:ext cx="2151105" cy="29192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944654" y="3144583"/>
              <a:ext cx="150227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8600B0"/>
                  </a:solidFill>
                </a:rPr>
                <a:t>Max Pooling</a:t>
              </a:r>
              <a:endParaRPr lang="en-US" sz="2000" b="1" dirty="0">
                <a:solidFill>
                  <a:srgbClr val="8600B0"/>
                </a:solidFill>
              </a:endParaRPr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3498403" y="1220731"/>
            <a:ext cx="3824688" cy="1013043"/>
            <a:chOff x="3498403" y="1220731"/>
            <a:chExt cx="3824688" cy="1013043"/>
          </a:xfrm>
        </p:grpSpPr>
        <p:sp>
          <p:nvSpPr>
            <p:cNvPr id="25" name="Rectangle 24"/>
            <p:cNvSpPr/>
            <p:nvPr/>
          </p:nvSpPr>
          <p:spPr>
            <a:xfrm>
              <a:off x="3498403" y="1505760"/>
              <a:ext cx="2147194" cy="29192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807592" y="1456840"/>
              <a:ext cx="152881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 err="1" smtClean="0">
                  <a:solidFill>
                    <a:srgbClr val="000099"/>
                  </a:solidFill>
                </a:rPr>
                <a:t>Softmax</a:t>
              </a:r>
              <a:r>
                <a:rPr lang="en-US" sz="2000" b="1" dirty="0" smtClean="0">
                  <a:solidFill>
                    <a:srgbClr val="000099"/>
                  </a:solidFill>
                </a:rPr>
                <a:t> loss</a:t>
              </a:r>
              <a:endParaRPr lang="en-US" sz="2000" b="1" dirty="0">
                <a:solidFill>
                  <a:srgbClr val="000099"/>
                </a:solidFill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6631613" y="1589920"/>
              <a:ext cx="287028" cy="274663"/>
            </a:xfrm>
            <a:prstGeom prst="rect">
              <a:avLst/>
            </a:prstGeom>
            <a:noFill/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7036063" y="1959111"/>
              <a:ext cx="287028" cy="274663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6631613" y="1959111"/>
              <a:ext cx="287028" cy="274663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6227164" y="1959111"/>
              <a:ext cx="287028" cy="274663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6227164" y="1589920"/>
              <a:ext cx="287028" cy="274663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7036063" y="1589920"/>
              <a:ext cx="287028" cy="274663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7036063" y="1220731"/>
              <a:ext cx="287028" cy="274663"/>
            </a:xfrm>
            <a:prstGeom prst="rect">
              <a:avLst/>
            </a:prstGeom>
            <a:solidFill>
              <a:srgbClr val="FF9797"/>
            </a:solidFill>
            <a:ln w="38100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6631613" y="1220731"/>
              <a:ext cx="287028" cy="274663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6227164" y="1220731"/>
              <a:ext cx="287028" cy="274663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29" name="Freeform 28"/>
            <p:cNvSpPr/>
            <p:nvPr/>
          </p:nvSpPr>
          <p:spPr>
            <a:xfrm>
              <a:off x="4704601" y="1239503"/>
              <a:ext cx="1415860" cy="357564"/>
            </a:xfrm>
            <a:custGeom>
              <a:avLst/>
              <a:gdLst>
                <a:gd name="connsiteX0" fmla="*/ 1093076 w 1093076"/>
                <a:gd name="connsiteY0" fmla="*/ 389085 h 389085"/>
                <a:gd name="connsiteX1" fmla="*/ 599089 w 1093076"/>
                <a:gd name="connsiteY1" fmla="*/ 220920 h 389085"/>
                <a:gd name="connsiteX2" fmla="*/ 157655 w 1093076"/>
                <a:gd name="connsiteY2" fmla="*/ 203 h 389085"/>
                <a:gd name="connsiteX3" fmla="*/ 0 w 1093076"/>
                <a:gd name="connsiteY3" fmla="*/ 189389 h 389085"/>
                <a:gd name="connsiteX0" fmla="*/ 1093076 w 1093076"/>
                <a:gd name="connsiteY0" fmla="*/ 368118 h 368118"/>
                <a:gd name="connsiteX1" fmla="*/ 599089 w 1093076"/>
                <a:gd name="connsiteY1" fmla="*/ 199953 h 368118"/>
                <a:gd name="connsiteX2" fmla="*/ 252248 w 1093076"/>
                <a:gd name="connsiteY2" fmla="*/ 257 h 368118"/>
                <a:gd name="connsiteX3" fmla="*/ 0 w 1093076"/>
                <a:gd name="connsiteY3" fmla="*/ 168422 h 368118"/>
                <a:gd name="connsiteX0" fmla="*/ 1093076 w 1093076"/>
                <a:gd name="connsiteY0" fmla="*/ 367893 h 367893"/>
                <a:gd name="connsiteX1" fmla="*/ 725214 w 1093076"/>
                <a:gd name="connsiteY1" fmla="*/ 178707 h 367893"/>
                <a:gd name="connsiteX2" fmla="*/ 252248 w 1093076"/>
                <a:gd name="connsiteY2" fmla="*/ 32 h 367893"/>
                <a:gd name="connsiteX3" fmla="*/ 0 w 1093076"/>
                <a:gd name="connsiteY3" fmla="*/ 168197 h 367893"/>
                <a:gd name="connsiteX0" fmla="*/ 1093076 w 1093076"/>
                <a:gd name="connsiteY0" fmla="*/ 367893 h 367893"/>
                <a:gd name="connsiteX1" fmla="*/ 725214 w 1093076"/>
                <a:gd name="connsiteY1" fmla="*/ 178707 h 367893"/>
                <a:gd name="connsiteX2" fmla="*/ 157655 w 1093076"/>
                <a:gd name="connsiteY2" fmla="*/ 32 h 367893"/>
                <a:gd name="connsiteX3" fmla="*/ 0 w 1093076"/>
                <a:gd name="connsiteY3" fmla="*/ 168197 h 367893"/>
                <a:gd name="connsiteX0" fmla="*/ 1093076 w 1093076"/>
                <a:gd name="connsiteY0" fmla="*/ 367893 h 367893"/>
                <a:gd name="connsiteX1" fmla="*/ 683173 w 1093076"/>
                <a:gd name="connsiteY1" fmla="*/ 178707 h 367893"/>
                <a:gd name="connsiteX2" fmla="*/ 157655 w 1093076"/>
                <a:gd name="connsiteY2" fmla="*/ 32 h 367893"/>
                <a:gd name="connsiteX3" fmla="*/ 0 w 1093076"/>
                <a:gd name="connsiteY3" fmla="*/ 168197 h 367893"/>
                <a:gd name="connsiteX0" fmla="*/ 1093076 w 1093076"/>
                <a:gd name="connsiteY0" fmla="*/ 367893 h 367893"/>
                <a:gd name="connsiteX1" fmla="*/ 683173 w 1093076"/>
                <a:gd name="connsiteY1" fmla="*/ 178707 h 367893"/>
                <a:gd name="connsiteX2" fmla="*/ 157655 w 1093076"/>
                <a:gd name="connsiteY2" fmla="*/ 32 h 367893"/>
                <a:gd name="connsiteX3" fmla="*/ 0 w 1093076"/>
                <a:gd name="connsiteY3" fmla="*/ 168197 h 367893"/>
                <a:gd name="connsiteX0" fmla="*/ 1093076 w 1093076"/>
                <a:gd name="connsiteY0" fmla="*/ 321398 h 321398"/>
                <a:gd name="connsiteX1" fmla="*/ 683173 w 1093076"/>
                <a:gd name="connsiteY1" fmla="*/ 178707 h 321398"/>
                <a:gd name="connsiteX2" fmla="*/ 157655 w 1093076"/>
                <a:gd name="connsiteY2" fmla="*/ 32 h 321398"/>
                <a:gd name="connsiteX3" fmla="*/ 0 w 1093076"/>
                <a:gd name="connsiteY3" fmla="*/ 168197 h 321398"/>
                <a:gd name="connsiteX0" fmla="*/ 1093076 w 1093076"/>
                <a:gd name="connsiteY0" fmla="*/ 321398 h 321398"/>
                <a:gd name="connsiteX1" fmla="*/ 683173 w 1093076"/>
                <a:gd name="connsiteY1" fmla="*/ 178707 h 321398"/>
                <a:gd name="connsiteX2" fmla="*/ 157655 w 1093076"/>
                <a:gd name="connsiteY2" fmla="*/ 32 h 321398"/>
                <a:gd name="connsiteX3" fmla="*/ 0 w 1093076"/>
                <a:gd name="connsiteY3" fmla="*/ 168197 h 321398"/>
                <a:gd name="connsiteX0" fmla="*/ 1093076 w 1093076"/>
                <a:gd name="connsiteY0" fmla="*/ 352395 h 352395"/>
                <a:gd name="connsiteX1" fmla="*/ 683173 w 1093076"/>
                <a:gd name="connsiteY1" fmla="*/ 178707 h 352395"/>
                <a:gd name="connsiteX2" fmla="*/ 157655 w 1093076"/>
                <a:gd name="connsiteY2" fmla="*/ 32 h 352395"/>
                <a:gd name="connsiteX3" fmla="*/ 0 w 1093076"/>
                <a:gd name="connsiteY3" fmla="*/ 168197 h 352395"/>
                <a:gd name="connsiteX0" fmla="*/ 1093076 w 1093076"/>
                <a:gd name="connsiteY0" fmla="*/ 352395 h 352395"/>
                <a:gd name="connsiteX1" fmla="*/ 683173 w 1093076"/>
                <a:gd name="connsiteY1" fmla="*/ 178707 h 352395"/>
                <a:gd name="connsiteX2" fmla="*/ 157655 w 1093076"/>
                <a:gd name="connsiteY2" fmla="*/ 32 h 352395"/>
                <a:gd name="connsiteX3" fmla="*/ 0 w 1093076"/>
                <a:gd name="connsiteY3" fmla="*/ 168197 h 352395"/>
                <a:gd name="connsiteX0" fmla="*/ 1093076 w 1093076"/>
                <a:gd name="connsiteY0" fmla="*/ 352377 h 352377"/>
                <a:gd name="connsiteX1" fmla="*/ 600516 w 1093076"/>
                <a:gd name="connsiteY1" fmla="*/ 163190 h 352377"/>
                <a:gd name="connsiteX2" fmla="*/ 157655 w 1093076"/>
                <a:gd name="connsiteY2" fmla="*/ 14 h 352377"/>
                <a:gd name="connsiteX3" fmla="*/ 0 w 1093076"/>
                <a:gd name="connsiteY3" fmla="*/ 168179 h 352377"/>
                <a:gd name="connsiteX0" fmla="*/ 1093076 w 1093076"/>
                <a:gd name="connsiteY0" fmla="*/ 352372 h 352372"/>
                <a:gd name="connsiteX1" fmla="*/ 600516 w 1093076"/>
                <a:gd name="connsiteY1" fmla="*/ 163185 h 352372"/>
                <a:gd name="connsiteX2" fmla="*/ 157655 w 1093076"/>
                <a:gd name="connsiteY2" fmla="*/ 9 h 352372"/>
                <a:gd name="connsiteX3" fmla="*/ 0 w 1093076"/>
                <a:gd name="connsiteY3" fmla="*/ 168174 h 352372"/>
                <a:gd name="connsiteX0" fmla="*/ 1103408 w 1103408"/>
                <a:gd name="connsiteY0" fmla="*/ 353242 h 353242"/>
                <a:gd name="connsiteX1" fmla="*/ 610848 w 1103408"/>
                <a:gd name="connsiteY1" fmla="*/ 164055 h 353242"/>
                <a:gd name="connsiteX2" fmla="*/ 167987 w 1103408"/>
                <a:gd name="connsiteY2" fmla="*/ 879 h 353242"/>
                <a:gd name="connsiteX3" fmla="*/ 0 w 1103408"/>
                <a:gd name="connsiteY3" fmla="*/ 220705 h 353242"/>
                <a:gd name="connsiteX0" fmla="*/ 1103408 w 1103408"/>
                <a:gd name="connsiteY0" fmla="*/ 352916 h 352916"/>
                <a:gd name="connsiteX1" fmla="*/ 610848 w 1103408"/>
                <a:gd name="connsiteY1" fmla="*/ 163729 h 352916"/>
                <a:gd name="connsiteX2" fmla="*/ 131824 w 1103408"/>
                <a:gd name="connsiteY2" fmla="*/ 553 h 352916"/>
                <a:gd name="connsiteX3" fmla="*/ 0 w 1103408"/>
                <a:gd name="connsiteY3" fmla="*/ 220379 h 352916"/>
                <a:gd name="connsiteX0" fmla="*/ 1103408 w 1103408"/>
                <a:gd name="connsiteY0" fmla="*/ 322069 h 322069"/>
                <a:gd name="connsiteX1" fmla="*/ 610848 w 1103408"/>
                <a:gd name="connsiteY1" fmla="*/ 132882 h 322069"/>
                <a:gd name="connsiteX2" fmla="*/ 136990 w 1103408"/>
                <a:gd name="connsiteY2" fmla="*/ 702 h 322069"/>
                <a:gd name="connsiteX3" fmla="*/ 0 w 1103408"/>
                <a:gd name="connsiteY3" fmla="*/ 189532 h 322069"/>
                <a:gd name="connsiteX0" fmla="*/ 1103408 w 1103408"/>
                <a:gd name="connsiteY0" fmla="*/ 291037 h 291037"/>
                <a:gd name="connsiteX1" fmla="*/ 610848 w 1103408"/>
                <a:gd name="connsiteY1" fmla="*/ 132847 h 291037"/>
                <a:gd name="connsiteX2" fmla="*/ 136990 w 1103408"/>
                <a:gd name="connsiteY2" fmla="*/ 667 h 291037"/>
                <a:gd name="connsiteX3" fmla="*/ 0 w 1103408"/>
                <a:gd name="connsiteY3" fmla="*/ 189497 h 291037"/>
                <a:gd name="connsiteX0" fmla="*/ 1103408 w 1103408"/>
                <a:gd name="connsiteY0" fmla="*/ 291037 h 291037"/>
                <a:gd name="connsiteX1" fmla="*/ 610848 w 1103408"/>
                <a:gd name="connsiteY1" fmla="*/ 132847 h 291037"/>
                <a:gd name="connsiteX2" fmla="*/ 136990 w 1103408"/>
                <a:gd name="connsiteY2" fmla="*/ 667 h 291037"/>
                <a:gd name="connsiteX3" fmla="*/ 0 w 1103408"/>
                <a:gd name="connsiteY3" fmla="*/ 189497 h 291037"/>
                <a:gd name="connsiteX0" fmla="*/ 1103408 w 1103408"/>
                <a:gd name="connsiteY0" fmla="*/ 291202 h 291202"/>
                <a:gd name="connsiteX1" fmla="*/ 610848 w 1103408"/>
                <a:gd name="connsiteY1" fmla="*/ 133012 h 291202"/>
                <a:gd name="connsiteX2" fmla="*/ 136990 w 1103408"/>
                <a:gd name="connsiteY2" fmla="*/ 832 h 291202"/>
                <a:gd name="connsiteX3" fmla="*/ 0 w 1103408"/>
                <a:gd name="connsiteY3" fmla="*/ 189662 h 291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03408" h="291202">
                  <a:moveTo>
                    <a:pt x="1103408" y="291202"/>
                  </a:moveTo>
                  <a:cubicBezTo>
                    <a:pt x="877539" y="249858"/>
                    <a:pt x="792583" y="202071"/>
                    <a:pt x="610848" y="133012"/>
                  </a:cubicBezTo>
                  <a:cubicBezTo>
                    <a:pt x="429113" y="63953"/>
                    <a:pt x="238798" y="-8610"/>
                    <a:pt x="136990" y="832"/>
                  </a:cubicBezTo>
                  <a:cubicBezTo>
                    <a:pt x="35182" y="10274"/>
                    <a:pt x="28903" y="92441"/>
                    <a:pt x="0" y="189662"/>
                  </a:cubicBezTo>
                </a:path>
              </a:pathLst>
            </a:cu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grpSp>
        <p:nvGrpSpPr>
          <p:cNvPr id="97" name="Group 96"/>
          <p:cNvGrpSpPr/>
          <p:nvPr/>
        </p:nvGrpSpPr>
        <p:grpSpPr>
          <a:xfrm>
            <a:off x="1620234" y="1737536"/>
            <a:ext cx="5903531" cy="1111952"/>
            <a:chOff x="1620234" y="1737536"/>
            <a:chExt cx="5903531" cy="1111952"/>
          </a:xfrm>
        </p:grpSpPr>
        <p:sp>
          <p:nvSpPr>
            <p:cNvPr id="21" name="Rectangle 20"/>
            <p:cNvSpPr/>
            <p:nvPr/>
          </p:nvSpPr>
          <p:spPr>
            <a:xfrm>
              <a:off x="1620234" y="2342036"/>
              <a:ext cx="5903531" cy="32255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645114" y="2294788"/>
              <a:ext cx="185377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9A2500"/>
                  </a:solidFill>
                </a:rPr>
                <a:t>Fully connected</a:t>
              </a:r>
              <a:endParaRPr lang="en-US" sz="2000" b="1" dirty="0">
                <a:solidFill>
                  <a:srgbClr val="9A2500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498403" y="1798151"/>
              <a:ext cx="2147194" cy="29192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645110" y="1737536"/>
              <a:ext cx="185377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9A2500"/>
                  </a:solidFill>
                </a:rPr>
                <a:t>Fully connected</a:t>
              </a:r>
              <a:endParaRPr lang="en-US" sz="2000" b="1" dirty="0">
                <a:solidFill>
                  <a:srgbClr val="9A2500"/>
                </a:solidFill>
              </a:endParaRPr>
            </a:p>
          </p:txBody>
        </p:sp>
        <p:sp>
          <p:nvSpPr>
            <p:cNvPr id="32" name="Isosceles Triangle 31"/>
            <p:cNvSpPr/>
            <p:nvPr/>
          </p:nvSpPr>
          <p:spPr>
            <a:xfrm>
              <a:off x="6172608" y="2748010"/>
              <a:ext cx="551210" cy="101478"/>
            </a:xfrm>
            <a:prstGeom prst="triangle">
              <a:avLst/>
            </a:prstGeom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33" name="Isosceles Triangle 32"/>
            <p:cNvSpPr/>
            <p:nvPr/>
          </p:nvSpPr>
          <p:spPr>
            <a:xfrm>
              <a:off x="2420184" y="2748010"/>
              <a:ext cx="551210" cy="101478"/>
            </a:xfrm>
            <a:prstGeom prst="triangle">
              <a:avLst/>
            </a:prstGeom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31" name="Isosceles Triangle 30"/>
            <p:cNvSpPr/>
            <p:nvPr/>
          </p:nvSpPr>
          <p:spPr>
            <a:xfrm>
              <a:off x="4296396" y="2167936"/>
              <a:ext cx="551210" cy="101478"/>
            </a:xfrm>
            <a:prstGeom prst="triangle">
              <a:avLst/>
            </a:prstGeom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3771340" y="3073333"/>
            <a:ext cx="1601319" cy="2943275"/>
            <a:chOff x="3771340" y="3073333"/>
            <a:chExt cx="1601319" cy="2943275"/>
          </a:xfrm>
        </p:grpSpPr>
        <p:cxnSp>
          <p:nvCxnSpPr>
            <p:cNvPr id="67" name="Straight Connector 66"/>
            <p:cNvCxnSpPr/>
            <p:nvPr/>
          </p:nvCxnSpPr>
          <p:spPr>
            <a:xfrm>
              <a:off x="3771340" y="3956556"/>
              <a:ext cx="1601318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3771340" y="3073333"/>
              <a:ext cx="1601318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>
              <a:off x="3771340" y="3662492"/>
              <a:ext cx="1601318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3771340" y="4250620"/>
              <a:ext cx="1601318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3771340" y="5132801"/>
              <a:ext cx="1601318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3771341" y="6013639"/>
              <a:ext cx="1601318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TextBox 95"/>
            <p:cNvSpPr txBox="1"/>
            <p:nvPr/>
          </p:nvSpPr>
          <p:spPr>
            <a:xfrm>
              <a:off x="3790540" y="5616498"/>
              <a:ext cx="156292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 smtClean="0"/>
                <a:t>Tied Weights</a:t>
              </a:r>
              <a:endParaRPr lang="en-US" sz="2000" b="1" dirty="0"/>
            </a:p>
          </p:txBody>
        </p:sp>
      </p:grpSp>
      <p:sp>
        <p:nvSpPr>
          <p:cNvPr id="4" name="TextBox 3"/>
          <p:cNvSpPr txBox="1"/>
          <p:nvPr/>
        </p:nvSpPr>
        <p:spPr>
          <a:xfrm rot="20339546">
            <a:off x="888505" y="3595024"/>
            <a:ext cx="7367002" cy="1200329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Training requires Batch </a:t>
            </a:r>
            <a:r>
              <a:rPr lang="en-US" sz="3600" dirty="0"/>
              <a:t>Normalization [</a:t>
            </a:r>
            <a:r>
              <a:rPr lang="en-US" sz="3600" dirty="0" err="1"/>
              <a:t>Ioffe</a:t>
            </a:r>
            <a:r>
              <a:rPr lang="en-US" sz="3600" dirty="0"/>
              <a:t> </a:t>
            </a:r>
            <a:r>
              <a:rPr lang="en-US" sz="3600" dirty="0" smtClean="0"/>
              <a:t>et al. 2015], but no other tricks</a:t>
            </a:r>
            <a:endParaRPr lang="en-US" sz="3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6471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3515">
        <p:fade/>
      </p:transition>
    </mc:Choice>
    <mc:Fallback xmlns="">
      <p:transition spd="med" advTm="8351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Avoiding Trivial Shortcuts</a:t>
            </a:r>
            <a:endParaRPr lang="en-US" dirty="0"/>
          </a:p>
        </p:txBody>
      </p:sp>
      <p:grpSp>
        <p:nvGrpSpPr>
          <p:cNvPr id="118" name="Group 117"/>
          <p:cNvGrpSpPr/>
          <p:nvPr/>
        </p:nvGrpSpPr>
        <p:grpSpPr>
          <a:xfrm>
            <a:off x="1143000" y="4178847"/>
            <a:ext cx="3440001" cy="2227750"/>
            <a:chOff x="2107338" y="1805432"/>
            <a:chExt cx="4929324" cy="3192238"/>
          </a:xfrm>
        </p:grpSpPr>
        <p:pic>
          <p:nvPicPr>
            <p:cNvPr id="119" name="Picture 11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02" t="9891" b="3308"/>
            <a:stretch/>
          </p:blipFill>
          <p:spPr>
            <a:xfrm flipH="1">
              <a:off x="2107338" y="1805432"/>
              <a:ext cx="4929324" cy="3192238"/>
            </a:xfrm>
            <a:prstGeom prst="rect">
              <a:avLst/>
            </a:prstGeom>
          </p:spPr>
        </p:pic>
        <p:grpSp>
          <p:nvGrpSpPr>
            <p:cNvPr id="120" name="Group 119"/>
            <p:cNvGrpSpPr/>
            <p:nvPr/>
          </p:nvGrpSpPr>
          <p:grpSpPr>
            <a:xfrm>
              <a:off x="3610051" y="1952625"/>
              <a:ext cx="3167658" cy="3000375"/>
              <a:chOff x="1905000" y="158912"/>
              <a:chExt cx="3799775" cy="3599110"/>
            </a:xfrm>
          </p:grpSpPr>
          <p:sp>
            <p:nvSpPr>
              <p:cNvPr id="123" name="Rectangle 122"/>
              <p:cNvSpPr/>
              <p:nvPr/>
            </p:nvSpPr>
            <p:spPr>
              <a:xfrm flipH="1">
                <a:off x="1905000" y="2758425"/>
                <a:ext cx="947642" cy="947642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Rectangle 123"/>
              <p:cNvSpPr/>
              <p:nvPr/>
            </p:nvSpPr>
            <p:spPr>
              <a:xfrm flipH="1">
                <a:off x="3255562" y="2810380"/>
                <a:ext cx="947642" cy="947642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Rectangle 124"/>
              <p:cNvSpPr/>
              <p:nvPr/>
            </p:nvSpPr>
            <p:spPr>
              <a:xfrm flipH="1">
                <a:off x="4590877" y="2716861"/>
                <a:ext cx="947642" cy="947642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Rectangle 125"/>
              <p:cNvSpPr/>
              <p:nvPr/>
            </p:nvSpPr>
            <p:spPr>
              <a:xfrm flipH="1">
                <a:off x="4757133" y="1495036"/>
                <a:ext cx="947642" cy="947642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Rectangle 126"/>
              <p:cNvSpPr/>
              <p:nvPr/>
            </p:nvSpPr>
            <p:spPr>
              <a:xfrm flipH="1">
                <a:off x="2128068" y="1609337"/>
                <a:ext cx="947642" cy="947642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Rectangle 127"/>
              <p:cNvSpPr/>
              <p:nvPr/>
            </p:nvSpPr>
            <p:spPr>
              <a:xfrm flipH="1">
                <a:off x="1972203" y="304386"/>
                <a:ext cx="947642" cy="947642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Rectangle 128"/>
              <p:cNvSpPr/>
              <p:nvPr/>
            </p:nvSpPr>
            <p:spPr>
              <a:xfrm flipH="1">
                <a:off x="3380254" y="158912"/>
                <a:ext cx="947642" cy="947642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1" name="Rectangle 120"/>
            <p:cNvSpPr/>
            <p:nvPr/>
          </p:nvSpPr>
          <p:spPr>
            <a:xfrm flipH="1">
              <a:off x="4909728" y="3074006"/>
              <a:ext cx="789996" cy="789996"/>
            </a:xfrm>
            <a:prstGeom prst="rect">
              <a:avLst/>
            </a:prstGeom>
            <a:noFill/>
            <a:ln w="38100">
              <a:solidFill>
                <a:srgbClr val="0066FF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ectangle 121"/>
            <p:cNvSpPr/>
            <p:nvPr/>
          </p:nvSpPr>
          <p:spPr>
            <a:xfrm flipH="1">
              <a:off x="6011462" y="2009775"/>
              <a:ext cx="789996" cy="789996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763092" y="4441800"/>
            <a:ext cx="3136432" cy="866800"/>
            <a:chOff x="3200400" y="4441800"/>
            <a:chExt cx="3136432" cy="866800"/>
          </a:xfrm>
        </p:grpSpPr>
        <p:cxnSp>
          <p:nvCxnSpPr>
            <p:cNvPr id="6" name="Straight Arrow Connector 5"/>
            <p:cNvCxnSpPr/>
            <p:nvPr/>
          </p:nvCxnSpPr>
          <p:spPr>
            <a:xfrm flipH="1">
              <a:off x="3200400" y="4641855"/>
              <a:ext cx="1524000" cy="66674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7" name="TextBox 136"/>
            <p:cNvSpPr txBox="1"/>
            <p:nvPr/>
          </p:nvSpPr>
          <p:spPr>
            <a:xfrm>
              <a:off x="4775122" y="4441800"/>
              <a:ext cx="15617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/>
                <a:t>Include a gap</a:t>
              </a:r>
              <a:endParaRPr lang="en-US" sz="2000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327560" y="5467371"/>
            <a:ext cx="3785557" cy="602172"/>
            <a:chOff x="3764868" y="5467371"/>
            <a:chExt cx="3785557" cy="602172"/>
          </a:xfrm>
        </p:grpSpPr>
        <p:sp>
          <p:nvSpPr>
            <p:cNvPr id="138" name="TextBox 137"/>
            <p:cNvSpPr txBox="1"/>
            <p:nvPr/>
          </p:nvSpPr>
          <p:spPr>
            <a:xfrm>
              <a:off x="4796530" y="5467371"/>
              <a:ext cx="275389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Jitter the patch locations</a:t>
              </a:r>
              <a:endParaRPr lang="en-US" sz="2000" dirty="0"/>
            </a:p>
          </p:txBody>
        </p:sp>
        <p:cxnSp>
          <p:nvCxnSpPr>
            <p:cNvPr id="139" name="Straight Arrow Connector 138"/>
            <p:cNvCxnSpPr/>
            <p:nvPr/>
          </p:nvCxnSpPr>
          <p:spPr>
            <a:xfrm flipH="1">
              <a:off x="3764868" y="5726481"/>
              <a:ext cx="943428" cy="34306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/>
          <p:cNvGrpSpPr/>
          <p:nvPr/>
        </p:nvGrpSpPr>
        <p:grpSpPr>
          <a:xfrm>
            <a:off x="585241" y="1981200"/>
            <a:ext cx="3032989" cy="1295400"/>
            <a:chOff x="5525771" y="1981200"/>
            <a:chExt cx="3032989" cy="1295400"/>
          </a:xfrm>
        </p:grpSpPr>
        <p:pic>
          <p:nvPicPr>
            <p:cNvPr id="142" name="Picture 2" descr="http://baikal.graphics.cs.cmu.edu/cdoersch/im2gps2/VOC2007/JPEGImages//003510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66" t="12019" r="12413" b="65111"/>
            <a:stretch/>
          </p:blipFill>
          <p:spPr bwMode="auto">
            <a:xfrm>
              <a:off x="5525771" y="1981200"/>
              <a:ext cx="1361047" cy="1295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1" name="Picture 2" descr="http://baikal.graphics.cs.cmu.edu/cdoersch/im2gps2/VOC2007/JPEGImages//003510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824" t="10188" r="25155" b="66942"/>
            <a:stretch/>
          </p:blipFill>
          <p:spPr bwMode="auto">
            <a:xfrm>
              <a:off x="7197713" y="1981200"/>
              <a:ext cx="1361047" cy="1295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1" name="Group 30"/>
          <p:cNvGrpSpPr/>
          <p:nvPr/>
        </p:nvGrpSpPr>
        <p:grpSpPr>
          <a:xfrm>
            <a:off x="5538240" y="1981200"/>
            <a:ext cx="3020520" cy="1295400"/>
            <a:chOff x="585241" y="1981200"/>
            <a:chExt cx="3020520" cy="1295400"/>
          </a:xfrm>
        </p:grpSpPr>
        <p:pic>
          <p:nvPicPr>
            <p:cNvPr id="32" name="Picture 2" descr="http://baikal.graphics.cs.cmu.edu/cdoersch/im2gps2/VOC2007/JPEGImages//003510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824" t="10188" r="25155" b="66942"/>
            <a:stretch/>
          </p:blipFill>
          <p:spPr bwMode="auto">
            <a:xfrm>
              <a:off x="585241" y="1981200"/>
              <a:ext cx="1361047" cy="1295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2" descr="http://baikal.graphics.cs.cmu.edu/cdoersch/im2gps2/VOC2007/JPEGImages//003510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66" t="12019" r="12413" b="65111"/>
            <a:stretch/>
          </p:blipFill>
          <p:spPr bwMode="auto">
            <a:xfrm>
              <a:off x="2244714" y="1981200"/>
              <a:ext cx="1361047" cy="1295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8" name="Right Arrow 27"/>
          <p:cNvSpPr/>
          <p:nvPr/>
        </p:nvSpPr>
        <p:spPr>
          <a:xfrm>
            <a:off x="4435274" y="2283805"/>
            <a:ext cx="304800" cy="6322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35711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 advTm="52141">
        <p:fade/>
      </p:transition>
    </mc:Choice>
    <mc:Fallback xmlns="">
      <p:transition advTm="5214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/>
          <p:cNvGrpSpPr/>
          <p:nvPr/>
        </p:nvGrpSpPr>
        <p:grpSpPr>
          <a:xfrm>
            <a:off x="2356220" y="2743200"/>
            <a:ext cx="4273180" cy="3870030"/>
            <a:chOff x="2356220" y="2743200"/>
            <a:chExt cx="4273180" cy="3870030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6220" y="2743200"/>
              <a:ext cx="4273180" cy="3204885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2794396" y="5966899"/>
              <a:ext cx="339682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/>
                <a:t>Position in Image</a:t>
              </a:r>
              <a:endParaRPr lang="en-US" sz="36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A Not-So “Trivial” Shortcut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488398"/>
            <a:ext cx="3134330" cy="23507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270" y="3488398"/>
            <a:ext cx="3134330" cy="235074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grpSp>
        <p:nvGrpSpPr>
          <p:cNvPr id="6" name="Group 5"/>
          <p:cNvGrpSpPr/>
          <p:nvPr/>
        </p:nvGrpSpPr>
        <p:grpSpPr>
          <a:xfrm>
            <a:off x="269434" y="3540999"/>
            <a:ext cx="3014616" cy="2222873"/>
            <a:chOff x="252413" y="69056"/>
            <a:chExt cx="2638425" cy="1945482"/>
          </a:xfrm>
        </p:grpSpPr>
        <p:grpSp>
          <p:nvGrpSpPr>
            <p:cNvPr id="7" name="Group 6"/>
            <p:cNvGrpSpPr/>
            <p:nvPr/>
          </p:nvGrpSpPr>
          <p:grpSpPr>
            <a:xfrm>
              <a:off x="252413" y="69056"/>
              <a:ext cx="2638425" cy="535782"/>
              <a:chOff x="252413" y="69056"/>
              <a:chExt cx="2638425" cy="535782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252413" y="69056"/>
                <a:ext cx="545306" cy="535782"/>
              </a:xfrm>
              <a:prstGeom prst="rect">
                <a:avLst/>
              </a:prstGeom>
              <a:noFill/>
              <a:ln w="12700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950119" y="69056"/>
                <a:ext cx="545306" cy="535782"/>
              </a:xfrm>
              <a:prstGeom prst="rect">
                <a:avLst/>
              </a:prstGeom>
              <a:noFill/>
              <a:ln w="12700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1647825" y="69056"/>
                <a:ext cx="545306" cy="535782"/>
              </a:xfrm>
              <a:prstGeom prst="rect">
                <a:avLst/>
              </a:prstGeom>
              <a:noFill/>
              <a:ln w="12700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2345532" y="69056"/>
                <a:ext cx="545306" cy="535782"/>
              </a:xfrm>
              <a:prstGeom prst="rect">
                <a:avLst/>
              </a:prstGeom>
              <a:noFill/>
              <a:ln w="12700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252413" y="773906"/>
              <a:ext cx="2638425" cy="535782"/>
              <a:chOff x="252413" y="678656"/>
              <a:chExt cx="2638425" cy="535782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252413" y="678656"/>
                <a:ext cx="545306" cy="535782"/>
              </a:xfrm>
              <a:prstGeom prst="rect">
                <a:avLst/>
              </a:prstGeom>
              <a:noFill/>
              <a:ln w="12700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950119" y="678656"/>
                <a:ext cx="545306" cy="535782"/>
              </a:xfrm>
              <a:prstGeom prst="rect">
                <a:avLst/>
              </a:prstGeom>
              <a:noFill/>
              <a:ln w="12700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1647825" y="678656"/>
                <a:ext cx="545306" cy="535782"/>
              </a:xfrm>
              <a:prstGeom prst="rect">
                <a:avLst/>
              </a:prstGeom>
              <a:noFill/>
              <a:ln w="12700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2345532" y="678656"/>
                <a:ext cx="545306" cy="535782"/>
              </a:xfrm>
              <a:prstGeom prst="rect">
                <a:avLst/>
              </a:prstGeom>
              <a:noFill/>
              <a:ln w="12700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252413" y="1478756"/>
              <a:ext cx="2638425" cy="535782"/>
              <a:chOff x="252413" y="1478756"/>
              <a:chExt cx="2638425" cy="535782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252413" y="1478756"/>
                <a:ext cx="545306" cy="535782"/>
              </a:xfrm>
              <a:prstGeom prst="rect">
                <a:avLst/>
              </a:prstGeom>
              <a:noFill/>
              <a:ln w="12700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950119" y="1478756"/>
                <a:ext cx="545306" cy="535782"/>
              </a:xfrm>
              <a:prstGeom prst="rect">
                <a:avLst/>
              </a:prstGeom>
              <a:noFill/>
              <a:ln w="12700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1647825" y="1478756"/>
                <a:ext cx="545306" cy="535782"/>
              </a:xfrm>
              <a:prstGeom prst="rect">
                <a:avLst/>
              </a:prstGeom>
              <a:noFill/>
              <a:ln w="12700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2345532" y="1478756"/>
                <a:ext cx="545306" cy="535782"/>
              </a:xfrm>
              <a:prstGeom prst="rect">
                <a:avLst/>
              </a:prstGeom>
              <a:noFill/>
              <a:ln w="12700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2" name="Isosceles Triangle 21"/>
          <p:cNvSpPr/>
          <p:nvPr/>
        </p:nvSpPr>
        <p:spPr>
          <a:xfrm rot="5400000">
            <a:off x="3325672" y="4633336"/>
            <a:ext cx="490818" cy="94428"/>
          </a:xfrm>
          <a:prstGeom prst="triangle">
            <a:avLst/>
          </a:prstGeom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3" name="Isosceles Triangle 22"/>
          <p:cNvSpPr/>
          <p:nvPr/>
        </p:nvSpPr>
        <p:spPr>
          <a:xfrm rot="5400000">
            <a:off x="5403708" y="4643745"/>
            <a:ext cx="490818" cy="94428"/>
          </a:xfrm>
          <a:prstGeom prst="triangle">
            <a:avLst/>
          </a:prstGeom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grpSp>
        <p:nvGrpSpPr>
          <p:cNvPr id="35" name="Group 34"/>
          <p:cNvGrpSpPr/>
          <p:nvPr/>
        </p:nvGrpSpPr>
        <p:grpSpPr>
          <a:xfrm>
            <a:off x="3779232" y="3623044"/>
            <a:ext cx="522388" cy="2081457"/>
            <a:chOff x="4288607" y="3072537"/>
            <a:chExt cx="522388" cy="2081457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8607" y="3072537"/>
              <a:ext cx="522388" cy="522388"/>
            </a:xfrm>
            <a:prstGeom prst="rect">
              <a:avLst/>
            </a:prstGeom>
            <a:ln>
              <a:solidFill>
                <a:srgbClr val="FF0000"/>
              </a:solidFill>
              <a:prstDash val="dash"/>
            </a:ln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8607" y="3332382"/>
              <a:ext cx="522388" cy="522388"/>
            </a:xfrm>
            <a:prstGeom prst="rect">
              <a:avLst/>
            </a:prstGeom>
            <a:ln>
              <a:solidFill>
                <a:srgbClr val="FF0000"/>
              </a:solidFill>
              <a:prstDash val="dash"/>
            </a:ln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8607" y="3592227"/>
              <a:ext cx="522388" cy="522388"/>
            </a:xfrm>
            <a:prstGeom prst="rect">
              <a:avLst/>
            </a:prstGeom>
            <a:ln>
              <a:solidFill>
                <a:srgbClr val="FF0000"/>
              </a:solidFill>
              <a:prstDash val="dash"/>
            </a:ln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8607" y="3852071"/>
              <a:ext cx="522388" cy="522388"/>
            </a:xfrm>
            <a:prstGeom prst="rect">
              <a:avLst/>
            </a:prstGeom>
            <a:ln>
              <a:solidFill>
                <a:srgbClr val="FF0000"/>
              </a:solidFill>
              <a:prstDash val="dash"/>
            </a:ln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8607" y="4111916"/>
              <a:ext cx="522388" cy="522388"/>
            </a:xfrm>
            <a:prstGeom prst="rect">
              <a:avLst/>
            </a:prstGeom>
            <a:ln>
              <a:solidFill>
                <a:srgbClr val="FF0000"/>
              </a:solidFill>
              <a:prstDash val="dash"/>
            </a:ln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8607" y="4371761"/>
              <a:ext cx="522388" cy="522388"/>
            </a:xfrm>
            <a:prstGeom prst="rect">
              <a:avLst/>
            </a:prstGeom>
            <a:ln>
              <a:solidFill>
                <a:srgbClr val="FF0000"/>
              </a:solidFill>
              <a:prstDash val="dash"/>
            </a:ln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8607" y="4631606"/>
              <a:ext cx="522388" cy="522388"/>
            </a:xfrm>
            <a:prstGeom prst="rect">
              <a:avLst/>
            </a:prstGeom>
            <a:ln>
              <a:solidFill>
                <a:srgbClr val="FF0000"/>
              </a:solidFill>
              <a:prstDash val="dash"/>
            </a:ln>
          </p:spPr>
        </p:pic>
      </p:grpSp>
      <p:grpSp>
        <p:nvGrpSpPr>
          <p:cNvPr id="3" name="Group 2"/>
          <p:cNvGrpSpPr/>
          <p:nvPr/>
        </p:nvGrpSpPr>
        <p:grpSpPr>
          <a:xfrm>
            <a:off x="2567748" y="1528762"/>
            <a:ext cx="5040741" cy="914401"/>
            <a:chOff x="2567748" y="1528762"/>
            <a:chExt cx="5040741" cy="914401"/>
          </a:xfrm>
        </p:grpSpPr>
        <p:pic>
          <p:nvPicPr>
            <p:cNvPr id="4100" name="Picture 4" descr="http://ladoga.graphics.cs.cmu.edu/cdoersch/hn25/caffe_run/data/efros/cdoersch/posunsup_nns_proj3_out/patchdisplay/imgs/7662.jp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5884" y="1528762"/>
              <a:ext cx="914400" cy="9144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2" name="Picture 6" descr="http://ladoga.graphics.cs.cmu.edu/cdoersch/hn25/caffe_run/data/efros/cdoersch/posunsup_nns_proj3_out/patchdisplay/imgs/7663.jpg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2935" y="1528762"/>
              <a:ext cx="914400" cy="9144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4" name="Picture 8" descr="http://ladoga.graphics.cs.cmu.edu/cdoersch/hn25/caffe_run/data/efros/cdoersch/posunsup_nns_proj3_out/patchdisplay/imgs/7664.jpg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9986" y="1528762"/>
              <a:ext cx="914400" cy="9144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6" name="Picture 10" descr="http://ladoga.graphics.cs.cmu.edu/cdoersch/hn25/caffe_run/data/efros/cdoersch/posunsup_nns_proj3_out/patchdisplay/imgs/7665.jpg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7037" y="1528762"/>
              <a:ext cx="914400" cy="9144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8" name="Picture 12" descr="http://ladoga.graphics.cs.cmu.edu/cdoersch/hn25/caffe_run/data/efros/cdoersch/posunsup_nns_proj3_out/patchdisplay/imgs/7666.jpg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94089" y="1528762"/>
              <a:ext cx="914400" cy="9144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9" name="Straight Connector 38"/>
            <p:cNvCxnSpPr/>
            <p:nvPr/>
          </p:nvCxnSpPr>
          <p:spPr>
            <a:xfrm>
              <a:off x="2567748" y="1566673"/>
              <a:ext cx="0" cy="876490"/>
            </a:xfrm>
            <a:prstGeom prst="line">
              <a:avLst/>
            </a:prstGeom>
            <a:ln w="571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Isosceles Triangle 46"/>
          <p:cNvSpPr/>
          <p:nvPr/>
        </p:nvSpPr>
        <p:spPr>
          <a:xfrm rot="5400000">
            <a:off x="4264362" y="4633336"/>
            <a:ext cx="490818" cy="94428"/>
          </a:xfrm>
          <a:prstGeom prst="triangle">
            <a:avLst/>
          </a:prstGeom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grpSp>
        <p:nvGrpSpPr>
          <p:cNvPr id="52" name="Group 51"/>
          <p:cNvGrpSpPr/>
          <p:nvPr/>
        </p:nvGrpSpPr>
        <p:grpSpPr>
          <a:xfrm>
            <a:off x="4717922" y="2976214"/>
            <a:ext cx="723044" cy="3424586"/>
            <a:chOff x="4717922" y="2781461"/>
            <a:chExt cx="723044" cy="3424586"/>
          </a:xfrm>
        </p:grpSpPr>
        <p:grpSp>
          <p:nvGrpSpPr>
            <p:cNvPr id="42" name="Group 41"/>
            <p:cNvGrpSpPr/>
            <p:nvPr/>
          </p:nvGrpSpPr>
          <p:grpSpPr>
            <a:xfrm>
              <a:off x="4792324" y="3940174"/>
              <a:ext cx="574240" cy="1092202"/>
              <a:chOff x="4792324" y="3914452"/>
              <a:chExt cx="574240" cy="1524000"/>
            </a:xfrm>
          </p:grpSpPr>
          <p:sp>
            <p:nvSpPr>
              <p:cNvPr id="43" name="Rectangle 42"/>
              <p:cNvSpPr/>
              <p:nvPr/>
            </p:nvSpPr>
            <p:spPr>
              <a:xfrm>
                <a:off x="4792324" y="3914452"/>
                <a:ext cx="574240" cy="1524000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 rot="5400000">
                <a:off x="4317444" y="4414842"/>
                <a:ext cx="15240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 smtClean="0"/>
                  <a:t>CNN</a:t>
                </a:r>
                <a:endParaRPr lang="en-US" sz="2800" dirty="0"/>
              </a:p>
            </p:txBody>
          </p:sp>
        </p:grpSp>
        <p:cxnSp>
          <p:nvCxnSpPr>
            <p:cNvPr id="45" name="Straight Arrow Connector 44"/>
            <p:cNvCxnSpPr/>
            <p:nvPr/>
          </p:nvCxnSpPr>
          <p:spPr>
            <a:xfrm flipV="1">
              <a:off x="5079444" y="5135563"/>
              <a:ext cx="0" cy="3810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6296" y="5619751"/>
              <a:ext cx="586296" cy="586296"/>
            </a:xfrm>
            <a:prstGeom prst="rect">
              <a:avLst/>
            </a:prstGeom>
            <a:ln>
              <a:solidFill>
                <a:srgbClr val="FF0000"/>
              </a:solidFill>
              <a:prstDash val="dash"/>
            </a:ln>
          </p:spPr>
        </p:pic>
        <p:cxnSp>
          <p:nvCxnSpPr>
            <p:cNvPr id="48" name="Straight Arrow Connector 47"/>
            <p:cNvCxnSpPr/>
            <p:nvPr/>
          </p:nvCxnSpPr>
          <p:spPr>
            <a:xfrm flipV="1">
              <a:off x="5079444" y="3455987"/>
              <a:ext cx="0" cy="3810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0" name="Group 39"/>
            <p:cNvGrpSpPr/>
            <p:nvPr/>
          </p:nvGrpSpPr>
          <p:grpSpPr>
            <a:xfrm>
              <a:off x="4717922" y="2781461"/>
              <a:ext cx="723044" cy="571338"/>
              <a:chOff x="4755156" y="2781461"/>
              <a:chExt cx="723044" cy="571338"/>
            </a:xfrm>
          </p:grpSpPr>
          <p:sp>
            <p:nvSpPr>
              <p:cNvPr id="36" name="Rectangle 35"/>
              <p:cNvSpPr/>
              <p:nvPr/>
            </p:nvSpPr>
            <p:spPr>
              <a:xfrm>
                <a:off x="4755156" y="2781461"/>
                <a:ext cx="723044" cy="571338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4978400" y="3143330"/>
                <a:ext cx="131979" cy="133269"/>
              </a:xfrm>
              <a:prstGeom prst="rect">
                <a:avLst/>
              </a:prstGeom>
              <a:solidFill>
                <a:srgbClr val="FF7D7D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56" name="Picture 2" descr="http://ladoga.graphics.cs.cmu.edu/cdoersch/hn25/caffe_run/data/efros/cdoersch/posunsup_nns_proj3_out/patchdisplay/imgs/7661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026243"/>
            <a:ext cx="914400" cy="914401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0" name="Group 49"/>
          <p:cNvGrpSpPr/>
          <p:nvPr/>
        </p:nvGrpSpPr>
        <p:grpSpPr>
          <a:xfrm>
            <a:off x="2819400" y="1775579"/>
            <a:ext cx="3505200" cy="3391741"/>
            <a:chOff x="1158672" y="1775579"/>
            <a:chExt cx="3505200" cy="3391741"/>
          </a:xfrm>
        </p:grpSpPr>
        <p:grpSp>
          <p:nvGrpSpPr>
            <p:cNvPr id="49" name="Group 48"/>
            <p:cNvGrpSpPr/>
            <p:nvPr/>
          </p:nvGrpSpPr>
          <p:grpSpPr>
            <a:xfrm>
              <a:off x="1158672" y="1775579"/>
              <a:ext cx="3505200" cy="3391741"/>
              <a:chOff x="1158672" y="1775579"/>
              <a:chExt cx="3505200" cy="3391741"/>
            </a:xfrm>
          </p:grpSpPr>
          <p:pic>
            <p:nvPicPr>
              <p:cNvPr id="34" name="Picture 33"/>
              <p:cNvPicPr>
                <a:picLocks/>
              </p:cNvPicPr>
              <p:nvPr/>
            </p:nvPicPr>
            <p:blipFill rotWithShape="1">
              <a:blip r:embed="rId20">
                <a:extLst>
                  <a:ext uri="{BEBA8EAE-BF5A-486C-A8C5-ECC9F3942E4B}">
                    <a14:imgProps xmlns:a14="http://schemas.microsoft.com/office/drawing/2010/main">
                      <a14:imgLayer r:embed="rId21">
                        <a14:imgEffect>
                          <a14:saturation sat="64000"/>
                        </a14:imgEffect>
                        <a14:imgEffect>
                          <a14:brightnessContrast bright="-36000" contrast="79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171" t="66344" r="31939" b="3564"/>
              <a:stretch/>
            </p:blipFill>
            <p:spPr>
              <a:xfrm>
                <a:off x="3749472" y="4246014"/>
                <a:ext cx="914400" cy="914400"/>
              </a:xfrm>
              <a:prstGeom prst="rect">
                <a:avLst/>
              </a:prstGeom>
            </p:spPr>
          </p:pic>
          <p:grpSp>
            <p:nvGrpSpPr>
              <p:cNvPr id="41" name="Group 40"/>
              <p:cNvGrpSpPr/>
              <p:nvPr/>
            </p:nvGrpSpPr>
            <p:grpSpPr>
              <a:xfrm>
                <a:off x="1158672" y="1775579"/>
                <a:ext cx="3505200" cy="3391741"/>
                <a:chOff x="366864" y="622812"/>
                <a:chExt cx="5791200" cy="5603745"/>
              </a:xfrm>
            </p:grpSpPr>
            <p:sp>
              <p:nvSpPr>
                <p:cNvPr id="59" name="Rectangle 58"/>
                <p:cNvSpPr/>
                <p:nvPr/>
              </p:nvSpPr>
              <p:spPr>
                <a:xfrm flipH="1">
                  <a:off x="376842" y="4700289"/>
                  <a:ext cx="1516743" cy="1516743"/>
                </a:xfrm>
                <a:prstGeom prst="rect">
                  <a:avLst/>
                </a:prstGeom>
                <a:noFill/>
                <a:ln w="381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Rectangle 59"/>
                <p:cNvSpPr/>
                <p:nvPr/>
              </p:nvSpPr>
              <p:spPr>
                <a:xfrm flipH="1">
                  <a:off x="2504093" y="4709814"/>
                  <a:ext cx="1516743" cy="1516743"/>
                </a:xfrm>
                <a:prstGeom prst="rect">
                  <a:avLst/>
                </a:prstGeom>
                <a:noFill/>
                <a:ln w="381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" name="Rectangle 60"/>
                <p:cNvSpPr/>
                <p:nvPr/>
              </p:nvSpPr>
              <p:spPr>
                <a:xfrm flipH="1">
                  <a:off x="4641321" y="4700289"/>
                  <a:ext cx="1516743" cy="1516743"/>
                </a:xfrm>
                <a:prstGeom prst="rect">
                  <a:avLst/>
                </a:prstGeom>
                <a:noFill/>
                <a:ln w="381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Rectangle 61"/>
                <p:cNvSpPr/>
                <p:nvPr/>
              </p:nvSpPr>
              <p:spPr>
                <a:xfrm flipH="1">
                  <a:off x="4641321" y="2661550"/>
                  <a:ext cx="1516743" cy="1516743"/>
                </a:xfrm>
                <a:prstGeom prst="rect">
                  <a:avLst/>
                </a:prstGeom>
                <a:noFill/>
                <a:ln w="381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" name="Rectangle 62"/>
                <p:cNvSpPr/>
                <p:nvPr/>
              </p:nvSpPr>
              <p:spPr>
                <a:xfrm flipH="1">
                  <a:off x="366864" y="2661550"/>
                  <a:ext cx="1516743" cy="1516743"/>
                </a:xfrm>
                <a:prstGeom prst="rect">
                  <a:avLst/>
                </a:prstGeom>
                <a:noFill/>
                <a:ln w="381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" name="Rectangle 63"/>
                <p:cNvSpPr/>
                <p:nvPr/>
              </p:nvSpPr>
              <p:spPr>
                <a:xfrm flipH="1">
                  <a:off x="366864" y="629360"/>
                  <a:ext cx="1516743" cy="1516743"/>
                </a:xfrm>
                <a:prstGeom prst="rect">
                  <a:avLst/>
                </a:prstGeom>
                <a:noFill/>
                <a:ln w="381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" name="Rectangle 64"/>
                <p:cNvSpPr/>
                <p:nvPr/>
              </p:nvSpPr>
              <p:spPr>
                <a:xfrm flipH="1">
                  <a:off x="2504093" y="622812"/>
                  <a:ext cx="1516743" cy="1516743"/>
                </a:xfrm>
                <a:prstGeom prst="rect">
                  <a:avLst/>
                </a:prstGeom>
                <a:noFill/>
                <a:ln w="381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Rectangle 65"/>
                <p:cNvSpPr/>
                <p:nvPr/>
              </p:nvSpPr>
              <p:spPr>
                <a:xfrm flipH="1">
                  <a:off x="4641321" y="622812"/>
                  <a:ext cx="1516743" cy="1516743"/>
                </a:xfrm>
                <a:prstGeom prst="rect">
                  <a:avLst/>
                </a:prstGeom>
                <a:noFill/>
                <a:ln w="381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77" name="Rectangle 76"/>
            <p:cNvSpPr/>
            <p:nvPr/>
          </p:nvSpPr>
          <p:spPr>
            <a:xfrm flipH="1">
              <a:off x="2439091" y="3034951"/>
              <a:ext cx="918029" cy="918029"/>
            </a:xfrm>
            <a:prstGeom prst="rect">
              <a:avLst/>
            </a:prstGeom>
            <a:noFill/>
            <a:ln w="38100">
              <a:solidFill>
                <a:srgbClr val="0000FF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887460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 advTm="94417">
        <p:fade/>
      </p:transition>
    </mc:Choice>
    <mc:Fallback xmlns="">
      <p:transition advTm="944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7 L -0.28056 -0.21852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28" y="-10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4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Chromatic Aberration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48" r="37771"/>
          <a:stretch/>
        </p:blipFill>
        <p:spPr>
          <a:xfrm>
            <a:off x="-152400" y="4267200"/>
            <a:ext cx="3505200" cy="21418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" t="13296" r="17057" b="552"/>
          <a:stretch/>
        </p:blipFill>
        <p:spPr>
          <a:xfrm>
            <a:off x="0" y="1828799"/>
            <a:ext cx="3352800" cy="21322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1371600"/>
            <a:ext cx="5257800" cy="5257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1371600"/>
            <a:ext cx="5257800" cy="5257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8851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5134">
        <p:fade/>
      </p:transition>
    </mc:Choice>
    <mc:Fallback xmlns="">
      <p:transition spd="med" advTm="4513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Chromatic Aberration</a:t>
            </a:r>
            <a:endParaRPr lang="en-US" dirty="0"/>
          </a:p>
        </p:txBody>
      </p:sp>
      <p:pic>
        <p:nvPicPr>
          <p:cNvPr id="4098" name="Picture 2" descr="http://ladoga.graphics.cs.cmu.edu/cdoersch/hn25/caffe_run/data/efros/cdoersch/posunsup_nns_proj3_out/patchdisplay/imgs/7661.jpg"/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511" y="1524000"/>
            <a:ext cx="9144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2567748" y="1528762"/>
            <a:ext cx="5040741" cy="914401"/>
            <a:chOff x="2567748" y="1528762"/>
            <a:chExt cx="5040741" cy="914401"/>
          </a:xfrm>
        </p:grpSpPr>
        <p:pic>
          <p:nvPicPr>
            <p:cNvPr id="4100" name="Picture 4" descr="http://ladoga.graphics.cs.cmu.edu/cdoersch/hn25/caffe_run/data/efros/cdoersch/posunsup_nns_proj3_out/patchdisplay/imgs/7662.jpg"/>
            <p:cNvPicPr>
              <a:picLocks noChangeAspect="1" noChangeArrowheads="1"/>
            </p:cNvPicPr>
            <p:nvPr/>
          </p:nvPicPr>
          <p:blipFill>
            <a:blip r:embed="rId5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5884" y="1528762"/>
              <a:ext cx="914400" cy="9144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2" name="Picture 6" descr="http://ladoga.graphics.cs.cmu.edu/cdoersch/hn25/caffe_run/data/efros/cdoersch/posunsup_nns_proj3_out/patchdisplay/imgs/7663.jpg"/>
            <p:cNvPicPr>
              <a:picLocks noChangeAspect="1" noChangeArrowheads="1"/>
            </p:cNvPicPr>
            <p:nvPr/>
          </p:nvPicPr>
          <p:blipFill>
            <a:blip r:embed="rId6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2935" y="1528762"/>
              <a:ext cx="914400" cy="9144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4" name="Picture 8" descr="http://ladoga.graphics.cs.cmu.edu/cdoersch/hn25/caffe_run/data/efros/cdoersch/posunsup_nns_proj3_out/patchdisplay/imgs/7664.jpg"/>
            <p:cNvPicPr>
              <a:picLocks noChangeAspect="1" noChangeArrowheads="1"/>
            </p:cNvPicPr>
            <p:nvPr/>
          </p:nvPicPr>
          <p:blipFill>
            <a:blip r:embed="rId7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9986" y="1528762"/>
              <a:ext cx="914400" cy="9144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6" name="Picture 10" descr="http://ladoga.graphics.cs.cmu.edu/cdoersch/hn25/caffe_run/data/efros/cdoersch/posunsup_nns_proj3_out/patchdisplay/imgs/7665.jpg"/>
            <p:cNvPicPr>
              <a:picLocks noChangeAspect="1" noChangeArrowheads="1"/>
            </p:cNvPicPr>
            <p:nvPr/>
          </p:nvPicPr>
          <p:blipFill>
            <a:blip r:embed="rId8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7037" y="1528762"/>
              <a:ext cx="914400" cy="9144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8" name="Picture 12" descr="http://ladoga.graphics.cs.cmu.edu/cdoersch/hn25/caffe_run/data/efros/cdoersch/posunsup_nns_proj3_out/patchdisplay/imgs/7666.jpg"/>
            <p:cNvPicPr>
              <a:picLocks noChangeAspect="1" noChangeArrowheads="1"/>
            </p:cNvPicPr>
            <p:nvPr/>
          </p:nvPicPr>
          <p:blipFill>
            <a:blip r:embed="rId9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94089" y="1528762"/>
              <a:ext cx="914400" cy="9144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9" name="Straight Connector 38"/>
            <p:cNvCxnSpPr/>
            <p:nvPr/>
          </p:nvCxnSpPr>
          <p:spPr>
            <a:xfrm>
              <a:off x="2567748" y="1566673"/>
              <a:ext cx="0" cy="876490"/>
            </a:xfrm>
            <a:prstGeom prst="line">
              <a:avLst/>
            </a:prstGeom>
            <a:ln w="571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2" name="Picture 41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256" y="3477431"/>
            <a:ext cx="3133344" cy="235000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488398"/>
            <a:ext cx="3134330" cy="2350748"/>
          </a:xfrm>
          <a:prstGeom prst="rect">
            <a:avLst/>
          </a:prstGeom>
        </p:spPr>
      </p:pic>
      <p:grpSp>
        <p:nvGrpSpPr>
          <p:cNvPr id="82" name="Group 81"/>
          <p:cNvGrpSpPr/>
          <p:nvPr/>
        </p:nvGrpSpPr>
        <p:grpSpPr>
          <a:xfrm>
            <a:off x="269434" y="3540999"/>
            <a:ext cx="3014616" cy="2222873"/>
            <a:chOff x="252413" y="69056"/>
            <a:chExt cx="2638425" cy="1945482"/>
          </a:xfrm>
        </p:grpSpPr>
        <p:grpSp>
          <p:nvGrpSpPr>
            <p:cNvPr id="83" name="Group 82"/>
            <p:cNvGrpSpPr/>
            <p:nvPr/>
          </p:nvGrpSpPr>
          <p:grpSpPr>
            <a:xfrm>
              <a:off x="252413" y="69056"/>
              <a:ext cx="2638425" cy="535782"/>
              <a:chOff x="252413" y="69056"/>
              <a:chExt cx="2638425" cy="535782"/>
            </a:xfrm>
          </p:grpSpPr>
          <p:sp>
            <p:nvSpPr>
              <p:cNvPr id="94" name="Rectangle 93"/>
              <p:cNvSpPr/>
              <p:nvPr/>
            </p:nvSpPr>
            <p:spPr>
              <a:xfrm>
                <a:off x="252413" y="69056"/>
                <a:ext cx="545306" cy="535782"/>
              </a:xfrm>
              <a:prstGeom prst="rect">
                <a:avLst/>
              </a:prstGeom>
              <a:noFill/>
              <a:ln w="12700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Rectangle 94"/>
              <p:cNvSpPr/>
              <p:nvPr/>
            </p:nvSpPr>
            <p:spPr>
              <a:xfrm>
                <a:off x="950119" y="69056"/>
                <a:ext cx="545306" cy="535782"/>
              </a:xfrm>
              <a:prstGeom prst="rect">
                <a:avLst/>
              </a:prstGeom>
              <a:noFill/>
              <a:ln w="12700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Rectangle 95"/>
              <p:cNvSpPr/>
              <p:nvPr/>
            </p:nvSpPr>
            <p:spPr>
              <a:xfrm>
                <a:off x="1647825" y="69056"/>
                <a:ext cx="545306" cy="535782"/>
              </a:xfrm>
              <a:prstGeom prst="rect">
                <a:avLst/>
              </a:prstGeom>
              <a:noFill/>
              <a:ln w="12700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Rectangle 96"/>
              <p:cNvSpPr/>
              <p:nvPr/>
            </p:nvSpPr>
            <p:spPr>
              <a:xfrm>
                <a:off x="2345532" y="69056"/>
                <a:ext cx="545306" cy="535782"/>
              </a:xfrm>
              <a:prstGeom prst="rect">
                <a:avLst/>
              </a:prstGeom>
              <a:noFill/>
              <a:ln w="12700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4" name="Group 83"/>
            <p:cNvGrpSpPr/>
            <p:nvPr/>
          </p:nvGrpSpPr>
          <p:grpSpPr>
            <a:xfrm>
              <a:off x="252413" y="773906"/>
              <a:ext cx="2638425" cy="535782"/>
              <a:chOff x="252413" y="678656"/>
              <a:chExt cx="2638425" cy="535782"/>
            </a:xfrm>
          </p:grpSpPr>
          <p:sp>
            <p:nvSpPr>
              <p:cNvPr id="90" name="Rectangle 89"/>
              <p:cNvSpPr/>
              <p:nvPr/>
            </p:nvSpPr>
            <p:spPr>
              <a:xfrm>
                <a:off x="252413" y="678656"/>
                <a:ext cx="545306" cy="535782"/>
              </a:xfrm>
              <a:prstGeom prst="rect">
                <a:avLst/>
              </a:prstGeom>
              <a:noFill/>
              <a:ln w="12700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Rectangle 90"/>
              <p:cNvSpPr/>
              <p:nvPr/>
            </p:nvSpPr>
            <p:spPr>
              <a:xfrm>
                <a:off x="950119" y="678656"/>
                <a:ext cx="545306" cy="535782"/>
              </a:xfrm>
              <a:prstGeom prst="rect">
                <a:avLst/>
              </a:prstGeom>
              <a:noFill/>
              <a:ln w="12700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Rectangle 91"/>
              <p:cNvSpPr/>
              <p:nvPr/>
            </p:nvSpPr>
            <p:spPr>
              <a:xfrm>
                <a:off x="1647825" y="678656"/>
                <a:ext cx="545306" cy="535782"/>
              </a:xfrm>
              <a:prstGeom prst="rect">
                <a:avLst/>
              </a:prstGeom>
              <a:noFill/>
              <a:ln w="12700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Rectangle 92"/>
              <p:cNvSpPr/>
              <p:nvPr/>
            </p:nvSpPr>
            <p:spPr>
              <a:xfrm>
                <a:off x="2345532" y="678656"/>
                <a:ext cx="545306" cy="535782"/>
              </a:xfrm>
              <a:prstGeom prst="rect">
                <a:avLst/>
              </a:prstGeom>
              <a:noFill/>
              <a:ln w="12700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5" name="Group 84"/>
            <p:cNvGrpSpPr/>
            <p:nvPr/>
          </p:nvGrpSpPr>
          <p:grpSpPr>
            <a:xfrm>
              <a:off x="252413" y="1478756"/>
              <a:ext cx="2638425" cy="535782"/>
              <a:chOff x="252413" y="1478756"/>
              <a:chExt cx="2638425" cy="535782"/>
            </a:xfrm>
          </p:grpSpPr>
          <p:sp>
            <p:nvSpPr>
              <p:cNvPr id="86" name="Rectangle 85"/>
              <p:cNvSpPr/>
              <p:nvPr/>
            </p:nvSpPr>
            <p:spPr>
              <a:xfrm>
                <a:off x="252413" y="1478756"/>
                <a:ext cx="545306" cy="535782"/>
              </a:xfrm>
              <a:prstGeom prst="rect">
                <a:avLst/>
              </a:prstGeom>
              <a:noFill/>
              <a:ln w="12700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Rectangle 86"/>
              <p:cNvSpPr/>
              <p:nvPr/>
            </p:nvSpPr>
            <p:spPr>
              <a:xfrm>
                <a:off x="950119" y="1478756"/>
                <a:ext cx="545306" cy="535782"/>
              </a:xfrm>
              <a:prstGeom prst="rect">
                <a:avLst/>
              </a:prstGeom>
              <a:noFill/>
              <a:ln w="12700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Rectangle 87"/>
              <p:cNvSpPr/>
              <p:nvPr/>
            </p:nvSpPr>
            <p:spPr>
              <a:xfrm>
                <a:off x="1647825" y="1478756"/>
                <a:ext cx="545306" cy="535782"/>
              </a:xfrm>
              <a:prstGeom prst="rect">
                <a:avLst/>
              </a:prstGeom>
              <a:noFill/>
              <a:ln w="12700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Rectangle 88"/>
              <p:cNvSpPr/>
              <p:nvPr/>
            </p:nvSpPr>
            <p:spPr>
              <a:xfrm>
                <a:off x="2345532" y="1478756"/>
                <a:ext cx="545306" cy="535782"/>
              </a:xfrm>
              <a:prstGeom prst="rect">
                <a:avLst/>
              </a:prstGeom>
              <a:noFill/>
              <a:ln w="12700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98" name="Isosceles Triangle 97"/>
          <p:cNvSpPr/>
          <p:nvPr/>
        </p:nvSpPr>
        <p:spPr>
          <a:xfrm rot="5400000">
            <a:off x="3325672" y="4633336"/>
            <a:ext cx="490818" cy="94428"/>
          </a:xfrm>
          <a:prstGeom prst="triangle">
            <a:avLst/>
          </a:prstGeom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99" name="Isosceles Triangle 98"/>
          <p:cNvSpPr/>
          <p:nvPr/>
        </p:nvSpPr>
        <p:spPr>
          <a:xfrm rot="5400000">
            <a:off x="5403708" y="4643745"/>
            <a:ext cx="490818" cy="94428"/>
          </a:xfrm>
          <a:prstGeom prst="triangle">
            <a:avLst/>
          </a:prstGeom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grpSp>
        <p:nvGrpSpPr>
          <p:cNvPr id="100" name="Group 99"/>
          <p:cNvGrpSpPr/>
          <p:nvPr/>
        </p:nvGrpSpPr>
        <p:grpSpPr>
          <a:xfrm>
            <a:off x="3779232" y="3623044"/>
            <a:ext cx="522388" cy="2081457"/>
            <a:chOff x="4288607" y="3072537"/>
            <a:chExt cx="522388" cy="2081457"/>
          </a:xfrm>
        </p:grpSpPr>
        <p:pic>
          <p:nvPicPr>
            <p:cNvPr id="101" name="Picture 100"/>
            <p:cNvPicPr>
              <a:picLocks noChangeAspect="1"/>
            </p:cNvPicPr>
            <p:nvPr/>
          </p:nvPicPr>
          <p:blipFill>
            <a:blip r:embed="rId13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8607" y="3072537"/>
              <a:ext cx="522388" cy="522388"/>
            </a:xfrm>
            <a:prstGeom prst="rect">
              <a:avLst/>
            </a:prstGeom>
            <a:ln>
              <a:solidFill>
                <a:srgbClr val="FF0000"/>
              </a:solidFill>
              <a:prstDash val="dash"/>
            </a:ln>
          </p:spPr>
        </p:pic>
        <p:pic>
          <p:nvPicPr>
            <p:cNvPr id="102" name="Picture 101"/>
            <p:cNvPicPr>
              <a:picLocks noChangeAspect="1"/>
            </p:cNvPicPr>
            <p:nvPr/>
          </p:nvPicPr>
          <p:blipFill>
            <a:blip r:embed="rId14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8607" y="3332382"/>
              <a:ext cx="522388" cy="522388"/>
            </a:xfrm>
            <a:prstGeom prst="rect">
              <a:avLst/>
            </a:prstGeom>
            <a:ln>
              <a:solidFill>
                <a:srgbClr val="FF0000"/>
              </a:solidFill>
              <a:prstDash val="dash"/>
            </a:ln>
          </p:spPr>
        </p:pic>
        <p:pic>
          <p:nvPicPr>
            <p:cNvPr id="103" name="Picture 102"/>
            <p:cNvPicPr>
              <a:picLocks noChangeAspect="1"/>
            </p:cNvPicPr>
            <p:nvPr/>
          </p:nvPicPr>
          <p:blipFill>
            <a:blip r:embed="rId15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8607" y="3592227"/>
              <a:ext cx="522388" cy="522388"/>
            </a:xfrm>
            <a:prstGeom prst="rect">
              <a:avLst/>
            </a:prstGeom>
            <a:ln>
              <a:solidFill>
                <a:srgbClr val="FF0000"/>
              </a:solidFill>
              <a:prstDash val="dash"/>
            </a:ln>
          </p:spPr>
        </p:pic>
        <p:pic>
          <p:nvPicPr>
            <p:cNvPr id="104" name="Picture 103"/>
            <p:cNvPicPr>
              <a:picLocks noChangeAspect="1"/>
            </p:cNvPicPr>
            <p:nvPr/>
          </p:nvPicPr>
          <p:blipFill>
            <a:blip r:embed="rId16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8607" y="3852071"/>
              <a:ext cx="522388" cy="522388"/>
            </a:xfrm>
            <a:prstGeom prst="rect">
              <a:avLst/>
            </a:prstGeom>
            <a:ln>
              <a:solidFill>
                <a:srgbClr val="FF0000"/>
              </a:solidFill>
              <a:prstDash val="dash"/>
            </a:ln>
          </p:spPr>
        </p:pic>
        <p:pic>
          <p:nvPicPr>
            <p:cNvPr id="105" name="Picture 104"/>
            <p:cNvPicPr>
              <a:picLocks noChangeAspect="1"/>
            </p:cNvPicPr>
            <p:nvPr/>
          </p:nvPicPr>
          <p:blipFill>
            <a:blip r:embed="rId17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8607" y="4111916"/>
              <a:ext cx="522388" cy="522388"/>
            </a:xfrm>
            <a:prstGeom prst="rect">
              <a:avLst/>
            </a:prstGeom>
            <a:ln>
              <a:solidFill>
                <a:srgbClr val="FF0000"/>
              </a:solidFill>
              <a:prstDash val="dash"/>
            </a:ln>
          </p:spPr>
        </p:pic>
        <p:pic>
          <p:nvPicPr>
            <p:cNvPr id="106" name="Picture 105"/>
            <p:cNvPicPr>
              <a:picLocks noChangeAspect="1"/>
            </p:cNvPicPr>
            <p:nvPr/>
          </p:nvPicPr>
          <p:blipFill>
            <a:blip r:embed="rId18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8607" y="4371761"/>
              <a:ext cx="522388" cy="522388"/>
            </a:xfrm>
            <a:prstGeom prst="rect">
              <a:avLst/>
            </a:prstGeom>
            <a:ln>
              <a:solidFill>
                <a:srgbClr val="FF0000"/>
              </a:solidFill>
              <a:prstDash val="dash"/>
            </a:ln>
          </p:spPr>
        </p:pic>
        <p:pic>
          <p:nvPicPr>
            <p:cNvPr id="107" name="Picture 106"/>
            <p:cNvPicPr>
              <a:picLocks noChangeAspect="1"/>
            </p:cNvPicPr>
            <p:nvPr/>
          </p:nvPicPr>
          <p:blipFill>
            <a:blip r:embed="rId19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8607" y="4631606"/>
              <a:ext cx="522388" cy="522388"/>
            </a:xfrm>
            <a:prstGeom prst="rect">
              <a:avLst/>
            </a:prstGeom>
            <a:ln>
              <a:solidFill>
                <a:srgbClr val="FF0000"/>
              </a:solidFill>
              <a:prstDash val="dash"/>
            </a:ln>
          </p:spPr>
        </p:pic>
      </p:grpSp>
      <p:sp>
        <p:nvSpPr>
          <p:cNvPr id="108" name="Isosceles Triangle 107"/>
          <p:cNvSpPr/>
          <p:nvPr/>
        </p:nvSpPr>
        <p:spPr>
          <a:xfrm rot="5400000">
            <a:off x="4264362" y="4633336"/>
            <a:ext cx="490818" cy="94428"/>
          </a:xfrm>
          <a:prstGeom prst="triangle">
            <a:avLst/>
          </a:prstGeom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grpSp>
        <p:nvGrpSpPr>
          <p:cNvPr id="109" name="Group 108"/>
          <p:cNvGrpSpPr/>
          <p:nvPr/>
        </p:nvGrpSpPr>
        <p:grpSpPr>
          <a:xfrm>
            <a:off x="4717922" y="2976214"/>
            <a:ext cx="723044" cy="3424586"/>
            <a:chOff x="4717922" y="2781461"/>
            <a:chExt cx="723044" cy="3424586"/>
          </a:xfrm>
        </p:grpSpPr>
        <p:grpSp>
          <p:nvGrpSpPr>
            <p:cNvPr id="110" name="Group 109"/>
            <p:cNvGrpSpPr/>
            <p:nvPr/>
          </p:nvGrpSpPr>
          <p:grpSpPr>
            <a:xfrm>
              <a:off x="4792324" y="3940174"/>
              <a:ext cx="574240" cy="1092202"/>
              <a:chOff x="4792324" y="3914452"/>
              <a:chExt cx="574240" cy="1524000"/>
            </a:xfrm>
          </p:grpSpPr>
          <p:sp>
            <p:nvSpPr>
              <p:cNvPr id="117" name="Rectangle 116"/>
              <p:cNvSpPr/>
              <p:nvPr/>
            </p:nvSpPr>
            <p:spPr>
              <a:xfrm>
                <a:off x="4792324" y="3914452"/>
                <a:ext cx="574240" cy="1524000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TextBox 117"/>
              <p:cNvSpPr txBox="1"/>
              <p:nvPr/>
            </p:nvSpPr>
            <p:spPr>
              <a:xfrm rot="5400000">
                <a:off x="4317444" y="4414842"/>
                <a:ext cx="15240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 smtClean="0"/>
                  <a:t>CNN</a:t>
                </a:r>
                <a:endParaRPr lang="en-US" sz="2800" dirty="0"/>
              </a:p>
            </p:txBody>
          </p:sp>
        </p:grpSp>
        <p:cxnSp>
          <p:nvCxnSpPr>
            <p:cNvPr id="111" name="Straight Arrow Connector 110"/>
            <p:cNvCxnSpPr/>
            <p:nvPr/>
          </p:nvCxnSpPr>
          <p:spPr>
            <a:xfrm flipV="1">
              <a:off x="5079444" y="5135563"/>
              <a:ext cx="0" cy="3810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2" name="Picture 111"/>
            <p:cNvPicPr>
              <a:picLocks noChangeAspect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6296" y="5619751"/>
              <a:ext cx="586296" cy="586296"/>
            </a:xfrm>
            <a:prstGeom prst="rect">
              <a:avLst/>
            </a:prstGeom>
            <a:ln>
              <a:solidFill>
                <a:srgbClr val="FF0000"/>
              </a:solidFill>
              <a:prstDash val="dash"/>
            </a:ln>
          </p:spPr>
        </p:pic>
        <p:cxnSp>
          <p:nvCxnSpPr>
            <p:cNvPr id="113" name="Straight Arrow Connector 112"/>
            <p:cNvCxnSpPr/>
            <p:nvPr/>
          </p:nvCxnSpPr>
          <p:spPr>
            <a:xfrm flipV="1">
              <a:off x="5079444" y="3455987"/>
              <a:ext cx="0" cy="3810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4" name="Group 113"/>
            <p:cNvGrpSpPr/>
            <p:nvPr/>
          </p:nvGrpSpPr>
          <p:grpSpPr>
            <a:xfrm>
              <a:off x="4717922" y="2781461"/>
              <a:ext cx="723044" cy="571338"/>
              <a:chOff x="4755156" y="2781461"/>
              <a:chExt cx="723044" cy="571338"/>
            </a:xfrm>
          </p:grpSpPr>
          <p:sp>
            <p:nvSpPr>
              <p:cNvPr id="115" name="Rectangle 114"/>
              <p:cNvSpPr/>
              <p:nvPr/>
            </p:nvSpPr>
            <p:spPr>
              <a:xfrm>
                <a:off x="4755156" y="2781461"/>
                <a:ext cx="723044" cy="571338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Rectangle 115"/>
              <p:cNvSpPr/>
              <p:nvPr/>
            </p:nvSpPr>
            <p:spPr>
              <a:xfrm>
                <a:off x="4978400" y="3143330"/>
                <a:ext cx="131979" cy="133269"/>
              </a:xfrm>
              <a:prstGeom prst="rect">
                <a:avLst/>
              </a:prstGeom>
              <a:solidFill>
                <a:srgbClr val="FF7D7D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2123552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 advTm="24972">
        <p:fade/>
      </p:transition>
    </mc:Choice>
    <mc:Fallback xmlns="">
      <p:transition advTm="2497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" name="Group 132"/>
          <p:cNvGrpSpPr/>
          <p:nvPr/>
        </p:nvGrpSpPr>
        <p:grpSpPr>
          <a:xfrm>
            <a:off x="668042" y="1656218"/>
            <a:ext cx="2737860" cy="4590069"/>
            <a:chOff x="6377470" y="1656218"/>
            <a:chExt cx="2737860" cy="4590069"/>
          </a:xfrm>
        </p:grpSpPr>
        <p:pic>
          <p:nvPicPr>
            <p:cNvPr id="18" name="Picture 26" descr="http://ladoga.graphics.cs.cmu.edu/cdoersch/hn25/caffe_run/data/efros/cdoersch/posunsup_nns_projgray_out/patchdisplay/imgs/21963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7470" y="2065160"/>
              <a:ext cx="523953" cy="5239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28" descr="http://ladoga.graphics.cs.cmu.edu/cdoersch/hn25/caffe_run/data/efros/cdoersch/posunsup_nns_projgray_out/patchdisplay/imgs/21964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0950" y="2065160"/>
              <a:ext cx="523953" cy="5239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30" descr="http://ladoga.graphics.cs.cmu.edu/cdoersch/hn25/caffe_run/data/efros/cdoersch/posunsup_nns_projgray_out/patchdisplay/imgs/21965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84428" y="2065160"/>
              <a:ext cx="523953" cy="5239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32" descr="http://ladoga.graphics.cs.cmu.edu/cdoersch/hn25/caffe_run/data/efros/cdoersch/posunsup_nns_projgray_out/patchdisplay/imgs/21966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7905" y="2065160"/>
              <a:ext cx="523953" cy="5239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34" descr="http://ladoga.graphics.cs.cmu.edu/cdoersch/hn25/caffe_run/data/efros/cdoersch/posunsup_nns_projgray_out/patchdisplay/imgs/21967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91377" y="2065160"/>
              <a:ext cx="523953" cy="5239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38" descr="http://ladoga.graphics.cs.cmu.edu/cdoersch/hn25/caffe_run/data/efros/cdoersch/posunsup_nns_projgray_out/patchdisplay/imgs/12135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7470" y="2674689"/>
              <a:ext cx="523952" cy="5239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40" descr="http://ladoga.graphics.cs.cmu.edu/cdoersch/hn25/caffe_run/data/efros/cdoersch/posunsup_nns_projgray_out/patchdisplay/imgs/12136.jp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0948" y="2674689"/>
              <a:ext cx="523952" cy="5239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42" descr="http://ladoga.graphics.cs.cmu.edu/cdoersch/hn25/caffe_run/data/efros/cdoersch/posunsup_nns_projgray_out/patchdisplay/imgs/12137.jp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84426" y="2674689"/>
              <a:ext cx="523952" cy="5239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44" descr="http://ladoga.graphics.cs.cmu.edu/cdoersch/hn25/caffe_run/data/efros/cdoersch/posunsup_nns_projgray_out/patchdisplay/imgs/12138.jp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7903" y="2674689"/>
              <a:ext cx="523952" cy="5239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46" descr="http://ladoga.graphics.cs.cmu.edu/cdoersch/hn25/caffe_run/data/efros/cdoersch/posunsup_nns_projgray_out/patchdisplay/imgs/12139.jp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91378" y="2674689"/>
              <a:ext cx="523952" cy="5239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72" descr="http://ladoga.graphics.cs.cmu.edu/cdoersch/hn25/caffe_run/data/efros/cdoersch/posunsup_nns_projgray_out/patchdisplay/imgs/2937.jp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7470" y="3284218"/>
              <a:ext cx="523952" cy="5239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74" descr="http://ladoga.graphics.cs.cmu.edu/cdoersch/hn25/caffe_run/data/efros/cdoersch/posunsup_nns_projgray_out/patchdisplay/imgs/2938.jpg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0948" y="3284218"/>
              <a:ext cx="523952" cy="5239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76" descr="http://ladoga.graphics.cs.cmu.edu/cdoersch/hn25/caffe_run/data/efros/cdoersch/posunsup_nns_projgray_out/patchdisplay/imgs/2939.jpg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84426" y="3284218"/>
              <a:ext cx="523952" cy="5239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78" descr="http://ladoga.graphics.cs.cmu.edu/cdoersch/hn25/caffe_run/data/efros/cdoersch/posunsup_nns_projgray_out/patchdisplay/imgs/2940.jpg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7903" y="3284218"/>
              <a:ext cx="523952" cy="5239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80" descr="http://ladoga.graphics.cs.cmu.edu/cdoersch/hn25/caffe_run/data/efros/cdoersch/posunsup_nns_projgray_out/patchdisplay/imgs/2941.jpg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91378" y="3284218"/>
              <a:ext cx="523952" cy="5239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" name="Picture 138" descr="http://ladoga.graphics.cs.cmu.edu/cdoersch/hn25/caffe_run/data/efros/cdoersch/posunsup_nns_projgray_out/patchdisplay/imgs/3273.jpg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7470" y="3893747"/>
              <a:ext cx="523952" cy="5239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140" descr="http://ladoga.graphics.cs.cmu.edu/cdoersch/hn25/caffe_run/data/efros/cdoersch/posunsup_nns_projgray_out/patchdisplay/imgs/3274.jpg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0948" y="3893747"/>
              <a:ext cx="523952" cy="5239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" name="Picture 142" descr="http://ladoga.graphics.cs.cmu.edu/cdoersch/hn25/caffe_run/data/efros/cdoersch/posunsup_nns_projgray_out/patchdisplay/imgs/3275.jpg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84426" y="3893747"/>
              <a:ext cx="523952" cy="5239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" name="Picture 144" descr="http://ladoga.graphics.cs.cmu.edu/cdoersch/hn25/caffe_run/data/efros/cdoersch/posunsup_nns_projgray_out/patchdisplay/imgs/3276.jpg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7903" y="3893747"/>
              <a:ext cx="523952" cy="5239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Picture 146" descr="http://ladoga.graphics.cs.cmu.edu/cdoersch/hn25/caffe_run/data/efros/cdoersch/posunsup_nns_projgray_out/patchdisplay/imgs/3277.jpg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91378" y="3893747"/>
              <a:ext cx="523952" cy="5239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" name="Picture 170" descr="http://ladoga.graphics.cs.cmu.edu/cdoersch/hn25/caffe_run/data/efros/cdoersch/posunsup_nns_projgray_out/patchdisplay/imgs/12513.jpg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7470" y="4503277"/>
              <a:ext cx="523952" cy="5239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" name="Picture 172" descr="http://ladoga.graphics.cs.cmu.edu/cdoersch/hn25/caffe_run/data/efros/cdoersch/posunsup_nns_projgray_out/patchdisplay/imgs/12514.jpg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0948" y="4503277"/>
              <a:ext cx="523952" cy="5239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" name="Picture 174" descr="http://ladoga.graphics.cs.cmu.edu/cdoersch/hn25/caffe_run/data/efros/cdoersch/posunsup_nns_projgray_out/patchdisplay/imgs/12515.jpg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84426" y="4503277"/>
              <a:ext cx="523952" cy="5239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" name="Picture 176" descr="http://ladoga.graphics.cs.cmu.edu/cdoersch/hn25/caffe_run/data/efros/cdoersch/posunsup_nns_projgray_out/patchdisplay/imgs/12516.jpg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7903" y="4503277"/>
              <a:ext cx="523952" cy="5239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0" name="Picture 178" descr="http://ladoga.graphics.cs.cmu.edu/cdoersch/hn25/caffe_run/data/efros/cdoersch/posunsup_nns_projgray_out/patchdisplay/imgs/12517.jpg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91378" y="4503277"/>
              <a:ext cx="523952" cy="5239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3" name="Picture 202" descr="http://ladoga.graphics.cs.cmu.edu/cdoersch/hn25/caffe_run/data/efros/cdoersch/posunsup_nns_projgray_out/patchdisplay/imgs/18477.jpg"/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7470" y="5112806"/>
              <a:ext cx="523952" cy="5239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4" name="Picture 204" descr="http://ladoga.graphics.cs.cmu.edu/cdoersch/hn25/caffe_run/data/efros/cdoersch/posunsup_nns_projgray_out/patchdisplay/imgs/18478.jpg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0948" y="5112806"/>
              <a:ext cx="523952" cy="5239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5" name="Picture 206" descr="http://ladoga.graphics.cs.cmu.edu/cdoersch/hn25/caffe_run/data/efros/cdoersch/posunsup_nns_projgray_out/patchdisplay/imgs/18479.jpg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84426" y="5112806"/>
              <a:ext cx="523952" cy="5239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6" name="Picture 210" descr="http://ladoga.graphics.cs.cmu.edu/cdoersch/hn25/caffe_run/data/efros/cdoersch/posunsup_nns_projgray_out/patchdisplay/imgs/18480.jpg"/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7903" y="5112806"/>
              <a:ext cx="523952" cy="5239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7" name="Picture 212" descr="http://ladoga.graphics.cs.cmu.edu/cdoersch/hn25/caffe_run/data/efros/cdoersch/posunsup_nns_projgray_out/patchdisplay/imgs/18481.jpg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91378" y="5112806"/>
              <a:ext cx="523952" cy="5239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9" name="Picture 254" descr="http://ladoga.graphics.cs.cmu.edu/cdoersch/hn25/caffe_run/data/efros/cdoersch/posunsup_nns_projgray_out/patchdisplay/imgs/1047.jpg"/>
            <p:cNvPicPr>
              <a:picLocks noChangeAspect="1" noChangeArrowheads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7470" y="5722335"/>
              <a:ext cx="523952" cy="5239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1" name="Picture 258" descr="http://ladoga.graphics.cs.cmu.edu/cdoersch/hn25/caffe_run/data/efros/cdoersch/posunsup_nns_projgray_out/patchdisplay/imgs/1048.jpg"/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0948" y="5722335"/>
              <a:ext cx="523952" cy="5239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" name="Picture 260" descr="http://ladoga.graphics.cs.cmu.edu/cdoersch/hn25/caffe_run/data/efros/cdoersch/posunsup_nns_projgray_out/patchdisplay/imgs/1049.jpg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84426" y="5722335"/>
              <a:ext cx="523952" cy="5239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3" name="Picture 262" descr="http://ladoga.graphics.cs.cmu.edu/cdoersch/hn25/caffe_run/data/efros/cdoersch/posunsup_nns_projgray_out/patchdisplay/imgs/1050.jpg"/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7903" y="5722335"/>
              <a:ext cx="523952" cy="5239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4" name="Picture 264" descr="http://ladoga.graphics.cs.cmu.edu/cdoersch/hn25/caffe_run/data/efros/cdoersch/posunsup_nns_projgray_out/patchdisplay/imgs/1051.jpg"/>
            <p:cNvPicPr>
              <a:picLocks noChangeAspect="1" noChangeArrowheads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91378" y="5722335"/>
              <a:ext cx="523952" cy="5239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2" name="TextBox 131"/>
            <p:cNvSpPr txBox="1"/>
            <p:nvPr/>
          </p:nvSpPr>
          <p:spPr>
            <a:xfrm>
              <a:off x="7440863" y="1656218"/>
              <a:ext cx="6756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Ours</a:t>
              </a:r>
              <a:endParaRPr lang="en-US" sz="20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learned?</a:t>
            </a:r>
            <a:endParaRPr lang="en-US" dirty="0"/>
          </a:p>
        </p:txBody>
      </p:sp>
      <p:pic>
        <p:nvPicPr>
          <p:cNvPr id="4" name="Picture 2" descr="http://ladoga.graphics.cs.cmu.edu/cdoersch/hn25/caffe_run/data/efros/cdoersch/posunsup_nns_alexnet_out/patchdisplay/imgs/21961.jpg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02" y="2065160"/>
            <a:ext cx="523952" cy="523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6" descr="http://ladoga.graphics.cs.cmu.edu/cdoersch/hn25/caffe_run/data/efros/cdoersch/posunsup_nns_projgray_out/patchdisplay/imgs/12133.jpg"/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02" y="2674689"/>
            <a:ext cx="523952" cy="523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70" descr="http://ladoga.graphics.cs.cmu.edu/cdoersch/hn25/caffe_run/data/efros/cdoersch/posunsup_nns_projgray_out/patchdisplay/imgs/2935.jpg"/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02" y="3284218"/>
            <a:ext cx="523952" cy="523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36" descr="http://ladoga.graphics.cs.cmu.edu/cdoersch/hn25/caffe_run/data/efros/cdoersch/posunsup_nns_projgray_out/patchdisplay/imgs/3271.jpg"/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02" y="3893747"/>
            <a:ext cx="523952" cy="523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168" descr="http://ladoga.graphics.cs.cmu.edu/cdoersch/hn25/caffe_run/data/efros/cdoersch/posunsup_nns_projgray_out/patchdisplay/imgs/12511.jpg"/>
          <p:cNvPicPr>
            <a:picLocks noChangeAspect="1" noChangeArrowheads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02" y="4503277"/>
            <a:ext cx="523952" cy="523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200" descr="http://ladoga.graphics.cs.cmu.edu/cdoersch/hn25/caffe_run/data/efros/cdoersch/posunsup_nns_projgray_out/patchdisplay/imgs/18475.jpg"/>
          <p:cNvPicPr>
            <a:picLocks noChangeAspect="1" noChangeArrowheads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02" y="5112806"/>
            <a:ext cx="523952" cy="523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" name="Picture 256" descr="http://ladoga.graphics.cs.cmu.edu/cdoersch/hn25/caffe_run/data/efros/cdoersch/posunsup_nns_projgray_out/patchdisplay/imgs/1045.jpg"/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02" y="5722335"/>
            <a:ext cx="523952" cy="523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7" name="Straight Connector 126"/>
          <p:cNvCxnSpPr/>
          <p:nvPr/>
        </p:nvCxnSpPr>
        <p:spPr>
          <a:xfrm>
            <a:off x="6319045" y="2065160"/>
            <a:ext cx="0" cy="4181127"/>
          </a:xfrm>
          <a:prstGeom prst="line">
            <a:avLst/>
          </a:prstGeom>
          <a:ln w="571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/>
        </p:nvCxnSpPr>
        <p:spPr>
          <a:xfrm>
            <a:off x="612748" y="2065160"/>
            <a:ext cx="0" cy="4181127"/>
          </a:xfrm>
          <a:prstGeom prst="line">
            <a:avLst/>
          </a:prstGeom>
          <a:ln w="571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TextBox 128"/>
          <p:cNvSpPr txBox="1"/>
          <p:nvPr/>
        </p:nvSpPr>
        <p:spPr>
          <a:xfrm>
            <a:off x="7282" y="1656218"/>
            <a:ext cx="7393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Input</a:t>
            </a:r>
            <a:endParaRPr lang="en-US" sz="2000" dirty="0"/>
          </a:p>
        </p:txBody>
      </p:sp>
      <p:cxnSp>
        <p:nvCxnSpPr>
          <p:cNvPr id="126" name="Straight Connector 125"/>
          <p:cNvCxnSpPr/>
          <p:nvPr/>
        </p:nvCxnSpPr>
        <p:spPr>
          <a:xfrm>
            <a:off x="3464331" y="2065160"/>
            <a:ext cx="0" cy="4181127"/>
          </a:xfrm>
          <a:prstGeom prst="line">
            <a:avLst/>
          </a:prstGeom>
          <a:ln w="571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6" name="Group 135"/>
          <p:cNvGrpSpPr/>
          <p:nvPr/>
        </p:nvGrpSpPr>
        <p:grpSpPr>
          <a:xfrm>
            <a:off x="3522753" y="1656218"/>
            <a:ext cx="2737863" cy="4590069"/>
            <a:chOff x="668042" y="1656218"/>
            <a:chExt cx="2737863" cy="4590069"/>
          </a:xfrm>
        </p:grpSpPr>
        <p:pic>
          <p:nvPicPr>
            <p:cNvPr id="137" name="Picture 4" descr="http://ladoga.graphics.cs.cmu.edu/cdoersch/hn25/caffe_run/data/efros/cdoersch/posunsup_nns_rand_out/patchdisplay/imgs/21963.jpg"/>
            <p:cNvPicPr>
              <a:picLocks noChangeAspect="1" noChangeArrowheads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8043" y="2065160"/>
              <a:ext cx="523951" cy="5239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8" name="Picture 8" descr="http://ladoga.graphics.cs.cmu.edu/cdoersch/hn25/caffe_run/data/efros/cdoersch/posunsup_nns_rand_out/patchdisplay/imgs/21964.jpg"/>
            <p:cNvPicPr>
              <a:picLocks noChangeAspect="1" noChangeArrowheads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1521" y="2065160"/>
              <a:ext cx="523951" cy="5239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9" name="Picture 10" descr="http://ladoga.graphics.cs.cmu.edu/cdoersch/hn25/caffe_run/data/efros/cdoersch/posunsup_nns_rand_out/patchdisplay/imgs/21965.jpg"/>
            <p:cNvPicPr>
              <a:picLocks noChangeAspect="1" noChangeArrowheads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4998" y="2065160"/>
              <a:ext cx="523951" cy="5239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0" name="Picture 12" descr="http://ladoga.graphics.cs.cmu.edu/cdoersch/hn25/caffe_run/data/efros/cdoersch/posunsup_nns_rand_out/patchdisplay/imgs/21966.jpg"/>
            <p:cNvPicPr>
              <a:picLocks noChangeAspect="1" noChangeArrowheads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8475" y="2065160"/>
              <a:ext cx="523951" cy="5239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1" name="Picture 14" descr="http://ladoga.graphics.cs.cmu.edu/cdoersch/hn25/caffe_run/data/efros/cdoersch/posunsup_nns_rand_out/patchdisplay/imgs/21967.jpg"/>
            <p:cNvPicPr>
              <a:picLocks noChangeAspect="1" noChangeArrowheads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1954" y="2065160"/>
              <a:ext cx="523951" cy="5239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2" name="Picture 60" descr="http://ladoga.graphics.cs.cmu.edu/cdoersch/hn25/caffe_run/data/efros/cdoersch/posunsup_nns_rand_out/patchdisplay/imgs/12134.jpg"/>
            <p:cNvPicPr>
              <a:picLocks noChangeAspect="1" noChangeArrowheads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8042" y="2674689"/>
              <a:ext cx="523952" cy="5239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3" name="Picture 62" descr="http://ladoga.graphics.cs.cmu.edu/cdoersch/hn25/caffe_run/data/efros/cdoersch/posunsup_nns_rand_out/patchdisplay/imgs/12135.jpg"/>
            <p:cNvPicPr>
              <a:picLocks noChangeAspect="1" noChangeArrowheads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1520" y="2674689"/>
              <a:ext cx="523952" cy="5239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4" name="Picture 64" descr="http://ladoga.graphics.cs.cmu.edu/cdoersch/hn25/caffe_run/data/efros/cdoersch/posunsup_nns_rand_out/patchdisplay/imgs/12136.jpg"/>
            <p:cNvPicPr>
              <a:picLocks noChangeAspect="1" noChangeArrowheads="1"/>
            </p:cNvPicPr>
            <p:nvPr/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4998" y="2674689"/>
              <a:ext cx="523952" cy="5239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" name="Picture 66" descr="http://ladoga.graphics.cs.cmu.edu/cdoersch/hn25/caffe_run/data/efros/cdoersch/posunsup_nns_rand_out/patchdisplay/imgs/12137.jpg"/>
            <p:cNvPicPr>
              <a:picLocks noChangeAspect="1" noChangeArrowheads="1"/>
            </p:cNvPicPr>
            <p:nvPr/>
          </p:nvPicPr>
          <p:blipFill>
            <a:blip r:embed="rId5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8475" y="2674689"/>
              <a:ext cx="523952" cy="5239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6" name="Picture 68" descr="http://ladoga.graphics.cs.cmu.edu/cdoersch/hn25/caffe_run/data/efros/cdoersch/posunsup_nns_rand_out/patchdisplay/imgs/12138.jpg"/>
            <p:cNvPicPr>
              <a:picLocks noChangeAspect="1" noChangeArrowheads="1"/>
            </p:cNvPicPr>
            <p:nvPr/>
          </p:nvPicPr>
          <p:blipFill>
            <a:blip r:embed="rId5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1952" y="2674689"/>
              <a:ext cx="523952" cy="5239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7" name="Picture 94" descr="http://ladoga.graphics.cs.cmu.edu/cdoersch/hn25/caffe_run/data/efros/cdoersch/posunsup_nns_rand_out/patchdisplay/imgs/2937.jpg"/>
            <p:cNvPicPr>
              <a:picLocks noChangeAspect="1" noChangeArrowheads="1"/>
            </p:cNvPicPr>
            <p:nvPr/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8042" y="3284218"/>
              <a:ext cx="523952" cy="5239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8" name="Picture 96" descr="http://ladoga.graphics.cs.cmu.edu/cdoersch/hn25/caffe_run/data/efros/cdoersch/posunsup_nns_rand_out/patchdisplay/imgs/2938.jpg"/>
            <p:cNvPicPr>
              <a:picLocks noChangeAspect="1" noChangeArrowheads="1"/>
            </p:cNvPicPr>
            <p:nvPr/>
          </p:nvPicPr>
          <p:blipFill>
            <a:blip r:embed="rId5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1520" y="3284218"/>
              <a:ext cx="523952" cy="5239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9" name="Picture 98" descr="http://ladoga.graphics.cs.cmu.edu/cdoersch/hn25/caffe_run/data/efros/cdoersch/posunsup_nns_rand_out/patchdisplay/imgs/2939.jpg"/>
            <p:cNvPicPr>
              <a:picLocks noChangeAspect="1" noChangeArrowheads="1"/>
            </p:cNvPicPr>
            <p:nvPr/>
          </p:nvPicPr>
          <p:blipFill>
            <a:blip r:embed="rId5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4998" y="3284218"/>
              <a:ext cx="523952" cy="5239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0" name="Picture 100" descr="http://ladoga.graphics.cs.cmu.edu/cdoersch/hn25/caffe_run/data/efros/cdoersch/posunsup_nns_rand_out/patchdisplay/imgs/2940.jpg"/>
            <p:cNvPicPr>
              <a:picLocks noChangeAspect="1" noChangeArrowheads="1"/>
            </p:cNvPicPr>
            <p:nvPr/>
          </p:nvPicPr>
          <p:blipFill>
            <a:blip r:embed="rId5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8475" y="3284218"/>
              <a:ext cx="523952" cy="5239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1" name="Picture 102" descr="http://ladoga.graphics.cs.cmu.edu/cdoersch/hn25/caffe_run/data/efros/cdoersch/posunsup_nns_rand_out/patchdisplay/imgs/2941.jpg"/>
            <p:cNvPicPr>
              <a:picLocks noChangeAspect="1" noChangeArrowheads="1"/>
            </p:cNvPicPr>
            <p:nvPr/>
          </p:nvPicPr>
          <p:blipFill>
            <a:blip r:embed="rId6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1952" y="3284218"/>
              <a:ext cx="523952" cy="5239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2" name="Picture 158" descr="http://ladoga.graphics.cs.cmu.edu/cdoersch/hn25/caffe_run/data/efros/cdoersch/posunsup_nns_rand_out/patchdisplay/imgs/3272.jpg"/>
            <p:cNvPicPr>
              <a:picLocks noChangeAspect="1" noChangeArrowheads="1"/>
            </p:cNvPicPr>
            <p:nvPr/>
          </p:nvPicPr>
          <p:blipFill>
            <a:blip r:embed="rId6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8042" y="3893747"/>
              <a:ext cx="523952" cy="5239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3" name="Picture 160" descr="http://ladoga.graphics.cs.cmu.edu/cdoersch/hn25/caffe_run/data/efros/cdoersch/posunsup_nns_rand_out/patchdisplay/imgs/3273.jpg"/>
            <p:cNvPicPr>
              <a:picLocks noChangeAspect="1" noChangeArrowheads="1"/>
            </p:cNvPicPr>
            <p:nvPr/>
          </p:nvPicPr>
          <p:blipFill>
            <a:blip r:embed="rId6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1520" y="3893747"/>
              <a:ext cx="523952" cy="5239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4" name="Picture 162" descr="http://ladoga.graphics.cs.cmu.edu/cdoersch/hn25/caffe_run/data/efros/cdoersch/posunsup_nns_rand_out/patchdisplay/imgs/3274.jpg"/>
            <p:cNvPicPr>
              <a:picLocks noChangeAspect="1" noChangeArrowheads="1"/>
            </p:cNvPicPr>
            <p:nvPr/>
          </p:nvPicPr>
          <p:blipFill>
            <a:blip r:embed="rId6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4998" y="3893747"/>
              <a:ext cx="523952" cy="5239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5" name="Picture 164" descr="http://ladoga.graphics.cs.cmu.edu/cdoersch/hn25/caffe_run/data/efros/cdoersch/posunsup_nns_rand_out/patchdisplay/imgs/3275.jpg"/>
            <p:cNvPicPr>
              <a:picLocks noChangeAspect="1" noChangeArrowheads="1"/>
            </p:cNvPicPr>
            <p:nvPr/>
          </p:nvPicPr>
          <p:blipFill>
            <a:blip r:embed="rId6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8475" y="3893747"/>
              <a:ext cx="523952" cy="5239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6" name="Picture 166" descr="http://ladoga.graphics.cs.cmu.edu/cdoersch/hn25/caffe_run/data/efros/cdoersch/posunsup_nns_rand_out/patchdisplay/imgs/3276.jpg"/>
            <p:cNvPicPr>
              <a:picLocks noChangeAspect="1" noChangeArrowheads="1"/>
            </p:cNvPicPr>
            <p:nvPr/>
          </p:nvPicPr>
          <p:blipFill>
            <a:blip r:embed="rId6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1952" y="3893747"/>
              <a:ext cx="523952" cy="5239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7" name="Picture 190" descr="http://ladoga.graphics.cs.cmu.edu/cdoersch/hn25/caffe_run/data/efros/cdoersch/posunsup_nns_rand_out/patchdisplay/imgs/12513.jpg"/>
            <p:cNvPicPr>
              <a:picLocks noChangeAspect="1" noChangeArrowheads="1"/>
            </p:cNvPicPr>
            <p:nvPr/>
          </p:nvPicPr>
          <p:blipFill>
            <a:blip r:embed="rId6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8042" y="4503277"/>
              <a:ext cx="523952" cy="5239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8" name="Picture 192" descr="http://ladoga.graphics.cs.cmu.edu/cdoersch/hn25/caffe_run/data/efros/cdoersch/posunsup_nns_rand_out/patchdisplay/imgs/12512.jpg"/>
            <p:cNvPicPr>
              <a:picLocks noChangeAspect="1" noChangeArrowheads="1"/>
            </p:cNvPicPr>
            <p:nvPr/>
          </p:nvPicPr>
          <p:blipFill>
            <a:blip r:embed="rId6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1520" y="4503277"/>
              <a:ext cx="523952" cy="5239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9" name="Picture 194" descr="http://ladoga.graphics.cs.cmu.edu/cdoersch/hn25/caffe_run/data/efros/cdoersch/posunsup_nns_rand_out/patchdisplay/imgs/12514.jpg"/>
            <p:cNvPicPr>
              <a:picLocks noChangeAspect="1" noChangeArrowheads="1"/>
            </p:cNvPicPr>
            <p:nvPr/>
          </p:nvPicPr>
          <p:blipFill>
            <a:blip r:embed="rId6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4998" y="4503277"/>
              <a:ext cx="523952" cy="5239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0" name="Picture 196" descr="http://ladoga.graphics.cs.cmu.edu/cdoersch/hn25/caffe_run/data/efros/cdoersch/posunsup_nns_rand_out/patchdisplay/imgs/12515.jpg"/>
            <p:cNvPicPr>
              <a:picLocks noChangeAspect="1" noChangeArrowheads="1"/>
            </p:cNvPicPr>
            <p:nvPr/>
          </p:nvPicPr>
          <p:blipFill>
            <a:blip r:embed="rId6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8475" y="4503277"/>
              <a:ext cx="523952" cy="5239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1" name="Picture 198" descr="http://ladoga.graphics.cs.cmu.edu/cdoersch/hn25/caffe_run/data/efros/cdoersch/posunsup_nns_rand_out/patchdisplay/imgs/12516.jpg"/>
            <p:cNvPicPr>
              <a:picLocks noChangeAspect="1" noChangeArrowheads="1"/>
            </p:cNvPicPr>
            <p:nvPr/>
          </p:nvPicPr>
          <p:blipFill>
            <a:blip r:embed="rId7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1952" y="4503277"/>
              <a:ext cx="523952" cy="5239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2" name="Picture 224" descr="http://ladoga.graphics.cs.cmu.edu/cdoersch/hn25/caffe_run/data/efros/cdoersch/posunsup_nns_rand_out/patchdisplay/imgs/18477.jpg"/>
            <p:cNvPicPr>
              <a:picLocks noChangeAspect="1" noChangeArrowheads="1"/>
            </p:cNvPicPr>
            <p:nvPr/>
          </p:nvPicPr>
          <p:blipFill>
            <a:blip r:embed="rId7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8042" y="5112806"/>
              <a:ext cx="523952" cy="5239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3" name="Picture 226" descr="http://ladoga.graphics.cs.cmu.edu/cdoersch/hn25/caffe_run/data/efros/cdoersch/posunsup_nns_rand_out/patchdisplay/imgs/18478.jpg"/>
            <p:cNvPicPr>
              <a:picLocks noChangeAspect="1" noChangeArrowheads="1"/>
            </p:cNvPicPr>
            <p:nvPr/>
          </p:nvPicPr>
          <p:blipFill>
            <a:blip r:embed="rId7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1520" y="5112806"/>
              <a:ext cx="523952" cy="5239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4" name="Picture 228" descr="http://ladoga.graphics.cs.cmu.edu/cdoersch/hn25/caffe_run/data/efros/cdoersch/posunsup_nns_rand_out/patchdisplay/imgs/18479.jpg"/>
            <p:cNvPicPr>
              <a:picLocks noChangeAspect="1" noChangeArrowheads="1"/>
            </p:cNvPicPr>
            <p:nvPr/>
          </p:nvPicPr>
          <p:blipFill>
            <a:blip r:embed="rId7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4998" y="5112806"/>
              <a:ext cx="523952" cy="5239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5" name="Picture 230" descr="http://ladoga.graphics.cs.cmu.edu/cdoersch/hn25/caffe_run/data/efros/cdoersch/posunsup_nns_rand_out/patchdisplay/imgs/18480.jpg"/>
            <p:cNvPicPr>
              <a:picLocks noChangeAspect="1" noChangeArrowheads="1"/>
            </p:cNvPicPr>
            <p:nvPr/>
          </p:nvPicPr>
          <p:blipFill>
            <a:blip r:embed="rId7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8475" y="5112806"/>
              <a:ext cx="523952" cy="5239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6" name="Picture 232" descr="http://ladoga.graphics.cs.cmu.edu/cdoersch/hn25/caffe_run/data/efros/cdoersch/posunsup_nns_rand_out/patchdisplay/imgs/18481.jpg"/>
            <p:cNvPicPr>
              <a:picLocks noChangeAspect="1" noChangeArrowheads="1"/>
            </p:cNvPicPr>
            <p:nvPr/>
          </p:nvPicPr>
          <p:blipFill>
            <a:blip r:embed="rId7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1952" y="5112806"/>
              <a:ext cx="523952" cy="5239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7" name="Picture 278" descr="http://ladoga.graphics.cs.cmu.edu/cdoersch/hn25/caffe_run/data/efros/cdoersch/posunsup_nns_rand_out/patchdisplay/imgs/1046.jpg"/>
            <p:cNvPicPr>
              <a:picLocks noChangeAspect="1" noChangeArrowheads="1"/>
            </p:cNvPicPr>
            <p:nvPr/>
          </p:nvPicPr>
          <p:blipFill>
            <a:blip r:embed="rId7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8042" y="5722335"/>
              <a:ext cx="523952" cy="5239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8" name="Picture 280" descr="http://ladoga.graphics.cs.cmu.edu/cdoersch/hn25/caffe_run/data/efros/cdoersch/posunsup_nns_rand_out/patchdisplay/imgs/1047.jpg"/>
            <p:cNvPicPr>
              <a:picLocks noChangeAspect="1" noChangeArrowheads="1"/>
            </p:cNvPicPr>
            <p:nvPr/>
          </p:nvPicPr>
          <p:blipFill>
            <a:blip r:embed="rId7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1520" y="5722335"/>
              <a:ext cx="523952" cy="5239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9" name="Picture 282" descr="http://ladoga.graphics.cs.cmu.edu/cdoersch/hn25/caffe_run/data/efros/cdoersch/posunsup_nns_rand_out/patchdisplay/imgs/1048.jpg"/>
            <p:cNvPicPr>
              <a:picLocks noChangeAspect="1" noChangeArrowheads="1"/>
            </p:cNvPicPr>
            <p:nvPr/>
          </p:nvPicPr>
          <p:blipFill>
            <a:blip r:embed="rId7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4998" y="5722335"/>
              <a:ext cx="523952" cy="5239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0" name="Picture 284" descr="http://ladoga.graphics.cs.cmu.edu/cdoersch/hn25/caffe_run/data/efros/cdoersch/posunsup_nns_rand_out/patchdisplay/imgs/1049.jpg"/>
            <p:cNvPicPr>
              <a:picLocks noChangeAspect="1" noChangeArrowheads="1"/>
            </p:cNvPicPr>
            <p:nvPr/>
          </p:nvPicPr>
          <p:blipFill>
            <a:blip r:embed="rId7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8475" y="5722335"/>
              <a:ext cx="523952" cy="5239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1" name="Picture 286" descr="http://ladoga.graphics.cs.cmu.edu/cdoersch/hn25/caffe_run/data/efros/cdoersch/posunsup_nns_rand_out/patchdisplay/imgs/1050.jpg"/>
            <p:cNvPicPr>
              <a:picLocks noChangeAspect="1" noChangeArrowheads="1"/>
            </p:cNvPicPr>
            <p:nvPr/>
          </p:nvPicPr>
          <p:blipFill>
            <a:blip r:embed="rId8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1952" y="5722335"/>
              <a:ext cx="523952" cy="5239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2" name="TextBox 171"/>
            <p:cNvSpPr txBox="1"/>
            <p:nvPr/>
          </p:nvSpPr>
          <p:spPr>
            <a:xfrm>
              <a:off x="840271" y="1656218"/>
              <a:ext cx="239341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/>
                <a:t>Random Initialization</a:t>
              </a:r>
              <a:endParaRPr lang="en-US" sz="2000" dirty="0"/>
            </a:p>
          </p:txBody>
        </p:sp>
      </p:grpSp>
      <p:grpSp>
        <p:nvGrpSpPr>
          <p:cNvPr id="211" name="Group 210"/>
          <p:cNvGrpSpPr/>
          <p:nvPr/>
        </p:nvGrpSpPr>
        <p:grpSpPr>
          <a:xfrm>
            <a:off x="6377467" y="1656218"/>
            <a:ext cx="2737863" cy="4590069"/>
            <a:chOff x="6377467" y="1656218"/>
            <a:chExt cx="2737863" cy="4590069"/>
          </a:xfrm>
        </p:grpSpPr>
        <p:pic>
          <p:nvPicPr>
            <p:cNvPr id="174" name="Picture 16" descr="http://ladoga.graphics.cs.cmu.edu/cdoersch/hn25/caffe_run/data/efros/cdoersch/posunsup_nns_alexnet_out/patchdisplay/imgs/21963.jpg"/>
            <p:cNvPicPr>
              <a:picLocks noChangeAspect="1" noChangeArrowheads="1"/>
            </p:cNvPicPr>
            <p:nvPr/>
          </p:nvPicPr>
          <p:blipFill>
            <a:blip r:embed="rId8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7467" y="2065160"/>
              <a:ext cx="523951" cy="5239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5" name="Picture 18" descr="http://ladoga.graphics.cs.cmu.edu/cdoersch/hn25/caffe_run/data/efros/cdoersch/posunsup_nns_alexnet_out/patchdisplay/imgs/21964.jpg"/>
            <p:cNvPicPr>
              <a:picLocks noChangeAspect="1" noChangeArrowheads="1"/>
            </p:cNvPicPr>
            <p:nvPr/>
          </p:nvPicPr>
          <p:blipFill>
            <a:blip r:embed="rId8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0944" y="2065160"/>
              <a:ext cx="523951" cy="5239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6" name="Picture 20" descr="http://ladoga.graphics.cs.cmu.edu/cdoersch/hn25/caffe_run/data/efros/cdoersch/posunsup_nns_alexnet_out/patchdisplay/imgs/21965.jpg"/>
            <p:cNvPicPr>
              <a:picLocks noChangeAspect="1" noChangeArrowheads="1"/>
            </p:cNvPicPr>
            <p:nvPr/>
          </p:nvPicPr>
          <p:blipFill>
            <a:blip r:embed="rId8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84421" y="2065160"/>
              <a:ext cx="523951" cy="5239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7" name="Picture 22" descr="http://ladoga.graphics.cs.cmu.edu/cdoersch/hn25/caffe_run/data/efros/cdoersch/posunsup_nns_alexnet_out/patchdisplay/imgs/21966.jpg"/>
            <p:cNvPicPr>
              <a:picLocks noChangeAspect="1" noChangeArrowheads="1"/>
            </p:cNvPicPr>
            <p:nvPr/>
          </p:nvPicPr>
          <p:blipFill>
            <a:blip r:embed="rId8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7900" y="2065160"/>
              <a:ext cx="523951" cy="5239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8" name="Picture 24" descr="http://ladoga.graphics.cs.cmu.edu/cdoersch/hn25/caffe_run/data/efros/cdoersch/posunsup_nns_alexnet_out/patchdisplay/imgs/21967.jpg"/>
            <p:cNvPicPr>
              <a:picLocks noChangeAspect="1" noChangeArrowheads="1"/>
            </p:cNvPicPr>
            <p:nvPr/>
          </p:nvPicPr>
          <p:blipFill>
            <a:blip r:embed="rId8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91378" y="2065160"/>
              <a:ext cx="523951" cy="5239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9" name="Picture 48" descr="http://ladoga.graphics.cs.cmu.edu/cdoersch/hn25/caffe_run/data/efros/cdoersch/posunsup_nns_alexnet_out/patchdisplay/imgs/12135.jpg"/>
            <p:cNvPicPr>
              <a:picLocks noChangeAspect="1" noChangeArrowheads="1"/>
            </p:cNvPicPr>
            <p:nvPr/>
          </p:nvPicPr>
          <p:blipFill>
            <a:blip r:embed="rId8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7467" y="2674689"/>
              <a:ext cx="523952" cy="5239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0" name="Picture 50" descr="http://ladoga.graphics.cs.cmu.edu/cdoersch/hn25/caffe_run/data/efros/cdoersch/posunsup_nns_alexnet_out/patchdisplay/imgs/12136.jpg"/>
            <p:cNvPicPr>
              <a:picLocks noChangeAspect="1" noChangeArrowheads="1"/>
            </p:cNvPicPr>
            <p:nvPr/>
          </p:nvPicPr>
          <p:blipFill>
            <a:blip r:embed="rId8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0945" y="2674689"/>
              <a:ext cx="523952" cy="5239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1" name="Picture 52" descr="http://ladoga.graphics.cs.cmu.edu/cdoersch/hn25/caffe_run/data/efros/cdoersch/posunsup_nns_alexnet_out/patchdisplay/imgs/12137.jpg"/>
            <p:cNvPicPr>
              <a:picLocks noChangeAspect="1" noChangeArrowheads="1"/>
            </p:cNvPicPr>
            <p:nvPr/>
          </p:nvPicPr>
          <p:blipFill>
            <a:blip r:embed="rId8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84423" y="2674689"/>
              <a:ext cx="523952" cy="5239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2" name="Picture 56" descr="http://ladoga.graphics.cs.cmu.edu/cdoersch/hn25/caffe_run/data/efros/cdoersch/posunsup_nns_alexnet_out/patchdisplay/imgs/12138.jpg"/>
            <p:cNvPicPr>
              <a:picLocks noChangeAspect="1" noChangeArrowheads="1"/>
            </p:cNvPicPr>
            <p:nvPr/>
          </p:nvPicPr>
          <p:blipFill>
            <a:blip r:embed="rId8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7900" y="2674689"/>
              <a:ext cx="523952" cy="5239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3" name="Picture 58" descr="http://ladoga.graphics.cs.cmu.edu/cdoersch/hn25/caffe_run/data/efros/cdoersch/posunsup_nns_alexnet_out/patchdisplay/imgs/12139.jpg"/>
            <p:cNvPicPr>
              <a:picLocks noChangeAspect="1" noChangeArrowheads="1"/>
            </p:cNvPicPr>
            <p:nvPr/>
          </p:nvPicPr>
          <p:blipFill>
            <a:blip r:embed="rId9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91378" y="2674689"/>
              <a:ext cx="523952" cy="5239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" name="Picture 82" descr="http://ladoga.graphics.cs.cmu.edu/cdoersch/hn25/caffe_run/data/efros/cdoersch/posunsup_nns_alexnet_out/patchdisplay/imgs/2937.jpg"/>
            <p:cNvPicPr>
              <a:picLocks noChangeAspect="1" noChangeArrowheads="1"/>
            </p:cNvPicPr>
            <p:nvPr/>
          </p:nvPicPr>
          <p:blipFill>
            <a:blip r:embed="rId9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7467" y="3284218"/>
              <a:ext cx="523952" cy="5239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5" name="Picture 84" descr="http://ladoga.graphics.cs.cmu.edu/cdoersch/hn25/caffe_run/data/efros/cdoersch/posunsup_nns_alexnet_out/patchdisplay/imgs/2938.jpg"/>
            <p:cNvPicPr>
              <a:picLocks noChangeAspect="1" noChangeArrowheads="1"/>
            </p:cNvPicPr>
            <p:nvPr/>
          </p:nvPicPr>
          <p:blipFill>
            <a:blip r:embed="rId9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0945" y="3284218"/>
              <a:ext cx="523952" cy="5239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6" name="Picture 86" descr="http://ladoga.graphics.cs.cmu.edu/cdoersch/hn25/caffe_run/data/efros/cdoersch/posunsup_nns_alexnet_out/patchdisplay/imgs/2939.jpg"/>
            <p:cNvPicPr>
              <a:picLocks noChangeAspect="1" noChangeArrowheads="1"/>
            </p:cNvPicPr>
            <p:nvPr/>
          </p:nvPicPr>
          <p:blipFill>
            <a:blip r:embed="rId9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84423" y="3284218"/>
              <a:ext cx="523952" cy="5239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7" name="Picture 88" descr="http://ladoga.graphics.cs.cmu.edu/cdoersch/hn25/caffe_run/data/efros/cdoersch/posunsup_nns_alexnet_out/patchdisplay/imgs/2940.jpg"/>
            <p:cNvPicPr>
              <a:picLocks noChangeAspect="1" noChangeArrowheads="1"/>
            </p:cNvPicPr>
            <p:nvPr/>
          </p:nvPicPr>
          <p:blipFill>
            <a:blip r:embed="rId9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7900" y="3284218"/>
              <a:ext cx="523952" cy="5239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8" name="Picture 90" descr="http://ladoga.graphics.cs.cmu.edu/cdoersch/hn25/caffe_run/data/efros/cdoersch/posunsup_nns_alexnet_out/patchdisplay/imgs/2941.jpg"/>
            <p:cNvPicPr>
              <a:picLocks noChangeAspect="1" noChangeArrowheads="1"/>
            </p:cNvPicPr>
            <p:nvPr/>
          </p:nvPicPr>
          <p:blipFill>
            <a:blip r:embed="rId9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91378" y="3284218"/>
              <a:ext cx="523952" cy="5239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9" name="Picture 148" descr="http://ladoga.graphics.cs.cmu.edu/cdoersch/hn25/caffe_run/data/efros/cdoersch/posunsup_nns_alexnet_out/patchdisplay/imgs/3273.jpg"/>
            <p:cNvPicPr>
              <a:picLocks noChangeAspect="1" noChangeArrowheads="1"/>
            </p:cNvPicPr>
            <p:nvPr/>
          </p:nvPicPr>
          <p:blipFill>
            <a:blip r:embed="rId9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7467" y="3893747"/>
              <a:ext cx="523952" cy="5239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0" name="Picture 150" descr="http://ladoga.graphics.cs.cmu.edu/cdoersch/hn25/caffe_run/data/efros/cdoersch/posunsup_nns_alexnet_out/patchdisplay/imgs/3274.jpg"/>
            <p:cNvPicPr>
              <a:picLocks noChangeAspect="1" noChangeArrowheads="1"/>
            </p:cNvPicPr>
            <p:nvPr/>
          </p:nvPicPr>
          <p:blipFill>
            <a:blip r:embed="rId9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0945" y="3893747"/>
              <a:ext cx="523952" cy="5239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1" name="Picture 152" descr="http://ladoga.graphics.cs.cmu.edu/cdoersch/hn25/caffe_run/data/efros/cdoersch/posunsup_nns_alexnet_out/patchdisplay/imgs/3275.jpg"/>
            <p:cNvPicPr>
              <a:picLocks noChangeAspect="1" noChangeArrowheads="1"/>
            </p:cNvPicPr>
            <p:nvPr/>
          </p:nvPicPr>
          <p:blipFill>
            <a:blip r:embed="rId9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84423" y="3893747"/>
              <a:ext cx="523952" cy="5239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2" name="Picture 154" descr="http://ladoga.graphics.cs.cmu.edu/cdoersch/hn25/caffe_run/data/efros/cdoersch/posunsup_nns_alexnet_out/patchdisplay/imgs/3276.jpg"/>
            <p:cNvPicPr>
              <a:picLocks noChangeAspect="1" noChangeArrowheads="1"/>
            </p:cNvPicPr>
            <p:nvPr/>
          </p:nvPicPr>
          <p:blipFill>
            <a:blip r:embed="rId9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7900" y="3893747"/>
              <a:ext cx="523952" cy="5239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3" name="Picture 156" descr="http://ladoga.graphics.cs.cmu.edu/cdoersch/hn25/caffe_run/data/efros/cdoersch/posunsup_nns_alexnet_out/patchdisplay/imgs/3277.jpg"/>
            <p:cNvPicPr>
              <a:picLocks noChangeAspect="1" noChangeArrowheads="1"/>
            </p:cNvPicPr>
            <p:nvPr/>
          </p:nvPicPr>
          <p:blipFill>
            <a:blip r:embed="rId10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91378" y="3893747"/>
              <a:ext cx="523952" cy="5239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4" name="Picture 180" descr="http://ladoga.graphics.cs.cmu.edu/cdoersch/hn25/caffe_run/data/efros/cdoersch/posunsup_nns_alexnet_out/patchdisplay/imgs/12513.jpg"/>
            <p:cNvPicPr>
              <a:picLocks noChangeAspect="1" noChangeArrowheads="1"/>
            </p:cNvPicPr>
            <p:nvPr/>
          </p:nvPicPr>
          <p:blipFill>
            <a:blip r:embed="rId10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7467" y="4503277"/>
              <a:ext cx="523952" cy="5239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" name="Picture 182" descr="http://ladoga.graphics.cs.cmu.edu/cdoersch/hn25/caffe_run/data/efros/cdoersch/posunsup_nns_alexnet_out/patchdisplay/imgs/12514.jpg"/>
            <p:cNvPicPr>
              <a:picLocks noChangeAspect="1" noChangeArrowheads="1"/>
            </p:cNvPicPr>
            <p:nvPr/>
          </p:nvPicPr>
          <p:blipFill>
            <a:blip r:embed="rId10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0945" y="4503277"/>
              <a:ext cx="523952" cy="5239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6" name="Picture 184" descr="http://ladoga.graphics.cs.cmu.edu/cdoersch/hn25/caffe_run/data/efros/cdoersch/posunsup_nns_alexnet_out/patchdisplay/imgs/12515.jpg"/>
            <p:cNvPicPr>
              <a:picLocks noChangeAspect="1" noChangeArrowheads="1"/>
            </p:cNvPicPr>
            <p:nvPr/>
          </p:nvPicPr>
          <p:blipFill>
            <a:blip r:embed="rId10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84423" y="4503277"/>
              <a:ext cx="523952" cy="5239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7" name="Picture 186" descr="http://ladoga.graphics.cs.cmu.edu/cdoersch/hn25/caffe_run/data/efros/cdoersch/posunsup_nns_alexnet_out/patchdisplay/imgs/12516.jpg"/>
            <p:cNvPicPr>
              <a:picLocks noChangeAspect="1" noChangeArrowheads="1"/>
            </p:cNvPicPr>
            <p:nvPr/>
          </p:nvPicPr>
          <p:blipFill>
            <a:blip r:embed="rId10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7900" y="4503277"/>
              <a:ext cx="523952" cy="5239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8" name="Picture 188" descr="http://ladoga.graphics.cs.cmu.edu/cdoersch/hn25/caffe_run/data/efros/cdoersch/posunsup_nns_alexnet_out/patchdisplay/imgs/12517.jpg"/>
            <p:cNvPicPr>
              <a:picLocks noChangeAspect="1" noChangeArrowheads="1"/>
            </p:cNvPicPr>
            <p:nvPr/>
          </p:nvPicPr>
          <p:blipFill>
            <a:blip r:embed="rId10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91378" y="4503277"/>
              <a:ext cx="523952" cy="5239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9" name="Picture 214" descr="http://ladoga.graphics.cs.cmu.edu/cdoersch/hn25/caffe_run/data/efros/cdoersch/posunsup_nns_alexnet_out/patchdisplay/imgs/18477.jpg"/>
            <p:cNvPicPr>
              <a:picLocks noChangeAspect="1" noChangeArrowheads="1"/>
            </p:cNvPicPr>
            <p:nvPr/>
          </p:nvPicPr>
          <p:blipFill>
            <a:blip r:embed="rId10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7467" y="5112806"/>
              <a:ext cx="523952" cy="5239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0" name="Picture 216" descr="http://ladoga.graphics.cs.cmu.edu/cdoersch/hn25/caffe_run/data/efros/cdoersch/posunsup_nns_alexnet_out/patchdisplay/imgs/18478.jpg"/>
            <p:cNvPicPr>
              <a:picLocks noChangeAspect="1" noChangeArrowheads="1"/>
            </p:cNvPicPr>
            <p:nvPr/>
          </p:nvPicPr>
          <p:blipFill>
            <a:blip r:embed="rId10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0945" y="5112806"/>
              <a:ext cx="523952" cy="5239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1" name="Picture 218" descr="http://ladoga.graphics.cs.cmu.edu/cdoersch/hn25/caffe_run/data/efros/cdoersch/posunsup_nns_alexnet_out/patchdisplay/imgs/18479.jpg"/>
            <p:cNvPicPr>
              <a:picLocks noChangeAspect="1" noChangeArrowheads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84423" y="5112806"/>
              <a:ext cx="523952" cy="5239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2" name="Picture 220" descr="http://ladoga.graphics.cs.cmu.edu/cdoersch/hn25/caffe_run/data/efros/cdoersch/posunsup_nns_alexnet_out/patchdisplay/imgs/18480.jpg"/>
            <p:cNvPicPr>
              <a:picLocks noChangeAspect="1" noChangeArrowheads="1"/>
            </p:cNvPicPr>
            <p:nvPr/>
          </p:nvPicPr>
          <p:blipFill>
            <a:blip r:embed="rId10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7900" y="5112806"/>
              <a:ext cx="523952" cy="5239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3" name="Picture 222" descr="http://ladoga.graphics.cs.cmu.edu/cdoersch/hn25/caffe_run/data/efros/cdoersch/posunsup_nns_alexnet_out/patchdisplay/imgs/18481.jpg"/>
            <p:cNvPicPr>
              <a:picLocks noChangeAspect="1" noChangeArrowheads="1"/>
            </p:cNvPicPr>
            <p:nvPr/>
          </p:nvPicPr>
          <p:blipFill>
            <a:blip r:embed="rId1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91378" y="5112806"/>
              <a:ext cx="523952" cy="5239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4" name="Picture 266" descr="http://ladoga.graphics.cs.cmu.edu/cdoersch/hn25/caffe_run/data/efros/cdoersch/posunsup_nns_alexnet_out/patchdisplay/imgs/1047.jpg"/>
            <p:cNvPicPr>
              <a:picLocks noChangeAspect="1" noChangeArrowheads="1"/>
            </p:cNvPicPr>
            <p:nvPr/>
          </p:nvPicPr>
          <p:blipFill>
            <a:blip r:embed="rId1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7467" y="5722335"/>
              <a:ext cx="523952" cy="5239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" name="Picture 268" descr="http://ladoga.graphics.cs.cmu.edu/cdoersch/hn25/caffe_run/data/efros/cdoersch/posunsup_nns_alexnet_out/patchdisplay/imgs/1048.jpg"/>
            <p:cNvPicPr>
              <a:picLocks noChangeAspect="1" noChangeArrowheads="1"/>
            </p:cNvPicPr>
            <p:nvPr/>
          </p:nvPicPr>
          <p:blipFill>
            <a:blip r:embed="rId1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0945" y="5722335"/>
              <a:ext cx="523952" cy="5239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" name="Picture 270" descr="http://ladoga.graphics.cs.cmu.edu/cdoersch/hn25/caffe_run/data/efros/cdoersch/posunsup_nns_alexnet_out/patchdisplay/imgs/1049.jpg"/>
            <p:cNvPicPr>
              <a:picLocks noChangeAspect="1" noChangeArrowheads="1"/>
            </p:cNvPicPr>
            <p:nvPr/>
          </p:nvPicPr>
          <p:blipFill>
            <a:blip r:embed="rId1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84423" y="5722335"/>
              <a:ext cx="523952" cy="5239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7" name="Picture 272" descr="http://ladoga.graphics.cs.cmu.edu/cdoersch/hn25/caffe_run/data/efros/cdoersch/posunsup_nns_alexnet_out/patchdisplay/imgs/1050.jpg"/>
            <p:cNvPicPr>
              <a:picLocks noChangeAspect="1" noChangeArrowheads="1"/>
            </p:cNvPicPr>
            <p:nvPr/>
          </p:nvPicPr>
          <p:blipFill>
            <a:blip r:embed="rId1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7900" y="5722335"/>
              <a:ext cx="523952" cy="5239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8" name="Picture 276" descr="http://ladoga.graphics.cs.cmu.edu/cdoersch/hn25/caffe_run/data/efros/cdoersch/posunsup_nns_alexnet_out/patchdisplay/imgs/1051.jpg"/>
            <p:cNvPicPr>
              <a:picLocks noChangeAspect="1" noChangeArrowheads="1"/>
            </p:cNvPicPr>
            <p:nvPr/>
          </p:nvPicPr>
          <p:blipFill>
            <a:blip r:embed="rId1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91378" y="5722335"/>
              <a:ext cx="523952" cy="5239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0" name="TextBox 209"/>
            <p:cNvSpPr txBox="1"/>
            <p:nvPr/>
          </p:nvSpPr>
          <p:spPr>
            <a:xfrm>
              <a:off x="6705442" y="1656218"/>
              <a:ext cx="208191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err="1" smtClean="0"/>
                <a:t>ImageNet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AlexNet</a:t>
              </a:r>
              <a:endParaRPr lang="en-US" sz="2000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618706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 advTm="36079">
        <p:fade/>
      </p:transition>
    </mc:Choice>
    <mc:Fallback xmlns="">
      <p:transition advTm="3607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104" descr="http://ladoga.graphics.cs.cmu.edu/cdoersch/hn25/caffe_run/data/efros/cdoersch/posunsup_nns_projgray_out/patchdisplay/imgs/122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9" y="1680272"/>
            <a:ext cx="524373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288" descr="http://ladoga.graphics.cs.cmu.edu/cdoersch/hn25/caffe_run/data/efros/cdoersch/posunsup_nns_projgray_out/patchdisplay/imgs/1446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9" y="2291023"/>
            <a:ext cx="524373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320" descr="http://ladoga.graphics.cs.cmu.edu/cdoersch/hn25/caffe_run/data/efros/cdoersch/posunsup_nns_alexnet_out/patchdisplay/imgs/526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9" y="2901774"/>
            <a:ext cx="524373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5" name="Straight Connector 114"/>
          <p:cNvCxnSpPr/>
          <p:nvPr/>
        </p:nvCxnSpPr>
        <p:spPr>
          <a:xfrm>
            <a:off x="3463518" y="1680272"/>
            <a:ext cx="0" cy="1746504"/>
          </a:xfrm>
          <a:prstGeom prst="line">
            <a:avLst/>
          </a:prstGeom>
          <a:ln w="571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Still don’t capture everything</a:t>
            </a:r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7282" y="1280160"/>
            <a:ext cx="7393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Input</a:t>
            </a:r>
            <a:endParaRPr lang="en-US" sz="2000" dirty="0"/>
          </a:p>
        </p:txBody>
      </p:sp>
      <p:cxnSp>
        <p:nvCxnSpPr>
          <p:cNvPr id="117" name="Straight Connector 116"/>
          <p:cNvCxnSpPr/>
          <p:nvPr/>
        </p:nvCxnSpPr>
        <p:spPr>
          <a:xfrm>
            <a:off x="609641" y="1680272"/>
            <a:ext cx="0" cy="1746504"/>
          </a:xfrm>
          <a:prstGeom prst="line">
            <a:avLst/>
          </a:prstGeom>
          <a:ln w="571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/>
          <p:nvPr/>
        </p:nvCxnSpPr>
        <p:spPr>
          <a:xfrm>
            <a:off x="6320530" y="1680272"/>
            <a:ext cx="0" cy="1746504"/>
          </a:xfrm>
          <a:prstGeom prst="line">
            <a:avLst/>
          </a:prstGeom>
          <a:ln w="571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1729980" y="1280160"/>
            <a:ext cx="6756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Ours</a:t>
            </a:r>
            <a:endParaRPr lang="en-US" sz="2000" dirty="0"/>
          </a:p>
        </p:txBody>
      </p:sp>
      <p:pic>
        <p:nvPicPr>
          <p:cNvPr id="66" name="Picture 106" descr="http://ladoga.graphics.cs.cmu.edu/cdoersch/hn25/caffe_run/data/efros/cdoersch/posunsup_nns_projgray_out/patchdisplay/imgs/1221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19" y="1680272"/>
            <a:ext cx="524373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108" descr="http://ladoga.graphics.cs.cmu.edu/cdoersch/hn25/caffe_run/data/efros/cdoersch/posunsup_nns_projgray_out/patchdisplay/imgs/1222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042" y="1680272"/>
            <a:ext cx="524373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110" descr="http://ladoga.graphics.cs.cmu.edu/cdoersch/hn25/caffe_run/data/efros/cdoersch/posunsup_nns_projgray_out/patchdisplay/imgs/1222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965" y="1680272"/>
            <a:ext cx="524373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112" descr="http://ladoga.graphics.cs.cmu.edu/cdoersch/hn25/caffe_run/data/efros/cdoersch/posunsup_nns_projgray_out/patchdisplay/imgs/12222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889" y="1680272"/>
            <a:ext cx="524373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114" descr="http://ladoga.graphics.cs.cmu.edu/cdoersch/hn25/caffe_run/data/efros/cdoersch/posunsup_nns_projgray_out/patchdisplay/imgs/12223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809" y="1680272"/>
            <a:ext cx="524373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290" descr="http://ladoga.graphics.cs.cmu.edu/cdoersch/hn25/caffe_run/data/efros/cdoersch/posunsup_nns_projgray_out/patchdisplay/imgs/14466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19" y="2291023"/>
            <a:ext cx="524373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292" descr="http://ladoga.graphics.cs.cmu.edu/cdoersch/hn25/caffe_run/data/efros/cdoersch/posunsup_nns_projgray_out/patchdisplay/imgs/14467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042" y="2291023"/>
            <a:ext cx="524373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294" descr="http://ladoga.graphics.cs.cmu.edu/cdoersch/hn25/caffe_run/data/efros/cdoersch/posunsup_nns_projgray_out/patchdisplay/imgs/14468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965" y="2291023"/>
            <a:ext cx="524373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296" descr="http://ladoga.graphics.cs.cmu.edu/cdoersch/hn25/caffe_run/data/efros/cdoersch/posunsup_nns_projgray_out/patchdisplay/imgs/14469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889" y="2291023"/>
            <a:ext cx="524373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298" descr="http://ladoga.graphics.cs.cmu.edu/cdoersch/hn25/caffe_run/data/efros/cdoersch/posunsup_nns_projgray_out/patchdisplay/imgs/14470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809" y="2291023"/>
            <a:ext cx="524373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332" descr="http://ladoga.graphics.cs.cmu.edu/cdoersch/hn25/caffe_run/data/efros/cdoersch/posunsup_nns_projgray_out/patchdisplay/imgs/5268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19" y="2901774"/>
            <a:ext cx="524373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Picture 334" descr="http://ladoga.graphics.cs.cmu.edu/cdoersch/hn25/caffe_run/data/efros/cdoersch/posunsup_nns_projgray_out/patchdisplay/imgs/5269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042" y="2901774"/>
            <a:ext cx="524373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" name="Picture 336" descr="http://ladoga.graphics.cs.cmu.edu/cdoersch/hn25/caffe_run/data/efros/cdoersch/posunsup_nns_projgray_out/patchdisplay/imgs/5270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965" y="2901774"/>
            <a:ext cx="524373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338" descr="http://ladoga.graphics.cs.cmu.edu/cdoersch/hn25/caffe_run/data/efros/cdoersch/posunsup_nns_projgray_out/patchdisplay/imgs/5271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889" y="2901774"/>
            <a:ext cx="524373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" name="Picture 340" descr="http://ladoga.graphics.cs.cmu.edu/cdoersch/hn25/caffe_run/data/efros/cdoersch/posunsup_nns_projgray_out/patchdisplay/imgs/5272.jp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809" y="2901774"/>
            <a:ext cx="524373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1" name="Picture 126" descr="http://ladoga.graphics.cs.cmu.edu/cdoersch/hn25/caffe_run/data/efros/cdoersch/posunsup_nns_rand_out/patchdisplay/imgs/12218.jp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989" y="1680272"/>
            <a:ext cx="524373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2" name="Picture 128" descr="http://ladoga.graphics.cs.cmu.edu/cdoersch/hn25/caffe_run/data/efros/cdoersch/posunsup_nns_rand_out/patchdisplay/imgs/12219.jp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912" y="1680272"/>
            <a:ext cx="524373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3" name="Picture 130" descr="http://ladoga.graphics.cs.cmu.edu/cdoersch/hn25/caffe_run/data/efros/cdoersch/posunsup_nns_rand_out/patchdisplay/imgs/12220.jp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835" y="1680272"/>
            <a:ext cx="524373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4" name="Picture 132" descr="http://ladoga.graphics.cs.cmu.edu/cdoersch/hn25/caffe_run/data/efros/cdoersch/posunsup_nns_rand_out/patchdisplay/imgs/12221.jp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758" y="1680272"/>
            <a:ext cx="524373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5" name="Picture 134" descr="http://ladoga.graphics.cs.cmu.edu/cdoersch/hn25/caffe_run/data/efros/cdoersch/posunsup_nns_rand_out/patchdisplay/imgs/12222.jp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7681" y="1680272"/>
            <a:ext cx="524373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" name="Picture 310" descr="http://ladoga.graphics.cs.cmu.edu/cdoersch/hn25/caffe_run/data/efros/cdoersch/posunsup_nns_rand_out/patchdisplay/imgs/14465.jp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989" y="2291023"/>
            <a:ext cx="524373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" name="Picture 312" descr="http://ladoga.graphics.cs.cmu.edu/cdoersch/hn25/caffe_run/data/efros/cdoersch/posunsup_nns_rand_out/patchdisplay/imgs/14466.jp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912" y="2291023"/>
            <a:ext cx="524373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8" name="Picture 314" descr="http://ladoga.graphics.cs.cmu.edu/cdoersch/hn25/caffe_run/data/efros/cdoersch/posunsup_nns_rand_out/patchdisplay/imgs/14467.jp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835" y="2291023"/>
            <a:ext cx="524373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9" name="Picture 316" descr="http://ladoga.graphics.cs.cmu.edu/cdoersch/hn25/caffe_run/data/efros/cdoersch/posunsup_nns_rand_out/patchdisplay/imgs/14468.jp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758" y="2291023"/>
            <a:ext cx="524373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0" name="Picture 318" descr="http://ladoga.graphics.cs.cmu.edu/cdoersch/hn25/caffe_run/data/efros/cdoersch/posunsup_nns_rand_out/patchdisplay/imgs/14469.jp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7681" y="2291023"/>
            <a:ext cx="524373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1" name="Picture 342" descr="http://ladoga.graphics.cs.cmu.edu/cdoersch/hn25/caffe_run/data/efros/cdoersch/posunsup_nns_rand_out/patchdisplay/imgs/5268.jpg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989" y="2901774"/>
            <a:ext cx="524373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2" name="Picture 344" descr="http://ladoga.graphics.cs.cmu.edu/cdoersch/hn25/caffe_run/data/efros/cdoersch/posunsup_nns_rand_out/patchdisplay/imgs/5269.jpg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912" y="2901774"/>
            <a:ext cx="524373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3" name="Picture 346" descr="http://ladoga.graphics.cs.cmu.edu/cdoersch/hn25/caffe_run/data/efros/cdoersch/posunsup_nns_rand_out/patchdisplay/imgs/5270.jpg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835" y="2901774"/>
            <a:ext cx="524373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4" name="Picture 348" descr="http://ladoga.graphics.cs.cmu.edu/cdoersch/hn25/caffe_run/data/efros/cdoersch/posunsup_nns_rand_out/patchdisplay/imgs/5271.jpg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758" y="2901774"/>
            <a:ext cx="524373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5" name="Picture 350" descr="http://ladoga.graphics.cs.cmu.edu/cdoersch/hn25/caffe_run/data/efros/cdoersch/posunsup_nns_rand_out/patchdisplay/imgs/5272.jpg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7681" y="2901774"/>
            <a:ext cx="524373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6" name="TextBox 305"/>
          <p:cNvSpPr txBox="1"/>
          <p:nvPr/>
        </p:nvSpPr>
        <p:spPr>
          <a:xfrm>
            <a:off x="3697280" y="1280160"/>
            <a:ext cx="23934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Random Initialization</a:t>
            </a:r>
            <a:endParaRPr lang="en-US" sz="2000" dirty="0"/>
          </a:p>
        </p:txBody>
      </p:sp>
      <p:pic>
        <p:nvPicPr>
          <p:cNvPr id="259" name="Picture 116" descr="http://ladoga.graphics.cs.cmu.edu/cdoersch/hn25/caffe_run/data/efros/cdoersch/posunsup_nns_alexnet_out/patchdisplay/imgs/12219.jpg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000" y="1680272"/>
            <a:ext cx="524373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0" name="Picture 118" descr="http://ladoga.graphics.cs.cmu.edu/cdoersch/hn25/caffe_run/data/efros/cdoersch/posunsup_nns_alexnet_out/patchdisplay/imgs/12220.jpg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2923" y="1680272"/>
            <a:ext cx="524373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1" name="Picture 120" descr="http://ladoga.graphics.cs.cmu.edu/cdoersch/hn25/caffe_run/data/efros/cdoersch/posunsup_nns_alexnet_out/patchdisplay/imgs/12221.jpg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846" y="1680272"/>
            <a:ext cx="524373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2" name="Picture 122" descr="http://ladoga.graphics.cs.cmu.edu/cdoersch/hn25/caffe_run/data/efros/cdoersch/posunsup_nns_alexnet_out/patchdisplay/imgs/12222.jpg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769" y="1680272"/>
            <a:ext cx="524373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3" name="Picture 124" descr="http://ladoga.graphics.cs.cmu.edu/cdoersch/hn25/caffe_run/data/efros/cdoersch/posunsup_nns_alexnet_out/patchdisplay/imgs/12223.jpg"/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4692" y="1680272"/>
            <a:ext cx="524373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4" name="Picture 300" descr="http://ladoga.graphics.cs.cmu.edu/cdoersch/hn25/caffe_run/data/efros/cdoersch/posunsup_nns_alexnet_out/patchdisplay/imgs/14466.jpg"/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000" y="2291023"/>
            <a:ext cx="524373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5" name="Picture 302" descr="http://ladoga.graphics.cs.cmu.edu/cdoersch/hn25/caffe_run/data/efros/cdoersch/posunsup_nns_alexnet_out/patchdisplay/imgs/14467.jpg"/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2923" y="2291023"/>
            <a:ext cx="524373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" name="Picture 304" descr="http://ladoga.graphics.cs.cmu.edu/cdoersch/hn25/caffe_run/data/efros/cdoersch/posunsup_nns_alexnet_out/patchdisplay/imgs/14468.jpg"/>
          <p:cNvPicPr>
            <a:picLocks noChangeAspect="1" noChangeArrowheads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846" y="2291023"/>
            <a:ext cx="524373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7" name="Picture 306" descr="http://ladoga.graphics.cs.cmu.edu/cdoersch/hn25/caffe_run/data/efros/cdoersch/posunsup_nns_alexnet_out/patchdisplay/imgs/14469.jpg"/>
          <p:cNvPicPr>
            <a:picLocks noChangeAspect="1" noChangeArrowheads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769" y="2291023"/>
            <a:ext cx="524373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8" name="Picture 308" descr="http://ladoga.graphics.cs.cmu.edu/cdoersch/hn25/caffe_run/data/efros/cdoersch/posunsup_nns_alexnet_out/patchdisplay/imgs/14470.jpg"/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4692" y="2291023"/>
            <a:ext cx="524373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9" name="Picture 322" descr="http://ladoga.graphics.cs.cmu.edu/cdoersch/hn25/caffe_run/data/efros/cdoersch/posunsup_nns_alexnet_out/patchdisplay/imgs/5268.jpg"/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000" y="2901774"/>
            <a:ext cx="524373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0" name="Picture 324" descr="http://ladoga.graphics.cs.cmu.edu/cdoersch/hn25/caffe_run/data/efros/cdoersch/posunsup_nns_alexnet_out/patchdisplay/imgs/5269.jpg"/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2923" y="2901774"/>
            <a:ext cx="524373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1" name="Picture 326" descr="http://ladoga.graphics.cs.cmu.edu/cdoersch/hn25/caffe_run/data/efros/cdoersch/posunsup_nns_alexnet_out/patchdisplay/imgs/5270.jpg"/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846" y="2901774"/>
            <a:ext cx="524373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2" name="Picture 328" descr="http://ladoga.graphics.cs.cmu.edu/cdoersch/hn25/caffe_run/data/efros/cdoersch/posunsup_nns_alexnet_out/patchdisplay/imgs/5271.jpg"/>
          <p:cNvPicPr>
            <a:picLocks noChangeAspect="1" noChangeArrowheads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769" y="2901774"/>
            <a:ext cx="524373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3" name="Picture 330" descr="http://ladoga.graphics.cs.cmu.edu/cdoersch/hn25/caffe_run/data/efros/cdoersch/posunsup_nns_alexnet_out/patchdisplay/imgs/5272.jpg"/>
          <p:cNvPicPr>
            <a:picLocks noChangeAspect="1" noChangeArrowheads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4692" y="2901774"/>
            <a:ext cx="524373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4" name="TextBox 273"/>
          <p:cNvSpPr txBox="1"/>
          <p:nvPr/>
        </p:nvSpPr>
        <p:spPr>
          <a:xfrm>
            <a:off x="6707740" y="1280160"/>
            <a:ext cx="20819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err="1" smtClean="0"/>
              <a:t>ImageNet</a:t>
            </a:r>
            <a:r>
              <a:rPr lang="en-US" sz="2000" dirty="0" smtClean="0"/>
              <a:t> </a:t>
            </a:r>
            <a:r>
              <a:rPr lang="en-US" sz="2000" dirty="0" err="1" smtClean="0"/>
              <a:t>AlexNet</a:t>
            </a:r>
            <a:endParaRPr lang="en-US" sz="2000" dirty="0"/>
          </a:p>
        </p:txBody>
      </p:sp>
      <p:grpSp>
        <p:nvGrpSpPr>
          <p:cNvPr id="15" name="Group 14"/>
          <p:cNvGrpSpPr/>
          <p:nvPr/>
        </p:nvGrpSpPr>
        <p:grpSpPr>
          <a:xfrm>
            <a:off x="7282" y="3505200"/>
            <a:ext cx="9108359" cy="3200400"/>
            <a:chOff x="7282" y="3505200"/>
            <a:chExt cx="9108359" cy="3200400"/>
          </a:xfrm>
        </p:grpSpPr>
        <p:sp>
          <p:nvSpPr>
            <p:cNvPr id="130" name="Title 1"/>
            <p:cNvSpPr txBox="1">
              <a:spLocks/>
            </p:cNvSpPr>
            <p:nvPr/>
          </p:nvSpPr>
          <p:spPr>
            <a:xfrm>
              <a:off x="457200" y="3505200"/>
              <a:ext cx="8229600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dirty="0" smtClean="0"/>
                <a:t>You don’t always need to learn!</a:t>
              </a:r>
              <a:endParaRPr lang="en-US" dirty="0"/>
            </a:p>
          </p:txBody>
        </p:sp>
        <p:pic>
          <p:nvPicPr>
            <p:cNvPr id="173" name="Picture 356" descr="http://ladoga.graphics.cs.cmu.edu/cdoersch/hn25/caffe_run/data/efros/cdoersch/posunsup_nns_rand_out/patchdisplay/imgs/9487.jpg"/>
            <p:cNvPicPr>
              <a:picLocks noChangeAspect="1" noChangeArrowheads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29" y="4962143"/>
              <a:ext cx="524085" cy="5240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7" name="Picture 388" descr="http://ladoga.graphics.cs.cmu.edu/cdoersch/hn25/caffe_run/data/efros/cdoersch/posunsup_nns_rand_out/patchdisplay/imgs/18937.jpg"/>
            <p:cNvPicPr>
              <a:picLocks noChangeAspect="1" noChangeArrowheads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29" y="6181514"/>
              <a:ext cx="524085" cy="5240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1" name="Picture 420" descr="http://ladoga.graphics.cs.cmu.edu/cdoersch/hn25/caffe_run/data/efros/cdoersch/posunsup_nns_rand_out/patchdisplay/imgs/2326.jpg"/>
            <p:cNvPicPr>
              <a:picLocks noChangeAspect="1" noChangeArrowheads="1"/>
            </p:cNvPicPr>
            <p:nvPr/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29" y="5571828"/>
              <a:ext cx="524085" cy="5240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35" name="Straight Connector 134"/>
            <p:cNvCxnSpPr/>
            <p:nvPr/>
          </p:nvCxnSpPr>
          <p:spPr>
            <a:xfrm>
              <a:off x="3461632" y="4962145"/>
              <a:ext cx="0" cy="1743455"/>
            </a:xfrm>
            <a:prstGeom prst="line">
              <a:avLst/>
            </a:prstGeom>
            <a:ln w="571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/>
            <p:cNvCxnSpPr/>
            <p:nvPr/>
          </p:nvCxnSpPr>
          <p:spPr>
            <a:xfrm>
              <a:off x="609322" y="4962145"/>
              <a:ext cx="0" cy="1743455"/>
            </a:xfrm>
            <a:prstGeom prst="line">
              <a:avLst/>
            </a:prstGeom>
            <a:ln w="571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9" name="TextBox 188"/>
            <p:cNvSpPr txBox="1"/>
            <p:nvPr/>
          </p:nvSpPr>
          <p:spPr>
            <a:xfrm>
              <a:off x="7282" y="4562031"/>
              <a:ext cx="73930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Input</a:t>
              </a:r>
              <a:endParaRPr lang="en-US" sz="2000" dirty="0"/>
            </a:p>
          </p:txBody>
        </p:sp>
        <p:cxnSp>
          <p:nvCxnSpPr>
            <p:cNvPr id="140" name="Straight Connector 139"/>
            <p:cNvCxnSpPr/>
            <p:nvPr/>
          </p:nvCxnSpPr>
          <p:spPr>
            <a:xfrm>
              <a:off x="6317073" y="4962145"/>
              <a:ext cx="0" cy="1743455"/>
            </a:xfrm>
            <a:prstGeom prst="line">
              <a:avLst/>
            </a:prstGeom>
            <a:ln w="571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4" name="Picture 358" descr="http://ladoga.graphics.cs.cmu.edu/cdoersch/hn25/caffe_run/data/efros/cdoersch/posunsup_nns_projgray_out/patchdisplay/imgs/9489.jpg"/>
            <p:cNvPicPr>
              <a:picLocks noChangeAspect="1" noChangeArrowheads="1"/>
            </p:cNvPicPr>
            <p:nvPr/>
          </p:nvPicPr>
          <p:blipFill>
            <a:blip r:embed="rId5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4631" y="4962143"/>
              <a:ext cx="524085" cy="5240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5" name="Picture 360" descr="http://ladoga.graphics.cs.cmu.edu/cdoersch/hn25/caffe_run/data/efros/cdoersch/posunsup_nns_projgray_out/patchdisplay/imgs/9490.jpg"/>
            <p:cNvPicPr>
              <a:picLocks noChangeAspect="1" noChangeArrowheads="1"/>
            </p:cNvPicPr>
            <p:nvPr/>
          </p:nvPicPr>
          <p:blipFill>
            <a:blip r:embed="rId5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8249" y="4962143"/>
              <a:ext cx="524085" cy="5240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6" name="Picture 362" descr="http://ladoga.graphics.cs.cmu.edu/cdoersch/hn25/caffe_run/data/efros/cdoersch/posunsup_nns_projgray_out/patchdisplay/imgs/9491.jpg"/>
            <p:cNvPicPr>
              <a:picLocks noChangeAspect="1" noChangeArrowheads="1"/>
            </p:cNvPicPr>
            <p:nvPr/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1868" y="4962143"/>
              <a:ext cx="524085" cy="5240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7" name="Picture 364" descr="http://ladoga.graphics.cs.cmu.edu/cdoersch/hn25/caffe_run/data/efros/cdoersch/posunsup_nns_projgray_out/patchdisplay/imgs/9492.jpg"/>
            <p:cNvPicPr>
              <a:picLocks noChangeAspect="1" noChangeArrowheads="1"/>
            </p:cNvPicPr>
            <p:nvPr/>
          </p:nvPicPr>
          <p:blipFill>
            <a:blip r:embed="rId5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5487" y="4962143"/>
              <a:ext cx="524085" cy="5240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8" name="Picture 366" descr="http://ladoga.graphics.cs.cmu.edu/cdoersch/hn25/caffe_run/data/efros/cdoersch/posunsup_nns_projgray_out/patchdisplay/imgs/9493.jpg"/>
            <p:cNvPicPr>
              <a:picLocks noChangeAspect="1" noChangeArrowheads="1"/>
            </p:cNvPicPr>
            <p:nvPr/>
          </p:nvPicPr>
          <p:blipFill>
            <a:blip r:embed="rId5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9103" y="4962143"/>
              <a:ext cx="524085" cy="5240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8" name="Picture 390" descr="http://ladoga.graphics.cs.cmu.edu/cdoersch/hn25/caffe_run/data/efros/cdoersch/posunsup_nns_projgray_out/patchdisplay/imgs/18939.jpg"/>
            <p:cNvPicPr>
              <a:picLocks noChangeAspect="1" noChangeArrowheads="1"/>
            </p:cNvPicPr>
            <p:nvPr/>
          </p:nvPicPr>
          <p:blipFill>
            <a:blip r:embed="rId5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4631" y="6181514"/>
              <a:ext cx="524085" cy="5240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9" name="Picture 392" descr="http://ladoga.graphics.cs.cmu.edu/cdoersch/hn25/caffe_run/data/efros/cdoersch/posunsup_nns_projgray_out/patchdisplay/imgs/18940.jpg"/>
            <p:cNvPicPr>
              <a:picLocks noChangeAspect="1" noChangeArrowheads="1"/>
            </p:cNvPicPr>
            <p:nvPr/>
          </p:nvPicPr>
          <p:blipFill>
            <a:blip r:embed="rId6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8249" y="6181514"/>
              <a:ext cx="524085" cy="5240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0" name="Picture 394" descr="http://ladoga.graphics.cs.cmu.edu/cdoersch/hn25/caffe_run/data/efros/cdoersch/posunsup_nns_projgray_out/patchdisplay/imgs/18941.jpg"/>
            <p:cNvPicPr>
              <a:picLocks noChangeAspect="1" noChangeArrowheads="1"/>
            </p:cNvPicPr>
            <p:nvPr/>
          </p:nvPicPr>
          <p:blipFill>
            <a:blip r:embed="rId6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1868" y="6181514"/>
              <a:ext cx="524085" cy="5240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1" name="Picture 396" descr="http://ladoga.graphics.cs.cmu.edu/cdoersch/hn25/caffe_run/data/efros/cdoersch/posunsup_nns_projgray_out/patchdisplay/imgs/18942.jpg"/>
            <p:cNvPicPr>
              <a:picLocks noChangeAspect="1" noChangeArrowheads="1"/>
            </p:cNvPicPr>
            <p:nvPr/>
          </p:nvPicPr>
          <p:blipFill>
            <a:blip r:embed="rId6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5487" y="6181514"/>
              <a:ext cx="524085" cy="5240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2" name="Picture 398" descr="http://ladoga.graphics.cs.cmu.edu/cdoersch/hn25/caffe_run/data/efros/cdoersch/posunsup_nns_projgray_out/patchdisplay/imgs/18942.jpg"/>
            <p:cNvPicPr>
              <a:picLocks noChangeAspect="1" noChangeArrowheads="1"/>
            </p:cNvPicPr>
            <p:nvPr/>
          </p:nvPicPr>
          <p:blipFill>
            <a:blip r:embed="rId6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9103" y="6181514"/>
              <a:ext cx="524085" cy="5240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2" name="Picture 422" descr="http://ladoga.graphics.cs.cmu.edu/cdoersch/hn25/caffe_run/data/efros/cdoersch/posunsup_nns_projgray_out/patchdisplay/imgs/2328.jpg"/>
            <p:cNvPicPr>
              <a:picLocks noChangeAspect="1" noChangeArrowheads="1"/>
            </p:cNvPicPr>
            <p:nvPr/>
          </p:nvPicPr>
          <p:blipFill>
            <a:blip r:embed="rId6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4631" y="5571828"/>
              <a:ext cx="524085" cy="5240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3" name="Picture 424" descr="http://ladoga.graphics.cs.cmu.edu/cdoersch/hn25/caffe_run/data/efros/cdoersch/posunsup_nns_projgray_out/patchdisplay/imgs/2329.jpg"/>
            <p:cNvPicPr>
              <a:picLocks noChangeAspect="1" noChangeArrowheads="1"/>
            </p:cNvPicPr>
            <p:nvPr/>
          </p:nvPicPr>
          <p:blipFill>
            <a:blip r:embed="rId6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8249" y="5571828"/>
              <a:ext cx="524085" cy="5240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4" name="Picture 426" descr="http://ladoga.graphics.cs.cmu.edu/cdoersch/hn25/caffe_run/data/efros/cdoersch/posunsup_nns_projgray_out/patchdisplay/imgs/2330.jpg"/>
            <p:cNvPicPr>
              <a:picLocks noChangeAspect="1" noChangeArrowheads="1"/>
            </p:cNvPicPr>
            <p:nvPr/>
          </p:nvPicPr>
          <p:blipFill>
            <a:blip r:embed="rId6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1868" y="5571828"/>
              <a:ext cx="524085" cy="5240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" name="Picture 428" descr="http://ladoga.graphics.cs.cmu.edu/cdoersch/hn25/caffe_run/data/efros/cdoersch/posunsup_nns_projgray_out/patchdisplay/imgs/2331.jpg"/>
            <p:cNvPicPr>
              <a:picLocks noChangeAspect="1" noChangeArrowheads="1"/>
            </p:cNvPicPr>
            <p:nvPr/>
          </p:nvPicPr>
          <p:blipFill>
            <a:blip r:embed="rId6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5487" y="5571828"/>
              <a:ext cx="524085" cy="5240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6" name="Picture 430" descr="http://ladoga.graphics.cs.cmu.edu/cdoersch/hn25/caffe_run/data/efros/cdoersch/posunsup_nns_projgray_out/patchdisplay/imgs/2332.jpg"/>
            <p:cNvPicPr>
              <a:picLocks noChangeAspect="1" noChangeArrowheads="1"/>
            </p:cNvPicPr>
            <p:nvPr/>
          </p:nvPicPr>
          <p:blipFill>
            <a:blip r:embed="rId6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9103" y="5571828"/>
              <a:ext cx="524085" cy="5240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2" name="TextBox 191"/>
            <p:cNvSpPr txBox="1"/>
            <p:nvPr/>
          </p:nvSpPr>
          <p:spPr>
            <a:xfrm>
              <a:off x="1729980" y="4562031"/>
              <a:ext cx="6756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Ours</a:t>
              </a:r>
              <a:endParaRPr lang="en-US" sz="2000" dirty="0"/>
            </a:p>
          </p:txBody>
        </p:sp>
        <p:pic>
          <p:nvPicPr>
            <p:cNvPr id="307" name="Picture 378" descr="http://ladoga.graphics.cs.cmu.edu/cdoersch/hn25/caffe_run/data/efros/cdoersch/posunsup_nns_rand_out/patchdisplay/imgs/9488.jpg"/>
            <p:cNvPicPr>
              <a:picLocks noChangeAspect="1" noChangeArrowheads="1"/>
            </p:cNvPicPr>
            <p:nvPr/>
          </p:nvPicPr>
          <p:blipFill>
            <a:blip r:embed="rId6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1640" y="4962143"/>
              <a:ext cx="524085" cy="5240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" name="Picture 380" descr="http://ladoga.graphics.cs.cmu.edu/cdoersch/hn25/caffe_run/data/efros/cdoersch/posunsup_nns_rand_out/patchdisplay/imgs/9489.jpg"/>
            <p:cNvPicPr>
              <a:picLocks noChangeAspect="1" noChangeArrowheads="1"/>
            </p:cNvPicPr>
            <p:nvPr/>
          </p:nvPicPr>
          <p:blipFill>
            <a:blip r:embed="rId6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5259" y="4962143"/>
              <a:ext cx="524085" cy="5240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9" name="Picture 382" descr="http://ladoga.graphics.cs.cmu.edu/cdoersch/hn25/caffe_run/data/efros/cdoersch/posunsup_nns_rand_out/patchdisplay/imgs/9490.jpg"/>
            <p:cNvPicPr>
              <a:picLocks noChangeAspect="1" noChangeArrowheads="1"/>
            </p:cNvPicPr>
            <p:nvPr/>
          </p:nvPicPr>
          <p:blipFill>
            <a:blip r:embed="rId7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8877" y="4962143"/>
              <a:ext cx="524085" cy="5240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0" name="Picture 384" descr="http://ladoga.graphics.cs.cmu.edu/cdoersch/hn25/caffe_run/data/efros/cdoersch/posunsup_nns_rand_out/patchdisplay/imgs/9491.jpg"/>
            <p:cNvPicPr>
              <a:picLocks noChangeAspect="1" noChangeArrowheads="1"/>
            </p:cNvPicPr>
            <p:nvPr/>
          </p:nvPicPr>
          <p:blipFill>
            <a:blip r:embed="rId7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2496" y="4962143"/>
              <a:ext cx="524085" cy="5240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1" name="Picture 386" descr="http://ladoga.graphics.cs.cmu.edu/cdoersch/hn25/caffe_run/data/efros/cdoersch/posunsup_nns_rand_out/patchdisplay/imgs/9492.jpg"/>
            <p:cNvPicPr>
              <a:picLocks noChangeAspect="1" noChangeArrowheads="1"/>
            </p:cNvPicPr>
            <p:nvPr/>
          </p:nvPicPr>
          <p:blipFill>
            <a:blip r:embed="rId7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36115" y="4962143"/>
              <a:ext cx="524085" cy="5240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2" name="Picture 410" descr="http://ladoga.graphics.cs.cmu.edu/cdoersch/hn25/caffe_run/data/efros/cdoersch/posunsup_nns_rand_out/patchdisplay/imgs/18939.jpg"/>
            <p:cNvPicPr>
              <a:picLocks noChangeAspect="1" noChangeArrowheads="1"/>
            </p:cNvPicPr>
            <p:nvPr/>
          </p:nvPicPr>
          <p:blipFill>
            <a:blip r:embed="rId7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1640" y="6181514"/>
              <a:ext cx="524085" cy="5240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3" name="Picture 412" descr="http://ladoga.graphics.cs.cmu.edu/cdoersch/hn25/caffe_run/data/efros/cdoersch/posunsup_nns_rand_out/patchdisplay/imgs/18940.jpg"/>
            <p:cNvPicPr>
              <a:picLocks noChangeAspect="1" noChangeArrowheads="1"/>
            </p:cNvPicPr>
            <p:nvPr/>
          </p:nvPicPr>
          <p:blipFill>
            <a:blip r:embed="rId7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5259" y="6181514"/>
              <a:ext cx="524085" cy="5240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4" name="Picture 414" descr="http://ladoga.graphics.cs.cmu.edu/cdoersch/hn25/caffe_run/data/efros/cdoersch/posunsup_nns_rand_out/patchdisplay/imgs/18941.jpg"/>
            <p:cNvPicPr>
              <a:picLocks noChangeAspect="1" noChangeArrowheads="1"/>
            </p:cNvPicPr>
            <p:nvPr/>
          </p:nvPicPr>
          <p:blipFill>
            <a:blip r:embed="rId7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8877" y="6181514"/>
              <a:ext cx="524085" cy="5240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5" name="Picture 416" descr="http://ladoga.graphics.cs.cmu.edu/cdoersch/hn25/caffe_run/data/efros/cdoersch/posunsup_nns_rand_out/patchdisplay/imgs/18942.jpg"/>
            <p:cNvPicPr>
              <a:picLocks noChangeAspect="1" noChangeArrowheads="1"/>
            </p:cNvPicPr>
            <p:nvPr/>
          </p:nvPicPr>
          <p:blipFill>
            <a:blip r:embed="rId7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2496" y="6181514"/>
              <a:ext cx="524085" cy="5240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6" name="Picture 418" descr="http://ladoga.graphics.cs.cmu.edu/cdoersch/hn25/caffe_run/data/efros/cdoersch/posunsup_nns_rand_out/patchdisplay/imgs/18943.jpg"/>
            <p:cNvPicPr>
              <a:picLocks noChangeAspect="1" noChangeArrowheads="1"/>
            </p:cNvPicPr>
            <p:nvPr/>
          </p:nvPicPr>
          <p:blipFill>
            <a:blip r:embed="rId7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36115" y="6181514"/>
              <a:ext cx="524085" cy="5240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7" name="Picture 442" descr="http://ladoga.graphics.cs.cmu.edu/cdoersch/hn25/caffe_run/data/efros/cdoersch/posunsup_nns_rand_out/patchdisplay/imgs/2328.jpg"/>
            <p:cNvPicPr>
              <a:picLocks noChangeAspect="1" noChangeArrowheads="1"/>
            </p:cNvPicPr>
            <p:nvPr/>
          </p:nvPicPr>
          <p:blipFill>
            <a:blip r:embed="rId7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1640" y="5571828"/>
              <a:ext cx="524085" cy="5240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8" name="Picture 444" descr="http://ladoga.graphics.cs.cmu.edu/cdoersch/hn25/caffe_run/data/efros/cdoersch/posunsup_nns_rand_out/patchdisplay/imgs/2329.jpg"/>
            <p:cNvPicPr>
              <a:picLocks noChangeAspect="1" noChangeArrowheads="1"/>
            </p:cNvPicPr>
            <p:nvPr/>
          </p:nvPicPr>
          <p:blipFill>
            <a:blip r:embed="rId7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5259" y="5571828"/>
              <a:ext cx="524085" cy="5240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9" name="Picture 446" descr="http://ladoga.graphics.cs.cmu.edu/cdoersch/hn25/caffe_run/data/efros/cdoersch/posunsup_nns_rand_out/patchdisplay/imgs/2330.jpg"/>
            <p:cNvPicPr>
              <a:picLocks noChangeAspect="1" noChangeArrowheads="1"/>
            </p:cNvPicPr>
            <p:nvPr/>
          </p:nvPicPr>
          <p:blipFill>
            <a:blip r:embed="rId8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8877" y="5571828"/>
              <a:ext cx="524085" cy="5240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0" name="Picture 448" descr="http://ladoga.graphics.cs.cmu.edu/cdoersch/hn25/caffe_run/data/efros/cdoersch/posunsup_nns_rand_out/patchdisplay/imgs/2331.jpg"/>
            <p:cNvPicPr>
              <a:picLocks noChangeAspect="1" noChangeArrowheads="1"/>
            </p:cNvPicPr>
            <p:nvPr/>
          </p:nvPicPr>
          <p:blipFill>
            <a:blip r:embed="rId8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2496" y="5571828"/>
              <a:ext cx="524085" cy="5240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1" name="Picture 450" descr="http://ladoga.graphics.cs.cmu.edu/cdoersch/hn25/caffe_run/data/efros/cdoersch/posunsup_nns_rand_out/patchdisplay/imgs/2332.jpg"/>
            <p:cNvPicPr>
              <a:picLocks noChangeAspect="1" noChangeArrowheads="1"/>
            </p:cNvPicPr>
            <p:nvPr/>
          </p:nvPicPr>
          <p:blipFill>
            <a:blip r:embed="rId8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36115" y="5571828"/>
              <a:ext cx="524085" cy="5240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2" name="TextBox 321"/>
            <p:cNvSpPr txBox="1"/>
            <p:nvPr/>
          </p:nvSpPr>
          <p:spPr>
            <a:xfrm>
              <a:off x="3697280" y="4562031"/>
              <a:ext cx="239341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/>
                <a:t>Random Initialization</a:t>
              </a:r>
              <a:endParaRPr lang="en-US" sz="2000" dirty="0"/>
            </a:p>
          </p:txBody>
        </p:sp>
        <p:pic>
          <p:nvPicPr>
            <p:cNvPr id="275" name="Picture 368" descr="http://ladoga.graphics.cs.cmu.edu/cdoersch/hn25/caffe_run/data/efros/cdoersch/posunsup_nns_alexnet_out/patchdisplay/imgs/9489.jpg"/>
            <p:cNvPicPr>
              <a:picLocks noChangeAspect="1" noChangeArrowheads="1"/>
            </p:cNvPicPr>
            <p:nvPr/>
          </p:nvPicPr>
          <p:blipFill>
            <a:blip r:embed="rId8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7081" y="4962143"/>
              <a:ext cx="524085" cy="5240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6" name="Picture 370" descr="http://ladoga.graphics.cs.cmu.edu/cdoersch/hn25/caffe_run/data/efros/cdoersch/posunsup_nns_alexnet_out/patchdisplay/imgs/9490.jpg"/>
            <p:cNvPicPr>
              <a:picLocks noChangeAspect="1" noChangeArrowheads="1"/>
            </p:cNvPicPr>
            <p:nvPr/>
          </p:nvPicPr>
          <p:blipFill>
            <a:blip r:embed="rId8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0700" y="4962143"/>
              <a:ext cx="524085" cy="5240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7" name="Picture 372" descr="http://ladoga.graphics.cs.cmu.edu/cdoersch/hn25/caffe_run/data/efros/cdoersch/posunsup_nns_alexnet_out/patchdisplay/imgs/9491.jpg"/>
            <p:cNvPicPr>
              <a:picLocks noChangeAspect="1" noChangeArrowheads="1"/>
            </p:cNvPicPr>
            <p:nvPr/>
          </p:nvPicPr>
          <p:blipFill>
            <a:blip r:embed="rId8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84319" y="4962143"/>
              <a:ext cx="524085" cy="5240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8" name="Picture 374" descr="http://ladoga.graphics.cs.cmu.edu/cdoersch/hn25/caffe_run/data/efros/cdoersch/posunsup_nns_alexnet_out/patchdisplay/imgs/9492.jpg"/>
            <p:cNvPicPr>
              <a:picLocks noChangeAspect="1" noChangeArrowheads="1"/>
            </p:cNvPicPr>
            <p:nvPr/>
          </p:nvPicPr>
          <p:blipFill>
            <a:blip r:embed="rId8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7938" y="4962143"/>
              <a:ext cx="524085" cy="5240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9" name="Picture 376" descr="http://ladoga.graphics.cs.cmu.edu/cdoersch/hn25/caffe_run/data/efros/cdoersch/posunsup_nns_alexnet_out/patchdisplay/imgs/9493.jpg"/>
            <p:cNvPicPr>
              <a:picLocks noChangeAspect="1" noChangeArrowheads="1"/>
            </p:cNvPicPr>
            <p:nvPr/>
          </p:nvPicPr>
          <p:blipFill>
            <a:blip r:embed="rId8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91556" y="4962143"/>
              <a:ext cx="524085" cy="5240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0" name="Picture 400" descr="http://ladoga.graphics.cs.cmu.edu/cdoersch/hn25/caffe_run/data/efros/cdoersch/posunsup_nns_alexnet_out/patchdisplay/imgs/18939.jpg"/>
            <p:cNvPicPr>
              <a:picLocks noChangeAspect="1" noChangeArrowheads="1"/>
            </p:cNvPicPr>
            <p:nvPr/>
          </p:nvPicPr>
          <p:blipFill>
            <a:blip r:embed="rId8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7081" y="6181514"/>
              <a:ext cx="524085" cy="5240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1" name="Picture 402" descr="http://ladoga.graphics.cs.cmu.edu/cdoersch/hn25/caffe_run/data/efros/cdoersch/posunsup_nns_alexnet_out/patchdisplay/imgs/18940.jpg"/>
            <p:cNvPicPr>
              <a:picLocks noChangeAspect="1" noChangeArrowheads="1"/>
            </p:cNvPicPr>
            <p:nvPr/>
          </p:nvPicPr>
          <p:blipFill>
            <a:blip r:embed="rId8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0700" y="6181514"/>
              <a:ext cx="524085" cy="5240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2" name="Picture 404" descr="http://ladoga.graphics.cs.cmu.edu/cdoersch/hn25/caffe_run/data/efros/cdoersch/posunsup_nns_alexnet_out/patchdisplay/imgs/18941.jpg"/>
            <p:cNvPicPr>
              <a:picLocks noChangeAspect="1" noChangeArrowheads="1"/>
            </p:cNvPicPr>
            <p:nvPr/>
          </p:nvPicPr>
          <p:blipFill>
            <a:blip r:embed="rId9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84319" y="6181514"/>
              <a:ext cx="524085" cy="5240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3" name="Picture 406" descr="http://ladoga.graphics.cs.cmu.edu/cdoersch/hn25/caffe_run/data/efros/cdoersch/posunsup_nns_alexnet_out/patchdisplay/imgs/18942.jpg"/>
            <p:cNvPicPr>
              <a:picLocks noChangeAspect="1" noChangeArrowheads="1"/>
            </p:cNvPicPr>
            <p:nvPr/>
          </p:nvPicPr>
          <p:blipFill>
            <a:blip r:embed="rId9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7938" y="6181514"/>
              <a:ext cx="524085" cy="5240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4" name="Picture 408" descr="http://ladoga.graphics.cs.cmu.edu/cdoersch/hn25/caffe_run/data/efros/cdoersch/posunsup_nns_alexnet_out/patchdisplay/imgs/18943.jpg"/>
            <p:cNvPicPr>
              <a:picLocks noChangeAspect="1" noChangeArrowheads="1"/>
            </p:cNvPicPr>
            <p:nvPr/>
          </p:nvPicPr>
          <p:blipFill>
            <a:blip r:embed="rId9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91556" y="6181514"/>
              <a:ext cx="524085" cy="5240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5" name="Picture 432" descr="http://ladoga.graphics.cs.cmu.edu/cdoersch/hn25/caffe_run/data/efros/cdoersch/posunsup_nns_alexnet_out/patchdisplay/imgs/2328.jpg"/>
            <p:cNvPicPr>
              <a:picLocks noChangeAspect="1" noChangeArrowheads="1"/>
            </p:cNvPicPr>
            <p:nvPr/>
          </p:nvPicPr>
          <p:blipFill>
            <a:blip r:embed="rId9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7081" y="5571828"/>
              <a:ext cx="524085" cy="5240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6" name="Picture 434" descr="http://ladoga.graphics.cs.cmu.edu/cdoersch/hn25/caffe_run/data/efros/cdoersch/posunsup_nns_alexnet_out/patchdisplay/imgs/2329.jpg"/>
            <p:cNvPicPr>
              <a:picLocks noChangeAspect="1" noChangeArrowheads="1"/>
            </p:cNvPicPr>
            <p:nvPr/>
          </p:nvPicPr>
          <p:blipFill>
            <a:blip r:embed="rId9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0700" y="5571828"/>
              <a:ext cx="524085" cy="5240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7" name="Picture 436" descr="http://ladoga.graphics.cs.cmu.edu/cdoersch/hn25/caffe_run/data/efros/cdoersch/posunsup_nns_alexnet_out/patchdisplay/imgs/2330.jpg"/>
            <p:cNvPicPr>
              <a:picLocks noChangeAspect="1" noChangeArrowheads="1"/>
            </p:cNvPicPr>
            <p:nvPr/>
          </p:nvPicPr>
          <p:blipFill>
            <a:blip r:embed="rId9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84319" y="5571828"/>
              <a:ext cx="524085" cy="5240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8" name="Picture 438" descr="http://ladoga.graphics.cs.cmu.edu/cdoersch/hn25/caffe_run/data/efros/cdoersch/posunsup_nns_alexnet_out/patchdisplay/imgs/2331.jpg"/>
            <p:cNvPicPr>
              <a:picLocks noChangeAspect="1" noChangeArrowheads="1"/>
            </p:cNvPicPr>
            <p:nvPr/>
          </p:nvPicPr>
          <p:blipFill>
            <a:blip r:embed="rId9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7938" y="5571828"/>
              <a:ext cx="524085" cy="5240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9" name="Picture 440" descr="http://ladoga.graphics.cs.cmu.edu/cdoersch/hn25/caffe_run/data/efros/cdoersch/posunsup_nns_alexnet_out/patchdisplay/imgs/2332.jpg"/>
            <p:cNvPicPr>
              <a:picLocks noChangeAspect="1" noChangeArrowheads="1"/>
            </p:cNvPicPr>
            <p:nvPr/>
          </p:nvPicPr>
          <p:blipFill>
            <a:blip r:embed="rId9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91556" y="5571828"/>
              <a:ext cx="524085" cy="5240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0" name="TextBox 289"/>
            <p:cNvSpPr txBox="1"/>
            <p:nvPr/>
          </p:nvSpPr>
          <p:spPr>
            <a:xfrm>
              <a:off x="6707740" y="4562031"/>
              <a:ext cx="208191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err="1" smtClean="0"/>
                <a:t>ImageNet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AlexNet</a:t>
              </a:r>
              <a:endParaRPr lang="en-US" sz="2000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946186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 advTm="32536">
        <p:fade/>
      </p:transition>
    </mc:Choice>
    <mc:Fallback xmlns="">
      <p:transition advTm="325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086" y="-21657"/>
            <a:ext cx="8229600" cy="1143000"/>
          </a:xfrm>
        </p:spPr>
        <p:txBody>
          <a:bodyPr/>
          <a:lstStyle/>
          <a:p>
            <a:r>
              <a:rPr lang="en-US" dirty="0" smtClean="0"/>
              <a:t>Recap from Previous Lecture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086" y="1166018"/>
            <a:ext cx="8229600" cy="4525963"/>
          </a:xfrm>
        </p:spPr>
        <p:txBody>
          <a:bodyPr/>
          <a:lstStyle/>
          <a:p>
            <a:r>
              <a:rPr lang="en-US" dirty="0" smtClean="0"/>
              <a:t>We saw two strategies to get </a:t>
            </a:r>
            <a:r>
              <a:rPr lang="en-US" i="1" dirty="0" smtClean="0"/>
              <a:t>structured</a:t>
            </a:r>
            <a:r>
              <a:rPr lang="en-US" dirty="0" smtClean="0"/>
              <a:t> output while using deep learning</a:t>
            </a:r>
          </a:p>
          <a:p>
            <a:pPr lvl="1"/>
            <a:r>
              <a:rPr lang="en-US" dirty="0" smtClean="0"/>
              <a:t>With object detection, one strategy is brute force:</a:t>
            </a:r>
            <a:br>
              <a:rPr lang="en-US" dirty="0" smtClean="0"/>
            </a:br>
            <a:r>
              <a:rPr lang="en-US" dirty="0" smtClean="0"/>
              <a:t>detect everywhere at once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1944" t="31334" r="9444" b="22889"/>
          <a:stretch/>
        </p:blipFill>
        <p:spPr>
          <a:xfrm>
            <a:off x="-13636" y="3429000"/>
            <a:ext cx="9157636" cy="3332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456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5257800" y="1752600"/>
            <a:ext cx="3683417" cy="713232"/>
            <a:chOff x="5257800" y="6144768"/>
            <a:chExt cx="3683417" cy="713232"/>
          </a:xfrm>
        </p:grpSpPr>
        <p:pic>
          <p:nvPicPr>
            <p:cNvPr id="1026" name="Picture 2" descr="http://ladoga.graphics.cs.cmu.edu/cdoersch/hn25/caffe_run/posunsup_nnsfinal_block_out/patchdisplay_plate/imgs/4560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7800" y="6144768"/>
              <a:ext cx="709011" cy="7132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ladoga.graphics.cs.cmu.edu/cdoersch/hn25/caffe_run/posunsup_nnsfinal_block_out/patchdisplay_plate/imgs/4561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9461" y="6144768"/>
              <a:ext cx="713232" cy="7132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http://ladoga.graphics.cs.cmu.edu/cdoersch/hn25/caffe_run/posunsup_nnsfinal_block_out/patchdisplay_plate/imgs/4562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83723" y="6144768"/>
              <a:ext cx="713232" cy="7132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http://ladoga.graphics.cs.cmu.edu/cdoersch/hn25/caffe_run/posunsup_nnsfinal_block_out/patchdisplay_plate/imgs/4563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7841" y="6144768"/>
              <a:ext cx="710590" cy="7132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http://ladoga.graphics.cs.cmu.edu/cdoersch/hn25/caffe_run/posunsup_nnsfinal_block_out/patchdisplay_plate/imgs/4564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27985" y="6144768"/>
              <a:ext cx="713232" cy="7132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5257800" y="2567661"/>
            <a:ext cx="3683417" cy="713232"/>
            <a:chOff x="5257800" y="7696200"/>
            <a:chExt cx="3683417" cy="713232"/>
          </a:xfrm>
        </p:grpSpPr>
        <p:pic>
          <p:nvPicPr>
            <p:cNvPr id="1036" name="Picture 12" descr="http://ladoga.graphics.cs.cmu.edu/cdoersch/hn25/caffe_run/posunsup_nnsfinal_block_out/patchdisplay_plate/imgs/8120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7800" y="7696200"/>
              <a:ext cx="713232" cy="7132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http://ladoga.graphics.cs.cmu.edu/cdoersch/hn25/caffe_run/posunsup_nnsfinal_block_out/patchdisplay_plate/imgs/8121.jp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00346" y="7696200"/>
              <a:ext cx="713232" cy="7132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0" name="Picture 16" descr="http://ladoga.graphics.cs.cmu.edu/cdoersch/hn25/caffe_run/posunsup_nnsfinal_block_out/patchdisplay_plate/imgs/8122.jp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42892" y="7696200"/>
              <a:ext cx="713232" cy="7132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2" name="Picture 18" descr="http://ladoga.graphics.cs.cmu.edu/cdoersch/hn25/caffe_run/posunsup_nnsfinal_block_out/patchdisplay_plate/imgs/8123.jp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85438" y="7696200"/>
              <a:ext cx="713232" cy="7132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4" name="Picture 20" descr="http://ladoga.graphics.cs.cmu.edu/cdoersch/hn25/caffe_run/posunsup_nnsfinal_block_out/patchdisplay_plate/imgs/8124.jp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27985" y="7696200"/>
              <a:ext cx="713232" cy="7132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4" name="Group 33"/>
          <p:cNvGrpSpPr/>
          <p:nvPr/>
        </p:nvGrpSpPr>
        <p:grpSpPr>
          <a:xfrm>
            <a:off x="5257800" y="3364211"/>
            <a:ext cx="3683417" cy="713232"/>
            <a:chOff x="5257800" y="8653907"/>
            <a:chExt cx="3683417" cy="713232"/>
          </a:xfrm>
        </p:grpSpPr>
        <p:pic>
          <p:nvPicPr>
            <p:cNvPr id="1046" name="Picture 22" descr="http://ladoga.graphics.cs.cmu.edu/cdoersch/hn25/caffe_run/posunsup_nnsfinal_block_out/patchdisplay_plate/imgs/6380.jp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7967" y="8653907"/>
              <a:ext cx="713232" cy="7132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8" name="Picture 24" descr="http://ladoga.graphics.cs.cmu.edu/cdoersch/hn25/caffe_run/posunsup_nnsfinal_block_out/patchdisplay_plate/imgs/6381.jp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84147" y="8653907"/>
              <a:ext cx="716889" cy="7132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0" name="Picture 26" descr="http://ladoga.graphics.cs.cmu.edu/cdoersch/hn25/caffe_run/posunsup_nnsfinal_block_out/patchdisplay_plate/imgs/6382.jpg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41057" y="8653907"/>
              <a:ext cx="713232" cy="7132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2" name="Picture 28" descr="http://ladoga.graphics.cs.cmu.edu/cdoersch/hn25/caffe_run/posunsup_nnsfinal_block_out/patchdisplay_plate/imgs/6383.jpg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7800" y="8653907"/>
              <a:ext cx="710309" cy="7132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4" name="Picture 30" descr="http://ladoga.graphics.cs.cmu.edu/cdoersch/hn25/caffe_run/posunsup_nnsfinal_block_out/patchdisplay_plate/imgs/6384.jpg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0896" y="8653907"/>
              <a:ext cx="710321" cy="7132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Visual Data Mining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234207" y="1994950"/>
            <a:ext cx="3926503" cy="2641138"/>
            <a:chOff x="320671" y="2188818"/>
            <a:chExt cx="4316242" cy="2903294"/>
          </a:xfrm>
        </p:grpSpPr>
        <p:pic>
          <p:nvPicPr>
            <p:cNvPr id="5" name="Picture 2" descr="http://graphics.cs.cmu.edu/projects/contextPrediction/VOC2011/JPEGImages/2008_006377.jpg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242" y="2590800"/>
              <a:ext cx="1188071" cy="891053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http://graphics.cs.cmu.edu/projects/contextPrediction/VOC2011/JPEGImages/2011_000505.jpg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642" y="3422172"/>
              <a:ext cx="1188071" cy="891053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http://graphics.cs.cmu.edu/projects/contextPrediction/VOC2011/JPEGImages/2009_004377.jpg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7474" y="2976869"/>
              <a:ext cx="1188071" cy="891053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8" descr="http://graphics.cs.cmu.edu/projects/contextPrediction/VOC2011/JPEGImages/2009_002169.jpg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6283" y="2250327"/>
              <a:ext cx="891053" cy="1188071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10" descr="http://graphics.cs.cmu.edu/projects/contextPrediction/VOC2011/JPEGImages/2008_008578.jpg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8020" y="4026131"/>
              <a:ext cx="1188071" cy="891053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2" descr="http://graphics.cs.cmu.edu/projects/contextPrediction/VOC2011/JPEGImages/2010_000433.jpg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5279" y="3606577"/>
              <a:ext cx="1188071" cy="786503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4" descr="http://graphics.cs.cmu.edu/projects/contextPrediction/VOC2011/JPEGImages/2011_000345.jpg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8021" y="2590800"/>
              <a:ext cx="1188071" cy="891053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6" descr="http://graphics.cs.cmu.edu/projects/contextPrediction/VOC2011/JPEGImages/2009_002901.jpg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3427" y="4224820"/>
              <a:ext cx="1188071" cy="86729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8" descr="http://graphics.cs.cmu.edu/projects/contextPrediction/VOC2011/JPEGImages/2010_002192.jpg"/>
            <p:cNvPicPr>
              <a:picLocks noChangeAspect="1" noChangeArrowheads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671" y="3225004"/>
              <a:ext cx="1188071" cy="853035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0" descr="http://graphics.cs.cmu.edu/projects/contextPrediction/VOC2011/JPEGImages/2011_002879.jpg"/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970" y="3958894"/>
              <a:ext cx="1188071" cy="891053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2" descr="http://graphics.cs.cmu.edu/projects/contextPrediction/VOC2011/JPEGImages/2008_004868.jpg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2817" y="4217833"/>
              <a:ext cx="1188070" cy="84828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4" descr="http://graphics.cs.cmu.edu/projects/contextPrediction/VOC2011/JPEGImages/2009_003164.jpg"/>
            <p:cNvPicPr>
              <a:picLocks noChangeAspect="1" noChangeArrowheads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3519" y="2189843"/>
              <a:ext cx="1188071" cy="891053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6" descr="http://graphics.cs.cmu.edu/projects/contextPrediction/VOC2011/JPEGImages/2010_005442.jpg"/>
            <p:cNvPicPr>
              <a:picLocks noChangeAspect="1" noChangeArrowheads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7041" y="2188818"/>
              <a:ext cx="1188072" cy="1166687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8" descr="http://graphics.cs.cmu.edu/projects/contextPrediction/VOC2011/JPEGImages/2008_003988.jpg"/>
            <p:cNvPicPr>
              <a:picLocks noChangeAspect="1" noChangeArrowheads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8842" y="3580605"/>
              <a:ext cx="1188071" cy="891053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30" descr="http://graphics.cs.cmu.edu/projects/contextPrediction/VOC2011/JPEGImages/2008_004981.jpg"/>
            <p:cNvPicPr>
              <a:picLocks noChangeAspect="1" noChangeArrowheads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4684" y="3029762"/>
              <a:ext cx="891053" cy="1188071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32" descr="http://graphics.cs.cmu.edu/projects/contextPrediction/VOC2011/JPEGImages/2008_006387.jpg"/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9103" y="3438398"/>
              <a:ext cx="1188071" cy="891053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Right Arrow 31"/>
          <p:cNvSpPr/>
          <p:nvPr/>
        </p:nvSpPr>
        <p:spPr>
          <a:xfrm>
            <a:off x="4495800" y="3035888"/>
            <a:ext cx="457200" cy="5994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 rot="5400000">
            <a:off x="6920509" y="3860245"/>
            <a:ext cx="89319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smtClean="0"/>
              <a:t>…</a:t>
            </a:r>
            <a:endParaRPr lang="en-US" sz="8000" dirty="0"/>
          </a:p>
        </p:txBody>
      </p:sp>
      <p:grpSp>
        <p:nvGrpSpPr>
          <p:cNvPr id="24" name="Group 23"/>
          <p:cNvGrpSpPr/>
          <p:nvPr/>
        </p:nvGrpSpPr>
        <p:grpSpPr>
          <a:xfrm>
            <a:off x="3733800" y="5320938"/>
            <a:ext cx="4876800" cy="1371600"/>
            <a:chOff x="2133600" y="5320938"/>
            <a:chExt cx="4876800" cy="1371600"/>
          </a:xfrm>
        </p:grpSpPr>
        <p:pic>
          <p:nvPicPr>
            <p:cNvPr id="41" name="Picture 2" descr="http://ladoga.graphics.cs.cmu.edu/cdoersch/hn25/caffe_run/data/efros/cdoersch/posunsup_nnsfinal_out/patchdisplay_plate_dedup/imgs/4560.jpg"/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3600" y="5320938"/>
              <a:ext cx="1371600" cy="1371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4" descr="http://ladoga.graphics.cs.cmu.edu/cdoersch/hn25/caffe_run/data/efros/cdoersch/posunsup_nnsfinal_out/patchdisplay_plate_dedup/imgs/4561.jpg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6200" y="5320938"/>
              <a:ext cx="1371600" cy="1371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6" descr="http://ladoga.graphics.cs.cmu.edu/cdoersch/hn25/caffe_run/data/efros/cdoersch/posunsup_nnsfinal_out/patchdisplay_plate_dedup/imgs/4562.jpg"/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8800" y="5320938"/>
              <a:ext cx="1371600" cy="1371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TextBox 24"/>
          <p:cNvSpPr txBox="1"/>
          <p:nvPr/>
        </p:nvSpPr>
        <p:spPr>
          <a:xfrm>
            <a:off x="330874" y="5345018"/>
            <a:ext cx="298870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200" dirty="0" smtClean="0"/>
              <a:t>Via Geometric</a:t>
            </a:r>
          </a:p>
          <a:p>
            <a:pPr algn="r"/>
            <a:r>
              <a:rPr lang="en-US" sz="3200" dirty="0" smtClean="0"/>
              <a:t>Verification</a:t>
            </a:r>
          </a:p>
          <a:p>
            <a:pPr algn="r"/>
            <a:r>
              <a:rPr lang="en-US" sz="1600" dirty="0" smtClean="0"/>
              <a:t>Simplified from [Chum et al 2007]</a:t>
            </a:r>
            <a:endParaRPr lang="en-US" sz="1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6680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7615">
        <p:fade/>
      </p:transition>
    </mc:Choice>
    <mc:Fallback>
      <p:transition spd="med" advTm="4761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Mined from Pascal VOC2011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358492" y="1331912"/>
            <a:ext cx="3706775" cy="5365229"/>
            <a:chOff x="4393230" y="1331912"/>
            <a:chExt cx="3706775" cy="5365229"/>
          </a:xfrm>
        </p:grpSpPr>
        <p:grpSp>
          <p:nvGrpSpPr>
            <p:cNvPr id="6" name="Group 5"/>
            <p:cNvGrpSpPr/>
            <p:nvPr/>
          </p:nvGrpSpPr>
          <p:grpSpPr>
            <a:xfrm>
              <a:off x="4393230" y="1331912"/>
              <a:ext cx="3706775" cy="699080"/>
              <a:chOff x="2054242" y="28124500"/>
              <a:chExt cx="3706775" cy="699080"/>
            </a:xfrm>
          </p:grpSpPr>
          <p:pic>
            <p:nvPicPr>
              <p:cNvPr id="43" name="Shape 232"/>
              <p:cNvPicPr preferRelativeResize="0">
                <a:picLocks noChangeAspect="1"/>
              </p:cNvPicPr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2054242" y="28124500"/>
                <a:ext cx="694944" cy="69908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4" name="Shape 233"/>
              <p:cNvPicPr preferRelativeResize="0">
                <a:picLocks noChangeAspect="1"/>
              </p:cNvPicPr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2807200" y="28124500"/>
                <a:ext cx="694944" cy="69494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5" name="Shape 234"/>
              <p:cNvPicPr preferRelativeResize="0">
                <a:picLocks noChangeAspect="1"/>
              </p:cNvPicPr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3560158" y="28124500"/>
                <a:ext cx="694944" cy="69494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6" name="Shape 235"/>
              <p:cNvPicPr preferRelativeResize="0">
                <a:picLocks noChangeAspect="1"/>
              </p:cNvPicPr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4313116" y="28124500"/>
                <a:ext cx="694944" cy="69752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7" name="Shape 236"/>
              <p:cNvPicPr preferRelativeResize="0">
                <a:picLocks noChangeAspect="1"/>
              </p:cNvPicPr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>
                <a:off x="5066073" y="28124500"/>
                <a:ext cx="694944" cy="69494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7" name="Group 6"/>
            <p:cNvGrpSpPr/>
            <p:nvPr/>
          </p:nvGrpSpPr>
          <p:grpSpPr>
            <a:xfrm>
              <a:off x="4393230" y="2111105"/>
              <a:ext cx="3706775" cy="694944"/>
              <a:chOff x="2054242" y="25382475"/>
              <a:chExt cx="3706775" cy="694944"/>
            </a:xfrm>
          </p:grpSpPr>
          <p:pic>
            <p:nvPicPr>
              <p:cNvPr id="38" name="Shape 237"/>
              <p:cNvPicPr preferRelativeResize="0">
                <a:picLocks noChangeAspect="1"/>
              </p:cNvPicPr>
              <p:nvPr/>
            </p:nvPicPr>
            <p:blipFill>
              <a:blip r:embed="rId8">
                <a:alphaModFix/>
              </a:blip>
              <a:stretch>
                <a:fillRect/>
              </a:stretch>
            </p:blipFill>
            <p:spPr>
              <a:xfrm>
                <a:off x="2054242" y="25382475"/>
                <a:ext cx="694944" cy="69494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9" name="Shape 238"/>
              <p:cNvPicPr preferRelativeResize="0">
                <a:picLocks noChangeAspect="1"/>
              </p:cNvPicPr>
              <p:nvPr/>
            </p:nvPicPr>
            <p:blipFill>
              <a:blip r:embed="rId9">
                <a:alphaModFix/>
              </a:blip>
              <a:stretch>
                <a:fillRect/>
              </a:stretch>
            </p:blipFill>
            <p:spPr>
              <a:xfrm>
                <a:off x="2807200" y="25382475"/>
                <a:ext cx="694944" cy="69494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0" name="Shape 239"/>
              <p:cNvPicPr preferRelativeResize="0">
                <a:picLocks noChangeAspect="1"/>
              </p:cNvPicPr>
              <p:nvPr/>
            </p:nvPicPr>
            <p:blipFill>
              <a:blip r:embed="rId10">
                <a:alphaModFix/>
              </a:blip>
              <a:stretch>
                <a:fillRect/>
              </a:stretch>
            </p:blipFill>
            <p:spPr>
              <a:xfrm>
                <a:off x="3560158" y="25382475"/>
                <a:ext cx="694944" cy="69494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1" name="Shape 240"/>
              <p:cNvPicPr preferRelativeResize="0">
                <a:picLocks noChangeAspect="1"/>
              </p:cNvPicPr>
              <p:nvPr/>
            </p:nvPicPr>
            <p:blipFill>
              <a:blip r:embed="rId11">
                <a:alphaModFix/>
              </a:blip>
              <a:stretch>
                <a:fillRect/>
              </a:stretch>
            </p:blipFill>
            <p:spPr>
              <a:xfrm>
                <a:off x="4313116" y="25382475"/>
                <a:ext cx="694944" cy="69494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2" name="Shape 241"/>
              <p:cNvPicPr preferRelativeResize="0">
                <a:picLocks noChangeAspect="1"/>
              </p:cNvPicPr>
              <p:nvPr/>
            </p:nvPicPr>
            <p:blipFill>
              <a:blip r:embed="rId12">
                <a:alphaModFix/>
              </a:blip>
              <a:stretch>
                <a:fillRect/>
              </a:stretch>
            </p:blipFill>
            <p:spPr>
              <a:xfrm>
                <a:off x="5066073" y="25382475"/>
                <a:ext cx="694944" cy="69494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8" name="Group 7"/>
            <p:cNvGrpSpPr/>
            <p:nvPr/>
          </p:nvGrpSpPr>
          <p:grpSpPr>
            <a:xfrm>
              <a:off x="4393230" y="2886161"/>
              <a:ext cx="3706775" cy="694944"/>
              <a:chOff x="2054242" y="22645225"/>
              <a:chExt cx="3706775" cy="694944"/>
            </a:xfrm>
          </p:grpSpPr>
          <p:pic>
            <p:nvPicPr>
              <p:cNvPr id="33" name="Shape 242"/>
              <p:cNvPicPr preferRelativeResize="0">
                <a:picLocks noChangeAspect="1"/>
              </p:cNvPicPr>
              <p:nvPr/>
            </p:nvPicPr>
            <p:blipFill>
              <a:blip r:embed="rId13">
                <a:alphaModFix/>
              </a:blip>
              <a:stretch>
                <a:fillRect/>
              </a:stretch>
            </p:blipFill>
            <p:spPr>
              <a:xfrm>
                <a:off x="2054242" y="22645225"/>
                <a:ext cx="694944" cy="69494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" name="Shape 243"/>
              <p:cNvPicPr preferRelativeResize="0">
                <a:picLocks noChangeAspect="1"/>
              </p:cNvPicPr>
              <p:nvPr/>
            </p:nvPicPr>
            <p:blipFill>
              <a:blip r:embed="rId14">
                <a:alphaModFix/>
              </a:blip>
              <a:stretch>
                <a:fillRect/>
              </a:stretch>
            </p:blipFill>
            <p:spPr>
              <a:xfrm>
                <a:off x="2807200" y="22645225"/>
                <a:ext cx="694944" cy="69494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5" name="Shape 244"/>
              <p:cNvPicPr preferRelativeResize="0">
                <a:picLocks noChangeAspect="1"/>
              </p:cNvPicPr>
              <p:nvPr/>
            </p:nvPicPr>
            <p:blipFill>
              <a:blip r:embed="rId15">
                <a:alphaModFix/>
              </a:blip>
              <a:stretch>
                <a:fillRect/>
              </a:stretch>
            </p:blipFill>
            <p:spPr>
              <a:xfrm>
                <a:off x="3560158" y="22645225"/>
                <a:ext cx="694944" cy="69024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6" name="Shape 245"/>
              <p:cNvPicPr preferRelativeResize="0">
                <a:picLocks noChangeAspect="1"/>
              </p:cNvPicPr>
              <p:nvPr/>
            </p:nvPicPr>
            <p:blipFill>
              <a:blip r:embed="rId16">
                <a:alphaModFix/>
              </a:blip>
              <a:stretch>
                <a:fillRect/>
              </a:stretch>
            </p:blipFill>
            <p:spPr>
              <a:xfrm>
                <a:off x="4313116" y="22645225"/>
                <a:ext cx="694944" cy="69494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7" name="Shape 246"/>
              <p:cNvPicPr preferRelativeResize="0">
                <a:picLocks noChangeAspect="1"/>
              </p:cNvPicPr>
              <p:nvPr/>
            </p:nvPicPr>
            <p:blipFill>
              <a:blip r:embed="rId17">
                <a:alphaModFix/>
              </a:blip>
              <a:stretch>
                <a:fillRect/>
              </a:stretch>
            </p:blipFill>
            <p:spPr>
              <a:xfrm>
                <a:off x="5066073" y="22645225"/>
                <a:ext cx="694944" cy="69494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9" name="Group 8"/>
            <p:cNvGrpSpPr/>
            <p:nvPr/>
          </p:nvGrpSpPr>
          <p:grpSpPr>
            <a:xfrm>
              <a:off x="4393230" y="3661217"/>
              <a:ext cx="3706775" cy="699130"/>
              <a:chOff x="2054242" y="20727075"/>
              <a:chExt cx="3706775" cy="699130"/>
            </a:xfrm>
          </p:grpSpPr>
          <p:pic>
            <p:nvPicPr>
              <p:cNvPr id="28" name="Shape 247"/>
              <p:cNvPicPr preferRelativeResize="0">
                <a:picLocks noChangeAspect="1"/>
              </p:cNvPicPr>
              <p:nvPr/>
            </p:nvPicPr>
            <p:blipFill>
              <a:blip r:embed="rId18">
                <a:alphaModFix/>
              </a:blip>
              <a:stretch>
                <a:fillRect/>
              </a:stretch>
            </p:blipFill>
            <p:spPr>
              <a:xfrm>
                <a:off x="2054242" y="20727075"/>
                <a:ext cx="694944" cy="69494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9" name="Shape 248"/>
              <p:cNvPicPr preferRelativeResize="0">
                <a:picLocks noChangeAspect="1"/>
              </p:cNvPicPr>
              <p:nvPr/>
            </p:nvPicPr>
            <p:blipFill>
              <a:blip r:embed="rId19">
                <a:alphaModFix/>
              </a:blip>
              <a:stretch>
                <a:fillRect/>
              </a:stretch>
            </p:blipFill>
            <p:spPr>
              <a:xfrm>
                <a:off x="2807200" y="20727075"/>
                <a:ext cx="694944" cy="69866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0" name="Shape 249"/>
              <p:cNvPicPr preferRelativeResize="0">
                <a:picLocks noChangeAspect="1"/>
              </p:cNvPicPr>
              <p:nvPr/>
            </p:nvPicPr>
            <p:blipFill>
              <a:blip r:embed="rId20">
                <a:alphaModFix/>
              </a:blip>
              <a:stretch>
                <a:fillRect/>
              </a:stretch>
            </p:blipFill>
            <p:spPr>
              <a:xfrm>
                <a:off x="3560158" y="20727075"/>
                <a:ext cx="694944" cy="69494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1" name="Shape 250"/>
              <p:cNvPicPr preferRelativeResize="0">
                <a:picLocks noChangeAspect="1"/>
              </p:cNvPicPr>
              <p:nvPr/>
            </p:nvPicPr>
            <p:blipFill>
              <a:blip r:embed="rId21">
                <a:alphaModFix/>
              </a:blip>
              <a:stretch>
                <a:fillRect/>
              </a:stretch>
            </p:blipFill>
            <p:spPr>
              <a:xfrm>
                <a:off x="4313116" y="20727075"/>
                <a:ext cx="694944" cy="69913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2" name="Shape 251"/>
              <p:cNvPicPr preferRelativeResize="0">
                <a:picLocks noChangeAspect="1"/>
              </p:cNvPicPr>
              <p:nvPr/>
            </p:nvPicPr>
            <p:blipFill>
              <a:blip r:embed="rId22">
                <a:alphaModFix/>
              </a:blip>
              <a:stretch>
                <a:fillRect/>
              </a:stretch>
            </p:blipFill>
            <p:spPr>
              <a:xfrm>
                <a:off x="5066073" y="20727075"/>
                <a:ext cx="694944" cy="69494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0" name="Group 9"/>
            <p:cNvGrpSpPr/>
            <p:nvPr/>
          </p:nvGrpSpPr>
          <p:grpSpPr>
            <a:xfrm>
              <a:off x="4393230" y="4440459"/>
              <a:ext cx="3706775" cy="699106"/>
              <a:chOff x="2054242" y="18560950"/>
              <a:chExt cx="3706775" cy="699106"/>
            </a:xfrm>
          </p:grpSpPr>
          <p:pic>
            <p:nvPicPr>
              <p:cNvPr id="23" name="Shape 252"/>
              <p:cNvPicPr preferRelativeResize="0">
                <a:picLocks noChangeAspect="1"/>
              </p:cNvPicPr>
              <p:nvPr/>
            </p:nvPicPr>
            <p:blipFill>
              <a:blip r:embed="rId23">
                <a:alphaModFix/>
              </a:blip>
              <a:stretch>
                <a:fillRect/>
              </a:stretch>
            </p:blipFill>
            <p:spPr>
              <a:xfrm>
                <a:off x="2054242" y="18560950"/>
                <a:ext cx="694944" cy="69876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" name="Shape 253"/>
              <p:cNvPicPr preferRelativeResize="0">
                <a:picLocks noChangeAspect="1"/>
              </p:cNvPicPr>
              <p:nvPr/>
            </p:nvPicPr>
            <p:blipFill>
              <a:blip r:embed="rId24">
                <a:alphaModFix/>
              </a:blip>
              <a:stretch>
                <a:fillRect/>
              </a:stretch>
            </p:blipFill>
            <p:spPr>
              <a:xfrm>
                <a:off x="2807200" y="18560950"/>
                <a:ext cx="694944" cy="69494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" name="Shape 254"/>
              <p:cNvPicPr preferRelativeResize="0">
                <a:picLocks noChangeAspect="1"/>
              </p:cNvPicPr>
              <p:nvPr/>
            </p:nvPicPr>
            <p:blipFill>
              <a:blip r:embed="rId25">
                <a:alphaModFix/>
              </a:blip>
              <a:stretch>
                <a:fillRect/>
              </a:stretch>
            </p:blipFill>
            <p:spPr>
              <a:xfrm>
                <a:off x="3560158" y="18560950"/>
                <a:ext cx="694944" cy="69876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6" name="Shape 255"/>
              <p:cNvPicPr preferRelativeResize="0">
                <a:picLocks noChangeAspect="1"/>
              </p:cNvPicPr>
              <p:nvPr/>
            </p:nvPicPr>
            <p:blipFill>
              <a:blip r:embed="rId26">
                <a:alphaModFix/>
              </a:blip>
              <a:stretch>
                <a:fillRect/>
              </a:stretch>
            </p:blipFill>
            <p:spPr>
              <a:xfrm>
                <a:off x="4313116" y="18560950"/>
                <a:ext cx="694944" cy="69910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7" name="Shape 256"/>
              <p:cNvPicPr preferRelativeResize="0">
                <a:picLocks noChangeAspect="1"/>
              </p:cNvPicPr>
              <p:nvPr/>
            </p:nvPicPr>
            <p:blipFill>
              <a:blip r:embed="rId27">
                <a:alphaModFix/>
              </a:blip>
              <a:stretch>
                <a:fillRect/>
              </a:stretch>
            </p:blipFill>
            <p:spPr>
              <a:xfrm>
                <a:off x="5066073" y="18560950"/>
                <a:ext cx="694944" cy="69494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1" name="Group 10"/>
            <p:cNvGrpSpPr/>
            <p:nvPr/>
          </p:nvGrpSpPr>
          <p:grpSpPr>
            <a:xfrm>
              <a:off x="4393230" y="5219678"/>
              <a:ext cx="3706775" cy="699546"/>
              <a:chOff x="2054242" y="14862450"/>
              <a:chExt cx="3706775" cy="699546"/>
            </a:xfrm>
          </p:grpSpPr>
          <p:pic>
            <p:nvPicPr>
              <p:cNvPr id="18" name="Shape 257"/>
              <p:cNvPicPr preferRelativeResize="0">
                <a:picLocks noChangeAspect="1"/>
              </p:cNvPicPr>
              <p:nvPr/>
            </p:nvPicPr>
            <p:blipFill>
              <a:blip r:embed="rId28">
                <a:alphaModFix/>
              </a:blip>
              <a:stretch>
                <a:fillRect/>
              </a:stretch>
            </p:blipFill>
            <p:spPr>
              <a:xfrm>
                <a:off x="2054242" y="14862450"/>
                <a:ext cx="694944" cy="69494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9" name="Shape 258"/>
              <p:cNvPicPr preferRelativeResize="0">
                <a:picLocks noChangeAspect="1"/>
              </p:cNvPicPr>
              <p:nvPr/>
            </p:nvPicPr>
            <p:blipFill>
              <a:blip r:embed="rId29">
                <a:alphaModFix/>
              </a:blip>
              <a:stretch>
                <a:fillRect/>
              </a:stretch>
            </p:blipFill>
            <p:spPr>
              <a:xfrm>
                <a:off x="2807200" y="14862450"/>
                <a:ext cx="694944" cy="69494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" name="Shape 259"/>
              <p:cNvPicPr preferRelativeResize="0">
                <a:picLocks noChangeAspect="1"/>
              </p:cNvPicPr>
              <p:nvPr/>
            </p:nvPicPr>
            <p:blipFill>
              <a:blip r:embed="rId30">
                <a:alphaModFix/>
              </a:blip>
              <a:stretch>
                <a:fillRect/>
              </a:stretch>
            </p:blipFill>
            <p:spPr>
              <a:xfrm>
                <a:off x="3560158" y="14862450"/>
                <a:ext cx="694944" cy="69494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" name="Shape 260"/>
              <p:cNvPicPr preferRelativeResize="0">
                <a:picLocks noChangeAspect="1"/>
              </p:cNvPicPr>
              <p:nvPr/>
            </p:nvPicPr>
            <p:blipFill>
              <a:blip r:embed="rId31">
                <a:alphaModFix/>
              </a:blip>
              <a:stretch>
                <a:fillRect/>
              </a:stretch>
            </p:blipFill>
            <p:spPr>
              <a:xfrm>
                <a:off x="4313116" y="14862450"/>
                <a:ext cx="694944" cy="69954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2" name="Shape 261"/>
              <p:cNvPicPr preferRelativeResize="0">
                <a:picLocks noChangeAspect="1"/>
              </p:cNvPicPr>
              <p:nvPr/>
            </p:nvPicPr>
            <p:blipFill>
              <a:blip r:embed="rId32">
                <a:alphaModFix/>
              </a:blip>
              <a:stretch>
                <a:fillRect/>
              </a:stretch>
            </p:blipFill>
            <p:spPr>
              <a:xfrm>
                <a:off x="5066073" y="14862450"/>
                <a:ext cx="694944" cy="69494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2" name="Group 11"/>
            <p:cNvGrpSpPr/>
            <p:nvPr/>
          </p:nvGrpSpPr>
          <p:grpSpPr>
            <a:xfrm>
              <a:off x="4393230" y="5999337"/>
              <a:ext cx="3706775" cy="697804"/>
              <a:chOff x="2054242" y="16872237"/>
              <a:chExt cx="3706775" cy="697804"/>
            </a:xfrm>
          </p:grpSpPr>
          <p:pic>
            <p:nvPicPr>
              <p:cNvPr id="13" name="Shape 262"/>
              <p:cNvPicPr preferRelativeResize="0">
                <a:picLocks noChangeAspect="1"/>
              </p:cNvPicPr>
              <p:nvPr/>
            </p:nvPicPr>
            <p:blipFill>
              <a:blip r:embed="rId33">
                <a:alphaModFix/>
              </a:blip>
              <a:stretch>
                <a:fillRect/>
              </a:stretch>
            </p:blipFill>
            <p:spPr>
              <a:xfrm>
                <a:off x="2054242" y="16872237"/>
                <a:ext cx="694944" cy="69494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" name="Shape 263"/>
              <p:cNvPicPr preferRelativeResize="0">
                <a:picLocks noChangeAspect="1"/>
              </p:cNvPicPr>
              <p:nvPr/>
            </p:nvPicPr>
            <p:blipFill>
              <a:blip r:embed="rId34">
                <a:alphaModFix/>
              </a:blip>
              <a:stretch>
                <a:fillRect/>
              </a:stretch>
            </p:blipFill>
            <p:spPr>
              <a:xfrm>
                <a:off x="2807200" y="16872237"/>
                <a:ext cx="694944" cy="69139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" name="Shape 264"/>
              <p:cNvPicPr preferRelativeResize="0">
                <a:picLocks noChangeAspect="1"/>
              </p:cNvPicPr>
              <p:nvPr/>
            </p:nvPicPr>
            <p:blipFill>
              <a:blip r:embed="rId35">
                <a:alphaModFix/>
              </a:blip>
              <a:stretch>
                <a:fillRect/>
              </a:stretch>
            </p:blipFill>
            <p:spPr>
              <a:xfrm>
                <a:off x="3560158" y="16872237"/>
                <a:ext cx="694944" cy="69494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6" name="Shape 265"/>
              <p:cNvPicPr preferRelativeResize="0">
                <a:picLocks noChangeAspect="1"/>
              </p:cNvPicPr>
              <p:nvPr/>
            </p:nvPicPr>
            <p:blipFill>
              <a:blip r:embed="rId36">
                <a:alphaModFix/>
              </a:blip>
              <a:stretch>
                <a:fillRect/>
              </a:stretch>
            </p:blipFill>
            <p:spPr>
              <a:xfrm>
                <a:off x="4313116" y="16872237"/>
                <a:ext cx="694944" cy="69780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" name="Shape 266"/>
              <p:cNvPicPr preferRelativeResize="0">
                <a:picLocks noChangeAspect="1"/>
              </p:cNvPicPr>
              <p:nvPr/>
            </p:nvPicPr>
            <p:blipFill>
              <a:blip r:embed="rId37">
                <a:alphaModFix/>
              </a:blip>
              <a:stretch>
                <a:fillRect/>
              </a:stretch>
            </p:blipFill>
            <p:spPr>
              <a:xfrm>
                <a:off x="5066073" y="16872237"/>
                <a:ext cx="694944" cy="69779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48" name="Group 47"/>
          <p:cNvGrpSpPr/>
          <p:nvPr/>
        </p:nvGrpSpPr>
        <p:grpSpPr>
          <a:xfrm>
            <a:off x="5078711" y="1331912"/>
            <a:ext cx="3706775" cy="5365229"/>
            <a:chOff x="9125814" y="1331912"/>
            <a:chExt cx="3706775" cy="5365229"/>
          </a:xfrm>
        </p:grpSpPr>
        <p:grpSp>
          <p:nvGrpSpPr>
            <p:cNvPr id="49" name="Group 48"/>
            <p:cNvGrpSpPr/>
            <p:nvPr/>
          </p:nvGrpSpPr>
          <p:grpSpPr>
            <a:xfrm>
              <a:off x="9125814" y="1331912"/>
              <a:ext cx="3706775" cy="694944"/>
              <a:chOff x="2054242" y="12941325"/>
              <a:chExt cx="3706775" cy="694944"/>
            </a:xfrm>
          </p:grpSpPr>
          <p:pic>
            <p:nvPicPr>
              <p:cNvPr id="86" name="Shape 267"/>
              <p:cNvPicPr preferRelativeResize="0">
                <a:picLocks noChangeAspect="1"/>
              </p:cNvPicPr>
              <p:nvPr/>
            </p:nvPicPr>
            <p:blipFill>
              <a:blip r:embed="rId38">
                <a:alphaModFix/>
              </a:blip>
              <a:stretch>
                <a:fillRect/>
              </a:stretch>
            </p:blipFill>
            <p:spPr>
              <a:xfrm>
                <a:off x="2054242" y="12941325"/>
                <a:ext cx="694944" cy="69124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7" name="Shape 268"/>
              <p:cNvPicPr preferRelativeResize="0">
                <a:picLocks noChangeAspect="1"/>
              </p:cNvPicPr>
              <p:nvPr/>
            </p:nvPicPr>
            <p:blipFill>
              <a:blip r:embed="rId39">
                <a:alphaModFix/>
              </a:blip>
              <a:stretch>
                <a:fillRect/>
              </a:stretch>
            </p:blipFill>
            <p:spPr>
              <a:xfrm>
                <a:off x="2807200" y="12941325"/>
                <a:ext cx="694944" cy="69118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8" name="Shape 269"/>
              <p:cNvPicPr preferRelativeResize="0">
                <a:picLocks noChangeAspect="1"/>
              </p:cNvPicPr>
              <p:nvPr/>
            </p:nvPicPr>
            <p:blipFill>
              <a:blip r:embed="rId40">
                <a:alphaModFix/>
              </a:blip>
              <a:stretch>
                <a:fillRect/>
              </a:stretch>
            </p:blipFill>
            <p:spPr>
              <a:xfrm>
                <a:off x="3560158" y="12941325"/>
                <a:ext cx="694944" cy="69494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9" name="Shape 270"/>
              <p:cNvPicPr preferRelativeResize="0">
                <a:picLocks noChangeAspect="1"/>
              </p:cNvPicPr>
              <p:nvPr/>
            </p:nvPicPr>
            <p:blipFill>
              <a:blip r:embed="rId41">
                <a:alphaModFix/>
              </a:blip>
              <a:stretch>
                <a:fillRect/>
              </a:stretch>
            </p:blipFill>
            <p:spPr>
              <a:xfrm>
                <a:off x="4313116" y="12941325"/>
                <a:ext cx="694944" cy="69494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0" name="Shape 271"/>
              <p:cNvPicPr preferRelativeResize="0">
                <a:picLocks noChangeAspect="1"/>
              </p:cNvPicPr>
              <p:nvPr/>
            </p:nvPicPr>
            <p:blipFill>
              <a:blip r:embed="rId42">
                <a:alphaModFix/>
              </a:blip>
              <a:stretch>
                <a:fillRect/>
              </a:stretch>
            </p:blipFill>
            <p:spPr>
              <a:xfrm>
                <a:off x="5066073" y="12941325"/>
                <a:ext cx="694944" cy="69494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0" name="Group 49"/>
            <p:cNvGrpSpPr/>
            <p:nvPr/>
          </p:nvGrpSpPr>
          <p:grpSpPr>
            <a:xfrm>
              <a:off x="9125814" y="2108100"/>
              <a:ext cx="3706775" cy="694944"/>
              <a:chOff x="2054242" y="10739275"/>
              <a:chExt cx="3706775" cy="694944"/>
            </a:xfrm>
          </p:grpSpPr>
          <p:pic>
            <p:nvPicPr>
              <p:cNvPr id="81" name="Shape 272"/>
              <p:cNvPicPr preferRelativeResize="0">
                <a:picLocks noChangeAspect="1"/>
              </p:cNvPicPr>
              <p:nvPr/>
            </p:nvPicPr>
            <p:blipFill>
              <a:blip r:embed="rId43">
                <a:alphaModFix/>
              </a:blip>
              <a:stretch>
                <a:fillRect/>
              </a:stretch>
            </p:blipFill>
            <p:spPr>
              <a:xfrm>
                <a:off x="2054242" y="10739275"/>
                <a:ext cx="694944" cy="69114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2" name="Shape 273"/>
              <p:cNvPicPr preferRelativeResize="0">
                <a:picLocks noChangeAspect="1"/>
              </p:cNvPicPr>
              <p:nvPr/>
            </p:nvPicPr>
            <p:blipFill>
              <a:blip r:embed="rId44">
                <a:alphaModFix/>
              </a:blip>
              <a:stretch>
                <a:fillRect/>
              </a:stretch>
            </p:blipFill>
            <p:spPr>
              <a:xfrm>
                <a:off x="2807200" y="10739275"/>
                <a:ext cx="694944" cy="69494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3" name="Shape 274"/>
              <p:cNvPicPr preferRelativeResize="0">
                <a:picLocks noChangeAspect="1"/>
              </p:cNvPicPr>
              <p:nvPr/>
            </p:nvPicPr>
            <p:blipFill>
              <a:blip r:embed="rId45">
                <a:alphaModFix/>
              </a:blip>
              <a:stretch>
                <a:fillRect/>
              </a:stretch>
            </p:blipFill>
            <p:spPr>
              <a:xfrm>
                <a:off x="3560158" y="10739275"/>
                <a:ext cx="694944" cy="69494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4" name="Shape 275"/>
              <p:cNvPicPr preferRelativeResize="0">
                <a:picLocks noChangeAspect="1"/>
              </p:cNvPicPr>
              <p:nvPr/>
            </p:nvPicPr>
            <p:blipFill>
              <a:blip r:embed="rId46">
                <a:alphaModFix/>
              </a:blip>
              <a:stretch>
                <a:fillRect/>
              </a:stretch>
            </p:blipFill>
            <p:spPr>
              <a:xfrm>
                <a:off x="4313116" y="10739275"/>
                <a:ext cx="694944" cy="69198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5" name="Shape 276"/>
              <p:cNvPicPr preferRelativeResize="0">
                <a:picLocks noChangeAspect="1"/>
              </p:cNvPicPr>
              <p:nvPr/>
            </p:nvPicPr>
            <p:blipFill>
              <a:blip r:embed="rId47">
                <a:alphaModFix/>
              </a:blip>
              <a:stretch>
                <a:fillRect/>
              </a:stretch>
            </p:blipFill>
            <p:spPr>
              <a:xfrm>
                <a:off x="5066073" y="10739275"/>
                <a:ext cx="694944" cy="69494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1" name="Group 50"/>
            <p:cNvGrpSpPr/>
            <p:nvPr/>
          </p:nvGrpSpPr>
          <p:grpSpPr>
            <a:xfrm>
              <a:off x="9125814" y="2884288"/>
              <a:ext cx="3706775" cy="694944"/>
              <a:chOff x="2054242" y="8372275"/>
              <a:chExt cx="3706775" cy="694944"/>
            </a:xfrm>
          </p:grpSpPr>
          <p:pic>
            <p:nvPicPr>
              <p:cNvPr id="76" name="Shape 277"/>
              <p:cNvPicPr preferRelativeResize="0">
                <a:picLocks noChangeAspect="1"/>
              </p:cNvPicPr>
              <p:nvPr/>
            </p:nvPicPr>
            <p:blipFill>
              <a:blip r:embed="rId48">
                <a:alphaModFix/>
              </a:blip>
              <a:stretch>
                <a:fillRect/>
              </a:stretch>
            </p:blipFill>
            <p:spPr>
              <a:xfrm>
                <a:off x="2054242" y="8372275"/>
                <a:ext cx="694944" cy="69106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7" name="Shape 278"/>
              <p:cNvPicPr preferRelativeResize="0">
                <a:picLocks noChangeAspect="1"/>
              </p:cNvPicPr>
              <p:nvPr/>
            </p:nvPicPr>
            <p:blipFill>
              <a:blip r:embed="rId49">
                <a:alphaModFix/>
              </a:blip>
              <a:stretch>
                <a:fillRect/>
              </a:stretch>
            </p:blipFill>
            <p:spPr>
              <a:xfrm>
                <a:off x="2807200" y="8372275"/>
                <a:ext cx="694944" cy="69494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8" name="Shape 279"/>
              <p:cNvPicPr preferRelativeResize="0">
                <a:picLocks noChangeAspect="1"/>
              </p:cNvPicPr>
              <p:nvPr/>
            </p:nvPicPr>
            <p:blipFill>
              <a:blip r:embed="rId50">
                <a:alphaModFix/>
              </a:blip>
              <a:stretch>
                <a:fillRect/>
              </a:stretch>
            </p:blipFill>
            <p:spPr>
              <a:xfrm>
                <a:off x="3560158" y="8372275"/>
                <a:ext cx="694944" cy="69494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9" name="Shape 280"/>
              <p:cNvPicPr preferRelativeResize="0">
                <a:picLocks noChangeAspect="1"/>
              </p:cNvPicPr>
              <p:nvPr/>
            </p:nvPicPr>
            <p:blipFill>
              <a:blip r:embed="rId51">
                <a:alphaModFix/>
              </a:blip>
              <a:stretch>
                <a:fillRect/>
              </a:stretch>
            </p:blipFill>
            <p:spPr>
              <a:xfrm>
                <a:off x="4313116" y="8372275"/>
                <a:ext cx="694944" cy="69494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0" name="Shape 281"/>
              <p:cNvPicPr preferRelativeResize="0">
                <a:picLocks noChangeAspect="1"/>
              </p:cNvPicPr>
              <p:nvPr/>
            </p:nvPicPr>
            <p:blipFill>
              <a:blip r:embed="rId52">
                <a:alphaModFix/>
              </a:blip>
              <a:stretch>
                <a:fillRect/>
              </a:stretch>
            </p:blipFill>
            <p:spPr>
              <a:xfrm>
                <a:off x="5066073" y="8372275"/>
                <a:ext cx="694944" cy="69494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2" name="Group 51"/>
            <p:cNvGrpSpPr/>
            <p:nvPr/>
          </p:nvGrpSpPr>
          <p:grpSpPr>
            <a:xfrm>
              <a:off x="9125814" y="3660476"/>
              <a:ext cx="3706775" cy="700594"/>
              <a:chOff x="2054242" y="6783250"/>
              <a:chExt cx="3706775" cy="700594"/>
            </a:xfrm>
          </p:grpSpPr>
          <p:pic>
            <p:nvPicPr>
              <p:cNvPr id="71" name="Shape 282"/>
              <p:cNvPicPr preferRelativeResize="0">
                <a:picLocks noChangeAspect="1"/>
              </p:cNvPicPr>
              <p:nvPr/>
            </p:nvPicPr>
            <p:blipFill>
              <a:blip r:embed="rId53">
                <a:alphaModFix/>
              </a:blip>
              <a:stretch>
                <a:fillRect/>
              </a:stretch>
            </p:blipFill>
            <p:spPr>
              <a:xfrm>
                <a:off x="2054242" y="6783250"/>
                <a:ext cx="694944" cy="69862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2" name="Shape 283"/>
              <p:cNvPicPr preferRelativeResize="0">
                <a:picLocks noChangeAspect="1"/>
              </p:cNvPicPr>
              <p:nvPr/>
            </p:nvPicPr>
            <p:blipFill>
              <a:blip r:embed="rId54">
                <a:alphaModFix/>
              </a:blip>
              <a:stretch>
                <a:fillRect/>
              </a:stretch>
            </p:blipFill>
            <p:spPr>
              <a:xfrm>
                <a:off x="2807200" y="6783250"/>
                <a:ext cx="694944" cy="69494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3" name="Shape 284"/>
              <p:cNvPicPr preferRelativeResize="0">
                <a:picLocks noChangeAspect="1"/>
              </p:cNvPicPr>
              <p:nvPr/>
            </p:nvPicPr>
            <p:blipFill>
              <a:blip r:embed="rId55">
                <a:alphaModFix/>
              </a:blip>
              <a:stretch>
                <a:fillRect/>
              </a:stretch>
            </p:blipFill>
            <p:spPr>
              <a:xfrm>
                <a:off x="3560158" y="6783250"/>
                <a:ext cx="694944" cy="69494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4" name="Shape 285"/>
              <p:cNvPicPr preferRelativeResize="0">
                <a:picLocks noChangeAspect="1"/>
              </p:cNvPicPr>
              <p:nvPr/>
            </p:nvPicPr>
            <p:blipFill>
              <a:blip r:embed="rId56">
                <a:alphaModFix/>
              </a:blip>
              <a:stretch>
                <a:fillRect/>
              </a:stretch>
            </p:blipFill>
            <p:spPr>
              <a:xfrm>
                <a:off x="4313116" y="6783250"/>
                <a:ext cx="694944" cy="70059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5" name="Shape 286"/>
              <p:cNvPicPr preferRelativeResize="0">
                <a:picLocks noChangeAspect="1"/>
              </p:cNvPicPr>
              <p:nvPr/>
            </p:nvPicPr>
            <p:blipFill>
              <a:blip r:embed="rId57">
                <a:alphaModFix/>
              </a:blip>
              <a:stretch>
                <a:fillRect/>
              </a:stretch>
            </p:blipFill>
            <p:spPr>
              <a:xfrm>
                <a:off x="5066073" y="6783250"/>
                <a:ext cx="694944" cy="69494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3" name="Group 52"/>
            <p:cNvGrpSpPr/>
            <p:nvPr/>
          </p:nvGrpSpPr>
          <p:grpSpPr>
            <a:xfrm>
              <a:off x="9125814" y="4442314"/>
              <a:ext cx="3706775" cy="698545"/>
              <a:chOff x="2054242" y="4892925"/>
              <a:chExt cx="3706775" cy="698545"/>
            </a:xfrm>
          </p:grpSpPr>
          <p:pic>
            <p:nvPicPr>
              <p:cNvPr id="66" name="Shape 287"/>
              <p:cNvPicPr preferRelativeResize="0">
                <a:picLocks noChangeAspect="1"/>
              </p:cNvPicPr>
              <p:nvPr/>
            </p:nvPicPr>
            <p:blipFill>
              <a:blip r:embed="rId58">
                <a:alphaModFix/>
              </a:blip>
              <a:stretch>
                <a:fillRect/>
              </a:stretch>
            </p:blipFill>
            <p:spPr>
              <a:xfrm>
                <a:off x="2054242" y="4892925"/>
                <a:ext cx="694944" cy="69494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7" name="Shape 288"/>
              <p:cNvPicPr preferRelativeResize="0">
                <a:picLocks noChangeAspect="1"/>
              </p:cNvPicPr>
              <p:nvPr/>
            </p:nvPicPr>
            <p:blipFill>
              <a:blip r:embed="rId59">
                <a:alphaModFix/>
              </a:blip>
              <a:stretch>
                <a:fillRect/>
              </a:stretch>
            </p:blipFill>
            <p:spPr>
              <a:xfrm>
                <a:off x="2807200" y="4892925"/>
                <a:ext cx="694944" cy="69494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8" name="Shape 289"/>
              <p:cNvPicPr preferRelativeResize="0">
                <a:picLocks noChangeAspect="1"/>
              </p:cNvPicPr>
              <p:nvPr/>
            </p:nvPicPr>
            <p:blipFill>
              <a:blip r:embed="rId60">
                <a:alphaModFix/>
              </a:blip>
              <a:stretch>
                <a:fillRect/>
              </a:stretch>
            </p:blipFill>
            <p:spPr>
              <a:xfrm>
                <a:off x="3560158" y="4892925"/>
                <a:ext cx="694944" cy="69854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9" name="Shape 290"/>
              <p:cNvPicPr preferRelativeResize="0">
                <a:picLocks noChangeAspect="1"/>
              </p:cNvPicPr>
              <p:nvPr/>
            </p:nvPicPr>
            <p:blipFill>
              <a:blip r:embed="rId61">
                <a:alphaModFix/>
              </a:blip>
              <a:stretch>
                <a:fillRect/>
              </a:stretch>
            </p:blipFill>
            <p:spPr>
              <a:xfrm>
                <a:off x="4313116" y="4892925"/>
                <a:ext cx="694944" cy="69092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0" name="Shape 291"/>
              <p:cNvPicPr preferRelativeResize="0">
                <a:picLocks noChangeAspect="1"/>
              </p:cNvPicPr>
              <p:nvPr/>
            </p:nvPicPr>
            <p:blipFill>
              <a:blip r:embed="rId62">
                <a:alphaModFix/>
              </a:blip>
              <a:stretch>
                <a:fillRect/>
              </a:stretch>
            </p:blipFill>
            <p:spPr>
              <a:xfrm>
                <a:off x="5066073" y="4892925"/>
                <a:ext cx="694944" cy="69494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9125814" y="5222103"/>
              <a:ext cx="3706775" cy="694944"/>
              <a:chOff x="2054242" y="2939375"/>
              <a:chExt cx="3706775" cy="694944"/>
            </a:xfrm>
          </p:grpSpPr>
          <p:pic>
            <p:nvPicPr>
              <p:cNvPr id="61" name="Shape 292"/>
              <p:cNvPicPr preferRelativeResize="0">
                <a:picLocks noChangeAspect="1"/>
              </p:cNvPicPr>
              <p:nvPr/>
            </p:nvPicPr>
            <p:blipFill>
              <a:blip r:embed="rId63">
                <a:alphaModFix/>
              </a:blip>
              <a:stretch>
                <a:fillRect/>
              </a:stretch>
            </p:blipFill>
            <p:spPr>
              <a:xfrm>
                <a:off x="2054242" y="2939375"/>
                <a:ext cx="694944" cy="69494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2" name="Shape 293"/>
              <p:cNvPicPr preferRelativeResize="0">
                <a:picLocks noChangeAspect="1"/>
              </p:cNvPicPr>
              <p:nvPr/>
            </p:nvPicPr>
            <p:blipFill>
              <a:blip r:embed="rId64">
                <a:alphaModFix/>
              </a:blip>
              <a:stretch>
                <a:fillRect/>
              </a:stretch>
            </p:blipFill>
            <p:spPr>
              <a:xfrm>
                <a:off x="2807200" y="2939375"/>
                <a:ext cx="694944" cy="69494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3" name="Shape 294"/>
              <p:cNvPicPr preferRelativeResize="0">
                <a:picLocks noChangeAspect="1"/>
              </p:cNvPicPr>
              <p:nvPr/>
            </p:nvPicPr>
            <p:blipFill>
              <a:blip r:embed="rId65">
                <a:alphaModFix/>
              </a:blip>
              <a:stretch>
                <a:fillRect/>
              </a:stretch>
            </p:blipFill>
            <p:spPr>
              <a:xfrm>
                <a:off x="3560158" y="2939375"/>
                <a:ext cx="694944" cy="69494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4" name="Shape 295"/>
              <p:cNvPicPr preferRelativeResize="0">
                <a:picLocks noChangeAspect="1"/>
              </p:cNvPicPr>
              <p:nvPr/>
            </p:nvPicPr>
            <p:blipFill>
              <a:blip r:embed="rId66">
                <a:alphaModFix/>
              </a:blip>
              <a:stretch>
                <a:fillRect/>
              </a:stretch>
            </p:blipFill>
            <p:spPr>
              <a:xfrm>
                <a:off x="4313116" y="2939375"/>
                <a:ext cx="694944" cy="69057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5" name="Shape 296"/>
              <p:cNvPicPr preferRelativeResize="0">
                <a:picLocks noChangeAspect="1"/>
              </p:cNvPicPr>
              <p:nvPr/>
            </p:nvPicPr>
            <p:blipFill>
              <a:blip r:embed="rId67">
                <a:alphaModFix/>
              </a:blip>
              <a:stretch>
                <a:fillRect/>
              </a:stretch>
            </p:blipFill>
            <p:spPr>
              <a:xfrm>
                <a:off x="5066073" y="2939375"/>
                <a:ext cx="694944" cy="69494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5" name="Group 54"/>
            <p:cNvGrpSpPr/>
            <p:nvPr/>
          </p:nvGrpSpPr>
          <p:grpSpPr>
            <a:xfrm>
              <a:off x="9125814" y="5998293"/>
              <a:ext cx="3706775" cy="698848"/>
              <a:chOff x="2054242" y="679700"/>
              <a:chExt cx="3706775" cy="698848"/>
            </a:xfrm>
          </p:grpSpPr>
          <p:pic>
            <p:nvPicPr>
              <p:cNvPr id="56" name="Shape 297"/>
              <p:cNvPicPr preferRelativeResize="0">
                <a:picLocks noChangeAspect="1"/>
              </p:cNvPicPr>
              <p:nvPr/>
            </p:nvPicPr>
            <p:blipFill>
              <a:blip r:embed="rId68">
                <a:alphaModFix/>
              </a:blip>
              <a:stretch>
                <a:fillRect/>
              </a:stretch>
            </p:blipFill>
            <p:spPr>
              <a:xfrm>
                <a:off x="2054242" y="679700"/>
                <a:ext cx="694944" cy="69494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7" name="Shape 298"/>
              <p:cNvPicPr preferRelativeResize="0">
                <a:picLocks noChangeAspect="1"/>
              </p:cNvPicPr>
              <p:nvPr/>
            </p:nvPicPr>
            <p:blipFill>
              <a:blip r:embed="rId69">
                <a:alphaModFix/>
              </a:blip>
              <a:stretch>
                <a:fillRect/>
              </a:stretch>
            </p:blipFill>
            <p:spPr>
              <a:xfrm>
                <a:off x="2807200" y="679700"/>
                <a:ext cx="694944" cy="69494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8" name="Shape 299"/>
              <p:cNvPicPr preferRelativeResize="0">
                <a:picLocks noChangeAspect="1"/>
              </p:cNvPicPr>
              <p:nvPr/>
            </p:nvPicPr>
            <p:blipFill>
              <a:blip r:embed="rId70">
                <a:alphaModFix/>
              </a:blip>
              <a:stretch>
                <a:fillRect/>
              </a:stretch>
            </p:blipFill>
            <p:spPr>
              <a:xfrm>
                <a:off x="3560158" y="679700"/>
                <a:ext cx="694944" cy="69884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9" name="Shape 300"/>
              <p:cNvPicPr preferRelativeResize="0">
                <a:picLocks noChangeAspect="1"/>
              </p:cNvPicPr>
              <p:nvPr/>
            </p:nvPicPr>
            <p:blipFill>
              <a:blip r:embed="rId71">
                <a:alphaModFix/>
              </a:blip>
              <a:stretch>
                <a:fillRect/>
              </a:stretch>
            </p:blipFill>
            <p:spPr>
              <a:xfrm>
                <a:off x="4313116" y="679700"/>
                <a:ext cx="694944" cy="69494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0" name="Shape 301"/>
              <p:cNvPicPr preferRelativeResize="0">
                <a:picLocks noChangeAspect="1"/>
              </p:cNvPicPr>
              <p:nvPr/>
            </p:nvPicPr>
            <p:blipFill>
              <a:blip r:embed="rId72">
                <a:alphaModFix/>
              </a:blip>
              <a:stretch>
                <a:fillRect/>
              </a:stretch>
            </p:blipFill>
            <p:spPr>
              <a:xfrm>
                <a:off x="5066073" y="679700"/>
                <a:ext cx="694944" cy="69494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91" name="Rectangle 90"/>
          <p:cNvSpPr/>
          <p:nvPr/>
        </p:nvSpPr>
        <p:spPr>
          <a:xfrm>
            <a:off x="228600" y="1219200"/>
            <a:ext cx="3962400" cy="5638800"/>
          </a:xfrm>
          <a:prstGeom prst="rect">
            <a:avLst/>
          </a:prstGeom>
          <a:solidFill>
            <a:srgbClr val="FFFFF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4823086" y="1188548"/>
            <a:ext cx="3962400" cy="1659155"/>
          </a:xfrm>
          <a:prstGeom prst="rect">
            <a:avLst/>
          </a:prstGeom>
          <a:solidFill>
            <a:srgbClr val="FFFFF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/>
          <p:cNvSpPr/>
          <p:nvPr/>
        </p:nvSpPr>
        <p:spPr>
          <a:xfrm>
            <a:off x="5053863" y="3600823"/>
            <a:ext cx="3962400" cy="1585131"/>
          </a:xfrm>
          <a:prstGeom prst="rect">
            <a:avLst/>
          </a:prstGeom>
          <a:solidFill>
            <a:srgbClr val="FFFFF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ctangle 93"/>
          <p:cNvSpPr/>
          <p:nvPr/>
        </p:nvSpPr>
        <p:spPr>
          <a:xfrm>
            <a:off x="5036446" y="5973909"/>
            <a:ext cx="3962400" cy="792565"/>
          </a:xfrm>
          <a:prstGeom prst="rect">
            <a:avLst/>
          </a:prstGeom>
          <a:solidFill>
            <a:srgbClr val="FFFFF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/>
          <p:cNvSpPr/>
          <p:nvPr/>
        </p:nvSpPr>
        <p:spPr>
          <a:xfrm>
            <a:off x="4953000" y="5181600"/>
            <a:ext cx="3962400" cy="792565"/>
          </a:xfrm>
          <a:prstGeom prst="rect">
            <a:avLst/>
          </a:prstGeom>
          <a:solidFill>
            <a:srgbClr val="FFFFF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/>
          <p:cNvSpPr/>
          <p:nvPr/>
        </p:nvSpPr>
        <p:spPr>
          <a:xfrm>
            <a:off x="5000333" y="2828722"/>
            <a:ext cx="3962400" cy="792565"/>
          </a:xfrm>
          <a:prstGeom prst="rect">
            <a:avLst/>
          </a:prstGeom>
          <a:solidFill>
            <a:srgbClr val="FFFFF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1628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7042">
        <p:fade/>
      </p:transition>
    </mc:Choice>
    <mc:Fallback xmlns="">
      <p:transition spd="med" advTm="2704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animBg="1"/>
      <p:bldP spid="92" grpId="0" animBg="1"/>
      <p:bldP spid="93" grpId="0" animBg="1"/>
      <p:bldP spid="94" grpId="0" animBg="1"/>
      <p:bldP spid="95" grpId="0" animBg="1"/>
      <p:bldP spid="95" grpId="1" animBg="1"/>
      <p:bldP spid="9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Shape 78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Pre-Training for R-CNN</a:t>
            </a:r>
          </a:p>
        </p:txBody>
      </p:sp>
      <p:pic>
        <p:nvPicPr>
          <p:cNvPr id="781" name="Shape 7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8312" y="1297650"/>
            <a:ext cx="8967375" cy="26082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roup 5"/>
          <p:cNvGrpSpPr/>
          <p:nvPr/>
        </p:nvGrpSpPr>
        <p:grpSpPr>
          <a:xfrm>
            <a:off x="4343400" y="3048000"/>
            <a:ext cx="2514600" cy="1447800"/>
            <a:chOff x="4343400" y="3048000"/>
            <a:chExt cx="2514600" cy="1447800"/>
          </a:xfrm>
        </p:grpSpPr>
        <p:sp>
          <p:nvSpPr>
            <p:cNvPr id="7" name="Rectangle 6"/>
            <p:cNvSpPr/>
            <p:nvPr/>
          </p:nvSpPr>
          <p:spPr>
            <a:xfrm>
              <a:off x="4343400" y="3048000"/>
              <a:ext cx="2514600" cy="990600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Arrow Connector 7"/>
            <p:cNvCxnSpPr>
              <a:stCxn id="7" idx="2"/>
            </p:cNvCxnSpPr>
            <p:nvPr/>
          </p:nvCxnSpPr>
          <p:spPr>
            <a:xfrm>
              <a:off x="5600700" y="4038600"/>
              <a:ext cx="0" cy="457200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/>
          <p:cNvSpPr txBox="1"/>
          <p:nvPr/>
        </p:nvSpPr>
        <p:spPr>
          <a:xfrm>
            <a:off x="1828800" y="4572000"/>
            <a:ext cx="6729150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C00000"/>
                </a:solidFill>
              </a:rPr>
              <a:t>Pre-train on relative-position task, w/o labels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066663" y="6488668"/>
            <a:ext cx="2106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[</a:t>
            </a:r>
            <a:r>
              <a:rPr lang="en-US" dirty="0" err="1" smtClean="0"/>
              <a:t>Girshick</a:t>
            </a:r>
            <a:r>
              <a:rPr lang="en-US" dirty="0" smtClean="0"/>
              <a:t> et al. 2014]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67612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 advTm="28454">
        <p:fade/>
      </p:transition>
    </mc:Choice>
    <mc:Fallback xmlns="">
      <p:transition advTm="2845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230210" y="6370590"/>
            <a:ext cx="731520" cy="135468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729372" y="6391611"/>
            <a:ext cx="731520" cy="188135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210285" y="6367963"/>
            <a:ext cx="731520" cy="26670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VOC 2007 Performance</a:t>
            </a:r>
            <a:br>
              <a:rPr lang="en-US" dirty="0" smtClean="0"/>
            </a:br>
            <a:r>
              <a:rPr lang="en-US" sz="2700" dirty="0" smtClean="0"/>
              <a:t>(</a:t>
            </a:r>
            <a:r>
              <a:rPr lang="en-US" sz="2700" dirty="0" err="1" smtClean="0"/>
              <a:t>pretraining</a:t>
            </a:r>
            <a:r>
              <a:rPr lang="en-US" sz="2700" dirty="0" smtClean="0"/>
              <a:t> for R-CNN)</a:t>
            </a:r>
            <a:endParaRPr lang="en-US" sz="2700" dirty="0"/>
          </a:p>
        </p:txBody>
      </p:sp>
      <p:sp>
        <p:nvSpPr>
          <p:cNvPr id="24" name="Rectangle 23"/>
          <p:cNvSpPr/>
          <p:nvPr/>
        </p:nvSpPr>
        <p:spPr>
          <a:xfrm>
            <a:off x="6961730" y="6371590"/>
            <a:ext cx="731520" cy="181428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50000">
                <a:schemeClr val="accent2">
                  <a:lumMod val="20000"/>
                  <a:lumOff val="80000"/>
                </a:schemeClr>
              </a:gs>
              <a:gs pos="100000">
                <a:srgbClr val="F7EAE9"/>
              </a:gs>
            </a:gsLst>
            <a:lin ang="5400000" scaled="1"/>
            <a:tileRect/>
          </a:gra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4460892" y="6371042"/>
            <a:ext cx="731520" cy="23622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50000">
                <a:schemeClr val="accent2">
                  <a:lumMod val="20000"/>
                  <a:lumOff val="80000"/>
                </a:schemeClr>
              </a:gs>
              <a:gs pos="100000">
                <a:srgbClr val="F7EAE9"/>
              </a:gs>
            </a:gsLst>
            <a:lin ang="5400000" scaled="1"/>
            <a:tileRect/>
          </a:gra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941805" y="6383203"/>
            <a:ext cx="731520" cy="312801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50000">
                <a:schemeClr val="accent2">
                  <a:lumMod val="20000"/>
                  <a:lumOff val="80000"/>
                </a:schemeClr>
              </a:gs>
              <a:gs pos="100000">
                <a:srgbClr val="F7EAE9"/>
              </a:gs>
            </a:gsLst>
            <a:lin ang="5400000" scaled="1"/>
            <a:tileRect/>
          </a:gra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6914705" y="4096252"/>
            <a:ext cx="8242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45.6</a:t>
            </a:r>
            <a:endParaRPr lang="en-US" sz="2800" dirty="0"/>
          </a:p>
        </p:txBody>
      </p:sp>
      <p:sp>
        <p:nvSpPr>
          <p:cNvPr id="37" name="Rectangle 36"/>
          <p:cNvSpPr/>
          <p:nvPr/>
        </p:nvSpPr>
        <p:spPr>
          <a:xfrm>
            <a:off x="5192515" y="6428922"/>
            <a:ext cx="731520" cy="3591377"/>
          </a:xfrm>
          <a:prstGeom prst="rect">
            <a:avLst/>
          </a:prstGeom>
          <a:gradFill flip="none" rotWithShape="1">
            <a:gsLst>
              <a:gs pos="0">
                <a:srgbClr val="B0EE9A"/>
              </a:gs>
              <a:gs pos="50000">
                <a:srgbClr val="DEF8D8"/>
              </a:gs>
              <a:gs pos="100000">
                <a:srgbClr val="F5F8EE"/>
              </a:gs>
            </a:gsLst>
            <a:lin ang="5400000" scaled="1"/>
            <a:tileRect/>
          </a:gradFill>
          <a:ln>
            <a:solidFill>
              <a:srgbClr val="009A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2668274" y="6422390"/>
            <a:ext cx="731520" cy="4423410"/>
          </a:xfrm>
          <a:prstGeom prst="rect">
            <a:avLst/>
          </a:prstGeom>
          <a:gradFill flip="none" rotWithShape="1">
            <a:gsLst>
              <a:gs pos="0">
                <a:srgbClr val="B0EE9A"/>
              </a:gs>
              <a:gs pos="50000">
                <a:srgbClr val="DEF8D8"/>
              </a:gs>
              <a:gs pos="100000">
                <a:srgbClr val="F5F8EE"/>
              </a:gs>
            </a:gsLst>
            <a:lin ang="5400000" scaled="1"/>
            <a:tileRect/>
          </a:gradFill>
          <a:ln>
            <a:solidFill>
              <a:srgbClr val="009A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7693250" y="6412414"/>
            <a:ext cx="731520" cy="1560194"/>
          </a:xfrm>
          <a:prstGeom prst="rect">
            <a:avLst/>
          </a:prstGeom>
          <a:gradFill flip="none" rotWithShape="1">
            <a:gsLst>
              <a:gs pos="0">
                <a:srgbClr val="B0EE9A"/>
              </a:gs>
              <a:gs pos="50000">
                <a:srgbClr val="DEF8D8"/>
              </a:gs>
              <a:gs pos="100000">
                <a:srgbClr val="F5F8EE"/>
              </a:gs>
            </a:gsLst>
            <a:lin ang="5400000" scaled="1"/>
            <a:tileRect/>
          </a:gradFill>
          <a:ln>
            <a:solidFill>
              <a:srgbClr val="009A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092198" y="6273800"/>
            <a:ext cx="7670801" cy="1619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181349" y="6251180"/>
            <a:ext cx="22897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No </a:t>
            </a:r>
            <a:r>
              <a:rPr lang="en-US" sz="2800" dirty="0" err="1" smtClean="0"/>
              <a:t>Pretraining</a:t>
            </a:r>
            <a:endParaRPr lang="en-US" sz="2800" dirty="0"/>
          </a:p>
        </p:txBody>
      </p:sp>
      <p:sp>
        <p:nvSpPr>
          <p:cNvPr id="17" name="TextBox 16"/>
          <p:cNvSpPr txBox="1"/>
          <p:nvPr/>
        </p:nvSpPr>
        <p:spPr>
          <a:xfrm>
            <a:off x="4359499" y="6251180"/>
            <a:ext cx="87100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Ours</a:t>
            </a:r>
          </a:p>
          <a:p>
            <a:pPr algn="ctr"/>
            <a:endParaRPr lang="en-US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728693" y="6251180"/>
            <a:ext cx="31577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/>
              <a:t>ImageNet</a:t>
            </a:r>
            <a:r>
              <a:rPr lang="en-US" sz="2800" dirty="0" smtClean="0"/>
              <a:t> Labels</a:t>
            </a:r>
            <a:endParaRPr lang="en-US" sz="2800" dirty="0"/>
          </a:p>
        </p:txBody>
      </p:sp>
      <p:sp>
        <p:nvSpPr>
          <p:cNvPr id="28" name="TextBox 27"/>
          <p:cNvSpPr txBox="1"/>
          <p:nvPr/>
        </p:nvSpPr>
        <p:spPr>
          <a:xfrm>
            <a:off x="4415123" y="3548561"/>
            <a:ext cx="8242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51.1</a:t>
            </a:r>
            <a:endParaRPr lang="en-US" sz="2800" dirty="0"/>
          </a:p>
        </p:txBody>
      </p:sp>
      <p:sp>
        <p:nvSpPr>
          <p:cNvPr id="29" name="TextBox 28"/>
          <p:cNvSpPr txBox="1"/>
          <p:nvPr/>
        </p:nvSpPr>
        <p:spPr>
          <a:xfrm>
            <a:off x="1895433" y="3047817"/>
            <a:ext cx="8242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56.8</a:t>
            </a:r>
            <a:endParaRPr lang="en-US" sz="2800" dirty="0"/>
          </a:p>
        </p:txBody>
      </p:sp>
      <p:sp>
        <p:nvSpPr>
          <p:cNvPr id="19" name="TextBox 18"/>
          <p:cNvSpPr txBox="1"/>
          <p:nvPr/>
        </p:nvSpPr>
        <p:spPr>
          <a:xfrm>
            <a:off x="6183838" y="4514871"/>
            <a:ext cx="8242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40.7</a:t>
            </a:r>
            <a:endParaRPr lang="en-US" sz="2800" dirty="0"/>
          </a:p>
        </p:txBody>
      </p:sp>
      <p:sp>
        <p:nvSpPr>
          <p:cNvPr id="20" name="TextBox 19"/>
          <p:cNvSpPr txBox="1"/>
          <p:nvPr/>
        </p:nvSpPr>
        <p:spPr>
          <a:xfrm>
            <a:off x="3683000" y="4015086"/>
            <a:ext cx="8242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46.3</a:t>
            </a:r>
            <a:endParaRPr lang="en-US" sz="2800" dirty="0"/>
          </a:p>
        </p:txBody>
      </p:sp>
      <p:sp>
        <p:nvSpPr>
          <p:cNvPr id="21" name="TextBox 20"/>
          <p:cNvSpPr txBox="1"/>
          <p:nvPr/>
        </p:nvSpPr>
        <p:spPr>
          <a:xfrm>
            <a:off x="1163913" y="3337181"/>
            <a:ext cx="8242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54.2</a:t>
            </a:r>
            <a:endParaRPr lang="en-US" sz="2800" dirty="0"/>
          </a:p>
        </p:txBody>
      </p:sp>
      <p:grpSp>
        <p:nvGrpSpPr>
          <p:cNvPr id="22" name="Group 21"/>
          <p:cNvGrpSpPr/>
          <p:nvPr/>
        </p:nvGrpSpPr>
        <p:grpSpPr>
          <a:xfrm>
            <a:off x="295809" y="1524000"/>
            <a:ext cx="8467191" cy="4755063"/>
            <a:chOff x="1152022" y="1036137"/>
            <a:chExt cx="7410318" cy="4755063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600200" y="1036137"/>
              <a:ext cx="0" cy="475506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H="1">
              <a:off x="1600200" y="5791200"/>
              <a:ext cx="696214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 rot="16200000">
              <a:off x="-166273" y="2951332"/>
              <a:ext cx="3094501" cy="4579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% Average Precision</a:t>
              </a:r>
              <a:endParaRPr lang="en-US" sz="2800" dirty="0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6005830" y="2675461"/>
            <a:ext cx="30920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/>
              <a:t>[</a:t>
            </a:r>
            <a:r>
              <a:rPr lang="en-US" sz="1600" dirty="0" err="1"/>
              <a:t>Krähenbühl</a:t>
            </a:r>
            <a:r>
              <a:rPr lang="en-US" sz="1600" dirty="0" smtClean="0"/>
              <a:t>, </a:t>
            </a:r>
            <a:r>
              <a:rPr lang="en-US" sz="1600" dirty="0" err="1" smtClean="0"/>
              <a:t>Doersch</a:t>
            </a:r>
            <a:r>
              <a:rPr lang="en-US" sz="1600" dirty="0" smtClean="0"/>
              <a:t>, Donahue </a:t>
            </a:r>
            <a:r>
              <a:rPr lang="en-US" sz="1600" dirty="0"/>
              <a:t>&amp; Darrell, “Data-dependent Initializations of </a:t>
            </a:r>
            <a:r>
              <a:rPr lang="en-US" sz="1600" dirty="0" smtClean="0"/>
              <a:t>CNNs”, 2015]</a:t>
            </a:r>
            <a:endParaRPr lang="en-US" sz="1600" dirty="0"/>
          </a:p>
        </p:txBody>
      </p:sp>
      <p:sp>
        <p:nvSpPr>
          <p:cNvPr id="39" name="TextBox 38"/>
          <p:cNvSpPr txBox="1"/>
          <p:nvPr/>
        </p:nvSpPr>
        <p:spPr>
          <a:xfrm>
            <a:off x="2621901" y="1905000"/>
            <a:ext cx="8242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68.6</a:t>
            </a:r>
            <a:endParaRPr lang="en-US" sz="2800" dirty="0"/>
          </a:p>
        </p:txBody>
      </p:sp>
      <p:sp>
        <p:nvSpPr>
          <p:cNvPr id="40" name="TextBox 39"/>
          <p:cNvSpPr txBox="1"/>
          <p:nvPr/>
        </p:nvSpPr>
        <p:spPr>
          <a:xfrm>
            <a:off x="5146142" y="2590800"/>
            <a:ext cx="8242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61.7</a:t>
            </a:r>
            <a:endParaRPr lang="en-US" sz="2800" dirty="0"/>
          </a:p>
        </p:txBody>
      </p:sp>
      <p:sp>
        <p:nvSpPr>
          <p:cNvPr id="41" name="TextBox 40"/>
          <p:cNvSpPr txBox="1"/>
          <p:nvPr/>
        </p:nvSpPr>
        <p:spPr>
          <a:xfrm>
            <a:off x="7646878" y="4392961"/>
            <a:ext cx="8242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42.4</a:t>
            </a:r>
            <a:endParaRPr lang="en-US" sz="2800" dirty="0"/>
          </a:p>
        </p:txBody>
      </p:sp>
      <p:sp>
        <p:nvSpPr>
          <p:cNvPr id="43" name="Rectangle 42"/>
          <p:cNvSpPr/>
          <p:nvPr/>
        </p:nvSpPr>
        <p:spPr>
          <a:xfrm>
            <a:off x="5273568" y="2244437"/>
            <a:ext cx="274320" cy="274320"/>
          </a:xfrm>
          <a:prstGeom prst="rect">
            <a:avLst/>
          </a:prstGeom>
          <a:gradFill flip="none" rotWithShape="1">
            <a:gsLst>
              <a:gs pos="0">
                <a:srgbClr val="B0EE9A"/>
              </a:gs>
              <a:gs pos="50000">
                <a:srgbClr val="DEF8D8"/>
              </a:gs>
              <a:gs pos="100000">
                <a:srgbClr val="F5F8EE"/>
              </a:gs>
            </a:gsLst>
            <a:lin ang="5400000" scaled="1"/>
            <a:tileRect/>
          </a:gradFill>
          <a:ln>
            <a:solidFill>
              <a:srgbClr val="009A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5156105" y="1371600"/>
            <a:ext cx="3683095" cy="1244600"/>
            <a:chOff x="4940205" y="1371600"/>
            <a:chExt cx="3683095" cy="1244600"/>
          </a:xfrm>
        </p:grpSpPr>
        <p:sp>
          <p:nvSpPr>
            <p:cNvPr id="30" name="TextBox 29"/>
            <p:cNvSpPr txBox="1"/>
            <p:nvPr/>
          </p:nvSpPr>
          <p:spPr>
            <a:xfrm>
              <a:off x="5344358" y="1396497"/>
              <a:ext cx="177170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No Rescaling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5057668" y="1471886"/>
              <a:ext cx="274320" cy="27432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5057668" y="1858162"/>
              <a:ext cx="274320" cy="274320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50000">
                  <a:schemeClr val="accent2">
                    <a:lumMod val="20000"/>
                    <a:lumOff val="80000"/>
                  </a:schemeClr>
                </a:gs>
                <a:gs pos="100000">
                  <a:srgbClr val="F7EAE9"/>
                </a:gs>
              </a:gsLst>
              <a:lin ang="5400000" scaled="1"/>
              <a:tileRect/>
            </a:gra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4940205" y="1371600"/>
              <a:ext cx="3683095" cy="12446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5344358" y="1763067"/>
              <a:ext cx="30012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 smtClean="0"/>
                <a:t>Krähenbühl</a:t>
              </a:r>
              <a:r>
                <a:rPr lang="en-US" sz="2400" dirty="0" smtClean="0"/>
                <a:t> et al. 2015</a:t>
              </a:r>
              <a:endParaRPr lang="en-US" sz="2400" dirty="0"/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5560258" y="2150764"/>
            <a:ext cx="31609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VGG </a:t>
            </a:r>
            <a:r>
              <a:rPr lang="en-US" sz="2400" dirty="0"/>
              <a:t>+ </a:t>
            </a:r>
            <a:r>
              <a:rPr lang="en-US" sz="2400" dirty="0" err="1" smtClean="0"/>
              <a:t>Krähenbühl</a:t>
            </a:r>
            <a:r>
              <a:rPr lang="en-US" sz="2400" dirty="0" smtClean="0"/>
              <a:t> et al.</a:t>
            </a:r>
            <a:endParaRPr lang="en-US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9205159"/>
      </p:ext>
    </p:extLst>
  </p:cSld>
  <p:clrMapOvr>
    <a:masterClrMapping/>
  </p:clrMapOvr>
  <p:transition advClick="0" advTm="4539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1.11111E-6 L -4.72222E-6 -0.36945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847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037E-7 L -3.33333E-6 -0.19769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88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6 L 3.33333E-6 -0.27384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704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96296E-6 L 4.16667E-6 -0.26019 " pathEditMode="relative" rAng="0" ptsTypes="AA">
                                      <p:cBhvr>
                                        <p:cTn id="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009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11111E-6 L 5E-6 -0.34051 " pathEditMode="relative" rAng="0" ptsTypes="AA">
                                      <p:cBhvr>
                                        <p:cTn id="5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037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44509E-6 L -5.55556E-7 -0.41179 " pathEditMode="relative" rAng="0" ptsTypes="AA">
                                      <p:cBhvr>
                                        <p:cTn id="6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06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59259E-6 L 0 -0.22361 " pathEditMode="relative" rAng="0" ptsTypes="AA">
                                      <p:cBhvr>
                                        <p:cTn id="8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181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0 L -2.22222E-6 -0.48866 " pathEditMode="relative" rAng="0" ptsTypes="AA">
                                      <p:cBhvr>
                                        <p:cTn id="8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444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07407E-6 L -8.33333E-7 -0.58588 " pathEditMode="relative" rAng="0" ptsTypes="AA">
                                      <p:cBhvr>
                                        <p:cTn id="9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9306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3" grpId="0" animBg="1"/>
      <p:bldP spid="13" grpId="1" animBg="1"/>
      <p:bldP spid="14" grpId="0" animBg="1"/>
      <p:bldP spid="14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/>
      <p:bldP spid="37" grpId="0" animBg="1"/>
      <p:bldP spid="37" grpId="1" animBg="1"/>
      <p:bldP spid="38" grpId="0" animBg="1"/>
      <p:bldP spid="38" grpId="1" animBg="1"/>
      <p:bldP spid="36" grpId="0" animBg="1"/>
      <p:bldP spid="36" grpId="1" animBg="1"/>
      <p:bldP spid="16" grpId="0"/>
      <p:bldP spid="17" grpId="0"/>
      <p:bldP spid="18" grpId="0"/>
      <p:bldP spid="28" grpId="0"/>
      <p:bldP spid="29" grpId="0"/>
      <p:bldP spid="19" grpId="0"/>
      <p:bldP spid="20" grpId="0"/>
      <p:bldP spid="21" grpId="0"/>
      <p:bldP spid="4" grpId="0"/>
      <p:bldP spid="39" grpId="0"/>
      <p:bldP spid="40" grpId="0"/>
      <p:bldP spid="41" grpId="0"/>
      <p:bldP spid="43" grpId="1" animBg="1"/>
      <p:bldP spid="4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230210" y="5793827"/>
            <a:ext cx="1005840" cy="135468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861967" y="5814848"/>
            <a:ext cx="1005840" cy="188135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485253" y="5791200"/>
            <a:ext cx="1005840" cy="26670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VOC 2007 Performance</a:t>
            </a:r>
            <a:br>
              <a:rPr lang="en-US" dirty="0" smtClean="0"/>
            </a:br>
            <a:r>
              <a:rPr lang="en-US" sz="2700" dirty="0" smtClean="0"/>
              <a:t>(</a:t>
            </a:r>
            <a:r>
              <a:rPr lang="en-US" sz="2700" dirty="0" err="1" smtClean="0"/>
              <a:t>pretraining</a:t>
            </a:r>
            <a:r>
              <a:rPr lang="en-US" sz="2700" dirty="0" smtClean="0"/>
              <a:t> for R-CNN)</a:t>
            </a:r>
            <a:endParaRPr lang="en-US" sz="2700" dirty="0"/>
          </a:p>
        </p:txBody>
      </p:sp>
      <p:sp>
        <p:nvSpPr>
          <p:cNvPr id="24" name="Rectangle 23"/>
          <p:cNvSpPr/>
          <p:nvPr/>
        </p:nvSpPr>
        <p:spPr>
          <a:xfrm>
            <a:off x="7236050" y="5820227"/>
            <a:ext cx="1005840" cy="181428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50000">
                <a:schemeClr val="accent2">
                  <a:lumMod val="20000"/>
                  <a:lumOff val="80000"/>
                </a:schemeClr>
              </a:gs>
              <a:gs pos="100000">
                <a:srgbClr val="F7EAE9"/>
              </a:gs>
            </a:gsLst>
            <a:lin ang="5400000" scaled="1"/>
            <a:tileRect/>
          </a:gra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4867807" y="5845328"/>
            <a:ext cx="1005840" cy="23622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50000">
                <a:schemeClr val="accent2">
                  <a:lumMod val="20000"/>
                  <a:lumOff val="80000"/>
                </a:schemeClr>
              </a:gs>
              <a:gs pos="100000">
                <a:srgbClr val="F7EAE9"/>
              </a:gs>
            </a:gsLst>
            <a:lin ang="5400000" scaled="1"/>
            <a:tileRect/>
          </a:gra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491093" y="5787390"/>
            <a:ext cx="1005840" cy="312801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50000">
                <a:schemeClr val="accent2">
                  <a:lumMod val="20000"/>
                  <a:lumOff val="80000"/>
                </a:schemeClr>
              </a:gs>
              <a:gs pos="100000">
                <a:srgbClr val="F7EAE9"/>
              </a:gs>
            </a:gsLst>
            <a:lin ang="5400000" scaled="1"/>
            <a:tileRect/>
          </a:gra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092199" y="5787390"/>
            <a:ext cx="7289800" cy="1619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7198597" y="3519489"/>
            <a:ext cx="10807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45.6%</a:t>
            </a:r>
            <a:endParaRPr lang="en-US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6096000" y="5814848"/>
            <a:ext cx="22897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No </a:t>
            </a:r>
            <a:r>
              <a:rPr lang="en-US" sz="2800" dirty="0" err="1" smtClean="0"/>
              <a:t>Pretraining</a:t>
            </a:r>
            <a:endParaRPr lang="en-US" sz="2800" dirty="0"/>
          </a:p>
        </p:txBody>
      </p:sp>
      <p:sp>
        <p:nvSpPr>
          <p:cNvPr id="17" name="TextBox 16"/>
          <p:cNvSpPr txBox="1"/>
          <p:nvPr/>
        </p:nvSpPr>
        <p:spPr>
          <a:xfrm>
            <a:off x="4436946" y="5814848"/>
            <a:ext cx="87100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Ours</a:t>
            </a:r>
          </a:p>
          <a:p>
            <a:pPr algn="ctr"/>
            <a:endParaRPr lang="en-US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914400" y="5814848"/>
            <a:ext cx="31577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/>
              <a:t>ImageNet</a:t>
            </a:r>
            <a:r>
              <a:rPr lang="en-US" sz="2800" dirty="0" smtClean="0"/>
              <a:t> Labels</a:t>
            </a:r>
            <a:endParaRPr lang="en-US" sz="2800" dirty="0"/>
          </a:p>
        </p:txBody>
      </p:sp>
      <p:sp>
        <p:nvSpPr>
          <p:cNvPr id="28" name="TextBox 27"/>
          <p:cNvSpPr txBox="1"/>
          <p:nvPr/>
        </p:nvSpPr>
        <p:spPr>
          <a:xfrm>
            <a:off x="4830354" y="2997198"/>
            <a:ext cx="10807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51.1%</a:t>
            </a:r>
            <a:endParaRPr lang="en-US" sz="2800" dirty="0"/>
          </a:p>
        </p:txBody>
      </p:sp>
      <p:sp>
        <p:nvSpPr>
          <p:cNvPr id="29" name="TextBox 28"/>
          <p:cNvSpPr txBox="1"/>
          <p:nvPr/>
        </p:nvSpPr>
        <p:spPr>
          <a:xfrm>
            <a:off x="2453640" y="2458354"/>
            <a:ext cx="10807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56.8%</a:t>
            </a:r>
            <a:endParaRPr lang="en-US" sz="2800" dirty="0"/>
          </a:p>
        </p:txBody>
      </p:sp>
      <p:sp>
        <p:nvSpPr>
          <p:cNvPr id="19" name="TextBox 18"/>
          <p:cNvSpPr txBox="1"/>
          <p:nvPr/>
        </p:nvSpPr>
        <p:spPr>
          <a:xfrm>
            <a:off x="6193405" y="3938108"/>
            <a:ext cx="10807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40.7%</a:t>
            </a:r>
            <a:endParaRPr lang="en-US" sz="2800" dirty="0"/>
          </a:p>
        </p:txBody>
      </p:sp>
      <p:sp>
        <p:nvSpPr>
          <p:cNvPr id="20" name="TextBox 19"/>
          <p:cNvSpPr txBox="1"/>
          <p:nvPr/>
        </p:nvSpPr>
        <p:spPr>
          <a:xfrm>
            <a:off x="3824514" y="3438323"/>
            <a:ext cx="10807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46.3%</a:t>
            </a:r>
            <a:endParaRPr lang="en-US" sz="2800" dirty="0"/>
          </a:p>
        </p:txBody>
      </p:sp>
      <p:sp>
        <p:nvSpPr>
          <p:cNvPr id="21" name="TextBox 20"/>
          <p:cNvSpPr txBox="1"/>
          <p:nvPr/>
        </p:nvSpPr>
        <p:spPr>
          <a:xfrm>
            <a:off x="1447800" y="2760418"/>
            <a:ext cx="10807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54.2%</a:t>
            </a:r>
            <a:endParaRPr lang="en-US" sz="2800" dirty="0"/>
          </a:p>
        </p:txBody>
      </p:sp>
      <p:grpSp>
        <p:nvGrpSpPr>
          <p:cNvPr id="22" name="Group 21"/>
          <p:cNvGrpSpPr/>
          <p:nvPr/>
        </p:nvGrpSpPr>
        <p:grpSpPr>
          <a:xfrm>
            <a:off x="258497" y="1905000"/>
            <a:ext cx="8504503" cy="3886200"/>
            <a:chOff x="1119367" y="1905000"/>
            <a:chExt cx="7442973" cy="38862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600200" y="1905000"/>
              <a:ext cx="0" cy="38862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H="1">
              <a:off x="1600200" y="5791200"/>
              <a:ext cx="696214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 rot="16200000">
              <a:off x="2843" y="3583952"/>
              <a:ext cx="27562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Average Precision</a:t>
              </a:r>
              <a:endParaRPr lang="en-US" sz="2800" dirty="0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4787805" y="1828800"/>
            <a:ext cx="3517995" cy="907197"/>
            <a:chOff x="1267458" y="1828800"/>
            <a:chExt cx="3517995" cy="907197"/>
          </a:xfrm>
        </p:grpSpPr>
        <p:sp>
          <p:nvSpPr>
            <p:cNvPr id="30" name="TextBox 29"/>
            <p:cNvSpPr txBox="1"/>
            <p:nvPr/>
          </p:nvSpPr>
          <p:spPr>
            <a:xfrm>
              <a:off x="1770379" y="1866900"/>
              <a:ext cx="300120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No Rescaling</a:t>
              </a:r>
            </a:p>
            <a:p>
              <a:r>
                <a:rPr lang="en-US" sz="2400" dirty="0" err="1" smtClean="0"/>
                <a:t>Krähenbühl</a:t>
              </a:r>
              <a:r>
                <a:rPr lang="en-US" sz="2400" dirty="0" smtClean="0"/>
                <a:t> et al. 2015</a:t>
              </a:r>
              <a:endParaRPr lang="en-US" sz="2400" dirty="0"/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1384921" y="1954486"/>
              <a:ext cx="274320" cy="655824"/>
              <a:chOff x="1384921" y="1934976"/>
              <a:chExt cx="274320" cy="655824"/>
            </a:xfrm>
          </p:grpSpPr>
          <p:sp>
            <p:nvSpPr>
              <p:cNvPr id="31" name="Rectangle 30"/>
              <p:cNvSpPr/>
              <p:nvPr/>
            </p:nvSpPr>
            <p:spPr>
              <a:xfrm>
                <a:off x="1384921" y="1934976"/>
                <a:ext cx="274320" cy="27432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1384921" y="2316480"/>
                <a:ext cx="274320" cy="27432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50000">
                    <a:schemeClr val="accent2">
                      <a:lumMod val="20000"/>
                      <a:lumOff val="80000"/>
                    </a:schemeClr>
                  </a:gs>
                  <a:gs pos="100000">
                    <a:srgbClr val="F7EAE9"/>
                  </a:gs>
                </a:gsLst>
                <a:lin ang="5400000" scaled="1"/>
                <a:tileRect/>
              </a:gra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" name="Rectangle 32"/>
            <p:cNvSpPr/>
            <p:nvPr/>
          </p:nvSpPr>
          <p:spPr>
            <a:xfrm>
              <a:off x="1267458" y="1828800"/>
              <a:ext cx="3517995" cy="90719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533400" y="6488668"/>
            <a:ext cx="8639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[</a:t>
            </a:r>
            <a:r>
              <a:rPr lang="en-US" dirty="0" err="1"/>
              <a:t>Krähenbühl</a:t>
            </a:r>
            <a:r>
              <a:rPr lang="en-US" dirty="0" smtClean="0"/>
              <a:t>, </a:t>
            </a:r>
            <a:r>
              <a:rPr lang="en-US" dirty="0" err="1" smtClean="0"/>
              <a:t>Doersch</a:t>
            </a:r>
            <a:r>
              <a:rPr lang="en-US" dirty="0" smtClean="0"/>
              <a:t>, Donahue </a:t>
            </a:r>
            <a:r>
              <a:rPr lang="en-US" dirty="0"/>
              <a:t>&amp; Darrell, “Data-dependent Initializations of </a:t>
            </a:r>
            <a:r>
              <a:rPr lang="en-US" dirty="0" smtClean="0"/>
              <a:t>CNNs”, 2015]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959927"/>
      </p:ext>
    </p:extLst>
  </p:cSld>
  <p:clrMapOvr>
    <a:masterClrMapping/>
  </p:clrMapOvr>
  <p:transition advClick="0" advTm="4539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1.11111E-6 L -4.72222E-6 -0.36945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847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037E-7 L -3.33333E-6 -0.19769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88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6 L 3.33333E-6 -0.27384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704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96296E-6 L 4.16667E-6 -0.26019 " pathEditMode="relative" rAng="0" ptsTypes="AA">
                                      <p:cBhvr>
                                        <p:cTn id="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009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11111E-6 L 5E-6 -0.34051 " pathEditMode="relative" rAng="0" ptsTypes="AA">
                                      <p:cBhvr>
                                        <p:cTn id="5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037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44509E-6 L -5.55556E-7 -0.41179 " pathEditMode="relative" rAng="0" ptsTypes="AA">
                                      <p:cBhvr>
                                        <p:cTn id="6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06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3" grpId="0" animBg="1"/>
      <p:bldP spid="13" grpId="1" animBg="1"/>
      <p:bldP spid="14" grpId="0" animBg="1"/>
      <p:bldP spid="14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/>
      <p:bldP spid="16" grpId="0"/>
      <p:bldP spid="17" grpId="0"/>
      <p:bldP spid="18" grpId="0"/>
      <p:bldP spid="28" grpId="0"/>
      <p:bldP spid="29" grpId="0"/>
      <p:bldP spid="19" grpId="0"/>
      <p:bldP spid="20" grpId="0"/>
      <p:bldP spid="21" grpId="0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Capturing Geometry?</a:t>
            </a:r>
            <a:endParaRPr lang="en-US" dirty="0"/>
          </a:p>
        </p:txBody>
      </p:sp>
      <p:grpSp>
        <p:nvGrpSpPr>
          <p:cNvPr id="26" name="Group 25"/>
          <p:cNvGrpSpPr/>
          <p:nvPr/>
        </p:nvGrpSpPr>
        <p:grpSpPr>
          <a:xfrm>
            <a:off x="1439080" y="1910365"/>
            <a:ext cx="6265840" cy="4109435"/>
            <a:chOff x="2116160" y="1600200"/>
            <a:chExt cx="6265840" cy="4109435"/>
          </a:xfrm>
        </p:grpSpPr>
        <p:grpSp>
          <p:nvGrpSpPr>
            <p:cNvPr id="8" name="Group 7"/>
            <p:cNvGrpSpPr/>
            <p:nvPr/>
          </p:nvGrpSpPr>
          <p:grpSpPr>
            <a:xfrm>
              <a:off x="2116161" y="2665212"/>
              <a:ext cx="6265839" cy="914400"/>
              <a:chOff x="2116161" y="2057400"/>
              <a:chExt cx="6265839" cy="914400"/>
            </a:xfrm>
          </p:grpSpPr>
          <p:pic>
            <p:nvPicPr>
              <p:cNvPr id="1026" name="Picture 2" descr="http://ladoga.graphics.cs.cmu.edu/cdoersch/hn25/caffe_run/data/efros/cdoersch/posunsup_nns_proj4_out/patchdisplay/imgs/15913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16161" y="2057400"/>
                <a:ext cx="914399" cy="9144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6" name="Group 5"/>
              <p:cNvGrpSpPr/>
              <p:nvPr/>
            </p:nvGrpSpPr>
            <p:grpSpPr>
              <a:xfrm>
                <a:off x="3369916" y="2057400"/>
                <a:ext cx="5012084" cy="914400"/>
                <a:chOff x="3369916" y="2057400"/>
                <a:chExt cx="5012084" cy="914400"/>
              </a:xfrm>
            </p:grpSpPr>
            <p:pic>
              <p:nvPicPr>
                <p:cNvPr id="1028" name="Picture 4" descr="http://ladoga.graphics.cs.cmu.edu/cdoersch/hn25/caffe_run/data/efros/cdoersch/posunsup_nns_proj4_out/patchdisplay/imgs/15915.jpg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69916" y="2057400"/>
                  <a:ext cx="914399" cy="9144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30" name="Picture 6" descr="http://ladoga.graphics.cs.cmu.edu/cdoersch/hn25/caffe_run/data/efros/cdoersch/posunsup_nns_proj4_out/patchdisplay/imgs/15916.jpg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394337" y="2057400"/>
                  <a:ext cx="914399" cy="9144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32" name="Picture 8" descr="http://ladoga.graphics.cs.cmu.edu/cdoersch/hn25/caffe_run/data/efros/cdoersch/posunsup_nns_proj4_out/patchdisplay/imgs/15917.jpg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18758" y="2057400"/>
                  <a:ext cx="914399" cy="9144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34" name="Picture 10" descr="http://ladoga.graphics.cs.cmu.edu/cdoersch/hn25/caffe_run/data/efros/cdoersch/posunsup_nns_proj4_out/patchdisplay/imgs/15918.jpg"/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443179" y="2057400"/>
                  <a:ext cx="914399" cy="9144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36" name="Picture 12" descr="http://ladoga.graphics.cs.cmu.edu/cdoersch/hn25/caffe_run/data/efros/cdoersch/posunsup_nns_proj4_out/patchdisplay/imgs/15919.jpg"/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467601" y="2057400"/>
                  <a:ext cx="914399" cy="9144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grpSp>
          <p:nvGrpSpPr>
            <p:cNvPr id="25" name="Group 24"/>
            <p:cNvGrpSpPr/>
            <p:nvPr/>
          </p:nvGrpSpPr>
          <p:grpSpPr>
            <a:xfrm>
              <a:off x="2116161" y="4795235"/>
              <a:ext cx="6265839" cy="914400"/>
              <a:chOff x="2116161" y="4795235"/>
              <a:chExt cx="6265839" cy="914400"/>
            </a:xfrm>
          </p:grpSpPr>
          <p:pic>
            <p:nvPicPr>
              <p:cNvPr id="12" name="Picture 26" descr="http://ladoga.graphics.cs.cmu.edu/cdoersch/hn25/caffe_run/data/efros/cdoersch/posunsup_nns_coldrop2_out/patchdisplay/imgs/7996.jp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16161" y="4795235"/>
                <a:ext cx="914399" cy="9144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24" name="Group 23"/>
              <p:cNvGrpSpPr/>
              <p:nvPr/>
            </p:nvGrpSpPr>
            <p:grpSpPr>
              <a:xfrm>
                <a:off x="3369916" y="4795235"/>
                <a:ext cx="5012084" cy="914400"/>
                <a:chOff x="3369916" y="4795235"/>
                <a:chExt cx="5012084" cy="914400"/>
              </a:xfrm>
            </p:grpSpPr>
            <p:pic>
              <p:nvPicPr>
                <p:cNvPr id="13" name="Picture 32" descr="http://ladoga.graphics.cs.cmu.edu/cdoersch/hn25/caffe_run/data/efros/cdoersch/posunsup_nns_coldrop2_out/patchdisplay/imgs/7998.jpg"/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69916" y="4795235"/>
                  <a:ext cx="914399" cy="9144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4" name="Picture 34" descr="http://ladoga.graphics.cs.cmu.edu/cdoersch/hn25/caffe_run/data/efros/cdoersch/posunsup_nns_coldrop2_out/patchdisplay/imgs/7999.jpg"/>
                <p:cNvPicPr>
                  <a:picLocks noChangeAspect="1" noChangeArrowheads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394337" y="4795235"/>
                  <a:ext cx="914399" cy="9144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5" name="Picture 36" descr="http://ladoga.graphics.cs.cmu.edu/cdoersch/hn25/caffe_run/data/efros/cdoersch/posunsup_nns_coldrop2_out/patchdisplay/imgs/8000.jpg"/>
                <p:cNvPicPr>
                  <a:picLocks noChangeAspect="1" noChangeArrowheads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18758" y="4795235"/>
                  <a:ext cx="914399" cy="9144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6" name="Picture 38" descr="http://ladoga.graphics.cs.cmu.edu/cdoersch/hn25/caffe_run/data/efros/cdoersch/posunsup_nns_coldrop2_out/patchdisplay/imgs/8001.jpg"/>
                <p:cNvPicPr>
                  <a:picLocks noChangeAspect="1"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443179" y="4795235"/>
                  <a:ext cx="914399" cy="9144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7" name="Picture 40" descr="http://ladoga.graphics.cs.cmu.edu/cdoersch/hn25/caffe_run/data/efros/cdoersch/posunsup_nns_coldrop2_out/patchdisplay/imgs/8002.jpg"/>
                <p:cNvPicPr>
                  <a:picLocks noChangeAspect="1" noChangeArrowheads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467601" y="4795235"/>
                  <a:ext cx="914399" cy="9144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grpSp>
          <p:nvGrpSpPr>
            <p:cNvPr id="9" name="Group 8"/>
            <p:cNvGrpSpPr/>
            <p:nvPr/>
          </p:nvGrpSpPr>
          <p:grpSpPr>
            <a:xfrm>
              <a:off x="2116160" y="1600200"/>
              <a:ext cx="6265840" cy="914400"/>
              <a:chOff x="2116160" y="1295400"/>
              <a:chExt cx="6265840" cy="914400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3369916" y="1295400"/>
                <a:ext cx="5012084" cy="914400"/>
                <a:chOff x="3369916" y="1295400"/>
                <a:chExt cx="5012084" cy="914400"/>
              </a:xfrm>
            </p:grpSpPr>
            <p:pic>
              <p:nvPicPr>
                <p:cNvPr id="18" name="Picture 254" descr="http://ladoga.graphics.cs.cmu.edu/cdoersch/hn25/caffe_run/data/efros/cdoersch/posunsup_nns_projgray_out/patchdisplay/imgs/1047.jpg"/>
                <p:cNvPicPr>
                  <a:picLocks noChangeAspect="1" noChangeArrowheads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69916" y="1295400"/>
                  <a:ext cx="914400" cy="9144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9" name="Picture 258" descr="http://ladoga.graphics.cs.cmu.edu/cdoersch/hn25/caffe_run/data/efros/cdoersch/posunsup_nns_projgray_out/patchdisplay/imgs/1048.jpg"/>
                <p:cNvPicPr>
                  <a:picLocks noChangeAspect="1" noChangeArrowheads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394337" y="1295400"/>
                  <a:ext cx="914400" cy="9144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0" name="Picture 260" descr="http://ladoga.graphics.cs.cmu.edu/cdoersch/hn25/caffe_run/data/efros/cdoersch/posunsup_nns_projgray_out/patchdisplay/imgs/1049.jpg"/>
                <p:cNvPicPr>
                  <a:picLocks noChangeAspect="1" noChangeArrowheads="1"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18758" y="1295400"/>
                  <a:ext cx="914400" cy="9144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1" name="Picture 262" descr="http://ladoga.graphics.cs.cmu.edu/cdoersch/hn25/caffe_run/data/efros/cdoersch/posunsup_nns_projgray_out/patchdisplay/imgs/1050.jpg"/>
                <p:cNvPicPr>
                  <a:picLocks noChangeAspect="1" noChangeArrowheads="1"/>
                </p:cNvPicPr>
                <p:nvPr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443179" y="1295400"/>
                  <a:ext cx="914400" cy="9144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2" name="Picture 264" descr="http://ladoga.graphics.cs.cmu.edu/cdoersch/hn25/caffe_run/data/efros/cdoersch/posunsup_nns_projgray_out/patchdisplay/imgs/1051.jpg"/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467600" y="1295400"/>
                  <a:ext cx="914400" cy="9144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23" name="Picture 256" descr="http://ladoga.graphics.cs.cmu.edu/cdoersch/hn25/caffe_run/data/efros/cdoersch/posunsup_nns_projgray_out/patchdisplay/imgs/1045.jpg"/>
              <p:cNvPicPr>
                <a:picLocks noChangeAspect="1" noChangeArrowheads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16160" y="1295400"/>
                <a:ext cx="914400" cy="9144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" name="Group 9"/>
            <p:cNvGrpSpPr/>
            <p:nvPr/>
          </p:nvGrpSpPr>
          <p:grpSpPr>
            <a:xfrm>
              <a:off x="2116161" y="3730224"/>
              <a:ext cx="6265839" cy="914400"/>
              <a:chOff x="2116161" y="3419551"/>
              <a:chExt cx="6265839" cy="914400"/>
            </a:xfrm>
          </p:grpSpPr>
          <p:pic>
            <p:nvPicPr>
              <p:cNvPr id="1038" name="Picture 14" descr="http://ladoga.graphics.cs.cmu.edu/cdoersch/hn25/caffe_run/data/efros/cdoersch/posunsup_nns_proj4_out/patchdisplay/imgs/21457.jpg"/>
              <p:cNvPicPr>
                <a:picLocks noChangeAspect="1" noChangeArrowheads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16161" y="3419551"/>
                <a:ext cx="914399" cy="9144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7" name="Group 6"/>
              <p:cNvGrpSpPr/>
              <p:nvPr/>
            </p:nvGrpSpPr>
            <p:grpSpPr>
              <a:xfrm>
                <a:off x="3369916" y="3419551"/>
                <a:ext cx="5012084" cy="914400"/>
                <a:chOff x="3369916" y="3419551"/>
                <a:chExt cx="5012084" cy="914400"/>
              </a:xfrm>
            </p:grpSpPr>
            <p:pic>
              <p:nvPicPr>
                <p:cNvPr id="1040" name="Picture 16" descr="http://ladoga.graphics.cs.cmu.edu/cdoersch/hn25/caffe_run/data/efros/cdoersch/posunsup_nns_proj4_out/patchdisplay/imgs/21459.jpg"/>
                <p:cNvPicPr>
                  <a:picLocks noChangeAspect="1" noChangeArrowheads="1"/>
                </p:cNvPicPr>
                <p:nvPr/>
              </p:nvPicPr>
              <p:blipFill>
                <a:blip r:embed="rId2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69916" y="3419551"/>
                  <a:ext cx="914399" cy="9144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42" name="Picture 18" descr="http://ladoga.graphics.cs.cmu.edu/cdoersch/hn25/caffe_run/data/efros/cdoersch/posunsup_nns_proj4_out/patchdisplay/imgs/21460.jpg"/>
                <p:cNvPicPr>
                  <a:picLocks noChangeAspect="1" noChangeArrowheads="1"/>
                </p:cNvPicPr>
                <p:nvPr/>
              </p:nvPicPr>
              <p:blipFill>
                <a:blip r:embed="rId2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394337" y="3419551"/>
                  <a:ext cx="914399" cy="9144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44" name="Picture 20" descr="http://ladoga.graphics.cs.cmu.edu/cdoersch/hn25/caffe_run/data/efros/cdoersch/posunsup_nns_proj4_out/patchdisplay/imgs/21461.jpg"/>
                <p:cNvPicPr>
                  <a:picLocks noChangeAspect="1" noChangeArrowheads="1"/>
                </p:cNvPicPr>
                <p:nvPr/>
              </p:nvPicPr>
              <p:blipFill>
                <a:blip r:embed="rId2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18758" y="3419551"/>
                  <a:ext cx="914399" cy="9144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46" name="Picture 22" descr="http://ladoga.graphics.cs.cmu.edu/cdoersch/hn25/caffe_run/data/efros/cdoersch/posunsup_nns_proj4_out/patchdisplay/imgs/21462.jpg"/>
                <p:cNvPicPr>
                  <a:picLocks noChangeAspect="1" noChangeArrowheads="1"/>
                </p:cNvPicPr>
                <p:nvPr/>
              </p:nvPicPr>
              <p:blipFill>
                <a:blip r:embed="rId2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443179" y="3419551"/>
                  <a:ext cx="914399" cy="9144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48" name="Picture 24" descr="http://ladoga.graphics.cs.cmu.edu/cdoersch/hn25/caffe_run/data/efros/cdoersch/posunsup_nns_proj4_out/patchdisplay/imgs/21463.jpg"/>
                <p:cNvPicPr>
                  <a:picLocks noChangeAspect="1" noChangeArrowheads="1"/>
                </p:cNvPicPr>
                <p:nvPr/>
              </p:nvPicPr>
              <p:blipFill>
                <a:blip r:embed="rId2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467601" y="3419551"/>
                  <a:ext cx="914399" cy="9144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</p:grpSp>
      <p:cxnSp>
        <p:nvCxnSpPr>
          <p:cNvPr id="39" name="Straight Connector 38"/>
          <p:cNvCxnSpPr/>
          <p:nvPr/>
        </p:nvCxnSpPr>
        <p:spPr>
          <a:xfrm>
            <a:off x="2514600" y="1910365"/>
            <a:ext cx="0" cy="4089382"/>
          </a:xfrm>
          <a:prstGeom prst="line">
            <a:avLst/>
          </a:prstGeom>
          <a:ln w="571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5702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Surface-normal Estimation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1657006" y="1618100"/>
            <a:ext cx="5829988" cy="2344300"/>
            <a:chOff x="287692" y="1917540"/>
            <a:chExt cx="4340645" cy="174542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692" y="1917540"/>
              <a:ext cx="2037537" cy="174542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0800" y="1917540"/>
              <a:ext cx="2037537" cy="1745420"/>
            </a:xfrm>
            <a:prstGeom prst="rect">
              <a:avLst/>
            </a:prstGeom>
          </p:spPr>
        </p:pic>
      </p:grp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5860288"/>
              </p:ext>
            </p:extLst>
          </p:nvPr>
        </p:nvGraphicFramePr>
        <p:xfrm>
          <a:off x="457200" y="4419600"/>
          <a:ext cx="8229600" cy="198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/>
                <a:gridCol w="1234440"/>
                <a:gridCol w="1234440"/>
                <a:gridCol w="1234440"/>
                <a:gridCol w="1234440"/>
                <a:gridCol w="1234440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mpd="sng">
                      <a:noFill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Error</a:t>
                      </a:r>
                      <a:r>
                        <a:rPr lang="en-US" sz="2000" baseline="0" dirty="0" smtClean="0"/>
                        <a:t> (Lower Better)</a:t>
                      </a:r>
                      <a:endParaRPr lang="en-US" sz="2000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B w="38100" cmpd="sng"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% Good Pixels (Higher Better)</a:t>
                      </a:r>
                      <a:endParaRPr lang="en-US" sz="2000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B w="381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B w="38100" cmpd="sng">
                      <a:noFill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</a:rPr>
                        <a:t>Method</a:t>
                      </a:r>
                      <a:endParaRPr lang="en-US" sz="20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</a:rPr>
                        <a:t>Mean</a:t>
                      </a:r>
                      <a:endParaRPr lang="en-US" sz="20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mpd="sng"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</a:rPr>
                        <a:t>Median</a:t>
                      </a:r>
                      <a:endParaRPr lang="en-US" sz="20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</a:rPr>
                        <a:t>11.25°</a:t>
                      </a:r>
                      <a:endParaRPr lang="en-US" sz="20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mpd="sng"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</a:rPr>
                        <a:t>22.5°</a:t>
                      </a:r>
                      <a:endParaRPr lang="en-US" sz="20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T w="38100" cmpd="sng"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</a:rPr>
                        <a:t>30.0°</a:t>
                      </a:r>
                      <a:endParaRPr lang="en-US" sz="20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T w="38100" cmpd="sng"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/>
                        <a:t>No </a:t>
                      </a:r>
                      <a:r>
                        <a:rPr lang="en-US" sz="2000" dirty="0" err="1" smtClean="0"/>
                        <a:t>Pretraining</a:t>
                      </a:r>
                      <a:endParaRPr lang="en-US" sz="2000" dirty="0"/>
                    </a:p>
                  </a:txBody>
                  <a:tcPr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38.6</a:t>
                      </a:r>
                      <a:endParaRPr lang="en-US" sz="2000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26.5</a:t>
                      </a:r>
                      <a:endParaRPr lang="en-US" sz="2000" dirty="0"/>
                    </a:p>
                  </a:txBody>
                  <a:tcPr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33.1</a:t>
                      </a:r>
                      <a:endParaRPr lang="en-US" sz="2000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46.8</a:t>
                      </a:r>
                      <a:endParaRPr lang="en-US" sz="2000" dirty="0"/>
                    </a:p>
                  </a:txBody>
                  <a:tcP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52.5</a:t>
                      </a:r>
                      <a:endParaRPr lang="en-US" sz="2000" dirty="0"/>
                    </a:p>
                  </a:txBody>
                  <a:tcP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/>
                        <a:t>Ours</a:t>
                      </a:r>
                      <a:endParaRPr lang="en-US" sz="2000" dirty="0"/>
                    </a:p>
                  </a:txBody>
                  <a:tcPr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33.2</a:t>
                      </a:r>
                      <a:endParaRPr lang="en-US" sz="2000" b="1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21.3</a:t>
                      </a:r>
                      <a:endParaRPr lang="en-US" sz="2000" dirty="0"/>
                    </a:p>
                  </a:txBody>
                  <a:tcPr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36.0</a:t>
                      </a:r>
                      <a:endParaRPr lang="en-US" sz="2000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51.2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57.8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000" dirty="0" err="1" smtClean="0"/>
                        <a:t>ImageNet</a:t>
                      </a:r>
                      <a:r>
                        <a:rPr lang="en-US" sz="2000" baseline="0" dirty="0" smtClean="0"/>
                        <a:t> Labels</a:t>
                      </a:r>
                      <a:endParaRPr lang="en-US" sz="2000" dirty="0"/>
                    </a:p>
                  </a:txBody>
                  <a:tcPr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33.3</a:t>
                      </a:r>
                      <a:endParaRPr lang="en-US" sz="2000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20.8</a:t>
                      </a:r>
                      <a:endParaRPr lang="en-US" sz="2000" b="1" dirty="0"/>
                    </a:p>
                  </a:txBody>
                  <a:tcPr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36.7</a:t>
                      </a:r>
                      <a:endParaRPr lang="en-US" sz="2000" b="1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51.7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58.1</a:t>
                      </a:r>
                      <a:endParaRPr lang="en-US" sz="2000" b="1" dirty="0"/>
                    </a:p>
                  </a:txBody>
                  <a:tcPr/>
                </a:tc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06947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6695">
        <p:fade/>
      </p:transition>
    </mc:Choice>
    <mc:Fallback xmlns="">
      <p:transition spd="med" advTm="2669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7500"/>
            <a:ext cx="8229600" cy="1143000"/>
          </a:xfrm>
        </p:spPr>
        <p:txBody>
          <a:bodyPr/>
          <a:lstStyle/>
          <a:p>
            <a:r>
              <a:rPr lang="en-US" i="1" dirty="0" smtClean="0"/>
              <a:t>So, do we need semantic labels?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77713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984">
        <p:fade/>
      </p:transition>
    </mc:Choice>
    <mc:Fallback xmlns="">
      <p:transition spd="med" advTm="798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178220" y="1219200"/>
            <a:ext cx="4266104" cy="2523700"/>
            <a:chOff x="4818877" y="1219200"/>
            <a:chExt cx="4266104" cy="2523700"/>
          </a:xfrm>
        </p:grpSpPr>
        <p:sp>
          <p:nvSpPr>
            <p:cNvPr id="10" name="TextBox 9"/>
            <p:cNvSpPr txBox="1"/>
            <p:nvPr/>
          </p:nvSpPr>
          <p:spPr>
            <a:xfrm>
              <a:off x="5883135" y="1219200"/>
              <a:ext cx="239366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/>
                <a:t>Ego-Motion</a:t>
              </a:r>
              <a:endParaRPr lang="en-US" sz="3600" dirty="0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4534" y="1781394"/>
              <a:ext cx="2850869" cy="1588543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4818877" y="3373568"/>
              <a:ext cx="42661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[</a:t>
              </a:r>
              <a:r>
                <a:rPr lang="en-US" dirty="0" err="1" smtClean="0"/>
                <a:t>Agrawal</a:t>
              </a:r>
              <a:r>
                <a:rPr lang="en-US" dirty="0" smtClean="0"/>
                <a:t> et al. 2015; </a:t>
              </a:r>
              <a:r>
                <a:rPr lang="en-US" dirty="0" err="1" smtClean="0"/>
                <a:t>Jayaraman</a:t>
              </a:r>
              <a:r>
                <a:rPr lang="en-US" dirty="0" smtClean="0"/>
                <a:t> et al. 2015]</a:t>
              </a:r>
              <a:endParaRPr lang="en-US" dirty="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86299" y="1219200"/>
            <a:ext cx="4208974" cy="2523700"/>
            <a:chOff x="175701" y="1219200"/>
            <a:chExt cx="4208974" cy="25237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310" b="68431"/>
            <a:stretch/>
          </p:blipFill>
          <p:spPr>
            <a:xfrm>
              <a:off x="297224" y="1882948"/>
              <a:ext cx="2634659" cy="1524000"/>
            </a:xfrm>
            <a:prstGeom prst="rect">
              <a:avLst/>
            </a:prstGeom>
          </p:spPr>
        </p:pic>
        <p:grpSp>
          <p:nvGrpSpPr>
            <p:cNvPr id="17" name="Group 16"/>
            <p:cNvGrpSpPr/>
            <p:nvPr/>
          </p:nvGrpSpPr>
          <p:grpSpPr>
            <a:xfrm>
              <a:off x="3214146" y="1896071"/>
              <a:ext cx="1075870" cy="1456729"/>
              <a:chOff x="2971800" y="1896071"/>
              <a:chExt cx="1318216" cy="1784865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69" t="44470" r="73729" b="26095"/>
              <a:stretch/>
            </p:blipFill>
            <p:spPr>
              <a:xfrm>
                <a:off x="2971800" y="2175987"/>
                <a:ext cx="1318216" cy="1504949"/>
              </a:xfrm>
              <a:prstGeom prst="rect">
                <a:avLst/>
              </a:prstGeom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3138489" y="1896071"/>
                <a:ext cx="990600" cy="276999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rgbClr val="008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smtClean="0"/>
                  <a:t>Similar</a:t>
                </a:r>
                <a:endParaRPr lang="en-US" sz="1200" b="1" dirty="0"/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175701" y="3373568"/>
              <a:ext cx="42089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[Wang et al. 2015; </a:t>
              </a:r>
              <a:r>
                <a:rPr lang="en-US" dirty="0" err="1" smtClean="0"/>
                <a:t>Srivastava</a:t>
              </a:r>
              <a:r>
                <a:rPr lang="en-US" dirty="0" smtClean="0"/>
                <a:t> et al 2015; …]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628179" y="1219200"/>
              <a:ext cx="126669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/>
                <a:t>Video</a:t>
              </a:r>
              <a:endParaRPr lang="en-US" sz="3600" dirty="0"/>
            </a:p>
          </p:txBody>
        </p:sp>
      </p:grpSp>
      <p:sp>
        <p:nvSpPr>
          <p:cNvPr id="30" name="Rectangle 29"/>
          <p:cNvSpPr/>
          <p:nvPr/>
        </p:nvSpPr>
        <p:spPr>
          <a:xfrm>
            <a:off x="4724399" y="1249655"/>
            <a:ext cx="4393779" cy="2652019"/>
          </a:xfrm>
          <a:prstGeom prst="rect">
            <a:avLst/>
          </a:prstGeom>
          <a:solidFill>
            <a:srgbClr val="FFFFF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178220" y="1146082"/>
            <a:ext cx="4393779" cy="2652019"/>
          </a:xfrm>
          <a:prstGeom prst="rect">
            <a:avLst/>
          </a:prstGeom>
          <a:solidFill>
            <a:srgbClr val="FFFFF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“Self-Supervision” and the Future</a:t>
            </a:r>
            <a:endParaRPr lang="en-US" dirty="0"/>
          </a:p>
        </p:txBody>
      </p:sp>
      <p:grpSp>
        <p:nvGrpSpPr>
          <p:cNvPr id="28" name="Group 27"/>
          <p:cNvGrpSpPr/>
          <p:nvPr/>
        </p:nvGrpSpPr>
        <p:grpSpPr>
          <a:xfrm>
            <a:off x="1779550" y="3798101"/>
            <a:ext cx="5584927" cy="2983699"/>
            <a:chOff x="1779550" y="3798101"/>
            <a:chExt cx="5584927" cy="2983699"/>
          </a:xfrm>
        </p:grpSpPr>
        <p:sp>
          <p:nvSpPr>
            <p:cNvPr id="13" name="TextBox 12"/>
            <p:cNvSpPr txBox="1"/>
            <p:nvPr/>
          </p:nvSpPr>
          <p:spPr>
            <a:xfrm>
              <a:off x="1779550" y="6412468"/>
              <a:ext cx="55849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[</a:t>
              </a:r>
              <a:r>
                <a:rPr lang="en-US" dirty="0" err="1" smtClean="0"/>
                <a:t>Doersch</a:t>
              </a:r>
              <a:r>
                <a:rPr lang="en-US" dirty="0" smtClean="0"/>
                <a:t> et al. 2014; </a:t>
              </a:r>
              <a:r>
                <a:rPr lang="en-US" dirty="0" err="1" smtClean="0"/>
                <a:t>Pathak</a:t>
              </a:r>
              <a:r>
                <a:rPr lang="en-US" dirty="0" smtClean="0"/>
                <a:t> et al. 2015; </a:t>
              </a:r>
              <a:r>
                <a:rPr lang="en-US" dirty="0" err="1" smtClean="0"/>
                <a:t>Isola</a:t>
              </a:r>
              <a:r>
                <a:rPr lang="en-US" dirty="0" smtClean="0"/>
                <a:t> et al. 2015]</a:t>
              </a:r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752131" y="3798101"/>
              <a:ext cx="163974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dirty="0" smtClean="0"/>
                <a:t>Context</a:t>
              </a:r>
              <a:endParaRPr lang="en-US" sz="3600" dirty="0"/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1927367" y="4420144"/>
              <a:ext cx="5289267" cy="1992324"/>
              <a:chOff x="1714500" y="4420144"/>
              <a:chExt cx="5289267" cy="1992324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29200" y="4437901"/>
                <a:ext cx="1974567" cy="1974567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4500" y="4420144"/>
                <a:ext cx="1974567" cy="1974567"/>
              </a:xfrm>
              <a:prstGeom prst="rect">
                <a:avLst/>
              </a:prstGeom>
            </p:spPr>
          </p:pic>
          <p:sp>
            <p:nvSpPr>
              <p:cNvPr id="19" name="Isosceles Triangle 18"/>
              <p:cNvSpPr/>
              <p:nvPr/>
            </p:nvSpPr>
            <p:spPr>
              <a:xfrm rot="5400000">
                <a:off x="4592317" y="5370144"/>
                <a:ext cx="490818" cy="94428"/>
              </a:xfrm>
              <a:prstGeom prst="triangle">
                <a:avLst/>
              </a:prstGeom>
              <a:ln w="571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20" name="Isosceles Triangle 19"/>
              <p:cNvSpPr/>
              <p:nvPr/>
            </p:nvSpPr>
            <p:spPr>
              <a:xfrm rot="5400000">
                <a:off x="3635131" y="5359735"/>
                <a:ext cx="490818" cy="94428"/>
              </a:xfrm>
              <a:prstGeom prst="triangle">
                <a:avLst/>
              </a:prstGeom>
              <a:ln w="571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grpSp>
            <p:nvGrpSpPr>
              <p:cNvPr id="21" name="Group 20"/>
              <p:cNvGrpSpPr/>
              <p:nvPr/>
            </p:nvGrpSpPr>
            <p:grpSpPr>
              <a:xfrm>
                <a:off x="4072013" y="4861326"/>
                <a:ext cx="574240" cy="1092202"/>
                <a:chOff x="4792324" y="3914452"/>
                <a:chExt cx="574240" cy="1524000"/>
              </a:xfrm>
            </p:grpSpPr>
            <p:sp>
              <p:nvSpPr>
                <p:cNvPr id="22" name="Rectangle 21"/>
                <p:cNvSpPr/>
                <p:nvPr/>
              </p:nvSpPr>
              <p:spPr>
                <a:xfrm>
                  <a:off x="4792324" y="3914452"/>
                  <a:ext cx="574240" cy="1524000"/>
                </a:xfrm>
                <a:prstGeom prst="rect">
                  <a:avLst/>
                </a:pr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TextBox 22"/>
                <p:cNvSpPr txBox="1"/>
                <p:nvPr/>
              </p:nvSpPr>
              <p:spPr>
                <a:xfrm rot="5400000">
                  <a:off x="4317444" y="4414842"/>
                  <a:ext cx="1524000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800" dirty="0" smtClean="0"/>
                    <a:t>CNN</a:t>
                  </a:r>
                  <a:endParaRPr lang="en-US" sz="2800" dirty="0"/>
                </a:p>
              </p:txBody>
            </p:sp>
          </p:grpSp>
        </p:grpSp>
      </p:grpSp>
      <p:sp>
        <p:nvSpPr>
          <p:cNvPr id="31" name="Rectangle 30"/>
          <p:cNvSpPr/>
          <p:nvPr/>
        </p:nvSpPr>
        <p:spPr>
          <a:xfrm>
            <a:off x="1603725" y="3825474"/>
            <a:ext cx="5838756" cy="2956326"/>
          </a:xfrm>
          <a:prstGeom prst="rect">
            <a:avLst/>
          </a:prstGeom>
          <a:solidFill>
            <a:srgbClr val="FFFFF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2025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7795">
        <p:fade/>
      </p:transition>
    </mc:Choice>
    <mc:Fallback>
      <p:transition spd="med" advTm="4779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29" grpId="0" animBg="1"/>
      <p:bldP spid="29" grpId="1" animBg="1"/>
      <p:bldP spid="31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 Neural Algorithm of Artistic Style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 smtClean="0"/>
              <a:t>Leon </a:t>
            </a:r>
            <a:r>
              <a:rPr lang="en-US" sz="2800" dirty="0"/>
              <a:t>A. </a:t>
            </a:r>
            <a:r>
              <a:rPr lang="en-US" sz="2800" dirty="0" err="1"/>
              <a:t>Gatys</a:t>
            </a:r>
            <a:r>
              <a:rPr lang="en-US" sz="2800" dirty="0"/>
              <a:t>, Alexander S. Ecker, Matthias </a:t>
            </a:r>
            <a:r>
              <a:rPr lang="en-US" sz="2800" dirty="0" err="1" smtClean="0"/>
              <a:t>Bethge</a:t>
            </a:r>
            <a:r>
              <a:rPr lang="en-US" sz="2800" dirty="0" smtClean="0"/>
              <a:t>. </a:t>
            </a:r>
          </a:p>
          <a:p>
            <a:pPr marL="0" indent="0">
              <a:buNone/>
            </a:pPr>
            <a:r>
              <a:rPr lang="en-US" sz="2800" dirty="0" smtClean="0"/>
              <a:t>CVPR 2016.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 smtClean="0"/>
              <a:t>See pdf on course website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2209800"/>
            <a:ext cx="3886200" cy="4424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357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086" y="-21657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Recap from Previous Lecture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086" y="1166018"/>
            <a:ext cx="8229600" cy="4525963"/>
          </a:xfrm>
        </p:spPr>
        <p:txBody>
          <a:bodyPr/>
          <a:lstStyle/>
          <a:p>
            <a:r>
              <a:rPr lang="en-US" dirty="0" smtClean="0"/>
              <a:t>We saw two strategies to get </a:t>
            </a:r>
            <a:r>
              <a:rPr lang="en-US" i="1" dirty="0" smtClean="0"/>
              <a:t>structured</a:t>
            </a:r>
            <a:r>
              <a:rPr lang="en-US" dirty="0" smtClean="0"/>
              <a:t> output while using deep learning</a:t>
            </a:r>
          </a:p>
          <a:p>
            <a:pPr lvl="1"/>
            <a:r>
              <a:rPr lang="en-US" dirty="0" smtClean="0"/>
              <a:t>With pose estimation / </a:t>
            </a:r>
            <a:r>
              <a:rPr lang="en-US" dirty="0" err="1" smtClean="0"/>
              <a:t>keypoint</a:t>
            </a:r>
            <a:r>
              <a:rPr lang="en-US" dirty="0" smtClean="0"/>
              <a:t> detection, the network produces an image-based intermediate representation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70278" t="23778" r="1389" b="43777"/>
          <a:stretch/>
        </p:blipFill>
        <p:spPr>
          <a:xfrm>
            <a:off x="261486" y="3503954"/>
            <a:ext cx="4343400" cy="31085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70278" t="58000" r="1389" b="9111"/>
          <a:stretch/>
        </p:blipFill>
        <p:spPr>
          <a:xfrm>
            <a:off x="4604886" y="3428999"/>
            <a:ext cx="4343400" cy="31510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44653" y="6502755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Part Detection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388053" y="6502755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Part Association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8740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086" y="-21657"/>
            <a:ext cx="8229600" cy="1143000"/>
          </a:xfrm>
        </p:spPr>
        <p:txBody>
          <a:bodyPr/>
          <a:lstStyle/>
          <a:p>
            <a:r>
              <a:rPr lang="en-US" dirty="0"/>
              <a:t>Recap from Previous Lecture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086" y="1493837"/>
            <a:ext cx="8229600" cy="4525963"/>
          </a:xfrm>
        </p:spPr>
        <p:txBody>
          <a:bodyPr/>
          <a:lstStyle/>
          <a:p>
            <a:r>
              <a:rPr lang="en-US" dirty="0" smtClean="0"/>
              <a:t>More generally, it can pay off to get creative. Even if Deep </a:t>
            </a:r>
            <a:r>
              <a:rPr lang="en-US" dirty="0" err="1" smtClean="0"/>
              <a:t>ConvNets</a:t>
            </a:r>
            <a:r>
              <a:rPr lang="en-US" dirty="0" smtClean="0"/>
              <a:t> aren’t a natural fit for an image-related task, they might be able to learn a subtask or create a useful intermediate representation.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8319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Unsupervised Visual Representation Learning by Context Prediction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Carl </a:t>
            </a:r>
            <a:r>
              <a:rPr lang="en-US" dirty="0" err="1" smtClean="0"/>
              <a:t>Doersch</a:t>
            </a:r>
            <a:endParaRPr lang="en-US" dirty="0" smtClean="0"/>
          </a:p>
          <a:p>
            <a:r>
              <a:rPr lang="en-US" dirty="0" smtClean="0"/>
              <a:t>Joint work with Alexei A. </a:t>
            </a:r>
            <a:r>
              <a:rPr lang="en-US" dirty="0" err="1" smtClean="0"/>
              <a:t>Efros</a:t>
            </a:r>
            <a:r>
              <a:rPr lang="en-US" dirty="0"/>
              <a:t> </a:t>
            </a:r>
            <a:r>
              <a:rPr lang="en-US" dirty="0" smtClean="0"/>
              <a:t>&amp; </a:t>
            </a:r>
            <a:r>
              <a:rPr lang="en-US" dirty="0" err="1" smtClean="0"/>
              <a:t>Abhinav</a:t>
            </a:r>
            <a:r>
              <a:rPr lang="en-US" dirty="0" smtClean="0"/>
              <a:t> </a:t>
            </a:r>
            <a:r>
              <a:rPr lang="en-US" dirty="0" smtClean="0"/>
              <a:t>Gupta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ICCV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5956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 advTm="4696">
        <p:fade/>
      </p:transition>
    </mc:Choice>
    <mc:Fallback xmlns="">
      <p:transition advTm="469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ImageNet</a:t>
            </a:r>
            <a:r>
              <a:rPr lang="en-US" dirty="0" smtClean="0"/>
              <a:t> + Deep Learning</a:t>
            </a:r>
            <a:endParaRPr lang="en-US" dirty="0"/>
          </a:p>
        </p:txBody>
      </p:sp>
      <p:grpSp>
        <p:nvGrpSpPr>
          <p:cNvPr id="67" name="Group 66"/>
          <p:cNvGrpSpPr/>
          <p:nvPr/>
        </p:nvGrpSpPr>
        <p:grpSpPr>
          <a:xfrm>
            <a:off x="3414591" y="1490843"/>
            <a:ext cx="2655571" cy="1896836"/>
            <a:chOff x="2514600" y="1828800"/>
            <a:chExt cx="4267200" cy="3048000"/>
          </a:xfrm>
        </p:grpSpPr>
        <p:grpSp>
          <p:nvGrpSpPr>
            <p:cNvPr id="68" name="Group 67"/>
            <p:cNvGrpSpPr/>
            <p:nvPr/>
          </p:nvGrpSpPr>
          <p:grpSpPr>
            <a:xfrm>
              <a:off x="3276600" y="1981200"/>
              <a:ext cx="609600" cy="2743200"/>
              <a:chOff x="3276600" y="1981200"/>
              <a:chExt cx="609600" cy="2743200"/>
            </a:xfrm>
          </p:grpSpPr>
          <p:sp>
            <p:nvSpPr>
              <p:cNvPr id="118" name="Oval 117"/>
              <p:cNvSpPr/>
              <p:nvPr/>
            </p:nvSpPr>
            <p:spPr>
              <a:xfrm>
                <a:off x="3276600" y="1981200"/>
                <a:ext cx="609600" cy="6096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Oval 118"/>
              <p:cNvSpPr/>
              <p:nvPr/>
            </p:nvSpPr>
            <p:spPr>
              <a:xfrm>
                <a:off x="3276600" y="2692400"/>
                <a:ext cx="609600" cy="6096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Oval 119"/>
              <p:cNvSpPr/>
              <p:nvPr/>
            </p:nvSpPr>
            <p:spPr>
              <a:xfrm>
                <a:off x="3276600" y="3403600"/>
                <a:ext cx="609600" cy="6096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Oval 120"/>
              <p:cNvSpPr/>
              <p:nvPr/>
            </p:nvSpPr>
            <p:spPr>
              <a:xfrm>
                <a:off x="3276600" y="4114800"/>
                <a:ext cx="609600" cy="6096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9" name="Rounded Rectangle 68"/>
            <p:cNvSpPr/>
            <p:nvPr/>
          </p:nvSpPr>
          <p:spPr>
            <a:xfrm>
              <a:off x="3124200" y="1828800"/>
              <a:ext cx="914400" cy="3048000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0" name="Group 69"/>
            <p:cNvGrpSpPr/>
            <p:nvPr/>
          </p:nvGrpSpPr>
          <p:grpSpPr>
            <a:xfrm>
              <a:off x="4495800" y="1828800"/>
              <a:ext cx="914400" cy="3048000"/>
              <a:chOff x="3276600" y="1981200"/>
              <a:chExt cx="914400" cy="3048000"/>
            </a:xfrm>
          </p:grpSpPr>
          <p:grpSp>
            <p:nvGrpSpPr>
              <p:cNvPr id="112" name="Group 111"/>
              <p:cNvGrpSpPr/>
              <p:nvPr/>
            </p:nvGrpSpPr>
            <p:grpSpPr>
              <a:xfrm>
                <a:off x="3429000" y="2133600"/>
                <a:ext cx="609600" cy="2743200"/>
                <a:chOff x="3276600" y="1981200"/>
                <a:chExt cx="609600" cy="2743200"/>
              </a:xfrm>
            </p:grpSpPr>
            <p:sp>
              <p:nvSpPr>
                <p:cNvPr id="114" name="Oval 113"/>
                <p:cNvSpPr/>
                <p:nvPr/>
              </p:nvSpPr>
              <p:spPr>
                <a:xfrm>
                  <a:off x="3276600" y="1981200"/>
                  <a:ext cx="609600" cy="6096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Oval 114"/>
                <p:cNvSpPr/>
                <p:nvPr/>
              </p:nvSpPr>
              <p:spPr>
                <a:xfrm>
                  <a:off x="3276600" y="2692400"/>
                  <a:ext cx="609600" cy="6096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Oval 115"/>
                <p:cNvSpPr/>
                <p:nvPr/>
              </p:nvSpPr>
              <p:spPr>
                <a:xfrm>
                  <a:off x="3276600" y="3403600"/>
                  <a:ext cx="609600" cy="6096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Oval 116"/>
                <p:cNvSpPr/>
                <p:nvPr/>
              </p:nvSpPr>
              <p:spPr>
                <a:xfrm>
                  <a:off x="3276600" y="4114800"/>
                  <a:ext cx="609600" cy="6096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13" name="Rounded Rectangle 112"/>
              <p:cNvSpPr/>
              <p:nvPr/>
            </p:nvSpPr>
            <p:spPr>
              <a:xfrm>
                <a:off x="3276600" y="1981200"/>
                <a:ext cx="914400" cy="3048000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1" name="Group 70"/>
            <p:cNvGrpSpPr/>
            <p:nvPr/>
          </p:nvGrpSpPr>
          <p:grpSpPr>
            <a:xfrm>
              <a:off x="3886200" y="2286000"/>
              <a:ext cx="762000" cy="2133600"/>
              <a:chOff x="3886199" y="2286000"/>
              <a:chExt cx="1147590" cy="2133600"/>
            </a:xfrm>
          </p:grpSpPr>
          <p:cxnSp>
            <p:nvCxnSpPr>
              <p:cNvPr id="104" name="Straight Connector 103"/>
              <p:cNvCxnSpPr>
                <a:stCxn id="118" idx="6"/>
                <a:endCxn id="114" idx="2"/>
              </p:cNvCxnSpPr>
              <p:nvPr/>
            </p:nvCxnSpPr>
            <p:spPr>
              <a:xfrm>
                <a:off x="3886199" y="2286000"/>
                <a:ext cx="114759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/>
              <p:cNvCxnSpPr>
                <a:stCxn id="118" idx="6"/>
                <a:endCxn id="115" idx="2"/>
              </p:cNvCxnSpPr>
              <p:nvPr/>
            </p:nvCxnSpPr>
            <p:spPr>
              <a:xfrm>
                <a:off x="3886199" y="2286000"/>
                <a:ext cx="1147590" cy="7112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/>
              <p:cNvCxnSpPr>
                <a:stCxn id="118" idx="6"/>
                <a:endCxn id="116" idx="2"/>
              </p:cNvCxnSpPr>
              <p:nvPr/>
            </p:nvCxnSpPr>
            <p:spPr>
              <a:xfrm>
                <a:off x="3886199" y="2286000"/>
                <a:ext cx="1147590" cy="142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/>
              <p:cNvCxnSpPr>
                <a:stCxn id="118" idx="6"/>
                <a:endCxn id="117" idx="2"/>
              </p:cNvCxnSpPr>
              <p:nvPr/>
            </p:nvCxnSpPr>
            <p:spPr>
              <a:xfrm>
                <a:off x="3886199" y="2286000"/>
                <a:ext cx="1147590" cy="21336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/>
              <p:cNvCxnSpPr>
                <a:stCxn id="119" idx="6"/>
                <a:endCxn id="114" idx="2"/>
              </p:cNvCxnSpPr>
              <p:nvPr/>
            </p:nvCxnSpPr>
            <p:spPr>
              <a:xfrm flipV="1">
                <a:off x="3886199" y="2286000"/>
                <a:ext cx="1147590" cy="7112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/>
              <p:cNvCxnSpPr>
                <a:stCxn id="119" idx="6"/>
                <a:endCxn id="115" idx="2"/>
              </p:cNvCxnSpPr>
              <p:nvPr/>
            </p:nvCxnSpPr>
            <p:spPr>
              <a:xfrm>
                <a:off x="3886199" y="2997200"/>
                <a:ext cx="114759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/>
              <p:cNvCxnSpPr>
                <a:stCxn id="119" idx="6"/>
                <a:endCxn id="116" idx="2"/>
              </p:cNvCxnSpPr>
              <p:nvPr/>
            </p:nvCxnSpPr>
            <p:spPr>
              <a:xfrm>
                <a:off x="3886199" y="2997200"/>
                <a:ext cx="1147590" cy="7112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/>
              <p:cNvCxnSpPr>
                <a:stCxn id="119" idx="6"/>
                <a:endCxn id="117" idx="2"/>
              </p:cNvCxnSpPr>
              <p:nvPr/>
            </p:nvCxnSpPr>
            <p:spPr>
              <a:xfrm>
                <a:off x="3886199" y="2997200"/>
                <a:ext cx="1147590" cy="142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2" name="Group 71"/>
            <p:cNvGrpSpPr/>
            <p:nvPr/>
          </p:nvGrpSpPr>
          <p:grpSpPr>
            <a:xfrm flipV="1">
              <a:off x="3886200" y="2286000"/>
              <a:ext cx="758952" cy="2133600"/>
              <a:chOff x="3886200" y="2286000"/>
              <a:chExt cx="1143000" cy="2133600"/>
            </a:xfrm>
          </p:grpSpPr>
          <p:cxnSp>
            <p:nvCxnSpPr>
              <p:cNvPr id="96" name="Straight Connector 95"/>
              <p:cNvCxnSpPr/>
              <p:nvPr/>
            </p:nvCxnSpPr>
            <p:spPr>
              <a:xfrm>
                <a:off x="3886200" y="2286000"/>
                <a:ext cx="1143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/>
              <p:cNvCxnSpPr/>
              <p:nvPr/>
            </p:nvCxnSpPr>
            <p:spPr>
              <a:xfrm>
                <a:off x="3886200" y="2286000"/>
                <a:ext cx="1143000" cy="7112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/>
              <p:cNvCxnSpPr/>
              <p:nvPr/>
            </p:nvCxnSpPr>
            <p:spPr>
              <a:xfrm>
                <a:off x="3886200" y="2286000"/>
                <a:ext cx="1143000" cy="142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/>
              <p:cNvCxnSpPr/>
              <p:nvPr/>
            </p:nvCxnSpPr>
            <p:spPr>
              <a:xfrm>
                <a:off x="3886200" y="2286000"/>
                <a:ext cx="1143000" cy="21336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/>
              <p:cNvCxnSpPr/>
              <p:nvPr/>
            </p:nvCxnSpPr>
            <p:spPr>
              <a:xfrm flipV="1">
                <a:off x="3886200" y="2286000"/>
                <a:ext cx="1143000" cy="7112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/>
              <p:cNvCxnSpPr/>
              <p:nvPr/>
            </p:nvCxnSpPr>
            <p:spPr>
              <a:xfrm>
                <a:off x="3886200" y="2997200"/>
                <a:ext cx="1143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/>
              <p:cNvCxnSpPr/>
              <p:nvPr/>
            </p:nvCxnSpPr>
            <p:spPr>
              <a:xfrm>
                <a:off x="3886200" y="2997200"/>
                <a:ext cx="1143000" cy="7112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/>
              <p:cNvCxnSpPr/>
              <p:nvPr/>
            </p:nvCxnSpPr>
            <p:spPr>
              <a:xfrm>
                <a:off x="3886200" y="2997200"/>
                <a:ext cx="1143000" cy="142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3" name="Group 72"/>
            <p:cNvGrpSpPr/>
            <p:nvPr/>
          </p:nvGrpSpPr>
          <p:grpSpPr>
            <a:xfrm>
              <a:off x="5867400" y="2540000"/>
              <a:ext cx="914400" cy="1625600"/>
              <a:chOff x="6629400" y="2184400"/>
              <a:chExt cx="914400" cy="1625600"/>
            </a:xfrm>
          </p:grpSpPr>
          <p:grpSp>
            <p:nvGrpSpPr>
              <p:cNvPr id="92" name="Group 91"/>
              <p:cNvGrpSpPr/>
              <p:nvPr/>
            </p:nvGrpSpPr>
            <p:grpSpPr>
              <a:xfrm>
                <a:off x="6781800" y="2336800"/>
                <a:ext cx="609600" cy="1320800"/>
                <a:chOff x="3276600" y="2692400"/>
                <a:chExt cx="609600" cy="1320800"/>
              </a:xfrm>
            </p:grpSpPr>
            <p:sp>
              <p:nvSpPr>
                <p:cNvPr id="94" name="Oval 93"/>
                <p:cNvSpPr/>
                <p:nvPr/>
              </p:nvSpPr>
              <p:spPr>
                <a:xfrm>
                  <a:off x="3276600" y="2692400"/>
                  <a:ext cx="609600" cy="6096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" name="Oval 94"/>
                <p:cNvSpPr/>
                <p:nvPr/>
              </p:nvSpPr>
              <p:spPr>
                <a:xfrm>
                  <a:off x="3276600" y="3403600"/>
                  <a:ext cx="609600" cy="6096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93" name="Rounded Rectangle 92"/>
              <p:cNvSpPr/>
              <p:nvPr/>
            </p:nvSpPr>
            <p:spPr>
              <a:xfrm>
                <a:off x="6629400" y="2184400"/>
                <a:ext cx="914400" cy="1625600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4" name="Group 73"/>
            <p:cNvGrpSpPr/>
            <p:nvPr/>
          </p:nvGrpSpPr>
          <p:grpSpPr>
            <a:xfrm>
              <a:off x="5257800" y="2286000"/>
              <a:ext cx="762000" cy="2133600"/>
              <a:chOff x="5638800" y="2286000"/>
              <a:chExt cx="1143000" cy="2133600"/>
            </a:xfrm>
          </p:grpSpPr>
          <p:cxnSp>
            <p:nvCxnSpPr>
              <p:cNvPr id="84" name="Straight Connector 83"/>
              <p:cNvCxnSpPr/>
              <p:nvPr/>
            </p:nvCxnSpPr>
            <p:spPr>
              <a:xfrm>
                <a:off x="5638800" y="2286000"/>
                <a:ext cx="1143000" cy="7112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/>
              <p:cNvCxnSpPr/>
              <p:nvPr/>
            </p:nvCxnSpPr>
            <p:spPr>
              <a:xfrm>
                <a:off x="5638800" y="2286000"/>
                <a:ext cx="1143000" cy="142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/>
              <p:cNvCxnSpPr/>
              <p:nvPr/>
            </p:nvCxnSpPr>
            <p:spPr>
              <a:xfrm>
                <a:off x="5638800" y="2997200"/>
                <a:ext cx="1143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/>
              <p:cNvCxnSpPr/>
              <p:nvPr/>
            </p:nvCxnSpPr>
            <p:spPr>
              <a:xfrm>
                <a:off x="5638800" y="2997200"/>
                <a:ext cx="1143000" cy="7112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/>
              <p:cNvCxnSpPr/>
              <p:nvPr/>
            </p:nvCxnSpPr>
            <p:spPr>
              <a:xfrm flipV="1">
                <a:off x="5638800" y="3708400"/>
                <a:ext cx="1143000" cy="7112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/>
              <p:cNvCxnSpPr/>
              <p:nvPr/>
            </p:nvCxnSpPr>
            <p:spPr>
              <a:xfrm flipV="1">
                <a:off x="5638800" y="2997200"/>
                <a:ext cx="1143000" cy="142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/>
              <p:cNvCxnSpPr/>
              <p:nvPr/>
            </p:nvCxnSpPr>
            <p:spPr>
              <a:xfrm flipV="1">
                <a:off x="5638800" y="3708400"/>
                <a:ext cx="1143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/>
              <p:cNvCxnSpPr/>
              <p:nvPr/>
            </p:nvCxnSpPr>
            <p:spPr>
              <a:xfrm flipV="1">
                <a:off x="5638800" y="2997200"/>
                <a:ext cx="1143000" cy="7112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5" name="Group 74"/>
            <p:cNvGrpSpPr/>
            <p:nvPr/>
          </p:nvGrpSpPr>
          <p:grpSpPr>
            <a:xfrm flipH="1">
              <a:off x="2514600" y="2286000"/>
              <a:ext cx="758952" cy="2133600"/>
              <a:chOff x="5638800" y="2286000"/>
              <a:chExt cx="1143000" cy="2133600"/>
            </a:xfrm>
          </p:grpSpPr>
          <p:cxnSp>
            <p:nvCxnSpPr>
              <p:cNvPr id="76" name="Straight Connector 75"/>
              <p:cNvCxnSpPr/>
              <p:nvPr/>
            </p:nvCxnSpPr>
            <p:spPr>
              <a:xfrm>
                <a:off x="5638800" y="2286000"/>
                <a:ext cx="1143000" cy="7112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/>
              <p:cNvCxnSpPr/>
              <p:nvPr/>
            </p:nvCxnSpPr>
            <p:spPr>
              <a:xfrm>
                <a:off x="5638800" y="2286000"/>
                <a:ext cx="1143000" cy="142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>
                <a:off x="5638800" y="2997200"/>
                <a:ext cx="1143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/>
              <p:nvPr/>
            </p:nvCxnSpPr>
            <p:spPr>
              <a:xfrm>
                <a:off x="5638800" y="2997200"/>
                <a:ext cx="1143000" cy="7112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/>
              <p:nvPr/>
            </p:nvCxnSpPr>
            <p:spPr>
              <a:xfrm flipV="1">
                <a:off x="5638800" y="3708400"/>
                <a:ext cx="1143000" cy="7112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/>
              <p:cNvCxnSpPr/>
              <p:nvPr/>
            </p:nvCxnSpPr>
            <p:spPr>
              <a:xfrm flipV="1">
                <a:off x="5638800" y="2997200"/>
                <a:ext cx="1143000" cy="142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/>
              <p:cNvCxnSpPr/>
              <p:nvPr/>
            </p:nvCxnSpPr>
            <p:spPr>
              <a:xfrm flipV="1">
                <a:off x="5638800" y="3708400"/>
                <a:ext cx="1143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/>
              <p:cNvCxnSpPr/>
              <p:nvPr/>
            </p:nvCxnSpPr>
            <p:spPr>
              <a:xfrm flipV="1">
                <a:off x="5638800" y="2997200"/>
                <a:ext cx="1143000" cy="7112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23" name="Right Arrow 122"/>
          <p:cNvSpPr/>
          <p:nvPr/>
        </p:nvSpPr>
        <p:spPr>
          <a:xfrm>
            <a:off x="2989776" y="2123122"/>
            <a:ext cx="304800" cy="6322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Right Arrow 123"/>
          <p:cNvSpPr/>
          <p:nvPr/>
        </p:nvSpPr>
        <p:spPr>
          <a:xfrm>
            <a:off x="6266376" y="2123120"/>
            <a:ext cx="304800" cy="6322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TextBox 124"/>
          <p:cNvSpPr txBox="1"/>
          <p:nvPr/>
        </p:nvSpPr>
        <p:spPr>
          <a:xfrm>
            <a:off x="6609276" y="2085318"/>
            <a:ext cx="15776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Beagle</a:t>
            </a:r>
            <a:endParaRPr lang="en-US" sz="4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30000"/>
                    </a14:imgEffect>
                    <a14:imgEffect>
                      <a14:brightnessContrast bright="8000"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49" b="11549"/>
          <a:stretch/>
        </p:blipFill>
        <p:spPr>
          <a:xfrm>
            <a:off x="322775" y="1490842"/>
            <a:ext cx="2529115" cy="1896837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3414591" y="1490843"/>
            <a:ext cx="1801995" cy="1896836"/>
            <a:chOff x="4603844" y="3415255"/>
            <a:chExt cx="1801995" cy="1896836"/>
          </a:xfrm>
        </p:grpSpPr>
        <p:grpSp>
          <p:nvGrpSpPr>
            <p:cNvPr id="127" name="Group 126"/>
            <p:cNvGrpSpPr/>
            <p:nvPr/>
          </p:nvGrpSpPr>
          <p:grpSpPr>
            <a:xfrm>
              <a:off x="5078053" y="3510097"/>
              <a:ext cx="379367" cy="1707152"/>
              <a:chOff x="3276600" y="1981200"/>
              <a:chExt cx="609600" cy="2743200"/>
            </a:xfrm>
          </p:grpSpPr>
          <p:sp>
            <p:nvSpPr>
              <p:cNvPr id="177" name="Oval 176"/>
              <p:cNvSpPr/>
              <p:nvPr/>
            </p:nvSpPr>
            <p:spPr>
              <a:xfrm>
                <a:off x="3276600" y="1981200"/>
                <a:ext cx="609600" cy="6096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8" name="Oval 177"/>
              <p:cNvSpPr/>
              <p:nvPr/>
            </p:nvSpPr>
            <p:spPr>
              <a:xfrm>
                <a:off x="3276600" y="2692400"/>
                <a:ext cx="609600" cy="6096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9" name="Oval 178"/>
              <p:cNvSpPr/>
              <p:nvPr/>
            </p:nvSpPr>
            <p:spPr>
              <a:xfrm>
                <a:off x="3276600" y="3403600"/>
                <a:ext cx="609600" cy="6096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0" name="Oval 179"/>
              <p:cNvSpPr/>
              <p:nvPr/>
            </p:nvSpPr>
            <p:spPr>
              <a:xfrm>
                <a:off x="3276600" y="4114800"/>
                <a:ext cx="609600" cy="6096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8" name="Rounded Rectangle 127"/>
            <p:cNvSpPr/>
            <p:nvPr/>
          </p:nvSpPr>
          <p:spPr>
            <a:xfrm>
              <a:off x="4983211" y="3415255"/>
              <a:ext cx="569051" cy="1896836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9" name="Group 128"/>
            <p:cNvGrpSpPr/>
            <p:nvPr/>
          </p:nvGrpSpPr>
          <p:grpSpPr>
            <a:xfrm>
              <a:off x="5836788" y="3415255"/>
              <a:ext cx="569051" cy="1896836"/>
              <a:chOff x="3276600" y="1981200"/>
              <a:chExt cx="914400" cy="3048000"/>
            </a:xfrm>
          </p:grpSpPr>
          <p:grpSp>
            <p:nvGrpSpPr>
              <p:cNvPr id="171" name="Group 170"/>
              <p:cNvGrpSpPr/>
              <p:nvPr/>
            </p:nvGrpSpPr>
            <p:grpSpPr>
              <a:xfrm>
                <a:off x="3429000" y="2133600"/>
                <a:ext cx="609600" cy="2743200"/>
                <a:chOff x="3276600" y="1981200"/>
                <a:chExt cx="609600" cy="2743200"/>
              </a:xfrm>
            </p:grpSpPr>
            <p:sp>
              <p:nvSpPr>
                <p:cNvPr id="173" name="Oval 172"/>
                <p:cNvSpPr/>
                <p:nvPr/>
              </p:nvSpPr>
              <p:spPr>
                <a:xfrm>
                  <a:off x="3276600" y="1981200"/>
                  <a:ext cx="609600" cy="6096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4" name="Oval 173"/>
                <p:cNvSpPr/>
                <p:nvPr/>
              </p:nvSpPr>
              <p:spPr>
                <a:xfrm>
                  <a:off x="3276600" y="2692400"/>
                  <a:ext cx="609600" cy="6096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5" name="Oval 174"/>
                <p:cNvSpPr/>
                <p:nvPr/>
              </p:nvSpPr>
              <p:spPr>
                <a:xfrm>
                  <a:off x="3276600" y="3403600"/>
                  <a:ext cx="609600" cy="6096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6" name="Oval 175"/>
                <p:cNvSpPr/>
                <p:nvPr/>
              </p:nvSpPr>
              <p:spPr>
                <a:xfrm>
                  <a:off x="3276600" y="4114800"/>
                  <a:ext cx="609600" cy="6096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72" name="Rounded Rectangle 171"/>
              <p:cNvSpPr/>
              <p:nvPr/>
            </p:nvSpPr>
            <p:spPr>
              <a:xfrm>
                <a:off x="3276600" y="1981200"/>
                <a:ext cx="914400" cy="3048000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0" name="Group 129"/>
            <p:cNvGrpSpPr/>
            <p:nvPr/>
          </p:nvGrpSpPr>
          <p:grpSpPr>
            <a:xfrm>
              <a:off x="5457420" y="3699780"/>
              <a:ext cx="474209" cy="1327785"/>
              <a:chOff x="3886199" y="2286000"/>
              <a:chExt cx="1147590" cy="2133600"/>
            </a:xfrm>
          </p:grpSpPr>
          <p:cxnSp>
            <p:nvCxnSpPr>
              <p:cNvPr id="163" name="Straight Connector 162"/>
              <p:cNvCxnSpPr>
                <a:stCxn id="177" idx="6"/>
                <a:endCxn id="173" idx="2"/>
              </p:cNvCxnSpPr>
              <p:nvPr/>
            </p:nvCxnSpPr>
            <p:spPr>
              <a:xfrm>
                <a:off x="3886199" y="2286000"/>
                <a:ext cx="114759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/>
              <p:cNvCxnSpPr>
                <a:stCxn id="177" idx="6"/>
                <a:endCxn id="174" idx="2"/>
              </p:cNvCxnSpPr>
              <p:nvPr/>
            </p:nvCxnSpPr>
            <p:spPr>
              <a:xfrm>
                <a:off x="3886199" y="2286000"/>
                <a:ext cx="1147590" cy="7112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/>
              <p:cNvCxnSpPr>
                <a:stCxn id="177" idx="6"/>
                <a:endCxn id="175" idx="2"/>
              </p:cNvCxnSpPr>
              <p:nvPr/>
            </p:nvCxnSpPr>
            <p:spPr>
              <a:xfrm>
                <a:off x="3886199" y="2286000"/>
                <a:ext cx="1147590" cy="142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/>
              <p:cNvCxnSpPr>
                <a:stCxn id="177" idx="6"/>
                <a:endCxn id="176" idx="2"/>
              </p:cNvCxnSpPr>
              <p:nvPr/>
            </p:nvCxnSpPr>
            <p:spPr>
              <a:xfrm>
                <a:off x="3886199" y="2286000"/>
                <a:ext cx="1147590" cy="21336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/>
              <p:cNvCxnSpPr>
                <a:stCxn id="178" idx="6"/>
                <a:endCxn id="173" idx="2"/>
              </p:cNvCxnSpPr>
              <p:nvPr/>
            </p:nvCxnSpPr>
            <p:spPr>
              <a:xfrm flipV="1">
                <a:off x="3886199" y="2286000"/>
                <a:ext cx="1147590" cy="7112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/>
              <p:cNvCxnSpPr>
                <a:stCxn id="178" idx="6"/>
                <a:endCxn id="174" idx="2"/>
              </p:cNvCxnSpPr>
              <p:nvPr/>
            </p:nvCxnSpPr>
            <p:spPr>
              <a:xfrm>
                <a:off x="3886199" y="2997200"/>
                <a:ext cx="114759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/>
              <p:cNvCxnSpPr>
                <a:stCxn id="178" idx="6"/>
                <a:endCxn id="175" idx="2"/>
              </p:cNvCxnSpPr>
              <p:nvPr/>
            </p:nvCxnSpPr>
            <p:spPr>
              <a:xfrm>
                <a:off x="3886199" y="2997200"/>
                <a:ext cx="1147590" cy="7112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/>
              <p:cNvCxnSpPr>
                <a:stCxn id="178" idx="6"/>
                <a:endCxn id="176" idx="2"/>
              </p:cNvCxnSpPr>
              <p:nvPr/>
            </p:nvCxnSpPr>
            <p:spPr>
              <a:xfrm>
                <a:off x="3886199" y="2997200"/>
                <a:ext cx="1147590" cy="142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1" name="Group 130"/>
            <p:cNvGrpSpPr/>
            <p:nvPr/>
          </p:nvGrpSpPr>
          <p:grpSpPr>
            <a:xfrm flipV="1">
              <a:off x="5457420" y="3699780"/>
              <a:ext cx="472312" cy="1327785"/>
              <a:chOff x="3886200" y="2286000"/>
              <a:chExt cx="1143000" cy="2133600"/>
            </a:xfrm>
          </p:grpSpPr>
          <p:cxnSp>
            <p:nvCxnSpPr>
              <p:cNvPr id="155" name="Straight Connector 154"/>
              <p:cNvCxnSpPr/>
              <p:nvPr/>
            </p:nvCxnSpPr>
            <p:spPr>
              <a:xfrm>
                <a:off x="3886200" y="2286000"/>
                <a:ext cx="1143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/>
              <p:cNvCxnSpPr/>
              <p:nvPr/>
            </p:nvCxnSpPr>
            <p:spPr>
              <a:xfrm>
                <a:off x="3886200" y="2286000"/>
                <a:ext cx="1143000" cy="7112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/>
              <p:cNvCxnSpPr/>
              <p:nvPr/>
            </p:nvCxnSpPr>
            <p:spPr>
              <a:xfrm>
                <a:off x="3886200" y="2286000"/>
                <a:ext cx="1143000" cy="142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/>
              <p:cNvCxnSpPr/>
              <p:nvPr/>
            </p:nvCxnSpPr>
            <p:spPr>
              <a:xfrm>
                <a:off x="3886200" y="2286000"/>
                <a:ext cx="1143000" cy="21336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/>
              <p:cNvCxnSpPr/>
              <p:nvPr/>
            </p:nvCxnSpPr>
            <p:spPr>
              <a:xfrm flipV="1">
                <a:off x="3886200" y="2286000"/>
                <a:ext cx="1143000" cy="7112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/>
              <p:cNvCxnSpPr/>
              <p:nvPr/>
            </p:nvCxnSpPr>
            <p:spPr>
              <a:xfrm>
                <a:off x="3886200" y="2997200"/>
                <a:ext cx="1143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Connector 160"/>
              <p:cNvCxnSpPr/>
              <p:nvPr/>
            </p:nvCxnSpPr>
            <p:spPr>
              <a:xfrm>
                <a:off x="3886200" y="2997200"/>
                <a:ext cx="1143000" cy="7112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/>
              <p:cNvCxnSpPr/>
              <p:nvPr/>
            </p:nvCxnSpPr>
            <p:spPr>
              <a:xfrm>
                <a:off x="3886200" y="2997200"/>
                <a:ext cx="1143000" cy="142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4" name="Group 133"/>
            <p:cNvGrpSpPr/>
            <p:nvPr/>
          </p:nvGrpSpPr>
          <p:grpSpPr>
            <a:xfrm flipH="1">
              <a:off x="4603844" y="3699780"/>
              <a:ext cx="472312" cy="1327785"/>
              <a:chOff x="5638800" y="2286000"/>
              <a:chExt cx="1143000" cy="2133600"/>
            </a:xfrm>
          </p:grpSpPr>
          <p:cxnSp>
            <p:nvCxnSpPr>
              <p:cNvPr id="135" name="Straight Connector 134"/>
              <p:cNvCxnSpPr/>
              <p:nvPr/>
            </p:nvCxnSpPr>
            <p:spPr>
              <a:xfrm>
                <a:off x="5638800" y="2286000"/>
                <a:ext cx="1143000" cy="7112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/>
              <p:cNvCxnSpPr/>
              <p:nvPr/>
            </p:nvCxnSpPr>
            <p:spPr>
              <a:xfrm>
                <a:off x="5638800" y="2286000"/>
                <a:ext cx="1143000" cy="142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/>
              <p:cNvCxnSpPr/>
              <p:nvPr/>
            </p:nvCxnSpPr>
            <p:spPr>
              <a:xfrm>
                <a:off x="5638800" y="2997200"/>
                <a:ext cx="1143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/>
              <p:cNvCxnSpPr/>
              <p:nvPr/>
            </p:nvCxnSpPr>
            <p:spPr>
              <a:xfrm>
                <a:off x="5638800" y="2997200"/>
                <a:ext cx="1143000" cy="7112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/>
              <p:cNvCxnSpPr/>
              <p:nvPr/>
            </p:nvCxnSpPr>
            <p:spPr>
              <a:xfrm flipV="1">
                <a:off x="5638800" y="3708400"/>
                <a:ext cx="1143000" cy="7112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/>
              <p:cNvCxnSpPr/>
              <p:nvPr/>
            </p:nvCxnSpPr>
            <p:spPr>
              <a:xfrm flipV="1">
                <a:off x="5638800" y="2997200"/>
                <a:ext cx="1143000" cy="142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/>
              <p:cNvCxnSpPr/>
              <p:nvPr/>
            </p:nvCxnSpPr>
            <p:spPr>
              <a:xfrm flipV="1">
                <a:off x="5638800" y="3708400"/>
                <a:ext cx="1143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/>
              <p:cNvCxnSpPr/>
              <p:nvPr/>
            </p:nvCxnSpPr>
            <p:spPr>
              <a:xfrm flipV="1">
                <a:off x="5638800" y="2997200"/>
                <a:ext cx="1143000" cy="7112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81" name="Right Arrow 180"/>
          <p:cNvSpPr/>
          <p:nvPr/>
        </p:nvSpPr>
        <p:spPr>
          <a:xfrm>
            <a:off x="2989776" y="5013780"/>
            <a:ext cx="304800" cy="6322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2" name="Picture 18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30000"/>
                    </a14:imgEffect>
                    <a14:imgEffect>
                      <a14:brightnessContrast bright="8000"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49" b="11549"/>
          <a:stretch/>
        </p:blipFill>
        <p:spPr>
          <a:xfrm>
            <a:off x="322775" y="4381500"/>
            <a:ext cx="2529115" cy="1896837"/>
          </a:xfrm>
          <a:prstGeom prst="rect">
            <a:avLst/>
          </a:prstGeom>
        </p:spPr>
      </p:pic>
      <p:sp>
        <p:nvSpPr>
          <p:cNvPr id="183" name="Right Arrow 182"/>
          <p:cNvSpPr/>
          <p:nvPr/>
        </p:nvSpPr>
        <p:spPr>
          <a:xfrm>
            <a:off x="5562799" y="5013780"/>
            <a:ext cx="304800" cy="6322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" name="TextBox 183"/>
          <p:cNvSpPr txBox="1"/>
          <p:nvPr/>
        </p:nvSpPr>
        <p:spPr>
          <a:xfrm>
            <a:off x="5886800" y="4229100"/>
            <a:ext cx="3288336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- Image Retrieval</a:t>
            </a:r>
          </a:p>
          <a:p>
            <a:r>
              <a:rPr lang="en-US" sz="2800" dirty="0" smtClean="0"/>
              <a:t>- Detection (RCNN)</a:t>
            </a:r>
          </a:p>
          <a:p>
            <a:r>
              <a:rPr lang="en-US" sz="2800" dirty="0" smtClean="0"/>
              <a:t>- Segmentation (FCN)</a:t>
            </a:r>
          </a:p>
          <a:p>
            <a:r>
              <a:rPr lang="en-US" sz="2800" dirty="0" smtClean="0"/>
              <a:t>- Depth Estimation</a:t>
            </a:r>
          </a:p>
          <a:p>
            <a:r>
              <a:rPr lang="en-US" sz="2800" dirty="0" smtClean="0"/>
              <a:t>- …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50366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365">
        <p:fade/>
      </p:transition>
    </mc:Choice>
    <mc:Fallback xmlns="">
      <p:transition spd="med" advTm="2036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5E-6 4.44444E-6 L 5E-6 0.42222 " pathEditMode="relative" rAng="0" ptsTypes="AA">
                                      <p:cBhvr>
                                        <p:cTn id="6" dur="1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3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" grpId="0" animBg="1"/>
      <p:bldP spid="183" grpId="0" animBg="1"/>
      <p:bldP spid="18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ImageNet</a:t>
            </a:r>
            <a:r>
              <a:rPr lang="en-US" dirty="0"/>
              <a:t> + Deep Learning</a:t>
            </a:r>
          </a:p>
        </p:txBody>
      </p:sp>
      <p:grpSp>
        <p:nvGrpSpPr>
          <p:cNvPr id="73" name="Group 72"/>
          <p:cNvGrpSpPr/>
          <p:nvPr/>
        </p:nvGrpSpPr>
        <p:grpSpPr>
          <a:xfrm>
            <a:off x="3414591" y="1490843"/>
            <a:ext cx="2655571" cy="1896836"/>
            <a:chOff x="2514600" y="1828800"/>
            <a:chExt cx="4267200" cy="3048000"/>
          </a:xfrm>
        </p:grpSpPr>
        <p:grpSp>
          <p:nvGrpSpPr>
            <p:cNvPr id="74" name="Group 73"/>
            <p:cNvGrpSpPr/>
            <p:nvPr/>
          </p:nvGrpSpPr>
          <p:grpSpPr>
            <a:xfrm>
              <a:off x="3276600" y="1981200"/>
              <a:ext cx="609600" cy="2743200"/>
              <a:chOff x="3276600" y="1981200"/>
              <a:chExt cx="609600" cy="2743200"/>
            </a:xfrm>
          </p:grpSpPr>
          <p:sp>
            <p:nvSpPr>
              <p:cNvPr id="125" name="Oval 124"/>
              <p:cNvSpPr/>
              <p:nvPr/>
            </p:nvSpPr>
            <p:spPr>
              <a:xfrm>
                <a:off x="3276600" y="1981200"/>
                <a:ext cx="609600" cy="6096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Oval 125"/>
              <p:cNvSpPr/>
              <p:nvPr/>
            </p:nvSpPr>
            <p:spPr>
              <a:xfrm>
                <a:off x="3276600" y="2692400"/>
                <a:ext cx="609600" cy="6096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Oval 126"/>
              <p:cNvSpPr/>
              <p:nvPr/>
            </p:nvSpPr>
            <p:spPr>
              <a:xfrm>
                <a:off x="3276600" y="3403600"/>
                <a:ext cx="609600" cy="6096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Oval 127"/>
              <p:cNvSpPr/>
              <p:nvPr/>
            </p:nvSpPr>
            <p:spPr>
              <a:xfrm>
                <a:off x="3276600" y="4114800"/>
                <a:ext cx="609600" cy="6096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6" name="Rounded Rectangle 75"/>
            <p:cNvSpPr/>
            <p:nvPr/>
          </p:nvSpPr>
          <p:spPr>
            <a:xfrm>
              <a:off x="3124200" y="1828800"/>
              <a:ext cx="914400" cy="3048000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7" name="Group 76"/>
            <p:cNvGrpSpPr/>
            <p:nvPr/>
          </p:nvGrpSpPr>
          <p:grpSpPr>
            <a:xfrm>
              <a:off x="4495800" y="1828800"/>
              <a:ext cx="914400" cy="3048000"/>
              <a:chOff x="3276600" y="1981200"/>
              <a:chExt cx="914400" cy="3048000"/>
            </a:xfrm>
          </p:grpSpPr>
          <p:grpSp>
            <p:nvGrpSpPr>
              <p:cNvPr id="119" name="Group 118"/>
              <p:cNvGrpSpPr/>
              <p:nvPr/>
            </p:nvGrpSpPr>
            <p:grpSpPr>
              <a:xfrm>
                <a:off x="3429000" y="2133600"/>
                <a:ext cx="609600" cy="2743200"/>
                <a:chOff x="3276600" y="1981200"/>
                <a:chExt cx="609600" cy="2743200"/>
              </a:xfrm>
            </p:grpSpPr>
            <p:sp>
              <p:nvSpPr>
                <p:cNvPr id="121" name="Oval 120"/>
                <p:cNvSpPr/>
                <p:nvPr/>
              </p:nvSpPr>
              <p:spPr>
                <a:xfrm>
                  <a:off x="3276600" y="1981200"/>
                  <a:ext cx="609600" cy="6096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2" name="Oval 121"/>
                <p:cNvSpPr/>
                <p:nvPr/>
              </p:nvSpPr>
              <p:spPr>
                <a:xfrm>
                  <a:off x="3276600" y="2692400"/>
                  <a:ext cx="609600" cy="6096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3" name="Oval 122"/>
                <p:cNvSpPr/>
                <p:nvPr/>
              </p:nvSpPr>
              <p:spPr>
                <a:xfrm>
                  <a:off x="3276600" y="3403600"/>
                  <a:ext cx="609600" cy="6096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4" name="Oval 123"/>
                <p:cNvSpPr/>
                <p:nvPr/>
              </p:nvSpPr>
              <p:spPr>
                <a:xfrm>
                  <a:off x="3276600" y="4114800"/>
                  <a:ext cx="609600" cy="6096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20" name="Rounded Rectangle 119"/>
              <p:cNvSpPr/>
              <p:nvPr/>
            </p:nvSpPr>
            <p:spPr>
              <a:xfrm>
                <a:off x="3276600" y="1981200"/>
                <a:ext cx="914400" cy="3048000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8" name="Group 77"/>
            <p:cNvGrpSpPr/>
            <p:nvPr/>
          </p:nvGrpSpPr>
          <p:grpSpPr>
            <a:xfrm>
              <a:off x="3886200" y="2286000"/>
              <a:ext cx="762000" cy="2133600"/>
              <a:chOff x="3886199" y="2286000"/>
              <a:chExt cx="1147590" cy="2133600"/>
            </a:xfrm>
          </p:grpSpPr>
          <p:cxnSp>
            <p:nvCxnSpPr>
              <p:cNvPr id="111" name="Straight Connector 110"/>
              <p:cNvCxnSpPr>
                <a:stCxn id="125" idx="6"/>
                <a:endCxn id="121" idx="2"/>
              </p:cNvCxnSpPr>
              <p:nvPr/>
            </p:nvCxnSpPr>
            <p:spPr>
              <a:xfrm>
                <a:off x="3886199" y="2286000"/>
                <a:ext cx="114759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/>
              <p:cNvCxnSpPr>
                <a:stCxn id="125" idx="6"/>
                <a:endCxn id="122" idx="2"/>
              </p:cNvCxnSpPr>
              <p:nvPr/>
            </p:nvCxnSpPr>
            <p:spPr>
              <a:xfrm>
                <a:off x="3886199" y="2286000"/>
                <a:ext cx="1147590" cy="7112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/>
              <p:cNvCxnSpPr>
                <a:stCxn id="125" idx="6"/>
                <a:endCxn id="123" idx="2"/>
              </p:cNvCxnSpPr>
              <p:nvPr/>
            </p:nvCxnSpPr>
            <p:spPr>
              <a:xfrm>
                <a:off x="3886199" y="2286000"/>
                <a:ext cx="1147590" cy="142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/>
              <p:cNvCxnSpPr>
                <a:stCxn id="125" idx="6"/>
                <a:endCxn id="124" idx="2"/>
              </p:cNvCxnSpPr>
              <p:nvPr/>
            </p:nvCxnSpPr>
            <p:spPr>
              <a:xfrm>
                <a:off x="3886199" y="2286000"/>
                <a:ext cx="1147590" cy="21336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/>
              <p:cNvCxnSpPr>
                <a:stCxn id="126" idx="6"/>
                <a:endCxn id="121" idx="2"/>
              </p:cNvCxnSpPr>
              <p:nvPr/>
            </p:nvCxnSpPr>
            <p:spPr>
              <a:xfrm flipV="1">
                <a:off x="3886199" y="2286000"/>
                <a:ext cx="1147590" cy="7112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/>
              <p:cNvCxnSpPr>
                <a:stCxn id="126" idx="6"/>
                <a:endCxn id="122" idx="2"/>
              </p:cNvCxnSpPr>
              <p:nvPr/>
            </p:nvCxnSpPr>
            <p:spPr>
              <a:xfrm>
                <a:off x="3886199" y="2997200"/>
                <a:ext cx="114759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/>
              <p:cNvCxnSpPr>
                <a:stCxn id="126" idx="6"/>
                <a:endCxn id="123" idx="2"/>
              </p:cNvCxnSpPr>
              <p:nvPr/>
            </p:nvCxnSpPr>
            <p:spPr>
              <a:xfrm>
                <a:off x="3886199" y="2997200"/>
                <a:ext cx="1147590" cy="7112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/>
              <p:cNvCxnSpPr>
                <a:stCxn id="126" idx="6"/>
                <a:endCxn id="124" idx="2"/>
              </p:cNvCxnSpPr>
              <p:nvPr/>
            </p:nvCxnSpPr>
            <p:spPr>
              <a:xfrm>
                <a:off x="3886199" y="2997200"/>
                <a:ext cx="1147590" cy="142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9" name="Group 78"/>
            <p:cNvGrpSpPr/>
            <p:nvPr/>
          </p:nvGrpSpPr>
          <p:grpSpPr>
            <a:xfrm flipV="1">
              <a:off x="3886200" y="2286000"/>
              <a:ext cx="758952" cy="2133600"/>
              <a:chOff x="3886200" y="2286000"/>
              <a:chExt cx="1143000" cy="2133600"/>
            </a:xfrm>
          </p:grpSpPr>
          <p:cxnSp>
            <p:nvCxnSpPr>
              <p:cNvPr id="103" name="Straight Connector 102"/>
              <p:cNvCxnSpPr/>
              <p:nvPr/>
            </p:nvCxnSpPr>
            <p:spPr>
              <a:xfrm>
                <a:off x="3886200" y="2286000"/>
                <a:ext cx="1143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/>
              <p:cNvCxnSpPr/>
              <p:nvPr/>
            </p:nvCxnSpPr>
            <p:spPr>
              <a:xfrm>
                <a:off x="3886200" y="2286000"/>
                <a:ext cx="1143000" cy="7112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/>
              <p:cNvCxnSpPr/>
              <p:nvPr/>
            </p:nvCxnSpPr>
            <p:spPr>
              <a:xfrm>
                <a:off x="3886200" y="2286000"/>
                <a:ext cx="1143000" cy="142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/>
              <p:cNvCxnSpPr/>
              <p:nvPr/>
            </p:nvCxnSpPr>
            <p:spPr>
              <a:xfrm>
                <a:off x="3886200" y="2286000"/>
                <a:ext cx="1143000" cy="21336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/>
              <p:cNvCxnSpPr/>
              <p:nvPr/>
            </p:nvCxnSpPr>
            <p:spPr>
              <a:xfrm flipV="1">
                <a:off x="3886200" y="2286000"/>
                <a:ext cx="1143000" cy="7112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/>
              <p:cNvCxnSpPr/>
              <p:nvPr/>
            </p:nvCxnSpPr>
            <p:spPr>
              <a:xfrm>
                <a:off x="3886200" y="2997200"/>
                <a:ext cx="1143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/>
              <p:cNvCxnSpPr/>
              <p:nvPr/>
            </p:nvCxnSpPr>
            <p:spPr>
              <a:xfrm>
                <a:off x="3886200" y="2997200"/>
                <a:ext cx="1143000" cy="7112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/>
              <p:cNvCxnSpPr/>
              <p:nvPr/>
            </p:nvCxnSpPr>
            <p:spPr>
              <a:xfrm>
                <a:off x="3886200" y="2997200"/>
                <a:ext cx="1143000" cy="142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0" name="Group 79"/>
            <p:cNvGrpSpPr/>
            <p:nvPr/>
          </p:nvGrpSpPr>
          <p:grpSpPr>
            <a:xfrm>
              <a:off x="5867400" y="2540000"/>
              <a:ext cx="914400" cy="1625600"/>
              <a:chOff x="6629400" y="2184400"/>
              <a:chExt cx="914400" cy="1625600"/>
            </a:xfrm>
          </p:grpSpPr>
          <p:grpSp>
            <p:nvGrpSpPr>
              <p:cNvPr id="99" name="Group 98"/>
              <p:cNvGrpSpPr/>
              <p:nvPr/>
            </p:nvGrpSpPr>
            <p:grpSpPr>
              <a:xfrm>
                <a:off x="6781800" y="2336800"/>
                <a:ext cx="609600" cy="1320800"/>
                <a:chOff x="3276600" y="2692400"/>
                <a:chExt cx="609600" cy="1320800"/>
              </a:xfrm>
            </p:grpSpPr>
            <p:sp>
              <p:nvSpPr>
                <p:cNvPr id="101" name="Oval 100"/>
                <p:cNvSpPr/>
                <p:nvPr/>
              </p:nvSpPr>
              <p:spPr>
                <a:xfrm>
                  <a:off x="3276600" y="2692400"/>
                  <a:ext cx="609600" cy="6096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2" name="Oval 101"/>
                <p:cNvSpPr/>
                <p:nvPr/>
              </p:nvSpPr>
              <p:spPr>
                <a:xfrm>
                  <a:off x="3276600" y="3403600"/>
                  <a:ext cx="609600" cy="6096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0" name="Rounded Rectangle 99"/>
              <p:cNvSpPr/>
              <p:nvPr/>
            </p:nvSpPr>
            <p:spPr>
              <a:xfrm>
                <a:off x="6629400" y="2184400"/>
                <a:ext cx="914400" cy="1625600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1" name="Group 80"/>
            <p:cNvGrpSpPr/>
            <p:nvPr/>
          </p:nvGrpSpPr>
          <p:grpSpPr>
            <a:xfrm>
              <a:off x="5257800" y="2286000"/>
              <a:ext cx="762000" cy="2133600"/>
              <a:chOff x="5638800" y="2286000"/>
              <a:chExt cx="1143000" cy="2133600"/>
            </a:xfrm>
          </p:grpSpPr>
          <p:cxnSp>
            <p:nvCxnSpPr>
              <p:cNvPr id="91" name="Straight Connector 90"/>
              <p:cNvCxnSpPr/>
              <p:nvPr/>
            </p:nvCxnSpPr>
            <p:spPr>
              <a:xfrm>
                <a:off x="5638800" y="2286000"/>
                <a:ext cx="1143000" cy="7112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/>
              <p:cNvCxnSpPr/>
              <p:nvPr/>
            </p:nvCxnSpPr>
            <p:spPr>
              <a:xfrm>
                <a:off x="5638800" y="2286000"/>
                <a:ext cx="1143000" cy="142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/>
              <p:cNvCxnSpPr/>
              <p:nvPr/>
            </p:nvCxnSpPr>
            <p:spPr>
              <a:xfrm>
                <a:off x="5638800" y="2997200"/>
                <a:ext cx="1143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/>
              <p:cNvCxnSpPr/>
              <p:nvPr/>
            </p:nvCxnSpPr>
            <p:spPr>
              <a:xfrm>
                <a:off x="5638800" y="2997200"/>
                <a:ext cx="1143000" cy="7112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/>
              <p:cNvCxnSpPr/>
              <p:nvPr/>
            </p:nvCxnSpPr>
            <p:spPr>
              <a:xfrm flipV="1">
                <a:off x="5638800" y="3708400"/>
                <a:ext cx="1143000" cy="7112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/>
              <p:cNvCxnSpPr/>
              <p:nvPr/>
            </p:nvCxnSpPr>
            <p:spPr>
              <a:xfrm flipV="1">
                <a:off x="5638800" y="2997200"/>
                <a:ext cx="1143000" cy="142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/>
              <p:cNvCxnSpPr/>
              <p:nvPr/>
            </p:nvCxnSpPr>
            <p:spPr>
              <a:xfrm flipV="1">
                <a:off x="5638800" y="3708400"/>
                <a:ext cx="1143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/>
              <p:cNvCxnSpPr/>
              <p:nvPr/>
            </p:nvCxnSpPr>
            <p:spPr>
              <a:xfrm flipV="1">
                <a:off x="5638800" y="2997200"/>
                <a:ext cx="1143000" cy="7112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2" name="Group 81"/>
            <p:cNvGrpSpPr/>
            <p:nvPr/>
          </p:nvGrpSpPr>
          <p:grpSpPr>
            <a:xfrm flipH="1">
              <a:off x="2514600" y="2286000"/>
              <a:ext cx="758952" cy="2133600"/>
              <a:chOff x="5638800" y="2286000"/>
              <a:chExt cx="1143000" cy="2133600"/>
            </a:xfrm>
          </p:grpSpPr>
          <p:cxnSp>
            <p:nvCxnSpPr>
              <p:cNvPr id="83" name="Straight Connector 82"/>
              <p:cNvCxnSpPr/>
              <p:nvPr/>
            </p:nvCxnSpPr>
            <p:spPr>
              <a:xfrm>
                <a:off x="5638800" y="2286000"/>
                <a:ext cx="1143000" cy="7112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/>
              <p:cNvCxnSpPr/>
              <p:nvPr/>
            </p:nvCxnSpPr>
            <p:spPr>
              <a:xfrm>
                <a:off x="5638800" y="2286000"/>
                <a:ext cx="1143000" cy="142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/>
              <p:cNvCxnSpPr/>
              <p:nvPr/>
            </p:nvCxnSpPr>
            <p:spPr>
              <a:xfrm>
                <a:off x="5638800" y="2997200"/>
                <a:ext cx="1143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/>
              <p:cNvCxnSpPr/>
              <p:nvPr/>
            </p:nvCxnSpPr>
            <p:spPr>
              <a:xfrm>
                <a:off x="5638800" y="2997200"/>
                <a:ext cx="1143000" cy="7112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/>
              <p:cNvCxnSpPr/>
              <p:nvPr/>
            </p:nvCxnSpPr>
            <p:spPr>
              <a:xfrm flipV="1">
                <a:off x="5638800" y="3708400"/>
                <a:ext cx="1143000" cy="7112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/>
              <p:cNvCxnSpPr/>
              <p:nvPr/>
            </p:nvCxnSpPr>
            <p:spPr>
              <a:xfrm flipV="1">
                <a:off x="5638800" y="2997200"/>
                <a:ext cx="1143000" cy="142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/>
              <p:cNvCxnSpPr/>
              <p:nvPr/>
            </p:nvCxnSpPr>
            <p:spPr>
              <a:xfrm flipV="1">
                <a:off x="5638800" y="3708400"/>
                <a:ext cx="1143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/>
              <p:cNvCxnSpPr/>
              <p:nvPr/>
            </p:nvCxnSpPr>
            <p:spPr>
              <a:xfrm flipV="1">
                <a:off x="5638800" y="2997200"/>
                <a:ext cx="1143000" cy="7112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29" name="Right Arrow 128"/>
          <p:cNvSpPr/>
          <p:nvPr/>
        </p:nvSpPr>
        <p:spPr>
          <a:xfrm>
            <a:off x="2989776" y="2123122"/>
            <a:ext cx="304800" cy="6322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Right Arrow 129"/>
          <p:cNvSpPr/>
          <p:nvPr/>
        </p:nvSpPr>
        <p:spPr>
          <a:xfrm>
            <a:off x="6266376" y="2123120"/>
            <a:ext cx="304800" cy="6322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TextBox 130"/>
          <p:cNvSpPr txBox="1"/>
          <p:nvPr/>
        </p:nvSpPr>
        <p:spPr>
          <a:xfrm>
            <a:off x="6609276" y="2085318"/>
            <a:ext cx="15776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Beagle</a:t>
            </a:r>
            <a:endParaRPr lang="en-US" sz="4000" dirty="0"/>
          </a:p>
        </p:txBody>
      </p:sp>
      <p:pic>
        <p:nvPicPr>
          <p:cNvPr id="132" name="Picture 13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30000"/>
                    </a14:imgEffect>
                    <a14:imgEffect>
                      <a14:brightnessContrast bright="8000"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49" b="11549"/>
          <a:stretch/>
        </p:blipFill>
        <p:spPr>
          <a:xfrm>
            <a:off x="322775" y="1490842"/>
            <a:ext cx="2529115" cy="1896837"/>
          </a:xfrm>
          <a:prstGeom prst="rect">
            <a:avLst/>
          </a:prstGeom>
        </p:spPr>
      </p:pic>
      <p:grpSp>
        <p:nvGrpSpPr>
          <p:cNvPr id="133" name="Group 132"/>
          <p:cNvGrpSpPr/>
          <p:nvPr/>
        </p:nvGrpSpPr>
        <p:grpSpPr>
          <a:xfrm>
            <a:off x="3414591" y="1490843"/>
            <a:ext cx="1801995" cy="1896836"/>
            <a:chOff x="4603844" y="3415255"/>
            <a:chExt cx="1801995" cy="1896836"/>
          </a:xfrm>
        </p:grpSpPr>
        <p:grpSp>
          <p:nvGrpSpPr>
            <p:cNvPr id="134" name="Group 133"/>
            <p:cNvGrpSpPr/>
            <p:nvPr/>
          </p:nvGrpSpPr>
          <p:grpSpPr>
            <a:xfrm>
              <a:off x="5078053" y="3510097"/>
              <a:ext cx="379367" cy="1707152"/>
              <a:chOff x="3276600" y="1981200"/>
              <a:chExt cx="609600" cy="2743200"/>
            </a:xfrm>
          </p:grpSpPr>
          <p:sp>
            <p:nvSpPr>
              <p:cNvPr id="170" name="Oval 169"/>
              <p:cNvSpPr/>
              <p:nvPr/>
            </p:nvSpPr>
            <p:spPr>
              <a:xfrm>
                <a:off x="3276600" y="1981200"/>
                <a:ext cx="609600" cy="6096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1" name="Oval 170"/>
              <p:cNvSpPr/>
              <p:nvPr/>
            </p:nvSpPr>
            <p:spPr>
              <a:xfrm>
                <a:off x="3276600" y="2692400"/>
                <a:ext cx="609600" cy="6096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2" name="Oval 171"/>
              <p:cNvSpPr/>
              <p:nvPr/>
            </p:nvSpPr>
            <p:spPr>
              <a:xfrm>
                <a:off x="3276600" y="3403600"/>
                <a:ext cx="609600" cy="6096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3" name="Oval 172"/>
              <p:cNvSpPr/>
              <p:nvPr/>
            </p:nvSpPr>
            <p:spPr>
              <a:xfrm>
                <a:off x="3276600" y="4114800"/>
                <a:ext cx="609600" cy="6096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5" name="Rounded Rectangle 134"/>
            <p:cNvSpPr/>
            <p:nvPr/>
          </p:nvSpPr>
          <p:spPr>
            <a:xfrm>
              <a:off x="4983211" y="3415255"/>
              <a:ext cx="569051" cy="1896836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6" name="Group 135"/>
            <p:cNvGrpSpPr/>
            <p:nvPr/>
          </p:nvGrpSpPr>
          <p:grpSpPr>
            <a:xfrm>
              <a:off x="5836788" y="3415255"/>
              <a:ext cx="569051" cy="1896836"/>
              <a:chOff x="3276600" y="1981200"/>
              <a:chExt cx="914400" cy="3048000"/>
            </a:xfrm>
          </p:grpSpPr>
          <p:grpSp>
            <p:nvGrpSpPr>
              <p:cNvPr id="164" name="Group 163"/>
              <p:cNvGrpSpPr/>
              <p:nvPr/>
            </p:nvGrpSpPr>
            <p:grpSpPr>
              <a:xfrm>
                <a:off x="3429000" y="2133600"/>
                <a:ext cx="609600" cy="2743200"/>
                <a:chOff x="3276600" y="1981200"/>
                <a:chExt cx="609600" cy="2743200"/>
              </a:xfrm>
            </p:grpSpPr>
            <p:sp>
              <p:nvSpPr>
                <p:cNvPr id="166" name="Oval 165"/>
                <p:cNvSpPr/>
                <p:nvPr/>
              </p:nvSpPr>
              <p:spPr>
                <a:xfrm>
                  <a:off x="3276600" y="1981200"/>
                  <a:ext cx="609600" cy="6096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7" name="Oval 166"/>
                <p:cNvSpPr/>
                <p:nvPr/>
              </p:nvSpPr>
              <p:spPr>
                <a:xfrm>
                  <a:off x="3276600" y="2692400"/>
                  <a:ext cx="609600" cy="6096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8" name="Oval 167"/>
                <p:cNvSpPr/>
                <p:nvPr/>
              </p:nvSpPr>
              <p:spPr>
                <a:xfrm>
                  <a:off x="3276600" y="3403600"/>
                  <a:ext cx="609600" cy="6096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9" name="Oval 168"/>
                <p:cNvSpPr/>
                <p:nvPr/>
              </p:nvSpPr>
              <p:spPr>
                <a:xfrm>
                  <a:off x="3276600" y="4114800"/>
                  <a:ext cx="609600" cy="6096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65" name="Rounded Rectangle 164"/>
              <p:cNvSpPr/>
              <p:nvPr/>
            </p:nvSpPr>
            <p:spPr>
              <a:xfrm>
                <a:off x="3276600" y="1981200"/>
                <a:ext cx="914400" cy="3048000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7" name="Group 136"/>
            <p:cNvGrpSpPr/>
            <p:nvPr/>
          </p:nvGrpSpPr>
          <p:grpSpPr>
            <a:xfrm>
              <a:off x="5457420" y="3699780"/>
              <a:ext cx="474209" cy="1327785"/>
              <a:chOff x="3886199" y="2286000"/>
              <a:chExt cx="1147590" cy="2133600"/>
            </a:xfrm>
          </p:grpSpPr>
          <p:cxnSp>
            <p:nvCxnSpPr>
              <p:cNvPr id="156" name="Straight Connector 155"/>
              <p:cNvCxnSpPr>
                <a:stCxn id="170" idx="6"/>
                <a:endCxn id="166" idx="2"/>
              </p:cNvCxnSpPr>
              <p:nvPr/>
            </p:nvCxnSpPr>
            <p:spPr>
              <a:xfrm>
                <a:off x="3886199" y="2286000"/>
                <a:ext cx="114759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/>
              <p:cNvCxnSpPr>
                <a:stCxn id="170" idx="6"/>
                <a:endCxn id="167" idx="2"/>
              </p:cNvCxnSpPr>
              <p:nvPr/>
            </p:nvCxnSpPr>
            <p:spPr>
              <a:xfrm>
                <a:off x="3886199" y="2286000"/>
                <a:ext cx="1147590" cy="7112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/>
              <p:cNvCxnSpPr>
                <a:stCxn id="170" idx="6"/>
                <a:endCxn id="168" idx="2"/>
              </p:cNvCxnSpPr>
              <p:nvPr/>
            </p:nvCxnSpPr>
            <p:spPr>
              <a:xfrm>
                <a:off x="3886199" y="2286000"/>
                <a:ext cx="1147590" cy="142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/>
              <p:cNvCxnSpPr>
                <a:stCxn id="170" idx="6"/>
                <a:endCxn id="169" idx="2"/>
              </p:cNvCxnSpPr>
              <p:nvPr/>
            </p:nvCxnSpPr>
            <p:spPr>
              <a:xfrm>
                <a:off x="3886199" y="2286000"/>
                <a:ext cx="1147590" cy="21336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/>
              <p:cNvCxnSpPr>
                <a:stCxn id="171" idx="6"/>
                <a:endCxn id="166" idx="2"/>
              </p:cNvCxnSpPr>
              <p:nvPr/>
            </p:nvCxnSpPr>
            <p:spPr>
              <a:xfrm flipV="1">
                <a:off x="3886199" y="2286000"/>
                <a:ext cx="1147590" cy="7112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Connector 160"/>
              <p:cNvCxnSpPr>
                <a:stCxn id="171" idx="6"/>
                <a:endCxn id="167" idx="2"/>
              </p:cNvCxnSpPr>
              <p:nvPr/>
            </p:nvCxnSpPr>
            <p:spPr>
              <a:xfrm>
                <a:off x="3886199" y="2997200"/>
                <a:ext cx="114759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/>
              <p:cNvCxnSpPr>
                <a:stCxn id="171" idx="6"/>
                <a:endCxn id="168" idx="2"/>
              </p:cNvCxnSpPr>
              <p:nvPr/>
            </p:nvCxnSpPr>
            <p:spPr>
              <a:xfrm>
                <a:off x="3886199" y="2997200"/>
                <a:ext cx="1147590" cy="7112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/>
              <p:cNvCxnSpPr>
                <a:stCxn id="171" idx="6"/>
                <a:endCxn id="169" idx="2"/>
              </p:cNvCxnSpPr>
              <p:nvPr/>
            </p:nvCxnSpPr>
            <p:spPr>
              <a:xfrm>
                <a:off x="3886199" y="2997200"/>
                <a:ext cx="1147590" cy="142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8" name="Group 137"/>
            <p:cNvGrpSpPr/>
            <p:nvPr/>
          </p:nvGrpSpPr>
          <p:grpSpPr>
            <a:xfrm flipV="1">
              <a:off x="5457420" y="3699780"/>
              <a:ext cx="472312" cy="1327785"/>
              <a:chOff x="3886200" y="2286000"/>
              <a:chExt cx="1143000" cy="2133600"/>
            </a:xfrm>
          </p:grpSpPr>
          <p:cxnSp>
            <p:nvCxnSpPr>
              <p:cNvPr id="148" name="Straight Connector 147"/>
              <p:cNvCxnSpPr/>
              <p:nvPr/>
            </p:nvCxnSpPr>
            <p:spPr>
              <a:xfrm>
                <a:off x="3886200" y="2286000"/>
                <a:ext cx="1143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Connector 148"/>
              <p:cNvCxnSpPr/>
              <p:nvPr/>
            </p:nvCxnSpPr>
            <p:spPr>
              <a:xfrm>
                <a:off x="3886200" y="2286000"/>
                <a:ext cx="1143000" cy="7112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149"/>
              <p:cNvCxnSpPr/>
              <p:nvPr/>
            </p:nvCxnSpPr>
            <p:spPr>
              <a:xfrm>
                <a:off x="3886200" y="2286000"/>
                <a:ext cx="1143000" cy="142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50"/>
              <p:cNvCxnSpPr/>
              <p:nvPr/>
            </p:nvCxnSpPr>
            <p:spPr>
              <a:xfrm>
                <a:off x="3886200" y="2286000"/>
                <a:ext cx="1143000" cy="21336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/>
              <p:cNvCxnSpPr/>
              <p:nvPr/>
            </p:nvCxnSpPr>
            <p:spPr>
              <a:xfrm flipV="1">
                <a:off x="3886200" y="2286000"/>
                <a:ext cx="1143000" cy="7112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Connector 152"/>
              <p:cNvCxnSpPr/>
              <p:nvPr/>
            </p:nvCxnSpPr>
            <p:spPr>
              <a:xfrm>
                <a:off x="3886200" y="2997200"/>
                <a:ext cx="1143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/>
              <p:cNvCxnSpPr/>
              <p:nvPr/>
            </p:nvCxnSpPr>
            <p:spPr>
              <a:xfrm>
                <a:off x="3886200" y="2997200"/>
                <a:ext cx="1143000" cy="7112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Connector 154"/>
              <p:cNvCxnSpPr/>
              <p:nvPr/>
            </p:nvCxnSpPr>
            <p:spPr>
              <a:xfrm>
                <a:off x="3886200" y="2997200"/>
                <a:ext cx="1143000" cy="142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9" name="Group 138"/>
            <p:cNvGrpSpPr/>
            <p:nvPr/>
          </p:nvGrpSpPr>
          <p:grpSpPr>
            <a:xfrm flipH="1">
              <a:off x="4603844" y="3699780"/>
              <a:ext cx="472312" cy="1327785"/>
              <a:chOff x="5638800" y="2286000"/>
              <a:chExt cx="1143000" cy="2133600"/>
            </a:xfrm>
          </p:grpSpPr>
          <p:cxnSp>
            <p:nvCxnSpPr>
              <p:cNvPr id="140" name="Straight Connector 139"/>
              <p:cNvCxnSpPr/>
              <p:nvPr/>
            </p:nvCxnSpPr>
            <p:spPr>
              <a:xfrm>
                <a:off x="5638800" y="2286000"/>
                <a:ext cx="1143000" cy="7112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/>
              <p:cNvCxnSpPr/>
              <p:nvPr/>
            </p:nvCxnSpPr>
            <p:spPr>
              <a:xfrm>
                <a:off x="5638800" y="2286000"/>
                <a:ext cx="1143000" cy="142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/>
              <p:cNvCxnSpPr/>
              <p:nvPr/>
            </p:nvCxnSpPr>
            <p:spPr>
              <a:xfrm>
                <a:off x="5638800" y="2997200"/>
                <a:ext cx="1143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/>
              <p:cNvCxnSpPr/>
              <p:nvPr/>
            </p:nvCxnSpPr>
            <p:spPr>
              <a:xfrm>
                <a:off x="5638800" y="2997200"/>
                <a:ext cx="1143000" cy="7112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/>
              <p:cNvCxnSpPr/>
              <p:nvPr/>
            </p:nvCxnSpPr>
            <p:spPr>
              <a:xfrm flipV="1">
                <a:off x="5638800" y="3708400"/>
                <a:ext cx="1143000" cy="7112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/>
              <p:cNvCxnSpPr/>
              <p:nvPr/>
            </p:nvCxnSpPr>
            <p:spPr>
              <a:xfrm flipV="1">
                <a:off x="5638800" y="2997200"/>
                <a:ext cx="1143000" cy="142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/>
              <p:cNvCxnSpPr/>
              <p:nvPr/>
            </p:nvCxnSpPr>
            <p:spPr>
              <a:xfrm flipV="1">
                <a:off x="5638800" y="3708400"/>
                <a:ext cx="1143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146"/>
              <p:cNvCxnSpPr/>
              <p:nvPr/>
            </p:nvCxnSpPr>
            <p:spPr>
              <a:xfrm flipV="1">
                <a:off x="5638800" y="2997200"/>
                <a:ext cx="1143000" cy="7112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74" name="Rectangle 173"/>
          <p:cNvSpPr/>
          <p:nvPr/>
        </p:nvSpPr>
        <p:spPr>
          <a:xfrm>
            <a:off x="6637047" y="2099762"/>
            <a:ext cx="1566427" cy="70875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Title 1"/>
          <p:cNvSpPr txBox="1">
            <a:spLocks/>
          </p:cNvSpPr>
          <p:nvPr/>
        </p:nvSpPr>
        <p:spPr>
          <a:xfrm>
            <a:off x="374283" y="406370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i="1" dirty="0" smtClean="0">
                <a:solidFill>
                  <a:srgbClr val="FF0000"/>
                </a:solidFill>
              </a:rPr>
              <a:t>Do we even need semantic labels?</a:t>
            </a:r>
            <a:endParaRPr lang="en-US" i="1" dirty="0">
              <a:solidFill>
                <a:srgbClr val="FF0000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1270852" y="1763486"/>
            <a:ext cx="5452520" cy="3722914"/>
            <a:chOff x="1270852" y="1763486"/>
            <a:chExt cx="5452520" cy="3722914"/>
          </a:xfrm>
        </p:grpSpPr>
        <p:cxnSp>
          <p:nvCxnSpPr>
            <p:cNvPr id="68" name="Straight Connector 67"/>
            <p:cNvCxnSpPr/>
            <p:nvPr/>
          </p:nvCxnSpPr>
          <p:spPr>
            <a:xfrm flipH="1">
              <a:off x="2959331" y="3103153"/>
              <a:ext cx="1130533" cy="186785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TextBox 68"/>
            <p:cNvSpPr txBox="1"/>
            <p:nvPr/>
          </p:nvSpPr>
          <p:spPr>
            <a:xfrm>
              <a:off x="5564272" y="3882614"/>
              <a:ext cx="115910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Pose?</a:t>
              </a:r>
              <a:endParaRPr lang="en-US" sz="3200" dirty="0"/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4353405" y="4858675"/>
              <a:ext cx="226215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dirty="0" smtClean="0"/>
                <a:t>Boundaries?</a:t>
              </a:r>
              <a:endParaRPr lang="en-US" sz="3200" dirty="0"/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1832625" y="4901625"/>
              <a:ext cx="205357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Geometry?</a:t>
              </a:r>
              <a:endParaRPr lang="en-US" sz="3200" dirty="0"/>
            </a:p>
          </p:txBody>
        </p:sp>
        <p:cxnSp>
          <p:nvCxnSpPr>
            <p:cNvPr id="72" name="Straight Connector 71"/>
            <p:cNvCxnSpPr/>
            <p:nvPr/>
          </p:nvCxnSpPr>
          <p:spPr>
            <a:xfrm>
              <a:off x="4924697" y="1763486"/>
              <a:ext cx="1043841" cy="219337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>
              <a:off x="4926303" y="3106754"/>
              <a:ext cx="432545" cy="181933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5" name="TextBox 174"/>
            <p:cNvSpPr txBox="1"/>
            <p:nvPr/>
          </p:nvSpPr>
          <p:spPr>
            <a:xfrm>
              <a:off x="3736833" y="4139625"/>
              <a:ext cx="121616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Parts?</a:t>
              </a:r>
              <a:endParaRPr lang="en-US" sz="3200" dirty="0"/>
            </a:p>
          </p:txBody>
        </p:sp>
        <p:cxnSp>
          <p:nvCxnSpPr>
            <p:cNvPr id="178" name="Straight Connector 177"/>
            <p:cNvCxnSpPr/>
            <p:nvPr/>
          </p:nvCxnSpPr>
          <p:spPr>
            <a:xfrm flipH="1">
              <a:off x="4322618" y="2660073"/>
              <a:ext cx="615144" cy="154616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9" name="TextBox 178"/>
            <p:cNvSpPr txBox="1"/>
            <p:nvPr/>
          </p:nvSpPr>
          <p:spPr>
            <a:xfrm>
              <a:off x="1270852" y="3760236"/>
              <a:ext cx="194617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Materials?</a:t>
              </a:r>
              <a:endParaRPr lang="en-US" sz="3200" dirty="0"/>
            </a:p>
          </p:txBody>
        </p:sp>
        <p:cxnSp>
          <p:nvCxnSpPr>
            <p:cNvPr id="180" name="Straight Connector 179"/>
            <p:cNvCxnSpPr/>
            <p:nvPr/>
          </p:nvCxnSpPr>
          <p:spPr>
            <a:xfrm flipH="1">
              <a:off x="2543695" y="2211185"/>
              <a:ext cx="1529542" cy="157941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1" name="Title 1"/>
          <p:cNvSpPr txBox="1">
            <a:spLocks/>
          </p:cNvSpPr>
          <p:nvPr/>
        </p:nvSpPr>
        <p:spPr>
          <a:xfrm>
            <a:off x="362435" y="406370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i="1" dirty="0" smtClean="0">
                <a:solidFill>
                  <a:srgbClr val="FF0000"/>
                </a:solidFill>
              </a:rPr>
              <a:t>Do we need this task?</a:t>
            </a:r>
            <a:endParaRPr lang="en-US" i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0146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9010">
        <p:fade/>
      </p:transition>
    </mc:Choice>
    <mc:Fallback xmlns="">
      <p:transition spd="med" advTm="290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" grpId="0" animBg="1"/>
      <p:bldP spid="176" grpId="0"/>
      <p:bldP spid="181" grpId="0"/>
      <p:bldP spid="181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/>
          <a:srcRect l="71318" t="80354" r="23181" b="17249"/>
          <a:stretch/>
        </p:blipFill>
        <p:spPr>
          <a:xfrm>
            <a:off x="7734300" y="1752600"/>
            <a:ext cx="647700" cy="43905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4"/>
          <a:srcRect l="61449" t="80354" r="28681" b="17249"/>
          <a:stretch/>
        </p:blipFill>
        <p:spPr>
          <a:xfrm>
            <a:off x="6254116" y="1752600"/>
            <a:ext cx="1162050" cy="43905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/>
          <a:srcRect l="56353" t="80354" r="38551" b="17249"/>
          <a:stretch/>
        </p:blipFill>
        <p:spPr>
          <a:xfrm>
            <a:off x="5335905" y="1752600"/>
            <a:ext cx="600076" cy="43905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/>
          <a:srcRect l="37307" t="80354" r="57157" b="17249"/>
          <a:stretch/>
        </p:blipFill>
        <p:spPr>
          <a:xfrm>
            <a:off x="4365987" y="1752600"/>
            <a:ext cx="651783" cy="43905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4"/>
          <a:srcRect l="24999" t="80354" r="62693" b="17249"/>
          <a:stretch/>
        </p:blipFill>
        <p:spPr>
          <a:xfrm>
            <a:off x="2598693" y="1752600"/>
            <a:ext cx="1449159" cy="43905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4"/>
          <a:srcRect l="9108" t="80354" r="75001" b="17249"/>
          <a:stretch/>
        </p:blipFill>
        <p:spPr>
          <a:xfrm>
            <a:off x="409574" y="1752600"/>
            <a:ext cx="1870984" cy="439056"/>
          </a:xfrm>
          <a:prstGeom prst="rect">
            <a:avLst/>
          </a:prstGeom>
        </p:spPr>
      </p:pic>
      <p:cxnSp>
        <p:nvCxnSpPr>
          <p:cNvPr id="33" name="Straight Connector 32"/>
          <p:cNvCxnSpPr/>
          <p:nvPr/>
        </p:nvCxnSpPr>
        <p:spPr>
          <a:xfrm flipH="1">
            <a:off x="-457200" y="1972128"/>
            <a:ext cx="9906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8542" t="54631" r="13958" b="15149"/>
          <a:stretch/>
        </p:blipFill>
        <p:spPr>
          <a:xfrm>
            <a:off x="0" y="1323109"/>
            <a:ext cx="9124950" cy="553489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1323109"/>
            <a:ext cx="9144000" cy="5534891"/>
          </a:xfrm>
          <a:prstGeom prst="rect">
            <a:avLst/>
          </a:prstGeom>
          <a:solidFill>
            <a:srgbClr val="000000">
              <a:alpha val="6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16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Context as Supervision</a:t>
            </a:r>
            <a:br>
              <a:rPr lang="en-US" dirty="0" smtClean="0"/>
            </a:br>
            <a:r>
              <a:rPr lang="en-US" sz="2200" dirty="0" smtClean="0">
                <a:solidFill>
                  <a:prstClr val="black"/>
                </a:solidFill>
              </a:rPr>
              <a:t>[</a:t>
            </a:r>
            <a:r>
              <a:rPr lang="en-US" sz="2200" dirty="0" err="1" smtClean="0">
                <a:solidFill>
                  <a:prstClr val="black"/>
                </a:solidFill>
              </a:rPr>
              <a:t>Collobert</a:t>
            </a:r>
            <a:r>
              <a:rPr lang="en-US" sz="2200" dirty="0" smtClean="0">
                <a:solidFill>
                  <a:prstClr val="black"/>
                </a:solidFill>
              </a:rPr>
              <a:t> &amp; Weston 2008; </a:t>
            </a:r>
            <a:r>
              <a:rPr lang="en-US" sz="2200" dirty="0" err="1" smtClean="0">
                <a:solidFill>
                  <a:prstClr val="black"/>
                </a:solidFill>
              </a:rPr>
              <a:t>Mikolov</a:t>
            </a:r>
            <a:r>
              <a:rPr lang="en-US" sz="2200" dirty="0" smtClean="0">
                <a:solidFill>
                  <a:prstClr val="black"/>
                </a:solidFill>
              </a:rPr>
              <a:t> </a:t>
            </a:r>
            <a:r>
              <a:rPr lang="en-US" sz="2200" dirty="0">
                <a:solidFill>
                  <a:prstClr val="black"/>
                </a:solidFill>
              </a:rPr>
              <a:t>et al. </a:t>
            </a:r>
            <a:r>
              <a:rPr lang="en-US" sz="2200" dirty="0" smtClean="0">
                <a:solidFill>
                  <a:prstClr val="black"/>
                </a:solidFill>
              </a:rPr>
              <a:t>2013]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71318" t="80354" r="23181" b="17249"/>
          <a:stretch/>
        </p:blipFill>
        <p:spPr>
          <a:xfrm>
            <a:off x="7391401" y="6034314"/>
            <a:ext cx="647700" cy="4390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61449" t="80354" r="28681" b="17249"/>
          <a:stretch/>
        </p:blipFill>
        <p:spPr>
          <a:xfrm>
            <a:off x="6229351" y="6034314"/>
            <a:ext cx="1162050" cy="4390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56353" t="80354" r="38551" b="17249"/>
          <a:stretch/>
        </p:blipFill>
        <p:spPr>
          <a:xfrm>
            <a:off x="5629275" y="6034314"/>
            <a:ext cx="600076" cy="4390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42842" t="80354" r="43648" b="17249"/>
          <a:stretch/>
        </p:blipFill>
        <p:spPr>
          <a:xfrm>
            <a:off x="4038599" y="6034314"/>
            <a:ext cx="1590676" cy="4390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37307" t="80354" r="57157" b="17249"/>
          <a:stretch/>
        </p:blipFill>
        <p:spPr>
          <a:xfrm>
            <a:off x="3386816" y="6034314"/>
            <a:ext cx="651783" cy="4390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24999" t="80354" r="62693" b="17249"/>
          <a:stretch/>
        </p:blipFill>
        <p:spPr>
          <a:xfrm>
            <a:off x="1937658" y="6034314"/>
            <a:ext cx="1449159" cy="43905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9108" t="80354" r="75001" b="17249"/>
          <a:stretch/>
        </p:blipFill>
        <p:spPr>
          <a:xfrm>
            <a:off x="66675" y="6034314"/>
            <a:ext cx="1870984" cy="439056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-464454" y="7391400"/>
            <a:ext cx="10141854" cy="2895600"/>
            <a:chOff x="-464454" y="4495800"/>
            <a:chExt cx="10141854" cy="2895600"/>
          </a:xfrm>
        </p:grpSpPr>
        <p:cxnSp>
          <p:nvCxnSpPr>
            <p:cNvPr id="14" name="Straight Connector 13"/>
            <p:cNvCxnSpPr/>
            <p:nvPr/>
          </p:nvCxnSpPr>
          <p:spPr>
            <a:xfrm>
              <a:off x="-457200" y="6473370"/>
              <a:ext cx="10134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-464454" y="6034314"/>
              <a:ext cx="10134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1937658" y="4495800"/>
              <a:ext cx="0" cy="27432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3386817" y="4590144"/>
              <a:ext cx="0" cy="27432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4038600" y="4648200"/>
              <a:ext cx="0" cy="27432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5629275" y="4648200"/>
              <a:ext cx="0" cy="27432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6229350" y="4648200"/>
              <a:ext cx="0" cy="27432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7391400" y="4648200"/>
              <a:ext cx="0" cy="27432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8039100" y="4648200"/>
              <a:ext cx="0" cy="27432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V="1">
              <a:off x="66675" y="4648200"/>
              <a:ext cx="0" cy="27432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/>
          <p:cNvGrpSpPr/>
          <p:nvPr/>
        </p:nvGrpSpPr>
        <p:grpSpPr>
          <a:xfrm>
            <a:off x="2280558" y="2260600"/>
            <a:ext cx="5352142" cy="3683000"/>
            <a:chOff x="2280558" y="2260600"/>
            <a:chExt cx="5352142" cy="3683000"/>
          </a:xfrm>
        </p:grpSpPr>
        <p:sp>
          <p:nvSpPr>
            <p:cNvPr id="3" name="Rectangle 2"/>
            <p:cNvSpPr/>
            <p:nvPr/>
          </p:nvSpPr>
          <p:spPr>
            <a:xfrm>
              <a:off x="4031931" y="3352800"/>
              <a:ext cx="1604012" cy="1981200"/>
            </a:xfrm>
            <a:prstGeom prst="rect">
              <a:avLst/>
            </a:prstGeom>
            <a:solidFill>
              <a:srgbClr val="FF0D0D">
                <a:alpha val="14902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 smtClean="0">
                  <a:solidFill>
                    <a:srgbClr val="FF0000"/>
                  </a:solidFill>
                </a:rPr>
                <a:t>Deep</a:t>
              </a:r>
            </a:p>
            <a:p>
              <a:pPr algn="ctr"/>
              <a:r>
                <a:rPr lang="en-US" sz="4400" dirty="0" smtClean="0">
                  <a:solidFill>
                    <a:srgbClr val="FF0000"/>
                  </a:solidFill>
                </a:rPr>
                <a:t>Net</a:t>
              </a:r>
              <a:endParaRPr lang="en-US" sz="4400" dirty="0">
                <a:solidFill>
                  <a:srgbClr val="FF0000"/>
                </a:solidFill>
              </a:endParaRP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V="1">
              <a:off x="4833937" y="5486400"/>
              <a:ext cx="0" cy="45720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 flipH="1" flipV="1">
              <a:off x="2280558" y="2286000"/>
              <a:ext cx="2553380" cy="91440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flipH="1" flipV="1">
              <a:off x="3712708" y="2286000"/>
              <a:ext cx="1164092" cy="91440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 flipV="1">
              <a:off x="4833938" y="2286000"/>
              <a:ext cx="592136" cy="91440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 flipH="1" flipV="1">
              <a:off x="4737100" y="2286000"/>
              <a:ext cx="96838" cy="91440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 flipV="1">
              <a:off x="4833938" y="2286000"/>
              <a:ext cx="1643062" cy="91440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 flipV="1">
              <a:off x="4833938" y="2260600"/>
              <a:ext cx="2798762" cy="93980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1423946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1618">
        <p:fade/>
      </p:transition>
    </mc:Choice>
    <mc:Fallback xmlns="">
      <p:transition spd="med" advTm="5161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4.44444E-6 L 0.03611 -0.6229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6" y="-31157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44444E-6 L 0.00313 -0.62292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31157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44444E-6 L -0.03281 -0.62477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9" y="-3125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4.44444E-6 L 0.10799 -0.62385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99" y="-31204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44444E-6 L 0.07239 -0.62385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11" y="-31204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44444E-6 L 0.03767 -0.6247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-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Context Prediction for Images</a:t>
            </a:r>
            <a:endParaRPr lang="en-US" dirty="0"/>
          </a:p>
        </p:txBody>
      </p:sp>
      <p:pic>
        <p:nvPicPr>
          <p:cNvPr id="4" name="Picture 3"/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73" t="39334" r="38328" b="39334"/>
          <a:stretch/>
        </p:blipFill>
        <p:spPr>
          <a:xfrm>
            <a:off x="4876801" y="2667000"/>
            <a:ext cx="1523999" cy="1524000"/>
          </a:xfrm>
          <a:prstGeom prst="rect">
            <a:avLst/>
          </a:prstGeom>
          <a:ln w="38100">
            <a:noFill/>
            <a:prstDash val="dash"/>
          </a:ln>
        </p:spPr>
      </p:pic>
      <p:pic>
        <p:nvPicPr>
          <p:cNvPr id="5" name="Picture 4"/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96" t="11536" r="60605" b="66440"/>
          <a:stretch/>
        </p:blipFill>
        <p:spPr>
          <a:xfrm>
            <a:off x="2743201" y="2667000"/>
            <a:ext cx="1523999" cy="1524000"/>
          </a:xfrm>
          <a:prstGeom prst="rect">
            <a:avLst/>
          </a:prstGeom>
          <a:ln w="38100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264589" y="4267200"/>
            <a:ext cx="4812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A</a:t>
            </a:r>
            <a:endParaRPr lang="en-US"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5407006" y="4267200"/>
            <a:ext cx="463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B</a:t>
            </a:r>
            <a:endParaRPr lang="en-US" sz="4000" dirty="0"/>
          </a:p>
        </p:txBody>
      </p:sp>
      <p:grpSp>
        <p:nvGrpSpPr>
          <p:cNvPr id="19" name="Group 18"/>
          <p:cNvGrpSpPr/>
          <p:nvPr/>
        </p:nvGrpSpPr>
        <p:grpSpPr>
          <a:xfrm>
            <a:off x="366864" y="596353"/>
            <a:ext cx="5791200" cy="5656662"/>
            <a:chOff x="366864" y="596353"/>
            <a:chExt cx="5791200" cy="5656662"/>
          </a:xfrm>
        </p:grpSpPr>
        <p:pic>
          <p:nvPicPr>
            <p:cNvPr id="20" name="Picture 19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96" t="11536" r="60605" b="66440"/>
            <a:stretch/>
          </p:blipFill>
          <p:spPr>
            <a:xfrm>
              <a:off x="2514600" y="2667000"/>
              <a:ext cx="1523999" cy="1524000"/>
            </a:xfrm>
            <a:prstGeom prst="rect">
              <a:avLst/>
            </a:prstGeom>
            <a:ln w="38100">
              <a:solidFill>
                <a:srgbClr val="0000FF"/>
              </a:solidFill>
            </a:ln>
          </p:spPr>
        </p:pic>
        <p:sp>
          <p:nvSpPr>
            <p:cNvPr id="21" name="Rectangle 20"/>
            <p:cNvSpPr/>
            <p:nvPr/>
          </p:nvSpPr>
          <p:spPr>
            <a:xfrm flipH="1">
              <a:off x="376842" y="4700289"/>
              <a:ext cx="1516743" cy="1516743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 flipH="1">
              <a:off x="2504093" y="4709814"/>
              <a:ext cx="1516743" cy="1516743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 flipH="1">
              <a:off x="4641321" y="4700289"/>
              <a:ext cx="1516743" cy="1516743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 flipH="1">
              <a:off x="4641321" y="2661550"/>
              <a:ext cx="1516743" cy="1516743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 flipH="1">
              <a:off x="366864" y="2661550"/>
              <a:ext cx="1516743" cy="1516743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 flipH="1">
              <a:off x="366864" y="629360"/>
              <a:ext cx="1516743" cy="1516743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 flipH="1">
              <a:off x="2504093" y="622812"/>
              <a:ext cx="1516743" cy="1516743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 flipH="1">
              <a:off x="4641321" y="622812"/>
              <a:ext cx="1516743" cy="1516743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757545" y="602901"/>
              <a:ext cx="755335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9600" dirty="0">
                  <a:solidFill>
                    <a:srgbClr val="FF0000"/>
                  </a:solidFill>
                </a:rPr>
                <a:t>?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2884796" y="596353"/>
              <a:ext cx="755335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9600" dirty="0">
                  <a:solidFill>
                    <a:srgbClr val="FF0000"/>
                  </a:solidFill>
                </a:rPr>
                <a:t>?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5022023" y="602901"/>
              <a:ext cx="755335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9600" dirty="0">
                  <a:solidFill>
                    <a:srgbClr val="FF0000"/>
                  </a:solidFill>
                </a:rPr>
                <a:t>?</a:t>
              </a: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5022024" y="2644170"/>
              <a:ext cx="755335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9600" dirty="0">
                  <a:solidFill>
                    <a:srgbClr val="FF0000"/>
                  </a:solidFill>
                </a:rPr>
                <a:t>?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757545" y="2644170"/>
              <a:ext cx="755335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9600" dirty="0">
                  <a:solidFill>
                    <a:srgbClr val="FF0000"/>
                  </a:solidFill>
                </a:rPr>
                <a:t>?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747567" y="4673830"/>
              <a:ext cx="755335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9600" dirty="0">
                  <a:solidFill>
                    <a:srgbClr val="FF0000"/>
                  </a:solidFill>
                </a:rPr>
                <a:t>?</a:t>
              </a: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2898931" y="4673830"/>
              <a:ext cx="755335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9600" dirty="0">
                  <a:solidFill>
                    <a:srgbClr val="FF0000"/>
                  </a:solidFill>
                </a:rPr>
                <a:t>?</a:t>
              </a: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5022024" y="4683355"/>
              <a:ext cx="755335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9600" dirty="0">
                  <a:solidFill>
                    <a:srgbClr val="FF0000"/>
                  </a:solidFill>
                </a:rPr>
                <a:t>?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980865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204">
        <p:fade/>
      </p:transition>
    </mc:Choice>
    <mc:Fallback xmlns="">
      <p:transition spd="med" advTm="1720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0.21944 -0.0004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72" y="-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 L -0.025 0.00093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" y="4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|19.5|15.7|1.9|4|9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7|9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6|2.7|10.1|36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3|5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4|1.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4.7|3.5|11.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4.7|3.5|11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|4.5|5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|2.3|2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2.4|4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1|6.8|11.2|6.4|33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|19.4|10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71250</TotalTime>
  <Words>1740</Words>
  <Application>Microsoft Office PowerPoint</Application>
  <PresentationFormat>On-screen Show (4:3)</PresentationFormat>
  <Paragraphs>264</Paragraphs>
  <Slides>29</Slides>
  <Notes>21</Notes>
  <HiddenSlides>2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2" baseType="lpstr">
      <vt:lpstr>Arial</vt:lpstr>
      <vt:lpstr>Calibri</vt:lpstr>
      <vt:lpstr>Office Theme</vt:lpstr>
      <vt:lpstr>“Unsupervised” Deep Learning and Deep Style Transfer</vt:lpstr>
      <vt:lpstr>Recap from Previous Lecture</vt:lpstr>
      <vt:lpstr>Recap from Previous Lecture</vt:lpstr>
      <vt:lpstr>Recap from Previous Lecture</vt:lpstr>
      <vt:lpstr>Unsupervised Visual Representation Learning by Context Prediction</vt:lpstr>
      <vt:lpstr>ImageNet + Deep Learning</vt:lpstr>
      <vt:lpstr>ImageNet + Deep Learning</vt:lpstr>
      <vt:lpstr>Context as Supervision [Collobert &amp; Weston 2008; Mikolov et al. 2013]</vt:lpstr>
      <vt:lpstr>Context Prediction for Images</vt:lpstr>
      <vt:lpstr>Semantics from a non-semantic task</vt:lpstr>
      <vt:lpstr>Relative Position Task</vt:lpstr>
      <vt:lpstr>PowerPoint Presentation</vt:lpstr>
      <vt:lpstr>Architecture</vt:lpstr>
      <vt:lpstr>Avoiding Trivial Shortcuts</vt:lpstr>
      <vt:lpstr> A Not-So “Trivial” Shortcut</vt:lpstr>
      <vt:lpstr>Chromatic Aberration</vt:lpstr>
      <vt:lpstr>Chromatic Aberration</vt:lpstr>
      <vt:lpstr>What is learned?</vt:lpstr>
      <vt:lpstr>Still don’t capture everything</vt:lpstr>
      <vt:lpstr>Visual Data Mining</vt:lpstr>
      <vt:lpstr>Mined from Pascal VOC2011</vt:lpstr>
      <vt:lpstr>Pre-Training for R-CNN</vt:lpstr>
      <vt:lpstr>VOC 2007 Performance (pretraining for R-CNN)</vt:lpstr>
      <vt:lpstr>VOC 2007 Performance (pretraining for R-CNN)</vt:lpstr>
      <vt:lpstr>Capturing Geometry?</vt:lpstr>
      <vt:lpstr>Surface-normal Estimation</vt:lpstr>
      <vt:lpstr>So, do we need semantic labels?</vt:lpstr>
      <vt:lpstr>“Self-Supervision” and the Future</vt:lpstr>
      <vt:lpstr>A Neural Algorithm of Artistic Style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Supervision Beyond Human Annotations for Learning Visual Representations</dc:title>
  <dc:creator>cdoersch</dc:creator>
  <cp:lastModifiedBy>James</cp:lastModifiedBy>
  <cp:revision>126</cp:revision>
  <dcterms:created xsi:type="dcterms:W3CDTF">2015-10-21T23:34:10Z</dcterms:created>
  <dcterms:modified xsi:type="dcterms:W3CDTF">2016-11-28T16:57:16Z</dcterms:modified>
</cp:coreProperties>
</file>