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  <p:sldMasterId id="2147483678" r:id="rId2"/>
  </p:sldMasterIdLst>
  <p:notesMasterIdLst>
    <p:notesMasterId r:id="rId17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8" r:id="rId12"/>
    <p:sldId id="269" r:id="rId13"/>
    <p:sldId id="270" r:id="rId14"/>
    <p:sldId id="271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124" y="13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FFCC5-0DFC-46FF-BF8F-EDB8AA77144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97DC40-2310-4B09-B67D-CDB2E483A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94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note omissions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“activations”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fixed size input, single label output</a:t>
            </a:r>
          </a:p>
          <a:p>
            <a:pPr marL="457200" lvl="0" indent="-228600" rtl="0">
              <a:spcBef>
                <a:spcPts val="0"/>
              </a:spcBef>
              <a:buChar char="-"/>
            </a:pPr>
            <a:r>
              <a:rPr lang="en"/>
              <a:t>desire: efficient per-pixel output</a:t>
            </a:r>
          </a:p>
        </p:txBody>
      </p:sp>
    </p:spTree>
    <p:extLst>
      <p:ext uri="{BB962C8B-B14F-4D97-AF65-F5344CB8AC3E}">
        <p14:creationId xmlns:p14="http://schemas.microsoft.com/office/powerpoint/2010/main" val="1497803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830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89306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91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6996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776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2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6028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2111123"/>
            <a:ext cx="7772400" cy="1546475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786738"/>
            <a:ext cx="7772400" cy="1046316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5136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89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1" y="1600200"/>
            <a:ext cx="3994525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2"/>
          </p:nvPr>
        </p:nvSpPr>
        <p:spPr>
          <a:xfrm>
            <a:off x="4692274" y="1600200"/>
            <a:ext cx="3994525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6279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2612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57200" y="5875079"/>
            <a:ext cx="8229600" cy="69269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000000"/>
                </a:solidFill>
              </a:rPr>
              <a:pPr/>
              <a:t>‹#›</a:t>
            </a:fld>
            <a:endParaRPr lang="e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70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715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76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490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300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994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8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55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38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442BBD-A154-45BF-9CD8-22BBDF91D1F9}" type="datetimeFigureOut">
              <a:rPr lang="en-US" smtClean="0"/>
              <a:t>11/21/2016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3BC40-AC62-4FD8-9228-CB5DD509B0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34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algn="r"/>
            <a:fld id="{00000000-1234-1234-1234-123412341234}" type="slidenum">
              <a:rPr lang="en" sz="1300" kern="0">
                <a:solidFill>
                  <a:srgbClr val="000000"/>
                </a:solidFill>
                <a:cs typeface="Arial"/>
                <a:sym typeface="Arial"/>
              </a:rPr>
              <a:pPr algn="r"/>
              <a:t>‹#›</a:t>
            </a:fld>
            <a:endParaRPr lang="en" sz="1300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41132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playlist?list=PLNh5A7HtLRcpsMfvyG0DED-Dr4zW5Lpcg" TargetMode="External"/><Relationship Id="rId2" Type="http://schemas.openxmlformats.org/officeDocument/2006/relationships/hyperlink" Target="http://image-net.org/challenges/talks/2016/Multi-person%20pose%20estimation-CMU.pd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hyperlink" Target="http://www.cs.unc.edu/~wliu/papers/ssd_eccv2016_slide.pdf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image-net.org/challenges/talks/2016/GRMI-COCO-slidedeck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Structured Predictions </a:t>
            </a:r>
            <a:r>
              <a:rPr lang="en-US" dirty="0" smtClean="0"/>
              <a:t>with Deep </a:t>
            </a:r>
            <a:r>
              <a:rPr lang="en-US" dirty="0" smtClean="0"/>
              <a:t>Learning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0250" y="3947292"/>
            <a:ext cx="5143500" cy="853309"/>
          </a:xfrm>
        </p:spPr>
        <p:txBody>
          <a:bodyPr/>
          <a:lstStyle/>
          <a:p>
            <a:r>
              <a:rPr lang="en-US" dirty="0" smtClean="0"/>
              <a:t>James Hays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5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260"/>
            <a:ext cx="7886700" cy="1325563"/>
          </a:xfrm>
        </p:spPr>
        <p:txBody>
          <a:bodyPr/>
          <a:lstStyle/>
          <a:p>
            <a:r>
              <a:rPr lang="en-US" dirty="0" smtClean="0"/>
              <a:t>What if we want other types of outputs?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0025"/>
            <a:ext cx="7886700" cy="4351338"/>
          </a:xfrm>
        </p:spPr>
        <p:txBody>
          <a:bodyPr/>
          <a:lstStyle/>
          <a:p>
            <a:r>
              <a:rPr lang="en-US" dirty="0" smtClean="0"/>
              <a:t>Easy: Predict any fixed dimensional output, whether a feature (embedding networks) or an image.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2871" t="17852" r="38611" b="49469"/>
          <a:stretch/>
        </p:blipFill>
        <p:spPr>
          <a:xfrm>
            <a:off x="2815229" y="2288813"/>
            <a:ext cx="3566582" cy="25543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4666" y="6519446"/>
            <a:ext cx="89746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Convolutional Sketch </a:t>
            </a:r>
            <a:r>
              <a:rPr lang="en-US" sz="1600" dirty="0" smtClean="0"/>
              <a:t>Inversion. </a:t>
            </a:r>
            <a:r>
              <a:rPr lang="en-US" sz="1600" dirty="0" err="1" smtClean="0"/>
              <a:t>Yağmur</a:t>
            </a:r>
            <a:r>
              <a:rPr lang="en-US" sz="1600" dirty="0" smtClean="0"/>
              <a:t> </a:t>
            </a:r>
            <a:r>
              <a:rPr lang="en-US" sz="1600" dirty="0" err="1"/>
              <a:t>Güçlütürk</a:t>
            </a:r>
            <a:r>
              <a:rPr lang="en-US" sz="1600" dirty="0"/>
              <a:t>, </a:t>
            </a:r>
            <a:r>
              <a:rPr lang="en-US" sz="1600" dirty="0" err="1"/>
              <a:t>Umut</a:t>
            </a:r>
            <a:r>
              <a:rPr lang="en-US" sz="1600" dirty="0"/>
              <a:t> </a:t>
            </a:r>
            <a:r>
              <a:rPr lang="en-US" sz="1600" dirty="0" err="1"/>
              <a:t>Güçlü</a:t>
            </a:r>
            <a:r>
              <a:rPr lang="en-US" sz="1600" dirty="0"/>
              <a:t>, Rob van Lier, Marcel A. J. van </a:t>
            </a:r>
            <a:r>
              <a:rPr lang="en-US" sz="1600" dirty="0" err="1"/>
              <a:t>Gerven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31064" t="37716" r="26595" b="51617"/>
          <a:stretch/>
        </p:blipFill>
        <p:spPr>
          <a:xfrm>
            <a:off x="0" y="4910356"/>
            <a:ext cx="9197040" cy="144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18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260"/>
            <a:ext cx="7886700" cy="1325563"/>
          </a:xfrm>
        </p:spPr>
        <p:txBody>
          <a:bodyPr/>
          <a:lstStyle/>
          <a:p>
            <a:r>
              <a:rPr lang="en-US" dirty="0" smtClean="0"/>
              <a:t>What if we want other types of outputs?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0025"/>
            <a:ext cx="7886700" cy="4351338"/>
          </a:xfrm>
        </p:spPr>
        <p:txBody>
          <a:bodyPr/>
          <a:lstStyle/>
          <a:p>
            <a:r>
              <a:rPr lang="en-US" dirty="0" smtClean="0"/>
              <a:t>Hard: Outputs with varying dimensionality or cardinality</a:t>
            </a:r>
          </a:p>
          <a:p>
            <a:pPr lvl="1"/>
            <a:r>
              <a:rPr lang="en-US" dirty="0" smtClean="0"/>
              <a:t>A natural language image caption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An arbitrary number of human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keypoints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(17 points each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An arbitrary number of bounding boxes (4 parameters each)</a:t>
            </a:r>
          </a:p>
          <a:p>
            <a:r>
              <a:rPr lang="en-US" dirty="0" smtClean="0"/>
              <a:t>Today we will examine state-of-the-art methods for </a:t>
            </a:r>
            <a:r>
              <a:rPr lang="en-US" dirty="0" err="1" smtClean="0"/>
              <a:t>keypoint</a:t>
            </a:r>
            <a:r>
              <a:rPr lang="en-US" dirty="0" smtClean="0"/>
              <a:t> prediction and object detection</a:t>
            </a:r>
          </a:p>
        </p:txBody>
      </p:sp>
    </p:spTree>
    <p:extLst>
      <p:ext uri="{BB962C8B-B14F-4D97-AF65-F5344CB8AC3E}">
        <p14:creationId xmlns:p14="http://schemas.microsoft.com/office/powerpoint/2010/main" val="345139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Convolutional Pose Machines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Variant of Convolutional Pose Machines that won the inaugural COCO </a:t>
            </a:r>
            <a:r>
              <a:rPr lang="en-US" dirty="0" err="1" smtClean="0"/>
              <a:t>keypoint</a:t>
            </a:r>
            <a:r>
              <a:rPr lang="en-US" dirty="0" smtClean="0"/>
              <a:t> </a:t>
            </a:r>
            <a:r>
              <a:rPr lang="en-US" dirty="0"/>
              <a:t>challenge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image-net.org/challenges/talks/2016/Multi-person%20pose%20estimation-CMU.pdf</a:t>
            </a:r>
            <a:endParaRPr lang="en-US" dirty="0" smtClean="0"/>
          </a:p>
          <a:p>
            <a:r>
              <a:rPr lang="en-US" dirty="0"/>
              <a:t>Videos: </a:t>
            </a:r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www.youtube.com/playlist?list=PLNh5A7HtLRcpsMfvyG0DED-Dr4zW5Lpcg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9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r>
              <a:rPr lang="en-US" dirty="0" err="1" smtClean="0"/>
              <a:t>SSDBox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34"/>
            <a:ext cx="7886700" cy="4351338"/>
          </a:xfrm>
        </p:spPr>
        <p:txBody>
          <a:bodyPr/>
          <a:lstStyle/>
          <a:p>
            <a:r>
              <a:rPr lang="en-US" dirty="0" smtClean="0"/>
              <a:t>Object Detector that is very nearly state-of-the-art accuracy and very, </a:t>
            </a:r>
            <a:r>
              <a:rPr lang="en-US" dirty="0"/>
              <a:t>very </a:t>
            </a:r>
            <a:r>
              <a:rPr lang="en-US" dirty="0" smtClean="0"/>
              <a:t>fast</a:t>
            </a:r>
          </a:p>
          <a:p>
            <a:r>
              <a:rPr lang="en-US" dirty="0" smtClean="0">
                <a:hlinkClick r:id="rId4"/>
              </a:rPr>
              <a:t>http</a:t>
            </a:r>
            <a:r>
              <a:rPr lang="en-US" dirty="0">
                <a:hlinkClick r:id="rId4"/>
              </a:rPr>
              <a:t>://www.cs.unc.edu/~</a:t>
            </a:r>
            <a:r>
              <a:rPr lang="en-US" dirty="0" smtClean="0">
                <a:hlinkClick r:id="rId4"/>
              </a:rPr>
              <a:t>wliu/papers/ssd_eccv2016_slide.pdf</a:t>
            </a:r>
            <a:endParaRPr lang="en-US" dirty="0" smtClean="0"/>
          </a:p>
        </p:txBody>
      </p:sp>
      <p:pic>
        <p:nvPicPr>
          <p:cNvPr id="4" name="ss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82290" y="3133940"/>
            <a:ext cx="5849385" cy="3655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2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Google’s COCO detection entry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Winner of 2016 COCO Object detection challenge. </a:t>
            </a:r>
            <a:r>
              <a:rPr lang="en-US" dirty="0"/>
              <a:t>Ensemble of many </a:t>
            </a:r>
            <a:r>
              <a:rPr lang="en-US" dirty="0" smtClean="0"/>
              <a:t>models</a:t>
            </a:r>
          </a:p>
          <a:p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image-net.org/challenges/talks/2016/GRMI-COCO-slidedeck.pdf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905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 of previous lecture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COCO dataset. Instance segmentation of 80 categories. </a:t>
            </a:r>
            <a:r>
              <a:rPr lang="en-US" dirty="0" err="1" smtClean="0"/>
              <a:t>Keypoints</a:t>
            </a:r>
            <a:r>
              <a:rPr lang="en-US" dirty="0" smtClean="0"/>
              <a:t> + Language + other annotations, as well.</a:t>
            </a:r>
          </a:p>
          <a:p>
            <a:r>
              <a:rPr lang="en-US" dirty="0" smtClean="0"/>
              <a:t>Deeper deep models</a:t>
            </a:r>
          </a:p>
          <a:p>
            <a:pPr lvl="1"/>
            <a:r>
              <a:rPr lang="en-US" dirty="0" smtClean="0"/>
              <a:t>VGG networks</a:t>
            </a:r>
          </a:p>
          <a:p>
            <a:pPr lvl="1"/>
            <a:r>
              <a:rPr lang="en-US" dirty="0" err="1" smtClean="0"/>
              <a:t>GoogLeNet</a:t>
            </a:r>
            <a:r>
              <a:rPr lang="en-US" dirty="0" smtClean="0"/>
              <a:t> built from Inception modules</a:t>
            </a:r>
          </a:p>
          <a:p>
            <a:pPr lvl="1"/>
            <a:r>
              <a:rPr lang="en-US" dirty="0" err="1" smtClean="0"/>
              <a:t>ResNet</a:t>
            </a:r>
            <a:endParaRPr lang="en-US" dirty="0" smtClean="0"/>
          </a:p>
          <a:p>
            <a:r>
              <a:rPr lang="en-US" dirty="0" smtClean="0"/>
              <a:t>Deeper networks seem to work better than the equivalent shallow network with the same number of parameters, but they aren’t trivial to train.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60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" y="365126"/>
            <a:ext cx="9022080" cy="1325563"/>
          </a:xfrm>
        </p:spPr>
        <p:txBody>
          <a:bodyPr/>
          <a:lstStyle/>
          <a:p>
            <a:r>
              <a:rPr lang="en-US" dirty="0"/>
              <a:t>Structured outputs from deep learning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Outputs we’ve seen so far from CNN’s</a:t>
            </a:r>
          </a:p>
          <a:p>
            <a:pPr lvl="1"/>
            <a:r>
              <a:rPr lang="en-US" dirty="0" smtClean="0"/>
              <a:t>Classification</a:t>
            </a:r>
          </a:p>
          <a:p>
            <a:pPr lvl="1"/>
            <a:r>
              <a:rPr lang="en-US" dirty="0" smtClean="0"/>
              <a:t>Classification at every pixel from a “fully convolutional” 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94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Shape 120" descr="alex1.wm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07525"/>
            <a:ext cx="9144001" cy="20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Shape 121"/>
          <p:cNvSpPr txBox="1"/>
          <p:nvPr/>
        </p:nvSpPr>
        <p:spPr>
          <a:xfrm>
            <a:off x="7754451" y="3402101"/>
            <a:ext cx="1087199" cy="258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r>
              <a:rPr lang="en" sz="1400" kern="0">
                <a:solidFill>
                  <a:srgbClr val="000000"/>
                </a:solidFill>
                <a:cs typeface="Arial"/>
                <a:sym typeface="Arial"/>
              </a:rPr>
              <a:t>“tabby cat”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a classification network</a:t>
            </a:r>
          </a:p>
        </p:txBody>
      </p:sp>
    </p:spTree>
    <p:extLst>
      <p:ext uri="{BB962C8B-B14F-4D97-AF65-F5344CB8AC3E}">
        <p14:creationId xmlns:p14="http://schemas.microsoft.com/office/powerpoint/2010/main" val="1114910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 descr="alex2.wm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07525"/>
            <a:ext cx="9144001" cy="20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becoming fully convolutional</a:t>
            </a:r>
          </a:p>
        </p:txBody>
      </p:sp>
    </p:spTree>
    <p:extLst>
      <p:ext uri="{BB962C8B-B14F-4D97-AF65-F5344CB8AC3E}">
        <p14:creationId xmlns:p14="http://schemas.microsoft.com/office/powerpoint/2010/main" val="344986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 descr="alex3.wm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07525"/>
            <a:ext cx="9144001" cy="20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becoming fully convolutional</a:t>
            </a:r>
          </a:p>
        </p:txBody>
      </p:sp>
    </p:spTree>
    <p:extLst>
      <p:ext uri="{BB962C8B-B14F-4D97-AF65-F5344CB8AC3E}">
        <p14:creationId xmlns:p14="http://schemas.microsoft.com/office/powerpoint/2010/main" val="2708501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ape 142" descr="alex4.wm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07525"/>
            <a:ext cx="9144001" cy="20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upsampling output</a:t>
            </a:r>
          </a:p>
        </p:txBody>
      </p:sp>
    </p:spTree>
    <p:extLst>
      <p:ext uri="{BB962C8B-B14F-4D97-AF65-F5344CB8AC3E}">
        <p14:creationId xmlns:p14="http://schemas.microsoft.com/office/powerpoint/2010/main" val="3383099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ape 149" descr="alex5.wm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2407525"/>
            <a:ext cx="9144001" cy="2042951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457200" y="106322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/>
              <a:t>end-to-end, pixels-to-pixels network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09600" y="538988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Note: This doesn’t solve Instance Segmentation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82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7260"/>
            <a:ext cx="7886700" cy="1325563"/>
          </a:xfrm>
        </p:spPr>
        <p:txBody>
          <a:bodyPr/>
          <a:lstStyle/>
          <a:p>
            <a:r>
              <a:rPr lang="en-US" dirty="0" smtClean="0"/>
              <a:t>What if we want other types of outputs?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0025"/>
            <a:ext cx="7886700" cy="4351338"/>
          </a:xfrm>
        </p:spPr>
        <p:txBody>
          <a:bodyPr/>
          <a:lstStyle/>
          <a:p>
            <a:r>
              <a:rPr lang="en-US" dirty="0" smtClean="0"/>
              <a:t>Easy: Predict any number of labels (with classification, there will be just one best answer, but for other labels like attributes dozens could be appropriate for an image)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418" t="38170" r="15178" b="9291"/>
          <a:stretch/>
        </p:blipFill>
        <p:spPr>
          <a:xfrm>
            <a:off x="294501" y="3030981"/>
            <a:ext cx="8554998" cy="382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0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342</Words>
  <Application>Microsoft Office PowerPoint</Application>
  <PresentationFormat>On-screen Show (4:3)</PresentationFormat>
  <Paragraphs>45</Paragraphs>
  <Slides>14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simple-light</vt:lpstr>
      <vt:lpstr>Structured Predictions with Deep Learning</vt:lpstr>
      <vt:lpstr>Recap of previous lecture</vt:lpstr>
      <vt:lpstr>Structured outputs from deep learning</vt:lpstr>
      <vt:lpstr>a classification network</vt:lpstr>
      <vt:lpstr>becoming fully convolutional</vt:lpstr>
      <vt:lpstr>becoming fully convolutional</vt:lpstr>
      <vt:lpstr>upsampling output</vt:lpstr>
      <vt:lpstr>end-to-end, pixels-to-pixels network</vt:lpstr>
      <vt:lpstr>What if we want other types of outputs?</vt:lpstr>
      <vt:lpstr>What if we want other types of outputs?</vt:lpstr>
      <vt:lpstr>What if we want other types of outputs?</vt:lpstr>
      <vt:lpstr>Convolutional Pose Machines</vt:lpstr>
      <vt:lpstr>SSDBox</vt:lpstr>
      <vt:lpstr>Google’s COCO detection entry</vt:lpstr>
    </vt:vector>
  </TitlesOfParts>
  <Company>Brown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</dc:creator>
  <cp:lastModifiedBy>James</cp:lastModifiedBy>
  <cp:revision>7</cp:revision>
  <dcterms:created xsi:type="dcterms:W3CDTF">2016-11-21T15:21:26Z</dcterms:created>
  <dcterms:modified xsi:type="dcterms:W3CDTF">2016-11-21T17:10:46Z</dcterms:modified>
</cp:coreProperties>
</file>