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4"/>
  </p:notesMasterIdLst>
  <p:sldIdLst>
    <p:sldId id="382" r:id="rId3"/>
    <p:sldId id="438" r:id="rId4"/>
    <p:sldId id="439" r:id="rId5"/>
    <p:sldId id="440" r:id="rId6"/>
    <p:sldId id="442" r:id="rId7"/>
    <p:sldId id="447" r:id="rId8"/>
    <p:sldId id="441" r:id="rId9"/>
    <p:sldId id="443" r:id="rId10"/>
    <p:sldId id="444" r:id="rId11"/>
    <p:sldId id="448" r:id="rId12"/>
    <p:sldId id="445" r:id="rId13"/>
    <p:sldId id="446" r:id="rId14"/>
    <p:sldId id="449" r:id="rId15"/>
    <p:sldId id="383" r:id="rId16"/>
    <p:sldId id="384" r:id="rId17"/>
    <p:sldId id="385" r:id="rId18"/>
    <p:sldId id="386" r:id="rId19"/>
    <p:sldId id="387" r:id="rId20"/>
    <p:sldId id="388" r:id="rId21"/>
    <p:sldId id="389" r:id="rId22"/>
    <p:sldId id="390" r:id="rId23"/>
    <p:sldId id="391" r:id="rId24"/>
    <p:sldId id="392" r:id="rId25"/>
    <p:sldId id="393" r:id="rId26"/>
    <p:sldId id="394" r:id="rId27"/>
    <p:sldId id="395" r:id="rId28"/>
    <p:sldId id="396" r:id="rId29"/>
    <p:sldId id="397" r:id="rId30"/>
    <p:sldId id="398" r:id="rId31"/>
    <p:sldId id="399" r:id="rId32"/>
    <p:sldId id="400" r:id="rId33"/>
    <p:sldId id="401" r:id="rId34"/>
    <p:sldId id="402" r:id="rId35"/>
    <p:sldId id="403" r:id="rId36"/>
    <p:sldId id="404" r:id="rId37"/>
    <p:sldId id="405" r:id="rId38"/>
    <p:sldId id="406" r:id="rId39"/>
    <p:sldId id="407" r:id="rId40"/>
    <p:sldId id="408" r:id="rId41"/>
    <p:sldId id="409" r:id="rId42"/>
    <p:sldId id="410" r:id="rId43"/>
    <p:sldId id="411" r:id="rId44"/>
    <p:sldId id="412" r:id="rId45"/>
    <p:sldId id="413" r:id="rId46"/>
    <p:sldId id="414" r:id="rId47"/>
    <p:sldId id="415" r:id="rId48"/>
    <p:sldId id="416" r:id="rId49"/>
    <p:sldId id="417" r:id="rId50"/>
    <p:sldId id="418" r:id="rId51"/>
    <p:sldId id="419" r:id="rId52"/>
    <p:sldId id="420" r:id="rId53"/>
  </p:sldIdLst>
  <p:sldSz cx="9144000" cy="687546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178" autoAdjust="0"/>
  </p:normalViewPr>
  <p:slideViewPr>
    <p:cSldViewPr snapToGrid="0">
      <p:cViewPr>
        <p:scale>
          <a:sx n="33" d="100"/>
          <a:sy n="33" d="100"/>
        </p:scale>
        <p:origin x="3748" y="16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165F9B-425A-4DB3-9692-780DF3DCBFCD}" type="datetimeFigureOut">
              <a:rPr lang="en-US" smtClean="0"/>
              <a:t>11/16/2016</a:t>
            </a:fld>
            <a:endParaRPr lang="en-US"/>
          </a:p>
        </p:txBody>
      </p:sp>
      <p:sp>
        <p:nvSpPr>
          <p:cNvPr id="4" name="Slide Image Placeholder 3"/>
          <p:cNvSpPr>
            <a:spLocks noGrp="1" noRot="1" noChangeAspect="1"/>
          </p:cNvSpPr>
          <p:nvPr>
            <p:ph type="sldImg" idx="2"/>
          </p:nvPr>
        </p:nvSpPr>
        <p:spPr>
          <a:xfrm>
            <a:off x="1376363" y="1143000"/>
            <a:ext cx="41052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A91DB0-B9FF-4202-A601-7C2BA4C2435D}" type="slidenum">
              <a:rPr lang="en-US" smtClean="0"/>
              <a:t>‹#›</a:t>
            </a:fld>
            <a:endParaRPr lang="en-US"/>
          </a:p>
        </p:txBody>
      </p:sp>
    </p:spTree>
    <p:extLst>
      <p:ext uri="{BB962C8B-B14F-4D97-AF65-F5344CB8AC3E}">
        <p14:creationId xmlns:p14="http://schemas.microsoft.com/office/powerpoint/2010/main" val="2181577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988E9B-A130-D344-8A6C-452A4A0696BE}"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539205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an alternative,</a:t>
            </a:r>
            <a:r>
              <a:rPr lang="en-US" baseline="0" dirty="0" smtClean="0"/>
              <a:t> another popular approach used in the “view from your window contest” is to localize the query images by matching it to the aerial imagery.  Which has the advantage that can densely cover a large region.</a:t>
            </a:r>
            <a:endParaRPr lang="en-US" dirty="0"/>
          </a:p>
        </p:txBody>
      </p:sp>
      <p:sp>
        <p:nvSpPr>
          <p:cNvPr id="4" name="Slide Number Placeholder 3"/>
          <p:cNvSpPr>
            <a:spLocks noGrp="1"/>
          </p:cNvSpPr>
          <p:nvPr>
            <p:ph type="sldNum" sz="quarter" idx="10"/>
          </p:nvPr>
        </p:nvSpPr>
        <p:spPr/>
        <p:txBody>
          <a:bodyPr/>
          <a:lstStyle/>
          <a:p>
            <a:fld id="{56988E9B-A130-D344-8A6C-452A4A0696BE}"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817926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particularly</a:t>
            </a:r>
            <a:r>
              <a:rPr lang="en-US" baseline="0" dirty="0" smtClean="0"/>
              <a:t> interested in matching ground-to-aerial images.</a:t>
            </a:r>
            <a:endParaRPr lang="en-US" dirty="0" smtClean="0"/>
          </a:p>
          <a:p>
            <a:r>
              <a:rPr lang="en-US" dirty="0" smtClean="0"/>
              <a:t>However,</a:t>
            </a:r>
            <a:r>
              <a:rPr lang="en-US" baseline="0" dirty="0" smtClean="0"/>
              <a:t> the images look quite different because of the illumination, occlusions, imaging device, time of day, moving objects like car, and so on…  All these variations make the matching problem challenging.</a:t>
            </a:r>
          </a:p>
          <a:p>
            <a:r>
              <a:rPr lang="en-US" baseline="0" dirty="0" smtClean="0"/>
              <a:t>A couple works from </a:t>
            </a:r>
            <a:r>
              <a:rPr lang="en-US" baseline="0" dirty="0" err="1" smtClean="0"/>
              <a:t>shan</a:t>
            </a:r>
            <a:r>
              <a:rPr lang="en-US" baseline="0" dirty="0" smtClean="0"/>
              <a:t>, </a:t>
            </a:r>
            <a:r>
              <a:rPr lang="en-US" baseline="0" dirty="0" err="1" smtClean="0"/>
              <a:t>bansal</a:t>
            </a:r>
            <a:r>
              <a:rPr lang="en-US" baseline="0" dirty="0" smtClean="0"/>
              <a:t> group tried to address that before.</a:t>
            </a:r>
          </a:p>
        </p:txBody>
      </p:sp>
      <p:sp>
        <p:nvSpPr>
          <p:cNvPr id="4" name="Slide Number Placeholder 3"/>
          <p:cNvSpPr>
            <a:spLocks noGrp="1"/>
          </p:cNvSpPr>
          <p:nvPr>
            <p:ph type="sldNum" sz="quarter" idx="10"/>
          </p:nvPr>
        </p:nvSpPr>
        <p:spPr/>
        <p:txBody>
          <a:bodyPr/>
          <a:lstStyle/>
          <a:p>
            <a:fld id="{56988E9B-A130-D344-8A6C-452A4A0696BE}"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3878546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demonstrate the level of difficulty of ground-to-aerial </a:t>
            </a:r>
            <a:r>
              <a:rPr lang="en-US" baseline="0" dirty="0" err="1" smtClean="0"/>
              <a:t>geolocalization</a:t>
            </a:r>
            <a:r>
              <a:rPr lang="en-US" baseline="0" dirty="0" smtClean="0"/>
              <a:t>, we select four cross-view pairs.  Some of them are from the same locations, some are not.</a:t>
            </a:r>
          </a:p>
          <a:p>
            <a:r>
              <a:rPr lang="en-US" baseline="0" dirty="0" smtClean="0"/>
              <a:t>The top row shows the ground-level images and the bottom row shows the aerial images.</a:t>
            </a:r>
          </a:p>
          <a:p>
            <a:r>
              <a:rPr lang="en-US" baseline="0" dirty="0" smtClean="0"/>
              <a:t>Guess which pairs are from the same location?</a:t>
            </a:r>
          </a:p>
        </p:txBody>
      </p:sp>
      <p:sp>
        <p:nvSpPr>
          <p:cNvPr id="4" name="Slide Number Placeholder 3"/>
          <p:cNvSpPr>
            <a:spLocks noGrp="1"/>
          </p:cNvSpPr>
          <p:nvPr>
            <p:ph type="sldNum" sz="quarter" idx="10"/>
          </p:nvPr>
        </p:nvSpPr>
        <p:spPr/>
        <p:txBody>
          <a:bodyPr/>
          <a:lstStyle/>
          <a:p>
            <a:fld id="{56988E9B-A130-D344-8A6C-452A4A0696BE}"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732888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this example, only center two pairs are from the same location.   Which is quite challenging for human.</a:t>
            </a:r>
          </a:p>
        </p:txBody>
      </p:sp>
      <p:sp>
        <p:nvSpPr>
          <p:cNvPr id="4" name="Slide Number Placeholder 3"/>
          <p:cNvSpPr>
            <a:spLocks noGrp="1"/>
          </p:cNvSpPr>
          <p:nvPr>
            <p:ph type="sldNum" sz="quarter" idx="10"/>
          </p:nvPr>
        </p:nvSpPr>
        <p:spPr/>
        <p:txBody>
          <a:bodyPr/>
          <a:lstStyle/>
          <a:p>
            <a:fld id="{56988E9B-A130-D344-8A6C-452A4A0696BE}"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849202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Matching</a:t>
            </a:r>
            <a:r>
              <a:rPr lang="en-US" baseline="0" dirty="0" smtClean="0"/>
              <a:t> ground-to-aerial images </a:t>
            </a:r>
            <a:r>
              <a:rPr lang="en-US" dirty="0" smtClean="0"/>
              <a:t>is also</a:t>
            </a:r>
            <a:r>
              <a:rPr lang="en-US" baseline="0" dirty="0" smtClean="0"/>
              <a:t> quite challenging computationally.</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obviously thing to try would be SIFT + RANSAC but due to all variations mentioned in the previous slide.  It doesn’t work</a:t>
            </a:r>
          </a:p>
          <a:p>
            <a:r>
              <a:rPr lang="en-US" baseline="0" dirty="0" smtClean="0"/>
              <a:t>And this motivates us to learn a better feature representations with deep learning so that the ground and aerial images can be matched</a:t>
            </a:r>
          </a:p>
        </p:txBody>
      </p:sp>
      <p:sp>
        <p:nvSpPr>
          <p:cNvPr id="4" name="Slide Number Placeholder 3"/>
          <p:cNvSpPr>
            <a:spLocks noGrp="1"/>
          </p:cNvSpPr>
          <p:nvPr>
            <p:ph type="sldNum" sz="quarter" idx="10"/>
          </p:nvPr>
        </p:nvSpPr>
        <p:spPr/>
        <p:txBody>
          <a:bodyPr/>
          <a:lstStyle/>
          <a:p>
            <a:fld id="{56988E9B-A130-D344-8A6C-452A4A0696BE}"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2099626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with any approach</a:t>
            </a:r>
            <a:r>
              <a:rPr lang="en-US" baseline="0" dirty="0" smtClean="0"/>
              <a:t> using deep learning, we need significant amount of data to learn from.</a:t>
            </a:r>
          </a:p>
          <a:p>
            <a:r>
              <a:rPr lang="en-US" baseline="0" dirty="0" smtClean="0"/>
              <a:t>In our case, we will be learning from corresponding ground-aerial pairs as shown in this slide.</a:t>
            </a:r>
            <a:endParaRPr lang="en-US" dirty="0" smtClean="0"/>
          </a:p>
        </p:txBody>
      </p:sp>
      <p:sp>
        <p:nvSpPr>
          <p:cNvPr id="4" name="Slide Number Placeholder 3"/>
          <p:cNvSpPr>
            <a:spLocks noGrp="1"/>
          </p:cNvSpPr>
          <p:nvPr>
            <p:ph type="sldNum" sz="quarter" idx="10"/>
          </p:nvPr>
        </p:nvSpPr>
        <p:spPr/>
        <p:txBody>
          <a:bodyPr/>
          <a:lstStyle/>
          <a:p>
            <a:fld id="{56988E9B-A130-D344-8A6C-452A4A0696BE}"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844609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collect these pairs by using information captured by </a:t>
            </a:r>
            <a:r>
              <a:rPr lang="en-US" baseline="0" dirty="0" err="1" smtClean="0"/>
              <a:t>google</a:t>
            </a:r>
            <a:r>
              <a:rPr lang="en-US" baseline="0" dirty="0" smtClean="0"/>
              <a:t> street-view car and aerial imagery.</a:t>
            </a:r>
          </a:p>
          <a:p>
            <a:endParaRPr lang="en-US" baseline="0" dirty="0" smtClean="0"/>
          </a:p>
          <a:p>
            <a:r>
              <a:rPr lang="en-US" baseline="0" dirty="0" smtClean="0"/>
              <a:t>Google provides the heading direction and </a:t>
            </a:r>
            <a:r>
              <a:rPr lang="en-US" baseline="0" dirty="0" err="1" smtClean="0"/>
              <a:t>gps</a:t>
            </a:r>
            <a:r>
              <a:rPr lang="en-US" baseline="0" dirty="0" smtClean="0"/>
              <a:t> location so we know the camera pose of each street view panorama image.</a:t>
            </a:r>
          </a:p>
        </p:txBody>
      </p:sp>
      <p:sp>
        <p:nvSpPr>
          <p:cNvPr id="4" name="Slide Number Placeholder 3"/>
          <p:cNvSpPr>
            <a:spLocks noGrp="1"/>
          </p:cNvSpPr>
          <p:nvPr>
            <p:ph type="sldNum" sz="quarter" idx="10"/>
          </p:nvPr>
        </p:nvSpPr>
        <p:spPr/>
        <p:txBody>
          <a:bodyPr/>
          <a:lstStyle/>
          <a:p>
            <a:fld id="{56988E9B-A130-D344-8A6C-452A4A0696BE}"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45343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Google also provides rough depth estimates which we use to assign a dominant depth to each street-view crop. </a:t>
            </a:r>
          </a:p>
        </p:txBody>
      </p:sp>
      <p:sp>
        <p:nvSpPr>
          <p:cNvPr id="4" name="Slide Number Placeholder 3"/>
          <p:cNvSpPr>
            <a:spLocks noGrp="1"/>
          </p:cNvSpPr>
          <p:nvPr>
            <p:ph type="sldNum" sz="quarter" idx="10"/>
          </p:nvPr>
        </p:nvSpPr>
        <p:spPr/>
        <p:txBody>
          <a:bodyPr/>
          <a:lstStyle/>
          <a:p>
            <a:fld id="{56988E9B-A130-D344-8A6C-452A4A0696BE}"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7359675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Together with known</a:t>
            </a:r>
            <a:r>
              <a:rPr lang="en-US" baseline="0" dirty="0" smtClean="0"/>
              <a:t> camera pose and depth estimates, we compute the </a:t>
            </a:r>
            <a:r>
              <a:rPr lang="en-US" baseline="0" dirty="0" err="1" smtClean="0"/>
              <a:t>homography</a:t>
            </a:r>
            <a:r>
              <a:rPr lang="en-US" baseline="0" dirty="0" smtClean="0"/>
              <a:t> to align the dominant plane of the street-view crop to aerial image crops.</a:t>
            </a:r>
          </a:p>
        </p:txBody>
      </p:sp>
      <p:sp>
        <p:nvSpPr>
          <p:cNvPr id="4" name="Slide Number Placeholder 3"/>
          <p:cNvSpPr>
            <a:spLocks noGrp="1"/>
          </p:cNvSpPr>
          <p:nvPr>
            <p:ph type="sldNum" sz="quarter" idx="10"/>
          </p:nvPr>
        </p:nvSpPr>
        <p:spPr/>
        <p:txBody>
          <a:bodyPr/>
          <a:lstStyle/>
          <a:p>
            <a:fld id="{56988E9B-A130-D344-8A6C-452A4A0696BE}"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0067086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use the process to generate</a:t>
            </a:r>
            <a:r>
              <a:rPr lang="en-US" baseline="0" dirty="0" smtClean="0"/>
              <a:t> a city scale cross-view image collection which </a:t>
            </a:r>
            <a:r>
              <a:rPr lang="en-US" baseline="0" smtClean="0"/>
              <a:t>we will </a:t>
            </a:r>
            <a:r>
              <a:rPr lang="en-US" baseline="0" dirty="0" smtClean="0"/>
              <a:t>use for training the deep learning model.</a:t>
            </a:r>
            <a:endParaRPr lang="en-US" dirty="0"/>
          </a:p>
        </p:txBody>
      </p:sp>
      <p:sp>
        <p:nvSpPr>
          <p:cNvPr id="4" name="Slide Number Placeholder 3"/>
          <p:cNvSpPr>
            <a:spLocks noGrp="1"/>
          </p:cNvSpPr>
          <p:nvPr>
            <p:ph type="sldNum" sz="quarter" idx="10"/>
          </p:nvPr>
        </p:nvSpPr>
        <p:spPr/>
        <p:txBody>
          <a:bodyPr/>
          <a:lstStyle/>
          <a:p>
            <a:fld id="{56988E9B-A130-D344-8A6C-452A4A0696BE}"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65927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7. The top-5 most confident images from the Flickr dataset for the S2 cells on the left, showing the diverse visual representation of places that </a:t>
            </a:r>
            <a:r>
              <a:rPr lang="en-US" dirty="0" err="1" smtClean="0"/>
              <a:t>PlaNet</a:t>
            </a:r>
            <a:r>
              <a:rPr lang="en-US" dirty="0" smtClean="0"/>
              <a:t> learns.</a:t>
            </a:r>
            <a:endParaRPr lang="en-US" dirty="0"/>
          </a:p>
        </p:txBody>
      </p:sp>
      <p:sp>
        <p:nvSpPr>
          <p:cNvPr id="4" name="Slide Number Placeholder 3"/>
          <p:cNvSpPr>
            <a:spLocks noGrp="1"/>
          </p:cNvSpPr>
          <p:nvPr>
            <p:ph type="sldNum" sz="quarter" idx="10"/>
          </p:nvPr>
        </p:nvSpPr>
        <p:spPr/>
        <p:txBody>
          <a:bodyPr/>
          <a:lstStyle/>
          <a:p>
            <a:fld id="{77A91DB0-B9FF-4202-A601-7C2BA4C2435D}" type="slidenum">
              <a:rPr lang="en-US" smtClean="0"/>
              <a:t>8</a:t>
            </a:fld>
            <a:endParaRPr lang="en-US"/>
          </a:p>
        </p:txBody>
      </p:sp>
    </p:spTree>
    <p:extLst>
      <p:ext uri="{BB962C8B-B14F-4D97-AF65-F5344CB8AC3E}">
        <p14:creationId xmlns:p14="http://schemas.microsoft.com/office/powerpoint/2010/main" val="27898867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particular task we are trying to optimize from the data is place verification.  Given a pair of image, the model is going to decide if there are from the same location.</a:t>
            </a:r>
            <a:endParaRPr lang="en-US" dirty="0"/>
          </a:p>
        </p:txBody>
      </p:sp>
      <p:sp>
        <p:nvSpPr>
          <p:cNvPr id="4" name="Slide Number Placeholder 3"/>
          <p:cNvSpPr>
            <a:spLocks noGrp="1"/>
          </p:cNvSpPr>
          <p:nvPr>
            <p:ph type="sldNum" sz="quarter" idx="10"/>
          </p:nvPr>
        </p:nvSpPr>
        <p:spPr/>
        <p:txBody>
          <a:bodyPr/>
          <a:lstStyle/>
          <a:p>
            <a:fld id="{56988E9B-A130-D344-8A6C-452A4A0696BE}"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847414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draw</a:t>
            </a:r>
            <a:r>
              <a:rPr lang="en-US" baseline="0" dirty="0" smtClean="0"/>
              <a:t> heavy inspiration from the face verification literature.  Where their task is to verify a pair of faces is from same person or different persons. Which is a very similar problem to place verification.</a:t>
            </a:r>
            <a:endParaRPr lang="en-US" dirty="0"/>
          </a:p>
        </p:txBody>
      </p:sp>
      <p:sp>
        <p:nvSpPr>
          <p:cNvPr id="4" name="Slide Number Placeholder 3"/>
          <p:cNvSpPr>
            <a:spLocks noGrp="1"/>
          </p:cNvSpPr>
          <p:nvPr>
            <p:ph type="sldNum" sz="quarter" idx="10"/>
          </p:nvPr>
        </p:nvSpPr>
        <p:spPr/>
        <p:txBody>
          <a:bodyPr/>
          <a:lstStyle/>
          <a:p>
            <a:fld id="{56988E9B-A130-D344-8A6C-452A4A0696BE}"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41411123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a:t>
            </a:r>
            <a:r>
              <a:rPr lang="en-US" baseline="0" dirty="0" smtClean="0"/>
              <a:t> rich </a:t>
            </a:r>
            <a:r>
              <a:rPr lang="en-US" dirty="0" smtClean="0"/>
              <a:t>literatures around face</a:t>
            </a:r>
            <a:r>
              <a:rPr lang="en-US" baseline="0" dirty="0" smtClean="0"/>
              <a:t> verification.</a:t>
            </a:r>
            <a:endParaRPr lang="en-US" dirty="0"/>
          </a:p>
        </p:txBody>
      </p:sp>
      <p:sp>
        <p:nvSpPr>
          <p:cNvPr id="4" name="Slide Number Placeholder 3"/>
          <p:cNvSpPr>
            <a:spLocks noGrp="1"/>
          </p:cNvSpPr>
          <p:nvPr>
            <p:ph type="sldNum" sz="quarter" idx="10"/>
          </p:nvPr>
        </p:nvSpPr>
        <p:spPr/>
        <p:txBody>
          <a:bodyPr/>
          <a:lstStyle/>
          <a:p>
            <a:fld id="{56988E9B-A130-D344-8A6C-452A4A0696BE}"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2192598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our work is in particularly</a:t>
            </a:r>
            <a:r>
              <a:rPr lang="en-US" baseline="0" dirty="0" smtClean="0"/>
              <a:t> inspired by the </a:t>
            </a:r>
            <a:r>
              <a:rPr lang="en-US" baseline="0" dirty="0" err="1" smtClean="0"/>
              <a:t>siamese</a:t>
            </a:r>
            <a:r>
              <a:rPr lang="en-US" baseline="0" dirty="0" smtClean="0"/>
              <a:t> network </a:t>
            </a:r>
            <a:r>
              <a:rPr lang="en-US" baseline="0" dirty="0" err="1" smtClean="0"/>
              <a:t>architeture</a:t>
            </a:r>
            <a:r>
              <a:rPr lang="en-US" baseline="0" dirty="0" smtClean="0"/>
              <a:t> that was proposed by </a:t>
            </a:r>
            <a:r>
              <a:rPr lang="en-US" baseline="0" dirty="0" err="1" smtClean="0"/>
              <a:t>chopra</a:t>
            </a:r>
            <a:r>
              <a:rPr lang="en-US" baseline="0" dirty="0" smtClean="0"/>
              <a:t> et al.</a:t>
            </a:r>
            <a:endParaRPr lang="en-US" dirty="0"/>
          </a:p>
        </p:txBody>
      </p:sp>
      <p:sp>
        <p:nvSpPr>
          <p:cNvPr id="4" name="Slide Number Placeholder 3"/>
          <p:cNvSpPr>
            <a:spLocks noGrp="1"/>
          </p:cNvSpPr>
          <p:nvPr>
            <p:ph type="sldNum" sz="quarter" idx="10"/>
          </p:nvPr>
        </p:nvSpPr>
        <p:spPr/>
        <p:txBody>
          <a:bodyPr/>
          <a:lstStyle/>
          <a:p>
            <a:fld id="{56988E9B-A130-D344-8A6C-452A4A0696BE}"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13476664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Face verification work</a:t>
            </a:r>
            <a:endParaRPr lang="en-US" dirty="0"/>
          </a:p>
        </p:txBody>
      </p:sp>
      <p:sp>
        <p:nvSpPr>
          <p:cNvPr id="4" name="Slide Number Placeholder 3"/>
          <p:cNvSpPr>
            <a:spLocks noGrp="1"/>
          </p:cNvSpPr>
          <p:nvPr>
            <p:ph type="sldNum" sz="quarter" idx="10"/>
          </p:nvPr>
        </p:nvSpPr>
        <p:spPr/>
        <p:txBody>
          <a:bodyPr/>
          <a:lstStyle/>
          <a:p>
            <a:fld id="{56988E9B-A130-D344-8A6C-452A4A0696BE}"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10056904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9350" y="685800"/>
            <a:ext cx="4559300" cy="3429000"/>
          </a:xfrm>
        </p:spPr>
      </p:sp>
      <p:sp>
        <p:nvSpPr>
          <p:cNvPr id="3" name="Notes Placeholder 2"/>
          <p:cNvSpPr>
            <a:spLocks noGrp="1"/>
          </p:cNvSpPr>
          <p:nvPr>
            <p:ph type="body" idx="1"/>
          </p:nvPr>
        </p:nvSpPr>
        <p:spPr/>
        <p:txBody>
          <a:bodyPr/>
          <a:lstStyle/>
          <a:p>
            <a:r>
              <a:rPr lang="en-US" dirty="0" smtClean="0"/>
              <a:t>The </a:t>
            </a:r>
            <a:r>
              <a:rPr lang="en-US" dirty="0" err="1" smtClean="0"/>
              <a:t>siamese</a:t>
            </a:r>
            <a:r>
              <a:rPr lang="en-US" dirty="0" smtClean="0"/>
              <a:t> network</a:t>
            </a:r>
            <a:r>
              <a:rPr lang="en-US" baseline="0" dirty="0" smtClean="0"/>
              <a:t> consists of two networks that have identical architecture, here labeled as A and B.</a:t>
            </a:r>
          </a:p>
          <a:p>
            <a:endParaRPr lang="en-US" baseline="0" dirty="0" smtClean="0"/>
          </a:p>
          <a:p>
            <a:r>
              <a:rPr lang="en-US" dirty="0" smtClean="0"/>
              <a:t>And we</a:t>
            </a:r>
            <a:r>
              <a:rPr lang="en-US" baseline="0" dirty="0" smtClean="0"/>
              <a:t> use the </a:t>
            </a:r>
            <a:r>
              <a:rPr lang="en-US" baseline="0" dirty="0" err="1" smtClean="0"/>
              <a:t>alex</a:t>
            </a:r>
            <a:r>
              <a:rPr lang="en-US" baseline="0" dirty="0" smtClean="0"/>
              <a:t> net architecture without fc8 layer..</a:t>
            </a:r>
          </a:p>
          <a:p>
            <a:endParaRPr lang="en-US" baseline="0" dirty="0" smtClean="0"/>
          </a:p>
          <a:p>
            <a:r>
              <a:rPr lang="en-US" baseline="0" dirty="0" smtClean="0"/>
              <a:t>The network can embed input images onto an embedding space.</a:t>
            </a:r>
          </a:p>
        </p:txBody>
      </p:sp>
      <p:sp>
        <p:nvSpPr>
          <p:cNvPr id="4" name="Slide Number Placeholder 3"/>
          <p:cNvSpPr>
            <a:spLocks noGrp="1"/>
          </p:cNvSpPr>
          <p:nvPr>
            <p:ph type="sldNum" sz="quarter" idx="10"/>
          </p:nvPr>
        </p:nvSpPr>
        <p:spPr/>
        <p:txBody>
          <a:bodyPr/>
          <a:lstStyle/>
          <a:p>
            <a:fld id="{32014B63-17BF-47F6-A15C-1E0EB31F8800}" type="slidenum">
              <a:rPr lang="fr-FR" smtClean="0">
                <a:solidFill>
                  <a:prstClr val="black"/>
                </a:solidFill>
              </a:rPr>
              <a:pPr/>
              <a:t>35</a:t>
            </a:fld>
            <a:endParaRPr lang="fr-FR">
              <a:solidFill>
                <a:prstClr val="black"/>
              </a:solidFill>
            </a:endParaRPr>
          </a:p>
        </p:txBody>
      </p:sp>
    </p:spTree>
    <p:extLst>
      <p:ext uri="{BB962C8B-B14F-4D97-AF65-F5344CB8AC3E}">
        <p14:creationId xmlns:p14="http://schemas.microsoft.com/office/powerpoint/2010/main" val="29198819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9350" y="685800"/>
            <a:ext cx="4559300" cy="3429000"/>
          </a:xfrm>
        </p:spPr>
      </p:sp>
      <p:sp>
        <p:nvSpPr>
          <p:cNvPr id="3" name="Notes Placeholder 2"/>
          <p:cNvSpPr>
            <a:spLocks noGrp="1"/>
          </p:cNvSpPr>
          <p:nvPr>
            <p:ph type="body" idx="1"/>
          </p:nvPr>
        </p:nvSpPr>
        <p:spPr/>
        <p:txBody>
          <a:bodyPr/>
          <a:lstStyle/>
          <a:p>
            <a:r>
              <a:rPr lang="en-US" dirty="0" smtClean="0"/>
              <a:t>In the training</a:t>
            </a:r>
            <a:r>
              <a:rPr lang="en-US" baseline="0" dirty="0" smtClean="0"/>
              <a:t> stage, the network takes a pair of data as input.</a:t>
            </a:r>
            <a:endParaRPr lang="en-US" dirty="0" smtClean="0"/>
          </a:p>
          <a:p>
            <a:r>
              <a:rPr lang="en-US" dirty="0" smtClean="0"/>
              <a:t>Given a pair of images form the same location, which</a:t>
            </a:r>
            <a:r>
              <a:rPr lang="en-US" baseline="0" dirty="0" smtClean="0"/>
              <a:t> we called it a positive pair, the learning process will try to pull the images from the same location together in the embedding space.</a:t>
            </a:r>
            <a:endParaRPr lang="en-US" dirty="0"/>
          </a:p>
        </p:txBody>
      </p:sp>
      <p:sp>
        <p:nvSpPr>
          <p:cNvPr id="4" name="Slide Number Placeholder 3"/>
          <p:cNvSpPr>
            <a:spLocks noGrp="1"/>
          </p:cNvSpPr>
          <p:nvPr>
            <p:ph type="sldNum" sz="quarter" idx="10"/>
          </p:nvPr>
        </p:nvSpPr>
        <p:spPr/>
        <p:txBody>
          <a:bodyPr/>
          <a:lstStyle/>
          <a:p>
            <a:fld id="{32014B63-17BF-47F6-A15C-1E0EB31F8800}" type="slidenum">
              <a:rPr lang="fr-FR" smtClean="0">
                <a:solidFill>
                  <a:prstClr val="black"/>
                </a:solidFill>
              </a:rPr>
              <a:pPr/>
              <a:t>36</a:t>
            </a:fld>
            <a:endParaRPr lang="fr-FR">
              <a:solidFill>
                <a:prstClr val="black"/>
              </a:solidFill>
            </a:endParaRPr>
          </a:p>
        </p:txBody>
      </p:sp>
    </p:spTree>
    <p:extLst>
      <p:ext uri="{BB962C8B-B14F-4D97-AF65-F5344CB8AC3E}">
        <p14:creationId xmlns:p14="http://schemas.microsoft.com/office/powerpoint/2010/main" val="14915908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9350" y="685800"/>
            <a:ext cx="4559300" cy="3429000"/>
          </a:xfrm>
        </p:spPr>
      </p:sp>
      <p:sp>
        <p:nvSpPr>
          <p:cNvPr id="3" name="Notes Placeholder 2"/>
          <p:cNvSpPr>
            <a:spLocks noGrp="1"/>
          </p:cNvSpPr>
          <p:nvPr>
            <p:ph type="body" idx="1"/>
          </p:nvPr>
        </p:nvSpPr>
        <p:spPr/>
        <p:txBody>
          <a:bodyPr/>
          <a:lstStyle/>
          <a:p>
            <a:r>
              <a:rPr lang="en-US" dirty="0" smtClean="0"/>
              <a:t>Given a pair of images that are from different location,</a:t>
            </a:r>
            <a:r>
              <a:rPr lang="en-US" baseline="0" dirty="0" smtClean="0"/>
              <a:t> which we called it negative pairs, the learning process will push the images from different locations away</a:t>
            </a:r>
            <a:endParaRPr lang="en-US" dirty="0"/>
          </a:p>
        </p:txBody>
      </p:sp>
      <p:sp>
        <p:nvSpPr>
          <p:cNvPr id="4" name="Slide Number Placeholder 3"/>
          <p:cNvSpPr>
            <a:spLocks noGrp="1"/>
          </p:cNvSpPr>
          <p:nvPr>
            <p:ph type="sldNum" sz="quarter" idx="10"/>
          </p:nvPr>
        </p:nvSpPr>
        <p:spPr/>
        <p:txBody>
          <a:bodyPr/>
          <a:lstStyle/>
          <a:p>
            <a:fld id="{32014B63-17BF-47F6-A15C-1E0EB31F8800}" type="slidenum">
              <a:rPr lang="fr-FR" smtClean="0">
                <a:solidFill>
                  <a:prstClr val="black"/>
                </a:solidFill>
              </a:rPr>
              <a:pPr/>
              <a:t>37</a:t>
            </a:fld>
            <a:endParaRPr lang="fr-FR">
              <a:solidFill>
                <a:prstClr val="black"/>
              </a:solidFill>
            </a:endParaRPr>
          </a:p>
        </p:txBody>
      </p:sp>
    </p:spTree>
    <p:extLst>
      <p:ext uri="{BB962C8B-B14F-4D97-AF65-F5344CB8AC3E}">
        <p14:creationId xmlns:p14="http://schemas.microsoft.com/office/powerpoint/2010/main" val="11003883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Specifically, we use contrastive loss, which tries to pull positive</a:t>
            </a:r>
            <a:r>
              <a:rPr lang="en-US" baseline="0" dirty="0" smtClean="0"/>
              <a:t> pairs to have pair distance 0 and push the negative pair away such that it has pair distance larger than margin m.</a:t>
            </a:r>
            <a:endParaRPr lang="en-US" dirty="0"/>
          </a:p>
        </p:txBody>
      </p:sp>
      <p:sp>
        <p:nvSpPr>
          <p:cNvPr id="4" name="Slide Number Placeholder 3"/>
          <p:cNvSpPr>
            <a:spLocks noGrp="1"/>
          </p:cNvSpPr>
          <p:nvPr>
            <p:ph type="sldNum" sz="quarter" idx="10"/>
          </p:nvPr>
        </p:nvSpPr>
        <p:spPr/>
        <p:txBody>
          <a:bodyPr/>
          <a:lstStyle/>
          <a:p>
            <a:fld id="{56988E9B-A130-D344-8A6C-452A4A0696BE}"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9142964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demonstrate the value of our </a:t>
            </a:r>
            <a:r>
              <a:rPr lang="en-US" dirty="0" err="1" smtClean="0"/>
              <a:t>siamese</a:t>
            </a:r>
            <a:r>
              <a:rPr lang="en-US" baseline="0" dirty="0" smtClean="0"/>
              <a:t> network, first let’s look at the distribution of distances between positive and negative pairs if we simply use the off the shelf </a:t>
            </a:r>
            <a:r>
              <a:rPr lang="en-US" baseline="0" dirty="0" err="1" smtClean="0"/>
              <a:t>alexnet</a:t>
            </a:r>
            <a:r>
              <a:rPr lang="en-US" baseline="0" dirty="0" smtClean="0"/>
              <a:t> trained on </a:t>
            </a:r>
            <a:r>
              <a:rPr lang="en-US" baseline="0" dirty="0" err="1" smtClean="0"/>
              <a:t>imagenet</a:t>
            </a:r>
            <a:r>
              <a:rPr lang="en-US" baseline="0" dirty="0" smtClean="0"/>
              <a:t>. You can see that the positive pairs aren’t really closer together than the negative pairs.</a:t>
            </a:r>
          </a:p>
          <a:p>
            <a:endParaRPr lang="en-US" baseline="0" dirty="0" smtClean="0"/>
          </a:p>
          <a:p>
            <a:r>
              <a:rPr lang="en-US" baseline="0" dirty="0" smtClean="0"/>
              <a:t>We use the average pair distance from this experiment to set the margin for our </a:t>
            </a:r>
            <a:r>
              <a:rPr lang="en-US" baseline="0" dirty="0" err="1" smtClean="0"/>
              <a:t>siamese</a:t>
            </a:r>
            <a:r>
              <a:rPr lang="en-US" baseline="0" dirty="0" smtClean="0"/>
              <a:t> network and after 50k learning iterations we have a new embedding with the pair distances on the right.</a:t>
            </a:r>
          </a:p>
          <a:p>
            <a:r>
              <a:rPr lang="en-US" baseline="0" dirty="0" smtClean="0"/>
              <a:t>And now there are many positive pairs that have smaller distance compared to the negative pairs.</a:t>
            </a:r>
          </a:p>
          <a:p>
            <a:endParaRPr lang="en-US" dirty="0"/>
          </a:p>
        </p:txBody>
      </p:sp>
      <p:sp>
        <p:nvSpPr>
          <p:cNvPr id="4" name="Slide Number Placeholder 3"/>
          <p:cNvSpPr>
            <a:spLocks noGrp="1"/>
          </p:cNvSpPr>
          <p:nvPr>
            <p:ph type="sldNum" sz="quarter" idx="10"/>
          </p:nvPr>
        </p:nvSpPr>
        <p:spPr/>
        <p:txBody>
          <a:bodyPr/>
          <a:lstStyle/>
          <a:p>
            <a:fld id="{56988E9B-A130-D344-8A6C-452A4A0696BE}"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3414879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Table 1. Comparison of </a:t>
            </a:r>
            <a:r>
              <a:rPr lang="en-US" dirty="0" err="1" smtClean="0"/>
              <a:t>PlaNet</a:t>
            </a:r>
            <a:r>
              <a:rPr lang="en-US" dirty="0" smtClean="0"/>
              <a:t> with Im2GPS. Percentages are the fraction of images from the Im2GPS test set that were localized within the given radius. (Numbers for the original Im2GPS are approximate as they were extracted from a plot in the paper.)</a:t>
            </a:r>
          </a:p>
          <a:p>
            <a:endParaRPr lang="en-US" dirty="0" smtClean="0"/>
          </a:p>
          <a:p>
            <a:r>
              <a:rPr lang="en-US" dirty="0" smtClean="0"/>
              <a:t>Table 3. Median localization error (km) by image category on the Im2GPS test set. Manmade Landmark are landmark buildings like the Eiffel Tower, Natural Landmark are geographical features like the Grand Canyon, City Scene and Natural Scene are photos taken in cities or in nature not showing any distinctive landmarks, and Animal are photos of individual animals. </a:t>
            </a:r>
            <a:endParaRPr lang="en-US" dirty="0"/>
          </a:p>
        </p:txBody>
      </p:sp>
      <p:sp>
        <p:nvSpPr>
          <p:cNvPr id="4" name="Slide Number Placeholder 3"/>
          <p:cNvSpPr>
            <a:spLocks noGrp="1"/>
          </p:cNvSpPr>
          <p:nvPr>
            <p:ph type="sldNum" sz="quarter" idx="10"/>
          </p:nvPr>
        </p:nvSpPr>
        <p:spPr/>
        <p:txBody>
          <a:bodyPr/>
          <a:lstStyle/>
          <a:p>
            <a:fld id="{77A91DB0-B9FF-4202-A601-7C2BA4C2435D}" type="slidenum">
              <a:rPr lang="en-US" smtClean="0"/>
              <a:t>9</a:t>
            </a:fld>
            <a:endParaRPr lang="en-US"/>
          </a:p>
        </p:txBody>
      </p:sp>
    </p:spTree>
    <p:extLst>
      <p:ext uri="{BB962C8B-B14F-4D97-AF65-F5344CB8AC3E}">
        <p14:creationId xmlns:p14="http://schemas.microsoft.com/office/powerpoint/2010/main" val="20654509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shows the quantitative results measured</a:t>
            </a:r>
            <a:r>
              <a:rPr lang="en-US" baseline="0" dirty="0" smtClean="0"/>
              <a:t> by average precision on the verification task</a:t>
            </a:r>
          </a:p>
          <a:p>
            <a:r>
              <a:rPr lang="en-US" baseline="0" dirty="0" smtClean="0"/>
              <a:t>If we randomly assign matched and unmatched to the test pairs, the </a:t>
            </a:r>
            <a:r>
              <a:rPr lang="en-US" baseline="0" dirty="0" err="1" smtClean="0"/>
              <a:t>ap</a:t>
            </a:r>
            <a:r>
              <a:rPr lang="en-US" baseline="0" dirty="0" smtClean="0"/>
              <a:t> is 5%.</a:t>
            </a:r>
          </a:p>
        </p:txBody>
      </p:sp>
      <p:sp>
        <p:nvSpPr>
          <p:cNvPr id="4" name="Slide Number Placeholder 3"/>
          <p:cNvSpPr>
            <a:spLocks noGrp="1"/>
          </p:cNvSpPr>
          <p:nvPr>
            <p:ph type="sldNum" sz="quarter" idx="10"/>
          </p:nvPr>
        </p:nvSpPr>
        <p:spPr/>
        <p:txBody>
          <a:bodyPr/>
          <a:lstStyle/>
          <a:p>
            <a:fld id="{56988E9B-A130-D344-8A6C-452A4A0696BE}"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20518073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face verification literature,</a:t>
            </a:r>
            <a:r>
              <a:rPr lang="en-US" baseline="0" dirty="0" smtClean="0"/>
              <a:t> A and B share the same network architecture as well as the parameters.</a:t>
            </a:r>
          </a:p>
          <a:p>
            <a:r>
              <a:rPr lang="en-US" baseline="0" dirty="0" smtClean="0"/>
              <a:t>The reason is the input face data is from the same domain.</a:t>
            </a:r>
          </a:p>
        </p:txBody>
      </p:sp>
      <p:sp>
        <p:nvSpPr>
          <p:cNvPr id="4" name="Slide Number Placeholder 3"/>
          <p:cNvSpPr>
            <a:spLocks noGrp="1"/>
          </p:cNvSpPr>
          <p:nvPr>
            <p:ph type="sldNum" sz="quarter" idx="10"/>
          </p:nvPr>
        </p:nvSpPr>
        <p:spPr/>
        <p:txBody>
          <a:bodyPr/>
          <a:lstStyle/>
          <a:p>
            <a:fld id="{56988E9B-A130-D344-8A6C-452A4A0696BE}"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24885195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train this</a:t>
            </a:r>
            <a:r>
              <a:rPr lang="en-US" baseline="0" dirty="0" smtClean="0"/>
              <a:t> domain specific network, and to our surprise, it only gave us 2% AP improvement.</a:t>
            </a:r>
            <a:endParaRPr lang="en-US" dirty="0"/>
          </a:p>
        </p:txBody>
      </p:sp>
      <p:sp>
        <p:nvSpPr>
          <p:cNvPr id="4" name="Slide Number Placeholder 3"/>
          <p:cNvSpPr>
            <a:spLocks noGrp="1"/>
          </p:cNvSpPr>
          <p:nvPr>
            <p:ph type="sldNum" sz="quarter" idx="10"/>
          </p:nvPr>
        </p:nvSpPr>
        <p:spPr/>
        <p:txBody>
          <a:bodyPr/>
          <a:lstStyle/>
          <a:p>
            <a:fld id="{56988E9B-A130-D344-8A6C-452A4A0696BE}"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10945143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a look at the matching</a:t>
            </a:r>
            <a:r>
              <a:rPr lang="en-US" baseline="0" dirty="0" smtClean="0"/>
              <a:t> pairs that have small distance in the learned feature embedding.  The figure shows the positive pairs that are correctly verified by the network with high confidence.</a:t>
            </a:r>
            <a:endParaRPr lang="en-US" dirty="0"/>
          </a:p>
        </p:txBody>
      </p:sp>
      <p:sp>
        <p:nvSpPr>
          <p:cNvPr id="4" name="Slide Number Placeholder 3"/>
          <p:cNvSpPr>
            <a:spLocks noGrp="1"/>
          </p:cNvSpPr>
          <p:nvPr>
            <p:ph type="sldNum" sz="quarter" idx="10"/>
          </p:nvPr>
        </p:nvSpPr>
        <p:spPr/>
        <p:txBody>
          <a:bodyPr/>
          <a:lstStyle/>
          <a:p>
            <a:fld id="{56988E9B-A130-D344-8A6C-452A4A0696BE}"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33589512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And</a:t>
            </a:r>
            <a:r>
              <a:rPr lang="en-US" baseline="0" dirty="0" smtClean="0"/>
              <a:t> here shows the negative pairs that are mistaken by the network as matching pairs.</a:t>
            </a:r>
            <a:endParaRPr lang="en-US" dirty="0" smtClean="0"/>
          </a:p>
          <a:p>
            <a:endParaRPr lang="en-US" dirty="0"/>
          </a:p>
        </p:txBody>
      </p:sp>
      <p:sp>
        <p:nvSpPr>
          <p:cNvPr id="4" name="Slide Number Placeholder 3"/>
          <p:cNvSpPr>
            <a:spLocks noGrp="1"/>
          </p:cNvSpPr>
          <p:nvPr>
            <p:ph type="sldNum" sz="quarter" idx="10"/>
          </p:nvPr>
        </p:nvSpPr>
        <p:spPr/>
        <p:txBody>
          <a:bodyPr/>
          <a:lstStyle/>
          <a:p>
            <a:fld id="{56988E9B-A130-D344-8A6C-452A4A0696BE}"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25174298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visualize the embedding</a:t>
            </a:r>
            <a:r>
              <a:rPr lang="en-US" baseline="0" dirty="0" smtClean="0"/>
              <a:t> of ground-level image </a:t>
            </a:r>
            <a:r>
              <a:rPr lang="en-US" dirty="0" smtClean="0"/>
              <a:t>using t-SNE.</a:t>
            </a:r>
            <a:r>
              <a:rPr lang="en-US" baseline="0" dirty="0" smtClean="0"/>
              <a:t>  As you can see, the images with similar </a:t>
            </a:r>
            <a:r>
              <a:rPr lang="en-US" baseline="0" dirty="0" err="1" smtClean="0"/>
              <a:t>architecures</a:t>
            </a:r>
            <a:r>
              <a:rPr lang="en-US" baseline="0" dirty="0" smtClean="0"/>
              <a:t> are grouped together. (pause, pause, pause)</a:t>
            </a:r>
            <a:endParaRPr lang="en-US" dirty="0"/>
          </a:p>
        </p:txBody>
      </p:sp>
      <p:sp>
        <p:nvSpPr>
          <p:cNvPr id="4" name="Slide Number Placeholder 3"/>
          <p:cNvSpPr>
            <a:spLocks noGrp="1"/>
          </p:cNvSpPr>
          <p:nvPr>
            <p:ph type="sldNum" sz="quarter" idx="10"/>
          </p:nvPr>
        </p:nvSpPr>
        <p:spPr/>
        <p:txBody>
          <a:bodyPr/>
          <a:lstStyle/>
          <a:p>
            <a:fld id="{56988E9B-A130-D344-8A6C-452A4A0696BE}"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18818543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also visualize the embedding</a:t>
            </a:r>
            <a:r>
              <a:rPr lang="en-US" baseline="0" dirty="0" smtClean="0"/>
              <a:t> of aerial images</a:t>
            </a:r>
            <a:r>
              <a:rPr lang="en-US" dirty="0" smtClean="0"/>
              <a:t>.</a:t>
            </a:r>
            <a:r>
              <a:rPr lang="en-US" baseline="0" dirty="0" smtClean="0"/>
              <a:t>  Similarly, the network seems to generate embedding that can group </a:t>
            </a:r>
            <a:r>
              <a:rPr lang="en-US" baseline="0" dirty="0" err="1" smtClean="0"/>
              <a:t>simiilar</a:t>
            </a:r>
            <a:r>
              <a:rPr lang="en-US" baseline="0" dirty="0" smtClean="0"/>
              <a:t> architectures from the aerial view.   And what is really interesting is to visualize aerial and street-view image at the same time.</a:t>
            </a:r>
            <a:endParaRPr lang="en-US" dirty="0" smtClean="0"/>
          </a:p>
        </p:txBody>
      </p:sp>
      <p:sp>
        <p:nvSpPr>
          <p:cNvPr id="4" name="Slide Number Placeholder 3"/>
          <p:cNvSpPr>
            <a:spLocks noGrp="1"/>
          </p:cNvSpPr>
          <p:nvPr>
            <p:ph type="sldNum" sz="quarter" idx="10"/>
          </p:nvPr>
        </p:nvSpPr>
        <p:spPr/>
        <p:txBody>
          <a:bodyPr/>
          <a:lstStyle/>
          <a:p>
            <a:fld id="{56988E9B-A130-D344-8A6C-452A4A0696BE}"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34051664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this</a:t>
            </a:r>
            <a:r>
              <a:rPr lang="en-US" baseline="0" dirty="0" smtClean="0"/>
              <a:t> embedding you can see cross-view pairs that share the similar </a:t>
            </a:r>
            <a:r>
              <a:rPr lang="en-US" baseline="0" dirty="0" err="1" smtClean="0"/>
              <a:t>architecures</a:t>
            </a:r>
            <a:r>
              <a:rPr lang="en-US" baseline="0" dirty="0" smtClean="0"/>
              <a:t> got grouped together.</a:t>
            </a:r>
            <a:endParaRPr lang="en-US" dirty="0"/>
          </a:p>
        </p:txBody>
      </p:sp>
      <p:sp>
        <p:nvSpPr>
          <p:cNvPr id="4" name="Slide Number Placeholder 3"/>
          <p:cNvSpPr>
            <a:spLocks noGrp="1"/>
          </p:cNvSpPr>
          <p:nvPr>
            <p:ph type="sldNum" sz="quarter" idx="10"/>
          </p:nvPr>
        </p:nvSpPr>
        <p:spPr/>
        <p:txBody>
          <a:bodyPr/>
          <a:lstStyle/>
          <a:p>
            <a:fld id="{56988E9B-A130-D344-8A6C-452A4A0696BE}"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12147814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looking at the overview</a:t>
            </a:r>
            <a:r>
              <a:rPr lang="en-US" baseline="0" dirty="0" smtClean="0"/>
              <a:t> of feature embedding.</a:t>
            </a:r>
          </a:p>
          <a:p>
            <a:r>
              <a:rPr lang="en-US" baseline="0" dirty="0" smtClean="0"/>
              <a:t>Here we study the activation of each output unit.</a:t>
            </a:r>
            <a:endParaRPr lang="en-US" dirty="0" smtClean="0"/>
          </a:p>
          <a:p>
            <a:r>
              <a:rPr lang="en-US" dirty="0" smtClean="0"/>
              <a:t>We retrieved</a:t>
            </a:r>
            <a:r>
              <a:rPr lang="en-US" baseline="0" dirty="0" smtClean="0"/>
              <a:t> 9 images that have strongest activations to a particular unit in the output layer.  A unit</a:t>
            </a:r>
            <a:r>
              <a:rPr lang="en-US" dirty="0" smtClean="0"/>
              <a:t> seems to be responsive</a:t>
            </a:r>
            <a:r>
              <a:rPr lang="en-US" baseline="0" dirty="0" smtClean="0"/>
              <a:t> to each architectural style, like office building and residential building, in our learned model.</a:t>
            </a:r>
            <a:endParaRPr lang="en-US" dirty="0"/>
          </a:p>
        </p:txBody>
      </p:sp>
      <p:sp>
        <p:nvSpPr>
          <p:cNvPr id="4" name="Slide Number Placeholder 3"/>
          <p:cNvSpPr>
            <a:spLocks noGrp="1"/>
          </p:cNvSpPr>
          <p:nvPr>
            <p:ph type="sldNum" sz="quarter" idx="10"/>
          </p:nvPr>
        </p:nvSpPr>
        <p:spPr/>
        <p:txBody>
          <a:bodyPr/>
          <a:lstStyle/>
          <a:p>
            <a:fld id="{56988E9B-A130-D344-8A6C-452A4A0696BE}"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2433288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been using the pair</a:t>
            </a:r>
            <a:r>
              <a:rPr lang="en-US" baseline="0" dirty="0" smtClean="0"/>
              <a:t> verification framework to learn how to match cross-view pairs.  And here we apply learned model for city-scale </a:t>
            </a:r>
            <a:r>
              <a:rPr lang="en-US" baseline="0" dirty="0" err="1" smtClean="0"/>
              <a:t>geolocalization</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56988E9B-A130-D344-8A6C-452A4A0696BE}"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3886089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10. Left: Input image, right: </a:t>
            </a:r>
            <a:r>
              <a:rPr lang="en-US" dirty="0" err="1" smtClean="0"/>
              <a:t>Heatmap</a:t>
            </a:r>
            <a:r>
              <a:rPr lang="en-US" dirty="0" smtClean="0"/>
              <a:t> of the probability of the correct class when sliding an occluding window over the image as in [53]. (a) Grand Canyon. Occluding the distinctive mountain formation makes the confidence in the correct location drop the most. (b) Norway. While the house in the foreground is fairly generic, the snowy mountain range on the left is the most important cue. (c) Shanghai. Confidence in the correct location increases if the palm trees in the foreground are covered since they are not common in Shanghai.</a:t>
            </a:r>
            <a:endParaRPr lang="en-US" dirty="0"/>
          </a:p>
        </p:txBody>
      </p:sp>
      <p:sp>
        <p:nvSpPr>
          <p:cNvPr id="4" name="Slide Number Placeholder 3"/>
          <p:cNvSpPr>
            <a:spLocks noGrp="1"/>
          </p:cNvSpPr>
          <p:nvPr>
            <p:ph type="sldNum" sz="quarter" idx="10"/>
          </p:nvPr>
        </p:nvSpPr>
        <p:spPr/>
        <p:txBody>
          <a:bodyPr/>
          <a:lstStyle/>
          <a:p>
            <a:fld id="{77A91DB0-B9FF-4202-A601-7C2BA4C2435D}" type="slidenum">
              <a:rPr lang="en-US" smtClean="0"/>
              <a:t>10</a:t>
            </a:fld>
            <a:endParaRPr lang="en-US"/>
          </a:p>
        </p:txBody>
      </p:sp>
    </p:spTree>
    <p:extLst>
      <p:ext uri="{BB962C8B-B14F-4D97-AF65-F5344CB8AC3E}">
        <p14:creationId xmlns:p14="http://schemas.microsoft.com/office/powerpoint/2010/main" val="15995940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9350" y="685800"/>
            <a:ext cx="4559300" cy="3429000"/>
          </a:xfrm>
        </p:spPr>
      </p:sp>
      <p:sp>
        <p:nvSpPr>
          <p:cNvPr id="3" name="Notes Placeholder 2"/>
          <p:cNvSpPr>
            <a:spLocks noGrp="1"/>
          </p:cNvSpPr>
          <p:nvPr>
            <p:ph type="body" idx="1"/>
          </p:nvPr>
        </p:nvSpPr>
        <p:spPr/>
        <p:txBody>
          <a:bodyPr/>
          <a:lstStyle/>
          <a:p>
            <a:r>
              <a:rPr lang="en-US" dirty="0" smtClean="0"/>
              <a:t>We tested</a:t>
            </a:r>
            <a:r>
              <a:rPr lang="en-US" baseline="0" dirty="0" smtClean="0"/>
              <a:t> on various city and here are couple qualitative results.</a:t>
            </a:r>
            <a:endParaRPr lang="en-US" dirty="0"/>
          </a:p>
        </p:txBody>
      </p:sp>
      <p:sp>
        <p:nvSpPr>
          <p:cNvPr id="4" name="Slide Number Placeholder 3"/>
          <p:cNvSpPr>
            <a:spLocks noGrp="1"/>
          </p:cNvSpPr>
          <p:nvPr>
            <p:ph type="sldNum" sz="quarter" idx="10"/>
          </p:nvPr>
        </p:nvSpPr>
        <p:spPr/>
        <p:txBody>
          <a:bodyPr/>
          <a:lstStyle/>
          <a:p>
            <a:fld id="{32014B63-17BF-47F6-A15C-1E0EB31F8800}" type="slidenum">
              <a:rPr lang="fr-FR" smtClean="0">
                <a:solidFill>
                  <a:prstClr val="black"/>
                </a:solidFill>
              </a:rPr>
              <a:pPr/>
              <a:t>50</a:t>
            </a:fld>
            <a:endParaRPr lang="fr-FR">
              <a:solidFill>
                <a:prstClr val="black"/>
              </a:solidFill>
            </a:endParaRPr>
          </a:p>
        </p:txBody>
      </p:sp>
    </p:spTree>
    <p:extLst>
      <p:ext uri="{BB962C8B-B14F-4D97-AF65-F5344CB8AC3E}">
        <p14:creationId xmlns:p14="http://schemas.microsoft.com/office/powerpoint/2010/main" val="1959696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9. Top: </a:t>
            </a:r>
            <a:r>
              <a:rPr lang="en-US" dirty="0" err="1" smtClean="0"/>
              <a:t>GeoGuessr</a:t>
            </a:r>
            <a:r>
              <a:rPr lang="en-US" dirty="0" smtClean="0"/>
              <a:t> panorama, Bottom: Ground truth location (yellow), human guess (green), </a:t>
            </a:r>
            <a:r>
              <a:rPr lang="en-US" dirty="0" err="1" smtClean="0"/>
              <a:t>PlaNet</a:t>
            </a:r>
            <a:r>
              <a:rPr lang="en-US" dirty="0" smtClean="0"/>
              <a:t> guess (blue). </a:t>
            </a:r>
            <a:endParaRPr lang="en-US" dirty="0"/>
          </a:p>
        </p:txBody>
      </p:sp>
      <p:sp>
        <p:nvSpPr>
          <p:cNvPr id="4" name="Slide Number Placeholder 3"/>
          <p:cNvSpPr>
            <a:spLocks noGrp="1"/>
          </p:cNvSpPr>
          <p:nvPr>
            <p:ph type="sldNum" sz="quarter" idx="10"/>
          </p:nvPr>
        </p:nvSpPr>
        <p:spPr/>
        <p:txBody>
          <a:bodyPr/>
          <a:lstStyle/>
          <a:p>
            <a:fld id="{77A91DB0-B9FF-4202-A601-7C2BA4C2435D}" type="slidenum">
              <a:rPr lang="en-US" smtClean="0"/>
              <a:t>11</a:t>
            </a:fld>
            <a:endParaRPr lang="en-US"/>
          </a:p>
        </p:txBody>
      </p:sp>
    </p:spTree>
    <p:extLst>
      <p:ext uri="{BB962C8B-B14F-4D97-AF65-F5344CB8AC3E}">
        <p14:creationId xmlns:p14="http://schemas.microsoft.com/office/powerpoint/2010/main" val="2704430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988E9B-A130-D344-8A6C-452A4A0696BE}"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118677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Consider the picture here.  Where do you think the picture was taken? (pause, pause, pause)</a:t>
            </a:r>
          </a:p>
          <a:p>
            <a:r>
              <a:rPr lang="en-US" baseline="0" dirty="0" smtClean="0"/>
              <a:t>This photo was from the popular “view from your window” contest.  A weekly fun competition that had been running almost for 5 years.  In the contest, </a:t>
            </a:r>
            <a:r>
              <a:rPr lang="en-US" baseline="0" dirty="0" err="1" smtClean="0"/>
              <a:t>contenstents</a:t>
            </a:r>
            <a:r>
              <a:rPr lang="en-US" baseline="0" dirty="0" smtClean="0"/>
              <a:t> were asked to localize where the image was taken.  And it can be anywhere on the earth.</a:t>
            </a:r>
          </a:p>
          <a:p>
            <a:endParaRPr lang="en-US" baseline="0" dirty="0" smtClean="0"/>
          </a:p>
          <a:p>
            <a:endParaRPr lang="en-US" baseline="0" dirty="0" smtClean="0"/>
          </a:p>
          <a:p>
            <a:endParaRPr lang="en-US" baseline="0" dirty="0" smtClean="0"/>
          </a:p>
          <a:p>
            <a:r>
              <a:rPr lang="en-US" baseline="0" dirty="0" smtClean="0"/>
              <a:t>You may recognize the building architecture is quite unique.  The train running on the street is a clue.  Or the blue sign reading “Pizzeria”.  All these visual information can be great information to </a:t>
            </a:r>
            <a:r>
              <a:rPr lang="en-US" baseline="0" dirty="0" err="1" smtClean="0"/>
              <a:t>geolocalize</a:t>
            </a:r>
            <a:r>
              <a:rPr lang="en-US" baseline="0" dirty="0" smtClean="0"/>
              <a:t> the image.</a:t>
            </a:r>
          </a:p>
        </p:txBody>
      </p:sp>
      <p:sp>
        <p:nvSpPr>
          <p:cNvPr id="4" name="Slide Number Placeholder 3"/>
          <p:cNvSpPr>
            <a:spLocks noGrp="1"/>
          </p:cNvSpPr>
          <p:nvPr>
            <p:ph type="sldNum" sz="quarter" idx="10"/>
          </p:nvPr>
        </p:nvSpPr>
        <p:spPr/>
        <p:txBody>
          <a:bodyPr/>
          <a:lstStyle/>
          <a:p>
            <a:fld id="{56988E9B-A130-D344-8A6C-452A4A0696BE}"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30533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is</a:t>
            </a:r>
            <a:r>
              <a:rPr lang="en-US" baseline="0" dirty="0" smtClean="0"/>
              <a:t> someone’s careful response to the contest.  A diverse set of publicly available data sources were used to localize the image.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can see there is a diversity of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56988E9B-A130-D344-8A6C-452A4A0696BE}"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74018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popular approach used</a:t>
            </a:r>
            <a:r>
              <a:rPr lang="en-US" baseline="0" dirty="0" smtClean="0"/>
              <a:t> t</a:t>
            </a:r>
            <a:r>
              <a:rPr lang="en-US" dirty="0" smtClean="0"/>
              <a:t>o </a:t>
            </a:r>
            <a:r>
              <a:rPr lang="en-US" dirty="0" err="1" smtClean="0"/>
              <a:t>geolocalize</a:t>
            </a:r>
            <a:r>
              <a:rPr lang="en-US" dirty="0" smtClean="0"/>
              <a:t> a</a:t>
            </a:r>
            <a:r>
              <a:rPr lang="en-US" baseline="0" dirty="0" smtClean="0"/>
              <a:t>n image is to match the query image to geo-referenced ground-level images (such as images provided by Google street-view).</a:t>
            </a:r>
          </a:p>
        </p:txBody>
      </p:sp>
      <p:sp>
        <p:nvSpPr>
          <p:cNvPr id="4" name="Slide Number Placeholder 3"/>
          <p:cNvSpPr>
            <a:spLocks noGrp="1"/>
          </p:cNvSpPr>
          <p:nvPr>
            <p:ph type="sldNum" sz="quarter" idx="10"/>
          </p:nvPr>
        </p:nvSpPr>
        <p:spPr/>
        <p:txBody>
          <a:bodyPr/>
          <a:lstStyle/>
          <a:p>
            <a:fld id="{56988E9B-A130-D344-8A6C-452A4A0696BE}"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870127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5538"/>
            <a:ext cx="6858000" cy="239395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11563"/>
            <a:ext cx="6858000" cy="1658937"/>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277253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6713"/>
            <a:ext cx="7886700" cy="1328737"/>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30388"/>
            <a:ext cx="7886700" cy="436245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70975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6713"/>
            <a:ext cx="1971675" cy="58261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6713"/>
            <a:ext cx="5762625" cy="58261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158347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5859"/>
            <a:ext cx="7772400" cy="147376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96096"/>
            <a:ext cx="6400800" cy="175706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C56F0D9-55D7-644C-92B5-891268990BA2}" type="datetimeFigureOut">
              <a:rPr lang="en-US" smtClean="0">
                <a:solidFill>
                  <a:prstClr val="black">
                    <a:tint val="75000"/>
                  </a:prstClr>
                </a:solidFill>
              </a:rPr>
              <a:pPr/>
              <a:t>11/16/2016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74CBA0-900A-DF40-8A29-03D113185B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29420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56F0D9-55D7-644C-92B5-891268990BA2}" type="datetimeFigureOut">
              <a:rPr lang="en-US" smtClean="0">
                <a:solidFill>
                  <a:prstClr val="black">
                    <a:tint val="75000"/>
                  </a:prstClr>
                </a:solidFill>
              </a:rPr>
              <a:pPr/>
              <a:t>11/16/2016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74CBA0-900A-DF40-8A29-03D113185B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86169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18123"/>
            <a:ext cx="7772400" cy="136554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14115"/>
            <a:ext cx="7772400" cy="150400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56F0D9-55D7-644C-92B5-891268990BA2}" type="datetimeFigureOut">
              <a:rPr lang="en-US" smtClean="0">
                <a:solidFill>
                  <a:prstClr val="black">
                    <a:tint val="75000"/>
                  </a:prstClr>
                </a:solidFill>
              </a:rPr>
              <a:pPr/>
              <a:t>11/16/2016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74CBA0-900A-DF40-8A29-03D113185B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38165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276"/>
            <a:ext cx="4038600" cy="4537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4276"/>
            <a:ext cx="4038600" cy="4537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C56F0D9-55D7-644C-92B5-891268990BA2}" type="datetimeFigureOut">
              <a:rPr lang="en-US" smtClean="0">
                <a:solidFill>
                  <a:prstClr val="black">
                    <a:tint val="75000"/>
                  </a:prstClr>
                </a:solidFill>
              </a:rPr>
              <a:pPr/>
              <a:t>11/16/2016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74CBA0-900A-DF40-8A29-03D113185B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40562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9022"/>
            <a:ext cx="4040188" cy="64139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80413"/>
            <a:ext cx="4040188" cy="396134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9022"/>
            <a:ext cx="4041775" cy="64139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80413"/>
            <a:ext cx="4041775" cy="396134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C56F0D9-55D7-644C-92B5-891268990BA2}" type="datetimeFigureOut">
              <a:rPr lang="en-US" smtClean="0">
                <a:solidFill>
                  <a:prstClr val="black">
                    <a:tint val="75000"/>
                  </a:prstClr>
                </a:solidFill>
              </a:rPr>
              <a:pPr/>
              <a:t>11/16/2016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F74CBA0-900A-DF40-8A29-03D113185B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06199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C56F0D9-55D7-644C-92B5-891268990BA2}" type="datetimeFigureOut">
              <a:rPr lang="en-US" smtClean="0">
                <a:solidFill>
                  <a:prstClr val="black">
                    <a:tint val="75000"/>
                  </a:prstClr>
                </a:solidFill>
              </a:rPr>
              <a:pPr/>
              <a:t>11/16/2016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74CBA0-900A-DF40-8A29-03D113185B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99546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56F0D9-55D7-644C-92B5-891268990BA2}" type="datetimeFigureOut">
              <a:rPr lang="en-US" smtClean="0">
                <a:solidFill>
                  <a:prstClr val="black">
                    <a:tint val="75000"/>
                  </a:prstClr>
                </a:solidFill>
              </a:rPr>
              <a:pPr/>
              <a:t>11/16/2016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F74CBA0-900A-DF40-8A29-03D113185B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32119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4" y="273744"/>
            <a:ext cx="3008313" cy="116501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754"/>
            <a:ext cx="5111750" cy="586801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4" y="1438759"/>
            <a:ext cx="3008313" cy="470300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56F0D9-55D7-644C-92B5-891268990BA2}" type="datetimeFigureOut">
              <a:rPr lang="en-US" smtClean="0">
                <a:solidFill>
                  <a:prstClr val="black">
                    <a:tint val="75000"/>
                  </a:prstClr>
                </a:solidFill>
              </a:rPr>
              <a:pPr/>
              <a:t>11/16/2016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74CBA0-900A-DF40-8A29-03D113185B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4891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6713"/>
            <a:ext cx="7886700" cy="1328737"/>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30388"/>
            <a:ext cx="7886700" cy="43624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718418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12825"/>
            <a:ext cx="5486400" cy="5681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4335"/>
            <a:ext cx="5486400" cy="412527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81013"/>
            <a:ext cx="5486400" cy="8069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56F0D9-55D7-644C-92B5-891268990BA2}" type="datetimeFigureOut">
              <a:rPr lang="en-US" smtClean="0">
                <a:solidFill>
                  <a:prstClr val="black">
                    <a:tint val="75000"/>
                  </a:prstClr>
                </a:solidFill>
              </a:rPr>
              <a:pPr/>
              <a:t>11/16/2016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74CBA0-900A-DF40-8A29-03D113185B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82785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56F0D9-55D7-644C-92B5-891268990BA2}" type="datetimeFigureOut">
              <a:rPr lang="en-US" smtClean="0">
                <a:solidFill>
                  <a:prstClr val="black">
                    <a:tint val="75000"/>
                  </a:prstClr>
                </a:solidFill>
              </a:rPr>
              <a:pPr/>
              <a:t>11/16/2016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74CBA0-900A-DF40-8A29-03D113185B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72865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5340"/>
            <a:ext cx="2057400" cy="58664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5340"/>
            <a:ext cx="6019800" cy="58664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56F0D9-55D7-644C-92B5-891268990BA2}" type="datetimeFigureOut">
              <a:rPr lang="en-US" smtClean="0">
                <a:solidFill>
                  <a:prstClr val="black">
                    <a:tint val="75000"/>
                  </a:prstClr>
                </a:solidFill>
              </a:rPr>
              <a:pPr/>
              <a:t>11/16/2016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74CBA0-900A-DF40-8A29-03D113185B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7915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14500"/>
            <a:ext cx="7886700" cy="2859088"/>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600575"/>
            <a:ext cx="7886700" cy="1504950"/>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280271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6713"/>
            <a:ext cx="7886700" cy="1328737"/>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30388"/>
            <a:ext cx="3867150" cy="43624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30388"/>
            <a:ext cx="3867150" cy="43624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18154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6713"/>
            <a:ext cx="7886700" cy="1328737"/>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5925"/>
            <a:ext cx="3868737" cy="82550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11425"/>
            <a:ext cx="3868737" cy="369411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5925"/>
            <a:ext cx="3887788" cy="82550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11425"/>
            <a:ext cx="3887788" cy="369411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38944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6713"/>
            <a:ext cx="7886700" cy="1328737"/>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758253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3965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8788"/>
            <a:ext cx="2949575" cy="1603375"/>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90600"/>
            <a:ext cx="4629150" cy="4884738"/>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62163"/>
            <a:ext cx="2949575" cy="38211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4235118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8788"/>
            <a:ext cx="2949575" cy="1603375"/>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90600"/>
            <a:ext cx="4629150" cy="488473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62163"/>
            <a:ext cx="2949575" cy="38211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527576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5338"/>
            <a:ext cx="8229600" cy="1145911"/>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4276"/>
            <a:ext cx="8229600" cy="453748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72538"/>
            <a:ext cx="2133600" cy="36605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3C56F0D9-55D7-644C-92B5-891268990BA2}" type="datetimeFigureOut">
              <a:rPr lang="en-US" smtClean="0">
                <a:solidFill>
                  <a:prstClr val="black">
                    <a:tint val="75000"/>
                  </a:prstClr>
                </a:solidFill>
              </a:rPr>
              <a:pPr defTabSz="457200"/>
              <a:t>11/16/2016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72538"/>
            <a:ext cx="2895600" cy="36605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72538"/>
            <a:ext cx="2133600" cy="36605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1F74CBA0-900A-DF40-8A29-03D113185BAD}"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5165842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6.jpg"/></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6.jpg"/></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43.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25.xml"/><Relationship Id="rId7" Type="http://schemas.openxmlformats.org/officeDocument/2006/relationships/image" Target="../media/image46.pn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45.png"/><Relationship Id="rId5" Type="http://schemas.openxmlformats.org/officeDocument/2006/relationships/image" Target="../media/image44.emf"/><Relationship Id="rId10" Type="http://schemas.openxmlformats.org/officeDocument/2006/relationships/image" Target="../media/image49.png"/><Relationship Id="rId4" Type="http://schemas.openxmlformats.org/officeDocument/2006/relationships/oleObject" Target="../embeddings/oleObject1.bin"/><Relationship Id="rId9" Type="http://schemas.openxmlformats.org/officeDocument/2006/relationships/image" Target="../media/image48.png"/></Relationships>
</file>

<file path=ppt/slides/_rels/slide3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26.xml"/><Relationship Id="rId7" Type="http://schemas.openxmlformats.org/officeDocument/2006/relationships/image" Target="../media/image46.png"/><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25.jpg"/><Relationship Id="rId5" Type="http://schemas.openxmlformats.org/officeDocument/2006/relationships/image" Target="../media/image44.emf"/><Relationship Id="rId10" Type="http://schemas.openxmlformats.org/officeDocument/2006/relationships/image" Target="../media/image49.png"/><Relationship Id="rId4" Type="http://schemas.openxmlformats.org/officeDocument/2006/relationships/oleObject" Target="../embeddings/oleObject2.bin"/><Relationship Id="rId9" Type="http://schemas.openxmlformats.org/officeDocument/2006/relationships/image" Target="../media/image48.png"/></Relationships>
</file>

<file path=ppt/slides/_rels/slide3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27.xml"/><Relationship Id="rId7" Type="http://schemas.openxmlformats.org/officeDocument/2006/relationships/image" Target="../media/image46.png"/><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image" Target="../media/image26.jpg"/><Relationship Id="rId5" Type="http://schemas.openxmlformats.org/officeDocument/2006/relationships/image" Target="../media/image44.emf"/><Relationship Id="rId10" Type="http://schemas.openxmlformats.org/officeDocument/2006/relationships/image" Target="../media/image49.png"/><Relationship Id="rId4" Type="http://schemas.openxmlformats.org/officeDocument/2006/relationships/oleObject" Target="../embeddings/oleObject3.bin"/><Relationship Id="rId9"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52.jpeg"/><Relationship Id="rId4" Type="http://schemas.openxmlformats.org/officeDocument/2006/relationships/image" Target="../media/image51.jpeg"/></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3.xml"/><Relationship Id="rId1" Type="http://schemas.openxmlformats.org/officeDocument/2006/relationships/vmlDrawing" Target="../drawings/vmlDrawing4.vml"/><Relationship Id="rId5" Type="http://schemas.openxmlformats.org/officeDocument/2006/relationships/image" Target="../media/image44.emf"/><Relationship Id="rId4" Type="http://schemas.openxmlformats.org/officeDocument/2006/relationships/oleObject" Target="../embeddings/oleObject4.bin"/></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47.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7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Deep Geolocalization and Siamese Nets</a:t>
            </a:r>
            <a:endParaRPr lang="en-US" dirty="0"/>
          </a:p>
        </p:txBody>
      </p:sp>
      <p:sp>
        <p:nvSpPr>
          <p:cNvPr id="3" name="Subtitle 2"/>
          <p:cNvSpPr>
            <a:spLocks noGrp="1"/>
          </p:cNvSpPr>
          <p:nvPr>
            <p:ph type="subTitle" idx="1"/>
          </p:nvPr>
        </p:nvSpPr>
        <p:spPr/>
        <p:txBody>
          <a:bodyPr/>
          <a:lstStyle/>
          <a:p>
            <a:r>
              <a:rPr lang="en-US" dirty="0" smtClean="0"/>
              <a:t>Computer Vision</a:t>
            </a:r>
          </a:p>
          <a:p>
            <a:r>
              <a:rPr lang="en-US" dirty="0" smtClean="0"/>
              <a:t>James Hays</a:t>
            </a:r>
            <a:endParaRPr lang="en-US" dirty="0"/>
          </a:p>
        </p:txBody>
      </p:sp>
    </p:spTree>
    <p:extLst>
      <p:ext uri="{BB962C8B-B14F-4D97-AF65-F5344CB8AC3E}">
        <p14:creationId xmlns:p14="http://schemas.microsoft.com/office/powerpoint/2010/main" val="23573272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Spatial support for decision</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a:srcRect l="16383" t="24616" r="41176" b="55526"/>
          <a:stretch/>
        </p:blipFill>
        <p:spPr>
          <a:xfrm>
            <a:off x="97275" y="1442679"/>
            <a:ext cx="9046725" cy="2645555"/>
          </a:xfrm>
          <a:prstGeom prst="rect">
            <a:avLst/>
          </a:prstGeom>
        </p:spPr>
      </p:pic>
      <p:pic>
        <p:nvPicPr>
          <p:cNvPr id="5" name="Picture 4"/>
          <p:cNvPicPr>
            <a:picLocks noChangeAspect="1"/>
          </p:cNvPicPr>
          <p:nvPr/>
        </p:nvPicPr>
        <p:blipFill rotWithShape="1">
          <a:blip r:embed="rId3"/>
          <a:srcRect l="58642" t="24616" r="20000" b="55526"/>
          <a:stretch/>
        </p:blipFill>
        <p:spPr>
          <a:xfrm>
            <a:off x="2629506" y="4011613"/>
            <a:ext cx="4552546" cy="2645555"/>
          </a:xfrm>
          <a:prstGeom prst="rect">
            <a:avLst/>
          </a:prstGeom>
        </p:spPr>
      </p:pic>
    </p:spTree>
    <p:extLst>
      <p:ext uri="{BB962C8B-B14F-4D97-AF65-F5344CB8AC3E}">
        <p14:creationId xmlns:p14="http://schemas.microsoft.com/office/powerpoint/2010/main" val="23929133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PlaNet</a:t>
            </a:r>
            <a:r>
              <a:rPr lang="en-US" dirty="0" smtClean="0"/>
              <a:t> vs Humans</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a:srcRect l="13405" t="19963" r="31392" b="52772"/>
          <a:stretch/>
        </p:blipFill>
        <p:spPr>
          <a:xfrm>
            <a:off x="0" y="2600297"/>
            <a:ext cx="9144000" cy="2822631"/>
          </a:xfrm>
          <a:prstGeom prst="rect">
            <a:avLst/>
          </a:prstGeom>
        </p:spPr>
      </p:pic>
    </p:spTree>
    <p:extLst>
      <p:ext uri="{BB962C8B-B14F-4D97-AF65-F5344CB8AC3E}">
        <p14:creationId xmlns:p14="http://schemas.microsoft.com/office/powerpoint/2010/main" val="42172288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PlaNet</a:t>
            </a:r>
            <a:r>
              <a:rPr lang="en-US" dirty="0" smtClean="0"/>
              <a:t> vs Humans</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13546" t="17808" r="55319" b="47242"/>
          <a:stretch/>
        </p:blipFill>
        <p:spPr>
          <a:xfrm>
            <a:off x="1438493" y="1830388"/>
            <a:ext cx="6267013" cy="4396902"/>
          </a:xfrm>
          <a:prstGeom prst="rect">
            <a:avLst/>
          </a:prstGeom>
        </p:spPr>
      </p:pic>
    </p:spTree>
    <p:extLst>
      <p:ext uri="{BB962C8B-B14F-4D97-AF65-F5344CB8AC3E}">
        <p14:creationId xmlns:p14="http://schemas.microsoft.com/office/powerpoint/2010/main" val="13729133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PlaNet</a:t>
            </a:r>
            <a:r>
              <a:rPr lang="en-US" dirty="0" smtClean="0"/>
              <a:t> summary</a:t>
            </a:r>
            <a:endParaRPr lang="en-US" dirty="0"/>
          </a:p>
        </p:txBody>
      </p:sp>
      <p:sp>
        <p:nvSpPr>
          <p:cNvPr id="3" name="Content Placeholder 2"/>
          <p:cNvSpPr>
            <a:spLocks noGrp="1"/>
          </p:cNvSpPr>
          <p:nvPr>
            <p:ph idx="1"/>
          </p:nvPr>
        </p:nvSpPr>
        <p:spPr/>
        <p:txBody>
          <a:bodyPr/>
          <a:lstStyle/>
          <a:p>
            <a:r>
              <a:rPr lang="en-US" dirty="0" smtClean="0"/>
              <a:t>Very fast Geolocalization method. Geolocalization by categorization.</a:t>
            </a:r>
          </a:p>
          <a:p>
            <a:r>
              <a:rPr lang="en-US" dirty="0" smtClean="0"/>
              <a:t>Uses far more training data than previous work (im2gps)</a:t>
            </a:r>
          </a:p>
          <a:p>
            <a:r>
              <a:rPr lang="en-US" dirty="0" smtClean="0"/>
              <a:t>There’s definitely still room for improvement</a:t>
            </a:r>
          </a:p>
        </p:txBody>
      </p:sp>
    </p:spTree>
    <p:extLst>
      <p:ext uri="{BB962C8B-B14F-4D97-AF65-F5344CB8AC3E}">
        <p14:creationId xmlns:p14="http://schemas.microsoft.com/office/powerpoint/2010/main" val="37539773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5800" y="1542582"/>
            <a:ext cx="7772400" cy="1470025"/>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prstClr val="black"/>
                </a:solidFill>
              </a:rPr>
              <a:t>Learning Deep Representations For Ground-to-Aerial </a:t>
            </a:r>
            <a:r>
              <a:rPr lang="en-US" dirty="0" err="1">
                <a:solidFill>
                  <a:prstClr val="black"/>
                </a:solidFill>
              </a:rPr>
              <a:t>Geolocalization</a:t>
            </a:r>
            <a:endParaRPr lang="en-US" dirty="0">
              <a:solidFill>
                <a:prstClr val="black"/>
              </a:solidFill>
            </a:endParaRPr>
          </a:p>
        </p:txBody>
      </p:sp>
      <p:sp>
        <p:nvSpPr>
          <p:cNvPr id="5" name="Subtitle 2"/>
          <p:cNvSpPr txBox="1">
            <a:spLocks/>
          </p:cNvSpPr>
          <p:nvPr/>
        </p:nvSpPr>
        <p:spPr>
          <a:xfrm>
            <a:off x="49279" y="3350826"/>
            <a:ext cx="9112905" cy="296869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solidFill>
                  <a:prstClr val="black">
                    <a:tint val="75000"/>
                  </a:prstClr>
                </a:solidFill>
              </a:rPr>
              <a:t>Tsung-Yi Lin, Yin Cui, Serge </a:t>
            </a:r>
            <a:r>
              <a:rPr lang="en-US" dirty="0" err="1">
                <a:solidFill>
                  <a:prstClr val="black">
                    <a:tint val="75000"/>
                  </a:prstClr>
                </a:solidFill>
              </a:rPr>
              <a:t>Belongie</a:t>
            </a:r>
            <a:r>
              <a:rPr lang="en-US" dirty="0">
                <a:solidFill>
                  <a:prstClr val="black">
                    <a:tint val="75000"/>
                  </a:prstClr>
                </a:solidFill>
              </a:rPr>
              <a:t>, James </a:t>
            </a:r>
            <a:r>
              <a:rPr lang="en-US" dirty="0" smtClean="0">
                <a:solidFill>
                  <a:prstClr val="black">
                    <a:tint val="75000"/>
                  </a:prstClr>
                </a:solidFill>
              </a:rPr>
              <a:t>Hays</a:t>
            </a:r>
          </a:p>
          <a:p>
            <a:endParaRPr lang="en-US" dirty="0">
              <a:solidFill>
                <a:prstClr val="black">
                  <a:tint val="75000"/>
                </a:prstClr>
              </a:solidFill>
            </a:endParaRPr>
          </a:p>
          <a:p>
            <a:endParaRPr lang="en-US" dirty="0" smtClean="0">
              <a:solidFill>
                <a:prstClr val="black">
                  <a:tint val="75000"/>
                </a:prstClr>
              </a:solidFill>
            </a:endParaRPr>
          </a:p>
          <a:p>
            <a:endParaRPr lang="en-US" dirty="0">
              <a:solidFill>
                <a:prstClr val="black">
                  <a:tint val="75000"/>
                </a:prstClr>
              </a:solidFill>
            </a:endParaRPr>
          </a:p>
          <a:p>
            <a:r>
              <a:rPr lang="en-US" dirty="0" smtClean="0">
                <a:solidFill>
                  <a:prstClr val="black">
                    <a:tint val="75000"/>
                  </a:prstClr>
                </a:solidFill>
              </a:rPr>
              <a:t>CVPR 2015</a:t>
            </a:r>
            <a:endParaRPr lang="en-US" dirty="0">
              <a:solidFill>
                <a:prstClr val="black">
                  <a:tint val="75000"/>
                </a:prstClr>
              </a:solidFill>
            </a:endParaRPr>
          </a:p>
        </p:txBody>
      </p:sp>
      <p:pic>
        <p:nvPicPr>
          <p:cNvPr id="2" name="Picture 1" descr="CornellTech.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0283" y="3940895"/>
            <a:ext cx="2107078" cy="97228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1480" y="4035204"/>
            <a:ext cx="1998662" cy="879607"/>
          </a:xfrm>
          <a:prstGeom prst="rect">
            <a:avLst/>
          </a:prstGeom>
        </p:spPr>
      </p:pic>
    </p:spTree>
    <p:extLst>
      <p:ext uri="{BB962C8B-B14F-4D97-AF65-F5344CB8AC3E}">
        <p14:creationId xmlns:p14="http://schemas.microsoft.com/office/powerpoint/2010/main" val="38933150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vfywc_24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2757" y="1846109"/>
            <a:ext cx="5183770" cy="4163374"/>
          </a:xfrm>
          <a:prstGeom prst="rect">
            <a:avLst/>
          </a:prstGeom>
        </p:spPr>
      </p:pic>
      <p:sp>
        <p:nvSpPr>
          <p:cNvPr id="6" name="TextBox 5"/>
          <p:cNvSpPr txBox="1"/>
          <p:nvPr/>
        </p:nvSpPr>
        <p:spPr>
          <a:xfrm>
            <a:off x="6760228" y="866652"/>
            <a:ext cx="2621079" cy="1569660"/>
          </a:xfrm>
          <a:prstGeom prst="rect">
            <a:avLst/>
          </a:prstGeom>
          <a:noFill/>
        </p:spPr>
        <p:txBody>
          <a:bodyPr wrap="square" rtlCol="0">
            <a:spAutoFit/>
          </a:bodyPr>
          <a:lstStyle/>
          <a:p>
            <a:pPr defTabSz="457200"/>
            <a:r>
              <a:rPr lang="en-US" sz="3200" dirty="0">
                <a:solidFill>
                  <a:prstClr val="black"/>
                </a:solidFill>
              </a:rPr>
              <a:t>Where was the photo taken?</a:t>
            </a:r>
          </a:p>
        </p:txBody>
      </p:sp>
      <p:sp>
        <p:nvSpPr>
          <p:cNvPr id="7" name="TextBox 6"/>
          <p:cNvSpPr txBox="1"/>
          <p:nvPr/>
        </p:nvSpPr>
        <p:spPr>
          <a:xfrm>
            <a:off x="1984466" y="888724"/>
            <a:ext cx="4435529" cy="769441"/>
          </a:xfrm>
          <a:prstGeom prst="rect">
            <a:avLst/>
          </a:prstGeom>
          <a:noFill/>
        </p:spPr>
        <p:txBody>
          <a:bodyPr wrap="none" rtlCol="0">
            <a:spAutoFit/>
          </a:bodyPr>
          <a:lstStyle/>
          <a:p>
            <a:pPr algn="ctr" defTabSz="457200"/>
            <a:r>
              <a:rPr lang="en-US" sz="2400" b="1" dirty="0">
                <a:solidFill>
                  <a:prstClr val="black"/>
                </a:solidFill>
              </a:rPr>
              <a:t>View From Your Window Contest</a:t>
            </a:r>
          </a:p>
          <a:p>
            <a:pPr algn="ctr" defTabSz="457200"/>
            <a:r>
              <a:rPr lang="en-US" sz="2000" dirty="0">
                <a:solidFill>
                  <a:prstClr val="black"/>
                </a:solidFill>
              </a:rPr>
              <a:t>June 9, 2010 – Feb. 4, 2015</a:t>
            </a:r>
          </a:p>
        </p:txBody>
      </p:sp>
    </p:spTree>
    <p:extLst>
      <p:ext uri="{BB962C8B-B14F-4D97-AF65-F5344CB8AC3E}">
        <p14:creationId xmlns:p14="http://schemas.microsoft.com/office/powerpoint/2010/main" val="33563212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Screen Shot 2015-06-06 at 10.42.3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345" y="865981"/>
            <a:ext cx="6252882" cy="5143500"/>
          </a:xfrm>
          <a:prstGeom prst="rect">
            <a:avLst/>
          </a:prstGeom>
        </p:spPr>
      </p:pic>
      <p:sp>
        <p:nvSpPr>
          <p:cNvPr id="5" name="TextBox 4"/>
          <p:cNvSpPr txBox="1"/>
          <p:nvPr/>
        </p:nvSpPr>
        <p:spPr>
          <a:xfrm>
            <a:off x="6760228" y="866652"/>
            <a:ext cx="2621079" cy="1077218"/>
          </a:xfrm>
          <a:prstGeom prst="rect">
            <a:avLst/>
          </a:prstGeom>
          <a:noFill/>
        </p:spPr>
        <p:txBody>
          <a:bodyPr wrap="square" rtlCol="0">
            <a:spAutoFit/>
          </a:bodyPr>
          <a:lstStyle/>
          <a:p>
            <a:pPr defTabSz="457200"/>
            <a:r>
              <a:rPr lang="en-US" sz="3200" dirty="0" err="1">
                <a:solidFill>
                  <a:prstClr val="black"/>
                </a:solidFill>
              </a:rPr>
              <a:t>Ans</a:t>
            </a:r>
            <a:r>
              <a:rPr lang="en-US" sz="3200" dirty="0">
                <a:solidFill>
                  <a:prstClr val="black"/>
                </a:solidFill>
              </a:rPr>
              <a:t>:</a:t>
            </a:r>
          </a:p>
          <a:p>
            <a:pPr defTabSz="457200"/>
            <a:r>
              <a:rPr lang="en-US" sz="3200" dirty="0">
                <a:solidFill>
                  <a:prstClr val="black"/>
                </a:solidFill>
              </a:rPr>
              <a:t>Milano, Italy</a:t>
            </a:r>
          </a:p>
        </p:txBody>
      </p:sp>
    </p:spTree>
    <p:extLst>
      <p:ext uri="{BB962C8B-B14F-4D97-AF65-F5344CB8AC3E}">
        <p14:creationId xmlns:p14="http://schemas.microsoft.com/office/powerpoint/2010/main" val="23156230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To </a:t>
            </a:r>
            <a:r>
              <a:rPr lang="en-US" dirty="0" err="1" smtClean="0"/>
              <a:t>Geolocalize</a:t>
            </a:r>
            <a:r>
              <a:rPr lang="en-US" dirty="0" smtClean="0"/>
              <a:t> a Photo</a:t>
            </a:r>
            <a:endParaRPr lang="en-US" dirty="0"/>
          </a:p>
        </p:txBody>
      </p:sp>
      <p:sp>
        <p:nvSpPr>
          <p:cNvPr id="3" name="Content Placeholder 2"/>
          <p:cNvSpPr>
            <a:spLocks noGrp="1"/>
          </p:cNvSpPr>
          <p:nvPr>
            <p:ph idx="1"/>
          </p:nvPr>
        </p:nvSpPr>
        <p:spPr>
          <a:xfrm>
            <a:off x="2366621" y="2066133"/>
            <a:ext cx="6320179" cy="1524107"/>
          </a:xfrm>
        </p:spPr>
        <p:txBody>
          <a:bodyPr/>
          <a:lstStyle/>
          <a:p>
            <a:r>
              <a:rPr lang="en-US" dirty="0" smtClean="0"/>
              <a:t>One can capture every corner on the earth</a:t>
            </a:r>
            <a:endParaRPr lang="en-US" dirty="0"/>
          </a:p>
        </p:txBody>
      </p:sp>
      <p:pic>
        <p:nvPicPr>
          <p:cNvPr id="4" name="Picture 3" descr="vfywc_24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249" y="2066133"/>
            <a:ext cx="1897649" cy="1524107"/>
          </a:xfrm>
          <a:prstGeom prst="rect">
            <a:avLst/>
          </a:prstGeom>
        </p:spPr>
      </p:pic>
      <p:pic>
        <p:nvPicPr>
          <p:cNvPr id="5" name="Picture 4" descr="Screen Shot 2015-06-10 at 1.17.20 A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20861" y="3802608"/>
            <a:ext cx="1374855" cy="1157662"/>
          </a:xfrm>
          <a:prstGeom prst="rect">
            <a:avLst/>
          </a:prstGeom>
        </p:spPr>
      </p:pic>
      <p:pic>
        <p:nvPicPr>
          <p:cNvPr id="6" name="Picture 5" descr="Screen Shot 2015-06-10 at 1.17.05 AM.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2398" y="3785716"/>
            <a:ext cx="1468050" cy="1157662"/>
          </a:xfrm>
          <a:prstGeom prst="rect">
            <a:avLst/>
          </a:prstGeom>
        </p:spPr>
      </p:pic>
      <p:pic>
        <p:nvPicPr>
          <p:cNvPr id="7" name="Picture 6" descr="Screen Shot 2015-06-10 at 1.16.50 AM.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8249" y="3802608"/>
            <a:ext cx="1393806" cy="1140770"/>
          </a:xfrm>
          <a:prstGeom prst="rect">
            <a:avLst/>
          </a:prstGeom>
        </p:spPr>
      </p:pic>
      <p:pic>
        <p:nvPicPr>
          <p:cNvPr id="8" name="Picture 7" descr="Screen Shot 2015-06-10 at 1.15.44 AM.png"/>
          <p:cNvPicPr>
            <a:picLocks noChangeAspect="1"/>
          </p:cNvPicPr>
          <p:nvPr/>
        </p:nvPicPr>
        <p:blipFill rotWithShape="1">
          <a:blip r:embed="rId7" cstate="print">
            <a:extLst>
              <a:ext uri="{28A0092B-C50C-407E-A947-70E740481C1C}">
                <a14:useLocalDpi xmlns:a14="http://schemas.microsoft.com/office/drawing/2010/main" val="0"/>
              </a:ext>
            </a:extLst>
          </a:blip>
          <a:srcRect r="3361"/>
          <a:stretch/>
        </p:blipFill>
        <p:spPr>
          <a:xfrm>
            <a:off x="1948563" y="3802608"/>
            <a:ext cx="1486668" cy="1140770"/>
          </a:xfrm>
          <a:prstGeom prst="rect">
            <a:avLst/>
          </a:prstGeom>
        </p:spPr>
      </p:pic>
      <p:sp>
        <p:nvSpPr>
          <p:cNvPr id="9" name="TextBox 8"/>
          <p:cNvSpPr txBox="1"/>
          <p:nvPr/>
        </p:nvSpPr>
        <p:spPr>
          <a:xfrm>
            <a:off x="7004419" y="3590239"/>
            <a:ext cx="769036" cy="1107996"/>
          </a:xfrm>
          <a:prstGeom prst="rect">
            <a:avLst/>
          </a:prstGeom>
          <a:noFill/>
        </p:spPr>
        <p:txBody>
          <a:bodyPr wrap="none" rtlCol="0">
            <a:spAutoFit/>
          </a:bodyPr>
          <a:lstStyle/>
          <a:p>
            <a:pPr defTabSz="457200"/>
            <a:r>
              <a:rPr lang="en-US" sz="6600" dirty="0">
                <a:solidFill>
                  <a:prstClr val="black"/>
                </a:solidFill>
              </a:rPr>
              <a:t>…</a:t>
            </a:r>
          </a:p>
        </p:txBody>
      </p:sp>
      <p:sp>
        <p:nvSpPr>
          <p:cNvPr id="10" name="Frame 9"/>
          <p:cNvSpPr/>
          <p:nvPr/>
        </p:nvSpPr>
        <p:spPr>
          <a:xfrm>
            <a:off x="1877311" y="3785716"/>
            <a:ext cx="1617011" cy="1174554"/>
          </a:xfrm>
          <a:prstGeom prst="frame">
            <a:avLst>
              <a:gd name="adj1" fmla="val 662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114300" tIns="57150" rIns="114300" bIns="57150" rtlCol="0" anchor="ctr"/>
          <a:lstStyle/>
          <a:p>
            <a:pPr algn="ctr" defTabSz="457200"/>
            <a:endParaRPr lang="en-US">
              <a:solidFill>
                <a:prstClr val="black"/>
              </a:solidFill>
            </a:endParaRPr>
          </a:p>
        </p:txBody>
      </p:sp>
    </p:spTree>
    <p:extLst>
      <p:ext uri="{BB962C8B-B14F-4D97-AF65-F5344CB8AC3E}">
        <p14:creationId xmlns:p14="http://schemas.microsoft.com/office/powerpoint/2010/main" val="14224119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To </a:t>
            </a:r>
            <a:r>
              <a:rPr lang="en-US" dirty="0" err="1"/>
              <a:t>Geolocalize</a:t>
            </a:r>
            <a:r>
              <a:rPr lang="en-US" dirty="0"/>
              <a:t> a </a:t>
            </a:r>
            <a:r>
              <a:rPr lang="en-US" dirty="0" smtClean="0"/>
              <a:t>Photo</a:t>
            </a:r>
            <a:endParaRPr lang="en-US" dirty="0"/>
          </a:p>
        </p:txBody>
      </p:sp>
      <p:sp>
        <p:nvSpPr>
          <p:cNvPr id="3" name="Content Placeholder 2"/>
          <p:cNvSpPr>
            <a:spLocks noGrp="1"/>
          </p:cNvSpPr>
          <p:nvPr>
            <p:ph idx="1"/>
          </p:nvPr>
        </p:nvSpPr>
        <p:spPr/>
        <p:txBody>
          <a:bodyPr/>
          <a:lstStyle/>
          <a:p>
            <a:endParaRPr lang="en-US"/>
          </a:p>
        </p:txBody>
      </p:sp>
      <p:pic>
        <p:nvPicPr>
          <p:cNvPr id="5" name="Picture 4" descr="Screen Shot 2015-06-09 at 11.25.0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66132"/>
            <a:ext cx="9144000" cy="3536950"/>
          </a:xfrm>
          <a:prstGeom prst="rect">
            <a:avLst/>
          </a:prstGeom>
        </p:spPr>
      </p:pic>
      <p:pic>
        <p:nvPicPr>
          <p:cNvPr id="6" name="Picture 5" descr="vfywc_24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066132"/>
            <a:ext cx="1668568" cy="1340119"/>
          </a:xfrm>
          <a:prstGeom prst="rect">
            <a:avLst/>
          </a:prstGeom>
        </p:spPr>
      </p:pic>
      <p:sp>
        <p:nvSpPr>
          <p:cNvPr id="7" name="Rectangle 6"/>
          <p:cNvSpPr/>
          <p:nvPr/>
        </p:nvSpPr>
        <p:spPr>
          <a:xfrm>
            <a:off x="0" y="2066132"/>
            <a:ext cx="1668568" cy="1340118"/>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5715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ln w="76200" cmpd="sng">
                <a:solidFill>
                  <a:prstClr val="black"/>
                </a:solidFill>
              </a:ln>
              <a:solidFill>
                <a:prstClr val="white"/>
              </a:solidFill>
            </a:endParaRPr>
          </a:p>
        </p:txBody>
      </p:sp>
    </p:spTree>
    <p:extLst>
      <p:ext uri="{BB962C8B-B14F-4D97-AF65-F5344CB8AC3E}">
        <p14:creationId xmlns:p14="http://schemas.microsoft.com/office/powerpoint/2010/main" val="29961616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Screen Shot 2015-06-09 at 11.21.4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6132"/>
            <a:ext cx="9144000" cy="3505200"/>
          </a:xfrm>
          <a:prstGeom prst="rect">
            <a:avLst/>
          </a:prstGeom>
        </p:spPr>
      </p:pic>
      <p:pic>
        <p:nvPicPr>
          <p:cNvPr id="7" name="Picture 6" descr="vfywc_24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066132"/>
            <a:ext cx="1668568" cy="1340119"/>
          </a:xfrm>
          <a:prstGeom prst="rect">
            <a:avLst/>
          </a:prstGeom>
        </p:spPr>
      </p:pic>
      <p:sp>
        <p:nvSpPr>
          <p:cNvPr id="6" name="Rectangle 5"/>
          <p:cNvSpPr/>
          <p:nvPr/>
        </p:nvSpPr>
        <p:spPr>
          <a:xfrm>
            <a:off x="0" y="2066132"/>
            <a:ext cx="1668568" cy="1340118"/>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5715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ln w="76200" cmpd="sng">
                <a:solidFill>
                  <a:prstClr val="black"/>
                </a:solidFill>
              </a:ln>
              <a:solidFill>
                <a:prstClr val="white"/>
              </a:solidFill>
            </a:endParaRPr>
          </a:p>
        </p:txBody>
      </p:sp>
    </p:spTree>
    <p:extLst>
      <p:ext uri="{BB962C8B-B14F-4D97-AF65-F5344CB8AC3E}">
        <p14:creationId xmlns:p14="http://schemas.microsoft.com/office/powerpoint/2010/main" val="13171624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0648" t="30393" r="11019" b="23236"/>
          <a:stretch/>
        </p:blipFill>
        <p:spPr>
          <a:xfrm>
            <a:off x="465328" y="0"/>
            <a:ext cx="8026400" cy="6068269"/>
          </a:xfrm>
          <a:prstGeom prst="rect">
            <a:avLst/>
          </a:prstGeom>
        </p:spPr>
      </p:pic>
      <p:sp>
        <p:nvSpPr>
          <p:cNvPr id="3" name="TextBox 2"/>
          <p:cNvSpPr txBox="1"/>
          <p:nvPr/>
        </p:nvSpPr>
        <p:spPr>
          <a:xfrm>
            <a:off x="4873752" y="6506131"/>
            <a:ext cx="4270248" cy="369332"/>
          </a:xfrm>
          <a:prstGeom prst="rect">
            <a:avLst/>
          </a:prstGeom>
          <a:noFill/>
        </p:spPr>
        <p:txBody>
          <a:bodyPr wrap="square" rtlCol="0">
            <a:spAutoFit/>
          </a:bodyPr>
          <a:lstStyle/>
          <a:p>
            <a:pPr algn="r"/>
            <a:r>
              <a:rPr lang="en-US" dirty="0" smtClean="0"/>
              <a:t>Long, </a:t>
            </a:r>
            <a:r>
              <a:rPr lang="en-US" dirty="0" err="1" smtClean="0"/>
              <a:t>Shelhamer</a:t>
            </a:r>
            <a:r>
              <a:rPr lang="en-US" dirty="0" smtClean="0"/>
              <a:t>, and Darrell 2014</a:t>
            </a:r>
            <a:endParaRPr lang="en-US" dirty="0"/>
          </a:p>
        </p:txBody>
      </p:sp>
    </p:spTree>
    <p:extLst>
      <p:ext uri="{BB962C8B-B14F-4D97-AF65-F5344CB8AC3E}">
        <p14:creationId xmlns:p14="http://schemas.microsoft.com/office/powerpoint/2010/main" val="3660737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 name="Picture 5" descr="Screen Shot 2015-06-09 at 11.28.1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6132"/>
            <a:ext cx="9144000" cy="3536950"/>
          </a:xfrm>
          <a:prstGeom prst="rect">
            <a:avLst/>
          </a:prstGeom>
        </p:spPr>
      </p:pic>
      <p:pic>
        <p:nvPicPr>
          <p:cNvPr id="8" name="Picture 7" descr="vfywc_24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066132"/>
            <a:ext cx="1668568" cy="1340119"/>
          </a:xfrm>
          <a:prstGeom prst="rect">
            <a:avLst/>
          </a:prstGeom>
        </p:spPr>
      </p:pic>
      <p:sp>
        <p:nvSpPr>
          <p:cNvPr id="7" name="Rectangle 6"/>
          <p:cNvSpPr/>
          <p:nvPr/>
        </p:nvSpPr>
        <p:spPr>
          <a:xfrm>
            <a:off x="0" y="2066132"/>
            <a:ext cx="1668568" cy="1340118"/>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5715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ln w="76200" cmpd="sng">
                <a:solidFill>
                  <a:prstClr val="black"/>
                </a:solidFill>
              </a:ln>
              <a:solidFill>
                <a:prstClr val="white"/>
              </a:solidFill>
            </a:endParaRPr>
          </a:p>
        </p:txBody>
      </p:sp>
    </p:spTree>
    <p:extLst>
      <p:ext uri="{BB962C8B-B14F-4D97-AF65-F5344CB8AC3E}">
        <p14:creationId xmlns:p14="http://schemas.microsoft.com/office/powerpoint/2010/main" val="35907459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Match Ground-to-Aerial?</a:t>
            </a:r>
            <a:endParaRPr lang="en-US" dirty="0"/>
          </a:p>
        </p:txBody>
      </p:sp>
      <p:pic>
        <p:nvPicPr>
          <p:cNvPr id="7" name="Picture 6" descr="vfywc_24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1" y="2291918"/>
            <a:ext cx="3299825" cy="2650273"/>
          </a:xfrm>
          <a:prstGeom prst="rect">
            <a:avLst/>
          </a:prstGeom>
        </p:spPr>
      </p:pic>
      <p:pic>
        <p:nvPicPr>
          <p:cNvPr id="8" name="Picture 7" descr="Screen Shot 2015-06-09 at 11.28.10 PM.png"/>
          <p:cNvPicPr>
            <a:picLocks noChangeAspect="1"/>
          </p:cNvPicPr>
          <p:nvPr/>
        </p:nvPicPr>
        <p:blipFill rotWithShape="1">
          <a:blip r:embed="rId4">
            <a:extLst>
              <a:ext uri="{28A0092B-C50C-407E-A947-70E740481C1C}">
                <a14:useLocalDpi xmlns:a14="http://schemas.microsoft.com/office/drawing/2010/main" val="0"/>
              </a:ext>
            </a:extLst>
          </a:blip>
          <a:srcRect l="28406" t="14359" r="26775" b="16000"/>
          <a:stretch/>
        </p:blipFill>
        <p:spPr>
          <a:xfrm>
            <a:off x="4127252" y="2355104"/>
            <a:ext cx="4409486" cy="2650274"/>
          </a:xfrm>
          <a:prstGeom prst="rect">
            <a:avLst/>
          </a:prstGeom>
        </p:spPr>
      </p:pic>
      <p:cxnSp>
        <p:nvCxnSpPr>
          <p:cNvPr id="9" name="Straight Connector 8"/>
          <p:cNvCxnSpPr/>
          <p:nvPr/>
        </p:nvCxnSpPr>
        <p:spPr>
          <a:xfrm flipV="1">
            <a:off x="3757025" y="4277666"/>
            <a:ext cx="2340800" cy="664525"/>
          </a:xfrm>
          <a:prstGeom prst="line">
            <a:avLst/>
          </a:prstGeom>
          <a:ln>
            <a:solidFill>
              <a:srgbClr val="008000"/>
            </a:solidFill>
          </a:ln>
        </p:spPr>
        <p:style>
          <a:lnRef idx="3">
            <a:schemeClr val="accent3"/>
          </a:lnRef>
          <a:fillRef idx="0">
            <a:schemeClr val="accent3"/>
          </a:fillRef>
          <a:effectRef idx="2">
            <a:schemeClr val="accent3"/>
          </a:effectRef>
          <a:fontRef idx="minor">
            <a:schemeClr val="tx1"/>
          </a:fontRef>
        </p:style>
      </p:cxnSp>
      <p:cxnSp>
        <p:nvCxnSpPr>
          <p:cNvPr id="12" name="Straight Connector 11"/>
          <p:cNvCxnSpPr/>
          <p:nvPr/>
        </p:nvCxnSpPr>
        <p:spPr>
          <a:xfrm>
            <a:off x="3757025" y="2355105"/>
            <a:ext cx="2340800" cy="1719063"/>
          </a:xfrm>
          <a:prstGeom prst="line">
            <a:avLst/>
          </a:prstGeom>
          <a:ln>
            <a:solidFill>
              <a:srgbClr val="008000"/>
            </a:solidFill>
          </a:ln>
        </p:spPr>
        <p:style>
          <a:lnRef idx="3">
            <a:schemeClr val="accent3"/>
          </a:lnRef>
          <a:fillRef idx="0">
            <a:schemeClr val="accent3"/>
          </a:fillRef>
          <a:effectRef idx="2">
            <a:schemeClr val="accent3"/>
          </a:effectRef>
          <a:fontRef idx="minor">
            <a:schemeClr val="tx1"/>
          </a:fontRef>
        </p:style>
      </p:cxnSp>
      <p:sp>
        <p:nvSpPr>
          <p:cNvPr id="17" name="Rectangle 16"/>
          <p:cNvSpPr/>
          <p:nvPr/>
        </p:nvSpPr>
        <p:spPr>
          <a:xfrm>
            <a:off x="6097826" y="4074167"/>
            <a:ext cx="247265" cy="203498"/>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5715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ln w="76200" cmpd="sng">
                <a:solidFill>
                  <a:prstClr val="black"/>
                </a:solidFill>
              </a:ln>
              <a:solidFill>
                <a:prstClr val="white"/>
              </a:solidFill>
            </a:endParaRPr>
          </a:p>
        </p:txBody>
      </p:sp>
      <p:sp>
        <p:nvSpPr>
          <p:cNvPr id="20" name="TextBox 19"/>
          <p:cNvSpPr txBox="1"/>
          <p:nvPr/>
        </p:nvSpPr>
        <p:spPr>
          <a:xfrm>
            <a:off x="457200" y="5212357"/>
            <a:ext cx="6713196" cy="523220"/>
          </a:xfrm>
          <a:prstGeom prst="rect">
            <a:avLst/>
          </a:prstGeom>
          <a:noFill/>
        </p:spPr>
        <p:txBody>
          <a:bodyPr wrap="none" rtlCol="0">
            <a:spAutoFit/>
          </a:bodyPr>
          <a:lstStyle/>
          <a:p>
            <a:pPr defTabSz="457200"/>
            <a:r>
              <a:rPr lang="en-US" sz="1400" dirty="0">
                <a:solidFill>
                  <a:prstClr val="black"/>
                </a:solidFill>
              </a:rPr>
              <a:t>Shan et al., Accurate Geo-registration by Ground-to-Aerial Image Matching, 3DV’14</a:t>
            </a:r>
          </a:p>
          <a:p>
            <a:pPr defTabSz="457200"/>
            <a:r>
              <a:rPr lang="en-US" sz="1400" dirty="0" err="1">
                <a:solidFill>
                  <a:prstClr val="black"/>
                </a:solidFill>
              </a:rPr>
              <a:t>Bansal</a:t>
            </a:r>
            <a:r>
              <a:rPr lang="en-US" sz="1400" dirty="0">
                <a:solidFill>
                  <a:prstClr val="black"/>
                </a:solidFill>
              </a:rPr>
              <a:t> et al., Ultra-wide baseline façade matching for geo-localization, ECCV workshop’12</a:t>
            </a:r>
          </a:p>
        </p:txBody>
      </p:sp>
    </p:spTree>
    <p:extLst>
      <p:ext uri="{BB962C8B-B14F-4D97-AF65-F5344CB8AC3E}">
        <p14:creationId xmlns:p14="http://schemas.microsoft.com/office/powerpoint/2010/main" val="107466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Are these the same location?</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2797" r="24884"/>
          <a:stretch/>
        </p:blipFill>
        <p:spPr>
          <a:xfrm>
            <a:off x="5179777" y="2230388"/>
            <a:ext cx="1520423" cy="3092918"/>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2558" r="75116"/>
          <a:stretch/>
        </p:blipFill>
        <p:spPr>
          <a:xfrm>
            <a:off x="7085467" y="2225096"/>
            <a:ext cx="1521330" cy="3092918"/>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50201" r="37473"/>
          <a:stretch/>
        </p:blipFill>
        <p:spPr>
          <a:xfrm>
            <a:off x="1316562" y="2225096"/>
            <a:ext cx="1521330" cy="3092918"/>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4843" r="62426"/>
          <a:stretch/>
        </p:blipFill>
        <p:spPr>
          <a:xfrm>
            <a:off x="3223181" y="2225098"/>
            <a:ext cx="1571325" cy="3092919"/>
          </a:xfrm>
          <a:prstGeom prst="rect">
            <a:avLst/>
          </a:prstGeom>
        </p:spPr>
      </p:pic>
      <p:sp>
        <p:nvSpPr>
          <p:cNvPr id="9" name="TextBox 8"/>
          <p:cNvSpPr txBox="1"/>
          <p:nvPr/>
        </p:nvSpPr>
        <p:spPr>
          <a:xfrm>
            <a:off x="236442" y="2765163"/>
            <a:ext cx="990110" cy="392415"/>
          </a:xfrm>
          <a:prstGeom prst="rect">
            <a:avLst/>
          </a:prstGeom>
          <a:noFill/>
        </p:spPr>
        <p:txBody>
          <a:bodyPr wrap="square" lIns="114300" tIns="57150" rIns="114300" bIns="57150" rtlCol="0">
            <a:spAutoFit/>
          </a:bodyPr>
          <a:lstStyle/>
          <a:p>
            <a:pPr algn="r" defTabSz="457200"/>
            <a:r>
              <a:rPr lang="en-US" b="1" dirty="0">
                <a:solidFill>
                  <a:prstClr val="black"/>
                </a:solidFill>
              </a:rPr>
              <a:t>Ground</a:t>
            </a:r>
          </a:p>
        </p:txBody>
      </p:sp>
      <p:sp>
        <p:nvSpPr>
          <p:cNvPr id="10" name="TextBox 9"/>
          <p:cNvSpPr txBox="1"/>
          <p:nvPr/>
        </p:nvSpPr>
        <p:spPr>
          <a:xfrm>
            <a:off x="236442" y="4295333"/>
            <a:ext cx="990110" cy="392415"/>
          </a:xfrm>
          <a:prstGeom prst="rect">
            <a:avLst/>
          </a:prstGeom>
          <a:noFill/>
        </p:spPr>
        <p:txBody>
          <a:bodyPr wrap="square" lIns="114300" tIns="57150" rIns="114300" bIns="57150" rtlCol="0">
            <a:spAutoFit/>
          </a:bodyPr>
          <a:lstStyle/>
          <a:p>
            <a:pPr algn="r" defTabSz="457200"/>
            <a:r>
              <a:rPr lang="en-US" b="1" dirty="0">
                <a:solidFill>
                  <a:prstClr val="black"/>
                </a:solidFill>
              </a:rPr>
              <a:t>Aerial</a:t>
            </a:r>
          </a:p>
        </p:txBody>
      </p:sp>
    </p:spTree>
    <p:extLst>
      <p:ext uri="{BB962C8B-B14F-4D97-AF65-F5344CB8AC3E}">
        <p14:creationId xmlns:p14="http://schemas.microsoft.com/office/powerpoint/2010/main" val="36448422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Are these the same location?</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2797" r="24884"/>
          <a:stretch/>
        </p:blipFill>
        <p:spPr>
          <a:xfrm>
            <a:off x="5179777" y="2230388"/>
            <a:ext cx="1520423" cy="3092918"/>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2558" r="75116"/>
          <a:stretch/>
        </p:blipFill>
        <p:spPr>
          <a:xfrm>
            <a:off x="7085467" y="2225096"/>
            <a:ext cx="1521330" cy="3092918"/>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50201" r="37473"/>
          <a:stretch/>
        </p:blipFill>
        <p:spPr>
          <a:xfrm>
            <a:off x="1316562" y="2225096"/>
            <a:ext cx="1521330" cy="3092918"/>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4843" r="62426"/>
          <a:stretch/>
        </p:blipFill>
        <p:spPr>
          <a:xfrm>
            <a:off x="3223181" y="2225098"/>
            <a:ext cx="1571325" cy="3092919"/>
          </a:xfrm>
          <a:prstGeom prst="rect">
            <a:avLst/>
          </a:prstGeom>
        </p:spPr>
      </p:pic>
      <p:sp>
        <p:nvSpPr>
          <p:cNvPr id="9" name="TextBox 8"/>
          <p:cNvSpPr txBox="1"/>
          <p:nvPr/>
        </p:nvSpPr>
        <p:spPr>
          <a:xfrm>
            <a:off x="236442" y="2765163"/>
            <a:ext cx="990110" cy="392415"/>
          </a:xfrm>
          <a:prstGeom prst="rect">
            <a:avLst/>
          </a:prstGeom>
          <a:noFill/>
        </p:spPr>
        <p:txBody>
          <a:bodyPr wrap="square" lIns="114300" tIns="57150" rIns="114300" bIns="57150" rtlCol="0">
            <a:spAutoFit/>
          </a:bodyPr>
          <a:lstStyle/>
          <a:p>
            <a:pPr algn="r" defTabSz="457200"/>
            <a:r>
              <a:rPr lang="en-US" b="1" dirty="0">
                <a:solidFill>
                  <a:prstClr val="black"/>
                </a:solidFill>
              </a:rPr>
              <a:t>Ground</a:t>
            </a:r>
          </a:p>
        </p:txBody>
      </p:sp>
      <p:sp>
        <p:nvSpPr>
          <p:cNvPr id="10" name="TextBox 9"/>
          <p:cNvSpPr txBox="1"/>
          <p:nvPr/>
        </p:nvSpPr>
        <p:spPr>
          <a:xfrm>
            <a:off x="236442" y="4295333"/>
            <a:ext cx="990110" cy="392415"/>
          </a:xfrm>
          <a:prstGeom prst="rect">
            <a:avLst/>
          </a:prstGeom>
          <a:noFill/>
        </p:spPr>
        <p:txBody>
          <a:bodyPr wrap="square" lIns="114300" tIns="57150" rIns="114300" bIns="57150" rtlCol="0">
            <a:spAutoFit/>
          </a:bodyPr>
          <a:lstStyle/>
          <a:p>
            <a:pPr algn="r" defTabSz="457200"/>
            <a:r>
              <a:rPr lang="en-US" b="1" dirty="0">
                <a:solidFill>
                  <a:prstClr val="black"/>
                </a:solidFill>
              </a:rPr>
              <a:t>Aerial</a:t>
            </a:r>
          </a:p>
        </p:txBody>
      </p:sp>
      <p:sp>
        <p:nvSpPr>
          <p:cNvPr id="11" name="Frame 10"/>
          <p:cNvSpPr/>
          <p:nvPr/>
        </p:nvSpPr>
        <p:spPr>
          <a:xfrm>
            <a:off x="1210678" y="2111662"/>
            <a:ext cx="1711120" cy="3321063"/>
          </a:xfrm>
          <a:prstGeom prst="frame">
            <a:avLst>
              <a:gd name="adj1" fmla="val 662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14300" tIns="57150" rIns="114300" bIns="57150" rtlCol="0" anchor="ctr"/>
          <a:lstStyle/>
          <a:p>
            <a:pPr algn="ctr" defTabSz="457200"/>
            <a:endParaRPr lang="en-US">
              <a:solidFill>
                <a:prstClr val="black"/>
              </a:solidFill>
            </a:endParaRPr>
          </a:p>
        </p:txBody>
      </p:sp>
      <p:sp>
        <p:nvSpPr>
          <p:cNvPr id="12" name="Frame 11"/>
          <p:cNvSpPr/>
          <p:nvPr/>
        </p:nvSpPr>
        <p:spPr>
          <a:xfrm>
            <a:off x="3153271" y="2112076"/>
            <a:ext cx="1711120" cy="3321063"/>
          </a:xfrm>
          <a:prstGeom prst="frame">
            <a:avLst>
              <a:gd name="adj1" fmla="val 662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114300" tIns="57150" rIns="114300" bIns="57150" rtlCol="0" anchor="ctr"/>
          <a:lstStyle/>
          <a:p>
            <a:pPr algn="ctr" defTabSz="457200"/>
            <a:endParaRPr lang="en-US">
              <a:solidFill>
                <a:prstClr val="black"/>
              </a:solidFill>
            </a:endParaRPr>
          </a:p>
        </p:txBody>
      </p:sp>
      <p:sp>
        <p:nvSpPr>
          <p:cNvPr id="13" name="Frame 12"/>
          <p:cNvSpPr/>
          <p:nvPr/>
        </p:nvSpPr>
        <p:spPr>
          <a:xfrm>
            <a:off x="5075782" y="2116954"/>
            <a:ext cx="1711120" cy="3321063"/>
          </a:xfrm>
          <a:prstGeom prst="frame">
            <a:avLst>
              <a:gd name="adj1" fmla="val 662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114300" tIns="57150" rIns="114300" bIns="57150" rtlCol="0" anchor="ctr"/>
          <a:lstStyle/>
          <a:p>
            <a:pPr algn="ctr" defTabSz="457200"/>
            <a:endParaRPr lang="en-US">
              <a:solidFill>
                <a:prstClr val="black"/>
              </a:solidFill>
            </a:endParaRPr>
          </a:p>
        </p:txBody>
      </p:sp>
      <p:sp>
        <p:nvSpPr>
          <p:cNvPr id="14" name="Frame 13"/>
          <p:cNvSpPr/>
          <p:nvPr/>
        </p:nvSpPr>
        <p:spPr>
          <a:xfrm>
            <a:off x="6975680" y="2111023"/>
            <a:ext cx="1711120" cy="3321063"/>
          </a:xfrm>
          <a:prstGeom prst="frame">
            <a:avLst>
              <a:gd name="adj1" fmla="val 662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14300" tIns="57150" rIns="114300" bIns="57150" rtlCol="0" anchor="ctr"/>
          <a:lstStyle/>
          <a:p>
            <a:pPr algn="ctr" defTabSz="457200"/>
            <a:endParaRPr lang="en-US">
              <a:solidFill>
                <a:prstClr val="black"/>
              </a:solidFill>
            </a:endParaRPr>
          </a:p>
        </p:txBody>
      </p:sp>
    </p:spTree>
    <p:extLst>
      <p:ext uri="{BB962C8B-B14F-4D97-AF65-F5344CB8AC3E}">
        <p14:creationId xmlns:p14="http://schemas.microsoft.com/office/powerpoint/2010/main" val="11405675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Why Don’t You Just…</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0582" y="3099447"/>
            <a:ext cx="8604074" cy="2130215"/>
          </a:xfrm>
        </p:spPr>
      </p:pic>
      <p:sp>
        <p:nvSpPr>
          <p:cNvPr id="5" name="Content Placeholder 2"/>
          <p:cNvSpPr txBox="1">
            <a:spLocks/>
          </p:cNvSpPr>
          <p:nvPr/>
        </p:nvSpPr>
        <p:spPr>
          <a:xfrm>
            <a:off x="457200" y="2066132"/>
            <a:ext cx="8229600" cy="3394472"/>
          </a:xfrm>
          <a:prstGeom prst="rect">
            <a:avLst/>
          </a:prstGeom>
          <a:ln>
            <a:solidFill>
              <a:schemeClr val="bg1"/>
            </a:soli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prstClr val="black"/>
                </a:solidFill>
              </a:rPr>
              <a:t>Sparse </a:t>
            </a:r>
            <a:r>
              <a:rPr lang="en-US" dirty="0" err="1">
                <a:solidFill>
                  <a:prstClr val="black"/>
                </a:solidFill>
              </a:rPr>
              <a:t>Keypoint</a:t>
            </a:r>
            <a:r>
              <a:rPr lang="en-US" dirty="0">
                <a:solidFill>
                  <a:prstClr val="black"/>
                </a:solidFill>
              </a:rPr>
              <a:t> Matching + RANSAC</a:t>
            </a:r>
          </a:p>
        </p:txBody>
      </p:sp>
    </p:spTree>
    <p:extLst>
      <p:ext uri="{BB962C8B-B14F-4D97-AF65-F5344CB8AC3E}">
        <p14:creationId xmlns:p14="http://schemas.microsoft.com/office/powerpoint/2010/main" val="1618585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Cross-view Pairs</a:t>
            </a:r>
            <a:endParaRPr lang="en-US" dirty="0"/>
          </a:p>
        </p:txBody>
      </p:sp>
      <p:pic>
        <p:nvPicPr>
          <p:cNvPr id="4" name="Picture 3" descr="Screen Shot 2015-06-08 at 12.54.2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653" y="2188658"/>
            <a:ext cx="7456391" cy="3120436"/>
          </a:xfrm>
          <a:prstGeom prst="rect">
            <a:avLst/>
          </a:prstGeom>
        </p:spPr>
      </p:pic>
      <p:sp>
        <p:nvSpPr>
          <p:cNvPr id="5" name="TextBox 4"/>
          <p:cNvSpPr txBox="1"/>
          <p:nvPr/>
        </p:nvSpPr>
        <p:spPr>
          <a:xfrm>
            <a:off x="397142" y="2634302"/>
            <a:ext cx="909511" cy="369332"/>
          </a:xfrm>
          <a:prstGeom prst="rect">
            <a:avLst/>
          </a:prstGeom>
          <a:noFill/>
        </p:spPr>
        <p:txBody>
          <a:bodyPr wrap="none" rtlCol="0">
            <a:spAutoFit/>
          </a:bodyPr>
          <a:lstStyle/>
          <a:p>
            <a:pPr defTabSz="457200"/>
            <a:r>
              <a:rPr lang="en-US" b="1" dirty="0">
                <a:solidFill>
                  <a:prstClr val="black"/>
                </a:solidFill>
              </a:rPr>
              <a:t>Ground</a:t>
            </a:r>
          </a:p>
        </p:txBody>
      </p:sp>
      <p:sp>
        <p:nvSpPr>
          <p:cNvPr id="6" name="TextBox 5"/>
          <p:cNvSpPr txBox="1"/>
          <p:nvPr/>
        </p:nvSpPr>
        <p:spPr>
          <a:xfrm>
            <a:off x="556514" y="4242736"/>
            <a:ext cx="750138" cy="369332"/>
          </a:xfrm>
          <a:prstGeom prst="rect">
            <a:avLst/>
          </a:prstGeom>
          <a:noFill/>
        </p:spPr>
        <p:txBody>
          <a:bodyPr wrap="none" rtlCol="0">
            <a:spAutoFit/>
          </a:bodyPr>
          <a:lstStyle/>
          <a:p>
            <a:pPr defTabSz="457200"/>
            <a:r>
              <a:rPr lang="en-US" b="1" dirty="0">
                <a:solidFill>
                  <a:prstClr val="black"/>
                </a:solidFill>
              </a:rPr>
              <a:t>Aerial</a:t>
            </a:r>
          </a:p>
        </p:txBody>
      </p:sp>
    </p:spTree>
    <p:extLst>
      <p:ext uri="{BB962C8B-B14F-4D97-AF65-F5344CB8AC3E}">
        <p14:creationId xmlns:p14="http://schemas.microsoft.com/office/powerpoint/2010/main" val="41345488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creen Shot 2014-11-14 at 3.44.15 AM.png"/>
          <p:cNvPicPr>
            <a:picLocks noChangeAspect="1"/>
          </p:cNvPicPr>
          <p:nvPr/>
        </p:nvPicPr>
        <p:blipFill rotWithShape="1">
          <a:blip r:embed="rId3">
            <a:extLst>
              <a:ext uri="{28A0092B-C50C-407E-A947-70E740481C1C}">
                <a14:useLocalDpi xmlns:a14="http://schemas.microsoft.com/office/drawing/2010/main" val="0"/>
              </a:ext>
            </a:extLst>
          </a:blip>
          <a:srcRect l="11511"/>
          <a:stretch/>
        </p:blipFill>
        <p:spPr>
          <a:xfrm>
            <a:off x="680217" y="2331224"/>
            <a:ext cx="3868990" cy="2629304"/>
          </a:xfrm>
          <a:prstGeom prst="rect">
            <a:avLst/>
          </a:prstGeom>
          <a:scene3d>
            <a:camera prst="isometricRightUp"/>
            <a:lightRig rig="threePt" dir="t"/>
          </a:scene3d>
        </p:spPr>
      </p:pic>
      <p:pic>
        <p:nvPicPr>
          <p:cNvPr id="14" name="Picture 13"/>
          <p:cNvPicPr>
            <a:picLocks noChangeAspect="1"/>
          </p:cNvPicPr>
          <p:nvPr/>
        </p:nvPicPr>
        <p:blipFill>
          <a:blip r:embed="rId4"/>
          <a:stretch>
            <a:fillRect/>
          </a:stretch>
        </p:blipFill>
        <p:spPr>
          <a:xfrm>
            <a:off x="5445755" y="3836370"/>
            <a:ext cx="1491080" cy="1077017"/>
          </a:xfrm>
          <a:prstGeom prst="rect">
            <a:avLst/>
          </a:prstGeom>
        </p:spPr>
      </p:pic>
      <p:cxnSp>
        <p:nvCxnSpPr>
          <p:cNvPr id="17" name="Straight Connector 16"/>
          <p:cNvCxnSpPr/>
          <p:nvPr/>
        </p:nvCxnSpPr>
        <p:spPr>
          <a:xfrm>
            <a:off x="2592892" y="3636023"/>
            <a:ext cx="3277862" cy="641642"/>
          </a:xfrm>
          <a:prstGeom prst="line">
            <a:avLst/>
          </a:prstGeom>
          <a:ln/>
        </p:spPr>
        <p:style>
          <a:lnRef idx="3">
            <a:schemeClr val="dk1"/>
          </a:lnRef>
          <a:fillRef idx="0">
            <a:schemeClr val="dk1"/>
          </a:fillRef>
          <a:effectRef idx="2">
            <a:schemeClr val="dk1"/>
          </a:effectRef>
          <a:fontRef idx="minor">
            <a:schemeClr val="tx1"/>
          </a:fontRef>
        </p:style>
      </p:cxnSp>
      <p:sp>
        <p:nvSpPr>
          <p:cNvPr id="20" name="TextBox 19"/>
          <p:cNvSpPr txBox="1"/>
          <p:nvPr/>
        </p:nvSpPr>
        <p:spPr>
          <a:xfrm>
            <a:off x="4948879" y="4092999"/>
            <a:ext cx="379882" cy="369332"/>
          </a:xfrm>
          <a:prstGeom prst="rect">
            <a:avLst/>
          </a:prstGeom>
          <a:noFill/>
        </p:spPr>
        <p:txBody>
          <a:bodyPr wrap="none" rtlCol="0">
            <a:spAutoFit/>
          </a:bodyPr>
          <a:lstStyle/>
          <a:p>
            <a:pPr defTabSz="457200"/>
            <a:r>
              <a:rPr lang="en-US" dirty="0">
                <a:solidFill>
                  <a:prstClr val="black"/>
                </a:solidFill>
              </a:rPr>
              <a:t>0°</a:t>
            </a:r>
          </a:p>
        </p:txBody>
      </p:sp>
      <p:sp>
        <p:nvSpPr>
          <p:cNvPr id="21" name="TextBox 20"/>
          <p:cNvSpPr txBox="1"/>
          <p:nvPr/>
        </p:nvSpPr>
        <p:spPr>
          <a:xfrm rot="19880050">
            <a:off x="1104930" y="2008060"/>
            <a:ext cx="2605671" cy="646331"/>
          </a:xfrm>
          <a:prstGeom prst="rect">
            <a:avLst/>
          </a:prstGeom>
          <a:noFill/>
        </p:spPr>
        <p:txBody>
          <a:bodyPr wrap="square" rtlCol="0">
            <a:spAutoFit/>
          </a:bodyPr>
          <a:lstStyle/>
          <a:p>
            <a:pPr defTabSz="457200"/>
            <a:r>
              <a:rPr lang="en-US" b="1" dirty="0">
                <a:solidFill>
                  <a:prstClr val="black"/>
                </a:solidFill>
              </a:rPr>
              <a:t>Street view Projection on</a:t>
            </a:r>
          </a:p>
          <a:p>
            <a:pPr defTabSz="457200"/>
            <a:r>
              <a:rPr lang="en-US" b="1" dirty="0">
                <a:solidFill>
                  <a:prstClr val="black"/>
                </a:solidFill>
              </a:rPr>
              <a:t> depth estimates</a:t>
            </a:r>
          </a:p>
        </p:txBody>
      </p:sp>
      <p:cxnSp>
        <p:nvCxnSpPr>
          <p:cNvPr id="24" name="Straight Arrow Connector 23"/>
          <p:cNvCxnSpPr/>
          <p:nvPr/>
        </p:nvCxnSpPr>
        <p:spPr>
          <a:xfrm flipV="1">
            <a:off x="6265875" y="3142302"/>
            <a:ext cx="334180" cy="9874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6600056" y="2800609"/>
            <a:ext cx="1906667" cy="646331"/>
          </a:xfrm>
          <a:prstGeom prst="rect">
            <a:avLst/>
          </a:prstGeom>
          <a:noFill/>
        </p:spPr>
        <p:txBody>
          <a:bodyPr wrap="none" rtlCol="0">
            <a:spAutoFit/>
          </a:bodyPr>
          <a:lstStyle/>
          <a:p>
            <a:pPr defTabSz="457200"/>
            <a:r>
              <a:rPr lang="en-US" b="1" dirty="0">
                <a:solidFill>
                  <a:prstClr val="black"/>
                </a:solidFill>
              </a:rPr>
              <a:t>Heading Direction</a:t>
            </a:r>
          </a:p>
          <a:p>
            <a:pPr defTabSz="457200"/>
            <a:r>
              <a:rPr lang="en-US" b="1" dirty="0">
                <a:solidFill>
                  <a:prstClr val="black"/>
                </a:solidFill>
              </a:rPr>
              <a:t>GPS location</a:t>
            </a:r>
          </a:p>
        </p:txBody>
      </p:sp>
      <p:sp>
        <p:nvSpPr>
          <p:cNvPr id="2" name="TextBox 1"/>
          <p:cNvSpPr txBox="1"/>
          <p:nvPr/>
        </p:nvSpPr>
        <p:spPr>
          <a:xfrm>
            <a:off x="5445756" y="4868432"/>
            <a:ext cx="1769399" cy="369332"/>
          </a:xfrm>
          <a:prstGeom prst="rect">
            <a:avLst/>
          </a:prstGeom>
          <a:noFill/>
        </p:spPr>
        <p:txBody>
          <a:bodyPr wrap="square" rtlCol="0">
            <a:spAutoFit/>
          </a:bodyPr>
          <a:lstStyle/>
          <a:p>
            <a:pPr defTabSz="457200"/>
            <a:r>
              <a:rPr lang="en-US" b="1" dirty="0">
                <a:solidFill>
                  <a:prstClr val="black"/>
                </a:solidFill>
              </a:rPr>
              <a:t>Street-view car</a:t>
            </a:r>
          </a:p>
        </p:txBody>
      </p:sp>
    </p:spTree>
    <p:extLst>
      <p:ext uri="{BB962C8B-B14F-4D97-AF65-F5344CB8AC3E}">
        <p14:creationId xmlns:p14="http://schemas.microsoft.com/office/powerpoint/2010/main" val="10786062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creen Shot 2014-11-14 at 3.44.15 AM.png"/>
          <p:cNvPicPr>
            <a:picLocks noChangeAspect="1"/>
          </p:cNvPicPr>
          <p:nvPr/>
        </p:nvPicPr>
        <p:blipFill rotWithShape="1">
          <a:blip r:embed="rId3">
            <a:extLst>
              <a:ext uri="{28A0092B-C50C-407E-A947-70E740481C1C}">
                <a14:useLocalDpi xmlns:a14="http://schemas.microsoft.com/office/drawing/2010/main" val="0"/>
              </a:ext>
            </a:extLst>
          </a:blip>
          <a:srcRect l="11511"/>
          <a:stretch/>
        </p:blipFill>
        <p:spPr>
          <a:xfrm>
            <a:off x="680217" y="2331224"/>
            <a:ext cx="3868990" cy="2629304"/>
          </a:xfrm>
          <a:prstGeom prst="rect">
            <a:avLst/>
          </a:prstGeom>
          <a:scene3d>
            <a:camera prst="isometricRightUp"/>
            <a:lightRig rig="threePt" dir="t"/>
          </a:scene3d>
        </p:spPr>
      </p:pic>
      <p:pic>
        <p:nvPicPr>
          <p:cNvPr id="14" name="Picture 13"/>
          <p:cNvPicPr>
            <a:picLocks noChangeAspect="1"/>
          </p:cNvPicPr>
          <p:nvPr/>
        </p:nvPicPr>
        <p:blipFill>
          <a:blip r:embed="rId4"/>
          <a:stretch>
            <a:fillRect/>
          </a:stretch>
        </p:blipFill>
        <p:spPr>
          <a:xfrm>
            <a:off x="5445755" y="3836370"/>
            <a:ext cx="1491080" cy="1077017"/>
          </a:xfrm>
          <a:prstGeom prst="rect">
            <a:avLst/>
          </a:prstGeom>
        </p:spPr>
      </p:pic>
      <p:cxnSp>
        <p:nvCxnSpPr>
          <p:cNvPr id="17" name="Straight Connector 16"/>
          <p:cNvCxnSpPr/>
          <p:nvPr/>
        </p:nvCxnSpPr>
        <p:spPr>
          <a:xfrm>
            <a:off x="2592892" y="3636023"/>
            <a:ext cx="3277862" cy="641642"/>
          </a:xfrm>
          <a:prstGeom prst="line">
            <a:avLst/>
          </a:prstGeom>
          <a:ln/>
        </p:spPr>
        <p:style>
          <a:lnRef idx="3">
            <a:schemeClr val="dk1"/>
          </a:lnRef>
          <a:fillRef idx="0">
            <a:schemeClr val="dk1"/>
          </a:fillRef>
          <a:effectRef idx="2">
            <a:schemeClr val="dk1"/>
          </a:effectRef>
          <a:fontRef idx="minor">
            <a:schemeClr val="tx1"/>
          </a:fontRef>
        </p:style>
      </p:cxnSp>
      <p:sp>
        <p:nvSpPr>
          <p:cNvPr id="20" name="TextBox 19"/>
          <p:cNvSpPr txBox="1"/>
          <p:nvPr/>
        </p:nvSpPr>
        <p:spPr>
          <a:xfrm>
            <a:off x="4948879" y="4092999"/>
            <a:ext cx="379882" cy="369332"/>
          </a:xfrm>
          <a:prstGeom prst="rect">
            <a:avLst/>
          </a:prstGeom>
          <a:noFill/>
        </p:spPr>
        <p:txBody>
          <a:bodyPr wrap="none" rtlCol="0">
            <a:spAutoFit/>
          </a:bodyPr>
          <a:lstStyle/>
          <a:p>
            <a:pPr defTabSz="457200"/>
            <a:r>
              <a:rPr lang="en-US" dirty="0">
                <a:solidFill>
                  <a:prstClr val="black"/>
                </a:solidFill>
              </a:rPr>
              <a:t>0°</a:t>
            </a:r>
          </a:p>
        </p:txBody>
      </p:sp>
      <p:sp>
        <p:nvSpPr>
          <p:cNvPr id="21" name="TextBox 20"/>
          <p:cNvSpPr txBox="1"/>
          <p:nvPr/>
        </p:nvSpPr>
        <p:spPr>
          <a:xfrm rot="19880050">
            <a:off x="1104930" y="2008060"/>
            <a:ext cx="2605671" cy="646331"/>
          </a:xfrm>
          <a:prstGeom prst="rect">
            <a:avLst/>
          </a:prstGeom>
          <a:noFill/>
        </p:spPr>
        <p:txBody>
          <a:bodyPr wrap="square" rtlCol="0">
            <a:spAutoFit/>
          </a:bodyPr>
          <a:lstStyle/>
          <a:p>
            <a:pPr defTabSz="457200"/>
            <a:r>
              <a:rPr lang="en-US" b="1" dirty="0">
                <a:solidFill>
                  <a:prstClr val="black"/>
                </a:solidFill>
              </a:rPr>
              <a:t>Street view Projection on</a:t>
            </a:r>
          </a:p>
          <a:p>
            <a:pPr defTabSz="457200"/>
            <a:r>
              <a:rPr lang="en-US" b="1" dirty="0">
                <a:solidFill>
                  <a:prstClr val="black"/>
                </a:solidFill>
              </a:rPr>
              <a:t> </a:t>
            </a:r>
            <a:r>
              <a:rPr lang="en-US" b="1" dirty="0">
                <a:solidFill>
                  <a:srgbClr val="008000"/>
                </a:solidFill>
              </a:rPr>
              <a:t>depth estimates</a:t>
            </a:r>
          </a:p>
        </p:txBody>
      </p:sp>
      <p:cxnSp>
        <p:nvCxnSpPr>
          <p:cNvPr id="24" name="Straight Arrow Connector 23"/>
          <p:cNvCxnSpPr/>
          <p:nvPr/>
        </p:nvCxnSpPr>
        <p:spPr>
          <a:xfrm flipV="1">
            <a:off x="6265875" y="3142302"/>
            <a:ext cx="334180" cy="9874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6600056" y="2800609"/>
            <a:ext cx="1906667" cy="646331"/>
          </a:xfrm>
          <a:prstGeom prst="rect">
            <a:avLst/>
          </a:prstGeom>
          <a:noFill/>
        </p:spPr>
        <p:txBody>
          <a:bodyPr wrap="none" rtlCol="0">
            <a:spAutoFit/>
          </a:bodyPr>
          <a:lstStyle/>
          <a:p>
            <a:pPr defTabSz="457200"/>
            <a:r>
              <a:rPr lang="en-US" b="1" dirty="0">
                <a:solidFill>
                  <a:prstClr val="black"/>
                </a:solidFill>
              </a:rPr>
              <a:t>Heading Direction</a:t>
            </a:r>
          </a:p>
          <a:p>
            <a:pPr defTabSz="457200"/>
            <a:r>
              <a:rPr lang="en-US" b="1" dirty="0">
                <a:solidFill>
                  <a:prstClr val="black"/>
                </a:solidFill>
              </a:rPr>
              <a:t>GPS location</a:t>
            </a:r>
          </a:p>
        </p:txBody>
      </p:sp>
      <p:sp>
        <p:nvSpPr>
          <p:cNvPr id="2" name="TextBox 1"/>
          <p:cNvSpPr txBox="1"/>
          <p:nvPr/>
        </p:nvSpPr>
        <p:spPr>
          <a:xfrm>
            <a:off x="5445756" y="4868432"/>
            <a:ext cx="1769399" cy="369332"/>
          </a:xfrm>
          <a:prstGeom prst="rect">
            <a:avLst/>
          </a:prstGeom>
          <a:noFill/>
        </p:spPr>
        <p:txBody>
          <a:bodyPr wrap="square" rtlCol="0">
            <a:spAutoFit/>
          </a:bodyPr>
          <a:lstStyle/>
          <a:p>
            <a:pPr defTabSz="457200"/>
            <a:r>
              <a:rPr lang="en-US" b="1" dirty="0">
                <a:solidFill>
                  <a:prstClr val="black"/>
                </a:solidFill>
              </a:rPr>
              <a:t>Street-view car</a:t>
            </a:r>
          </a:p>
        </p:txBody>
      </p:sp>
    </p:spTree>
    <p:extLst>
      <p:ext uri="{BB962C8B-B14F-4D97-AF65-F5344CB8AC3E}">
        <p14:creationId xmlns:p14="http://schemas.microsoft.com/office/powerpoint/2010/main" val="17837261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creen Shot 2014-11-14 at 3.44.15 AM.png"/>
          <p:cNvPicPr>
            <a:picLocks noChangeAspect="1"/>
          </p:cNvPicPr>
          <p:nvPr/>
        </p:nvPicPr>
        <p:blipFill rotWithShape="1">
          <a:blip r:embed="rId3">
            <a:extLst>
              <a:ext uri="{28A0092B-C50C-407E-A947-70E740481C1C}">
                <a14:useLocalDpi xmlns:a14="http://schemas.microsoft.com/office/drawing/2010/main" val="0"/>
              </a:ext>
            </a:extLst>
          </a:blip>
          <a:srcRect l="11511"/>
          <a:stretch/>
        </p:blipFill>
        <p:spPr>
          <a:xfrm>
            <a:off x="680217" y="2331224"/>
            <a:ext cx="3868990" cy="2629304"/>
          </a:xfrm>
          <a:prstGeom prst="rect">
            <a:avLst/>
          </a:prstGeom>
          <a:scene3d>
            <a:camera prst="isometricRightUp"/>
            <a:lightRig rig="threePt" dir="t"/>
          </a:scene3d>
        </p:spPr>
      </p:pic>
      <p:pic>
        <p:nvPicPr>
          <p:cNvPr id="14" name="Picture 13"/>
          <p:cNvPicPr>
            <a:picLocks noChangeAspect="1"/>
          </p:cNvPicPr>
          <p:nvPr/>
        </p:nvPicPr>
        <p:blipFill>
          <a:blip r:embed="rId4"/>
          <a:stretch>
            <a:fillRect/>
          </a:stretch>
        </p:blipFill>
        <p:spPr>
          <a:xfrm>
            <a:off x="5445755" y="3836370"/>
            <a:ext cx="1491080" cy="1077017"/>
          </a:xfrm>
          <a:prstGeom prst="rect">
            <a:avLst/>
          </a:prstGeom>
        </p:spPr>
      </p:pic>
      <p:cxnSp>
        <p:nvCxnSpPr>
          <p:cNvPr id="17" name="Straight Connector 16"/>
          <p:cNvCxnSpPr/>
          <p:nvPr/>
        </p:nvCxnSpPr>
        <p:spPr>
          <a:xfrm>
            <a:off x="2592892" y="3636023"/>
            <a:ext cx="3277862" cy="641642"/>
          </a:xfrm>
          <a:prstGeom prst="line">
            <a:avLst/>
          </a:prstGeom>
          <a:ln/>
        </p:spPr>
        <p:style>
          <a:lnRef idx="3">
            <a:schemeClr val="dk1"/>
          </a:lnRef>
          <a:fillRef idx="0">
            <a:schemeClr val="dk1"/>
          </a:fillRef>
          <a:effectRef idx="2">
            <a:schemeClr val="dk1"/>
          </a:effectRef>
          <a:fontRef idx="minor">
            <a:schemeClr val="tx1"/>
          </a:fontRef>
        </p:style>
      </p:cxnSp>
      <p:sp>
        <p:nvSpPr>
          <p:cNvPr id="20" name="TextBox 19"/>
          <p:cNvSpPr txBox="1"/>
          <p:nvPr/>
        </p:nvSpPr>
        <p:spPr>
          <a:xfrm>
            <a:off x="4948879" y="4092999"/>
            <a:ext cx="379882" cy="369332"/>
          </a:xfrm>
          <a:prstGeom prst="rect">
            <a:avLst/>
          </a:prstGeom>
          <a:noFill/>
        </p:spPr>
        <p:txBody>
          <a:bodyPr wrap="none" rtlCol="0">
            <a:spAutoFit/>
          </a:bodyPr>
          <a:lstStyle/>
          <a:p>
            <a:pPr defTabSz="457200"/>
            <a:r>
              <a:rPr lang="en-US" dirty="0">
                <a:solidFill>
                  <a:prstClr val="black"/>
                </a:solidFill>
              </a:rPr>
              <a:t>0°</a:t>
            </a:r>
          </a:p>
        </p:txBody>
      </p:sp>
      <p:sp>
        <p:nvSpPr>
          <p:cNvPr id="21" name="TextBox 20"/>
          <p:cNvSpPr txBox="1"/>
          <p:nvPr/>
        </p:nvSpPr>
        <p:spPr>
          <a:xfrm rot="19880050">
            <a:off x="1104930" y="2008060"/>
            <a:ext cx="2605671" cy="646331"/>
          </a:xfrm>
          <a:prstGeom prst="rect">
            <a:avLst/>
          </a:prstGeom>
          <a:noFill/>
        </p:spPr>
        <p:txBody>
          <a:bodyPr wrap="square" rtlCol="0">
            <a:spAutoFit/>
          </a:bodyPr>
          <a:lstStyle/>
          <a:p>
            <a:pPr defTabSz="457200"/>
            <a:r>
              <a:rPr lang="en-US" b="1" dirty="0">
                <a:solidFill>
                  <a:prstClr val="black"/>
                </a:solidFill>
              </a:rPr>
              <a:t>Street view Projection on</a:t>
            </a:r>
          </a:p>
          <a:p>
            <a:pPr defTabSz="457200"/>
            <a:r>
              <a:rPr lang="en-US" b="1" dirty="0">
                <a:solidFill>
                  <a:prstClr val="black"/>
                </a:solidFill>
              </a:rPr>
              <a:t> </a:t>
            </a:r>
            <a:r>
              <a:rPr lang="en-US" b="1" dirty="0">
                <a:solidFill>
                  <a:srgbClr val="008000"/>
                </a:solidFill>
              </a:rPr>
              <a:t>depth estimates</a:t>
            </a:r>
          </a:p>
        </p:txBody>
      </p:sp>
      <p:cxnSp>
        <p:nvCxnSpPr>
          <p:cNvPr id="24" name="Straight Arrow Connector 23"/>
          <p:cNvCxnSpPr/>
          <p:nvPr/>
        </p:nvCxnSpPr>
        <p:spPr>
          <a:xfrm flipV="1">
            <a:off x="6265875" y="3142302"/>
            <a:ext cx="334180" cy="9874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6600056" y="2800609"/>
            <a:ext cx="1906667" cy="646331"/>
          </a:xfrm>
          <a:prstGeom prst="rect">
            <a:avLst/>
          </a:prstGeom>
          <a:noFill/>
        </p:spPr>
        <p:txBody>
          <a:bodyPr wrap="none" rtlCol="0">
            <a:spAutoFit/>
          </a:bodyPr>
          <a:lstStyle/>
          <a:p>
            <a:pPr defTabSz="457200"/>
            <a:r>
              <a:rPr lang="en-US" b="1" dirty="0">
                <a:solidFill>
                  <a:prstClr val="black"/>
                </a:solidFill>
              </a:rPr>
              <a:t>Heading Direction</a:t>
            </a:r>
          </a:p>
          <a:p>
            <a:pPr defTabSz="457200"/>
            <a:r>
              <a:rPr lang="en-US" b="1" dirty="0">
                <a:solidFill>
                  <a:prstClr val="black"/>
                </a:solidFill>
              </a:rPr>
              <a:t>GPS location</a:t>
            </a:r>
          </a:p>
        </p:txBody>
      </p:sp>
      <p:sp>
        <p:nvSpPr>
          <p:cNvPr id="2" name="TextBox 1"/>
          <p:cNvSpPr txBox="1"/>
          <p:nvPr/>
        </p:nvSpPr>
        <p:spPr>
          <a:xfrm>
            <a:off x="5445756" y="4868432"/>
            <a:ext cx="1769399" cy="369332"/>
          </a:xfrm>
          <a:prstGeom prst="rect">
            <a:avLst/>
          </a:prstGeom>
          <a:noFill/>
        </p:spPr>
        <p:txBody>
          <a:bodyPr wrap="square" rtlCol="0">
            <a:spAutoFit/>
          </a:bodyPr>
          <a:lstStyle/>
          <a:p>
            <a:pPr defTabSz="457200"/>
            <a:r>
              <a:rPr lang="en-US" b="1" dirty="0">
                <a:solidFill>
                  <a:prstClr val="black"/>
                </a:solidFill>
              </a:rPr>
              <a:t>Street-view car</a:t>
            </a:r>
          </a:p>
        </p:txBody>
      </p:sp>
      <p:pic>
        <p:nvPicPr>
          <p:cNvPr id="10" name="Picture 9"/>
          <p:cNvPicPr>
            <a:picLocks noChangeAspect="1"/>
          </p:cNvPicPr>
          <p:nvPr/>
        </p:nvPicPr>
        <p:blipFill>
          <a:blip r:embed="rId5"/>
          <a:stretch>
            <a:fillRect/>
          </a:stretch>
        </p:blipFill>
        <p:spPr>
          <a:xfrm>
            <a:off x="5441381" y="865982"/>
            <a:ext cx="1977845" cy="1977845"/>
          </a:xfrm>
          <a:prstGeom prst="rect">
            <a:avLst/>
          </a:prstGeom>
        </p:spPr>
      </p:pic>
      <p:cxnSp>
        <p:nvCxnSpPr>
          <p:cNvPr id="11" name="Straight Connector 10"/>
          <p:cNvCxnSpPr/>
          <p:nvPr/>
        </p:nvCxnSpPr>
        <p:spPr>
          <a:xfrm flipV="1">
            <a:off x="2623267" y="1897060"/>
            <a:ext cx="3277862" cy="1710345"/>
          </a:xfrm>
          <a:prstGeom prst="line">
            <a:avLst/>
          </a:prstGeom>
          <a:ln/>
        </p:spPr>
        <p:style>
          <a:lnRef idx="3">
            <a:schemeClr val="dk1"/>
          </a:lnRef>
          <a:fillRef idx="0">
            <a:schemeClr val="dk1"/>
          </a:fillRef>
          <a:effectRef idx="2">
            <a:schemeClr val="dk1"/>
          </a:effectRef>
          <a:fontRef idx="minor">
            <a:schemeClr val="tx1"/>
          </a:fontRef>
        </p:style>
      </p:cxnSp>
      <p:sp>
        <p:nvSpPr>
          <p:cNvPr id="12" name="TextBox 11"/>
          <p:cNvSpPr txBox="1"/>
          <p:nvPr/>
        </p:nvSpPr>
        <p:spPr>
          <a:xfrm>
            <a:off x="4944504" y="2402656"/>
            <a:ext cx="496876" cy="369332"/>
          </a:xfrm>
          <a:prstGeom prst="rect">
            <a:avLst/>
          </a:prstGeom>
          <a:noFill/>
        </p:spPr>
        <p:txBody>
          <a:bodyPr wrap="none" rtlCol="0">
            <a:spAutoFit/>
          </a:bodyPr>
          <a:lstStyle/>
          <a:p>
            <a:pPr defTabSz="457200"/>
            <a:r>
              <a:rPr lang="en-US" dirty="0">
                <a:solidFill>
                  <a:prstClr val="black"/>
                </a:solidFill>
              </a:rPr>
              <a:t>45°</a:t>
            </a:r>
          </a:p>
        </p:txBody>
      </p:sp>
    </p:spTree>
    <p:extLst>
      <p:ext uri="{BB962C8B-B14F-4D97-AF65-F5344CB8AC3E}">
        <p14:creationId xmlns:p14="http://schemas.microsoft.com/office/powerpoint/2010/main" val="18597543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7 Cities: 78k Corresponding Pairs</a:t>
            </a:r>
            <a:endParaRPr lang="en-US" dirty="0"/>
          </a:p>
        </p:txBody>
      </p:sp>
      <p:pic>
        <p:nvPicPr>
          <p:cNvPr id="5" name="Picture 4" descr="Screen Shot 2015-06-07 at 10.03.21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414" y="2432368"/>
            <a:ext cx="1640221" cy="1599230"/>
          </a:xfrm>
          <a:prstGeom prst="rect">
            <a:avLst/>
          </a:prstGeom>
        </p:spPr>
      </p:pic>
      <p:pic>
        <p:nvPicPr>
          <p:cNvPr id="6" name="Picture 5" descr="Screen Shot 2015-06-07 at 10.04.51 A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5890" y="2432368"/>
            <a:ext cx="1730823" cy="1566964"/>
          </a:xfrm>
          <a:prstGeom prst="rect">
            <a:avLst/>
          </a:prstGeom>
        </p:spPr>
      </p:pic>
      <p:sp>
        <p:nvSpPr>
          <p:cNvPr id="7" name="TextBox 6"/>
          <p:cNvSpPr txBox="1"/>
          <p:nvPr/>
        </p:nvSpPr>
        <p:spPr>
          <a:xfrm>
            <a:off x="1039038" y="2001946"/>
            <a:ext cx="1453343" cy="369332"/>
          </a:xfrm>
          <a:prstGeom prst="rect">
            <a:avLst/>
          </a:prstGeom>
          <a:noFill/>
        </p:spPr>
        <p:txBody>
          <a:bodyPr wrap="none" rtlCol="0">
            <a:spAutoFit/>
          </a:bodyPr>
          <a:lstStyle/>
          <a:p>
            <a:pPr defTabSz="457200"/>
            <a:r>
              <a:rPr lang="en-US" dirty="0">
                <a:solidFill>
                  <a:prstClr val="black"/>
                </a:solidFill>
              </a:rPr>
              <a:t>San Francisco</a:t>
            </a:r>
          </a:p>
        </p:txBody>
      </p:sp>
      <p:sp>
        <p:nvSpPr>
          <p:cNvPr id="8" name="TextBox 7"/>
          <p:cNvSpPr txBox="1"/>
          <p:nvPr/>
        </p:nvSpPr>
        <p:spPr>
          <a:xfrm>
            <a:off x="3009107" y="2018659"/>
            <a:ext cx="1114984" cy="369332"/>
          </a:xfrm>
          <a:prstGeom prst="rect">
            <a:avLst/>
          </a:prstGeom>
          <a:noFill/>
        </p:spPr>
        <p:txBody>
          <a:bodyPr wrap="none" rtlCol="0">
            <a:spAutoFit/>
          </a:bodyPr>
          <a:lstStyle/>
          <a:p>
            <a:pPr defTabSz="457200"/>
            <a:r>
              <a:rPr lang="en-US" dirty="0">
                <a:solidFill>
                  <a:prstClr val="black"/>
                </a:solidFill>
              </a:rPr>
              <a:t>San Diego</a:t>
            </a:r>
          </a:p>
        </p:txBody>
      </p:sp>
      <p:pic>
        <p:nvPicPr>
          <p:cNvPr id="11" name="Picture 10" descr="Screen Shot 2015-06-07 at 10.10.33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7931" y="2432368"/>
            <a:ext cx="1747402" cy="1566964"/>
          </a:xfrm>
          <a:prstGeom prst="rect">
            <a:avLst/>
          </a:prstGeom>
        </p:spPr>
      </p:pic>
      <p:pic>
        <p:nvPicPr>
          <p:cNvPr id="12" name="Picture 11" descr="Screen Shot 2015-06-07 at 10.12.14 AM.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99547" y="2432368"/>
            <a:ext cx="1797170" cy="1566964"/>
          </a:xfrm>
          <a:prstGeom prst="rect">
            <a:avLst/>
          </a:prstGeom>
        </p:spPr>
      </p:pic>
      <p:pic>
        <p:nvPicPr>
          <p:cNvPr id="13" name="Picture 12" descr="Screen Shot 2015-06-07 at 10.15.20 AM.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2414" y="4411265"/>
            <a:ext cx="1640221" cy="1490137"/>
          </a:xfrm>
          <a:prstGeom prst="rect">
            <a:avLst/>
          </a:prstGeom>
        </p:spPr>
      </p:pic>
      <p:pic>
        <p:nvPicPr>
          <p:cNvPr id="14" name="Picture 13" descr="Screen Shot 2015-06-07 at 10.17.49 AM.png"/>
          <p:cNvPicPr>
            <a:picLocks noChangeAspect="1"/>
          </p:cNvPicPr>
          <p:nvPr/>
        </p:nvPicPr>
        <p:blipFill rotWithShape="1">
          <a:blip r:embed="rId8" cstate="print">
            <a:extLst>
              <a:ext uri="{28A0092B-C50C-407E-A947-70E740481C1C}">
                <a14:useLocalDpi xmlns:a14="http://schemas.microsoft.com/office/drawing/2010/main" val="0"/>
              </a:ext>
            </a:extLst>
          </a:blip>
          <a:srcRect b="5123"/>
          <a:stretch/>
        </p:blipFill>
        <p:spPr>
          <a:xfrm>
            <a:off x="2715889" y="4411264"/>
            <a:ext cx="1730823" cy="1466516"/>
          </a:xfrm>
          <a:prstGeom prst="rect">
            <a:avLst/>
          </a:prstGeom>
        </p:spPr>
      </p:pic>
      <p:pic>
        <p:nvPicPr>
          <p:cNvPr id="15" name="Picture 14" descr="Screen Shot 2015-06-07 at 10.22.44 AM.png"/>
          <p:cNvPicPr>
            <a:picLocks noChangeAspect="1"/>
          </p:cNvPicPr>
          <p:nvPr/>
        </p:nvPicPr>
        <p:blipFill rotWithShape="1">
          <a:blip r:embed="rId9">
            <a:extLst>
              <a:ext uri="{28A0092B-C50C-407E-A947-70E740481C1C}">
                <a14:useLocalDpi xmlns:a14="http://schemas.microsoft.com/office/drawing/2010/main" val="0"/>
              </a:ext>
            </a:extLst>
          </a:blip>
          <a:srcRect b="16147"/>
          <a:stretch/>
        </p:blipFill>
        <p:spPr>
          <a:xfrm>
            <a:off x="4587931" y="4416553"/>
            <a:ext cx="1747402" cy="1461226"/>
          </a:xfrm>
          <a:prstGeom prst="rect">
            <a:avLst/>
          </a:prstGeom>
        </p:spPr>
      </p:pic>
      <p:sp>
        <p:nvSpPr>
          <p:cNvPr id="16" name="TextBox 15"/>
          <p:cNvSpPr txBox="1"/>
          <p:nvPr/>
        </p:nvSpPr>
        <p:spPr>
          <a:xfrm>
            <a:off x="5000708" y="2028958"/>
            <a:ext cx="920557" cy="369332"/>
          </a:xfrm>
          <a:prstGeom prst="rect">
            <a:avLst/>
          </a:prstGeom>
          <a:noFill/>
        </p:spPr>
        <p:txBody>
          <a:bodyPr wrap="none" rtlCol="0">
            <a:spAutoFit/>
          </a:bodyPr>
          <a:lstStyle/>
          <a:p>
            <a:pPr defTabSz="457200"/>
            <a:r>
              <a:rPr lang="en-US" dirty="0">
                <a:solidFill>
                  <a:prstClr val="black"/>
                </a:solidFill>
              </a:rPr>
              <a:t>Chicago</a:t>
            </a:r>
          </a:p>
        </p:txBody>
      </p:sp>
      <p:sp>
        <p:nvSpPr>
          <p:cNvPr id="17" name="TextBox 16"/>
          <p:cNvSpPr txBox="1"/>
          <p:nvPr/>
        </p:nvSpPr>
        <p:spPr>
          <a:xfrm>
            <a:off x="6871884" y="2032584"/>
            <a:ext cx="1198503" cy="369332"/>
          </a:xfrm>
          <a:prstGeom prst="rect">
            <a:avLst/>
          </a:prstGeom>
          <a:noFill/>
        </p:spPr>
        <p:txBody>
          <a:bodyPr wrap="none" rtlCol="0">
            <a:spAutoFit/>
          </a:bodyPr>
          <a:lstStyle/>
          <a:p>
            <a:pPr defTabSz="457200"/>
            <a:r>
              <a:rPr lang="en-US" dirty="0">
                <a:solidFill>
                  <a:prstClr val="black"/>
                </a:solidFill>
              </a:rPr>
              <a:t>Charleston</a:t>
            </a:r>
          </a:p>
        </p:txBody>
      </p:sp>
      <p:sp>
        <p:nvSpPr>
          <p:cNvPr id="18" name="TextBox 17"/>
          <p:cNvSpPr txBox="1"/>
          <p:nvPr/>
        </p:nvSpPr>
        <p:spPr>
          <a:xfrm>
            <a:off x="1399507" y="4047220"/>
            <a:ext cx="750025" cy="369332"/>
          </a:xfrm>
          <a:prstGeom prst="rect">
            <a:avLst/>
          </a:prstGeom>
          <a:noFill/>
        </p:spPr>
        <p:txBody>
          <a:bodyPr wrap="none" rtlCol="0">
            <a:spAutoFit/>
          </a:bodyPr>
          <a:lstStyle/>
          <a:p>
            <a:pPr defTabSz="457200"/>
            <a:r>
              <a:rPr lang="en-US" dirty="0">
                <a:solidFill>
                  <a:prstClr val="black"/>
                </a:solidFill>
              </a:rPr>
              <a:t>Tokyo</a:t>
            </a:r>
          </a:p>
        </p:txBody>
      </p:sp>
      <p:sp>
        <p:nvSpPr>
          <p:cNvPr id="19" name="TextBox 18"/>
          <p:cNvSpPr txBox="1"/>
          <p:nvPr/>
        </p:nvSpPr>
        <p:spPr>
          <a:xfrm>
            <a:off x="3137011" y="4031598"/>
            <a:ext cx="730977" cy="369332"/>
          </a:xfrm>
          <a:prstGeom prst="rect">
            <a:avLst/>
          </a:prstGeom>
          <a:noFill/>
        </p:spPr>
        <p:txBody>
          <a:bodyPr wrap="none" rtlCol="0">
            <a:spAutoFit/>
          </a:bodyPr>
          <a:lstStyle/>
          <a:p>
            <a:pPr defTabSz="457200"/>
            <a:r>
              <a:rPr lang="en-US" dirty="0">
                <a:solidFill>
                  <a:prstClr val="black"/>
                </a:solidFill>
              </a:rPr>
              <a:t>Rome</a:t>
            </a:r>
          </a:p>
        </p:txBody>
      </p:sp>
      <p:sp>
        <p:nvSpPr>
          <p:cNvPr id="20" name="TextBox 19"/>
          <p:cNvSpPr txBox="1"/>
          <p:nvPr/>
        </p:nvSpPr>
        <p:spPr>
          <a:xfrm>
            <a:off x="5000708" y="3999332"/>
            <a:ext cx="629199" cy="369332"/>
          </a:xfrm>
          <a:prstGeom prst="rect">
            <a:avLst/>
          </a:prstGeom>
          <a:noFill/>
        </p:spPr>
        <p:txBody>
          <a:bodyPr wrap="none" rtlCol="0">
            <a:spAutoFit/>
          </a:bodyPr>
          <a:lstStyle/>
          <a:p>
            <a:pPr defTabSz="457200"/>
            <a:r>
              <a:rPr lang="en-US" dirty="0">
                <a:solidFill>
                  <a:prstClr val="black"/>
                </a:solidFill>
              </a:rPr>
              <a:t>Lyon</a:t>
            </a:r>
          </a:p>
        </p:txBody>
      </p:sp>
    </p:spTree>
    <p:extLst>
      <p:ext uri="{BB962C8B-B14F-4D97-AF65-F5344CB8AC3E}">
        <p14:creationId xmlns:p14="http://schemas.microsoft.com/office/powerpoint/2010/main" val="7374690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73752" y="6506131"/>
            <a:ext cx="4270248" cy="369332"/>
          </a:xfrm>
          <a:prstGeom prst="rect">
            <a:avLst/>
          </a:prstGeom>
          <a:noFill/>
        </p:spPr>
        <p:txBody>
          <a:bodyPr wrap="square" rtlCol="0">
            <a:spAutoFit/>
          </a:bodyPr>
          <a:lstStyle/>
          <a:p>
            <a:pPr algn="r"/>
            <a:r>
              <a:rPr lang="en-US" dirty="0" smtClean="0"/>
              <a:t>Long, </a:t>
            </a:r>
            <a:r>
              <a:rPr lang="en-US" dirty="0" err="1" smtClean="0"/>
              <a:t>Shelhamer</a:t>
            </a:r>
            <a:r>
              <a:rPr lang="en-US" dirty="0" smtClean="0"/>
              <a:t>, and Darrell 2014</a:t>
            </a:r>
            <a:endParaRPr lang="en-US" dirty="0"/>
          </a:p>
        </p:txBody>
      </p:sp>
      <p:pic>
        <p:nvPicPr>
          <p:cNvPr id="4" name="Picture 3"/>
          <p:cNvPicPr>
            <a:picLocks noChangeAspect="1"/>
          </p:cNvPicPr>
          <p:nvPr/>
        </p:nvPicPr>
        <p:blipFill rotWithShape="1">
          <a:blip r:embed="rId2"/>
          <a:srcRect l="50926" t="35283" r="11574" b="32273"/>
          <a:stretch/>
        </p:blipFill>
        <p:spPr>
          <a:xfrm>
            <a:off x="0" y="509180"/>
            <a:ext cx="9066804" cy="4902791"/>
          </a:xfrm>
          <a:prstGeom prst="rect">
            <a:avLst/>
          </a:prstGeom>
        </p:spPr>
      </p:pic>
    </p:spTree>
    <p:extLst>
      <p:ext uri="{BB962C8B-B14F-4D97-AF65-F5344CB8AC3E}">
        <p14:creationId xmlns:p14="http://schemas.microsoft.com/office/powerpoint/2010/main" val="3878057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Place Verification</a:t>
            </a:r>
            <a:endParaRPr lang="en-US" dirty="0"/>
          </a:p>
        </p:txBody>
      </p:sp>
      <p:pic>
        <p:nvPicPr>
          <p:cNvPr id="4" name="Picture 3" descr="Screen Shot 2015-06-08 at 12.54.20 PM.png"/>
          <p:cNvPicPr>
            <a:picLocks noChangeAspect="1"/>
          </p:cNvPicPr>
          <p:nvPr/>
        </p:nvPicPr>
        <p:blipFill rotWithShape="1">
          <a:blip r:embed="rId3">
            <a:extLst>
              <a:ext uri="{28A0092B-C50C-407E-A947-70E740481C1C}">
                <a14:useLocalDpi xmlns:a14="http://schemas.microsoft.com/office/drawing/2010/main" val="0"/>
              </a:ext>
            </a:extLst>
          </a:blip>
          <a:srcRect r="79465"/>
          <a:stretch/>
        </p:blipFill>
        <p:spPr>
          <a:xfrm>
            <a:off x="858216" y="1929211"/>
            <a:ext cx="1848642" cy="3767423"/>
          </a:xfrm>
          <a:prstGeom prst="rect">
            <a:avLst/>
          </a:prstGeom>
        </p:spPr>
      </p:pic>
      <p:sp>
        <p:nvSpPr>
          <p:cNvPr id="7" name="TextBox 6"/>
          <p:cNvSpPr txBox="1"/>
          <p:nvPr/>
        </p:nvSpPr>
        <p:spPr>
          <a:xfrm>
            <a:off x="2556478" y="1995429"/>
            <a:ext cx="5597515" cy="2862322"/>
          </a:xfrm>
          <a:prstGeom prst="rect">
            <a:avLst/>
          </a:prstGeom>
          <a:noFill/>
        </p:spPr>
        <p:txBody>
          <a:bodyPr wrap="square" rtlCol="0">
            <a:spAutoFit/>
          </a:bodyPr>
          <a:lstStyle/>
          <a:p>
            <a:pPr algn="ctr" defTabSz="457200"/>
            <a:r>
              <a:rPr lang="en-US" sz="6000" b="1" dirty="0">
                <a:solidFill>
                  <a:srgbClr val="008000"/>
                </a:solidFill>
              </a:rPr>
              <a:t>Same </a:t>
            </a:r>
          </a:p>
          <a:p>
            <a:pPr algn="ctr" defTabSz="457200"/>
            <a:r>
              <a:rPr lang="en-US" sz="6000" b="1" dirty="0">
                <a:solidFill>
                  <a:prstClr val="black"/>
                </a:solidFill>
              </a:rPr>
              <a:t>OR</a:t>
            </a:r>
          </a:p>
          <a:p>
            <a:pPr algn="ctr" defTabSz="457200"/>
            <a:r>
              <a:rPr lang="en-US" sz="6000" b="1" dirty="0">
                <a:solidFill>
                  <a:prstClr val="black"/>
                </a:solidFill>
              </a:rPr>
              <a:t> </a:t>
            </a:r>
            <a:r>
              <a:rPr lang="en-US" sz="6000" b="1" dirty="0">
                <a:solidFill>
                  <a:srgbClr val="FF0000"/>
                </a:solidFill>
              </a:rPr>
              <a:t>Different</a:t>
            </a:r>
          </a:p>
        </p:txBody>
      </p:sp>
    </p:spTree>
    <p:extLst>
      <p:ext uri="{BB962C8B-B14F-4D97-AF65-F5344CB8AC3E}">
        <p14:creationId xmlns:p14="http://schemas.microsoft.com/office/powerpoint/2010/main" val="30048700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Face Verification</a:t>
            </a:r>
            <a:endParaRPr lang="en-US" dirty="0"/>
          </a:p>
        </p:txBody>
      </p:sp>
      <p:pic>
        <p:nvPicPr>
          <p:cNvPr id="4" name="Picture 3" descr="Screen Shot 2015-06-08 at 12.54.20 PM.png"/>
          <p:cNvPicPr>
            <a:picLocks noChangeAspect="1"/>
          </p:cNvPicPr>
          <p:nvPr/>
        </p:nvPicPr>
        <p:blipFill rotWithShape="1">
          <a:blip r:embed="rId3">
            <a:extLst>
              <a:ext uri="{28A0092B-C50C-407E-A947-70E740481C1C}">
                <a14:useLocalDpi xmlns:a14="http://schemas.microsoft.com/office/drawing/2010/main" val="0"/>
              </a:ext>
            </a:extLst>
          </a:blip>
          <a:srcRect r="79465"/>
          <a:stretch/>
        </p:blipFill>
        <p:spPr>
          <a:xfrm>
            <a:off x="858216" y="1929211"/>
            <a:ext cx="1848642" cy="3767423"/>
          </a:xfrm>
          <a:prstGeom prst="rect">
            <a:avLst/>
          </a:prstGeom>
        </p:spPr>
      </p:pic>
      <p:sp>
        <p:nvSpPr>
          <p:cNvPr id="7" name="TextBox 6"/>
          <p:cNvSpPr txBox="1"/>
          <p:nvPr/>
        </p:nvSpPr>
        <p:spPr>
          <a:xfrm>
            <a:off x="2556478" y="1995429"/>
            <a:ext cx="5597515" cy="2862322"/>
          </a:xfrm>
          <a:prstGeom prst="rect">
            <a:avLst/>
          </a:prstGeom>
          <a:noFill/>
        </p:spPr>
        <p:txBody>
          <a:bodyPr wrap="square" rtlCol="0">
            <a:spAutoFit/>
          </a:bodyPr>
          <a:lstStyle/>
          <a:p>
            <a:pPr algn="ctr" defTabSz="457200"/>
            <a:r>
              <a:rPr lang="en-US" sz="6000" b="1" dirty="0">
                <a:solidFill>
                  <a:srgbClr val="008000"/>
                </a:solidFill>
              </a:rPr>
              <a:t>Same </a:t>
            </a:r>
          </a:p>
          <a:p>
            <a:pPr algn="ctr" defTabSz="457200"/>
            <a:r>
              <a:rPr lang="en-US" sz="6000" b="1" dirty="0">
                <a:solidFill>
                  <a:prstClr val="black"/>
                </a:solidFill>
              </a:rPr>
              <a:t>OR</a:t>
            </a:r>
          </a:p>
          <a:p>
            <a:pPr algn="ctr" defTabSz="457200"/>
            <a:r>
              <a:rPr lang="en-US" sz="6000" b="1" dirty="0">
                <a:solidFill>
                  <a:prstClr val="black"/>
                </a:solidFill>
              </a:rPr>
              <a:t> </a:t>
            </a:r>
            <a:r>
              <a:rPr lang="en-US" sz="6000" b="1" dirty="0">
                <a:solidFill>
                  <a:srgbClr val="FF0000"/>
                </a:solidFill>
              </a:rPr>
              <a:t>Different</a:t>
            </a:r>
          </a:p>
        </p:txBody>
      </p:sp>
      <p:pic>
        <p:nvPicPr>
          <p:cNvPr id="9" name="Picture 8"/>
          <p:cNvPicPr>
            <a:picLocks noChangeAspect="1"/>
          </p:cNvPicPr>
          <p:nvPr/>
        </p:nvPicPr>
        <p:blipFill rotWithShape="1">
          <a:blip r:embed="rId4"/>
          <a:srcRect l="2658" t="9417" r="2495" b="24271"/>
          <a:stretch/>
        </p:blipFill>
        <p:spPr>
          <a:xfrm>
            <a:off x="994035" y="2051314"/>
            <a:ext cx="1651798" cy="1667272"/>
          </a:xfrm>
          <a:prstGeom prst="rect">
            <a:avLst/>
          </a:prstGeom>
        </p:spPr>
      </p:pic>
      <p:pic>
        <p:nvPicPr>
          <p:cNvPr id="10" name="Picture 9"/>
          <p:cNvPicPr>
            <a:picLocks noChangeAspect="1"/>
          </p:cNvPicPr>
          <p:nvPr/>
        </p:nvPicPr>
        <p:blipFill rotWithShape="1">
          <a:blip r:embed="rId5"/>
          <a:srcRect l="23508" r="12099" b="4691"/>
          <a:stretch/>
        </p:blipFill>
        <p:spPr>
          <a:xfrm>
            <a:off x="994035" y="3798753"/>
            <a:ext cx="1651798" cy="1626924"/>
          </a:xfrm>
          <a:prstGeom prst="rect">
            <a:avLst/>
          </a:prstGeom>
        </p:spPr>
      </p:pic>
    </p:spTree>
    <p:extLst>
      <p:ext uri="{BB962C8B-B14F-4D97-AF65-F5344CB8AC3E}">
        <p14:creationId xmlns:p14="http://schemas.microsoft.com/office/powerpoint/2010/main" val="28270362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Face Verification</a:t>
            </a:r>
            <a:endParaRPr lang="en-US" dirty="0"/>
          </a:p>
        </p:txBody>
      </p:sp>
      <p:pic>
        <p:nvPicPr>
          <p:cNvPr id="4" name="Picture 3" descr="Screen Shot 2015-06-08 at 12.54.20 PM.png"/>
          <p:cNvPicPr>
            <a:picLocks noChangeAspect="1"/>
          </p:cNvPicPr>
          <p:nvPr/>
        </p:nvPicPr>
        <p:blipFill rotWithShape="1">
          <a:blip r:embed="rId3">
            <a:extLst>
              <a:ext uri="{28A0092B-C50C-407E-A947-70E740481C1C}">
                <a14:useLocalDpi xmlns:a14="http://schemas.microsoft.com/office/drawing/2010/main" val="0"/>
              </a:ext>
            </a:extLst>
          </a:blip>
          <a:srcRect r="79465"/>
          <a:stretch/>
        </p:blipFill>
        <p:spPr>
          <a:xfrm>
            <a:off x="858216" y="1929211"/>
            <a:ext cx="1848642" cy="3767423"/>
          </a:xfrm>
          <a:prstGeom prst="rect">
            <a:avLst/>
          </a:prstGeom>
        </p:spPr>
      </p:pic>
      <p:pic>
        <p:nvPicPr>
          <p:cNvPr id="9" name="Picture 8"/>
          <p:cNvPicPr>
            <a:picLocks noChangeAspect="1"/>
          </p:cNvPicPr>
          <p:nvPr/>
        </p:nvPicPr>
        <p:blipFill rotWithShape="1">
          <a:blip r:embed="rId4"/>
          <a:srcRect l="2658" t="9417" r="2495" b="24271"/>
          <a:stretch/>
        </p:blipFill>
        <p:spPr>
          <a:xfrm>
            <a:off x="994035" y="2051314"/>
            <a:ext cx="1651798" cy="1667272"/>
          </a:xfrm>
          <a:prstGeom prst="rect">
            <a:avLst/>
          </a:prstGeom>
        </p:spPr>
      </p:pic>
      <p:pic>
        <p:nvPicPr>
          <p:cNvPr id="10" name="Picture 9"/>
          <p:cNvPicPr>
            <a:picLocks noChangeAspect="1"/>
          </p:cNvPicPr>
          <p:nvPr/>
        </p:nvPicPr>
        <p:blipFill rotWithShape="1">
          <a:blip r:embed="rId5"/>
          <a:srcRect l="23508" r="12099" b="4691"/>
          <a:stretch/>
        </p:blipFill>
        <p:spPr>
          <a:xfrm>
            <a:off x="994035" y="3798753"/>
            <a:ext cx="1651798" cy="1626924"/>
          </a:xfrm>
          <a:prstGeom prst="rect">
            <a:avLst/>
          </a:prstGeom>
        </p:spPr>
      </p:pic>
      <p:sp>
        <p:nvSpPr>
          <p:cNvPr id="8" name="Content Placeholder 2"/>
          <p:cNvSpPr>
            <a:spLocks noGrp="1"/>
          </p:cNvSpPr>
          <p:nvPr>
            <p:ph idx="1"/>
          </p:nvPr>
        </p:nvSpPr>
        <p:spPr>
          <a:xfrm>
            <a:off x="2706858" y="2066132"/>
            <a:ext cx="5979942" cy="3394472"/>
          </a:xfrm>
        </p:spPr>
        <p:txBody>
          <a:bodyPr>
            <a:normAutofit fontScale="70000" lnSpcReduction="20000"/>
          </a:bodyPr>
          <a:lstStyle/>
          <a:p>
            <a:r>
              <a:rPr lang="en-US" dirty="0" smtClean="0"/>
              <a:t>Chopra </a:t>
            </a:r>
            <a:r>
              <a:rPr lang="en-US" dirty="0"/>
              <a:t>and </a:t>
            </a:r>
            <a:r>
              <a:rPr lang="en-US" dirty="0" err="1"/>
              <a:t>Hadsell</a:t>
            </a:r>
            <a:r>
              <a:rPr lang="en-US" dirty="0"/>
              <a:t> and </a:t>
            </a:r>
            <a:r>
              <a:rPr lang="en-US" dirty="0" err="1"/>
              <a:t>LeCun</a:t>
            </a:r>
            <a:r>
              <a:rPr lang="en-US" dirty="0" smtClean="0"/>
              <a:t>, </a:t>
            </a:r>
            <a:r>
              <a:rPr lang="en-US" b="1" dirty="0" smtClean="0"/>
              <a:t>Learning </a:t>
            </a:r>
            <a:r>
              <a:rPr lang="en-US" b="1" dirty="0"/>
              <a:t>a Similarity Metric Discriminatively, with Application to Face Verification</a:t>
            </a:r>
            <a:r>
              <a:rPr lang="en-US" dirty="0"/>
              <a:t> (CVPR 2005</a:t>
            </a:r>
            <a:r>
              <a:rPr lang="en-US" dirty="0" smtClean="0"/>
              <a:t>)</a:t>
            </a:r>
          </a:p>
          <a:p>
            <a:r>
              <a:rPr lang="en-US" dirty="0" err="1" smtClean="0"/>
              <a:t>Taigman</a:t>
            </a:r>
            <a:r>
              <a:rPr lang="en-US" dirty="0"/>
              <a:t>, </a:t>
            </a:r>
            <a:r>
              <a:rPr lang="en-US" dirty="0" smtClean="0"/>
              <a:t>Yang</a:t>
            </a:r>
            <a:r>
              <a:rPr lang="en-US" dirty="0"/>
              <a:t>, </a:t>
            </a:r>
            <a:r>
              <a:rPr lang="en-US" dirty="0" err="1" smtClean="0"/>
              <a:t>Ranzato</a:t>
            </a:r>
            <a:r>
              <a:rPr lang="en-US" dirty="0"/>
              <a:t>, </a:t>
            </a:r>
            <a:r>
              <a:rPr lang="en-US" dirty="0" smtClean="0"/>
              <a:t>Wolf, </a:t>
            </a:r>
            <a:r>
              <a:rPr lang="en-US" b="1" dirty="0" err="1" smtClean="0"/>
              <a:t>DeepFace</a:t>
            </a:r>
            <a:r>
              <a:rPr lang="en-US" b="1" dirty="0"/>
              <a:t>: Closing the Gap to Human-Level Performance in Face </a:t>
            </a:r>
            <a:r>
              <a:rPr lang="en-US" b="1" dirty="0" smtClean="0"/>
              <a:t>Verification</a:t>
            </a:r>
            <a:r>
              <a:rPr lang="en-US" dirty="0" smtClean="0"/>
              <a:t> (CVPR 2014)</a:t>
            </a:r>
            <a:endParaRPr lang="en-US" dirty="0"/>
          </a:p>
          <a:p>
            <a:r>
              <a:rPr lang="en-US" dirty="0" err="1" smtClean="0"/>
              <a:t>Schroff</a:t>
            </a:r>
            <a:r>
              <a:rPr lang="en-US" dirty="0"/>
              <a:t>, </a:t>
            </a:r>
            <a:r>
              <a:rPr lang="en-US" dirty="0" err="1" smtClean="0"/>
              <a:t>Kalenichenko</a:t>
            </a:r>
            <a:r>
              <a:rPr lang="en-US" dirty="0"/>
              <a:t>, </a:t>
            </a:r>
            <a:r>
              <a:rPr lang="en-US" dirty="0" err="1" smtClean="0"/>
              <a:t>Philbin</a:t>
            </a:r>
            <a:r>
              <a:rPr lang="en-US" dirty="0" smtClean="0"/>
              <a:t>, </a:t>
            </a:r>
            <a:r>
              <a:rPr lang="en-US" b="1" dirty="0" err="1" smtClean="0"/>
              <a:t>FaceNet</a:t>
            </a:r>
            <a:r>
              <a:rPr lang="en-US" b="1" dirty="0"/>
              <a:t>: A Unified Embedding for Face Recognition and </a:t>
            </a:r>
            <a:r>
              <a:rPr lang="en-US" b="1" dirty="0" smtClean="0"/>
              <a:t>Clustering </a:t>
            </a:r>
            <a:r>
              <a:rPr lang="en-US" dirty="0" smtClean="0"/>
              <a:t>(CVPR 2015)</a:t>
            </a:r>
            <a:endParaRPr lang="en-US" dirty="0"/>
          </a:p>
          <a:p>
            <a:endParaRPr lang="en-US" dirty="0" smtClean="0"/>
          </a:p>
        </p:txBody>
      </p:sp>
      <p:sp>
        <p:nvSpPr>
          <p:cNvPr id="7" name="TextBox 6"/>
          <p:cNvSpPr txBox="1"/>
          <p:nvPr/>
        </p:nvSpPr>
        <p:spPr>
          <a:xfrm>
            <a:off x="457201" y="5455172"/>
            <a:ext cx="8462273" cy="307777"/>
          </a:xfrm>
          <a:prstGeom prst="rect">
            <a:avLst/>
          </a:prstGeom>
          <a:noFill/>
        </p:spPr>
        <p:txBody>
          <a:bodyPr wrap="none" rtlCol="0">
            <a:spAutoFit/>
          </a:bodyPr>
          <a:lstStyle/>
          <a:p>
            <a:pPr defTabSz="457200"/>
            <a:r>
              <a:rPr lang="en-US" sz="1400" dirty="0">
                <a:solidFill>
                  <a:prstClr val="black"/>
                </a:solidFill>
              </a:rPr>
              <a:t>Huang et al. Labeled Faces in the Wild: A Database for Studying Face Recognition in Unconstrained Environments</a:t>
            </a:r>
          </a:p>
        </p:txBody>
      </p:sp>
    </p:spTree>
    <p:extLst>
      <p:ext uri="{BB962C8B-B14F-4D97-AF65-F5344CB8AC3E}">
        <p14:creationId xmlns:p14="http://schemas.microsoft.com/office/powerpoint/2010/main" val="1216690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Face Verification</a:t>
            </a:r>
            <a:endParaRPr lang="en-US" dirty="0"/>
          </a:p>
        </p:txBody>
      </p:sp>
      <p:pic>
        <p:nvPicPr>
          <p:cNvPr id="4" name="Picture 3" descr="Screen Shot 2015-06-08 at 12.54.20 PM.png"/>
          <p:cNvPicPr>
            <a:picLocks noChangeAspect="1"/>
          </p:cNvPicPr>
          <p:nvPr/>
        </p:nvPicPr>
        <p:blipFill rotWithShape="1">
          <a:blip r:embed="rId3">
            <a:extLst>
              <a:ext uri="{28A0092B-C50C-407E-A947-70E740481C1C}">
                <a14:useLocalDpi xmlns:a14="http://schemas.microsoft.com/office/drawing/2010/main" val="0"/>
              </a:ext>
            </a:extLst>
          </a:blip>
          <a:srcRect r="79465"/>
          <a:stretch/>
        </p:blipFill>
        <p:spPr>
          <a:xfrm>
            <a:off x="858216" y="1929211"/>
            <a:ext cx="1848642" cy="3767423"/>
          </a:xfrm>
          <a:prstGeom prst="rect">
            <a:avLst/>
          </a:prstGeom>
        </p:spPr>
      </p:pic>
      <p:pic>
        <p:nvPicPr>
          <p:cNvPr id="9" name="Picture 8"/>
          <p:cNvPicPr>
            <a:picLocks noChangeAspect="1"/>
          </p:cNvPicPr>
          <p:nvPr/>
        </p:nvPicPr>
        <p:blipFill rotWithShape="1">
          <a:blip r:embed="rId4"/>
          <a:srcRect l="2658" t="9417" r="2495" b="24271"/>
          <a:stretch/>
        </p:blipFill>
        <p:spPr>
          <a:xfrm>
            <a:off x="994035" y="2051314"/>
            <a:ext cx="1651798" cy="1667272"/>
          </a:xfrm>
          <a:prstGeom prst="rect">
            <a:avLst/>
          </a:prstGeom>
        </p:spPr>
      </p:pic>
      <p:pic>
        <p:nvPicPr>
          <p:cNvPr id="10" name="Picture 9"/>
          <p:cNvPicPr>
            <a:picLocks noChangeAspect="1"/>
          </p:cNvPicPr>
          <p:nvPr/>
        </p:nvPicPr>
        <p:blipFill rotWithShape="1">
          <a:blip r:embed="rId5"/>
          <a:srcRect l="23508" r="12099" b="4691"/>
          <a:stretch/>
        </p:blipFill>
        <p:spPr>
          <a:xfrm>
            <a:off x="994035" y="3798753"/>
            <a:ext cx="1651798" cy="1626924"/>
          </a:xfrm>
          <a:prstGeom prst="rect">
            <a:avLst/>
          </a:prstGeom>
        </p:spPr>
      </p:pic>
      <p:sp>
        <p:nvSpPr>
          <p:cNvPr id="8" name="Content Placeholder 2"/>
          <p:cNvSpPr>
            <a:spLocks noGrp="1"/>
          </p:cNvSpPr>
          <p:nvPr>
            <p:ph idx="1"/>
          </p:nvPr>
        </p:nvSpPr>
        <p:spPr>
          <a:xfrm>
            <a:off x="2706858" y="2066132"/>
            <a:ext cx="5979942" cy="3394472"/>
          </a:xfrm>
        </p:spPr>
        <p:txBody>
          <a:bodyPr>
            <a:normAutofit fontScale="70000" lnSpcReduction="20000"/>
          </a:bodyPr>
          <a:lstStyle/>
          <a:p>
            <a:r>
              <a:rPr lang="en-US" dirty="0" smtClean="0">
                <a:solidFill>
                  <a:srgbClr val="008000"/>
                </a:solidFill>
              </a:rPr>
              <a:t>Chopra </a:t>
            </a:r>
            <a:r>
              <a:rPr lang="en-US" dirty="0">
                <a:solidFill>
                  <a:srgbClr val="008000"/>
                </a:solidFill>
              </a:rPr>
              <a:t>and </a:t>
            </a:r>
            <a:r>
              <a:rPr lang="en-US" dirty="0" err="1">
                <a:solidFill>
                  <a:srgbClr val="008000"/>
                </a:solidFill>
              </a:rPr>
              <a:t>Hadsell</a:t>
            </a:r>
            <a:r>
              <a:rPr lang="en-US" dirty="0">
                <a:solidFill>
                  <a:srgbClr val="008000"/>
                </a:solidFill>
              </a:rPr>
              <a:t> and </a:t>
            </a:r>
            <a:r>
              <a:rPr lang="en-US" dirty="0" err="1">
                <a:solidFill>
                  <a:srgbClr val="008000"/>
                </a:solidFill>
              </a:rPr>
              <a:t>LeCun</a:t>
            </a:r>
            <a:r>
              <a:rPr lang="en-US" dirty="0" smtClean="0">
                <a:solidFill>
                  <a:srgbClr val="008000"/>
                </a:solidFill>
              </a:rPr>
              <a:t>, </a:t>
            </a:r>
            <a:r>
              <a:rPr lang="en-US" b="1" dirty="0" smtClean="0">
                <a:solidFill>
                  <a:srgbClr val="008000"/>
                </a:solidFill>
              </a:rPr>
              <a:t>Learning </a:t>
            </a:r>
            <a:r>
              <a:rPr lang="en-US" b="1" dirty="0">
                <a:solidFill>
                  <a:srgbClr val="008000"/>
                </a:solidFill>
              </a:rPr>
              <a:t>a Similarity Metric Discriminatively, with Application to Face Verification</a:t>
            </a:r>
            <a:r>
              <a:rPr lang="en-US" dirty="0">
                <a:solidFill>
                  <a:srgbClr val="008000"/>
                </a:solidFill>
              </a:rPr>
              <a:t> (CVPR 2005</a:t>
            </a:r>
            <a:r>
              <a:rPr lang="en-US" dirty="0" smtClean="0">
                <a:solidFill>
                  <a:srgbClr val="008000"/>
                </a:solidFill>
              </a:rPr>
              <a:t>)</a:t>
            </a:r>
          </a:p>
          <a:p>
            <a:r>
              <a:rPr lang="en-US" dirty="0" err="1" smtClean="0"/>
              <a:t>Taigman</a:t>
            </a:r>
            <a:r>
              <a:rPr lang="en-US" dirty="0"/>
              <a:t>, </a:t>
            </a:r>
            <a:r>
              <a:rPr lang="en-US" dirty="0" smtClean="0"/>
              <a:t>Yang</a:t>
            </a:r>
            <a:r>
              <a:rPr lang="en-US" dirty="0"/>
              <a:t>, </a:t>
            </a:r>
            <a:r>
              <a:rPr lang="en-US" dirty="0" err="1" smtClean="0"/>
              <a:t>Ranzato</a:t>
            </a:r>
            <a:r>
              <a:rPr lang="en-US" dirty="0"/>
              <a:t>, </a:t>
            </a:r>
            <a:r>
              <a:rPr lang="en-US" dirty="0" smtClean="0"/>
              <a:t>Wolf, </a:t>
            </a:r>
            <a:r>
              <a:rPr lang="en-US" b="1" dirty="0" err="1" smtClean="0"/>
              <a:t>DeepFace</a:t>
            </a:r>
            <a:r>
              <a:rPr lang="en-US" b="1" dirty="0"/>
              <a:t>: Closing the Gap to Human-Level Performance in Face </a:t>
            </a:r>
            <a:r>
              <a:rPr lang="en-US" b="1" dirty="0" smtClean="0"/>
              <a:t>Verification</a:t>
            </a:r>
            <a:r>
              <a:rPr lang="en-US" dirty="0" smtClean="0"/>
              <a:t> (CVPR 2014)</a:t>
            </a:r>
            <a:endParaRPr lang="en-US" dirty="0"/>
          </a:p>
          <a:p>
            <a:r>
              <a:rPr lang="en-US" dirty="0" err="1" smtClean="0"/>
              <a:t>Schroff</a:t>
            </a:r>
            <a:r>
              <a:rPr lang="en-US" dirty="0"/>
              <a:t>, </a:t>
            </a:r>
            <a:r>
              <a:rPr lang="en-US" dirty="0" err="1" smtClean="0"/>
              <a:t>Kalenichenko</a:t>
            </a:r>
            <a:r>
              <a:rPr lang="en-US" dirty="0"/>
              <a:t>, </a:t>
            </a:r>
            <a:r>
              <a:rPr lang="en-US" dirty="0" err="1" smtClean="0"/>
              <a:t>Philbin</a:t>
            </a:r>
            <a:r>
              <a:rPr lang="en-US" dirty="0" smtClean="0"/>
              <a:t>, </a:t>
            </a:r>
            <a:r>
              <a:rPr lang="en-US" b="1" dirty="0" err="1" smtClean="0"/>
              <a:t>FaceNet</a:t>
            </a:r>
            <a:r>
              <a:rPr lang="en-US" b="1" dirty="0"/>
              <a:t>: A Unified Embedding for Face Recognition and </a:t>
            </a:r>
            <a:r>
              <a:rPr lang="en-US" b="1" dirty="0" smtClean="0"/>
              <a:t>Clustering </a:t>
            </a:r>
            <a:r>
              <a:rPr lang="en-US" dirty="0" smtClean="0"/>
              <a:t>(CVPR 2015)</a:t>
            </a:r>
            <a:endParaRPr lang="en-US" dirty="0"/>
          </a:p>
          <a:p>
            <a:endParaRPr lang="en-US" dirty="0" smtClean="0"/>
          </a:p>
        </p:txBody>
      </p:sp>
      <p:sp>
        <p:nvSpPr>
          <p:cNvPr id="7" name="TextBox 6"/>
          <p:cNvSpPr txBox="1"/>
          <p:nvPr/>
        </p:nvSpPr>
        <p:spPr>
          <a:xfrm>
            <a:off x="457201" y="5455172"/>
            <a:ext cx="8462273" cy="307777"/>
          </a:xfrm>
          <a:prstGeom prst="rect">
            <a:avLst/>
          </a:prstGeom>
          <a:noFill/>
        </p:spPr>
        <p:txBody>
          <a:bodyPr wrap="none" rtlCol="0">
            <a:spAutoFit/>
          </a:bodyPr>
          <a:lstStyle/>
          <a:p>
            <a:pPr defTabSz="457200"/>
            <a:r>
              <a:rPr lang="en-US" sz="1400" dirty="0">
                <a:solidFill>
                  <a:prstClr val="black"/>
                </a:solidFill>
              </a:rPr>
              <a:t>Huang et al. Labeled Faces in the Wild: A Database for Studying Face Recognition in Unconstrained Environments</a:t>
            </a:r>
          </a:p>
        </p:txBody>
      </p:sp>
    </p:spTree>
    <p:extLst>
      <p:ext uri="{BB962C8B-B14F-4D97-AF65-F5344CB8AC3E}">
        <p14:creationId xmlns:p14="http://schemas.microsoft.com/office/powerpoint/2010/main" val="18442592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Deep Face</a:t>
            </a:r>
            <a:endParaRPr lang="en-US" dirty="0"/>
          </a:p>
        </p:txBody>
      </p:sp>
      <p:pic>
        <p:nvPicPr>
          <p:cNvPr id="9" name="Picture 8"/>
          <p:cNvPicPr>
            <a:picLocks noChangeAspect="1"/>
          </p:cNvPicPr>
          <p:nvPr/>
        </p:nvPicPr>
        <p:blipFill>
          <a:blip r:embed="rId3"/>
          <a:stretch>
            <a:fillRect/>
          </a:stretch>
        </p:blipFill>
        <p:spPr>
          <a:xfrm>
            <a:off x="591172" y="2150434"/>
            <a:ext cx="1667445" cy="1667445"/>
          </a:xfrm>
          <a:prstGeom prst="rect">
            <a:avLst/>
          </a:prstGeom>
        </p:spPr>
      </p:pic>
      <p:pic>
        <p:nvPicPr>
          <p:cNvPr id="10" name="Picture 9"/>
          <p:cNvPicPr>
            <a:picLocks noChangeAspect="1"/>
          </p:cNvPicPr>
          <p:nvPr/>
        </p:nvPicPr>
        <p:blipFill>
          <a:blip r:embed="rId4"/>
          <a:stretch>
            <a:fillRect/>
          </a:stretch>
        </p:blipFill>
        <p:spPr>
          <a:xfrm>
            <a:off x="591172" y="3964673"/>
            <a:ext cx="1667445" cy="1667445"/>
          </a:xfrm>
          <a:prstGeom prst="rect">
            <a:avLst/>
          </a:prstGeom>
        </p:spPr>
      </p:pic>
      <p:pic>
        <p:nvPicPr>
          <p:cNvPr id="11" name="Picture 10" descr="Screen Shot 2015-06-07 at 12.20.29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55032"/>
            <a:ext cx="7619110" cy="5143500"/>
          </a:xfrm>
          <a:prstGeom prst="rect">
            <a:avLst/>
          </a:prstGeom>
        </p:spPr>
      </p:pic>
    </p:spTree>
    <p:extLst>
      <p:ext uri="{BB962C8B-B14F-4D97-AF65-F5344CB8AC3E}">
        <p14:creationId xmlns:p14="http://schemas.microsoft.com/office/powerpoint/2010/main" val="3801045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“Siamese” </a:t>
            </a:r>
            <a:r>
              <a:rPr lang="en-US" sz="2800" dirty="0" err="1"/>
              <a:t>ConvNet</a:t>
            </a:r>
            <a:r>
              <a:rPr lang="en-US" sz="2800" dirty="0"/>
              <a:t> for Ground-to-Aerial Matching</a:t>
            </a:r>
          </a:p>
        </p:txBody>
      </p:sp>
      <p:graphicFrame>
        <p:nvGraphicFramePr>
          <p:cNvPr id="7" name="Object 6"/>
          <p:cNvGraphicFramePr>
            <a:graphicFrameLocks noChangeAspect="1"/>
          </p:cNvGraphicFramePr>
          <p:nvPr/>
        </p:nvGraphicFramePr>
        <p:xfrm>
          <a:off x="1317036" y="1907569"/>
          <a:ext cx="2837926" cy="3314089"/>
        </p:xfrm>
        <a:graphic>
          <a:graphicData uri="http://schemas.openxmlformats.org/presentationml/2006/ole">
            <mc:AlternateContent xmlns:mc="http://schemas.openxmlformats.org/markup-compatibility/2006">
              <mc:Choice xmlns:v="urn:schemas-microsoft-com:vml" Requires="v">
                <p:oleObj spid="_x0000_s1039" name="Acrobat Document" r:id="rId4" imgW="1892160" imgH="2209680" progId="AcroExch.Document.11">
                  <p:embed/>
                </p:oleObj>
              </mc:Choice>
              <mc:Fallback>
                <p:oleObj name="Acrobat Document" r:id="rId4" imgW="1892160" imgH="2209680" progId="AcroExch.Document.11">
                  <p:embed/>
                  <p:pic>
                    <p:nvPicPr>
                      <p:cNvPr id="0" name=""/>
                      <p:cNvPicPr/>
                      <p:nvPr/>
                    </p:nvPicPr>
                    <p:blipFill>
                      <a:blip r:embed="rId5"/>
                      <a:stretch>
                        <a:fillRect/>
                      </a:stretch>
                    </p:blipFill>
                    <p:spPr>
                      <a:xfrm>
                        <a:off x="1317036" y="1907569"/>
                        <a:ext cx="2837926" cy="3314089"/>
                      </a:xfrm>
                      <a:prstGeom prst="rect">
                        <a:avLst/>
                      </a:prstGeom>
                    </p:spPr>
                  </p:pic>
                </p:oleObj>
              </mc:Fallback>
            </mc:AlternateContent>
          </a:graphicData>
        </a:graphic>
      </p:graphicFrame>
      <p:pic>
        <p:nvPicPr>
          <p:cNvPr id="9" name="Picture 8"/>
          <p:cNvPicPr>
            <a:picLocks noChangeAspect="1"/>
          </p:cNvPicPr>
          <p:nvPr/>
        </p:nvPicPr>
        <p:blipFill rotWithShape="1">
          <a:blip r:embed="rId6"/>
          <a:srcRect l="47305" t="8042" r="44751" b="3560"/>
          <a:stretch/>
        </p:blipFill>
        <p:spPr>
          <a:xfrm>
            <a:off x="256611" y="1007464"/>
            <a:ext cx="681104" cy="4737334"/>
          </a:xfrm>
          <a:prstGeom prst="rect">
            <a:avLst/>
          </a:prstGeom>
        </p:spPr>
      </p:pic>
      <p:cxnSp>
        <p:nvCxnSpPr>
          <p:cNvPr id="10" name="Straight Connector 9"/>
          <p:cNvCxnSpPr/>
          <p:nvPr/>
        </p:nvCxnSpPr>
        <p:spPr>
          <a:xfrm>
            <a:off x="971600" y="1007462"/>
            <a:ext cx="1342278" cy="165386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914401" y="4596067"/>
            <a:ext cx="1388326" cy="113742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054195" y="2223713"/>
            <a:ext cx="0" cy="299794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4816953" y="4851579"/>
            <a:ext cx="3623662" cy="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5648973" y="2901324"/>
            <a:ext cx="208005" cy="208039"/>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2" name="Oval 21"/>
          <p:cNvSpPr/>
          <p:nvPr/>
        </p:nvSpPr>
        <p:spPr>
          <a:xfrm>
            <a:off x="7385305" y="3795225"/>
            <a:ext cx="208005" cy="208039"/>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23" name="Picture 22" descr="Screen Shot 2015-06-08 at 12.54.20 PM.png"/>
          <p:cNvPicPr>
            <a:picLocks noChangeAspect="1"/>
          </p:cNvPicPr>
          <p:nvPr/>
        </p:nvPicPr>
        <p:blipFill rotWithShape="1">
          <a:blip r:embed="rId7" cstate="print">
            <a:extLst>
              <a:ext uri="{28A0092B-C50C-407E-A947-70E740481C1C}">
                <a14:useLocalDpi xmlns:a14="http://schemas.microsoft.com/office/drawing/2010/main" val="0"/>
              </a:ext>
            </a:extLst>
          </a:blip>
          <a:srcRect r="79791" b="53261"/>
          <a:stretch/>
        </p:blipFill>
        <p:spPr>
          <a:xfrm>
            <a:off x="5448385" y="2300358"/>
            <a:ext cx="519095" cy="502420"/>
          </a:xfrm>
          <a:prstGeom prst="rect">
            <a:avLst/>
          </a:prstGeom>
        </p:spPr>
      </p:pic>
      <p:pic>
        <p:nvPicPr>
          <p:cNvPr id="24" name="Picture 23" descr="Screen Shot 2015-06-08 at 12.54.20 PM.png"/>
          <p:cNvPicPr>
            <a:picLocks noChangeAspect="1"/>
          </p:cNvPicPr>
          <p:nvPr/>
        </p:nvPicPr>
        <p:blipFill rotWithShape="1">
          <a:blip r:embed="rId8" cstate="print">
            <a:extLst>
              <a:ext uri="{28A0092B-C50C-407E-A947-70E740481C1C}">
                <a14:useLocalDpi xmlns:a14="http://schemas.microsoft.com/office/drawing/2010/main" val="0"/>
              </a:ext>
            </a:extLst>
          </a:blip>
          <a:srcRect t="48073" r="79500" b="3925"/>
          <a:stretch/>
        </p:blipFill>
        <p:spPr>
          <a:xfrm>
            <a:off x="7385305" y="3224775"/>
            <a:ext cx="498975" cy="488948"/>
          </a:xfrm>
          <a:prstGeom prst="rect">
            <a:avLst/>
          </a:prstGeom>
        </p:spPr>
      </p:pic>
      <p:sp>
        <p:nvSpPr>
          <p:cNvPr id="25" name="Oval 24"/>
          <p:cNvSpPr/>
          <p:nvPr/>
        </p:nvSpPr>
        <p:spPr>
          <a:xfrm>
            <a:off x="6394182" y="4452639"/>
            <a:ext cx="208005" cy="208039"/>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6" name="Oval 25"/>
          <p:cNvSpPr/>
          <p:nvPr/>
        </p:nvSpPr>
        <p:spPr>
          <a:xfrm>
            <a:off x="7048119" y="2901324"/>
            <a:ext cx="208005" cy="208039"/>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29" name="Picture 28" descr="Screen Shot 2015-06-08 at 12.54.20 PM.png"/>
          <p:cNvPicPr>
            <a:picLocks noChangeAspect="1"/>
          </p:cNvPicPr>
          <p:nvPr/>
        </p:nvPicPr>
        <p:blipFill rotWithShape="1">
          <a:blip r:embed="rId9" cstate="print">
            <a:extLst>
              <a:ext uri="{28A0092B-C50C-407E-A947-70E740481C1C}">
                <a14:useLocalDpi xmlns:a14="http://schemas.microsoft.com/office/drawing/2010/main" val="0"/>
              </a:ext>
            </a:extLst>
          </a:blip>
          <a:srcRect l="40177" t="2526" r="40736" b="52559"/>
          <a:stretch/>
        </p:blipFill>
        <p:spPr>
          <a:xfrm>
            <a:off x="6148500" y="3866209"/>
            <a:ext cx="453686" cy="446780"/>
          </a:xfrm>
          <a:prstGeom prst="rect">
            <a:avLst/>
          </a:prstGeom>
        </p:spPr>
      </p:pic>
      <p:pic>
        <p:nvPicPr>
          <p:cNvPr id="30" name="Picture 29" descr="Screen Shot 2015-06-08 at 12.54.20 PM.png"/>
          <p:cNvPicPr>
            <a:picLocks noChangeAspect="1"/>
          </p:cNvPicPr>
          <p:nvPr/>
        </p:nvPicPr>
        <p:blipFill rotWithShape="1">
          <a:blip r:embed="rId10" cstate="print">
            <a:extLst>
              <a:ext uri="{28A0092B-C50C-407E-A947-70E740481C1C}">
                <a14:useLocalDpi xmlns:a14="http://schemas.microsoft.com/office/drawing/2010/main" val="0"/>
              </a:ext>
            </a:extLst>
          </a:blip>
          <a:srcRect l="40177" t="46159" r="40736" b="5064"/>
          <a:stretch/>
        </p:blipFill>
        <p:spPr>
          <a:xfrm>
            <a:off x="6931618" y="2416127"/>
            <a:ext cx="453686" cy="485197"/>
          </a:xfrm>
          <a:prstGeom prst="rect">
            <a:avLst/>
          </a:prstGeom>
        </p:spPr>
      </p:pic>
    </p:spTree>
    <p:extLst>
      <p:ext uri="{BB962C8B-B14F-4D97-AF65-F5344CB8AC3E}">
        <p14:creationId xmlns:p14="http://schemas.microsoft.com/office/powerpoint/2010/main" val="517482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0"/>
                                        </p:tgtEl>
                                      </p:cBhvr>
                                    </p:animEffect>
                                    <p:set>
                                      <p:cBhvr>
                                        <p:cTn id="24" dur="1" fill="hold">
                                          <p:stCondLst>
                                            <p:cond delay="499"/>
                                          </p:stCondLst>
                                        </p:cTn>
                                        <p:tgtEl>
                                          <p:spTgt spid="1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animBg="1"/>
      <p:bldP spid="25" grpId="0" animBg="1"/>
      <p:bldP spid="2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“Siamese” </a:t>
            </a:r>
            <a:r>
              <a:rPr lang="en-US" sz="2800" dirty="0" err="1"/>
              <a:t>ConvNet</a:t>
            </a:r>
            <a:r>
              <a:rPr lang="en-US" sz="2800" dirty="0"/>
              <a:t> for Ground-to-Aerial Matching</a:t>
            </a:r>
          </a:p>
        </p:txBody>
      </p:sp>
      <p:sp>
        <p:nvSpPr>
          <p:cNvPr id="4" name="Content Placeholder 3"/>
          <p:cNvSpPr>
            <a:spLocks noGrp="1"/>
          </p:cNvSpPr>
          <p:nvPr>
            <p:ph idx="1"/>
          </p:nvPr>
        </p:nvSpPr>
        <p:spPr/>
        <p:txBody>
          <a:bodyPr/>
          <a:lstStyle/>
          <a:p>
            <a:endParaRPr lang="en-US" dirty="0"/>
          </a:p>
        </p:txBody>
      </p:sp>
      <p:graphicFrame>
        <p:nvGraphicFramePr>
          <p:cNvPr id="7" name="Object 6"/>
          <p:cNvGraphicFramePr>
            <a:graphicFrameLocks noChangeAspect="1"/>
          </p:cNvGraphicFramePr>
          <p:nvPr/>
        </p:nvGraphicFramePr>
        <p:xfrm>
          <a:off x="1317036" y="1907569"/>
          <a:ext cx="2837926" cy="3314089"/>
        </p:xfrm>
        <a:graphic>
          <a:graphicData uri="http://schemas.openxmlformats.org/presentationml/2006/ole">
            <mc:AlternateContent xmlns:mc="http://schemas.openxmlformats.org/markup-compatibility/2006">
              <mc:Choice xmlns:v="urn:schemas-microsoft-com:vml" Requires="v">
                <p:oleObj spid="_x0000_s2063" name="Acrobat Document" r:id="rId4" imgW="1892160" imgH="2209680" progId="AcroExch.Document.11">
                  <p:embed/>
                </p:oleObj>
              </mc:Choice>
              <mc:Fallback>
                <p:oleObj name="Acrobat Document" r:id="rId4" imgW="1892160" imgH="2209680" progId="AcroExch.Document.11">
                  <p:embed/>
                  <p:pic>
                    <p:nvPicPr>
                      <p:cNvPr id="0" name=""/>
                      <p:cNvPicPr/>
                      <p:nvPr/>
                    </p:nvPicPr>
                    <p:blipFill>
                      <a:blip r:embed="rId5"/>
                      <a:stretch>
                        <a:fillRect/>
                      </a:stretch>
                    </p:blipFill>
                    <p:spPr>
                      <a:xfrm>
                        <a:off x="1317036" y="1907569"/>
                        <a:ext cx="2837926" cy="3314089"/>
                      </a:xfrm>
                      <a:prstGeom prst="rect">
                        <a:avLst/>
                      </a:prstGeom>
                    </p:spPr>
                  </p:pic>
                </p:oleObj>
              </mc:Fallback>
            </mc:AlternateContent>
          </a:graphicData>
        </a:graphic>
      </p:graphicFrame>
      <p:sp>
        <p:nvSpPr>
          <p:cNvPr id="20" name="Frame 19"/>
          <p:cNvSpPr/>
          <p:nvPr/>
        </p:nvSpPr>
        <p:spPr>
          <a:xfrm rot="16200000" flipH="1">
            <a:off x="2238914" y="978345"/>
            <a:ext cx="367399" cy="2211128"/>
          </a:xfrm>
          <a:prstGeom prst="frame">
            <a:avLst>
              <a:gd name="adj1" fmla="val 16704"/>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114300" tIns="57150" rIns="114300" bIns="57150" rtlCol="0" anchor="ctr"/>
          <a:lstStyle/>
          <a:p>
            <a:pPr algn="ctr" defTabSz="457200"/>
            <a:endParaRPr lang="en-US">
              <a:solidFill>
                <a:prstClr val="black"/>
              </a:solidFill>
            </a:endParaRPr>
          </a:p>
        </p:txBody>
      </p:sp>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24843" r="62860" b="50289"/>
          <a:stretch/>
        </p:blipFill>
        <p:spPr>
          <a:xfrm>
            <a:off x="1296537" y="4890527"/>
            <a:ext cx="1119133" cy="1133689"/>
          </a:xfrm>
          <a:prstGeom prst="rect">
            <a:avLst/>
          </a:prstGeom>
        </p:spPr>
      </p:pic>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25288" t="50656" r="62426"/>
          <a:stretch/>
        </p:blipFill>
        <p:spPr>
          <a:xfrm>
            <a:off x="2414928" y="4890523"/>
            <a:ext cx="1118180" cy="1125315"/>
          </a:xfrm>
          <a:prstGeom prst="rect">
            <a:avLst/>
          </a:prstGeom>
        </p:spPr>
      </p:pic>
      <p:sp>
        <p:nvSpPr>
          <p:cNvPr id="18" name="Frame 17"/>
          <p:cNvSpPr/>
          <p:nvPr/>
        </p:nvSpPr>
        <p:spPr>
          <a:xfrm rot="16200000">
            <a:off x="1807122" y="4269275"/>
            <a:ext cx="1205039" cy="2336591"/>
          </a:xfrm>
          <a:prstGeom prst="frame">
            <a:avLst>
              <a:gd name="adj1" fmla="val 662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114300" tIns="57150" rIns="114300" bIns="57150" rtlCol="0" anchor="ctr"/>
          <a:lstStyle/>
          <a:p>
            <a:pPr algn="ctr" defTabSz="457200"/>
            <a:endParaRPr lang="en-US">
              <a:solidFill>
                <a:prstClr val="black"/>
              </a:solidFill>
            </a:endParaRPr>
          </a:p>
        </p:txBody>
      </p:sp>
      <p:cxnSp>
        <p:nvCxnSpPr>
          <p:cNvPr id="12" name="Straight Connector 11"/>
          <p:cNvCxnSpPr/>
          <p:nvPr/>
        </p:nvCxnSpPr>
        <p:spPr>
          <a:xfrm>
            <a:off x="5054195" y="2223713"/>
            <a:ext cx="0" cy="299794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4816953" y="4851579"/>
            <a:ext cx="3623662" cy="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5648973" y="2901324"/>
            <a:ext cx="208005" cy="208039"/>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7" name="Oval 16"/>
          <p:cNvSpPr/>
          <p:nvPr/>
        </p:nvSpPr>
        <p:spPr>
          <a:xfrm>
            <a:off x="7385305" y="3795225"/>
            <a:ext cx="208005" cy="208039"/>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19" name="Picture 18" descr="Screen Shot 2015-06-08 at 12.54.20 PM.png"/>
          <p:cNvPicPr>
            <a:picLocks noChangeAspect="1"/>
          </p:cNvPicPr>
          <p:nvPr/>
        </p:nvPicPr>
        <p:blipFill rotWithShape="1">
          <a:blip r:embed="rId7" cstate="print">
            <a:extLst>
              <a:ext uri="{28A0092B-C50C-407E-A947-70E740481C1C}">
                <a14:useLocalDpi xmlns:a14="http://schemas.microsoft.com/office/drawing/2010/main" val="0"/>
              </a:ext>
            </a:extLst>
          </a:blip>
          <a:srcRect r="79791" b="53261"/>
          <a:stretch/>
        </p:blipFill>
        <p:spPr>
          <a:xfrm>
            <a:off x="5448385" y="2300358"/>
            <a:ext cx="519095" cy="502420"/>
          </a:xfrm>
          <a:prstGeom prst="rect">
            <a:avLst/>
          </a:prstGeom>
        </p:spPr>
      </p:pic>
      <p:pic>
        <p:nvPicPr>
          <p:cNvPr id="21" name="Picture 20" descr="Screen Shot 2015-06-08 at 12.54.20 PM.png"/>
          <p:cNvPicPr>
            <a:picLocks noChangeAspect="1"/>
          </p:cNvPicPr>
          <p:nvPr/>
        </p:nvPicPr>
        <p:blipFill rotWithShape="1">
          <a:blip r:embed="rId8" cstate="print">
            <a:extLst>
              <a:ext uri="{28A0092B-C50C-407E-A947-70E740481C1C}">
                <a14:useLocalDpi xmlns:a14="http://schemas.microsoft.com/office/drawing/2010/main" val="0"/>
              </a:ext>
            </a:extLst>
          </a:blip>
          <a:srcRect t="48073" r="79500" b="3925"/>
          <a:stretch/>
        </p:blipFill>
        <p:spPr>
          <a:xfrm>
            <a:off x="7385305" y="3224775"/>
            <a:ext cx="498975" cy="488948"/>
          </a:xfrm>
          <a:prstGeom prst="rect">
            <a:avLst/>
          </a:prstGeom>
        </p:spPr>
      </p:pic>
      <p:sp>
        <p:nvSpPr>
          <p:cNvPr id="22" name="Oval 21"/>
          <p:cNvSpPr/>
          <p:nvPr/>
        </p:nvSpPr>
        <p:spPr>
          <a:xfrm>
            <a:off x="6394182" y="4452639"/>
            <a:ext cx="208005" cy="208039"/>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3" name="Oval 22"/>
          <p:cNvSpPr/>
          <p:nvPr/>
        </p:nvSpPr>
        <p:spPr>
          <a:xfrm>
            <a:off x="7048119" y="2901324"/>
            <a:ext cx="208005" cy="208039"/>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24" name="Picture 23" descr="Screen Shot 2015-06-08 at 12.54.20 PM.png"/>
          <p:cNvPicPr>
            <a:picLocks noChangeAspect="1"/>
          </p:cNvPicPr>
          <p:nvPr/>
        </p:nvPicPr>
        <p:blipFill rotWithShape="1">
          <a:blip r:embed="rId9" cstate="print">
            <a:extLst>
              <a:ext uri="{28A0092B-C50C-407E-A947-70E740481C1C}">
                <a14:useLocalDpi xmlns:a14="http://schemas.microsoft.com/office/drawing/2010/main" val="0"/>
              </a:ext>
            </a:extLst>
          </a:blip>
          <a:srcRect l="40177" t="2526" r="40736" b="52559"/>
          <a:stretch/>
        </p:blipFill>
        <p:spPr>
          <a:xfrm>
            <a:off x="6148500" y="3866209"/>
            <a:ext cx="453686" cy="446780"/>
          </a:xfrm>
          <a:prstGeom prst="rect">
            <a:avLst/>
          </a:prstGeom>
        </p:spPr>
      </p:pic>
      <p:pic>
        <p:nvPicPr>
          <p:cNvPr id="25" name="Picture 24" descr="Screen Shot 2015-06-08 at 12.54.20 PM.png"/>
          <p:cNvPicPr>
            <a:picLocks noChangeAspect="1"/>
          </p:cNvPicPr>
          <p:nvPr/>
        </p:nvPicPr>
        <p:blipFill rotWithShape="1">
          <a:blip r:embed="rId10" cstate="print">
            <a:extLst>
              <a:ext uri="{28A0092B-C50C-407E-A947-70E740481C1C}">
                <a14:useLocalDpi xmlns:a14="http://schemas.microsoft.com/office/drawing/2010/main" val="0"/>
              </a:ext>
            </a:extLst>
          </a:blip>
          <a:srcRect l="40177" t="46159" r="40736" b="5064"/>
          <a:stretch/>
        </p:blipFill>
        <p:spPr>
          <a:xfrm>
            <a:off x="6931618" y="2416127"/>
            <a:ext cx="453686" cy="485197"/>
          </a:xfrm>
          <a:prstGeom prst="rect">
            <a:avLst/>
          </a:prstGeom>
        </p:spPr>
      </p:pic>
    </p:spTree>
    <p:extLst>
      <p:ext uri="{BB962C8B-B14F-4D97-AF65-F5344CB8AC3E}">
        <p14:creationId xmlns:p14="http://schemas.microsoft.com/office/powerpoint/2010/main" val="3559109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 0 L -0.0983 -0.12554 " pathEditMode="relative" ptsTypes="AA">
                                      <p:cBhvr>
                                        <p:cTn id="26" dur="1000" fill="hold"/>
                                        <p:tgtEl>
                                          <p:spTgt spid="21"/>
                                        </p:tgtEl>
                                        <p:attrNameLst>
                                          <p:attrName>ppt_x</p:attrName>
                                          <p:attrName>ppt_y</p:attrName>
                                        </p:attrNameLst>
                                      </p:cBhvr>
                                    </p:animMotion>
                                  </p:childTnLst>
                                </p:cTn>
                              </p:par>
                              <p:par>
                                <p:cTn id="27" presetID="0" presetClass="path" presetSubtype="0" accel="50000" decel="50000" fill="hold" grpId="0" nodeType="withEffect">
                                  <p:stCondLst>
                                    <p:cond delay="0"/>
                                  </p:stCondLst>
                                  <p:childTnLst>
                                    <p:animMotion origin="layout" path="M 0 0 L -0.0983 -0.12554 " pathEditMode="relative" ptsTypes="AA">
                                      <p:cBhvr>
                                        <p:cTn id="28" dur="1000" fill="hold"/>
                                        <p:tgtEl>
                                          <p:spTgt spid="17"/>
                                        </p:tgtEl>
                                        <p:attrNameLst>
                                          <p:attrName>ppt_x</p:attrName>
                                          <p:attrName>ppt_y</p:attrName>
                                        </p:attrNameLst>
                                      </p:cBhvr>
                                    </p:animMotion>
                                  </p:childTnLst>
                                </p:cTn>
                              </p:par>
                              <p:par>
                                <p:cTn id="29" presetID="0" presetClass="path" presetSubtype="0" accel="50000" decel="50000" fill="hold" grpId="0" nodeType="withEffect">
                                  <p:stCondLst>
                                    <p:cond delay="0"/>
                                  </p:stCondLst>
                                  <p:childTnLst>
                                    <p:animMotion origin="layout" path="M 0 0 L 0.04915 0 " pathEditMode="relative" ptsTypes="AA">
                                      <p:cBhvr>
                                        <p:cTn id="30" dur="1000" fill="hold"/>
                                        <p:tgtEl>
                                          <p:spTgt spid="16"/>
                                        </p:tgtEl>
                                        <p:attrNameLst>
                                          <p:attrName>ppt_x</p:attrName>
                                          <p:attrName>ppt_y</p:attrName>
                                        </p:attrNameLst>
                                      </p:cBhvr>
                                    </p:animMotion>
                                  </p:childTnLst>
                                </p:cTn>
                              </p:par>
                              <p:par>
                                <p:cTn id="31" presetID="0" presetClass="path" presetSubtype="0" accel="50000" decel="50000" fill="hold" nodeType="withEffect">
                                  <p:stCondLst>
                                    <p:cond delay="0"/>
                                  </p:stCondLst>
                                  <p:childTnLst>
                                    <p:animMotion origin="layout" path="M 0 0 L 0.04915 0 " pathEditMode="relative" ptsTypes="AA">
                                      <p:cBhvr>
                                        <p:cTn id="32" dur="1000" fill="hold"/>
                                        <p:tgtEl>
                                          <p:spTgt spid="19"/>
                                        </p:tgtEl>
                                        <p:attrNameLst>
                                          <p:attrName>ppt_x</p:attrName>
                                          <p:attrName>ppt_y</p:attrName>
                                        </p:attrNameLst>
                                      </p:cBhvr>
                                    </p:animMotion>
                                  </p:childTnLst>
                                </p:cTn>
                              </p:par>
                              <p:par>
                                <p:cTn id="33" presetID="0" presetClass="path" presetSubtype="0" accel="50000" decel="50000" fill="hold" nodeType="withEffect">
                                  <p:stCondLst>
                                    <p:cond delay="0"/>
                                  </p:stCondLst>
                                  <p:childTnLst>
                                    <p:animMotion origin="layout" path="M 0 0 L -0.07086 0.09069 " pathEditMode="relative" ptsTypes="AA">
                                      <p:cBhvr>
                                        <p:cTn id="34" dur="1000" fill="hold"/>
                                        <p:tgtEl>
                                          <p:spTgt spid="25"/>
                                        </p:tgtEl>
                                        <p:attrNameLst>
                                          <p:attrName>ppt_x</p:attrName>
                                          <p:attrName>ppt_y</p:attrName>
                                        </p:attrNameLst>
                                      </p:cBhvr>
                                    </p:animMotion>
                                  </p:childTnLst>
                                </p:cTn>
                              </p:par>
                              <p:par>
                                <p:cTn id="35" presetID="0" presetClass="path" presetSubtype="0" accel="50000" decel="50000" fill="hold" grpId="0" nodeType="withEffect">
                                  <p:stCondLst>
                                    <p:cond delay="0"/>
                                  </p:stCondLst>
                                  <p:childTnLst>
                                    <p:animMotion origin="layout" path="M 0 0 L -0.07086 0.09069 " pathEditMode="relative" ptsTypes="AA">
                                      <p:cBhvr>
                                        <p:cTn id="36" dur="1000" fill="hold"/>
                                        <p:tgtEl>
                                          <p:spTgt spid="23"/>
                                        </p:tgtEl>
                                        <p:attrNameLst>
                                          <p:attrName>ppt_x</p:attrName>
                                          <p:attrName>ppt_y</p:attrName>
                                        </p:attrNameLst>
                                      </p:cBhvr>
                                    </p:animMotion>
                                  </p:childTnLst>
                                </p:cTn>
                              </p:par>
                              <p:par>
                                <p:cTn id="37" presetID="0" presetClass="path" presetSubtype="0" accel="50000" decel="50000" fill="hold" grpId="0" nodeType="withEffect">
                                  <p:stCondLst>
                                    <p:cond delay="0"/>
                                  </p:stCondLst>
                                  <p:childTnLst>
                                    <p:animMotion origin="layout" path="M 0 0 L -0.01806 -0.16194 " pathEditMode="relative" ptsTypes="AA">
                                      <p:cBhvr>
                                        <p:cTn id="38" dur="1000" fill="hold"/>
                                        <p:tgtEl>
                                          <p:spTgt spid="22"/>
                                        </p:tgtEl>
                                        <p:attrNameLst>
                                          <p:attrName>ppt_x</p:attrName>
                                          <p:attrName>ppt_y</p:attrName>
                                        </p:attrNameLst>
                                      </p:cBhvr>
                                    </p:animMotion>
                                  </p:childTnLst>
                                </p:cTn>
                              </p:par>
                              <p:par>
                                <p:cTn id="39" presetID="0" presetClass="path" presetSubtype="0" accel="50000" decel="50000" fill="hold" nodeType="withEffect">
                                  <p:stCondLst>
                                    <p:cond delay="0"/>
                                  </p:stCondLst>
                                  <p:childTnLst>
                                    <p:animMotion origin="layout" path="M 0 0 L -0.01806 -0.16194 " pathEditMode="relative" ptsTypes="AA">
                                      <p:cBhvr>
                                        <p:cTn id="40" dur="1000" fill="hold"/>
                                        <p:tgtEl>
                                          <p:spTgt spid="2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8" grpId="0" animBg="1"/>
      <p:bldP spid="16" grpId="0" animBg="1"/>
      <p:bldP spid="17" grpId="0" animBg="1"/>
      <p:bldP spid="22" grpId="0" animBg="1"/>
      <p:bldP spid="2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“Siamese” </a:t>
            </a:r>
            <a:r>
              <a:rPr lang="en-US" sz="2800" dirty="0" err="1"/>
              <a:t>ConvNet</a:t>
            </a:r>
            <a:r>
              <a:rPr lang="en-US" sz="2800" dirty="0"/>
              <a:t> for Ground-to-Aerial Matching</a:t>
            </a:r>
          </a:p>
        </p:txBody>
      </p:sp>
      <p:sp>
        <p:nvSpPr>
          <p:cNvPr id="4" name="Content Placeholder 3"/>
          <p:cNvSpPr>
            <a:spLocks noGrp="1"/>
          </p:cNvSpPr>
          <p:nvPr>
            <p:ph idx="1"/>
          </p:nvPr>
        </p:nvSpPr>
        <p:spPr/>
        <p:txBody>
          <a:bodyPr/>
          <a:lstStyle/>
          <a:p>
            <a:endParaRPr lang="en-US" dirty="0"/>
          </a:p>
        </p:txBody>
      </p:sp>
      <p:graphicFrame>
        <p:nvGraphicFramePr>
          <p:cNvPr id="7" name="Object 6"/>
          <p:cNvGraphicFramePr>
            <a:graphicFrameLocks noChangeAspect="1"/>
          </p:cNvGraphicFramePr>
          <p:nvPr>
            <p:extLst/>
          </p:nvPr>
        </p:nvGraphicFramePr>
        <p:xfrm>
          <a:off x="1317036" y="1907569"/>
          <a:ext cx="2837926" cy="3314089"/>
        </p:xfrm>
        <a:graphic>
          <a:graphicData uri="http://schemas.openxmlformats.org/presentationml/2006/ole">
            <mc:AlternateContent xmlns:mc="http://schemas.openxmlformats.org/markup-compatibility/2006">
              <mc:Choice xmlns:v="urn:schemas-microsoft-com:vml" Requires="v">
                <p:oleObj spid="_x0000_s3087" name="Acrobat Document" r:id="rId4" imgW="1892160" imgH="2209680" progId="AcroExch.Document.11">
                  <p:embed/>
                </p:oleObj>
              </mc:Choice>
              <mc:Fallback>
                <p:oleObj name="Acrobat Document" r:id="rId4" imgW="1892160" imgH="2209680" progId="AcroExch.Document.11">
                  <p:embed/>
                  <p:pic>
                    <p:nvPicPr>
                      <p:cNvPr id="0" name=""/>
                      <p:cNvPicPr/>
                      <p:nvPr/>
                    </p:nvPicPr>
                    <p:blipFill>
                      <a:blip r:embed="rId5"/>
                      <a:stretch>
                        <a:fillRect/>
                      </a:stretch>
                    </p:blipFill>
                    <p:spPr>
                      <a:xfrm>
                        <a:off x="1317036" y="1907569"/>
                        <a:ext cx="2837926" cy="3314089"/>
                      </a:xfrm>
                      <a:prstGeom prst="rect">
                        <a:avLst/>
                      </a:prstGeom>
                    </p:spPr>
                  </p:pic>
                </p:oleObj>
              </mc:Fallback>
            </mc:AlternateContent>
          </a:graphicData>
        </a:graphic>
      </p:graphicFrame>
      <p:pic>
        <p:nvPicPr>
          <p:cNvPr id="17" name="Picture 16"/>
          <p:cNvPicPr>
            <a:picLocks noChangeAspect="1"/>
          </p:cNvPicPr>
          <p:nvPr/>
        </p:nvPicPr>
        <p:blipFill rotWithShape="1">
          <a:blip r:embed="rId6">
            <a:extLst>
              <a:ext uri="{28A0092B-C50C-407E-A947-70E740481C1C}">
                <a14:useLocalDpi xmlns:a14="http://schemas.microsoft.com/office/drawing/2010/main" val="0"/>
              </a:ext>
            </a:extLst>
          </a:blip>
          <a:srcRect l="50201" r="37911" b="50000"/>
          <a:stretch/>
        </p:blipFill>
        <p:spPr>
          <a:xfrm>
            <a:off x="1274065" y="4877504"/>
            <a:ext cx="1137696" cy="1199018"/>
          </a:xfrm>
          <a:prstGeom prst="rect">
            <a:avLst/>
          </a:prstGeom>
        </p:spPr>
      </p:pic>
      <p:pic>
        <p:nvPicPr>
          <p:cNvPr id="19" name="Picture 18"/>
          <p:cNvPicPr>
            <a:picLocks noChangeAspect="1"/>
          </p:cNvPicPr>
          <p:nvPr/>
        </p:nvPicPr>
        <p:blipFill rotWithShape="1">
          <a:blip r:embed="rId6">
            <a:extLst>
              <a:ext uri="{28A0092B-C50C-407E-A947-70E740481C1C}">
                <a14:useLocalDpi xmlns:a14="http://schemas.microsoft.com/office/drawing/2010/main" val="0"/>
              </a:ext>
            </a:extLst>
          </a:blip>
          <a:srcRect l="50201" t="51629" r="37473" b="-1"/>
          <a:stretch/>
        </p:blipFill>
        <p:spPr>
          <a:xfrm>
            <a:off x="2411773" y="4877503"/>
            <a:ext cx="1179535" cy="1159953"/>
          </a:xfrm>
          <a:prstGeom prst="rect">
            <a:avLst/>
          </a:prstGeom>
        </p:spPr>
      </p:pic>
      <p:sp>
        <p:nvSpPr>
          <p:cNvPr id="18" name="Frame 17"/>
          <p:cNvSpPr/>
          <p:nvPr/>
        </p:nvSpPr>
        <p:spPr>
          <a:xfrm rot="16200000">
            <a:off x="1825618" y="4224138"/>
            <a:ext cx="1205039" cy="2365663"/>
          </a:xfrm>
          <a:prstGeom prst="frame">
            <a:avLst>
              <a:gd name="adj1" fmla="val 662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14300" tIns="57150" rIns="114300" bIns="57150" rtlCol="0" anchor="ctr"/>
          <a:lstStyle/>
          <a:p>
            <a:pPr algn="ctr" defTabSz="457200"/>
            <a:endParaRPr lang="en-US">
              <a:solidFill>
                <a:prstClr val="black"/>
              </a:solidFill>
            </a:endParaRPr>
          </a:p>
        </p:txBody>
      </p:sp>
      <p:sp>
        <p:nvSpPr>
          <p:cNvPr id="20" name="Frame 19"/>
          <p:cNvSpPr/>
          <p:nvPr/>
        </p:nvSpPr>
        <p:spPr>
          <a:xfrm rot="16200000" flipH="1">
            <a:off x="2238914" y="978345"/>
            <a:ext cx="367399" cy="2211128"/>
          </a:xfrm>
          <a:prstGeom prst="frame">
            <a:avLst>
              <a:gd name="adj1" fmla="val 167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14300" tIns="57150" rIns="114300" bIns="57150" rtlCol="0" anchor="ctr"/>
          <a:lstStyle/>
          <a:p>
            <a:pPr algn="ctr" defTabSz="457200"/>
            <a:endParaRPr lang="en-US">
              <a:solidFill>
                <a:prstClr val="black"/>
              </a:solidFill>
            </a:endParaRPr>
          </a:p>
        </p:txBody>
      </p:sp>
      <p:cxnSp>
        <p:nvCxnSpPr>
          <p:cNvPr id="13" name="Straight Connector 12"/>
          <p:cNvCxnSpPr/>
          <p:nvPr/>
        </p:nvCxnSpPr>
        <p:spPr>
          <a:xfrm>
            <a:off x="5054195" y="2223713"/>
            <a:ext cx="0" cy="299794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flipV="1">
            <a:off x="4816953" y="4851579"/>
            <a:ext cx="3623662" cy="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6082174" y="2901324"/>
            <a:ext cx="208005" cy="208039"/>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6" name="Oval 15"/>
          <p:cNvSpPr/>
          <p:nvPr/>
        </p:nvSpPr>
        <p:spPr>
          <a:xfrm>
            <a:off x="6535860" y="3149664"/>
            <a:ext cx="208005" cy="208039"/>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21" name="Picture 20" descr="Screen Shot 2015-06-08 at 12.54.20 PM.png"/>
          <p:cNvPicPr>
            <a:picLocks noChangeAspect="1"/>
          </p:cNvPicPr>
          <p:nvPr/>
        </p:nvPicPr>
        <p:blipFill rotWithShape="1">
          <a:blip r:embed="rId7" cstate="print">
            <a:extLst>
              <a:ext uri="{28A0092B-C50C-407E-A947-70E740481C1C}">
                <a14:useLocalDpi xmlns:a14="http://schemas.microsoft.com/office/drawing/2010/main" val="0"/>
              </a:ext>
            </a:extLst>
          </a:blip>
          <a:srcRect r="79791" b="53261"/>
          <a:stretch/>
        </p:blipFill>
        <p:spPr>
          <a:xfrm>
            <a:off x="5822626" y="2300358"/>
            <a:ext cx="519095" cy="502420"/>
          </a:xfrm>
          <a:prstGeom prst="rect">
            <a:avLst/>
          </a:prstGeom>
        </p:spPr>
      </p:pic>
      <p:pic>
        <p:nvPicPr>
          <p:cNvPr id="22" name="Picture 21" descr="Screen Shot 2015-06-08 at 12.54.20 PM.png"/>
          <p:cNvPicPr>
            <a:picLocks noChangeAspect="1"/>
          </p:cNvPicPr>
          <p:nvPr/>
        </p:nvPicPr>
        <p:blipFill rotWithShape="1">
          <a:blip r:embed="rId8" cstate="print">
            <a:extLst>
              <a:ext uri="{28A0092B-C50C-407E-A947-70E740481C1C}">
                <a14:useLocalDpi xmlns:a14="http://schemas.microsoft.com/office/drawing/2010/main" val="0"/>
              </a:ext>
            </a:extLst>
          </a:blip>
          <a:srcRect t="48073" r="79500" b="3925"/>
          <a:stretch/>
        </p:blipFill>
        <p:spPr>
          <a:xfrm>
            <a:off x="6494377" y="2620414"/>
            <a:ext cx="498975" cy="488948"/>
          </a:xfrm>
          <a:prstGeom prst="rect">
            <a:avLst/>
          </a:prstGeom>
        </p:spPr>
      </p:pic>
      <p:sp>
        <p:nvSpPr>
          <p:cNvPr id="23" name="Oval 22"/>
          <p:cNvSpPr/>
          <p:nvPr/>
        </p:nvSpPr>
        <p:spPr>
          <a:xfrm>
            <a:off x="6186177" y="3609704"/>
            <a:ext cx="208005" cy="208039"/>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4" name="Oval 23"/>
          <p:cNvSpPr/>
          <p:nvPr/>
        </p:nvSpPr>
        <p:spPr>
          <a:xfrm>
            <a:off x="6421166" y="3378512"/>
            <a:ext cx="208005" cy="208039"/>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25" name="Picture 24" descr="Screen Shot 2015-06-08 at 12.54.20 PM.png"/>
          <p:cNvPicPr>
            <a:picLocks noChangeAspect="1"/>
          </p:cNvPicPr>
          <p:nvPr/>
        </p:nvPicPr>
        <p:blipFill rotWithShape="1">
          <a:blip r:embed="rId9" cstate="print">
            <a:extLst>
              <a:ext uri="{28A0092B-C50C-407E-A947-70E740481C1C}">
                <a14:useLocalDpi xmlns:a14="http://schemas.microsoft.com/office/drawing/2010/main" val="0"/>
              </a:ext>
            </a:extLst>
          </a:blip>
          <a:srcRect l="40177" t="2526" r="40736" b="52559"/>
          <a:stretch/>
        </p:blipFill>
        <p:spPr>
          <a:xfrm>
            <a:off x="5967479" y="3109362"/>
            <a:ext cx="453686" cy="446780"/>
          </a:xfrm>
          <a:prstGeom prst="rect">
            <a:avLst/>
          </a:prstGeom>
        </p:spPr>
      </p:pic>
      <p:pic>
        <p:nvPicPr>
          <p:cNvPr id="26" name="Picture 25" descr="Screen Shot 2015-06-08 at 12.54.20 PM.png"/>
          <p:cNvPicPr>
            <a:picLocks noChangeAspect="1"/>
          </p:cNvPicPr>
          <p:nvPr/>
        </p:nvPicPr>
        <p:blipFill rotWithShape="1">
          <a:blip r:embed="rId10" cstate="print">
            <a:extLst>
              <a:ext uri="{28A0092B-C50C-407E-A947-70E740481C1C}">
                <a14:useLocalDpi xmlns:a14="http://schemas.microsoft.com/office/drawing/2010/main" val="0"/>
              </a:ext>
            </a:extLst>
          </a:blip>
          <a:srcRect l="40177" t="46159" r="40736" b="5064"/>
          <a:stretch/>
        </p:blipFill>
        <p:spPr>
          <a:xfrm>
            <a:off x="6210484" y="2878792"/>
            <a:ext cx="453686" cy="485197"/>
          </a:xfrm>
          <a:prstGeom prst="rect">
            <a:avLst/>
          </a:prstGeom>
        </p:spPr>
      </p:pic>
    </p:spTree>
    <p:extLst>
      <p:ext uri="{BB962C8B-B14F-4D97-AF65-F5344CB8AC3E}">
        <p14:creationId xmlns:p14="http://schemas.microsoft.com/office/powerpoint/2010/main" val="4105029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 0 L -0.00121 0.13201 " pathEditMode="relative" ptsTypes="AA">
                                      <p:cBhvr>
                                        <p:cTn id="26" dur="1000" fill="hold"/>
                                        <p:tgtEl>
                                          <p:spTgt spid="26"/>
                                        </p:tgtEl>
                                        <p:attrNameLst>
                                          <p:attrName>ppt_x</p:attrName>
                                          <p:attrName>ppt_y</p:attrName>
                                        </p:attrNameLst>
                                      </p:cBhvr>
                                    </p:animMotion>
                                  </p:childTnLst>
                                </p:cTn>
                              </p:par>
                              <p:par>
                                <p:cTn id="27" presetID="0" presetClass="path" presetSubtype="0" accel="50000" decel="50000" fill="hold" grpId="0" nodeType="withEffect">
                                  <p:stCondLst>
                                    <p:cond delay="0"/>
                                  </p:stCondLst>
                                  <p:childTnLst>
                                    <p:animMotion origin="layout" path="M 0 0 L -0.00121 0.13201 " pathEditMode="relative" ptsTypes="AA">
                                      <p:cBhvr>
                                        <p:cTn id="28" dur="1000" fill="hold"/>
                                        <p:tgtEl>
                                          <p:spTgt spid="24"/>
                                        </p:tgtEl>
                                        <p:attrNameLst>
                                          <p:attrName>ppt_x</p:attrName>
                                          <p:attrName>ppt_y</p:attrName>
                                        </p:attrNameLst>
                                      </p:cBhvr>
                                    </p:animMotion>
                                  </p:childTnLst>
                                </p:cTn>
                              </p:par>
                              <p:par>
                                <p:cTn id="29" presetID="0" presetClass="path" presetSubtype="0" accel="50000" decel="50000" fill="hold" nodeType="withEffect">
                                  <p:stCondLst>
                                    <p:cond delay="0"/>
                                  </p:stCondLst>
                                  <p:childTnLst>
                                    <p:animMotion origin="layout" path="M 0 0 L -0.00121 0.13201 " pathEditMode="relative" ptsTypes="AA">
                                      <p:cBhvr>
                                        <p:cTn id="30" dur="1000" fill="hold"/>
                                        <p:tgtEl>
                                          <p:spTgt spid="25"/>
                                        </p:tgtEl>
                                        <p:attrNameLst>
                                          <p:attrName>ppt_x</p:attrName>
                                          <p:attrName>ppt_y</p:attrName>
                                        </p:attrNameLst>
                                      </p:cBhvr>
                                    </p:animMotion>
                                  </p:childTnLst>
                                </p:cTn>
                              </p:par>
                              <p:par>
                                <p:cTn id="31" presetID="0" presetClass="path" presetSubtype="0" accel="50000" decel="50000" fill="hold" grpId="0" nodeType="withEffect">
                                  <p:stCondLst>
                                    <p:cond delay="0"/>
                                  </p:stCondLst>
                                  <p:childTnLst>
                                    <p:animMotion origin="layout" path="M 0 0 L -0.00121 0.13201 " pathEditMode="relative" ptsTypes="AA">
                                      <p:cBhvr>
                                        <p:cTn id="32" dur="1000" fill="hold"/>
                                        <p:tgtEl>
                                          <p:spTgt spid="23"/>
                                        </p:tgtEl>
                                        <p:attrNameLst>
                                          <p:attrName>ppt_x</p:attrName>
                                          <p:attrName>ppt_y</p:attrName>
                                        </p:attrNameLst>
                                      </p:cBhvr>
                                    </p:animMotion>
                                  </p:childTnLst>
                                </p:cTn>
                              </p:par>
                              <p:par>
                                <p:cTn id="33" presetID="0" presetClass="path" presetSubtype="0" accel="50000" decel="50000" fill="hold" grpId="0" nodeType="withEffect">
                                  <p:stCondLst>
                                    <p:cond delay="0"/>
                                  </p:stCondLst>
                                  <p:childTnLst>
                                    <p:animMotion origin="layout" path="M 0 0 L 0.12939 -0.00648 " pathEditMode="relative" ptsTypes="AA">
                                      <p:cBhvr>
                                        <p:cTn id="34" dur="1000" fill="hold"/>
                                        <p:tgtEl>
                                          <p:spTgt spid="16"/>
                                        </p:tgtEl>
                                        <p:attrNameLst>
                                          <p:attrName>ppt_x</p:attrName>
                                          <p:attrName>ppt_y</p:attrName>
                                        </p:attrNameLst>
                                      </p:cBhvr>
                                    </p:animMotion>
                                  </p:childTnLst>
                                </p:cTn>
                              </p:par>
                              <p:par>
                                <p:cTn id="35" presetID="0" presetClass="path" presetSubtype="0" accel="50000" decel="50000" fill="hold" nodeType="withEffect">
                                  <p:stCondLst>
                                    <p:cond delay="0"/>
                                  </p:stCondLst>
                                  <p:childTnLst>
                                    <p:animMotion origin="layout" path="M 0 0 L 0.12939 -0.00648 " pathEditMode="relative" ptsTypes="AA">
                                      <p:cBhvr>
                                        <p:cTn id="36" dur="1000" fill="hold"/>
                                        <p:tgtEl>
                                          <p:spTgt spid="22"/>
                                        </p:tgtEl>
                                        <p:attrNameLst>
                                          <p:attrName>ppt_x</p:attrName>
                                          <p:attrName>ppt_y</p:attrName>
                                        </p:attrNameLst>
                                      </p:cBhvr>
                                    </p:animMotion>
                                  </p:childTnLst>
                                </p:cTn>
                              </p:par>
                              <p:par>
                                <p:cTn id="37" presetID="0" presetClass="path" presetSubtype="0" accel="50000" decel="50000" fill="hold" grpId="0" nodeType="withEffect">
                                  <p:stCondLst>
                                    <p:cond delay="0"/>
                                  </p:stCondLst>
                                  <p:childTnLst>
                                    <p:animMotion origin="layout" path="M 0 0 L 0.12939 -0.00648 " pathEditMode="relative" ptsTypes="AA">
                                      <p:cBhvr>
                                        <p:cTn id="38" dur="1000" fill="hold"/>
                                        <p:tgtEl>
                                          <p:spTgt spid="15"/>
                                        </p:tgtEl>
                                        <p:attrNameLst>
                                          <p:attrName>ppt_x</p:attrName>
                                          <p:attrName>ppt_y</p:attrName>
                                        </p:attrNameLst>
                                      </p:cBhvr>
                                    </p:animMotion>
                                  </p:childTnLst>
                                </p:cTn>
                              </p:par>
                              <p:par>
                                <p:cTn id="39" presetID="0" presetClass="path" presetSubtype="0" accel="50000" decel="50000" fill="hold" grpId="0" nodeType="withEffect" nodePh="1">
                                  <p:stCondLst>
                                    <p:cond delay="0"/>
                                  </p:stCondLst>
                                  <p:endCondLst>
                                    <p:cond evt="begin" delay="0">
                                      <p:tn val="39"/>
                                    </p:cond>
                                  </p:endCondLst>
                                  <p:childTnLst>
                                    <p:animMotion origin="layout" path="M 0 0 L 0.12939 -0.00648 " pathEditMode="relative" ptsTypes="AA">
                                      <p:cBhvr>
                                        <p:cTn id="40" dur="1000" fill="hold"/>
                                        <p:tgtEl>
                                          <p:spTgt spid="4">
                                            <p:txEl>
                                              <p:pRg st="0" end="0"/>
                                            </p:txEl>
                                          </p:spTgt>
                                        </p:tgtEl>
                                        <p:attrNameLst>
                                          <p:attrName>ppt_x</p:attrName>
                                          <p:attrName>ppt_y</p:attrName>
                                        </p:attrNameLst>
                                      </p:cBhvr>
                                    </p:animMotion>
                                  </p:childTnLst>
                                </p:cTn>
                              </p:par>
                              <p:par>
                                <p:cTn id="41" presetID="0" presetClass="path" presetSubtype="0" accel="50000" decel="50000" fill="hold" nodeType="withEffect">
                                  <p:stCondLst>
                                    <p:cond delay="0"/>
                                  </p:stCondLst>
                                  <p:childTnLst>
                                    <p:animMotion origin="layout" path="M 0 0 L 0.12939 -0.00648 " pathEditMode="relative" ptsTypes="AA">
                                      <p:cBhvr>
                                        <p:cTn id="42" dur="1000" fill="hold"/>
                                        <p:tgtEl>
                                          <p:spTgt spid="2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8" grpId="0" animBg="1"/>
      <p:bldP spid="20" grpId="0" animBg="1"/>
      <p:bldP spid="15" grpId="0" animBg="1"/>
      <p:bldP spid="16" grpId="0" animBg="1"/>
      <p:bldP spid="23" grpId="0" animBg="1"/>
      <p:bldP spid="2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Contrastive Loss</a:t>
            </a:r>
            <a:endParaRPr lang="en-US" dirty="0"/>
          </a:p>
        </p:txBody>
      </p:sp>
      <p:sp>
        <p:nvSpPr>
          <p:cNvPr id="6" name="TextBox 5"/>
          <p:cNvSpPr txBox="1"/>
          <p:nvPr/>
        </p:nvSpPr>
        <p:spPr>
          <a:xfrm>
            <a:off x="5311775" y="1823764"/>
            <a:ext cx="2108269" cy="646331"/>
          </a:xfrm>
          <a:prstGeom prst="rect">
            <a:avLst/>
          </a:prstGeom>
          <a:noFill/>
        </p:spPr>
        <p:txBody>
          <a:bodyPr wrap="none" rtlCol="0">
            <a:spAutoFit/>
          </a:bodyPr>
          <a:lstStyle/>
          <a:p>
            <a:pPr defTabSz="457200"/>
            <a:r>
              <a:rPr lang="en-US" dirty="0">
                <a:solidFill>
                  <a:srgbClr val="FF0000"/>
                </a:solidFill>
              </a:rPr>
              <a:t>red: similar pairs</a:t>
            </a:r>
          </a:p>
          <a:p>
            <a:pPr defTabSz="457200"/>
            <a:r>
              <a:rPr lang="en-US" dirty="0">
                <a:solidFill>
                  <a:srgbClr val="0000FF"/>
                </a:solidFill>
              </a:rPr>
              <a:t>blue: dissimilar pairs</a:t>
            </a:r>
          </a:p>
        </p:txBody>
      </p:sp>
      <p:pic>
        <p:nvPicPr>
          <p:cNvPr id="9" name="Picture 8" descr="Screen Shot 2015-01-21 at 3.22.0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874246"/>
            <a:ext cx="4555500" cy="3361711"/>
          </a:xfrm>
          <a:prstGeom prst="rect">
            <a:avLst/>
          </a:prstGeom>
        </p:spPr>
      </p:pic>
      <p:sp>
        <p:nvSpPr>
          <p:cNvPr id="3" name="TextBox 2"/>
          <p:cNvSpPr txBox="1"/>
          <p:nvPr/>
        </p:nvSpPr>
        <p:spPr>
          <a:xfrm>
            <a:off x="5191347" y="4753783"/>
            <a:ext cx="4057521" cy="646331"/>
          </a:xfrm>
          <a:prstGeom prst="rect">
            <a:avLst/>
          </a:prstGeom>
          <a:noFill/>
        </p:spPr>
        <p:txBody>
          <a:bodyPr wrap="none" rtlCol="0">
            <a:spAutoFit/>
          </a:bodyPr>
          <a:lstStyle/>
          <a:p>
            <a:pPr defTabSz="457200"/>
            <a:r>
              <a:rPr lang="en-US" sz="1200" dirty="0" err="1">
                <a:solidFill>
                  <a:prstClr val="black"/>
                </a:solidFill>
              </a:rPr>
              <a:t>Hadsell</a:t>
            </a:r>
            <a:r>
              <a:rPr lang="en-US" sz="1200" dirty="0">
                <a:solidFill>
                  <a:prstClr val="black"/>
                </a:solidFill>
              </a:rPr>
              <a:t>, Chopra, </a:t>
            </a:r>
            <a:r>
              <a:rPr lang="en-US" sz="1200" dirty="0" err="1">
                <a:solidFill>
                  <a:prstClr val="black"/>
                </a:solidFill>
              </a:rPr>
              <a:t>Yann</a:t>
            </a:r>
            <a:r>
              <a:rPr lang="en-US" sz="1200" dirty="0">
                <a:solidFill>
                  <a:prstClr val="black"/>
                </a:solidFill>
              </a:rPr>
              <a:t> </a:t>
            </a:r>
            <a:r>
              <a:rPr lang="en-US" sz="1200" dirty="0" err="1">
                <a:solidFill>
                  <a:prstClr val="black"/>
                </a:solidFill>
              </a:rPr>
              <a:t>LeCun</a:t>
            </a:r>
            <a:r>
              <a:rPr lang="en-US" sz="1200" dirty="0">
                <a:solidFill>
                  <a:prstClr val="black"/>
                </a:solidFill>
              </a:rPr>
              <a:t>, </a:t>
            </a:r>
          </a:p>
          <a:p>
            <a:pPr defTabSz="457200"/>
            <a:r>
              <a:rPr lang="en-US" sz="1200" b="1" dirty="0">
                <a:solidFill>
                  <a:prstClr val="black"/>
                </a:solidFill>
              </a:rPr>
              <a:t>Dimensionality Reduction by Learning an Invariant Mapping</a:t>
            </a:r>
            <a:r>
              <a:rPr lang="en-US" sz="1200" dirty="0">
                <a:solidFill>
                  <a:prstClr val="black"/>
                </a:solidFill>
              </a:rPr>
              <a:t>, </a:t>
            </a:r>
          </a:p>
          <a:p>
            <a:pPr defTabSz="457200"/>
            <a:r>
              <a:rPr lang="en-US" sz="1200" dirty="0">
                <a:solidFill>
                  <a:prstClr val="black"/>
                </a:solidFill>
              </a:rPr>
              <a:t>CVPR06</a:t>
            </a:r>
          </a:p>
        </p:txBody>
      </p:sp>
      <p:sp>
        <p:nvSpPr>
          <p:cNvPr id="4" name="TextBox 3"/>
          <p:cNvSpPr txBox="1"/>
          <p:nvPr/>
        </p:nvSpPr>
        <p:spPr>
          <a:xfrm>
            <a:off x="3675532" y="2669370"/>
            <a:ext cx="314659" cy="400110"/>
          </a:xfrm>
          <a:prstGeom prst="rect">
            <a:avLst/>
          </a:prstGeom>
          <a:noFill/>
        </p:spPr>
        <p:txBody>
          <a:bodyPr wrap="none" rtlCol="0">
            <a:spAutoFit/>
          </a:bodyPr>
          <a:lstStyle/>
          <a:p>
            <a:pPr defTabSz="457200"/>
            <a:r>
              <a:rPr lang="en-US" sz="2000" b="1" dirty="0">
                <a:solidFill>
                  <a:prstClr val="black"/>
                </a:solidFill>
              </a:rPr>
              <a:t>2</a:t>
            </a:r>
          </a:p>
        </p:txBody>
      </p:sp>
      <p:sp>
        <p:nvSpPr>
          <p:cNvPr id="10" name="TextBox 9"/>
          <p:cNvSpPr txBox="1"/>
          <p:nvPr/>
        </p:nvSpPr>
        <p:spPr>
          <a:xfrm>
            <a:off x="4740001" y="4275203"/>
            <a:ext cx="314659" cy="400110"/>
          </a:xfrm>
          <a:prstGeom prst="rect">
            <a:avLst/>
          </a:prstGeom>
          <a:noFill/>
        </p:spPr>
        <p:txBody>
          <a:bodyPr wrap="none" rtlCol="0">
            <a:spAutoFit/>
          </a:bodyPr>
          <a:lstStyle/>
          <a:p>
            <a:pPr defTabSz="457200"/>
            <a:r>
              <a:rPr lang="en-US" sz="2000" b="1" dirty="0">
                <a:solidFill>
                  <a:prstClr val="black"/>
                </a:solidFill>
              </a:rPr>
              <a:t>2</a:t>
            </a:r>
          </a:p>
        </p:txBody>
      </p:sp>
      <p:pic>
        <p:nvPicPr>
          <p:cNvPr id="12" name="Picture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474575" y="12439651"/>
            <a:ext cx="3511550" cy="2587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4" descr="loss.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12700" y="2471814"/>
            <a:ext cx="3223203" cy="2374692"/>
          </a:xfrm>
          <a:prstGeom prst="rect">
            <a:avLst/>
          </a:prstGeom>
        </p:spPr>
      </p:pic>
    </p:spTree>
    <p:extLst>
      <p:ext uri="{BB962C8B-B14F-4D97-AF65-F5344CB8AC3E}">
        <p14:creationId xmlns:p14="http://schemas.microsoft.com/office/powerpoint/2010/main" val="19453826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Pair Distance Distribution</a:t>
            </a:r>
            <a:endParaRPr lang="en-US" dirty="0"/>
          </a:p>
        </p:txBody>
      </p:sp>
      <p:pic>
        <p:nvPicPr>
          <p:cNvPr id="6" name="Picture 5" descr="Screen Shot 2015-01-21 at 2.32.14 AM.png"/>
          <p:cNvPicPr>
            <a:picLocks noChangeAspect="1"/>
          </p:cNvPicPr>
          <p:nvPr/>
        </p:nvPicPr>
        <p:blipFill rotWithShape="1">
          <a:blip r:embed="rId3">
            <a:extLst>
              <a:ext uri="{28A0092B-C50C-407E-A947-70E740481C1C}">
                <a14:useLocalDpi xmlns:a14="http://schemas.microsoft.com/office/drawing/2010/main" val="0"/>
              </a:ext>
            </a:extLst>
          </a:blip>
          <a:srcRect r="50727"/>
          <a:stretch/>
        </p:blipFill>
        <p:spPr>
          <a:xfrm>
            <a:off x="0" y="2862487"/>
            <a:ext cx="4010160" cy="2595994"/>
          </a:xfrm>
          <a:prstGeom prst="rect">
            <a:avLst/>
          </a:prstGeom>
        </p:spPr>
      </p:pic>
      <p:pic>
        <p:nvPicPr>
          <p:cNvPr id="7" name="Picture 6" descr="Screen Shot 2015-01-21 at 2.32.14 AM.png"/>
          <p:cNvPicPr>
            <a:picLocks noChangeAspect="1"/>
          </p:cNvPicPr>
          <p:nvPr/>
        </p:nvPicPr>
        <p:blipFill rotWithShape="1">
          <a:blip r:embed="rId3">
            <a:extLst>
              <a:ext uri="{28A0092B-C50C-407E-A947-70E740481C1C}">
                <a14:useLocalDpi xmlns:a14="http://schemas.microsoft.com/office/drawing/2010/main" val="0"/>
              </a:ext>
            </a:extLst>
          </a:blip>
          <a:srcRect l="51663" r="1761"/>
          <a:stretch/>
        </p:blipFill>
        <p:spPr>
          <a:xfrm>
            <a:off x="4810534" y="2862487"/>
            <a:ext cx="3876266" cy="2595994"/>
          </a:xfrm>
          <a:prstGeom prst="rect">
            <a:avLst/>
          </a:prstGeom>
        </p:spPr>
      </p:pic>
      <p:cxnSp>
        <p:nvCxnSpPr>
          <p:cNvPr id="8" name="Straight Connector 7"/>
          <p:cNvCxnSpPr/>
          <p:nvPr/>
        </p:nvCxnSpPr>
        <p:spPr>
          <a:xfrm flipV="1">
            <a:off x="1795833" y="2704439"/>
            <a:ext cx="0" cy="2754043"/>
          </a:xfrm>
          <a:prstGeom prst="line">
            <a:avLst/>
          </a:prstGeom>
          <a:ln w="76200" cmpd="sng">
            <a:solidFill>
              <a:srgbClr val="4F81BD"/>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533083" y="2163197"/>
            <a:ext cx="1101684" cy="461665"/>
          </a:xfrm>
          <a:prstGeom prst="rect">
            <a:avLst/>
          </a:prstGeom>
          <a:noFill/>
        </p:spPr>
        <p:txBody>
          <a:bodyPr wrap="none" rtlCol="0">
            <a:spAutoFit/>
          </a:bodyPr>
          <a:lstStyle/>
          <a:p>
            <a:pPr defTabSz="457200"/>
            <a:r>
              <a:rPr lang="en-US" sz="2400" b="1" dirty="0">
                <a:solidFill>
                  <a:prstClr val="black"/>
                </a:solidFill>
              </a:rPr>
              <a:t>Margin</a:t>
            </a:r>
          </a:p>
        </p:txBody>
      </p:sp>
      <p:sp>
        <p:nvSpPr>
          <p:cNvPr id="12" name="Right Arrow 11"/>
          <p:cNvSpPr/>
          <p:nvPr/>
        </p:nvSpPr>
        <p:spPr>
          <a:xfrm>
            <a:off x="3837157" y="3740658"/>
            <a:ext cx="1295065" cy="73538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3" name="TextBox 12"/>
          <p:cNvSpPr txBox="1"/>
          <p:nvPr/>
        </p:nvSpPr>
        <p:spPr>
          <a:xfrm>
            <a:off x="1349135" y="2645215"/>
            <a:ext cx="2254606" cy="369332"/>
          </a:xfrm>
          <a:prstGeom prst="rect">
            <a:avLst/>
          </a:prstGeom>
          <a:noFill/>
        </p:spPr>
        <p:txBody>
          <a:bodyPr wrap="none" rtlCol="0">
            <a:spAutoFit/>
          </a:bodyPr>
          <a:lstStyle/>
          <a:p>
            <a:pPr defTabSz="457200"/>
            <a:r>
              <a:rPr lang="en-US" dirty="0" err="1">
                <a:solidFill>
                  <a:prstClr val="black"/>
                </a:solidFill>
              </a:rPr>
              <a:t>ImageNet</a:t>
            </a:r>
            <a:r>
              <a:rPr lang="en-US" dirty="0">
                <a:solidFill>
                  <a:prstClr val="black"/>
                </a:solidFill>
              </a:rPr>
              <a:t>-CNN Model</a:t>
            </a:r>
          </a:p>
        </p:txBody>
      </p:sp>
      <p:sp>
        <p:nvSpPr>
          <p:cNvPr id="14" name="TextBox 13"/>
          <p:cNvSpPr txBox="1"/>
          <p:nvPr/>
        </p:nvSpPr>
        <p:spPr>
          <a:xfrm>
            <a:off x="5946515" y="2704438"/>
            <a:ext cx="1973617" cy="369332"/>
          </a:xfrm>
          <a:prstGeom prst="rect">
            <a:avLst/>
          </a:prstGeom>
          <a:noFill/>
        </p:spPr>
        <p:txBody>
          <a:bodyPr wrap="none" rtlCol="0">
            <a:spAutoFit/>
          </a:bodyPr>
          <a:lstStyle/>
          <a:p>
            <a:pPr defTabSz="457200"/>
            <a:r>
              <a:rPr lang="en-US" dirty="0">
                <a:solidFill>
                  <a:prstClr val="black"/>
                </a:solidFill>
              </a:rPr>
              <a:t>Where-CNN Model</a:t>
            </a:r>
          </a:p>
        </p:txBody>
      </p:sp>
      <p:sp>
        <p:nvSpPr>
          <p:cNvPr id="15" name="TextBox 14"/>
          <p:cNvSpPr txBox="1"/>
          <p:nvPr/>
        </p:nvSpPr>
        <p:spPr>
          <a:xfrm>
            <a:off x="3674734" y="3340361"/>
            <a:ext cx="1470392" cy="369332"/>
          </a:xfrm>
          <a:prstGeom prst="rect">
            <a:avLst/>
          </a:prstGeom>
          <a:noFill/>
        </p:spPr>
        <p:txBody>
          <a:bodyPr wrap="square" rtlCol="0">
            <a:spAutoFit/>
          </a:bodyPr>
          <a:lstStyle/>
          <a:p>
            <a:pPr defTabSz="457200"/>
            <a:r>
              <a:rPr lang="en-US" dirty="0">
                <a:solidFill>
                  <a:prstClr val="black"/>
                </a:solidFill>
              </a:rPr>
              <a:t>50k iterations</a:t>
            </a:r>
          </a:p>
        </p:txBody>
      </p:sp>
      <p:sp>
        <p:nvSpPr>
          <p:cNvPr id="3" name="TextBox 2"/>
          <p:cNvSpPr txBox="1"/>
          <p:nvPr/>
        </p:nvSpPr>
        <p:spPr>
          <a:xfrm>
            <a:off x="5602656" y="1929210"/>
            <a:ext cx="3335002" cy="923330"/>
          </a:xfrm>
          <a:prstGeom prst="rect">
            <a:avLst/>
          </a:prstGeom>
          <a:noFill/>
        </p:spPr>
        <p:txBody>
          <a:bodyPr wrap="square" rtlCol="0">
            <a:spAutoFit/>
          </a:bodyPr>
          <a:lstStyle/>
          <a:p>
            <a:pPr defTabSz="457200"/>
            <a:r>
              <a:rPr lang="en-US" b="1" dirty="0">
                <a:solidFill>
                  <a:srgbClr val="008000"/>
                </a:solidFill>
              </a:rPr>
              <a:t>Green: positive pairs</a:t>
            </a:r>
          </a:p>
          <a:p>
            <a:pPr defTabSz="457200"/>
            <a:r>
              <a:rPr lang="en-US" b="1" dirty="0">
                <a:solidFill>
                  <a:srgbClr val="FF0000"/>
                </a:solidFill>
              </a:rPr>
              <a:t>Red:      negative pairs</a:t>
            </a:r>
          </a:p>
          <a:p>
            <a:pPr defTabSz="457200"/>
            <a:endParaRPr lang="en-US" dirty="0">
              <a:solidFill>
                <a:prstClr val="black"/>
              </a:solidFill>
            </a:endParaRPr>
          </a:p>
        </p:txBody>
      </p:sp>
    </p:spTree>
    <p:extLst>
      <p:ext uri="{BB962C8B-B14F-4D97-AF65-F5344CB8AC3E}">
        <p14:creationId xmlns:p14="http://schemas.microsoft.com/office/powerpoint/2010/main" val="126557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5800" y="1542582"/>
            <a:ext cx="7772400" cy="1470025"/>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err="1"/>
              <a:t>PlaNet</a:t>
            </a:r>
            <a:r>
              <a:rPr lang="en-US" dirty="0"/>
              <a:t> - Photo Geolocation with Convolutional Neural Networks</a:t>
            </a:r>
            <a:endParaRPr lang="en-US" dirty="0">
              <a:solidFill>
                <a:prstClr val="black"/>
              </a:solidFill>
            </a:endParaRPr>
          </a:p>
        </p:txBody>
      </p:sp>
      <p:sp>
        <p:nvSpPr>
          <p:cNvPr id="5" name="Subtitle 2"/>
          <p:cNvSpPr txBox="1">
            <a:spLocks/>
          </p:cNvSpPr>
          <p:nvPr/>
        </p:nvSpPr>
        <p:spPr>
          <a:xfrm>
            <a:off x="49279" y="3350826"/>
            <a:ext cx="9112905" cy="296869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t>Tobias </a:t>
            </a:r>
            <a:r>
              <a:rPr lang="en-US" dirty="0" err="1" smtClean="0"/>
              <a:t>Weyand</a:t>
            </a:r>
            <a:r>
              <a:rPr lang="en-US" dirty="0"/>
              <a:t>, Ilya </a:t>
            </a:r>
            <a:r>
              <a:rPr lang="en-US" dirty="0" err="1" smtClean="0"/>
              <a:t>Kostrikov</a:t>
            </a:r>
            <a:r>
              <a:rPr lang="en-US" dirty="0"/>
              <a:t>, James </a:t>
            </a:r>
            <a:r>
              <a:rPr lang="en-US" dirty="0" err="1"/>
              <a:t>Philbin</a:t>
            </a:r>
            <a:endParaRPr lang="en-US" dirty="0">
              <a:solidFill>
                <a:prstClr val="black">
                  <a:tint val="75000"/>
                </a:prstClr>
              </a:solidFill>
            </a:endParaRPr>
          </a:p>
          <a:p>
            <a:endParaRPr lang="en-US" dirty="0" smtClean="0">
              <a:solidFill>
                <a:prstClr val="black">
                  <a:tint val="75000"/>
                </a:prstClr>
              </a:solidFill>
            </a:endParaRPr>
          </a:p>
          <a:p>
            <a:endParaRPr lang="en-US" dirty="0">
              <a:solidFill>
                <a:prstClr val="black">
                  <a:tint val="75000"/>
                </a:prstClr>
              </a:solidFill>
            </a:endParaRPr>
          </a:p>
          <a:p>
            <a:r>
              <a:rPr lang="en-US" dirty="0" smtClean="0">
                <a:solidFill>
                  <a:prstClr val="black">
                    <a:tint val="75000"/>
                  </a:prstClr>
                </a:solidFill>
              </a:rPr>
              <a:t>ECCV 2016</a:t>
            </a:r>
            <a:endParaRPr lang="en-US" dirty="0">
              <a:solidFill>
                <a:prstClr val="black">
                  <a:tint val="75000"/>
                </a:prstClr>
              </a:solidFill>
            </a:endParaRPr>
          </a:p>
        </p:txBody>
      </p:sp>
    </p:spTree>
    <p:extLst>
      <p:ext uri="{BB962C8B-B14F-4D97-AF65-F5344CB8AC3E}">
        <p14:creationId xmlns:p14="http://schemas.microsoft.com/office/powerpoint/2010/main" val="12172942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Quantitative Evaluation (AP)</a:t>
            </a:r>
            <a:endParaRPr lang="en-US" dirty="0"/>
          </a:p>
        </p:txBody>
      </p:sp>
      <p:sp>
        <p:nvSpPr>
          <p:cNvPr id="3" name="Content Placeholder 2"/>
          <p:cNvSpPr>
            <a:spLocks noGrp="1"/>
          </p:cNvSpPr>
          <p:nvPr>
            <p:ph idx="1"/>
          </p:nvPr>
        </p:nvSpPr>
        <p:spPr/>
        <p:txBody>
          <a:bodyPr>
            <a:normAutofit/>
          </a:bodyPr>
          <a:lstStyle/>
          <a:p>
            <a:r>
              <a:rPr lang="en-US" dirty="0" smtClean="0"/>
              <a:t>Random: 5% (1:20 pos. to neg. pairs)</a:t>
            </a:r>
          </a:p>
          <a:p>
            <a:r>
              <a:rPr lang="en-US" dirty="0" smtClean="0"/>
              <a:t>HoG2x2 (</a:t>
            </a:r>
            <a:r>
              <a:rPr lang="en-US" dirty="0" err="1" smtClean="0"/>
              <a:t>BoW</a:t>
            </a:r>
            <a:r>
              <a:rPr lang="en-US" dirty="0" smtClean="0"/>
              <a:t>): 7.9%</a:t>
            </a:r>
          </a:p>
          <a:p>
            <a:r>
              <a:rPr lang="en-US" dirty="0"/>
              <a:t>Places-CNN</a:t>
            </a:r>
            <a:r>
              <a:rPr lang="en-US" dirty="0" smtClean="0"/>
              <a:t>: 10.2%</a:t>
            </a:r>
          </a:p>
          <a:p>
            <a:r>
              <a:rPr lang="en-US" dirty="0" err="1" smtClean="0"/>
              <a:t>ImageNet</a:t>
            </a:r>
            <a:r>
              <a:rPr lang="en-US" dirty="0" smtClean="0"/>
              <a:t>-CNN: 11.3%</a:t>
            </a:r>
          </a:p>
          <a:p>
            <a:r>
              <a:rPr lang="en-US" b="1" dirty="0" smtClean="0"/>
              <a:t>Where-CNN (ours): 41.9%</a:t>
            </a:r>
          </a:p>
        </p:txBody>
      </p:sp>
    </p:spTree>
    <p:extLst>
      <p:ext uri="{BB962C8B-B14F-4D97-AF65-F5344CB8AC3E}">
        <p14:creationId xmlns:p14="http://schemas.microsoft.com/office/powerpoint/2010/main" val="103010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Share The Same Parameters?</a:t>
            </a:r>
            <a:endParaRPr lang="en-US" dirty="0"/>
          </a:p>
        </p:txBody>
      </p:sp>
      <p:sp>
        <p:nvSpPr>
          <p:cNvPr id="3" name="Content Placeholder 2"/>
          <p:cNvSpPr>
            <a:spLocks noGrp="1"/>
          </p:cNvSpPr>
          <p:nvPr>
            <p:ph idx="1"/>
          </p:nvPr>
        </p:nvSpPr>
        <p:spPr>
          <a:xfrm>
            <a:off x="3837491" y="2066132"/>
            <a:ext cx="4849309" cy="3394472"/>
          </a:xfrm>
        </p:spPr>
        <p:txBody>
          <a:bodyPr>
            <a:normAutofit/>
          </a:bodyPr>
          <a:lstStyle/>
          <a:p>
            <a:r>
              <a:rPr lang="en-US" dirty="0" smtClean="0"/>
              <a:t>For face verification A and B share parameters</a:t>
            </a:r>
          </a:p>
          <a:p>
            <a:r>
              <a:rPr lang="en-US" dirty="0" smtClean="0"/>
              <a:t>For ground-aerial image pairs, should A, B share parameters?</a:t>
            </a:r>
          </a:p>
        </p:txBody>
      </p:sp>
      <p:graphicFrame>
        <p:nvGraphicFramePr>
          <p:cNvPr id="4" name="Object 3"/>
          <p:cNvGraphicFramePr>
            <a:graphicFrameLocks noChangeAspect="1"/>
          </p:cNvGraphicFramePr>
          <p:nvPr>
            <p:extLst/>
          </p:nvPr>
        </p:nvGraphicFramePr>
        <p:xfrm>
          <a:off x="267344" y="2191695"/>
          <a:ext cx="3085586" cy="3603303"/>
        </p:xfrm>
        <a:graphic>
          <a:graphicData uri="http://schemas.openxmlformats.org/presentationml/2006/ole">
            <mc:AlternateContent xmlns:mc="http://schemas.openxmlformats.org/markup-compatibility/2006">
              <mc:Choice xmlns:v="urn:schemas-microsoft-com:vml" Requires="v">
                <p:oleObj spid="_x0000_s4111" name="Acrobat Document" r:id="rId4" imgW="1892160" imgH="2209680" progId="AcroExch.Document.11">
                  <p:embed/>
                </p:oleObj>
              </mc:Choice>
              <mc:Fallback>
                <p:oleObj name="Acrobat Document" r:id="rId4" imgW="1892160" imgH="2209680" progId="AcroExch.Document.11">
                  <p:embed/>
                  <p:pic>
                    <p:nvPicPr>
                      <p:cNvPr id="0" name=""/>
                      <p:cNvPicPr/>
                      <p:nvPr/>
                    </p:nvPicPr>
                    <p:blipFill>
                      <a:blip r:embed="rId5"/>
                      <a:stretch>
                        <a:fillRect/>
                      </a:stretch>
                    </p:blipFill>
                    <p:spPr>
                      <a:xfrm>
                        <a:off x="267344" y="2191695"/>
                        <a:ext cx="3085586" cy="3603303"/>
                      </a:xfrm>
                      <a:prstGeom prst="rect">
                        <a:avLst/>
                      </a:prstGeom>
                    </p:spPr>
                  </p:pic>
                </p:oleObj>
              </mc:Fallback>
            </mc:AlternateContent>
          </a:graphicData>
        </a:graphic>
      </p:graphicFrame>
      <p:sp>
        <p:nvSpPr>
          <p:cNvPr id="5" name="Frame 4"/>
          <p:cNvSpPr/>
          <p:nvPr/>
        </p:nvSpPr>
        <p:spPr>
          <a:xfrm rot="16200000">
            <a:off x="-257938" y="3509877"/>
            <a:ext cx="2184516" cy="1133951"/>
          </a:xfrm>
          <a:prstGeom prst="frame">
            <a:avLst>
              <a:gd name="adj1" fmla="val 662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114300" tIns="57150" rIns="114300" bIns="57150" rtlCol="0" anchor="ctr"/>
          <a:lstStyle/>
          <a:p>
            <a:pPr algn="ctr" defTabSz="457200"/>
            <a:endParaRPr lang="en-US">
              <a:solidFill>
                <a:prstClr val="black"/>
              </a:solidFill>
            </a:endParaRPr>
          </a:p>
        </p:txBody>
      </p:sp>
      <p:sp>
        <p:nvSpPr>
          <p:cNvPr id="6" name="Frame 5"/>
          <p:cNvSpPr/>
          <p:nvPr/>
        </p:nvSpPr>
        <p:spPr>
          <a:xfrm rot="16200000">
            <a:off x="1049444" y="3509876"/>
            <a:ext cx="2184516" cy="1133951"/>
          </a:xfrm>
          <a:prstGeom prst="frame">
            <a:avLst>
              <a:gd name="adj1" fmla="val 662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114300" tIns="57150" rIns="114300" bIns="57150" rtlCol="0" anchor="ctr"/>
          <a:lstStyle/>
          <a:p>
            <a:pPr algn="ctr" defTabSz="457200"/>
            <a:endParaRPr lang="en-US">
              <a:solidFill>
                <a:prstClr val="black"/>
              </a:solidFill>
            </a:endParaRPr>
          </a:p>
        </p:txBody>
      </p:sp>
    </p:spTree>
    <p:extLst>
      <p:ext uri="{BB962C8B-B14F-4D97-AF65-F5344CB8AC3E}">
        <p14:creationId xmlns:p14="http://schemas.microsoft.com/office/powerpoint/2010/main" val="4196838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6"/>
                                        </p:tgtEl>
                                        <p:attrNameLst>
                                          <p:attrName>fillcolor</p:attrName>
                                        </p:attrNameLst>
                                      </p:cBhvr>
                                      <p:to>
                                        <a:schemeClr val="accent2"/>
                                      </p:to>
                                    </p:animClr>
                                    <p:set>
                                      <p:cBhvr>
                                        <p:cTn id="7" dur="500" fill="hold"/>
                                        <p:tgtEl>
                                          <p:spTgt spid="6"/>
                                        </p:tgtEl>
                                        <p:attrNameLst>
                                          <p:attrName>fill.type</p:attrName>
                                        </p:attrNameLst>
                                      </p:cBhvr>
                                      <p:to>
                                        <p:strVal val="solid"/>
                                      </p:to>
                                    </p:set>
                                    <p:set>
                                      <p:cBhvr>
                                        <p:cTn id="8" dur="5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Quantitative Evaluation</a:t>
            </a:r>
            <a:endParaRPr lang="en-US" dirty="0"/>
          </a:p>
        </p:txBody>
      </p:sp>
      <p:pic>
        <p:nvPicPr>
          <p:cNvPr id="4" name="Picture 3"/>
          <p:cNvPicPr>
            <a:picLocks noChangeAspect="1"/>
          </p:cNvPicPr>
          <p:nvPr/>
        </p:nvPicPr>
        <p:blipFill rotWithShape="1">
          <a:blip r:embed="rId3"/>
          <a:srcRect l="14300" t="13461" r="10626" b="4640"/>
          <a:stretch/>
        </p:blipFill>
        <p:spPr>
          <a:xfrm>
            <a:off x="1819066" y="2066139"/>
            <a:ext cx="5576074" cy="3801869"/>
          </a:xfrm>
          <a:prstGeom prst="rect">
            <a:avLst/>
          </a:prstGeom>
        </p:spPr>
      </p:pic>
    </p:spTree>
    <p:extLst>
      <p:ext uri="{BB962C8B-B14F-4D97-AF65-F5344CB8AC3E}">
        <p14:creationId xmlns:p14="http://schemas.microsoft.com/office/powerpoint/2010/main" val="18324003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5" name="Picture 4" descr="Screen Shot 2015-01-21 at 2.35.58 AM.png"/>
          <p:cNvPicPr>
            <a:picLocks noChangeAspect="1"/>
          </p:cNvPicPr>
          <p:nvPr/>
        </p:nvPicPr>
        <p:blipFill rotWithShape="1">
          <a:blip r:embed="rId3">
            <a:extLst>
              <a:ext uri="{28A0092B-C50C-407E-A947-70E740481C1C}">
                <a14:useLocalDpi xmlns:a14="http://schemas.microsoft.com/office/drawing/2010/main" val="0"/>
              </a:ext>
            </a:extLst>
          </a:blip>
          <a:srcRect b="50500"/>
          <a:stretch/>
        </p:blipFill>
        <p:spPr>
          <a:xfrm>
            <a:off x="592483" y="865981"/>
            <a:ext cx="7760551" cy="2473561"/>
          </a:xfrm>
          <a:prstGeom prst="rect">
            <a:avLst/>
          </a:prstGeom>
        </p:spPr>
      </p:pic>
      <p:pic>
        <p:nvPicPr>
          <p:cNvPr id="8" name="Picture 7" descr="Screen Shot 2015-01-21 at 2.32.14 AM.png"/>
          <p:cNvPicPr>
            <a:picLocks noChangeAspect="1"/>
          </p:cNvPicPr>
          <p:nvPr/>
        </p:nvPicPr>
        <p:blipFill rotWithShape="1">
          <a:blip r:embed="rId4">
            <a:extLst>
              <a:ext uri="{28A0092B-C50C-407E-A947-70E740481C1C}">
                <a14:useLocalDpi xmlns:a14="http://schemas.microsoft.com/office/drawing/2010/main" val="0"/>
              </a:ext>
            </a:extLst>
          </a:blip>
          <a:srcRect l="51663" r="1761"/>
          <a:stretch/>
        </p:blipFill>
        <p:spPr>
          <a:xfrm>
            <a:off x="2380495" y="3339541"/>
            <a:ext cx="3876266" cy="2595994"/>
          </a:xfrm>
          <a:prstGeom prst="rect">
            <a:avLst/>
          </a:prstGeom>
        </p:spPr>
      </p:pic>
      <p:cxnSp>
        <p:nvCxnSpPr>
          <p:cNvPr id="10" name="Straight Arrow Connector 9"/>
          <p:cNvCxnSpPr/>
          <p:nvPr/>
        </p:nvCxnSpPr>
        <p:spPr>
          <a:xfrm flipH="1" flipV="1">
            <a:off x="1536411" y="3014333"/>
            <a:ext cx="1724544" cy="2211078"/>
          </a:xfrm>
          <a:prstGeom prst="straightConnector1">
            <a:avLst/>
          </a:prstGeom>
          <a:ln w="381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49792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8" name="Picture 7" descr="Screen Shot 2015-01-21 at 2.32.14 AM.png"/>
          <p:cNvPicPr>
            <a:picLocks noChangeAspect="1"/>
          </p:cNvPicPr>
          <p:nvPr/>
        </p:nvPicPr>
        <p:blipFill rotWithShape="1">
          <a:blip r:embed="rId3">
            <a:extLst>
              <a:ext uri="{28A0092B-C50C-407E-A947-70E740481C1C}">
                <a14:useLocalDpi xmlns:a14="http://schemas.microsoft.com/office/drawing/2010/main" val="0"/>
              </a:ext>
            </a:extLst>
          </a:blip>
          <a:srcRect l="51663" r="1761"/>
          <a:stretch/>
        </p:blipFill>
        <p:spPr>
          <a:xfrm>
            <a:off x="2333462" y="3413487"/>
            <a:ext cx="3876266" cy="2595994"/>
          </a:xfrm>
          <a:prstGeom prst="rect">
            <a:avLst/>
          </a:prstGeom>
        </p:spPr>
      </p:pic>
      <p:pic>
        <p:nvPicPr>
          <p:cNvPr id="12" name="Picture 11" descr="Screen Shot 2015-01-21 at 2.35.58 AM.png"/>
          <p:cNvPicPr>
            <a:picLocks noChangeAspect="1"/>
          </p:cNvPicPr>
          <p:nvPr/>
        </p:nvPicPr>
        <p:blipFill rotWithShape="1">
          <a:blip r:embed="rId4">
            <a:extLst>
              <a:ext uri="{28A0092B-C50C-407E-A947-70E740481C1C}">
                <a14:useLocalDpi xmlns:a14="http://schemas.microsoft.com/office/drawing/2010/main" val="0"/>
              </a:ext>
            </a:extLst>
          </a:blip>
          <a:srcRect t="49500"/>
          <a:stretch/>
        </p:blipFill>
        <p:spPr>
          <a:xfrm>
            <a:off x="592483" y="945740"/>
            <a:ext cx="7760551" cy="2523563"/>
          </a:xfrm>
          <a:prstGeom prst="rect">
            <a:avLst/>
          </a:prstGeom>
        </p:spPr>
      </p:pic>
      <p:cxnSp>
        <p:nvCxnSpPr>
          <p:cNvPr id="9" name="Straight Arrow Connector 8"/>
          <p:cNvCxnSpPr/>
          <p:nvPr/>
        </p:nvCxnSpPr>
        <p:spPr>
          <a:xfrm flipH="1" flipV="1">
            <a:off x="1536412" y="3014334"/>
            <a:ext cx="2257585" cy="2446271"/>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207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508" y="1089673"/>
            <a:ext cx="1851472" cy="1896659"/>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508" y="3979462"/>
            <a:ext cx="1851472" cy="1889244"/>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8906" y="1089673"/>
            <a:ext cx="1857751" cy="1888269"/>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18906" y="3979463"/>
            <a:ext cx="1857751" cy="1900617"/>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08189" y="1074960"/>
            <a:ext cx="4854506" cy="4947118"/>
          </a:xfrm>
          <a:prstGeom prst="rect">
            <a:avLst/>
          </a:prstGeom>
        </p:spPr>
      </p:pic>
      <p:sp>
        <p:nvSpPr>
          <p:cNvPr id="16" name="Rectangle 15"/>
          <p:cNvSpPr/>
          <p:nvPr/>
        </p:nvSpPr>
        <p:spPr>
          <a:xfrm>
            <a:off x="2601912" y="4868277"/>
            <a:ext cx="480798" cy="489970"/>
          </a:xfrm>
          <a:prstGeom prst="rect">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cxnSp>
        <p:nvCxnSpPr>
          <p:cNvPr id="17" name="Straight Connector 16"/>
          <p:cNvCxnSpPr/>
          <p:nvPr/>
        </p:nvCxnSpPr>
        <p:spPr>
          <a:xfrm>
            <a:off x="2051981" y="1089672"/>
            <a:ext cx="1188411" cy="475258"/>
          </a:xfrm>
          <a:prstGeom prst="line">
            <a:avLst/>
          </a:prstGeom>
          <a:ln w="38100" cmpd="sng">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2051981" y="2054901"/>
            <a:ext cx="1188411" cy="931431"/>
          </a:xfrm>
          <a:prstGeom prst="line">
            <a:avLst/>
          </a:prstGeom>
          <a:ln w="38100" cmpd="sng">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3271410" y="1596541"/>
            <a:ext cx="480798" cy="489970"/>
          </a:xfrm>
          <a:prstGeom prst="rect">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cxnSp>
        <p:nvCxnSpPr>
          <p:cNvPr id="22" name="Straight Connector 21"/>
          <p:cNvCxnSpPr/>
          <p:nvPr/>
        </p:nvCxnSpPr>
        <p:spPr>
          <a:xfrm>
            <a:off x="2051980" y="3979463"/>
            <a:ext cx="549932" cy="888815"/>
          </a:xfrm>
          <a:prstGeom prst="line">
            <a:avLst/>
          </a:prstGeom>
          <a:ln w="38100" cmpd="sng">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2051980" y="5358247"/>
            <a:ext cx="549932" cy="510458"/>
          </a:xfrm>
          <a:prstGeom prst="line">
            <a:avLst/>
          </a:prstGeom>
          <a:ln w="38100" cmpd="sng">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6156196" y="4046392"/>
            <a:ext cx="480798" cy="489970"/>
          </a:xfrm>
          <a:prstGeom prst="rect">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26" name="Rectangle 25"/>
          <p:cNvSpPr/>
          <p:nvPr/>
        </p:nvSpPr>
        <p:spPr>
          <a:xfrm>
            <a:off x="6156196" y="2732956"/>
            <a:ext cx="480798" cy="489970"/>
          </a:xfrm>
          <a:prstGeom prst="rect">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cxnSp>
        <p:nvCxnSpPr>
          <p:cNvPr id="27" name="Straight Connector 26"/>
          <p:cNvCxnSpPr/>
          <p:nvPr/>
        </p:nvCxnSpPr>
        <p:spPr>
          <a:xfrm flipV="1">
            <a:off x="6636995" y="1089673"/>
            <a:ext cx="381911" cy="1643283"/>
          </a:xfrm>
          <a:prstGeom prst="line">
            <a:avLst/>
          </a:prstGeom>
          <a:ln w="38100" cmpd="sng">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6668013" y="2977942"/>
            <a:ext cx="350892" cy="244985"/>
          </a:xfrm>
          <a:prstGeom prst="line">
            <a:avLst/>
          </a:prstGeom>
          <a:ln w="38100" cmpd="sng">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6636995" y="3979462"/>
            <a:ext cx="381911" cy="66930"/>
          </a:xfrm>
          <a:prstGeom prst="line">
            <a:avLst/>
          </a:prstGeom>
          <a:ln w="38100" cmpd="sng">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636995" y="4536363"/>
            <a:ext cx="381911" cy="1343717"/>
          </a:xfrm>
          <a:prstGeom prst="line">
            <a:avLst/>
          </a:prstGeom>
          <a:ln w="38100" cmpd="sng">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754319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mbedding2_aerial.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576" y="1071287"/>
            <a:ext cx="4795853" cy="4795853"/>
          </a:xfrm>
          <a:prstGeom prst="rect">
            <a:avLst/>
          </a:prstGeom>
        </p:spPr>
      </p:pic>
      <p:pic>
        <p:nvPicPr>
          <p:cNvPr id="6" name="Picture 5" descr="embedding2_aerial.jpg"/>
          <p:cNvPicPr>
            <a:picLocks noChangeAspect="1"/>
          </p:cNvPicPr>
          <p:nvPr/>
        </p:nvPicPr>
        <p:blipFill rotWithShape="1">
          <a:blip r:embed="rId4" cstate="print">
            <a:extLst>
              <a:ext uri="{28A0092B-C50C-407E-A947-70E740481C1C}">
                <a14:useLocalDpi xmlns:a14="http://schemas.microsoft.com/office/drawing/2010/main" val="0"/>
              </a:ext>
            </a:extLst>
          </a:blip>
          <a:srcRect l="69860" t="53302" r="19881" b="36717"/>
          <a:stretch/>
        </p:blipFill>
        <p:spPr>
          <a:xfrm>
            <a:off x="7094058" y="4001053"/>
            <a:ext cx="1904938" cy="1853237"/>
          </a:xfrm>
          <a:prstGeom prst="rect">
            <a:avLst/>
          </a:prstGeom>
        </p:spPr>
      </p:pic>
      <p:pic>
        <p:nvPicPr>
          <p:cNvPr id="7" name="Picture 6" descr="embedding2_aerial.jpg"/>
          <p:cNvPicPr>
            <a:picLocks noChangeAspect="1"/>
          </p:cNvPicPr>
          <p:nvPr/>
        </p:nvPicPr>
        <p:blipFill rotWithShape="1">
          <a:blip r:embed="rId5" cstate="print">
            <a:extLst>
              <a:ext uri="{28A0092B-C50C-407E-A947-70E740481C1C}">
                <a14:useLocalDpi xmlns:a14="http://schemas.microsoft.com/office/drawing/2010/main" val="0"/>
              </a:ext>
            </a:extLst>
          </a:blip>
          <a:srcRect l="76627" t="16546" r="13530" b="73629"/>
          <a:stretch/>
        </p:blipFill>
        <p:spPr>
          <a:xfrm>
            <a:off x="7094058" y="1178339"/>
            <a:ext cx="1825458" cy="1822283"/>
          </a:xfrm>
          <a:prstGeom prst="rect">
            <a:avLst/>
          </a:prstGeom>
        </p:spPr>
      </p:pic>
      <p:pic>
        <p:nvPicPr>
          <p:cNvPr id="8" name="Picture 7" descr="embedding2_aerial.jpg"/>
          <p:cNvPicPr>
            <a:picLocks noChangeAspect="1"/>
          </p:cNvPicPr>
          <p:nvPr/>
        </p:nvPicPr>
        <p:blipFill rotWithShape="1">
          <a:blip r:embed="rId6" cstate="print">
            <a:extLst>
              <a:ext uri="{28A0092B-C50C-407E-A947-70E740481C1C}">
                <a14:useLocalDpi xmlns:a14="http://schemas.microsoft.com/office/drawing/2010/main" val="0"/>
              </a:ext>
            </a:extLst>
          </a:blip>
          <a:srcRect l="10362" t="20130" r="79918" b="70081"/>
          <a:stretch/>
        </p:blipFill>
        <p:spPr>
          <a:xfrm>
            <a:off x="138587" y="1014096"/>
            <a:ext cx="1926781" cy="1674168"/>
          </a:xfrm>
          <a:prstGeom prst="rect">
            <a:avLst/>
          </a:prstGeom>
        </p:spPr>
      </p:pic>
      <p:pic>
        <p:nvPicPr>
          <p:cNvPr id="9" name="Picture 8" descr="embedding2_aerial.jpg"/>
          <p:cNvPicPr>
            <a:picLocks noChangeAspect="1"/>
          </p:cNvPicPr>
          <p:nvPr/>
        </p:nvPicPr>
        <p:blipFill rotWithShape="1">
          <a:blip r:embed="rId7" cstate="print">
            <a:extLst>
              <a:ext uri="{28A0092B-C50C-407E-A947-70E740481C1C}">
                <a14:useLocalDpi xmlns:a14="http://schemas.microsoft.com/office/drawing/2010/main" val="0"/>
              </a:ext>
            </a:extLst>
          </a:blip>
          <a:srcRect l="56581" t="80211" r="33468" b="9835"/>
          <a:stretch/>
        </p:blipFill>
        <p:spPr>
          <a:xfrm>
            <a:off x="199725" y="4001053"/>
            <a:ext cx="1865643" cy="1866087"/>
          </a:xfrm>
          <a:prstGeom prst="rect">
            <a:avLst/>
          </a:prstGeom>
        </p:spPr>
      </p:pic>
      <p:cxnSp>
        <p:nvCxnSpPr>
          <p:cNvPr id="11" name="Straight Connector 10"/>
          <p:cNvCxnSpPr/>
          <p:nvPr/>
        </p:nvCxnSpPr>
        <p:spPr>
          <a:xfrm>
            <a:off x="2051980" y="1014096"/>
            <a:ext cx="608292" cy="1012526"/>
          </a:xfrm>
          <a:prstGeom prst="line">
            <a:avLst/>
          </a:prstGeom>
          <a:ln w="38100" cmpd="sng">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2051980" y="2519347"/>
            <a:ext cx="608292" cy="168918"/>
          </a:xfrm>
          <a:prstGeom prst="line">
            <a:avLst/>
          </a:prstGeom>
          <a:ln w="38100" cmpd="sng">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2660272" y="2029377"/>
            <a:ext cx="480798" cy="489970"/>
          </a:xfrm>
          <a:prstGeom prst="rect">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cxnSp>
        <p:nvCxnSpPr>
          <p:cNvPr id="20" name="Straight Connector 19"/>
          <p:cNvCxnSpPr/>
          <p:nvPr/>
        </p:nvCxnSpPr>
        <p:spPr>
          <a:xfrm flipV="1">
            <a:off x="2051980" y="5366861"/>
            <a:ext cx="2845140" cy="500278"/>
          </a:xfrm>
          <a:prstGeom prst="line">
            <a:avLst/>
          </a:prstGeom>
          <a:ln w="38100" cmpd="sng">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051980" y="4001052"/>
            <a:ext cx="2845140" cy="960864"/>
          </a:xfrm>
          <a:prstGeom prst="line">
            <a:avLst/>
          </a:prstGeom>
          <a:ln w="38100" cmpd="sng">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4896801" y="4955400"/>
            <a:ext cx="480798" cy="489970"/>
          </a:xfrm>
          <a:prstGeom prst="rect">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cxnSp>
        <p:nvCxnSpPr>
          <p:cNvPr id="26" name="Straight Connector 25"/>
          <p:cNvCxnSpPr/>
          <p:nvPr/>
        </p:nvCxnSpPr>
        <p:spPr>
          <a:xfrm flipH="1" flipV="1">
            <a:off x="6014918" y="3943235"/>
            <a:ext cx="1079141" cy="1911054"/>
          </a:xfrm>
          <a:prstGeom prst="line">
            <a:avLst/>
          </a:prstGeom>
          <a:ln w="38100" cmpd="sng">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6014918" y="3437732"/>
            <a:ext cx="1079141" cy="563321"/>
          </a:xfrm>
          <a:prstGeom prst="line">
            <a:avLst/>
          </a:prstGeom>
          <a:ln w="38100" cmpd="sng">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5534119" y="3437731"/>
            <a:ext cx="480798" cy="489970"/>
          </a:xfrm>
          <a:prstGeom prst="rect">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cxnSp>
        <p:nvCxnSpPr>
          <p:cNvPr id="33" name="Straight Connector 32"/>
          <p:cNvCxnSpPr/>
          <p:nvPr/>
        </p:nvCxnSpPr>
        <p:spPr>
          <a:xfrm flipH="1">
            <a:off x="6323543" y="1178338"/>
            <a:ext cx="770517" cy="682476"/>
          </a:xfrm>
          <a:prstGeom prst="line">
            <a:avLst/>
          </a:prstGeom>
          <a:ln w="38100" cmpd="sng">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6323543" y="2342356"/>
            <a:ext cx="770517" cy="658266"/>
          </a:xfrm>
          <a:prstGeom prst="line">
            <a:avLst/>
          </a:prstGeom>
          <a:ln w="38100" cmpd="sng">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5844797" y="1863180"/>
            <a:ext cx="480798" cy="489970"/>
          </a:xfrm>
          <a:prstGeom prst="rect">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206920997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mbedding_all.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2068" y="1086512"/>
            <a:ext cx="4667431" cy="4667431"/>
          </a:xfrm>
          <a:prstGeom prst="rect">
            <a:avLst/>
          </a:prstGeom>
        </p:spPr>
      </p:pic>
      <p:pic>
        <p:nvPicPr>
          <p:cNvPr id="6" name="Picture 5" descr="embedding_all.jpg"/>
          <p:cNvPicPr>
            <a:picLocks noChangeAspect="1"/>
          </p:cNvPicPr>
          <p:nvPr/>
        </p:nvPicPr>
        <p:blipFill rotWithShape="1">
          <a:blip r:embed="rId4" cstate="print">
            <a:extLst>
              <a:ext uri="{28A0092B-C50C-407E-A947-70E740481C1C}">
                <a14:useLocalDpi xmlns:a14="http://schemas.microsoft.com/office/drawing/2010/main" val="0"/>
              </a:ext>
            </a:extLst>
          </a:blip>
          <a:srcRect l="29805" t="83493" r="60228" b="6656"/>
          <a:stretch/>
        </p:blipFill>
        <p:spPr>
          <a:xfrm>
            <a:off x="134161" y="4008192"/>
            <a:ext cx="1766367" cy="1745751"/>
          </a:xfrm>
          <a:prstGeom prst="rect">
            <a:avLst/>
          </a:prstGeom>
        </p:spPr>
      </p:pic>
      <p:cxnSp>
        <p:nvCxnSpPr>
          <p:cNvPr id="7" name="Straight Connector 6"/>
          <p:cNvCxnSpPr/>
          <p:nvPr/>
        </p:nvCxnSpPr>
        <p:spPr>
          <a:xfrm>
            <a:off x="1900527" y="4001053"/>
            <a:ext cx="1690372" cy="957803"/>
          </a:xfrm>
          <a:prstGeom prst="line">
            <a:avLst/>
          </a:prstGeom>
          <a:ln w="38100" cmpd="sng">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900527" y="5424785"/>
            <a:ext cx="1690372" cy="329158"/>
          </a:xfrm>
          <a:prstGeom prst="line">
            <a:avLst/>
          </a:prstGeom>
          <a:ln w="38100" cmpd="sng">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599326" y="4958855"/>
            <a:ext cx="480798" cy="489970"/>
          </a:xfrm>
          <a:prstGeom prst="rect">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16" name="Picture 15" descr="embedding_all.jpg"/>
          <p:cNvPicPr>
            <a:picLocks noChangeAspect="1"/>
          </p:cNvPicPr>
          <p:nvPr/>
        </p:nvPicPr>
        <p:blipFill rotWithShape="1">
          <a:blip r:embed="rId5" cstate="print">
            <a:extLst>
              <a:ext uri="{28A0092B-C50C-407E-A947-70E740481C1C}">
                <a14:useLocalDpi xmlns:a14="http://schemas.microsoft.com/office/drawing/2010/main" val="0"/>
              </a:ext>
            </a:extLst>
          </a:blip>
          <a:srcRect l="67074" t="66567" r="23051" b="23206"/>
          <a:stretch/>
        </p:blipFill>
        <p:spPr>
          <a:xfrm>
            <a:off x="7037255" y="4001053"/>
            <a:ext cx="1686716" cy="1746767"/>
          </a:xfrm>
          <a:prstGeom prst="rect">
            <a:avLst/>
          </a:prstGeom>
        </p:spPr>
      </p:pic>
      <p:cxnSp>
        <p:nvCxnSpPr>
          <p:cNvPr id="17" name="Straight Connector 16"/>
          <p:cNvCxnSpPr/>
          <p:nvPr/>
        </p:nvCxnSpPr>
        <p:spPr>
          <a:xfrm>
            <a:off x="5766025" y="4660497"/>
            <a:ext cx="1271230" cy="1087323"/>
          </a:xfrm>
          <a:prstGeom prst="line">
            <a:avLst/>
          </a:prstGeom>
          <a:ln w="38100" cmpd="sng">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5766025" y="4008192"/>
            <a:ext cx="1271230" cy="163198"/>
          </a:xfrm>
          <a:prstGeom prst="line">
            <a:avLst/>
          </a:prstGeom>
          <a:ln w="38100" cmpd="sng">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5297747" y="4170526"/>
            <a:ext cx="480798" cy="489970"/>
          </a:xfrm>
          <a:prstGeom prst="rect">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25" name="Picture 24" descr="embedding_all.jpg"/>
          <p:cNvPicPr>
            <a:picLocks noChangeAspect="1"/>
          </p:cNvPicPr>
          <p:nvPr/>
        </p:nvPicPr>
        <p:blipFill rotWithShape="1">
          <a:blip r:embed="rId6" cstate="print">
            <a:extLst>
              <a:ext uri="{28A0092B-C50C-407E-A947-70E740481C1C}">
                <a14:useLocalDpi xmlns:a14="http://schemas.microsoft.com/office/drawing/2010/main" val="0"/>
              </a:ext>
            </a:extLst>
          </a:blip>
          <a:srcRect l="60117" t="37039" r="30003" b="53473"/>
          <a:stretch/>
        </p:blipFill>
        <p:spPr>
          <a:xfrm>
            <a:off x="7037255" y="1086511"/>
            <a:ext cx="1708382" cy="1640545"/>
          </a:xfrm>
          <a:prstGeom prst="rect">
            <a:avLst/>
          </a:prstGeom>
        </p:spPr>
      </p:pic>
      <p:cxnSp>
        <p:nvCxnSpPr>
          <p:cNvPr id="26" name="Straight Connector 25"/>
          <p:cNvCxnSpPr/>
          <p:nvPr/>
        </p:nvCxnSpPr>
        <p:spPr>
          <a:xfrm flipV="1">
            <a:off x="5481657" y="1086513"/>
            <a:ext cx="1555599" cy="1640543"/>
          </a:xfrm>
          <a:prstGeom prst="line">
            <a:avLst/>
          </a:prstGeom>
          <a:ln w="38100" cmpd="sng">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5481657" y="2727056"/>
            <a:ext cx="1555599" cy="488989"/>
          </a:xfrm>
          <a:prstGeom prst="line">
            <a:avLst/>
          </a:prstGeom>
          <a:ln w="38100" cmpd="sng">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000858" y="2727055"/>
            <a:ext cx="480798" cy="489970"/>
          </a:xfrm>
          <a:prstGeom prst="rect">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34" name="Picture 33" descr="embedding_all.jpg"/>
          <p:cNvPicPr>
            <a:picLocks noChangeAspect="1"/>
          </p:cNvPicPr>
          <p:nvPr/>
        </p:nvPicPr>
        <p:blipFill rotWithShape="1">
          <a:blip r:embed="rId7" cstate="print">
            <a:extLst>
              <a:ext uri="{28A0092B-C50C-407E-A947-70E740481C1C}">
                <a14:useLocalDpi xmlns:a14="http://schemas.microsoft.com/office/drawing/2010/main" val="0"/>
              </a:ext>
            </a:extLst>
          </a:blip>
          <a:srcRect l="29930" t="53410" r="60069" b="36633"/>
          <a:stretch/>
        </p:blipFill>
        <p:spPr>
          <a:xfrm>
            <a:off x="134160" y="1086513"/>
            <a:ext cx="1765154" cy="1757317"/>
          </a:xfrm>
          <a:prstGeom prst="rect">
            <a:avLst/>
          </a:prstGeom>
        </p:spPr>
      </p:pic>
      <p:cxnSp>
        <p:nvCxnSpPr>
          <p:cNvPr id="35" name="Straight Connector 34"/>
          <p:cNvCxnSpPr/>
          <p:nvPr/>
        </p:nvCxnSpPr>
        <p:spPr>
          <a:xfrm>
            <a:off x="1846683" y="1086513"/>
            <a:ext cx="1744216" cy="2465711"/>
          </a:xfrm>
          <a:prstGeom prst="line">
            <a:avLst/>
          </a:prstGeom>
          <a:ln w="38100" cmpd="sng">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846683" y="2843830"/>
            <a:ext cx="1744216" cy="1164363"/>
          </a:xfrm>
          <a:prstGeom prst="line">
            <a:avLst/>
          </a:prstGeom>
          <a:ln w="38100" cmpd="sng">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3590899" y="3552223"/>
            <a:ext cx="480798" cy="489970"/>
          </a:xfrm>
          <a:prstGeom prst="rect">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380675089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Strongest Activations of Particular Units</a:t>
            </a: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rotWithShape="1">
          <a:blip r:embed="rId3"/>
          <a:srcRect l="75218" t="33007" r="1277" b="28240"/>
          <a:stretch/>
        </p:blipFill>
        <p:spPr>
          <a:xfrm>
            <a:off x="6076523" y="2066134"/>
            <a:ext cx="2959959" cy="3050086"/>
          </a:xfrm>
          <a:prstGeom prst="rect">
            <a:avLst/>
          </a:prstGeom>
        </p:spPr>
      </p:pic>
      <p:pic>
        <p:nvPicPr>
          <p:cNvPr id="5" name="Picture 4"/>
          <p:cNvPicPr>
            <a:picLocks noChangeAspect="1"/>
          </p:cNvPicPr>
          <p:nvPr/>
        </p:nvPicPr>
        <p:blipFill rotWithShape="1">
          <a:blip r:embed="rId3"/>
          <a:srcRect l="3120" t="33007" r="49194" b="28504"/>
          <a:stretch/>
        </p:blipFill>
        <p:spPr>
          <a:xfrm>
            <a:off x="80636" y="2082373"/>
            <a:ext cx="6005010" cy="3029230"/>
          </a:xfrm>
          <a:prstGeom prst="rect">
            <a:avLst/>
          </a:prstGeom>
        </p:spPr>
      </p:pic>
    </p:spTree>
    <p:extLst>
      <p:ext uri="{BB962C8B-B14F-4D97-AF65-F5344CB8AC3E}">
        <p14:creationId xmlns:p14="http://schemas.microsoft.com/office/powerpoint/2010/main" val="147550748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Geolocalization</a:t>
            </a:r>
            <a:endParaRPr lang="en-US" dirty="0"/>
          </a:p>
        </p:txBody>
      </p:sp>
      <p:pic>
        <p:nvPicPr>
          <p:cNvPr id="5" name="Picture 4" descr="Screen Shot 2015-06-07 at 10.03.21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414" y="2432368"/>
            <a:ext cx="1640221" cy="1599230"/>
          </a:xfrm>
          <a:prstGeom prst="rect">
            <a:avLst/>
          </a:prstGeom>
        </p:spPr>
      </p:pic>
      <p:pic>
        <p:nvPicPr>
          <p:cNvPr id="6" name="Picture 5" descr="Screen Shot 2015-06-07 at 10.04.51 A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5890" y="2432368"/>
            <a:ext cx="1730823" cy="1566964"/>
          </a:xfrm>
          <a:prstGeom prst="rect">
            <a:avLst/>
          </a:prstGeom>
        </p:spPr>
      </p:pic>
      <p:sp>
        <p:nvSpPr>
          <p:cNvPr id="7" name="TextBox 6"/>
          <p:cNvSpPr txBox="1"/>
          <p:nvPr/>
        </p:nvSpPr>
        <p:spPr>
          <a:xfrm>
            <a:off x="1039038" y="2001946"/>
            <a:ext cx="1453343" cy="369332"/>
          </a:xfrm>
          <a:prstGeom prst="rect">
            <a:avLst/>
          </a:prstGeom>
          <a:noFill/>
        </p:spPr>
        <p:txBody>
          <a:bodyPr wrap="none" rtlCol="0">
            <a:spAutoFit/>
          </a:bodyPr>
          <a:lstStyle/>
          <a:p>
            <a:pPr defTabSz="457200"/>
            <a:r>
              <a:rPr lang="en-US" dirty="0">
                <a:solidFill>
                  <a:prstClr val="black"/>
                </a:solidFill>
              </a:rPr>
              <a:t>San Francisco</a:t>
            </a:r>
          </a:p>
        </p:txBody>
      </p:sp>
      <p:sp>
        <p:nvSpPr>
          <p:cNvPr id="8" name="TextBox 7"/>
          <p:cNvSpPr txBox="1"/>
          <p:nvPr/>
        </p:nvSpPr>
        <p:spPr>
          <a:xfrm>
            <a:off x="3009107" y="2018659"/>
            <a:ext cx="1114984" cy="369332"/>
          </a:xfrm>
          <a:prstGeom prst="rect">
            <a:avLst/>
          </a:prstGeom>
          <a:noFill/>
        </p:spPr>
        <p:txBody>
          <a:bodyPr wrap="none" rtlCol="0">
            <a:spAutoFit/>
          </a:bodyPr>
          <a:lstStyle/>
          <a:p>
            <a:pPr defTabSz="457200"/>
            <a:r>
              <a:rPr lang="en-US" dirty="0">
                <a:solidFill>
                  <a:prstClr val="black"/>
                </a:solidFill>
              </a:rPr>
              <a:t>San Diego</a:t>
            </a:r>
          </a:p>
        </p:txBody>
      </p:sp>
      <p:pic>
        <p:nvPicPr>
          <p:cNvPr id="11" name="Picture 10" descr="Screen Shot 2015-06-07 at 10.10.33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7931" y="2432368"/>
            <a:ext cx="1747402" cy="1566964"/>
          </a:xfrm>
          <a:prstGeom prst="rect">
            <a:avLst/>
          </a:prstGeom>
        </p:spPr>
      </p:pic>
      <p:pic>
        <p:nvPicPr>
          <p:cNvPr id="12" name="Picture 11" descr="Screen Shot 2015-06-07 at 10.12.14 AM.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99547" y="2432368"/>
            <a:ext cx="1797170" cy="1566964"/>
          </a:xfrm>
          <a:prstGeom prst="rect">
            <a:avLst/>
          </a:prstGeom>
        </p:spPr>
      </p:pic>
      <p:pic>
        <p:nvPicPr>
          <p:cNvPr id="13" name="Picture 12" descr="Screen Shot 2015-06-07 at 10.15.20 AM.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2414" y="4411265"/>
            <a:ext cx="1640221" cy="1490137"/>
          </a:xfrm>
          <a:prstGeom prst="rect">
            <a:avLst/>
          </a:prstGeom>
        </p:spPr>
      </p:pic>
      <p:pic>
        <p:nvPicPr>
          <p:cNvPr id="14" name="Picture 13" descr="Screen Shot 2015-06-07 at 10.17.49 AM.png"/>
          <p:cNvPicPr>
            <a:picLocks noChangeAspect="1"/>
          </p:cNvPicPr>
          <p:nvPr/>
        </p:nvPicPr>
        <p:blipFill rotWithShape="1">
          <a:blip r:embed="rId8" cstate="print">
            <a:extLst>
              <a:ext uri="{28A0092B-C50C-407E-A947-70E740481C1C}">
                <a14:useLocalDpi xmlns:a14="http://schemas.microsoft.com/office/drawing/2010/main" val="0"/>
              </a:ext>
            </a:extLst>
          </a:blip>
          <a:srcRect b="5123"/>
          <a:stretch/>
        </p:blipFill>
        <p:spPr>
          <a:xfrm>
            <a:off x="2715889" y="4411264"/>
            <a:ext cx="1730823" cy="1466516"/>
          </a:xfrm>
          <a:prstGeom prst="rect">
            <a:avLst/>
          </a:prstGeom>
        </p:spPr>
      </p:pic>
      <p:pic>
        <p:nvPicPr>
          <p:cNvPr id="15" name="Picture 14" descr="Screen Shot 2015-06-07 at 10.22.44 AM.png"/>
          <p:cNvPicPr>
            <a:picLocks noChangeAspect="1"/>
          </p:cNvPicPr>
          <p:nvPr/>
        </p:nvPicPr>
        <p:blipFill rotWithShape="1">
          <a:blip r:embed="rId9">
            <a:extLst>
              <a:ext uri="{28A0092B-C50C-407E-A947-70E740481C1C}">
                <a14:useLocalDpi xmlns:a14="http://schemas.microsoft.com/office/drawing/2010/main" val="0"/>
              </a:ext>
            </a:extLst>
          </a:blip>
          <a:srcRect b="16147"/>
          <a:stretch/>
        </p:blipFill>
        <p:spPr>
          <a:xfrm>
            <a:off x="4587931" y="4416553"/>
            <a:ext cx="1747402" cy="1461226"/>
          </a:xfrm>
          <a:prstGeom prst="rect">
            <a:avLst/>
          </a:prstGeom>
        </p:spPr>
      </p:pic>
      <p:sp>
        <p:nvSpPr>
          <p:cNvPr id="16" name="TextBox 15"/>
          <p:cNvSpPr txBox="1"/>
          <p:nvPr/>
        </p:nvSpPr>
        <p:spPr>
          <a:xfrm>
            <a:off x="5000708" y="2028958"/>
            <a:ext cx="920557" cy="369332"/>
          </a:xfrm>
          <a:prstGeom prst="rect">
            <a:avLst/>
          </a:prstGeom>
          <a:noFill/>
        </p:spPr>
        <p:txBody>
          <a:bodyPr wrap="none" rtlCol="0">
            <a:spAutoFit/>
          </a:bodyPr>
          <a:lstStyle/>
          <a:p>
            <a:pPr defTabSz="457200"/>
            <a:r>
              <a:rPr lang="en-US" dirty="0">
                <a:solidFill>
                  <a:prstClr val="black"/>
                </a:solidFill>
              </a:rPr>
              <a:t>Chicago</a:t>
            </a:r>
          </a:p>
        </p:txBody>
      </p:sp>
      <p:sp>
        <p:nvSpPr>
          <p:cNvPr id="17" name="TextBox 16"/>
          <p:cNvSpPr txBox="1"/>
          <p:nvPr/>
        </p:nvSpPr>
        <p:spPr>
          <a:xfrm>
            <a:off x="6871884" y="2032584"/>
            <a:ext cx="1198503" cy="369332"/>
          </a:xfrm>
          <a:prstGeom prst="rect">
            <a:avLst/>
          </a:prstGeom>
          <a:noFill/>
        </p:spPr>
        <p:txBody>
          <a:bodyPr wrap="none" rtlCol="0">
            <a:spAutoFit/>
          </a:bodyPr>
          <a:lstStyle/>
          <a:p>
            <a:pPr defTabSz="457200"/>
            <a:r>
              <a:rPr lang="en-US" dirty="0">
                <a:solidFill>
                  <a:prstClr val="black"/>
                </a:solidFill>
              </a:rPr>
              <a:t>Charleston</a:t>
            </a:r>
          </a:p>
        </p:txBody>
      </p:sp>
      <p:sp>
        <p:nvSpPr>
          <p:cNvPr id="18" name="TextBox 17"/>
          <p:cNvSpPr txBox="1"/>
          <p:nvPr/>
        </p:nvSpPr>
        <p:spPr>
          <a:xfrm>
            <a:off x="1399507" y="4047220"/>
            <a:ext cx="750025" cy="369332"/>
          </a:xfrm>
          <a:prstGeom prst="rect">
            <a:avLst/>
          </a:prstGeom>
          <a:noFill/>
        </p:spPr>
        <p:txBody>
          <a:bodyPr wrap="none" rtlCol="0">
            <a:spAutoFit/>
          </a:bodyPr>
          <a:lstStyle/>
          <a:p>
            <a:pPr defTabSz="457200"/>
            <a:r>
              <a:rPr lang="en-US" dirty="0">
                <a:solidFill>
                  <a:prstClr val="black"/>
                </a:solidFill>
              </a:rPr>
              <a:t>Tokyo</a:t>
            </a:r>
          </a:p>
        </p:txBody>
      </p:sp>
      <p:sp>
        <p:nvSpPr>
          <p:cNvPr id="19" name="TextBox 18"/>
          <p:cNvSpPr txBox="1"/>
          <p:nvPr/>
        </p:nvSpPr>
        <p:spPr>
          <a:xfrm>
            <a:off x="3137011" y="4031598"/>
            <a:ext cx="730977" cy="369332"/>
          </a:xfrm>
          <a:prstGeom prst="rect">
            <a:avLst/>
          </a:prstGeom>
          <a:noFill/>
        </p:spPr>
        <p:txBody>
          <a:bodyPr wrap="none" rtlCol="0">
            <a:spAutoFit/>
          </a:bodyPr>
          <a:lstStyle/>
          <a:p>
            <a:pPr defTabSz="457200"/>
            <a:r>
              <a:rPr lang="en-US" dirty="0">
                <a:solidFill>
                  <a:prstClr val="black"/>
                </a:solidFill>
              </a:rPr>
              <a:t>Rome</a:t>
            </a:r>
          </a:p>
        </p:txBody>
      </p:sp>
      <p:sp>
        <p:nvSpPr>
          <p:cNvPr id="20" name="TextBox 19"/>
          <p:cNvSpPr txBox="1"/>
          <p:nvPr/>
        </p:nvSpPr>
        <p:spPr>
          <a:xfrm>
            <a:off x="5000708" y="3999332"/>
            <a:ext cx="629199" cy="369332"/>
          </a:xfrm>
          <a:prstGeom prst="rect">
            <a:avLst/>
          </a:prstGeom>
          <a:noFill/>
        </p:spPr>
        <p:txBody>
          <a:bodyPr wrap="none" rtlCol="0">
            <a:spAutoFit/>
          </a:bodyPr>
          <a:lstStyle/>
          <a:p>
            <a:pPr defTabSz="457200"/>
            <a:r>
              <a:rPr lang="en-US" dirty="0">
                <a:solidFill>
                  <a:prstClr val="black"/>
                </a:solidFill>
              </a:rPr>
              <a:t>Lyon</a:t>
            </a:r>
          </a:p>
        </p:txBody>
      </p:sp>
    </p:spTree>
    <p:extLst>
      <p:ext uri="{BB962C8B-B14F-4D97-AF65-F5344CB8AC3E}">
        <p14:creationId xmlns:p14="http://schemas.microsoft.com/office/powerpoint/2010/main" val="39490693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Discretization of Globe</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13050" t="12133" r="16596" b="46789"/>
          <a:stretch/>
        </p:blipFill>
        <p:spPr>
          <a:xfrm>
            <a:off x="0" y="2343201"/>
            <a:ext cx="9144000" cy="3336823"/>
          </a:xfrm>
          <a:prstGeom prst="rect">
            <a:avLst/>
          </a:prstGeom>
        </p:spPr>
      </p:pic>
    </p:spTree>
    <p:extLst>
      <p:ext uri="{BB962C8B-B14F-4D97-AF65-F5344CB8AC3E}">
        <p14:creationId xmlns:p14="http://schemas.microsoft.com/office/powerpoint/2010/main" val="175349745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a:srcRect l="15088" t="8841" r="12463" b="66800"/>
          <a:stretch/>
        </p:blipFill>
        <p:spPr>
          <a:xfrm>
            <a:off x="14640" y="1262573"/>
            <a:ext cx="9142073" cy="1921160"/>
          </a:xfrm>
          <a:prstGeom prst="rect">
            <a:avLst/>
          </a:prstGeom>
        </p:spPr>
      </p:pic>
      <p:pic>
        <p:nvPicPr>
          <p:cNvPr id="6" name="Picture 5"/>
          <p:cNvPicPr>
            <a:picLocks noChangeAspect="1"/>
          </p:cNvPicPr>
          <p:nvPr/>
        </p:nvPicPr>
        <p:blipFill rotWithShape="1">
          <a:blip r:embed="rId4"/>
          <a:srcRect l="15230" t="54620" r="12462" b="24800"/>
          <a:stretch/>
        </p:blipFill>
        <p:spPr>
          <a:xfrm>
            <a:off x="0" y="3518713"/>
            <a:ext cx="9156700" cy="1628813"/>
          </a:xfrm>
          <a:prstGeom prst="rect">
            <a:avLst/>
          </a:prstGeom>
        </p:spPr>
      </p:pic>
    </p:spTree>
    <p:extLst>
      <p:ext uri="{BB962C8B-B14F-4D97-AF65-F5344CB8AC3E}">
        <p14:creationId xmlns:p14="http://schemas.microsoft.com/office/powerpoint/2010/main" val="49830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lstStyle/>
          <a:p>
            <a:r>
              <a:rPr lang="en-US" dirty="0" smtClean="0"/>
              <a:t>Localize images without corresponding ground-level images</a:t>
            </a:r>
          </a:p>
          <a:p>
            <a:r>
              <a:rPr lang="en-US" dirty="0" smtClean="0"/>
              <a:t>Create a large-scale training dataset from public data sources</a:t>
            </a:r>
          </a:p>
          <a:p>
            <a:r>
              <a:rPr lang="en-US" dirty="0" smtClean="0"/>
              <a:t>Learning feature representations for matching cross-view images </a:t>
            </a:r>
          </a:p>
        </p:txBody>
      </p:sp>
    </p:spTree>
    <p:extLst>
      <p:ext uri="{BB962C8B-B14F-4D97-AF65-F5344CB8AC3E}">
        <p14:creationId xmlns:p14="http://schemas.microsoft.com/office/powerpoint/2010/main" val="26384931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and Training</a:t>
            </a:r>
            <a:endParaRPr lang="en-US" dirty="0"/>
          </a:p>
        </p:txBody>
      </p:sp>
      <p:sp>
        <p:nvSpPr>
          <p:cNvPr id="3" name="Content Placeholder 2"/>
          <p:cNvSpPr>
            <a:spLocks noGrp="1"/>
          </p:cNvSpPr>
          <p:nvPr>
            <p:ph idx="1"/>
          </p:nvPr>
        </p:nvSpPr>
        <p:spPr/>
        <p:txBody>
          <a:bodyPr/>
          <a:lstStyle/>
          <a:p>
            <a:r>
              <a:rPr lang="en-US" dirty="0" smtClean="0"/>
              <a:t>Network Architecture: Inception with 97M parameters</a:t>
            </a:r>
          </a:p>
          <a:p>
            <a:r>
              <a:rPr lang="en-US" dirty="0" smtClean="0"/>
              <a:t>26,263 “categories”</a:t>
            </a:r>
          </a:p>
          <a:p>
            <a:endParaRPr lang="en-US" dirty="0"/>
          </a:p>
          <a:p>
            <a:endParaRPr lang="en-US" dirty="0" smtClean="0"/>
          </a:p>
          <a:p>
            <a:r>
              <a:rPr lang="en-US" dirty="0" smtClean="0"/>
              <a:t>126 Million Web photos</a:t>
            </a:r>
          </a:p>
          <a:p>
            <a:r>
              <a:rPr lang="en-US" dirty="0" smtClean="0"/>
              <a:t>2.5 months of training on 200 CPU cores</a:t>
            </a:r>
            <a:endParaRPr lang="en-US" dirty="0"/>
          </a:p>
        </p:txBody>
      </p:sp>
    </p:spTree>
    <p:extLst>
      <p:ext uri="{BB962C8B-B14F-4D97-AF65-F5344CB8AC3E}">
        <p14:creationId xmlns:p14="http://schemas.microsoft.com/office/powerpoint/2010/main" val="35676009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45248" t="17580" r="13901" b="14335"/>
          <a:stretch/>
        </p:blipFill>
        <p:spPr>
          <a:xfrm>
            <a:off x="1189109" y="0"/>
            <a:ext cx="6612473" cy="6887995"/>
          </a:xfrm>
          <a:prstGeom prst="rect">
            <a:avLst/>
          </a:prstGeom>
        </p:spPr>
      </p:pic>
    </p:spTree>
    <p:extLst>
      <p:ext uri="{BB962C8B-B14F-4D97-AF65-F5344CB8AC3E}">
        <p14:creationId xmlns:p14="http://schemas.microsoft.com/office/powerpoint/2010/main" val="5374396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a:srcRect l="49149" t="15992" r="16809" b="17739"/>
          <a:stretch/>
        </p:blipFill>
        <p:spPr>
          <a:xfrm>
            <a:off x="1698210" y="0"/>
            <a:ext cx="5651065" cy="6875463"/>
          </a:xfrm>
          <a:prstGeom prst="rect">
            <a:avLst/>
          </a:prstGeom>
        </p:spPr>
      </p:pic>
    </p:spTree>
    <p:extLst>
      <p:ext uri="{BB962C8B-B14F-4D97-AF65-F5344CB8AC3E}">
        <p14:creationId xmlns:p14="http://schemas.microsoft.com/office/powerpoint/2010/main" val="21264911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PlaNet</a:t>
            </a:r>
            <a:r>
              <a:rPr lang="en-US" dirty="0" smtClean="0"/>
              <a:t> vs im2gps (2008, 2009)</a:t>
            </a:r>
            <a:endParaRPr lang="en-US" dirty="0"/>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rotWithShape="1">
          <a:blip r:embed="rId3"/>
          <a:srcRect l="13191" t="34715" r="52979" b="54165"/>
          <a:stretch/>
        </p:blipFill>
        <p:spPr>
          <a:xfrm>
            <a:off x="0" y="1897366"/>
            <a:ext cx="9007813" cy="1850662"/>
          </a:xfrm>
          <a:prstGeom prst="rect">
            <a:avLst/>
          </a:prstGeom>
        </p:spPr>
      </p:pic>
      <p:pic>
        <p:nvPicPr>
          <p:cNvPr id="6" name="Picture 5"/>
          <p:cNvPicPr>
            <a:picLocks noChangeAspect="1"/>
          </p:cNvPicPr>
          <p:nvPr/>
        </p:nvPicPr>
        <p:blipFill rotWithShape="1">
          <a:blip r:embed="rId4"/>
          <a:srcRect l="13476" t="33580" r="53333" b="56661"/>
          <a:stretch/>
        </p:blipFill>
        <p:spPr>
          <a:xfrm>
            <a:off x="38910" y="4267740"/>
            <a:ext cx="9105090" cy="1673159"/>
          </a:xfrm>
          <a:prstGeom prst="rect">
            <a:avLst/>
          </a:prstGeom>
        </p:spPr>
      </p:pic>
    </p:spTree>
    <p:extLst>
      <p:ext uri="{BB962C8B-B14F-4D97-AF65-F5344CB8AC3E}">
        <p14:creationId xmlns:p14="http://schemas.microsoft.com/office/powerpoint/2010/main" val="1480051966"/>
      </p:ext>
    </p:extLst>
  </p:cSld>
  <p:clrMapOvr>
    <a:masterClrMapping/>
  </p:clrMapOvr>
  <p:timing>
    <p:tnLst>
      <p:par>
        <p:cTn id="1" dur="indefinite" restart="never" nodeType="tmRoot"/>
      </p:par>
    </p:tnLst>
  </p:timing>
</p:sld>
</file>

<file path=ppt/theme/theme1.xml><?xml version="1.0" encoding="utf-8"?>
<a:theme xmlns:a="http://schemas.openxmlformats.org/drawingml/2006/main" name="Standar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TotalTime>
  <Words>2210</Words>
  <Application>Microsoft Office PowerPoint</Application>
  <PresentationFormat>Custom</PresentationFormat>
  <Paragraphs>251</Paragraphs>
  <Slides>51</Slides>
  <Notes>40</Notes>
  <HiddenSlides>2</HiddenSlides>
  <MMClips>0</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1</vt:i4>
      </vt:variant>
      <vt:variant>
        <vt:lpstr>Slide Titles</vt:lpstr>
      </vt:variant>
      <vt:variant>
        <vt:i4>51</vt:i4>
      </vt:variant>
    </vt:vector>
  </HeadingPairs>
  <TitlesOfParts>
    <vt:vector size="57" baseType="lpstr">
      <vt:lpstr>Arial</vt:lpstr>
      <vt:lpstr>Calibri</vt:lpstr>
      <vt:lpstr>Calibri Light</vt:lpstr>
      <vt:lpstr>Standard</vt:lpstr>
      <vt:lpstr>Office Theme</vt:lpstr>
      <vt:lpstr>Acrobat Document</vt:lpstr>
      <vt:lpstr>Deep Geolocalization and Siamese Nets</vt:lpstr>
      <vt:lpstr>PowerPoint Presentation</vt:lpstr>
      <vt:lpstr>PowerPoint Presentation</vt:lpstr>
      <vt:lpstr>PowerPoint Presentation</vt:lpstr>
      <vt:lpstr>Discretization of Globe</vt:lpstr>
      <vt:lpstr>Network and Training</vt:lpstr>
      <vt:lpstr>PowerPoint Presentation</vt:lpstr>
      <vt:lpstr>PowerPoint Presentation</vt:lpstr>
      <vt:lpstr>PlaNet vs im2gps (2008, 2009)</vt:lpstr>
      <vt:lpstr>Spatial support for decision</vt:lpstr>
      <vt:lpstr>PlaNet vs Humans</vt:lpstr>
      <vt:lpstr>PlaNet vs Humans</vt:lpstr>
      <vt:lpstr>PlaNet summary</vt:lpstr>
      <vt:lpstr>PowerPoint Presentation</vt:lpstr>
      <vt:lpstr>PowerPoint Presentation</vt:lpstr>
      <vt:lpstr>PowerPoint Presentation</vt:lpstr>
      <vt:lpstr>To Geolocalize a Photo</vt:lpstr>
      <vt:lpstr>To Geolocalize a Photo</vt:lpstr>
      <vt:lpstr>PowerPoint Presentation</vt:lpstr>
      <vt:lpstr>PowerPoint Presentation</vt:lpstr>
      <vt:lpstr>How To Match Ground-to-Aerial?</vt:lpstr>
      <vt:lpstr>Are these the same location?</vt:lpstr>
      <vt:lpstr>Are these the same location?</vt:lpstr>
      <vt:lpstr>Why Don’t You Just…</vt:lpstr>
      <vt:lpstr>Cross-view Pairs</vt:lpstr>
      <vt:lpstr>PowerPoint Presentation</vt:lpstr>
      <vt:lpstr>PowerPoint Presentation</vt:lpstr>
      <vt:lpstr>PowerPoint Presentation</vt:lpstr>
      <vt:lpstr>7 Cities: 78k Corresponding Pairs</vt:lpstr>
      <vt:lpstr>Place Verification</vt:lpstr>
      <vt:lpstr>Face Verification</vt:lpstr>
      <vt:lpstr>Face Verification</vt:lpstr>
      <vt:lpstr>Face Verification</vt:lpstr>
      <vt:lpstr>Deep Face</vt:lpstr>
      <vt:lpstr>“Siamese” ConvNet for Ground-to-Aerial Matching</vt:lpstr>
      <vt:lpstr>“Siamese” ConvNet for Ground-to-Aerial Matching</vt:lpstr>
      <vt:lpstr>“Siamese” ConvNet for Ground-to-Aerial Matching</vt:lpstr>
      <vt:lpstr>Contrastive Loss</vt:lpstr>
      <vt:lpstr>Pair Distance Distribution</vt:lpstr>
      <vt:lpstr>Quantitative Evaluation (AP)</vt:lpstr>
      <vt:lpstr>Share The Same Parameters?</vt:lpstr>
      <vt:lpstr>Quantitative Evaluation</vt:lpstr>
      <vt:lpstr>PowerPoint Presentation</vt:lpstr>
      <vt:lpstr>PowerPoint Presentation</vt:lpstr>
      <vt:lpstr>PowerPoint Presentation</vt:lpstr>
      <vt:lpstr>PowerPoint Presentation</vt:lpstr>
      <vt:lpstr>PowerPoint Presentation</vt:lpstr>
      <vt:lpstr>Strongest Activations of Particular Units</vt:lpstr>
      <vt:lpstr>Geolocalization</vt:lpstr>
      <vt:lpstr>PowerPoint Presentation</vt:lpstr>
      <vt:lpstr>Conclusions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Untitled Presentation</dc:title>
  <dc:subject/>
  <dc:creator>Unknown Creator</dc:creator>
  <cp:keywords/>
  <dc:description/>
  <cp:lastModifiedBy>James</cp:lastModifiedBy>
  <cp:revision>17</cp:revision>
  <dcterms:created xsi:type="dcterms:W3CDTF">2015-11-30T20:34:04Z</dcterms:created>
  <dcterms:modified xsi:type="dcterms:W3CDTF">2016-11-16T16:58:19Z</dcterms:modified>
</cp:coreProperties>
</file>