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51"/>
  </p:notesMasterIdLst>
  <p:sldIdLst>
    <p:sldId id="302" r:id="rId4"/>
    <p:sldId id="363" r:id="rId5"/>
    <p:sldId id="303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304" r:id="rId26"/>
    <p:sldId id="364" r:id="rId27"/>
    <p:sldId id="305" r:id="rId28"/>
    <p:sldId id="307" r:id="rId29"/>
    <p:sldId id="308" r:id="rId30"/>
    <p:sldId id="309" r:id="rId31"/>
    <p:sldId id="310" r:id="rId32"/>
    <p:sldId id="311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148" y="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37E7B-A8F6-456B-B006-D1422C27CA2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4208F-7FF2-4A9C-BD01-B21CB0B7F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9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759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112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405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539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9897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872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511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3553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+ NYUD net for multi-modal input and SIFT Flow net for multi-task output</a:t>
            </a:r>
          </a:p>
        </p:txBody>
      </p:sp>
    </p:spTree>
    <p:extLst>
      <p:ext uri="{BB962C8B-B14F-4D97-AF65-F5344CB8AC3E}">
        <p14:creationId xmlns:p14="http://schemas.microsoft.com/office/powerpoint/2010/main" val="1267301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these networks can not only do semantic segmentation, but many other pixelwise prediction tasks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these could likewise extend to video</a:t>
            </a:r>
          </a:p>
        </p:txBody>
      </p:sp>
    </p:spTree>
    <p:extLst>
      <p:ext uri="{BB962C8B-B14F-4D97-AF65-F5344CB8AC3E}">
        <p14:creationId xmlns:p14="http://schemas.microsoft.com/office/powerpoint/2010/main" val="404016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0406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322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790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003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note omissions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“activations”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fixed size input, single label output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desire: efficient per-pixel output</a:t>
            </a:r>
          </a:p>
        </p:txBody>
      </p:sp>
    </p:spTree>
    <p:extLst>
      <p:ext uri="{BB962C8B-B14F-4D97-AF65-F5344CB8AC3E}">
        <p14:creationId xmlns:p14="http://schemas.microsoft.com/office/powerpoint/2010/main" val="1054764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570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53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782"/>
            <a:ext cx="7886700" cy="1325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643"/>
            <a:ext cx="3868737" cy="8234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47"/>
            <a:ext cx="3868737" cy="36847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643"/>
            <a:ext cx="3887788" cy="8234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47"/>
            <a:ext cx="3887788" cy="36847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5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782"/>
            <a:ext cx="7886700" cy="1325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31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7508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623"/>
            <a:ext cx="2949575" cy="1599303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8084"/>
            <a:ext cx="4629150" cy="4872331"/>
          </a:xfrm>
          <a:prstGeom prst="rect">
            <a:avLst/>
          </a:prstGeo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6925"/>
            <a:ext cx="2949575" cy="38114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961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623"/>
            <a:ext cx="2949575" cy="1599303"/>
          </a:xfrm>
          <a:prstGeom prst="rect">
            <a:avLst/>
          </a:prstGeo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8084"/>
            <a:ext cx="4629150" cy="4872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6925"/>
            <a:ext cx="2949575" cy="38114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4126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782"/>
            <a:ext cx="7886700" cy="1325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739"/>
            <a:ext cx="7886700" cy="435137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3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782"/>
            <a:ext cx="1971675" cy="581132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782"/>
            <a:ext cx="5762625" cy="58113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99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5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786738"/>
            <a:ext cx="7772400" cy="1046316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9570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282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70586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103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69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4226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679"/>
            <a:ext cx="6858000" cy="2387870"/>
          </a:xfrm>
          <a:prstGeom prst="rect">
            <a:avLst/>
          </a:prstGeo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391"/>
            <a:ext cx="6858000" cy="16547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1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782"/>
            <a:ext cx="7886700" cy="1325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739"/>
            <a:ext cx="7886700" cy="43513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8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0145"/>
            <a:ext cx="7886700" cy="2851826"/>
          </a:xfrm>
          <a:prstGeom prst="rect">
            <a:avLst/>
          </a:prstGeo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8890"/>
            <a:ext cx="7886700" cy="1501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375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782"/>
            <a:ext cx="7886700" cy="1325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739"/>
            <a:ext cx="3867150" cy="43513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739"/>
            <a:ext cx="3867150" cy="43513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1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384" y="128778"/>
            <a:ext cx="8825230" cy="1034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939" y="1394205"/>
            <a:ext cx="8834120" cy="407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630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300" kern="0">
                <a:solidFill>
                  <a:srgbClr val="000000"/>
                </a:solidFill>
                <a:cs typeface="Arial"/>
                <a:sym typeface="Arial"/>
              </a:rPr>
              <a:pPr algn="r"/>
              <a:t>‹#›</a:t>
            </a:fld>
            <a:endParaRPr lang="en" sz="13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575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jp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40.png"/><Relationship Id="rId3" Type="http://schemas.openxmlformats.org/officeDocument/2006/relationships/image" Target="../media/image70.jpg"/><Relationship Id="rId7" Type="http://schemas.openxmlformats.org/officeDocument/2006/relationships/image" Target="../media/image74.png"/><Relationship Id="rId12" Type="http://schemas.openxmlformats.org/officeDocument/2006/relationships/image" Target="../media/image39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38.png"/><Relationship Id="rId5" Type="http://schemas.openxmlformats.org/officeDocument/2006/relationships/image" Target="../media/image72.png"/><Relationship Id="rId10" Type="http://schemas.openxmlformats.org/officeDocument/2006/relationships/image" Target="../media/image3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places.csail.mit.edu/slide_iclr2015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9.pn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9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90600"/>
            <a:ext cx="8229600" cy="2031325"/>
          </a:xfrm>
        </p:spPr>
        <p:txBody>
          <a:bodyPr/>
          <a:lstStyle/>
          <a:p>
            <a:pPr algn="ctr"/>
            <a:r>
              <a:rPr lang="en-US" dirty="0" smtClean="0"/>
              <a:t>Deep Learning 3</a:t>
            </a:r>
            <a:br>
              <a:rPr lang="en-US" dirty="0" smtClean="0"/>
            </a:br>
            <a:r>
              <a:rPr lang="en-US" dirty="0" smtClean="0"/>
              <a:t>Visualizing Network Internals &amp;</a:t>
            </a:r>
            <a:br>
              <a:rPr lang="en-US" dirty="0" smtClean="0"/>
            </a:br>
            <a:r>
              <a:rPr lang="en-US" dirty="0" smtClean="0"/>
              <a:t>Fully Convolutional Networks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339102"/>
          </a:xfrm>
        </p:spPr>
        <p:txBody>
          <a:bodyPr/>
          <a:lstStyle/>
          <a:p>
            <a:pPr algn="ctr"/>
            <a:r>
              <a:rPr lang="en-US" dirty="0" smtClean="0"/>
              <a:t>Computer Vision</a:t>
            </a:r>
          </a:p>
          <a:p>
            <a:pPr algn="ctr"/>
            <a:r>
              <a:rPr lang="en-US" dirty="0" smtClean="0"/>
              <a:t>James Hays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sz="2000" dirty="0" smtClean="0">
                <a:latin typeface="+mn-lt"/>
              </a:rPr>
              <a:t>Many slides from CVPR 2014 Deep Learning </a:t>
            </a:r>
            <a:r>
              <a:rPr lang="en-US" sz="2000" dirty="0">
                <a:latin typeface="+mn-lt"/>
              </a:rPr>
              <a:t>Tutorial (</a:t>
            </a:r>
            <a:r>
              <a:rPr lang="en-US" sz="2000" dirty="0" err="1">
                <a:latin typeface="+mn-lt"/>
              </a:rPr>
              <a:t>Honglak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Lee and </a:t>
            </a:r>
            <a:r>
              <a:rPr lang="en-US" sz="2000" spc="-5" dirty="0" err="1" smtClean="0">
                <a:latin typeface="+mn-lt"/>
                <a:cs typeface="Arial"/>
              </a:rPr>
              <a:t>Marc</a:t>
            </a:r>
            <a:r>
              <a:rPr lang="en-US" sz="2000" spc="-5" dirty="0" err="1" smtClean="0">
                <a:latin typeface="+mn-lt"/>
                <a:cs typeface="MS PGothic"/>
              </a:rPr>
              <a:t>’</a:t>
            </a:r>
            <a:r>
              <a:rPr lang="en-US" sz="2000" spc="-5" dirty="0" err="1" smtClean="0">
                <a:latin typeface="+mn-lt"/>
                <a:cs typeface="Arial"/>
              </a:rPr>
              <a:t>Aurelio</a:t>
            </a:r>
            <a:r>
              <a:rPr lang="en-US" sz="2000" spc="-5" dirty="0" smtClean="0">
                <a:latin typeface="+mn-lt"/>
                <a:cs typeface="Arial"/>
              </a:rPr>
              <a:t> especially)</a:t>
            </a:r>
            <a:r>
              <a:rPr lang="en-US" sz="2000" dirty="0" smtClean="0">
                <a:latin typeface="+mn-lt"/>
              </a:rPr>
              <a:t> and Rob Fergus</a:t>
            </a:r>
            <a:endParaRPr lang="en-US" sz="2000" dirty="0"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3175" y="6441947"/>
            <a:ext cx="51625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https://sites.google.com/site/deeplearningcvpr2014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37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687" rIns="0" bIns="0" rtlCol="0">
            <a:spAutoFit/>
          </a:bodyPr>
          <a:lstStyle/>
          <a:p>
            <a:pPr marL="1354455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Learning </a:t>
            </a:r>
            <a:r>
              <a:rPr spc="-20" dirty="0">
                <a:latin typeface="Calibri"/>
                <a:cs typeface="Calibri"/>
              </a:rPr>
              <a:t>Feature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Hierarchy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10894"/>
            <a:ext cx="781621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3000" dirty="0">
                <a:latin typeface="Calibri"/>
                <a:cs typeface="Calibri"/>
              </a:rPr>
              <a:t>1.	</a:t>
            </a:r>
            <a:r>
              <a:rPr sz="3000" spc="-5" dirty="0">
                <a:latin typeface="Calibri"/>
                <a:cs typeface="Calibri"/>
              </a:rPr>
              <a:t>Learn </a:t>
            </a:r>
            <a:r>
              <a:rPr sz="3000" b="1" spc="-10" dirty="0">
                <a:latin typeface="Calibri"/>
                <a:cs typeface="Calibri"/>
              </a:rPr>
              <a:t>useful </a:t>
            </a:r>
            <a:r>
              <a:rPr sz="3000" b="1" spc="-5" dirty="0">
                <a:latin typeface="Calibri"/>
                <a:cs typeface="Calibri"/>
              </a:rPr>
              <a:t>higher-level </a:t>
            </a:r>
            <a:r>
              <a:rPr sz="3000" b="1" spc="-20" dirty="0">
                <a:latin typeface="Calibri"/>
                <a:cs typeface="Calibri"/>
              </a:rPr>
              <a:t>features </a:t>
            </a:r>
            <a:r>
              <a:rPr sz="3000" spc="-20" dirty="0">
                <a:latin typeface="Calibri"/>
                <a:cs typeface="Calibri"/>
              </a:rPr>
              <a:t>from</a:t>
            </a:r>
            <a:r>
              <a:rPr sz="3000" spc="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images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6097523"/>
            <a:ext cx="6680200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sz="3000" b="1" dirty="0">
                <a:latin typeface="Calibri"/>
                <a:cs typeface="Calibri"/>
              </a:rPr>
              <a:t>2.	Fill in </a:t>
            </a:r>
            <a:r>
              <a:rPr sz="3000" b="1" spc="-15" dirty="0">
                <a:latin typeface="Calibri"/>
                <a:cs typeface="Calibri"/>
              </a:rPr>
              <a:t>representation gap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recognition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40628" y="3488585"/>
            <a:ext cx="1602579" cy="9951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0182" y="3141129"/>
            <a:ext cx="1647189" cy="406400"/>
          </a:xfrm>
          <a:custGeom>
            <a:avLst/>
            <a:gdLst/>
            <a:ahLst/>
            <a:cxnLst/>
            <a:rect l="l" t="t" r="r" b="b"/>
            <a:pathLst>
              <a:path w="1647190" h="406400">
                <a:moveTo>
                  <a:pt x="0" y="405853"/>
                </a:moveTo>
                <a:lnTo>
                  <a:pt x="1646936" y="405853"/>
                </a:lnTo>
                <a:lnTo>
                  <a:pt x="1646936" y="0"/>
                </a:lnTo>
                <a:lnTo>
                  <a:pt x="0" y="0"/>
                </a:lnTo>
                <a:lnTo>
                  <a:pt x="0" y="405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08040" y="4725465"/>
            <a:ext cx="869401" cy="509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41160" y="4464303"/>
            <a:ext cx="205104" cy="260985"/>
          </a:xfrm>
          <a:custGeom>
            <a:avLst/>
            <a:gdLst/>
            <a:ahLst/>
            <a:cxnLst/>
            <a:rect l="l" t="t" r="r" b="b"/>
            <a:pathLst>
              <a:path w="205104" h="260985">
                <a:moveTo>
                  <a:pt x="0" y="102616"/>
                </a:moveTo>
                <a:lnTo>
                  <a:pt x="102488" y="0"/>
                </a:lnTo>
                <a:lnTo>
                  <a:pt x="204977" y="102616"/>
                </a:lnTo>
                <a:lnTo>
                  <a:pt x="153797" y="102616"/>
                </a:lnTo>
                <a:lnTo>
                  <a:pt x="153797" y="158242"/>
                </a:lnTo>
                <a:lnTo>
                  <a:pt x="204977" y="158242"/>
                </a:lnTo>
                <a:lnTo>
                  <a:pt x="102488" y="260858"/>
                </a:lnTo>
                <a:lnTo>
                  <a:pt x="0" y="158242"/>
                </a:lnTo>
                <a:lnTo>
                  <a:pt x="51180" y="158242"/>
                </a:lnTo>
                <a:lnTo>
                  <a:pt x="51180" y="102616"/>
                </a:lnTo>
                <a:lnTo>
                  <a:pt x="0" y="102616"/>
                </a:lnTo>
                <a:close/>
              </a:path>
            </a:pathLst>
          </a:custGeom>
          <a:ln w="222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41160" y="3273805"/>
            <a:ext cx="205104" cy="260985"/>
          </a:xfrm>
          <a:custGeom>
            <a:avLst/>
            <a:gdLst/>
            <a:ahLst/>
            <a:cxnLst/>
            <a:rect l="l" t="t" r="r" b="b"/>
            <a:pathLst>
              <a:path w="205104" h="260985">
                <a:moveTo>
                  <a:pt x="0" y="102489"/>
                </a:moveTo>
                <a:lnTo>
                  <a:pt x="102488" y="0"/>
                </a:lnTo>
                <a:lnTo>
                  <a:pt x="204977" y="102489"/>
                </a:lnTo>
                <a:lnTo>
                  <a:pt x="153797" y="102489"/>
                </a:lnTo>
                <a:lnTo>
                  <a:pt x="153797" y="158242"/>
                </a:lnTo>
                <a:lnTo>
                  <a:pt x="204977" y="158242"/>
                </a:lnTo>
                <a:lnTo>
                  <a:pt x="102488" y="260731"/>
                </a:lnTo>
                <a:lnTo>
                  <a:pt x="0" y="158242"/>
                </a:lnTo>
                <a:lnTo>
                  <a:pt x="51180" y="158242"/>
                </a:lnTo>
                <a:lnTo>
                  <a:pt x="51180" y="102489"/>
                </a:lnTo>
                <a:lnTo>
                  <a:pt x="0" y="102489"/>
                </a:lnTo>
                <a:close/>
              </a:path>
            </a:pathLst>
          </a:custGeom>
          <a:ln w="22224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0628" y="2230648"/>
            <a:ext cx="1602579" cy="1054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76800" y="1883981"/>
            <a:ext cx="2895600" cy="400685"/>
          </a:xfrm>
          <a:custGeom>
            <a:avLst/>
            <a:gdLst/>
            <a:ahLst/>
            <a:cxnLst/>
            <a:rect l="l" t="t" r="r" b="b"/>
            <a:pathLst>
              <a:path w="2895600" h="400685">
                <a:moveTo>
                  <a:pt x="0" y="400113"/>
                </a:moveTo>
                <a:lnTo>
                  <a:pt x="2895600" y="400113"/>
                </a:lnTo>
                <a:lnTo>
                  <a:pt x="2895600" y="0"/>
                </a:lnTo>
                <a:lnTo>
                  <a:pt x="0" y="0"/>
                </a:lnTo>
                <a:lnTo>
                  <a:pt x="0" y="40011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124703" y="1914016"/>
            <a:ext cx="240157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Feature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representation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13002" y="3166110"/>
            <a:ext cx="2450846" cy="16200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00223" y="374688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635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52623" y="4051680"/>
            <a:ext cx="533400" cy="457200"/>
          </a:xfrm>
          <a:custGeom>
            <a:avLst/>
            <a:gdLst/>
            <a:ahLst/>
            <a:cxnLst/>
            <a:rect l="l" t="t" r="r" b="b"/>
            <a:pathLst>
              <a:path w="533400" h="457200">
                <a:moveTo>
                  <a:pt x="0" y="457200"/>
                </a:moveTo>
                <a:lnTo>
                  <a:pt x="533400" y="457200"/>
                </a:lnTo>
                <a:lnTo>
                  <a:pt x="533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81223" y="3746880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0" y="381000"/>
                </a:moveTo>
                <a:lnTo>
                  <a:pt x="457200" y="381000"/>
                </a:lnTo>
                <a:lnTo>
                  <a:pt x="4572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635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47823" y="3289680"/>
            <a:ext cx="1219200" cy="1371600"/>
          </a:xfrm>
          <a:custGeom>
            <a:avLst/>
            <a:gdLst/>
            <a:ahLst/>
            <a:cxnLst/>
            <a:rect l="l" t="t" r="r" b="b"/>
            <a:pathLst>
              <a:path w="1219200" h="1371600">
                <a:moveTo>
                  <a:pt x="0" y="1371600"/>
                </a:moveTo>
                <a:lnTo>
                  <a:pt x="1219200" y="1371600"/>
                </a:lnTo>
                <a:lnTo>
                  <a:pt x="12192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63500">
            <a:solidFill>
              <a:srgbClr val="00AFE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38600" y="3788664"/>
            <a:ext cx="685165" cy="339725"/>
          </a:xfrm>
          <a:custGeom>
            <a:avLst/>
            <a:gdLst/>
            <a:ahLst/>
            <a:cxnLst/>
            <a:rect l="l" t="t" r="r" b="b"/>
            <a:pathLst>
              <a:path w="685164" h="339725">
                <a:moveTo>
                  <a:pt x="515238" y="0"/>
                </a:moveTo>
                <a:lnTo>
                  <a:pt x="515238" y="84836"/>
                </a:lnTo>
                <a:lnTo>
                  <a:pt x="0" y="84836"/>
                </a:lnTo>
                <a:lnTo>
                  <a:pt x="0" y="254508"/>
                </a:lnTo>
                <a:lnTo>
                  <a:pt x="515238" y="254508"/>
                </a:lnTo>
                <a:lnTo>
                  <a:pt x="515238" y="339217"/>
                </a:lnTo>
                <a:lnTo>
                  <a:pt x="684911" y="169672"/>
                </a:lnTo>
                <a:lnTo>
                  <a:pt x="51523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38600" y="3788664"/>
            <a:ext cx="685165" cy="339725"/>
          </a:xfrm>
          <a:custGeom>
            <a:avLst/>
            <a:gdLst/>
            <a:ahLst/>
            <a:cxnLst/>
            <a:rect l="l" t="t" r="r" b="b"/>
            <a:pathLst>
              <a:path w="685164" h="339725">
                <a:moveTo>
                  <a:pt x="0" y="84836"/>
                </a:moveTo>
                <a:lnTo>
                  <a:pt x="515238" y="84836"/>
                </a:lnTo>
                <a:lnTo>
                  <a:pt x="515238" y="0"/>
                </a:lnTo>
                <a:lnTo>
                  <a:pt x="684911" y="169672"/>
                </a:lnTo>
                <a:lnTo>
                  <a:pt x="515238" y="339217"/>
                </a:lnTo>
                <a:lnTo>
                  <a:pt x="515238" y="254508"/>
                </a:lnTo>
                <a:lnTo>
                  <a:pt x="0" y="254508"/>
                </a:lnTo>
                <a:lnTo>
                  <a:pt x="0" y="84836"/>
                </a:lnTo>
                <a:close/>
              </a:path>
            </a:pathLst>
          </a:custGeom>
          <a:ln w="25399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01748" y="2748279"/>
            <a:ext cx="115506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Input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61884" y="4657852"/>
            <a:ext cx="89789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1st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layer  </a:t>
            </a:r>
            <a:r>
              <a:rPr sz="2000" spc="-5" dirty="0">
                <a:latin typeface="Calibri"/>
                <a:cs typeface="Calibri"/>
              </a:rPr>
              <a:t>“Edges”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61884" y="3721227"/>
            <a:ext cx="150368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2nd </a:t>
            </a:r>
            <a:r>
              <a:rPr sz="2000" spc="-15" dirty="0">
                <a:latin typeface="Calibri"/>
                <a:cs typeface="Calibri"/>
              </a:rPr>
              <a:t>layer  </a:t>
            </a:r>
            <a:r>
              <a:rPr sz="2000" spc="-5" dirty="0">
                <a:latin typeface="Calibri"/>
                <a:cs typeface="Calibri"/>
              </a:rPr>
              <a:t>“Object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parts”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61884" y="2501646"/>
            <a:ext cx="1018540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3rd </a:t>
            </a:r>
            <a:r>
              <a:rPr sz="2000" spc="-15" dirty="0">
                <a:latin typeface="Calibri"/>
                <a:cs typeface="Calibri"/>
              </a:rPr>
              <a:t>layer  </a:t>
            </a:r>
            <a:r>
              <a:rPr sz="2000" spc="-25" dirty="0">
                <a:latin typeface="Calibri"/>
                <a:cs typeface="Calibri"/>
              </a:rPr>
              <a:t>“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jects”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38850" y="5486400"/>
            <a:ext cx="609600" cy="609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461884" y="5638698"/>
            <a:ext cx="70294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Pi</a:t>
            </a:r>
            <a:r>
              <a:rPr sz="2000" spc="-15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els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41160" y="5235828"/>
            <a:ext cx="205104" cy="260985"/>
          </a:xfrm>
          <a:custGeom>
            <a:avLst/>
            <a:gdLst/>
            <a:ahLst/>
            <a:cxnLst/>
            <a:rect l="l" t="t" r="r" b="b"/>
            <a:pathLst>
              <a:path w="205104" h="260985">
                <a:moveTo>
                  <a:pt x="0" y="102489"/>
                </a:moveTo>
                <a:lnTo>
                  <a:pt x="102488" y="0"/>
                </a:lnTo>
                <a:lnTo>
                  <a:pt x="204977" y="102489"/>
                </a:lnTo>
                <a:lnTo>
                  <a:pt x="153797" y="102489"/>
                </a:lnTo>
                <a:lnTo>
                  <a:pt x="153797" y="158242"/>
                </a:lnTo>
                <a:lnTo>
                  <a:pt x="204977" y="158242"/>
                </a:lnTo>
                <a:lnTo>
                  <a:pt x="102488" y="260731"/>
                </a:lnTo>
                <a:lnTo>
                  <a:pt x="0" y="158242"/>
                </a:lnTo>
                <a:lnTo>
                  <a:pt x="51180" y="158242"/>
                </a:lnTo>
                <a:lnTo>
                  <a:pt x="51180" y="102489"/>
                </a:lnTo>
                <a:lnTo>
                  <a:pt x="0" y="102489"/>
                </a:lnTo>
                <a:close/>
              </a:path>
            </a:pathLst>
          </a:custGeom>
          <a:ln w="22225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171752" y="5190363"/>
            <a:ext cx="2513330" cy="619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Lee et al., </a:t>
            </a:r>
            <a:r>
              <a:rPr sz="2000" spc="-5" dirty="0">
                <a:latin typeface="Arial"/>
                <a:cs typeface="Arial"/>
              </a:rPr>
              <a:t>ICML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2009;  CACM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35" dirty="0">
                <a:latin typeface="Arial"/>
                <a:cs typeface="Arial"/>
              </a:rPr>
              <a:t>2011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5259" rIns="0" bIns="0" rtlCol="0">
            <a:spAutoFit/>
          </a:bodyPr>
          <a:lstStyle/>
          <a:p>
            <a:pPr marL="1354455">
              <a:lnSpc>
                <a:spcPct val="100000"/>
              </a:lnSpc>
            </a:pPr>
            <a:r>
              <a:rPr spc="-5" dirty="0">
                <a:latin typeface="Calibri"/>
                <a:cs typeface="Calibri"/>
              </a:rPr>
              <a:t>Learning </a:t>
            </a:r>
            <a:r>
              <a:rPr spc="-20" dirty="0">
                <a:latin typeface="Calibri"/>
                <a:cs typeface="Calibri"/>
              </a:rPr>
              <a:t>Feature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30" dirty="0">
                <a:latin typeface="Calibri"/>
                <a:cs typeface="Calibri"/>
              </a:rPr>
              <a:t>Hierarchy</a:t>
            </a:r>
          </a:p>
        </p:txBody>
      </p:sp>
      <p:sp>
        <p:nvSpPr>
          <p:cNvPr id="3" name="object 3"/>
          <p:cNvSpPr/>
          <p:nvPr/>
        </p:nvSpPr>
        <p:spPr>
          <a:xfrm>
            <a:off x="3962400" y="3200400"/>
            <a:ext cx="3934967" cy="1446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1640204"/>
            <a:ext cx="8663940" cy="5174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Better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performance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Other </a:t>
            </a:r>
            <a:r>
              <a:rPr sz="2800" dirty="0">
                <a:latin typeface="Arial"/>
                <a:cs typeface="Arial"/>
              </a:rPr>
              <a:t>domains </a:t>
            </a:r>
            <a:r>
              <a:rPr sz="2800" spc="-5" dirty="0">
                <a:latin typeface="Arial"/>
                <a:cs typeface="Arial"/>
              </a:rPr>
              <a:t>(unclear </a:t>
            </a:r>
            <a:r>
              <a:rPr sz="2800" dirty="0">
                <a:latin typeface="Arial"/>
                <a:cs typeface="Arial"/>
              </a:rPr>
              <a:t>how </a:t>
            </a:r>
            <a:r>
              <a:rPr sz="2800" spc="-5" dirty="0">
                <a:latin typeface="Arial"/>
                <a:cs typeface="Arial"/>
              </a:rPr>
              <a:t>to hand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engineer):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Kinect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Arial"/>
                <a:cs typeface="Arial"/>
              </a:rPr>
              <a:t>Video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Multi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spectral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Font typeface="Arial"/>
              <a:buChar char="–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Feature computation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time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Dozens </a:t>
            </a:r>
            <a:r>
              <a:rPr sz="2400" dirty="0">
                <a:latin typeface="Arial"/>
                <a:cs typeface="Arial"/>
              </a:rPr>
              <a:t>of features </a:t>
            </a:r>
            <a:r>
              <a:rPr sz="2400" spc="-5" dirty="0">
                <a:latin typeface="Arial"/>
                <a:cs typeface="Arial"/>
              </a:rPr>
              <a:t>now regularly used </a:t>
            </a:r>
            <a:r>
              <a:rPr sz="2400" dirty="0">
                <a:latin typeface="Arial"/>
                <a:cs typeface="Arial"/>
              </a:rPr>
              <a:t>[e.g.,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MKL]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290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Getting prohibitive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large datasets </a:t>
            </a:r>
            <a:r>
              <a:rPr sz="2400" spc="-15" dirty="0">
                <a:latin typeface="Arial"/>
                <a:cs typeface="Arial"/>
              </a:rPr>
              <a:t>(10’s </a:t>
            </a:r>
            <a:r>
              <a:rPr sz="2400" dirty="0">
                <a:latin typeface="Arial"/>
                <a:cs typeface="Arial"/>
              </a:rPr>
              <a:t>sec</a:t>
            </a:r>
            <a:r>
              <a:rPr sz="2400" spc="1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/image)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9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Slide: </a:t>
            </a:r>
            <a:r>
              <a:rPr sz="1800" dirty="0">
                <a:latin typeface="Arial"/>
                <a:cs typeface="Arial"/>
              </a:rPr>
              <a:t>R.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Fergus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687" rIns="0" bIns="0" rtlCol="0">
            <a:spAutoFit/>
          </a:bodyPr>
          <a:lstStyle/>
          <a:p>
            <a:pPr marL="779780">
              <a:lnSpc>
                <a:spcPct val="100000"/>
              </a:lnSpc>
            </a:pPr>
            <a:r>
              <a:rPr spc="-10" dirty="0">
                <a:latin typeface="Calibri"/>
                <a:cs typeface="Calibri"/>
              </a:rPr>
              <a:t>Approaches </a:t>
            </a:r>
            <a:r>
              <a:rPr spc="-30" dirty="0">
                <a:latin typeface="Calibri"/>
                <a:cs typeface="Calibri"/>
              </a:rPr>
              <a:t>to </a:t>
            </a:r>
            <a:r>
              <a:rPr dirty="0">
                <a:latin typeface="Calibri"/>
                <a:cs typeface="Calibri"/>
              </a:rPr>
              <a:t>learning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features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47470"/>
            <a:ext cx="7995920" cy="5115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Supervised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Learning</a:t>
            </a:r>
            <a:endParaRPr sz="3000">
              <a:latin typeface="Calibri"/>
              <a:cs typeface="Calibri"/>
            </a:endParaRPr>
          </a:p>
          <a:p>
            <a:pPr marL="756285" lvl="1" indent="-286385">
              <a:lnSpc>
                <a:spcPts val="2965"/>
              </a:lnSpc>
              <a:spcBef>
                <a:spcPts val="3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u="heavy" spc="-5" dirty="0">
                <a:latin typeface="Calibri"/>
                <a:cs typeface="Calibri"/>
              </a:rPr>
              <a:t>End-to-end </a:t>
            </a:r>
            <a:r>
              <a:rPr sz="2600" u="heavy" dirty="0">
                <a:latin typeface="Calibri"/>
                <a:cs typeface="Calibri"/>
              </a:rPr>
              <a:t>learning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5" dirty="0">
                <a:latin typeface="Calibri"/>
                <a:cs typeface="Calibri"/>
              </a:rPr>
              <a:t>deep architectures </a:t>
            </a:r>
            <a:r>
              <a:rPr sz="2600" dirty="0">
                <a:latin typeface="Calibri"/>
                <a:cs typeface="Calibri"/>
              </a:rPr>
              <a:t>(e.g.,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deep</a:t>
            </a:r>
            <a:endParaRPr sz="2600">
              <a:latin typeface="Calibri"/>
              <a:cs typeface="Calibri"/>
            </a:endParaRPr>
          </a:p>
          <a:p>
            <a:pPr marL="756285">
              <a:lnSpc>
                <a:spcPts val="2965"/>
              </a:lnSpc>
            </a:pPr>
            <a:r>
              <a:rPr sz="2600" spc="-10" dirty="0">
                <a:latin typeface="Calibri"/>
                <a:cs typeface="Calibri"/>
              </a:rPr>
              <a:t>neural networks) </a:t>
            </a:r>
            <a:r>
              <a:rPr sz="2600" dirty="0">
                <a:latin typeface="Calibri"/>
                <a:cs typeface="Calibri"/>
              </a:rPr>
              <a:t>with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u="heavy" spc="-10" dirty="0">
                <a:latin typeface="Calibri"/>
                <a:cs typeface="Calibri"/>
              </a:rPr>
              <a:t>back-propagation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30" dirty="0">
                <a:latin typeface="Calibri"/>
                <a:cs typeface="Calibri"/>
              </a:rPr>
              <a:t>Works </a:t>
            </a:r>
            <a:r>
              <a:rPr sz="2600" spc="-5" dirty="0">
                <a:latin typeface="Calibri"/>
                <a:cs typeface="Calibri"/>
              </a:rPr>
              <a:t>well </a:t>
            </a:r>
            <a:r>
              <a:rPr sz="2600" dirty="0">
                <a:latin typeface="Calibri"/>
                <a:cs typeface="Calibri"/>
              </a:rPr>
              <a:t>when the </a:t>
            </a:r>
            <a:r>
              <a:rPr sz="2600" spc="-5" dirty="0">
                <a:latin typeface="Calibri"/>
                <a:cs typeface="Calibri"/>
              </a:rPr>
              <a:t>amounts </a:t>
            </a:r>
            <a:r>
              <a:rPr sz="2600" spc="-10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labels is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large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ts val="2965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Structure </a:t>
            </a:r>
            <a:r>
              <a:rPr sz="2600" dirty="0">
                <a:latin typeface="Calibri"/>
                <a:cs typeface="Calibri"/>
              </a:rPr>
              <a:t>of the </a:t>
            </a:r>
            <a:r>
              <a:rPr sz="2600" spc="-5" dirty="0">
                <a:latin typeface="Calibri"/>
                <a:cs typeface="Calibri"/>
              </a:rPr>
              <a:t>model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important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5" dirty="0">
                <a:latin typeface="Calibri"/>
                <a:cs typeface="Calibri"/>
              </a:rPr>
              <a:t>(e.g.</a:t>
            </a:r>
            <a:endParaRPr sz="2600">
              <a:latin typeface="Calibri"/>
              <a:cs typeface="Calibri"/>
            </a:endParaRPr>
          </a:p>
          <a:p>
            <a:pPr marL="756285">
              <a:lnSpc>
                <a:spcPts val="2965"/>
              </a:lnSpc>
            </a:pPr>
            <a:r>
              <a:rPr sz="2600" spc="-15" dirty="0">
                <a:latin typeface="Calibri"/>
                <a:cs typeface="Calibri"/>
              </a:rPr>
              <a:t>convolutional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structure)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3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Unsupervised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Learning</a:t>
            </a:r>
            <a:endParaRPr sz="3000">
              <a:latin typeface="Calibri"/>
              <a:cs typeface="Calibri"/>
            </a:endParaRPr>
          </a:p>
          <a:p>
            <a:pPr marL="756285" marR="5080" lvl="1" indent="-286385">
              <a:lnSpc>
                <a:spcPts val="281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Learn </a:t>
            </a:r>
            <a:r>
              <a:rPr sz="2600" u="heavy" spc="-10" dirty="0">
                <a:latin typeface="Calibri"/>
                <a:cs typeface="Calibri"/>
              </a:rPr>
              <a:t>statistical </a:t>
            </a:r>
            <a:r>
              <a:rPr sz="2600" u="heavy" spc="-5" dirty="0">
                <a:latin typeface="Calibri"/>
                <a:cs typeface="Calibri"/>
              </a:rPr>
              <a:t>structure or dependencies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data  </a:t>
            </a:r>
            <a:r>
              <a:rPr sz="2600" spc="-10" dirty="0">
                <a:latin typeface="Calibri"/>
                <a:cs typeface="Calibri"/>
              </a:rPr>
              <a:t>from </a:t>
            </a:r>
            <a:r>
              <a:rPr sz="2600" spc="-5" dirty="0">
                <a:latin typeface="Calibri"/>
                <a:cs typeface="Calibri"/>
              </a:rPr>
              <a:t>unlabeled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data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7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0" dirty="0">
                <a:latin typeface="Calibri"/>
                <a:cs typeface="Calibri"/>
              </a:rPr>
              <a:t>Layer-wise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training</a:t>
            </a:r>
            <a:endParaRPr sz="26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31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latin typeface="Calibri"/>
                <a:cs typeface="Calibri"/>
              </a:rPr>
              <a:t>Useful </a:t>
            </a:r>
            <a:r>
              <a:rPr sz="2600" dirty="0">
                <a:latin typeface="Calibri"/>
                <a:cs typeface="Calibri"/>
              </a:rPr>
              <a:t>when the </a:t>
            </a:r>
            <a:r>
              <a:rPr sz="2600" spc="-5" dirty="0">
                <a:latin typeface="Calibri"/>
                <a:cs typeface="Calibri"/>
              </a:rPr>
              <a:t>amount of </a:t>
            </a:r>
            <a:r>
              <a:rPr sz="2600" dirty="0">
                <a:latin typeface="Calibri"/>
                <a:cs typeface="Calibri"/>
              </a:rPr>
              <a:t>labels is </a:t>
            </a:r>
            <a:r>
              <a:rPr sz="2600" spc="-5" dirty="0">
                <a:latin typeface="Calibri"/>
                <a:cs typeface="Calibri"/>
              </a:rPr>
              <a:t>not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large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1497" y="0"/>
            <a:ext cx="798512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75" dirty="0">
                <a:latin typeface="Calibri"/>
                <a:cs typeface="Calibri"/>
              </a:rPr>
              <a:t>Taxonomy </a:t>
            </a:r>
            <a:r>
              <a:rPr sz="4000" dirty="0">
                <a:latin typeface="Calibri"/>
                <a:cs typeface="Calibri"/>
              </a:rPr>
              <a:t>of </a:t>
            </a:r>
            <a:r>
              <a:rPr sz="4000" spc="-30" dirty="0">
                <a:latin typeface="Calibri"/>
                <a:cs typeface="Calibri"/>
              </a:rPr>
              <a:t>feature </a:t>
            </a:r>
            <a:r>
              <a:rPr sz="4000" spc="-5" dirty="0">
                <a:latin typeface="Calibri"/>
                <a:cs typeface="Calibri"/>
              </a:rPr>
              <a:t>learning</a:t>
            </a:r>
            <a:r>
              <a:rPr sz="4000" spc="75" dirty="0">
                <a:latin typeface="Calibri"/>
                <a:cs typeface="Calibri"/>
              </a:rPr>
              <a:t> </a:t>
            </a:r>
            <a:r>
              <a:rPr sz="4000" spc="-10" dirty="0">
                <a:latin typeface="Calibri"/>
                <a:cs typeface="Calibri"/>
              </a:rPr>
              <a:t>methods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30090" y="863219"/>
            <a:ext cx="4613910" cy="292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2300">
              <a:latin typeface="Times New Roman"/>
              <a:cs typeface="Times New Roman"/>
            </a:endParaRPr>
          </a:p>
          <a:p>
            <a:pPr marL="362585">
              <a:lnSpc>
                <a:spcPct val="100000"/>
              </a:lnSpc>
              <a:tabLst>
                <a:tab pos="648970" algn="l"/>
              </a:tabLst>
            </a:pPr>
            <a:r>
              <a:rPr sz="1800" spc="-5" dirty="0">
                <a:latin typeface="Arial"/>
                <a:cs typeface="Arial"/>
              </a:rPr>
              <a:t>•	</a:t>
            </a:r>
            <a:r>
              <a:rPr sz="1800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422400"/>
            <a:ext cx="282511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latin typeface="Calibri"/>
                <a:cs typeface="Calibri"/>
              </a:rPr>
              <a:t>Support </a:t>
            </a:r>
            <a:r>
              <a:rPr sz="2000" spc="-20" dirty="0">
                <a:latin typeface="Calibri"/>
                <a:cs typeface="Calibri"/>
              </a:rPr>
              <a:t>Vector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Machine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2032000"/>
            <a:ext cx="225425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Logistic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Regression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340" y="2641853"/>
            <a:ext cx="145478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15" dirty="0">
                <a:latin typeface="Calibri"/>
                <a:cs typeface="Calibri"/>
              </a:rPr>
              <a:t>Perceptron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30090" y="863219"/>
            <a:ext cx="4613910" cy="2928620"/>
          </a:xfrm>
          <a:custGeom>
            <a:avLst/>
            <a:gdLst/>
            <a:ahLst/>
            <a:cxnLst/>
            <a:rect l="l" t="t" r="r" b="b"/>
            <a:pathLst>
              <a:path w="4613909" h="2928620">
                <a:moveTo>
                  <a:pt x="0" y="2928111"/>
                </a:moveTo>
                <a:lnTo>
                  <a:pt x="4613910" y="2928111"/>
                </a:lnTo>
                <a:lnTo>
                  <a:pt x="4613910" y="0"/>
                </a:lnTo>
                <a:lnTo>
                  <a:pt x="0" y="0"/>
                </a:lnTo>
                <a:lnTo>
                  <a:pt x="0" y="29281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09591" y="1417192"/>
            <a:ext cx="20326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Deep Neural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09591" y="2027173"/>
            <a:ext cx="291719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Convolutional </a:t>
            </a:r>
            <a:r>
              <a:rPr sz="2000" spc="-5" dirty="0">
                <a:latin typeface="Calibri"/>
                <a:cs typeface="Calibri"/>
              </a:rPr>
              <a:t>Neural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09591" y="2636773"/>
            <a:ext cx="250952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Recurrent </a:t>
            </a:r>
            <a:r>
              <a:rPr sz="2000" spc="-5" dirty="0">
                <a:latin typeface="Calibri"/>
                <a:cs typeface="Calibri"/>
              </a:rPr>
              <a:t>Neural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Net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7340" y="4027551"/>
            <a:ext cx="273748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Denoising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Autoencoder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7340" y="4637151"/>
            <a:ext cx="3688079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Restricted </a:t>
            </a:r>
            <a:r>
              <a:rPr sz="2000" dirty="0">
                <a:latin typeface="Calibri"/>
                <a:cs typeface="Calibri"/>
              </a:rPr>
              <a:t>Boltzmann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machines*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7340" y="5247004"/>
            <a:ext cx="186753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Sparse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coding*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30090" y="3772408"/>
            <a:ext cx="4613910" cy="2928620"/>
          </a:xfrm>
          <a:custGeom>
            <a:avLst/>
            <a:gdLst/>
            <a:ahLst/>
            <a:cxnLst/>
            <a:rect l="l" t="t" r="r" b="b"/>
            <a:pathLst>
              <a:path w="4613909" h="2928620">
                <a:moveTo>
                  <a:pt x="0" y="2928112"/>
                </a:moveTo>
                <a:lnTo>
                  <a:pt x="4613910" y="2928112"/>
                </a:lnTo>
                <a:lnTo>
                  <a:pt x="4613910" y="0"/>
                </a:lnTo>
                <a:lnTo>
                  <a:pt x="0" y="0"/>
                </a:lnTo>
                <a:lnTo>
                  <a:pt x="0" y="2928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609591" y="4022344"/>
            <a:ext cx="445516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Deep </a:t>
            </a:r>
            <a:r>
              <a:rPr sz="2000" spc="-15" dirty="0">
                <a:latin typeface="Calibri"/>
                <a:cs typeface="Calibri"/>
              </a:rPr>
              <a:t>(stacked) </a:t>
            </a:r>
            <a:r>
              <a:rPr sz="2000" spc="-5" dirty="0">
                <a:latin typeface="Calibri"/>
                <a:cs typeface="Calibri"/>
              </a:rPr>
              <a:t>Denoising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Autoencoder*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9591" y="4631944"/>
            <a:ext cx="215582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Deep Belief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Nets*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09591" y="5241797"/>
            <a:ext cx="318897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5" dirty="0">
                <a:latin typeface="Calibri"/>
                <a:cs typeface="Calibri"/>
              </a:rPr>
              <a:t>Deep </a:t>
            </a:r>
            <a:r>
              <a:rPr sz="2000" dirty="0">
                <a:latin typeface="Calibri"/>
                <a:cs typeface="Calibri"/>
              </a:rPr>
              <a:t>Boltzmann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machines*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09591" y="5851448"/>
            <a:ext cx="317627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2000" spc="-10" dirty="0">
                <a:latin typeface="Calibri"/>
                <a:cs typeface="Calibri"/>
              </a:rPr>
              <a:t>Hierarchical Sparse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Coding*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611122" y="3515233"/>
            <a:ext cx="6313805" cy="0"/>
          </a:xfrm>
          <a:custGeom>
            <a:avLst/>
            <a:gdLst/>
            <a:ahLst/>
            <a:cxnLst/>
            <a:rect l="l" t="t" r="r" b="b"/>
            <a:pathLst>
              <a:path w="6313805">
                <a:moveTo>
                  <a:pt x="0" y="0"/>
                </a:moveTo>
                <a:lnTo>
                  <a:pt x="631367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24800" y="3257842"/>
            <a:ext cx="1219200" cy="514984"/>
          </a:xfrm>
          <a:custGeom>
            <a:avLst/>
            <a:gdLst/>
            <a:ahLst/>
            <a:cxnLst/>
            <a:rect l="l" t="t" r="r" b="b"/>
            <a:pathLst>
              <a:path w="1219200" h="514985">
                <a:moveTo>
                  <a:pt x="0" y="514692"/>
                </a:moveTo>
                <a:lnTo>
                  <a:pt x="1219199" y="514692"/>
                </a:lnTo>
                <a:lnTo>
                  <a:pt x="1219199" y="0"/>
                </a:lnTo>
                <a:lnTo>
                  <a:pt x="0" y="0"/>
                </a:lnTo>
                <a:lnTo>
                  <a:pt x="0" y="514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118475" y="3288283"/>
            <a:ext cx="984885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spc="-5" dirty="0">
                <a:latin typeface="Arial"/>
                <a:cs typeface="Arial"/>
              </a:rPr>
              <a:t>De</a:t>
            </a:r>
            <a:r>
              <a:rPr sz="3100" b="1" spc="-25" dirty="0">
                <a:latin typeface="Arial"/>
                <a:cs typeface="Arial"/>
              </a:rPr>
              <a:t>e</a:t>
            </a:r>
            <a:r>
              <a:rPr sz="3100" b="1" spc="-5" dirty="0">
                <a:latin typeface="Arial"/>
                <a:cs typeface="Arial"/>
              </a:rPr>
              <a:t>p</a:t>
            </a:r>
            <a:endParaRPr sz="3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523" y="3288283"/>
            <a:ext cx="1512570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spc="-5" dirty="0">
                <a:latin typeface="Arial"/>
                <a:cs typeface="Arial"/>
              </a:rPr>
              <a:t>Shal</a:t>
            </a:r>
            <a:r>
              <a:rPr sz="3100" b="1" spc="0" dirty="0">
                <a:latin typeface="Arial"/>
                <a:cs typeface="Arial"/>
              </a:rPr>
              <a:t>l</a:t>
            </a:r>
            <a:r>
              <a:rPr sz="3100" b="1" spc="-5" dirty="0">
                <a:latin typeface="Arial"/>
                <a:cs typeface="Arial"/>
              </a:rPr>
              <a:t>ow</a:t>
            </a:r>
            <a:endParaRPr sz="31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67200" y="1124330"/>
            <a:ext cx="0" cy="5048250"/>
          </a:xfrm>
          <a:custGeom>
            <a:avLst/>
            <a:gdLst/>
            <a:ahLst/>
            <a:cxnLst/>
            <a:rect l="l" t="t" r="r" b="b"/>
            <a:pathLst>
              <a:path h="5048250">
                <a:moveTo>
                  <a:pt x="0" y="0"/>
                </a:moveTo>
                <a:lnTo>
                  <a:pt x="0" y="5047869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19400" y="609638"/>
            <a:ext cx="2903220" cy="514984"/>
          </a:xfrm>
          <a:custGeom>
            <a:avLst/>
            <a:gdLst/>
            <a:ahLst/>
            <a:cxnLst/>
            <a:rect l="l" t="t" r="r" b="b"/>
            <a:pathLst>
              <a:path w="2903220" h="514984">
                <a:moveTo>
                  <a:pt x="0" y="514692"/>
                </a:moveTo>
                <a:lnTo>
                  <a:pt x="2903093" y="514692"/>
                </a:lnTo>
                <a:lnTo>
                  <a:pt x="2903093" y="0"/>
                </a:lnTo>
                <a:lnTo>
                  <a:pt x="0" y="0"/>
                </a:lnTo>
                <a:lnTo>
                  <a:pt x="0" y="514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198622" y="639571"/>
            <a:ext cx="2143760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spc="-5" dirty="0">
                <a:latin typeface="Arial"/>
                <a:cs typeface="Arial"/>
              </a:rPr>
              <a:t>Super</a:t>
            </a:r>
            <a:r>
              <a:rPr sz="3100" b="1" spc="-20" dirty="0">
                <a:latin typeface="Arial"/>
                <a:cs typeface="Arial"/>
              </a:rPr>
              <a:t>v</a:t>
            </a:r>
            <a:r>
              <a:rPr sz="3100" b="1" spc="-5" dirty="0">
                <a:latin typeface="Arial"/>
                <a:cs typeface="Arial"/>
              </a:rPr>
              <a:t>is</a:t>
            </a:r>
            <a:r>
              <a:rPr sz="3100" b="1" spc="-15" dirty="0">
                <a:latin typeface="Arial"/>
                <a:cs typeface="Arial"/>
              </a:rPr>
              <a:t>e</a:t>
            </a:r>
            <a:r>
              <a:rPr sz="3100" b="1" spc="-5" dirty="0">
                <a:latin typeface="Arial"/>
                <a:cs typeface="Arial"/>
              </a:rPr>
              <a:t>d</a:t>
            </a:r>
            <a:endParaRPr sz="31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90800" y="6172200"/>
            <a:ext cx="3328035" cy="514984"/>
          </a:xfrm>
          <a:custGeom>
            <a:avLst/>
            <a:gdLst/>
            <a:ahLst/>
            <a:cxnLst/>
            <a:rect l="l" t="t" r="r" b="b"/>
            <a:pathLst>
              <a:path w="3328035" h="514984">
                <a:moveTo>
                  <a:pt x="0" y="514692"/>
                </a:moveTo>
                <a:lnTo>
                  <a:pt x="3327527" y="514692"/>
                </a:lnTo>
                <a:lnTo>
                  <a:pt x="3327527" y="0"/>
                </a:lnTo>
                <a:lnTo>
                  <a:pt x="0" y="0"/>
                </a:lnTo>
                <a:lnTo>
                  <a:pt x="0" y="514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942335" y="6203391"/>
            <a:ext cx="2624455" cy="481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100" b="1" spc="-5" dirty="0">
                <a:latin typeface="Arial"/>
                <a:cs typeface="Arial"/>
              </a:rPr>
              <a:t>Unsuper</a:t>
            </a:r>
            <a:r>
              <a:rPr sz="3100" b="1" spc="-15" dirty="0">
                <a:latin typeface="Arial"/>
                <a:cs typeface="Arial"/>
              </a:rPr>
              <a:t>v</a:t>
            </a:r>
            <a:r>
              <a:rPr sz="3100" b="1" spc="-5" dirty="0">
                <a:latin typeface="Arial"/>
                <a:cs typeface="Arial"/>
              </a:rPr>
              <a:t>ised</a:t>
            </a:r>
            <a:endParaRPr sz="3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28028" y="6377330"/>
            <a:ext cx="27317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* supervised version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exists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05200" y="4097730"/>
            <a:ext cx="1263015" cy="171450"/>
          </a:xfrm>
          <a:custGeom>
            <a:avLst/>
            <a:gdLst/>
            <a:ahLst/>
            <a:cxnLst/>
            <a:rect l="l" t="t" r="r" b="b"/>
            <a:pathLst>
              <a:path w="1263014" h="171450">
                <a:moveTo>
                  <a:pt x="1187195" y="85586"/>
                </a:moveTo>
                <a:lnTo>
                  <a:pt x="1101089" y="135814"/>
                </a:lnTo>
                <a:lnTo>
                  <a:pt x="1095482" y="140846"/>
                </a:lnTo>
                <a:lnTo>
                  <a:pt x="1092327" y="147403"/>
                </a:lnTo>
                <a:lnTo>
                  <a:pt x="1091838" y="154674"/>
                </a:lnTo>
                <a:lnTo>
                  <a:pt x="1094232" y="161849"/>
                </a:lnTo>
                <a:lnTo>
                  <a:pt x="1099282" y="167528"/>
                </a:lnTo>
                <a:lnTo>
                  <a:pt x="1105868" y="170707"/>
                </a:lnTo>
                <a:lnTo>
                  <a:pt x="1113145" y="171172"/>
                </a:lnTo>
                <a:lnTo>
                  <a:pt x="1120266" y="168707"/>
                </a:lnTo>
                <a:lnTo>
                  <a:pt x="1230226" y="104572"/>
                </a:lnTo>
                <a:lnTo>
                  <a:pt x="1225041" y="104572"/>
                </a:lnTo>
                <a:lnTo>
                  <a:pt x="1225041" y="102032"/>
                </a:lnTo>
                <a:lnTo>
                  <a:pt x="1215389" y="102032"/>
                </a:lnTo>
                <a:lnTo>
                  <a:pt x="1187195" y="85586"/>
                </a:lnTo>
                <a:close/>
              </a:path>
              <a:path w="1263014" h="171450">
                <a:moveTo>
                  <a:pt x="1154429" y="66472"/>
                </a:moveTo>
                <a:lnTo>
                  <a:pt x="0" y="66472"/>
                </a:lnTo>
                <a:lnTo>
                  <a:pt x="0" y="104572"/>
                </a:lnTo>
                <a:lnTo>
                  <a:pt x="1154647" y="104572"/>
                </a:lnTo>
                <a:lnTo>
                  <a:pt x="1187195" y="85586"/>
                </a:lnTo>
                <a:lnTo>
                  <a:pt x="1154429" y="66472"/>
                </a:lnTo>
                <a:close/>
              </a:path>
              <a:path w="1263014" h="171450">
                <a:moveTo>
                  <a:pt x="1230176" y="66472"/>
                </a:moveTo>
                <a:lnTo>
                  <a:pt x="1225041" y="66472"/>
                </a:lnTo>
                <a:lnTo>
                  <a:pt x="1225041" y="104572"/>
                </a:lnTo>
                <a:lnTo>
                  <a:pt x="1230226" y="104572"/>
                </a:lnTo>
                <a:lnTo>
                  <a:pt x="1262888" y="85522"/>
                </a:lnTo>
                <a:lnTo>
                  <a:pt x="1230176" y="66472"/>
                </a:lnTo>
                <a:close/>
              </a:path>
              <a:path w="1263014" h="171450">
                <a:moveTo>
                  <a:pt x="1215389" y="69139"/>
                </a:moveTo>
                <a:lnTo>
                  <a:pt x="1187195" y="85586"/>
                </a:lnTo>
                <a:lnTo>
                  <a:pt x="1215389" y="102032"/>
                </a:lnTo>
                <a:lnTo>
                  <a:pt x="1215389" y="69139"/>
                </a:lnTo>
                <a:close/>
              </a:path>
              <a:path w="1263014" h="171450">
                <a:moveTo>
                  <a:pt x="1225041" y="69139"/>
                </a:moveTo>
                <a:lnTo>
                  <a:pt x="1215389" y="69139"/>
                </a:lnTo>
                <a:lnTo>
                  <a:pt x="1215389" y="102032"/>
                </a:lnTo>
                <a:lnTo>
                  <a:pt x="1225041" y="102032"/>
                </a:lnTo>
                <a:lnTo>
                  <a:pt x="1225041" y="69139"/>
                </a:lnTo>
                <a:close/>
              </a:path>
              <a:path w="1263014" h="171450">
                <a:moveTo>
                  <a:pt x="1113145" y="0"/>
                </a:moveTo>
                <a:lnTo>
                  <a:pt x="1105868" y="464"/>
                </a:lnTo>
                <a:lnTo>
                  <a:pt x="1099282" y="3643"/>
                </a:lnTo>
                <a:lnTo>
                  <a:pt x="1094232" y="9322"/>
                </a:lnTo>
                <a:lnTo>
                  <a:pt x="1091838" y="16444"/>
                </a:lnTo>
                <a:lnTo>
                  <a:pt x="1092327" y="23721"/>
                </a:lnTo>
                <a:lnTo>
                  <a:pt x="1095482" y="30307"/>
                </a:lnTo>
                <a:lnTo>
                  <a:pt x="1101089" y="35357"/>
                </a:lnTo>
                <a:lnTo>
                  <a:pt x="1187195" y="85586"/>
                </a:lnTo>
                <a:lnTo>
                  <a:pt x="1215389" y="69139"/>
                </a:lnTo>
                <a:lnTo>
                  <a:pt x="1225041" y="69139"/>
                </a:lnTo>
                <a:lnTo>
                  <a:pt x="1225041" y="66472"/>
                </a:lnTo>
                <a:lnTo>
                  <a:pt x="1230176" y="66472"/>
                </a:lnTo>
                <a:lnTo>
                  <a:pt x="1120266" y="2464"/>
                </a:lnTo>
                <a:lnTo>
                  <a:pt x="1113145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27880" y="4692090"/>
            <a:ext cx="665480" cy="171450"/>
          </a:xfrm>
          <a:custGeom>
            <a:avLst/>
            <a:gdLst/>
            <a:ahLst/>
            <a:cxnLst/>
            <a:rect l="l" t="t" r="r" b="b"/>
            <a:pathLst>
              <a:path w="665479" h="171450">
                <a:moveTo>
                  <a:pt x="589534" y="85586"/>
                </a:moveTo>
                <a:lnTo>
                  <a:pt x="503428" y="135814"/>
                </a:lnTo>
                <a:lnTo>
                  <a:pt x="497820" y="140846"/>
                </a:lnTo>
                <a:lnTo>
                  <a:pt x="494665" y="147403"/>
                </a:lnTo>
                <a:lnTo>
                  <a:pt x="494176" y="154674"/>
                </a:lnTo>
                <a:lnTo>
                  <a:pt x="496570" y="161849"/>
                </a:lnTo>
                <a:lnTo>
                  <a:pt x="501622" y="167528"/>
                </a:lnTo>
                <a:lnTo>
                  <a:pt x="508222" y="170707"/>
                </a:lnTo>
                <a:lnTo>
                  <a:pt x="515536" y="171172"/>
                </a:lnTo>
                <a:lnTo>
                  <a:pt x="522732" y="168707"/>
                </a:lnTo>
                <a:lnTo>
                  <a:pt x="632593" y="104572"/>
                </a:lnTo>
                <a:lnTo>
                  <a:pt x="627380" y="104572"/>
                </a:lnTo>
                <a:lnTo>
                  <a:pt x="627380" y="102032"/>
                </a:lnTo>
                <a:lnTo>
                  <a:pt x="617728" y="102032"/>
                </a:lnTo>
                <a:lnTo>
                  <a:pt x="589534" y="85586"/>
                </a:lnTo>
                <a:close/>
              </a:path>
              <a:path w="665479" h="171450">
                <a:moveTo>
                  <a:pt x="556768" y="66472"/>
                </a:moveTo>
                <a:lnTo>
                  <a:pt x="0" y="66472"/>
                </a:lnTo>
                <a:lnTo>
                  <a:pt x="0" y="104572"/>
                </a:lnTo>
                <a:lnTo>
                  <a:pt x="556985" y="104572"/>
                </a:lnTo>
                <a:lnTo>
                  <a:pt x="589534" y="85586"/>
                </a:lnTo>
                <a:lnTo>
                  <a:pt x="556768" y="66472"/>
                </a:lnTo>
                <a:close/>
              </a:path>
              <a:path w="665479" h="171450">
                <a:moveTo>
                  <a:pt x="632543" y="66472"/>
                </a:moveTo>
                <a:lnTo>
                  <a:pt x="627380" y="66472"/>
                </a:lnTo>
                <a:lnTo>
                  <a:pt x="627380" y="104572"/>
                </a:lnTo>
                <a:lnTo>
                  <a:pt x="632593" y="104572"/>
                </a:lnTo>
                <a:lnTo>
                  <a:pt x="665226" y="85522"/>
                </a:lnTo>
                <a:lnTo>
                  <a:pt x="632543" y="66472"/>
                </a:lnTo>
                <a:close/>
              </a:path>
              <a:path w="665479" h="171450">
                <a:moveTo>
                  <a:pt x="617728" y="69139"/>
                </a:moveTo>
                <a:lnTo>
                  <a:pt x="589534" y="85586"/>
                </a:lnTo>
                <a:lnTo>
                  <a:pt x="617728" y="102032"/>
                </a:lnTo>
                <a:lnTo>
                  <a:pt x="617728" y="69139"/>
                </a:lnTo>
                <a:close/>
              </a:path>
              <a:path w="665479" h="171450">
                <a:moveTo>
                  <a:pt x="627380" y="69139"/>
                </a:moveTo>
                <a:lnTo>
                  <a:pt x="617728" y="69139"/>
                </a:lnTo>
                <a:lnTo>
                  <a:pt x="617728" y="102032"/>
                </a:lnTo>
                <a:lnTo>
                  <a:pt x="627380" y="102032"/>
                </a:lnTo>
                <a:lnTo>
                  <a:pt x="627380" y="69139"/>
                </a:lnTo>
                <a:close/>
              </a:path>
              <a:path w="665479" h="171450">
                <a:moveTo>
                  <a:pt x="515536" y="0"/>
                </a:moveTo>
                <a:lnTo>
                  <a:pt x="508222" y="464"/>
                </a:lnTo>
                <a:lnTo>
                  <a:pt x="501622" y="3643"/>
                </a:lnTo>
                <a:lnTo>
                  <a:pt x="496570" y="9322"/>
                </a:lnTo>
                <a:lnTo>
                  <a:pt x="494176" y="16444"/>
                </a:lnTo>
                <a:lnTo>
                  <a:pt x="494664" y="23721"/>
                </a:lnTo>
                <a:lnTo>
                  <a:pt x="497820" y="30307"/>
                </a:lnTo>
                <a:lnTo>
                  <a:pt x="503428" y="35357"/>
                </a:lnTo>
                <a:lnTo>
                  <a:pt x="589534" y="85586"/>
                </a:lnTo>
                <a:lnTo>
                  <a:pt x="617728" y="69139"/>
                </a:lnTo>
                <a:lnTo>
                  <a:pt x="627380" y="69139"/>
                </a:lnTo>
                <a:lnTo>
                  <a:pt x="627380" y="66472"/>
                </a:lnTo>
                <a:lnTo>
                  <a:pt x="632543" y="66472"/>
                </a:lnTo>
                <a:lnTo>
                  <a:pt x="522732" y="2464"/>
                </a:lnTo>
                <a:lnTo>
                  <a:pt x="515536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14672" y="4764023"/>
            <a:ext cx="644525" cy="623570"/>
          </a:xfrm>
          <a:custGeom>
            <a:avLst/>
            <a:gdLst/>
            <a:ahLst/>
            <a:cxnLst/>
            <a:rect l="l" t="t" r="r" b="b"/>
            <a:pathLst>
              <a:path w="644525" h="623570">
                <a:moveTo>
                  <a:pt x="485348" y="546725"/>
                </a:moveTo>
                <a:lnTo>
                  <a:pt x="478488" y="549259"/>
                </a:lnTo>
                <a:lnTo>
                  <a:pt x="473080" y="554150"/>
                </a:lnTo>
                <a:lnTo>
                  <a:pt x="469900" y="560959"/>
                </a:lnTo>
                <a:lnTo>
                  <a:pt x="469564" y="568553"/>
                </a:lnTo>
                <a:lnTo>
                  <a:pt x="472074" y="575421"/>
                </a:lnTo>
                <a:lnTo>
                  <a:pt x="476990" y="580836"/>
                </a:lnTo>
                <a:lnTo>
                  <a:pt x="483869" y="584072"/>
                </a:lnTo>
                <a:lnTo>
                  <a:pt x="644016" y="623316"/>
                </a:lnTo>
                <a:lnTo>
                  <a:pt x="640479" y="610742"/>
                </a:lnTo>
                <a:lnTo>
                  <a:pt x="603630" y="610742"/>
                </a:lnTo>
                <a:lnTo>
                  <a:pt x="552881" y="561691"/>
                </a:lnTo>
                <a:lnTo>
                  <a:pt x="492887" y="546988"/>
                </a:lnTo>
                <a:lnTo>
                  <a:pt x="485348" y="546725"/>
                </a:lnTo>
                <a:close/>
              </a:path>
              <a:path w="644525" h="623570">
                <a:moveTo>
                  <a:pt x="552881" y="561691"/>
                </a:moveTo>
                <a:lnTo>
                  <a:pt x="603630" y="610742"/>
                </a:lnTo>
                <a:lnTo>
                  <a:pt x="611864" y="602234"/>
                </a:lnTo>
                <a:lnTo>
                  <a:pt x="598551" y="602234"/>
                </a:lnTo>
                <a:lnTo>
                  <a:pt x="589688" y="570711"/>
                </a:lnTo>
                <a:lnTo>
                  <a:pt x="552881" y="561691"/>
                </a:lnTo>
                <a:close/>
              </a:path>
              <a:path w="644525" h="623570">
                <a:moveTo>
                  <a:pt x="583382" y="450758"/>
                </a:moveTo>
                <a:lnTo>
                  <a:pt x="575817" y="451357"/>
                </a:lnTo>
                <a:lnTo>
                  <a:pt x="569130" y="454779"/>
                </a:lnTo>
                <a:lnTo>
                  <a:pt x="564419" y="460343"/>
                </a:lnTo>
                <a:lnTo>
                  <a:pt x="562137" y="467288"/>
                </a:lnTo>
                <a:lnTo>
                  <a:pt x="562737" y="474853"/>
                </a:lnTo>
                <a:lnTo>
                  <a:pt x="579453" y="534307"/>
                </a:lnTo>
                <a:lnTo>
                  <a:pt x="630174" y="583310"/>
                </a:lnTo>
                <a:lnTo>
                  <a:pt x="603630" y="610742"/>
                </a:lnTo>
                <a:lnTo>
                  <a:pt x="640479" y="610742"/>
                </a:lnTo>
                <a:lnTo>
                  <a:pt x="599313" y="464438"/>
                </a:lnTo>
                <a:lnTo>
                  <a:pt x="595891" y="457751"/>
                </a:lnTo>
                <a:lnTo>
                  <a:pt x="590327" y="453040"/>
                </a:lnTo>
                <a:lnTo>
                  <a:pt x="583382" y="450758"/>
                </a:lnTo>
                <a:close/>
              </a:path>
              <a:path w="644525" h="623570">
                <a:moveTo>
                  <a:pt x="589688" y="570711"/>
                </a:moveTo>
                <a:lnTo>
                  <a:pt x="598551" y="602234"/>
                </a:lnTo>
                <a:lnTo>
                  <a:pt x="621411" y="578485"/>
                </a:lnTo>
                <a:lnTo>
                  <a:pt x="589688" y="570711"/>
                </a:lnTo>
                <a:close/>
              </a:path>
              <a:path w="644525" h="623570">
                <a:moveTo>
                  <a:pt x="579453" y="534307"/>
                </a:moveTo>
                <a:lnTo>
                  <a:pt x="589688" y="570711"/>
                </a:lnTo>
                <a:lnTo>
                  <a:pt x="621411" y="578485"/>
                </a:lnTo>
                <a:lnTo>
                  <a:pt x="598551" y="602234"/>
                </a:lnTo>
                <a:lnTo>
                  <a:pt x="611864" y="602234"/>
                </a:lnTo>
                <a:lnTo>
                  <a:pt x="630174" y="583310"/>
                </a:lnTo>
                <a:lnTo>
                  <a:pt x="579453" y="534307"/>
                </a:lnTo>
                <a:close/>
              </a:path>
              <a:path w="644525" h="623570">
                <a:moveTo>
                  <a:pt x="26415" y="0"/>
                </a:moveTo>
                <a:lnTo>
                  <a:pt x="0" y="27305"/>
                </a:lnTo>
                <a:lnTo>
                  <a:pt x="552881" y="561691"/>
                </a:lnTo>
                <a:lnTo>
                  <a:pt x="589688" y="570711"/>
                </a:lnTo>
                <a:lnTo>
                  <a:pt x="579453" y="534307"/>
                </a:lnTo>
                <a:lnTo>
                  <a:pt x="26415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81935" y="5467730"/>
            <a:ext cx="2477135" cy="604520"/>
          </a:xfrm>
          <a:custGeom>
            <a:avLst/>
            <a:gdLst/>
            <a:ahLst/>
            <a:cxnLst/>
            <a:rect l="l" t="t" r="r" b="b"/>
            <a:pathLst>
              <a:path w="2477135" h="604520">
                <a:moveTo>
                  <a:pt x="2366993" y="547882"/>
                </a:moveTo>
                <a:lnTo>
                  <a:pt x="2308225" y="567080"/>
                </a:lnTo>
                <a:lnTo>
                  <a:pt x="2301622" y="570804"/>
                </a:lnTo>
                <a:lnTo>
                  <a:pt x="2297128" y="576564"/>
                </a:lnTo>
                <a:lnTo>
                  <a:pt x="2295134" y="583586"/>
                </a:lnTo>
                <a:lnTo>
                  <a:pt x="2296033" y="591096"/>
                </a:lnTo>
                <a:lnTo>
                  <a:pt x="2299712" y="597684"/>
                </a:lnTo>
                <a:lnTo>
                  <a:pt x="2305462" y="602175"/>
                </a:lnTo>
                <a:lnTo>
                  <a:pt x="2312499" y="604178"/>
                </a:lnTo>
                <a:lnTo>
                  <a:pt x="2320036" y="603300"/>
                </a:lnTo>
                <a:lnTo>
                  <a:pt x="2444251" y="562737"/>
                </a:lnTo>
                <a:lnTo>
                  <a:pt x="2435860" y="562737"/>
                </a:lnTo>
                <a:lnTo>
                  <a:pt x="2366993" y="547882"/>
                </a:lnTo>
                <a:close/>
              </a:path>
              <a:path w="2477135" h="604520">
                <a:moveTo>
                  <a:pt x="2402883" y="536158"/>
                </a:moveTo>
                <a:lnTo>
                  <a:pt x="2366993" y="547882"/>
                </a:lnTo>
                <a:lnTo>
                  <a:pt x="2435860" y="562737"/>
                </a:lnTo>
                <a:lnTo>
                  <a:pt x="2436839" y="558177"/>
                </a:lnTo>
                <a:lnTo>
                  <a:pt x="2426969" y="558177"/>
                </a:lnTo>
                <a:lnTo>
                  <a:pt x="2402883" y="536158"/>
                </a:lnTo>
                <a:close/>
              </a:path>
              <a:path w="2477135" h="604520">
                <a:moveTo>
                  <a:pt x="2341387" y="435805"/>
                </a:moveTo>
                <a:lnTo>
                  <a:pt x="2334281" y="437519"/>
                </a:lnTo>
                <a:lnTo>
                  <a:pt x="2328164" y="441985"/>
                </a:lnTo>
                <a:lnTo>
                  <a:pt x="2324252" y="448465"/>
                </a:lnTo>
                <a:lnTo>
                  <a:pt x="2323163" y="455688"/>
                </a:lnTo>
                <a:lnTo>
                  <a:pt x="2324860" y="462788"/>
                </a:lnTo>
                <a:lnTo>
                  <a:pt x="2329306" y="468896"/>
                </a:lnTo>
                <a:lnTo>
                  <a:pt x="2374948" y="510620"/>
                </a:lnTo>
                <a:lnTo>
                  <a:pt x="2443861" y="525487"/>
                </a:lnTo>
                <a:lnTo>
                  <a:pt x="2435860" y="562737"/>
                </a:lnTo>
                <a:lnTo>
                  <a:pt x="2444251" y="562737"/>
                </a:lnTo>
                <a:lnTo>
                  <a:pt x="2476880" y="552081"/>
                </a:lnTo>
                <a:lnTo>
                  <a:pt x="2355088" y="440778"/>
                </a:lnTo>
                <a:lnTo>
                  <a:pt x="2348612" y="436879"/>
                </a:lnTo>
                <a:lnTo>
                  <a:pt x="2341387" y="435805"/>
                </a:lnTo>
                <a:close/>
              </a:path>
              <a:path w="2477135" h="604520">
                <a:moveTo>
                  <a:pt x="2433954" y="526008"/>
                </a:moveTo>
                <a:lnTo>
                  <a:pt x="2402883" y="536158"/>
                </a:lnTo>
                <a:lnTo>
                  <a:pt x="2426969" y="558177"/>
                </a:lnTo>
                <a:lnTo>
                  <a:pt x="2433954" y="526008"/>
                </a:lnTo>
                <a:close/>
              </a:path>
              <a:path w="2477135" h="604520">
                <a:moveTo>
                  <a:pt x="2443749" y="526008"/>
                </a:moveTo>
                <a:lnTo>
                  <a:pt x="2433954" y="526008"/>
                </a:lnTo>
                <a:lnTo>
                  <a:pt x="2426969" y="558177"/>
                </a:lnTo>
                <a:lnTo>
                  <a:pt x="2436839" y="558177"/>
                </a:lnTo>
                <a:lnTo>
                  <a:pt x="2443749" y="526008"/>
                </a:lnTo>
                <a:close/>
              </a:path>
              <a:path w="2477135" h="604520">
                <a:moveTo>
                  <a:pt x="8127" y="0"/>
                </a:moveTo>
                <a:lnTo>
                  <a:pt x="0" y="37338"/>
                </a:lnTo>
                <a:lnTo>
                  <a:pt x="2366993" y="547882"/>
                </a:lnTo>
                <a:lnTo>
                  <a:pt x="2402883" y="536158"/>
                </a:lnTo>
                <a:lnTo>
                  <a:pt x="2374948" y="510620"/>
                </a:lnTo>
                <a:lnTo>
                  <a:pt x="8127" y="0"/>
                </a:lnTo>
                <a:close/>
              </a:path>
              <a:path w="2477135" h="604520">
                <a:moveTo>
                  <a:pt x="2374948" y="510620"/>
                </a:moveTo>
                <a:lnTo>
                  <a:pt x="2402883" y="536158"/>
                </a:lnTo>
                <a:lnTo>
                  <a:pt x="2433954" y="526008"/>
                </a:lnTo>
                <a:lnTo>
                  <a:pt x="2443749" y="526008"/>
                </a:lnTo>
                <a:lnTo>
                  <a:pt x="2443861" y="525487"/>
                </a:lnTo>
                <a:lnTo>
                  <a:pt x="2374948" y="51062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617" y="2494660"/>
            <a:ext cx="4599940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Calibri"/>
                <a:cs typeface="Calibri"/>
              </a:rPr>
              <a:t>Supervised</a:t>
            </a:r>
            <a:r>
              <a:rPr spc="-6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Learning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467" y="3886162"/>
            <a:ext cx="8946388" cy="2572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555">
              <a:lnSpc>
                <a:spcPct val="100000"/>
              </a:lnSpc>
            </a:pPr>
            <a:r>
              <a:rPr sz="3600" dirty="0"/>
              <a:t>Example: </a:t>
            </a:r>
            <a:r>
              <a:rPr sz="3600" spc="-15" dirty="0">
                <a:latin typeface="Calibri"/>
                <a:cs typeface="Calibri"/>
              </a:rPr>
              <a:t>Convolutional Neural</a:t>
            </a:r>
            <a:r>
              <a:rPr sz="3600" spc="-20" dirty="0">
                <a:latin typeface="Calibri"/>
                <a:cs typeface="Calibri"/>
              </a:rPr>
              <a:t> Networks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323594"/>
            <a:ext cx="4264025" cy="2251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LeCun </a:t>
            </a:r>
            <a:r>
              <a:rPr sz="3200" spc="-10" dirty="0">
                <a:latin typeface="Calibri"/>
                <a:cs typeface="Calibri"/>
              </a:rPr>
              <a:t>et </a:t>
            </a:r>
            <a:r>
              <a:rPr sz="3200" spc="-5" dirty="0">
                <a:latin typeface="Calibri"/>
                <a:cs typeface="Calibri"/>
              </a:rPr>
              <a:t>al.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1989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10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Neural </a:t>
            </a:r>
            <a:r>
              <a:rPr sz="3200" spc="-10" dirty="0">
                <a:latin typeface="Calibri"/>
                <a:cs typeface="Calibri"/>
              </a:rPr>
              <a:t>network </a:t>
            </a:r>
            <a:r>
              <a:rPr sz="3200" dirty="0">
                <a:latin typeface="Calibri"/>
                <a:cs typeface="Calibri"/>
              </a:rPr>
              <a:t>with  </a:t>
            </a:r>
            <a:r>
              <a:rPr sz="3200" spc="-10" dirty="0">
                <a:latin typeface="Calibri"/>
                <a:cs typeface="Calibri"/>
              </a:rPr>
              <a:t>specialized </a:t>
            </a:r>
            <a:r>
              <a:rPr sz="3200" spc="-5" dirty="0">
                <a:latin typeface="Calibri"/>
                <a:cs typeface="Calibri"/>
              </a:rPr>
              <a:t>connectivity  </a:t>
            </a:r>
            <a:r>
              <a:rPr sz="3200" spc="-15" dirty="0">
                <a:latin typeface="Calibri"/>
                <a:cs typeface="Calibri"/>
              </a:rPr>
              <a:t>structure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895340" y="1219200"/>
            <a:ext cx="3086481" cy="24841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385050" y="6560449"/>
            <a:ext cx="1662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spc="-5" dirty="0">
                <a:latin typeface="Arial"/>
                <a:cs typeface="Arial"/>
              </a:rPr>
              <a:t>Slide: </a:t>
            </a:r>
            <a:r>
              <a:rPr sz="1800" dirty="0">
                <a:latin typeface="Arial"/>
                <a:cs typeface="Arial"/>
              </a:rPr>
              <a:t>R.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Fergus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071" y="4850103"/>
            <a:ext cx="6555358" cy="1884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3866" y="83058"/>
            <a:ext cx="7120255" cy="711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0" dirty="0">
                <a:latin typeface="Calibri"/>
                <a:cs typeface="Calibri"/>
              </a:rPr>
              <a:t>Convolutional </a:t>
            </a:r>
            <a:r>
              <a:rPr spc="-15" dirty="0">
                <a:latin typeface="Calibri"/>
                <a:cs typeface="Calibri"/>
              </a:rPr>
              <a:t>Neural</a:t>
            </a:r>
            <a:r>
              <a:rPr dirty="0">
                <a:latin typeface="Calibri"/>
                <a:cs typeface="Calibri"/>
              </a:rPr>
              <a:t> </a:t>
            </a:r>
            <a:r>
              <a:rPr spc="-15" dirty="0">
                <a:latin typeface="Calibri"/>
                <a:cs typeface="Calibri"/>
              </a:rPr>
              <a:t>Networks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441985" y="3667125"/>
            <a:ext cx="251587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02535" algn="l"/>
              </a:tabLst>
            </a:pPr>
            <a:r>
              <a:rPr sz="2800" u="sng" spc="-5" dirty="0">
                <a:latin typeface="Calibri"/>
                <a:cs typeface="Calibri"/>
              </a:rPr>
              <a:t> 	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404483" y="5143372"/>
            <a:ext cx="2513330" cy="492759"/>
          </a:xfrm>
          <a:custGeom>
            <a:avLst/>
            <a:gdLst/>
            <a:ahLst/>
            <a:cxnLst/>
            <a:rect l="l" t="t" r="r" b="b"/>
            <a:pathLst>
              <a:path w="2513329" h="492760">
                <a:moveTo>
                  <a:pt x="2431161" y="0"/>
                </a:moveTo>
                <a:lnTo>
                  <a:pt x="82168" y="0"/>
                </a:lnTo>
                <a:lnTo>
                  <a:pt x="50202" y="6443"/>
                </a:lnTo>
                <a:lnTo>
                  <a:pt x="24082" y="24018"/>
                </a:lnTo>
                <a:lnTo>
                  <a:pt x="6463" y="50095"/>
                </a:lnTo>
                <a:lnTo>
                  <a:pt x="0" y="82041"/>
                </a:lnTo>
                <a:lnTo>
                  <a:pt x="0" y="410463"/>
                </a:lnTo>
                <a:lnTo>
                  <a:pt x="6463" y="442396"/>
                </a:lnTo>
                <a:lnTo>
                  <a:pt x="24082" y="468479"/>
                </a:lnTo>
                <a:lnTo>
                  <a:pt x="50202" y="486068"/>
                </a:lnTo>
                <a:lnTo>
                  <a:pt x="82168" y="492518"/>
                </a:lnTo>
                <a:lnTo>
                  <a:pt x="2431161" y="492518"/>
                </a:lnTo>
                <a:lnTo>
                  <a:pt x="2463107" y="486068"/>
                </a:lnTo>
                <a:lnTo>
                  <a:pt x="2489184" y="468479"/>
                </a:lnTo>
                <a:lnTo>
                  <a:pt x="2506759" y="442396"/>
                </a:lnTo>
                <a:lnTo>
                  <a:pt x="2513202" y="410463"/>
                </a:lnTo>
                <a:lnTo>
                  <a:pt x="2513202" y="82041"/>
                </a:lnTo>
                <a:lnTo>
                  <a:pt x="2506759" y="50095"/>
                </a:lnTo>
                <a:lnTo>
                  <a:pt x="2489184" y="24018"/>
                </a:lnTo>
                <a:lnTo>
                  <a:pt x="2463107" y="6443"/>
                </a:lnTo>
                <a:lnTo>
                  <a:pt x="2431161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4483" y="5143372"/>
            <a:ext cx="2513330" cy="492759"/>
          </a:xfrm>
          <a:custGeom>
            <a:avLst/>
            <a:gdLst/>
            <a:ahLst/>
            <a:cxnLst/>
            <a:rect l="l" t="t" r="r" b="b"/>
            <a:pathLst>
              <a:path w="2513329" h="492760">
                <a:moveTo>
                  <a:pt x="0" y="82041"/>
                </a:moveTo>
                <a:lnTo>
                  <a:pt x="6463" y="50095"/>
                </a:lnTo>
                <a:lnTo>
                  <a:pt x="24082" y="24018"/>
                </a:lnTo>
                <a:lnTo>
                  <a:pt x="50202" y="6443"/>
                </a:lnTo>
                <a:lnTo>
                  <a:pt x="82168" y="0"/>
                </a:lnTo>
                <a:lnTo>
                  <a:pt x="2431161" y="0"/>
                </a:lnTo>
                <a:lnTo>
                  <a:pt x="2463107" y="6443"/>
                </a:lnTo>
                <a:lnTo>
                  <a:pt x="2489184" y="24018"/>
                </a:lnTo>
                <a:lnTo>
                  <a:pt x="2506759" y="50095"/>
                </a:lnTo>
                <a:lnTo>
                  <a:pt x="2513202" y="82041"/>
                </a:lnTo>
                <a:lnTo>
                  <a:pt x="2513202" y="410463"/>
                </a:lnTo>
                <a:lnTo>
                  <a:pt x="2506759" y="442396"/>
                </a:lnTo>
                <a:lnTo>
                  <a:pt x="2489184" y="468479"/>
                </a:lnTo>
                <a:lnTo>
                  <a:pt x="2463107" y="486068"/>
                </a:lnTo>
                <a:lnTo>
                  <a:pt x="2431161" y="492518"/>
                </a:lnTo>
                <a:lnTo>
                  <a:pt x="82168" y="492518"/>
                </a:lnTo>
                <a:lnTo>
                  <a:pt x="50202" y="486068"/>
                </a:lnTo>
                <a:lnTo>
                  <a:pt x="24082" y="468479"/>
                </a:lnTo>
                <a:lnTo>
                  <a:pt x="6463" y="442396"/>
                </a:lnTo>
                <a:lnTo>
                  <a:pt x="0" y="410463"/>
                </a:lnTo>
                <a:lnTo>
                  <a:pt x="0" y="82041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16242" y="5261483"/>
            <a:ext cx="1290320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spc="-5" dirty="0">
                <a:latin typeface="Gulim"/>
                <a:cs typeface="Gulim"/>
              </a:rPr>
              <a:t>Input</a:t>
            </a:r>
            <a:r>
              <a:rPr sz="1800" spc="-90" dirty="0">
                <a:latin typeface="Gulim"/>
                <a:cs typeface="Gulim"/>
              </a:rPr>
              <a:t> </a:t>
            </a:r>
            <a:r>
              <a:rPr sz="1800" spc="-5" dirty="0">
                <a:latin typeface="Gulim"/>
                <a:cs typeface="Gulim"/>
              </a:rPr>
              <a:t>Image</a:t>
            </a:r>
            <a:endParaRPr sz="1800">
              <a:latin typeface="Gulim"/>
              <a:cs typeface="Guli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04483" y="4106926"/>
            <a:ext cx="2513330" cy="492759"/>
          </a:xfrm>
          <a:custGeom>
            <a:avLst/>
            <a:gdLst/>
            <a:ahLst/>
            <a:cxnLst/>
            <a:rect l="l" t="t" r="r" b="b"/>
            <a:pathLst>
              <a:path w="2513329" h="492760">
                <a:moveTo>
                  <a:pt x="2431161" y="0"/>
                </a:moveTo>
                <a:lnTo>
                  <a:pt x="82168" y="0"/>
                </a:lnTo>
                <a:lnTo>
                  <a:pt x="50202" y="6443"/>
                </a:lnTo>
                <a:lnTo>
                  <a:pt x="24082" y="24018"/>
                </a:lnTo>
                <a:lnTo>
                  <a:pt x="6463" y="50095"/>
                </a:lnTo>
                <a:lnTo>
                  <a:pt x="0" y="82042"/>
                </a:lnTo>
                <a:lnTo>
                  <a:pt x="0" y="410463"/>
                </a:lnTo>
                <a:lnTo>
                  <a:pt x="6463" y="442356"/>
                </a:lnTo>
                <a:lnTo>
                  <a:pt x="24082" y="468439"/>
                </a:lnTo>
                <a:lnTo>
                  <a:pt x="50202" y="486044"/>
                </a:lnTo>
                <a:lnTo>
                  <a:pt x="82168" y="492506"/>
                </a:lnTo>
                <a:lnTo>
                  <a:pt x="2431161" y="492506"/>
                </a:lnTo>
                <a:lnTo>
                  <a:pt x="2463107" y="486044"/>
                </a:lnTo>
                <a:lnTo>
                  <a:pt x="2489184" y="468439"/>
                </a:lnTo>
                <a:lnTo>
                  <a:pt x="2506759" y="442356"/>
                </a:lnTo>
                <a:lnTo>
                  <a:pt x="2513202" y="410463"/>
                </a:lnTo>
                <a:lnTo>
                  <a:pt x="2513202" y="82042"/>
                </a:lnTo>
                <a:lnTo>
                  <a:pt x="2506759" y="50095"/>
                </a:lnTo>
                <a:lnTo>
                  <a:pt x="2489184" y="24018"/>
                </a:lnTo>
                <a:lnTo>
                  <a:pt x="2463107" y="6443"/>
                </a:lnTo>
                <a:lnTo>
                  <a:pt x="2431161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013193" y="4087367"/>
            <a:ext cx="129540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5" dirty="0">
                <a:latin typeface="Gulim"/>
                <a:cs typeface="Gulim"/>
              </a:rPr>
              <a:t>Convolution</a:t>
            </a:r>
            <a:endParaRPr sz="1800">
              <a:latin typeface="Gulim"/>
              <a:cs typeface="Gulim"/>
            </a:endParaRPr>
          </a:p>
          <a:p>
            <a:pPr marL="3810" algn="ctr">
              <a:lnSpc>
                <a:spcPts val="2155"/>
              </a:lnSpc>
            </a:pPr>
            <a:r>
              <a:rPr sz="1800" spc="-5" dirty="0">
                <a:latin typeface="Gulim"/>
                <a:cs typeface="Gulim"/>
              </a:rPr>
              <a:t>(Learned)</a:t>
            </a:r>
            <a:endParaRPr sz="1800">
              <a:latin typeface="Gulim"/>
              <a:cs typeface="Guli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4483" y="3110992"/>
            <a:ext cx="2513330" cy="492759"/>
          </a:xfrm>
          <a:custGeom>
            <a:avLst/>
            <a:gdLst/>
            <a:ahLst/>
            <a:cxnLst/>
            <a:rect l="l" t="t" r="r" b="b"/>
            <a:pathLst>
              <a:path w="2513329" h="492760">
                <a:moveTo>
                  <a:pt x="2431161" y="0"/>
                </a:moveTo>
                <a:lnTo>
                  <a:pt x="82168" y="0"/>
                </a:lnTo>
                <a:lnTo>
                  <a:pt x="50202" y="6443"/>
                </a:lnTo>
                <a:lnTo>
                  <a:pt x="24082" y="24018"/>
                </a:lnTo>
                <a:lnTo>
                  <a:pt x="6463" y="50095"/>
                </a:lnTo>
                <a:lnTo>
                  <a:pt x="0" y="82042"/>
                </a:lnTo>
                <a:lnTo>
                  <a:pt x="0" y="410337"/>
                </a:lnTo>
                <a:lnTo>
                  <a:pt x="6463" y="442303"/>
                </a:lnTo>
                <a:lnTo>
                  <a:pt x="24082" y="468423"/>
                </a:lnTo>
                <a:lnTo>
                  <a:pt x="50202" y="486042"/>
                </a:lnTo>
                <a:lnTo>
                  <a:pt x="82168" y="492506"/>
                </a:lnTo>
                <a:lnTo>
                  <a:pt x="2431161" y="492506"/>
                </a:lnTo>
                <a:lnTo>
                  <a:pt x="2463107" y="486042"/>
                </a:lnTo>
                <a:lnTo>
                  <a:pt x="2489184" y="468423"/>
                </a:lnTo>
                <a:lnTo>
                  <a:pt x="2506759" y="442303"/>
                </a:lnTo>
                <a:lnTo>
                  <a:pt x="2513202" y="410337"/>
                </a:lnTo>
                <a:lnTo>
                  <a:pt x="2513202" y="82042"/>
                </a:lnTo>
                <a:lnTo>
                  <a:pt x="2506759" y="50095"/>
                </a:lnTo>
                <a:lnTo>
                  <a:pt x="2489184" y="24018"/>
                </a:lnTo>
                <a:lnTo>
                  <a:pt x="2463107" y="6443"/>
                </a:lnTo>
                <a:lnTo>
                  <a:pt x="2431161" y="0"/>
                </a:lnTo>
                <a:close/>
              </a:path>
            </a:pathLst>
          </a:custGeom>
          <a:solidFill>
            <a:srgbClr val="94B3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4483" y="3110992"/>
            <a:ext cx="2513330" cy="492759"/>
          </a:xfrm>
          <a:custGeom>
            <a:avLst/>
            <a:gdLst/>
            <a:ahLst/>
            <a:cxnLst/>
            <a:rect l="l" t="t" r="r" b="b"/>
            <a:pathLst>
              <a:path w="2513329" h="492760">
                <a:moveTo>
                  <a:pt x="0" y="82042"/>
                </a:moveTo>
                <a:lnTo>
                  <a:pt x="6463" y="50095"/>
                </a:lnTo>
                <a:lnTo>
                  <a:pt x="24082" y="24018"/>
                </a:lnTo>
                <a:lnTo>
                  <a:pt x="50202" y="6443"/>
                </a:lnTo>
                <a:lnTo>
                  <a:pt x="82168" y="0"/>
                </a:lnTo>
                <a:lnTo>
                  <a:pt x="2431161" y="0"/>
                </a:lnTo>
                <a:lnTo>
                  <a:pt x="2463107" y="6443"/>
                </a:lnTo>
                <a:lnTo>
                  <a:pt x="2489184" y="24018"/>
                </a:lnTo>
                <a:lnTo>
                  <a:pt x="2506759" y="50095"/>
                </a:lnTo>
                <a:lnTo>
                  <a:pt x="2513202" y="82042"/>
                </a:lnTo>
                <a:lnTo>
                  <a:pt x="2513202" y="410337"/>
                </a:lnTo>
                <a:lnTo>
                  <a:pt x="2506759" y="442303"/>
                </a:lnTo>
                <a:lnTo>
                  <a:pt x="2489184" y="468423"/>
                </a:lnTo>
                <a:lnTo>
                  <a:pt x="2463107" y="486042"/>
                </a:lnTo>
                <a:lnTo>
                  <a:pt x="2431161" y="492506"/>
                </a:lnTo>
                <a:lnTo>
                  <a:pt x="82168" y="492506"/>
                </a:lnTo>
                <a:lnTo>
                  <a:pt x="50202" y="486042"/>
                </a:lnTo>
                <a:lnTo>
                  <a:pt x="24082" y="468423"/>
                </a:lnTo>
                <a:lnTo>
                  <a:pt x="6463" y="442303"/>
                </a:lnTo>
                <a:lnTo>
                  <a:pt x="0" y="410337"/>
                </a:lnTo>
                <a:lnTo>
                  <a:pt x="0" y="82042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953757" y="3228466"/>
            <a:ext cx="141541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spc="-5" dirty="0">
                <a:latin typeface="Gulim"/>
                <a:cs typeface="Gulim"/>
              </a:rPr>
              <a:t>Non-linearity</a:t>
            </a:r>
            <a:endParaRPr sz="1800">
              <a:latin typeface="Gulim"/>
              <a:cs typeface="Guli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421373" y="2101469"/>
            <a:ext cx="2493010" cy="492759"/>
          </a:xfrm>
          <a:custGeom>
            <a:avLst/>
            <a:gdLst/>
            <a:ahLst/>
            <a:cxnLst/>
            <a:rect l="l" t="t" r="r" b="b"/>
            <a:pathLst>
              <a:path w="2493009" h="492760">
                <a:moveTo>
                  <a:pt x="2410841" y="0"/>
                </a:moveTo>
                <a:lnTo>
                  <a:pt x="82042" y="0"/>
                </a:lnTo>
                <a:lnTo>
                  <a:pt x="50149" y="6463"/>
                </a:lnTo>
                <a:lnTo>
                  <a:pt x="24066" y="24082"/>
                </a:lnTo>
                <a:lnTo>
                  <a:pt x="6461" y="50202"/>
                </a:lnTo>
                <a:lnTo>
                  <a:pt x="0" y="82168"/>
                </a:lnTo>
                <a:lnTo>
                  <a:pt x="0" y="410463"/>
                </a:lnTo>
                <a:lnTo>
                  <a:pt x="6461" y="442410"/>
                </a:lnTo>
                <a:lnTo>
                  <a:pt x="24066" y="468487"/>
                </a:lnTo>
                <a:lnTo>
                  <a:pt x="50149" y="486062"/>
                </a:lnTo>
                <a:lnTo>
                  <a:pt x="82042" y="492505"/>
                </a:lnTo>
                <a:lnTo>
                  <a:pt x="2410841" y="492505"/>
                </a:lnTo>
                <a:lnTo>
                  <a:pt x="2442787" y="486062"/>
                </a:lnTo>
                <a:lnTo>
                  <a:pt x="2468864" y="468487"/>
                </a:lnTo>
                <a:lnTo>
                  <a:pt x="2486439" y="442410"/>
                </a:lnTo>
                <a:lnTo>
                  <a:pt x="2492882" y="410463"/>
                </a:lnTo>
                <a:lnTo>
                  <a:pt x="2492882" y="82168"/>
                </a:lnTo>
                <a:lnTo>
                  <a:pt x="2486439" y="50202"/>
                </a:lnTo>
                <a:lnTo>
                  <a:pt x="2468864" y="24082"/>
                </a:lnTo>
                <a:lnTo>
                  <a:pt x="2442787" y="6463"/>
                </a:lnTo>
                <a:lnTo>
                  <a:pt x="2410841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21373" y="2101469"/>
            <a:ext cx="2493010" cy="492759"/>
          </a:xfrm>
          <a:custGeom>
            <a:avLst/>
            <a:gdLst/>
            <a:ahLst/>
            <a:cxnLst/>
            <a:rect l="l" t="t" r="r" b="b"/>
            <a:pathLst>
              <a:path w="2493009" h="492760">
                <a:moveTo>
                  <a:pt x="0" y="82168"/>
                </a:moveTo>
                <a:lnTo>
                  <a:pt x="6461" y="50202"/>
                </a:lnTo>
                <a:lnTo>
                  <a:pt x="24066" y="24082"/>
                </a:lnTo>
                <a:lnTo>
                  <a:pt x="50149" y="6463"/>
                </a:lnTo>
                <a:lnTo>
                  <a:pt x="82042" y="0"/>
                </a:lnTo>
                <a:lnTo>
                  <a:pt x="2410841" y="0"/>
                </a:lnTo>
                <a:lnTo>
                  <a:pt x="2442787" y="6463"/>
                </a:lnTo>
                <a:lnTo>
                  <a:pt x="2468864" y="24082"/>
                </a:lnTo>
                <a:lnTo>
                  <a:pt x="2486439" y="50202"/>
                </a:lnTo>
                <a:lnTo>
                  <a:pt x="2492882" y="82168"/>
                </a:lnTo>
                <a:lnTo>
                  <a:pt x="2492882" y="410463"/>
                </a:lnTo>
                <a:lnTo>
                  <a:pt x="2486439" y="442410"/>
                </a:lnTo>
                <a:lnTo>
                  <a:pt x="2468864" y="468487"/>
                </a:lnTo>
                <a:lnTo>
                  <a:pt x="2442787" y="486062"/>
                </a:lnTo>
                <a:lnTo>
                  <a:pt x="2410841" y="492505"/>
                </a:lnTo>
                <a:lnTo>
                  <a:pt x="82042" y="492505"/>
                </a:lnTo>
                <a:lnTo>
                  <a:pt x="50149" y="486062"/>
                </a:lnTo>
                <a:lnTo>
                  <a:pt x="24066" y="468487"/>
                </a:lnTo>
                <a:lnTo>
                  <a:pt x="6461" y="442410"/>
                </a:lnTo>
                <a:lnTo>
                  <a:pt x="0" y="410463"/>
                </a:lnTo>
                <a:lnTo>
                  <a:pt x="0" y="82168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54620" y="2218690"/>
            <a:ext cx="82740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dirty="0">
                <a:latin typeface="Gulim"/>
                <a:cs typeface="Gulim"/>
              </a:rPr>
              <a:t>P</a:t>
            </a:r>
            <a:r>
              <a:rPr sz="1800" spc="-5" dirty="0">
                <a:latin typeface="Gulim"/>
                <a:cs typeface="Gulim"/>
              </a:rPr>
              <a:t>o</a:t>
            </a:r>
            <a:r>
              <a:rPr sz="1800" dirty="0">
                <a:latin typeface="Gulim"/>
                <a:cs typeface="Gulim"/>
              </a:rPr>
              <a:t>o</a:t>
            </a:r>
            <a:r>
              <a:rPr sz="1800" spc="-5" dirty="0">
                <a:latin typeface="Gulim"/>
                <a:cs typeface="Gulim"/>
              </a:rPr>
              <a:t>ling</a:t>
            </a:r>
            <a:endParaRPr sz="1800">
              <a:latin typeface="Gulim"/>
              <a:cs typeface="Gulim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458456" y="4639945"/>
            <a:ext cx="391795" cy="408940"/>
          </a:xfrm>
          <a:custGeom>
            <a:avLst/>
            <a:gdLst/>
            <a:ahLst/>
            <a:cxnLst/>
            <a:rect l="l" t="t" r="r" b="b"/>
            <a:pathLst>
              <a:path w="391795" h="408939">
                <a:moveTo>
                  <a:pt x="0" y="195960"/>
                </a:moveTo>
                <a:lnTo>
                  <a:pt x="195834" y="0"/>
                </a:lnTo>
                <a:lnTo>
                  <a:pt x="391795" y="195960"/>
                </a:lnTo>
                <a:lnTo>
                  <a:pt x="293877" y="195960"/>
                </a:lnTo>
                <a:lnTo>
                  <a:pt x="293877" y="408812"/>
                </a:lnTo>
                <a:lnTo>
                  <a:pt x="97917" y="408812"/>
                </a:lnTo>
                <a:lnTo>
                  <a:pt x="97917" y="195960"/>
                </a:lnTo>
                <a:lnTo>
                  <a:pt x="0" y="19596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62139" y="3644010"/>
            <a:ext cx="392430" cy="408940"/>
          </a:xfrm>
          <a:custGeom>
            <a:avLst/>
            <a:gdLst/>
            <a:ahLst/>
            <a:cxnLst/>
            <a:rect l="l" t="t" r="r" b="b"/>
            <a:pathLst>
              <a:path w="392429" h="408939">
                <a:moveTo>
                  <a:pt x="0" y="195961"/>
                </a:moveTo>
                <a:lnTo>
                  <a:pt x="195960" y="0"/>
                </a:lnTo>
                <a:lnTo>
                  <a:pt x="391921" y="195961"/>
                </a:lnTo>
                <a:lnTo>
                  <a:pt x="293877" y="195961"/>
                </a:lnTo>
                <a:lnTo>
                  <a:pt x="293877" y="408813"/>
                </a:lnTo>
                <a:lnTo>
                  <a:pt x="98043" y="408813"/>
                </a:lnTo>
                <a:lnTo>
                  <a:pt x="98043" y="195961"/>
                </a:lnTo>
                <a:lnTo>
                  <a:pt x="0" y="1959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65948" y="2661539"/>
            <a:ext cx="391795" cy="408940"/>
          </a:xfrm>
          <a:custGeom>
            <a:avLst/>
            <a:gdLst/>
            <a:ahLst/>
            <a:cxnLst/>
            <a:rect l="l" t="t" r="r" b="b"/>
            <a:pathLst>
              <a:path w="391795" h="408939">
                <a:moveTo>
                  <a:pt x="0" y="195961"/>
                </a:moveTo>
                <a:lnTo>
                  <a:pt x="195960" y="0"/>
                </a:lnTo>
                <a:lnTo>
                  <a:pt x="391795" y="195961"/>
                </a:lnTo>
                <a:lnTo>
                  <a:pt x="293877" y="195961"/>
                </a:lnTo>
                <a:lnTo>
                  <a:pt x="293877" y="408939"/>
                </a:lnTo>
                <a:lnTo>
                  <a:pt x="97917" y="408939"/>
                </a:lnTo>
                <a:lnTo>
                  <a:pt x="97917" y="195961"/>
                </a:lnTo>
                <a:lnTo>
                  <a:pt x="0" y="1959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1325626"/>
            <a:ext cx="5785485" cy="3679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0" dirty="0">
                <a:latin typeface="Calibri"/>
                <a:cs typeface="Calibri"/>
              </a:rPr>
              <a:t>Feed-forward: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Convolve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input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Non-linearity (rectified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linear)</a:t>
            </a:r>
            <a:endParaRPr sz="24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Pooling </a:t>
            </a:r>
            <a:r>
              <a:rPr sz="2400" spc="-10" dirty="0">
                <a:latin typeface="Calibri"/>
                <a:cs typeface="Calibri"/>
              </a:rPr>
              <a:t>(local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max)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Supervised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50" dirty="0">
                <a:latin typeface="Calibri"/>
                <a:cs typeface="Calibri"/>
              </a:rPr>
              <a:t>Train </a:t>
            </a:r>
            <a:r>
              <a:rPr sz="2800" spc="-15" dirty="0">
                <a:latin typeface="Calibri"/>
                <a:cs typeface="Calibri"/>
              </a:rPr>
              <a:t>convolutional </a:t>
            </a:r>
            <a:r>
              <a:rPr sz="2800" spc="-20" dirty="0">
                <a:latin typeface="Calibri"/>
                <a:cs typeface="Calibri"/>
              </a:rPr>
              <a:t>filters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by</a:t>
            </a:r>
            <a:endParaRPr sz="2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800" spc="-15" dirty="0">
                <a:latin typeface="Calibri"/>
                <a:cs typeface="Calibri"/>
              </a:rPr>
              <a:t>back-propagating </a:t>
            </a:r>
            <a:r>
              <a:rPr sz="2800" spc="-10" dirty="0">
                <a:latin typeface="Calibri"/>
                <a:cs typeface="Calibri"/>
              </a:rPr>
              <a:t>classification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error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spcBef>
                <a:spcPts val="1570"/>
              </a:spcBef>
            </a:pPr>
            <a:r>
              <a:rPr sz="1800" spc="-10" dirty="0">
                <a:latin typeface="Arial"/>
                <a:cs typeface="Arial"/>
              </a:rPr>
              <a:t>LeCun </a:t>
            </a:r>
            <a:r>
              <a:rPr sz="1800" spc="-5" dirty="0">
                <a:latin typeface="Arial"/>
                <a:cs typeface="Arial"/>
              </a:rPr>
              <a:t>et al.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1998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69758" y="1652142"/>
            <a:ext cx="391795" cy="408940"/>
          </a:xfrm>
          <a:custGeom>
            <a:avLst/>
            <a:gdLst/>
            <a:ahLst/>
            <a:cxnLst/>
            <a:rect l="l" t="t" r="r" b="b"/>
            <a:pathLst>
              <a:path w="391795" h="408939">
                <a:moveTo>
                  <a:pt x="0" y="195834"/>
                </a:moveTo>
                <a:lnTo>
                  <a:pt x="195834" y="0"/>
                </a:lnTo>
                <a:lnTo>
                  <a:pt x="391795" y="195834"/>
                </a:lnTo>
                <a:lnTo>
                  <a:pt x="293877" y="195834"/>
                </a:lnTo>
                <a:lnTo>
                  <a:pt x="293877" y="408813"/>
                </a:lnTo>
                <a:lnTo>
                  <a:pt x="97917" y="408813"/>
                </a:lnTo>
                <a:lnTo>
                  <a:pt x="97917" y="195834"/>
                </a:lnTo>
                <a:lnTo>
                  <a:pt x="0" y="19583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1180" y="1107694"/>
            <a:ext cx="2513330" cy="492759"/>
          </a:xfrm>
          <a:custGeom>
            <a:avLst/>
            <a:gdLst/>
            <a:ahLst/>
            <a:cxnLst/>
            <a:rect l="l" t="t" r="r" b="b"/>
            <a:pathLst>
              <a:path w="2513329" h="492759">
                <a:moveTo>
                  <a:pt x="2431034" y="0"/>
                </a:moveTo>
                <a:lnTo>
                  <a:pt x="82042" y="0"/>
                </a:lnTo>
                <a:lnTo>
                  <a:pt x="50095" y="6443"/>
                </a:lnTo>
                <a:lnTo>
                  <a:pt x="24018" y="24018"/>
                </a:lnTo>
                <a:lnTo>
                  <a:pt x="6443" y="50095"/>
                </a:lnTo>
                <a:lnTo>
                  <a:pt x="0" y="82041"/>
                </a:lnTo>
                <a:lnTo>
                  <a:pt x="0" y="410463"/>
                </a:lnTo>
                <a:lnTo>
                  <a:pt x="6443" y="442410"/>
                </a:lnTo>
                <a:lnTo>
                  <a:pt x="24018" y="468487"/>
                </a:lnTo>
                <a:lnTo>
                  <a:pt x="50095" y="486062"/>
                </a:lnTo>
                <a:lnTo>
                  <a:pt x="82042" y="492505"/>
                </a:lnTo>
                <a:lnTo>
                  <a:pt x="2431034" y="492505"/>
                </a:lnTo>
                <a:lnTo>
                  <a:pt x="2462980" y="486062"/>
                </a:lnTo>
                <a:lnTo>
                  <a:pt x="2489057" y="468487"/>
                </a:lnTo>
                <a:lnTo>
                  <a:pt x="2506632" y="442410"/>
                </a:lnTo>
                <a:lnTo>
                  <a:pt x="2513076" y="410463"/>
                </a:lnTo>
                <a:lnTo>
                  <a:pt x="2513076" y="82041"/>
                </a:lnTo>
                <a:lnTo>
                  <a:pt x="2506632" y="50095"/>
                </a:lnTo>
                <a:lnTo>
                  <a:pt x="2489057" y="24018"/>
                </a:lnTo>
                <a:lnTo>
                  <a:pt x="2462980" y="6443"/>
                </a:lnTo>
                <a:lnTo>
                  <a:pt x="2431034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1180" y="1107694"/>
            <a:ext cx="2513330" cy="492759"/>
          </a:xfrm>
          <a:custGeom>
            <a:avLst/>
            <a:gdLst/>
            <a:ahLst/>
            <a:cxnLst/>
            <a:rect l="l" t="t" r="r" b="b"/>
            <a:pathLst>
              <a:path w="2513329" h="492759">
                <a:moveTo>
                  <a:pt x="0" y="82041"/>
                </a:moveTo>
                <a:lnTo>
                  <a:pt x="6443" y="50095"/>
                </a:lnTo>
                <a:lnTo>
                  <a:pt x="24018" y="24018"/>
                </a:lnTo>
                <a:lnTo>
                  <a:pt x="50095" y="6443"/>
                </a:lnTo>
                <a:lnTo>
                  <a:pt x="82042" y="0"/>
                </a:lnTo>
                <a:lnTo>
                  <a:pt x="2431034" y="0"/>
                </a:lnTo>
                <a:lnTo>
                  <a:pt x="2462980" y="6443"/>
                </a:lnTo>
                <a:lnTo>
                  <a:pt x="2489057" y="24018"/>
                </a:lnTo>
                <a:lnTo>
                  <a:pt x="2506632" y="50095"/>
                </a:lnTo>
                <a:lnTo>
                  <a:pt x="2513076" y="82041"/>
                </a:lnTo>
                <a:lnTo>
                  <a:pt x="2513076" y="410463"/>
                </a:lnTo>
                <a:lnTo>
                  <a:pt x="2506632" y="442410"/>
                </a:lnTo>
                <a:lnTo>
                  <a:pt x="2489057" y="468487"/>
                </a:lnTo>
                <a:lnTo>
                  <a:pt x="2462980" y="486062"/>
                </a:lnTo>
                <a:lnTo>
                  <a:pt x="2431034" y="492505"/>
                </a:lnTo>
                <a:lnTo>
                  <a:pt x="82042" y="492505"/>
                </a:lnTo>
                <a:lnTo>
                  <a:pt x="50095" y="486062"/>
                </a:lnTo>
                <a:lnTo>
                  <a:pt x="24018" y="468487"/>
                </a:lnTo>
                <a:lnTo>
                  <a:pt x="6443" y="442410"/>
                </a:lnTo>
                <a:lnTo>
                  <a:pt x="0" y="410463"/>
                </a:lnTo>
                <a:lnTo>
                  <a:pt x="0" y="8204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913880" y="1224660"/>
            <a:ext cx="148780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1800" spc="-5" dirty="0">
                <a:latin typeface="Gulim"/>
                <a:cs typeface="Gulim"/>
              </a:rPr>
              <a:t>Feature</a:t>
            </a:r>
            <a:r>
              <a:rPr sz="1800" spc="-60" dirty="0">
                <a:latin typeface="Gulim"/>
                <a:cs typeface="Gulim"/>
              </a:rPr>
              <a:t> </a:t>
            </a:r>
            <a:r>
              <a:rPr sz="1800" spc="-10" dirty="0">
                <a:latin typeface="Gulim"/>
                <a:cs typeface="Gulim"/>
              </a:rPr>
              <a:t>maps</a:t>
            </a:r>
            <a:endParaRPr sz="1800">
              <a:latin typeface="Gulim"/>
              <a:cs typeface="Guli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85050" y="6560449"/>
            <a:ext cx="1662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spc="-5" dirty="0">
                <a:latin typeface="Arial"/>
                <a:cs typeface="Arial"/>
              </a:rPr>
              <a:t>Slide: </a:t>
            </a:r>
            <a:r>
              <a:rPr sz="1800" dirty="0">
                <a:latin typeface="Arial"/>
                <a:cs typeface="Arial"/>
              </a:rPr>
              <a:t>R.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Fergus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7451" rIns="0" bIns="0" rtlCol="0">
            <a:spAutoFit/>
          </a:bodyPr>
          <a:lstStyle/>
          <a:p>
            <a:pPr marL="1953260">
              <a:lnSpc>
                <a:spcPct val="100000"/>
              </a:lnSpc>
            </a:pPr>
            <a:r>
              <a:rPr sz="3200" spc="-5" dirty="0"/>
              <a:t>Components </a:t>
            </a:r>
            <a:r>
              <a:rPr sz="3200" dirty="0"/>
              <a:t>of </a:t>
            </a:r>
            <a:r>
              <a:rPr sz="3200" spc="-5" dirty="0"/>
              <a:t>Each</a:t>
            </a:r>
            <a:r>
              <a:rPr sz="3200" spc="-70" dirty="0"/>
              <a:t> </a:t>
            </a:r>
            <a:r>
              <a:rPr sz="3200" spc="-5" dirty="0"/>
              <a:t>Layer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1486153"/>
            <a:ext cx="1228725" cy="814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Pixels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/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Arial"/>
                <a:cs typeface="Arial"/>
              </a:rPr>
              <a:t>Features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1219200"/>
            <a:ext cx="7162800" cy="1600200"/>
          </a:xfrm>
          <a:custGeom>
            <a:avLst/>
            <a:gdLst/>
            <a:ahLst/>
            <a:cxnLst/>
            <a:rect l="l" t="t" r="r" b="b"/>
            <a:pathLst>
              <a:path w="7162800" h="16002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80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6896100" y="0"/>
                </a:lnTo>
                <a:lnTo>
                  <a:pt x="6944046" y="4296"/>
                </a:lnTo>
                <a:lnTo>
                  <a:pt x="6989170" y="16682"/>
                </a:lnTo>
                <a:lnTo>
                  <a:pt x="7030720" y="36406"/>
                </a:lnTo>
                <a:lnTo>
                  <a:pt x="7067941" y="62716"/>
                </a:lnTo>
                <a:lnTo>
                  <a:pt x="7100083" y="94858"/>
                </a:lnTo>
                <a:lnTo>
                  <a:pt x="7126393" y="132079"/>
                </a:lnTo>
                <a:lnTo>
                  <a:pt x="7146117" y="173629"/>
                </a:lnTo>
                <a:lnTo>
                  <a:pt x="7158503" y="218753"/>
                </a:lnTo>
                <a:lnTo>
                  <a:pt x="7162800" y="266700"/>
                </a:lnTo>
                <a:lnTo>
                  <a:pt x="7162800" y="1333500"/>
                </a:lnTo>
                <a:lnTo>
                  <a:pt x="7158503" y="1381446"/>
                </a:lnTo>
                <a:lnTo>
                  <a:pt x="7146117" y="1426570"/>
                </a:lnTo>
                <a:lnTo>
                  <a:pt x="7126393" y="1468119"/>
                </a:lnTo>
                <a:lnTo>
                  <a:pt x="7100083" y="1505341"/>
                </a:lnTo>
                <a:lnTo>
                  <a:pt x="7067941" y="1537483"/>
                </a:lnTo>
                <a:lnTo>
                  <a:pt x="7030720" y="1563793"/>
                </a:lnTo>
                <a:lnTo>
                  <a:pt x="6989170" y="1583517"/>
                </a:lnTo>
                <a:lnTo>
                  <a:pt x="6944046" y="1595903"/>
                </a:lnTo>
                <a:lnTo>
                  <a:pt x="6896100" y="1600200"/>
                </a:lnTo>
                <a:lnTo>
                  <a:pt x="266700" y="1600200"/>
                </a:lnTo>
                <a:lnTo>
                  <a:pt x="218753" y="1595903"/>
                </a:lnTo>
                <a:lnTo>
                  <a:pt x="173629" y="1583517"/>
                </a:lnTo>
                <a:lnTo>
                  <a:pt x="132080" y="1563793"/>
                </a:lnTo>
                <a:lnTo>
                  <a:pt x="94858" y="1537483"/>
                </a:lnTo>
                <a:lnTo>
                  <a:pt x="62716" y="1505341"/>
                </a:lnTo>
                <a:lnTo>
                  <a:pt x="36406" y="1468120"/>
                </a:lnTo>
                <a:lnTo>
                  <a:pt x="16682" y="1426570"/>
                </a:lnTo>
                <a:lnTo>
                  <a:pt x="4296" y="1381446"/>
                </a:lnTo>
                <a:lnTo>
                  <a:pt x="0" y="1333500"/>
                </a:lnTo>
                <a:lnTo>
                  <a:pt x="0" y="266700"/>
                </a:lnTo>
                <a:close/>
              </a:path>
            </a:pathLst>
          </a:custGeom>
          <a:ln w="63500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60194" y="1409953"/>
            <a:ext cx="1431290" cy="1347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Filter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with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Dictionary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440"/>
              </a:spcBef>
            </a:pPr>
            <a:r>
              <a:rPr sz="1800" spc="-5" dirty="0">
                <a:latin typeface="Arial"/>
                <a:cs typeface="Arial"/>
              </a:rPr>
              <a:t>(co</a:t>
            </a:r>
            <a:r>
              <a:rPr sz="1800" spc="-15" dirty="0">
                <a:latin typeface="Arial"/>
                <a:cs typeface="Arial"/>
              </a:rPr>
              <a:t>n</a:t>
            </a:r>
            <a:r>
              <a:rPr sz="1800" spc="-5" dirty="0">
                <a:latin typeface="Arial"/>
                <a:cs typeface="Arial"/>
              </a:rPr>
              <a:t>vo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uti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l  or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tiled)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28800" y="3048000"/>
            <a:ext cx="5410200" cy="1600200"/>
          </a:xfrm>
          <a:custGeom>
            <a:avLst/>
            <a:gdLst/>
            <a:ahLst/>
            <a:cxnLst/>
            <a:rect l="l" t="t" r="r" b="b"/>
            <a:pathLst>
              <a:path w="5410200" h="16002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80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5143500" y="0"/>
                </a:lnTo>
                <a:lnTo>
                  <a:pt x="5191446" y="4296"/>
                </a:lnTo>
                <a:lnTo>
                  <a:pt x="5236570" y="16682"/>
                </a:lnTo>
                <a:lnTo>
                  <a:pt x="5278120" y="36406"/>
                </a:lnTo>
                <a:lnTo>
                  <a:pt x="5315341" y="62716"/>
                </a:lnTo>
                <a:lnTo>
                  <a:pt x="5347483" y="94858"/>
                </a:lnTo>
                <a:lnTo>
                  <a:pt x="5373793" y="132079"/>
                </a:lnTo>
                <a:lnTo>
                  <a:pt x="5393517" y="173629"/>
                </a:lnTo>
                <a:lnTo>
                  <a:pt x="5405903" y="218753"/>
                </a:lnTo>
                <a:lnTo>
                  <a:pt x="5410200" y="266700"/>
                </a:lnTo>
                <a:lnTo>
                  <a:pt x="5410200" y="1333500"/>
                </a:lnTo>
                <a:lnTo>
                  <a:pt x="5405903" y="1381446"/>
                </a:lnTo>
                <a:lnTo>
                  <a:pt x="5393517" y="1426570"/>
                </a:lnTo>
                <a:lnTo>
                  <a:pt x="5373793" y="1468119"/>
                </a:lnTo>
                <a:lnTo>
                  <a:pt x="5347483" y="1505341"/>
                </a:lnTo>
                <a:lnTo>
                  <a:pt x="5315341" y="1537483"/>
                </a:lnTo>
                <a:lnTo>
                  <a:pt x="5278120" y="1563793"/>
                </a:lnTo>
                <a:lnTo>
                  <a:pt x="5236570" y="1583517"/>
                </a:lnTo>
                <a:lnTo>
                  <a:pt x="5191446" y="1595903"/>
                </a:lnTo>
                <a:lnTo>
                  <a:pt x="5143500" y="1600200"/>
                </a:lnTo>
                <a:lnTo>
                  <a:pt x="266700" y="1600200"/>
                </a:lnTo>
                <a:lnTo>
                  <a:pt x="218753" y="1595903"/>
                </a:lnTo>
                <a:lnTo>
                  <a:pt x="173629" y="1583517"/>
                </a:lnTo>
                <a:lnTo>
                  <a:pt x="132080" y="1563793"/>
                </a:lnTo>
                <a:lnTo>
                  <a:pt x="94858" y="1537483"/>
                </a:lnTo>
                <a:lnTo>
                  <a:pt x="62716" y="1505341"/>
                </a:lnTo>
                <a:lnTo>
                  <a:pt x="36406" y="1468119"/>
                </a:lnTo>
                <a:lnTo>
                  <a:pt x="16682" y="1426570"/>
                </a:lnTo>
                <a:lnTo>
                  <a:pt x="4296" y="1381446"/>
                </a:lnTo>
                <a:lnTo>
                  <a:pt x="0" y="1333500"/>
                </a:lnTo>
                <a:lnTo>
                  <a:pt x="0" y="266700"/>
                </a:lnTo>
                <a:close/>
              </a:path>
            </a:pathLst>
          </a:custGeom>
          <a:ln w="63500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60194" y="3394836"/>
            <a:ext cx="2090420" cy="887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atia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/Feature  (Sum </a:t>
            </a:r>
            <a:r>
              <a:rPr sz="2400" spc="-5" dirty="0">
                <a:latin typeface="Arial"/>
                <a:cs typeface="Arial"/>
              </a:rPr>
              <a:t>or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Max)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28800" y="4876800"/>
            <a:ext cx="3962400" cy="1600200"/>
          </a:xfrm>
          <a:custGeom>
            <a:avLst/>
            <a:gdLst/>
            <a:ahLst/>
            <a:cxnLst/>
            <a:rect l="l" t="t" r="r" b="b"/>
            <a:pathLst>
              <a:path w="3962400" h="16002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80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3695700" y="0"/>
                </a:lnTo>
                <a:lnTo>
                  <a:pt x="3743646" y="4296"/>
                </a:lnTo>
                <a:lnTo>
                  <a:pt x="3788770" y="16682"/>
                </a:lnTo>
                <a:lnTo>
                  <a:pt x="3830319" y="36406"/>
                </a:lnTo>
                <a:lnTo>
                  <a:pt x="3867541" y="62716"/>
                </a:lnTo>
                <a:lnTo>
                  <a:pt x="3899683" y="94858"/>
                </a:lnTo>
                <a:lnTo>
                  <a:pt x="3925993" y="132080"/>
                </a:lnTo>
                <a:lnTo>
                  <a:pt x="3945717" y="173629"/>
                </a:lnTo>
                <a:lnTo>
                  <a:pt x="3958103" y="218753"/>
                </a:lnTo>
                <a:lnTo>
                  <a:pt x="3962400" y="266700"/>
                </a:lnTo>
                <a:lnTo>
                  <a:pt x="3962400" y="1333500"/>
                </a:lnTo>
                <a:lnTo>
                  <a:pt x="3958103" y="1381439"/>
                </a:lnTo>
                <a:lnTo>
                  <a:pt x="3945717" y="1426560"/>
                </a:lnTo>
                <a:lnTo>
                  <a:pt x="3925993" y="1468108"/>
                </a:lnTo>
                <a:lnTo>
                  <a:pt x="3899683" y="1505331"/>
                </a:lnTo>
                <a:lnTo>
                  <a:pt x="3867541" y="1537475"/>
                </a:lnTo>
                <a:lnTo>
                  <a:pt x="3830320" y="1563787"/>
                </a:lnTo>
                <a:lnTo>
                  <a:pt x="3788770" y="1583514"/>
                </a:lnTo>
                <a:lnTo>
                  <a:pt x="3743646" y="1595903"/>
                </a:lnTo>
                <a:lnTo>
                  <a:pt x="3695700" y="1600200"/>
                </a:lnTo>
                <a:lnTo>
                  <a:pt x="266700" y="1600200"/>
                </a:lnTo>
                <a:lnTo>
                  <a:pt x="218753" y="1595903"/>
                </a:lnTo>
                <a:lnTo>
                  <a:pt x="173629" y="1583514"/>
                </a:lnTo>
                <a:lnTo>
                  <a:pt x="132080" y="1563787"/>
                </a:lnTo>
                <a:lnTo>
                  <a:pt x="94858" y="1537475"/>
                </a:lnTo>
                <a:lnTo>
                  <a:pt x="62716" y="1505331"/>
                </a:lnTo>
                <a:lnTo>
                  <a:pt x="36406" y="1468108"/>
                </a:lnTo>
                <a:lnTo>
                  <a:pt x="16682" y="1426560"/>
                </a:lnTo>
                <a:lnTo>
                  <a:pt x="4296" y="1381439"/>
                </a:lnTo>
                <a:lnTo>
                  <a:pt x="0" y="1333500"/>
                </a:lnTo>
                <a:lnTo>
                  <a:pt x="0" y="266700"/>
                </a:lnTo>
                <a:close/>
              </a:path>
            </a:pathLst>
          </a:custGeom>
          <a:ln w="635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29305" y="4992370"/>
            <a:ext cx="1887220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al</a:t>
            </a:r>
            <a:r>
              <a:rPr sz="2400" spc="-2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zation  between  </a:t>
            </a:r>
            <a:r>
              <a:rPr sz="2400" dirty="0">
                <a:latin typeface="Arial"/>
                <a:cs typeface="Arial"/>
              </a:rPr>
              <a:t>feature  </a:t>
            </a:r>
            <a:r>
              <a:rPr sz="2400" spc="-5" dirty="0">
                <a:latin typeface="Arial"/>
                <a:cs typeface="Arial"/>
              </a:rPr>
              <a:t>responses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014209" y="5526023"/>
            <a:ext cx="122745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Output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Fe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tures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85588" y="2833116"/>
            <a:ext cx="458724" cy="24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5400" y="2819400"/>
            <a:ext cx="419100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5400" y="2819400"/>
            <a:ext cx="419100" cy="228600"/>
          </a:xfrm>
          <a:custGeom>
            <a:avLst/>
            <a:gdLst/>
            <a:ahLst/>
            <a:cxnLst/>
            <a:rect l="l" t="t" r="r" b="b"/>
            <a:pathLst>
              <a:path w="419100" h="228600">
                <a:moveTo>
                  <a:pt x="314325" y="0"/>
                </a:moveTo>
                <a:lnTo>
                  <a:pt x="314325" y="114300"/>
                </a:lnTo>
                <a:lnTo>
                  <a:pt x="419100" y="114300"/>
                </a:lnTo>
                <a:lnTo>
                  <a:pt x="209550" y="228600"/>
                </a:lnTo>
                <a:lnTo>
                  <a:pt x="0" y="114300"/>
                </a:lnTo>
                <a:lnTo>
                  <a:pt x="104775" y="114300"/>
                </a:lnTo>
                <a:lnTo>
                  <a:pt x="104775" y="0"/>
                </a:lnTo>
                <a:lnTo>
                  <a:pt x="3143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89303" y="1606296"/>
            <a:ext cx="394716" cy="4465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95400" y="1600200"/>
            <a:ext cx="381000" cy="419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5400" y="1600200"/>
            <a:ext cx="381000" cy="419100"/>
          </a:xfrm>
          <a:custGeom>
            <a:avLst/>
            <a:gdLst/>
            <a:ahLst/>
            <a:cxnLst/>
            <a:rect l="l" t="t" r="r" b="b"/>
            <a:pathLst>
              <a:path w="381000" h="419100">
                <a:moveTo>
                  <a:pt x="0" y="104775"/>
                </a:moveTo>
                <a:lnTo>
                  <a:pt x="190500" y="104775"/>
                </a:lnTo>
                <a:lnTo>
                  <a:pt x="190500" y="0"/>
                </a:lnTo>
                <a:lnTo>
                  <a:pt x="381000" y="209550"/>
                </a:lnTo>
                <a:lnTo>
                  <a:pt x="190500" y="419100"/>
                </a:lnTo>
                <a:lnTo>
                  <a:pt x="190500" y="314325"/>
                </a:lnTo>
                <a:lnTo>
                  <a:pt x="0" y="314325"/>
                </a:lnTo>
                <a:lnTo>
                  <a:pt x="0" y="1047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89903" y="5532120"/>
            <a:ext cx="699516" cy="4450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96000" y="5524500"/>
            <a:ext cx="685800" cy="419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96000" y="5524500"/>
            <a:ext cx="685800" cy="419100"/>
          </a:xfrm>
          <a:custGeom>
            <a:avLst/>
            <a:gdLst/>
            <a:ahLst/>
            <a:cxnLst/>
            <a:rect l="l" t="t" r="r" b="b"/>
            <a:pathLst>
              <a:path w="685800" h="419100">
                <a:moveTo>
                  <a:pt x="0" y="104775"/>
                </a:moveTo>
                <a:lnTo>
                  <a:pt x="476250" y="104775"/>
                </a:lnTo>
                <a:lnTo>
                  <a:pt x="476250" y="0"/>
                </a:lnTo>
                <a:lnTo>
                  <a:pt x="685800" y="209550"/>
                </a:lnTo>
                <a:lnTo>
                  <a:pt x="476250" y="419100"/>
                </a:lnTo>
                <a:lnTo>
                  <a:pt x="476250" y="314325"/>
                </a:lnTo>
                <a:lnTo>
                  <a:pt x="0" y="314325"/>
                </a:lnTo>
                <a:lnTo>
                  <a:pt x="0" y="1047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47388" y="4661915"/>
            <a:ext cx="458724" cy="2423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67200" y="4648200"/>
            <a:ext cx="419100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7200" y="4648200"/>
            <a:ext cx="419100" cy="228600"/>
          </a:xfrm>
          <a:custGeom>
            <a:avLst/>
            <a:gdLst/>
            <a:ahLst/>
            <a:cxnLst/>
            <a:rect l="l" t="t" r="r" b="b"/>
            <a:pathLst>
              <a:path w="419100" h="228600">
                <a:moveTo>
                  <a:pt x="314325" y="0"/>
                </a:moveTo>
                <a:lnTo>
                  <a:pt x="314325" y="114300"/>
                </a:lnTo>
                <a:lnTo>
                  <a:pt x="419100" y="114300"/>
                </a:lnTo>
                <a:lnTo>
                  <a:pt x="209550" y="228600"/>
                </a:lnTo>
                <a:lnTo>
                  <a:pt x="0" y="114300"/>
                </a:lnTo>
                <a:lnTo>
                  <a:pt x="104775" y="114300"/>
                </a:lnTo>
                <a:lnTo>
                  <a:pt x="104775" y="0"/>
                </a:lnTo>
                <a:lnTo>
                  <a:pt x="3143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67125" y="1524000"/>
            <a:ext cx="2047875" cy="1038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192392" y="1409953"/>
            <a:ext cx="19945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+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Non-linearity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048500" y="1734311"/>
            <a:ext cx="228600" cy="1066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03871" y="1828800"/>
            <a:ext cx="118110" cy="838200"/>
          </a:xfrm>
          <a:custGeom>
            <a:avLst/>
            <a:gdLst/>
            <a:ahLst/>
            <a:cxnLst/>
            <a:rect l="l" t="t" r="r" b="b"/>
            <a:pathLst>
              <a:path w="118109" h="838200">
                <a:moveTo>
                  <a:pt x="14097" y="722376"/>
                </a:moveTo>
                <a:lnTo>
                  <a:pt x="8127" y="725932"/>
                </a:lnTo>
                <a:lnTo>
                  <a:pt x="2031" y="729361"/>
                </a:lnTo>
                <a:lnTo>
                  <a:pt x="0" y="737235"/>
                </a:lnTo>
                <a:lnTo>
                  <a:pt x="3555" y="743203"/>
                </a:lnTo>
                <a:lnTo>
                  <a:pt x="58927" y="838200"/>
                </a:lnTo>
                <a:lnTo>
                  <a:pt x="73585" y="813053"/>
                </a:lnTo>
                <a:lnTo>
                  <a:pt x="46227" y="813053"/>
                </a:lnTo>
                <a:lnTo>
                  <a:pt x="46227" y="766209"/>
                </a:lnTo>
                <a:lnTo>
                  <a:pt x="25400" y="730503"/>
                </a:lnTo>
                <a:lnTo>
                  <a:pt x="21971" y="724408"/>
                </a:lnTo>
                <a:lnTo>
                  <a:pt x="14097" y="722376"/>
                </a:lnTo>
                <a:close/>
              </a:path>
              <a:path w="118109" h="838200">
                <a:moveTo>
                  <a:pt x="46227" y="766209"/>
                </a:moveTo>
                <a:lnTo>
                  <a:pt x="46227" y="813053"/>
                </a:lnTo>
                <a:lnTo>
                  <a:pt x="71627" y="813053"/>
                </a:lnTo>
                <a:lnTo>
                  <a:pt x="71627" y="806703"/>
                </a:lnTo>
                <a:lnTo>
                  <a:pt x="48005" y="806703"/>
                </a:lnTo>
                <a:lnTo>
                  <a:pt x="58927" y="787980"/>
                </a:lnTo>
                <a:lnTo>
                  <a:pt x="46227" y="766209"/>
                </a:lnTo>
                <a:close/>
              </a:path>
              <a:path w="118109" h="838200">
                <a:moveTo>
                  <a:pt x="103758" y="722376"/>
                </a:moveTo>
                <a:lnTo>
                  <a:pt x="95884" y="724408"/>
                </a:lnTo>
                <a:lnTo>
                  <a:pt x="92455" y="730503"/>
                </a:lnTo>
                <a:lnTo>
                  <a:pt x="71627" y="766209"/>
                </a:lnTo>
                <a:lnTo>
                  <a:pt x="71627" y="813053"/>
                </a:lnTo>
                <a:lnTo>
                  <a:pt x="73585" y="813053"/>
                </a:lnTo>
                <a:lnTo>
                  <a:pt x="114300" y="743203"/>
                </a:lnTo>
                <a:lnTo>
                  <a:pt x="117855" y="737235"/>
                </a:lnTo>
                <a:lnTo>
                  <a:pt x="115824" y="729361"/>
                </a:lnTo>
                <a:lnTo>
                  <a:pt x="109727" y="725932"/>
                </a:lnTo>
                <a:lnTo>
                  <a:pt x="103758" y="722376"/>
                </a:lnTo>
                <a:close/>
              </a:path>
              <a:path w="118109" h="838200">
                <a:moveTo>
                  <a:pt x="58927" y="787980"/>
                </a:moveTo>
                <a:lnTo>
                  <a:pt x="48005" y="806703"/>
                </a:lnTo>
                <a:lnTo>
                  <a:pt x="69850" y="806703"/>
                </a:lnTo>
                <a:lnTo>
                  <a:pt x="58927" y="787980"/>
                </a:lnTo>
                <a:close/>
              </a:path>
              <a:path w="118109" h="838200">
                <a:moveTo>
                  <a:pt x="71627" y="766209"/>
                </a:moveTo>
                <a:lnTo>
                  <a:pt x="58927" y="787980"/>
                </a:lnTo>
                <a:lnTo>
                  <a:pt x="69850" y="806703"/>
                </a:lnTo>
                <a:lnTo>
                  <a:pt x="71627" y="806703"/>
                </a:lnTo>
                <a:lnTo>
                  <a:pt x="71627" y="766209"/>
                </a:lnTo>
                <a:close/>
              </a:path>
              <a:path w="118109" h="838200">
                <a:moveTo>
                  <a:pt x="58927" y="50219"/>
                </a:moveTo>
                <a:lnTo>
                  <a:pt x="46227" y="71990"/>
                </a:lnTo>
                <a:lnTo>
                  <a:pt x="46227" y="766209"/>
                </a:lnTo>
                <a:lnTo>
                  <a:pt x="58927" y="787980"/>
                </a:lnTo>
                <a:lnTo>
                  <a:pt x="71627" y="766209"/>
                </a:lnTo>
                <a:lnTo>
                  <a:pt x="71627" y="71990"/>
                </a:lnTo>
                <a:lnTo>
                  <a:pt x="58927" y="50219"/>
                </a:lnTo>
                <a:close/>
              </a:path>
              <a:path w="118109" h="838200">
                <a:moveTo>
                  <a:pt x="58927" y="0"/>
                </a:moveTo>
                <a:lnTo>
                  <a:pt x="3555" y="94996"/>
                </a:lnTo>
                <a:lnTo>
                  <a:pt x="0" y="100964"/>
                </a:lnTo>
                <a:lnTo>
                  <a:pt x="2031" y="108838"/>
                </a:lnTo>
                <a:lnTo>
                  <a:pt x="8127" y="112267"/>
                </a:lnTo>
                <a:lnTo>
                  <a:pt x="14097" y="115824"/>
                </a:lnTo>
                <a:lnTo>
                  <a:pt x="21971" y="113791"/>
                </a:lnTo>
                <a:lnTo>
                  <a:pt x="25400" y="107696"/>
                </a:lnTo>
                <a:lnTo>
                  <a:pt x="46227" y="71990"/>
                </a:lnTo>
                <a:lnTo>
                  <a:pt x="46227" y="25146"/>
                </a:lnTo>
                <a:lnTo>
                  <a:pt x="73585" y="25146"/>
                </a:lnTo>
                <a:lnTo>
                  <a:pt x="58927" y="0"/>
                </a:lnTo>
                <a:close/>
              </a:path>
              <a:path w="118109" h="838200">
                <a:moveTo>
                  <a:pt x="73585" y="25146"/>
                </a:moveTo>
                <a:lnTo>
                  <a:pt x="71627" y="25146"/>
                </a:lnTo>
                <a:lnTo>
                  <a:pt x="71627" y="71990"/>
                </a:lnTo>
                <a:lnTo>
                  <a:pt x="92455" y="107696"/>
                </a:lnTo>
                <a:lnTo>
                  <a:pt x="95884" y="113791"/>
                </a:lnTo>
                <a:lnTo>
                  <a:pt x="103758" y="115824"/>
                </a:lnTo>
                <a:lnTo>
                  <a:pt x="109727" y="112267"/>
                </a:lnTo>
                <a:lnTo>
                  <a:pt x="115824" y="108838"/>
                </a:lnTo>
                <a:lnTo>
                  <a:pt x="117855" y="100964"/>
                </a:lnTo>
                <a:lnTo>
                  <a:pt x="114300" y="94996"/>
                </a:lnTo>
                <a:lnTo>
                  <a:pt x="73585" y="25146"/>
                </a:lnTo>
                <a:close/>
              </a:path>
              <a:path w="118109" h="838200">
                <a:moveTo>
                  <a:pt x="71627" y="25146"/>
                </a:moveTo>
                <a:lnTo>
                  <a:pt x="46227" y="25146"/>
                </a:lnTo>
                <a:lnTo>
                  <a:pt x="46227" y="71990"/>
                </a:lnTo>
                <a:lnTo>
                  <a:pt x="58927" y="50219"/>
                </a:lnTo>
                <a:lnTo>
                  <a:pt x="48005" y="31496"/>
                </a:lnTo>
                <a:lnTo>
                  <a:pt x="71627" y="31496"/>
                </a:lnTo>
                <a:lnTo>
                  <a:pt x="71627" y="25146"/>
                </a:lnTo>
                <a:close/>
              </a:path>
              <a:path w="118109" h="838200">
                <a:moveTo>
                  <a:pt x="71627" y="31496"/>
                </a:moveTo>
                <a:lnTo>
                  <a:pt x="69850" y="31496"/>
                </a:lnTo>
                <a:lnTo>
                  <a:pt x="58927" y="50219"/>
                </a:lnTo>
                <a:lnTo>
                  <a:pt x="71627" y="71990"/>
                </a:lnTo>
                <a:lnTo>
                  <a:pt x="71627" y="31496"/>
                </a:lnTo>
                <a:close/>
              </a:path>
              <a:path w="118109" h="838200">
                <a:moveTo>
                  <a:pt x="69850" y="31496"/>
                </a:moveTo>
                <a:lnTo>
                  <a:pt x="48005" y="31496"/>
                </a:lnTo>
                <a:lnTo>
                  <a:pt x="58927" y="50219"/>
                </a:lnTo>
                <a:lnTo>
                  <a:pt x="69850" y="31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4100" y="2115311"/>
            <a:ext cx="2057400" cy="228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2150872"/>
            <a:ext cx="1828800" cy="118110"/>
          </a:xfrm>
          <a:custGeom>
            <a:avLst/>
            <a:gdLst/>
            <a:ahLst/>
            <a:cxnLst/>
            <a:rect l="l" t="t" r="r" b="b"/>
            <a:pathLst>
              <a:path w="1828800" h="118110">
                <a:moveTo>
                  <a:pt x="100964" y="0"/>
                </a:moveTo>
                <a:lnTo>
                  <a:pt x="94996" y="3555"/>
                </a:lnTo>
                <a:lnTo>
                  <a:pt x="0" y="58927"/>
                </a:lnTo>
                <a:lnTo>
                  <a:pt x="94996" y="114300"/>
                </a:lnTo>
                <a:lnTo>
                  <a:pt x="100964" y="117855"/>
                </a:lnTo>
                <a:lnTo>
                  <a:pt x="108838" y="115824"/>
                </a:lnTo>
                <a:lnTo>
                  <a:pt x="112267" y="109727"/>
                </a:lnTo>
                <a:lnTo>
                  <a:pt x="115824" y="103758"/>
                </a:lnTo>
                <a:lnTo>
                  <a:pt x="113791" y="95885"/>
                </a:lnTo>
                <a:lnTo>
                  <a:pt x="107696" y="92455"/>
                </a:lnTo>
                <a:lnTo>
                  <a:pt x="71990" y="71627"/>
                </a:lnTo>
                <a:lnTo>
                  <a:pt x="25146" y="71627"/>
                </a:lnTo>
                <a:lnTo>
                  <a:pt x="25146" y="46227"/>
                </a:lnTo>
                <a:lnTo>
                  <a:pt x="71990" y="46227"/>
                </a:lnTo>
                <a:lnTo>
                  <a:pt x="107696" y="25400"/>
                </a:lnTo>
                <a:lnTo>
                  <a:pt x="113791" y="21970"/>
                </a:lnTo>
                <a:lnTo>
                  <a:pt x="115824" y="14097"/>
                </a:lnTo>
                <a:lnTo>
                  <a:pt x="112267" y="8127"/>
                </a:lnTo>
                <a:lnTo>
                  <a:pt x="108838" y="2031"/>
                </a:lnTo>
                <a:lnTo>
                  <a:pt x="100964" y="0"/>
                </a:lnTo>
                <a:close/>
              </a:path>
              <a:path w="1828800" h="118110">
                <a:moveTo>
                  <a:pt x="1778580" y="58927"/>
                </a:moveTo>
                <a:lnTo>
                  <a:pt x="1721103" y="92455"/>
                </a:lnTo>
                <a:lnTo>
                  <a:pt x="1715007" y="95885"/>
                </a:lnTo>
                <a:lnTo>
                  <a:pt x="1712976" y="103758"/>
                </a:lnTo>
                <a:lnTo>
                  <a:pt x="1716531" y="109727"/>
                </a:lnTo>
                <a:lnTo>
                  <a:pt x="1719960" y="115824"/>
                </a:lnTo>
                <a:lnTo>
                  <a:pt x="1727834" y="117855"/>
                </a:lnTo>
                <a:lnTo>
                  <a:pt x="1733803" y="114300"/>
                </a:lnTo>
                <a:lnTo>
                  <a:pt x="1807011" y="71627"/>
                </a:lnTo>
                <a:lnTo>
                  <a:pt x="1803653" y="71627"/>
                </a:lnTo>
                <a:lnTo>
                  <a:pt x="1803653" y="69850"/>
                </a:lnTo>
                <a:lnTo>
                  <a:pt x="1797303" y="69850"/>
                </a:lnTo>
                <a:lnTo>
                  <a:pt x="1778580" y="58927"/>
                </a:lnTo>
                <a:close/>
              </a:path>
              <a:path w="1828800" h="118110">
                <a:moveTo>
                  <a:pt x="71990" y="46227"/>
                </a:moveTo>
                <a:lnTo>
                  <a:pt x="25146" y="46227"/>
                </a:lnTo>
                <a:lnTo>
                  <a:pt x="25146" y="71627"/>
                </a:lnTo>
                <a:lnTo>
                  <a:pt x="71990" y="71627"/>
                </a:lnTo>
                <a:lnTo>
                  <a:pt x="68942" y="69850"/>
                </a:lnTo>
                <a:lnTo>
                  <a:pt x="31496" y="69850"/>
                </a:lnTo>
                <a:lnTo>
                  <a:pt x="31496" y="48005"/>
                </a:lnTo>
                <a:lnTo>
                  <a:pt x="68942" y="48005"/>
                </a:lnTo>
                <a:lnTo>
                  <a:pt x="71990" y="46227"/>
                </a:lnTo>
                <a:close/>
              </a:path>
              <a:path w="1828800" h="118110">
                <a:moveTo>
                  <a:pt x="1756809" y="46227"/>
                </a:moveTo>
                <a:lnTo>
                  <a:pt x="71990" y="46227"/>
                </a:lnTo>
                <a:lnTo>
                  <a:pt x="50219" y="58927"/>
                </a:lnTo>
                <a:lnTo>
                  <a:pt x="71990" y="71627"/>
                </a:lnTo>
                <a:lnTo>
                  <a:pt x="1756809" y="71627"/>
                </a:lnTo>
                <a:lnTo>
                  <a:pt x="1778580" y="58927"/>
                </a:lnTo>
                <a:lnTo>
                  <a:pt x="1756809" y="46227"/>
                </a:lnTo>
                <a:close/>
              </a:path>
              <a:path w="1828800" h="118110">
                <a:moveTo>
                  <a:pt x="1807011" y="46227"/>
                </a:moveTo>
                <a:lnTo>
                  <a:pt x="1803653" y="46227"/>
                </a:lnTo>
                <a:lnTo>
                  <a:pt x="1803653" y="71627"/>
                </a:lnTo>
                <a:lnTo>
                  <a:pt x="1807011" y="71627"/>
                </a:lnTo>
                <a:lnTo>
                  <a:pt x="1828800" y="58927"/>
                </a:lnTo>
                <a:lnTo>
                  <a:pt x="1807011" y="46227"/>
                </a:lnTo>
                <a:close/>
              </a:path>
              <a:path w="1828800" h="118110">
                <a:moveTo>
                  <a:pt x="31496" y="48005"/>
                </a:moveTo>
                <a:lnTo>
                  <a:pt x="31496" y="69850"/>
                </a:lnTo>
                <a:lnTo>
                  <a:pt x="50219" y="58927"/>
                </a:lnTo>
                <a:lnTo>
                  <a:pt x="31496" y="48005"/>
                </a:lnTo>
                <a:close/>
              </a:path>
              <a:path w="1828800" h="118110">
                <a:moveTo>
                  <a:pt x="50219" y="58927"/>
                </a:moveTo>
                <a:lnTo>
                  <a:pt x="31496" y="69850"/>
                </a:lnTo>
                <a:lnTo>
                  <a:pt x="68942" y="69850"/>
                </a:lnTo>
                <a:lnTo>
                  <a:pt x="50219" y="58927"/>
                </a:lnTo>
                <a:close/>
              </a:path>
              <a:path w="1828800" h="118110">
                <a:moveTo>
                  <a:pt x="1797303" y="48005"/>
                </a:moveTo>
                <a:lnTo>
                  <a:pt x="1778580" y="58927"/>
                </a:lnTo>
                <a:lnTo>
                  <a:pt x="1797303" y="69850"/>
                </a:lnTo>
                <a:lnTo>
                  <a:pt x="1797303" y="48005"/>
                </a:lnTo>
                <a:close/>
              </a:path>
              <a:path w="1828800" h="118110">
                <a:moveTo>
                  <a:pt x="1803653" y="48005"/>
                </a:moveTo>
                <a:lnTo>
                  <a:pt x="1797303" y="48005"/>
                </a:lnTo>
                <a:lnTo>
                  <a:pt x="1797303" y="69850"/>
                </a:lnTo>
                <a:lnTo>
                  <a:pt x="1803653" y="69850"/>
                </a:lnTo>
                <a:lnTo>
                  <a:pt x="1803653" y="48005"/>
                </a:lnTo>
                <a:close/>
              </a:path>
              <a:path w="1828800" h="118110">
                <a:moveTo>
                  <a:pt x="68942" y="48005"/>
                </a:moveTo>
                <a:lnTo>
                  <a:pt x="31496" y="48005"/>
                </a:lnTo>
                <a:lnTo>
                  <a:pt x="50219" y="58927"/>
                </a:lnTo>
                <a:lnTo>
                  <a:pt x="68942" y="48005"/>
                </a:lnTo>
                <a:close/>
              </a:path>
              <a:path w="1828800" h="118110">
                <a:moveTo>
                  <a:pt x="1727834" y="0"/>
                </a:moveTo>
                <a:lnTo>
                  <a:pt x="1719960" y="2031"/>
                </a:lnTo>
                <a:lnTo>
                  <a:pt x="1716531" y="8127"/>
                </a:lnTo>
                <a:lnTo>
                  <a:pt x="1712976" y="14097"/>
                </a:lnTo>
                <a:lnTo>
                  <a:pt x="1715007" y="21970"/>
                </a:lnTo>
                <a:lnTo>
                  <a:pt x="1721103" y="25400"/>
                </a:lnTo>
                <a:lnTo>
                  <a:pt x="1778580" y="58927"/>
                </a:lnTo>
                <a:lnTo>
                  <a:pt x="1797303" y="48005"/>
                </a:lnTo>
                <a:lnTo>
                  <a:pt x="1803653" y="48005"/>
                </a:lnTo>
                <a:lnTo>
                  <a:pt x="1803653" y="46227"/>
                </a:lnTo>
                <a:lnTo>
                  <a:pt x="1807011" y="46227"/>
                </a:lnTo>
                <a:lnTo>
                  <a:pt x="1733803" y="3555"/>
                </a:lnTo>
                <a:lnTo>
                  <a:pt x="17278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81928" y="1883664"/>
            <a:ext cx="1655064" cy="74371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348476" y="1928876"/>
            <a:ext cx="1522730" cy="600075"/>
          </a:xfrm>
          <a:custGeom>
            <a:avLst/>
            <a:gdLst/>
            <a:ahLst/>
            <a:cxnLst/>
            <a:rect l="l" t="t" r="r" b="b"/>
            <a:pathLst>
              <a:path w="1522729" h="600075">
                <a:moveTo>
                  <a:pt x="0" y="579754"/>
                </a:moveTo>
                <a:lnTo>
                  <a:pt x="54706" y="585436"/>
                </a:lnTo>
                <a:lnTo>
                  <a:pt x="109149" y="590701"/>
                </a:lnTo>
                <a:lnTo>
                  <a:pt x="163069" y="595142"/>
                </a:lnTo>
                <a:lnTo>
                  <a:pt x="216202" y="598349"/>
                </a:lnTo>
                <a:lnTo>
                  <a:pt x="268287" y="599916"/>
                </a:lnTo>
                <a:lnTo>
                  <a:pt x="319061" y="599432"/>
                </a:lnTo>
                <a:lnTo>
                  <a:pt x="368262" y="596491"/>
                </a:lnTo>
                <a:lnTo>
                  <a:pt x="415629" y="590683"/>
                </a:lnTo>
                <a:lnTo>
                  <a:pt x="460898" y="581599"/>
                </a:lnTo>
                <a:lnTo>
                  <a:pt x="503808" y="568833"/>
                </a:lnTo>
                <a:lnTo>
                  <a:pt x="548595" y="548921"/>
                </a:lnTo>
                <a:lnTo>
                  <a:pt x="590680" y="522936"/>
                </a:lnTo>
                <a:lnTo>
                  <a:pt x="630333" y="492228"/>
                </a:lnTo>
                <a:lnTo>
                  <a:pt x="667826" y="458146"/>
                </a:lnTo>
                <a:lnTo>
                  <a:pt x="703429" y="422039"/>
                </a:lnTo>
                <a:lnTo>
                  <a:pt x="737413" y="385256"/>
                </a:lnTo>
                <a:lnTo>
                  <a:pt x="770049" y="349148"/>
                </a:lnTo>
                <a:lnTo>
                  <a:pt x="801607" y="315064"/>
                </a:lnTo>
                <a:lnTo>
                  <a:pt x="832357" y="284352"/>
                </a:lnTo>
                <a:lnTo>
                  <a:pt x="867166" y="247120"/>
                </a:lnTo>
                <a:lnTo>
                  <a:pt x="895539" y="209603"/>
                </a:lnTo>
                <a:lnTo>
                  <a:pt x="920635" y="172855"/>
                </a:lnTo>
                <a:lnTo>
                  <a:pt x="945613" y="137929"/>
                </a:lnTo>
                <a:lnTo>
                  <a:pt x="973633" y="105877"/>
                </a:lnTo>
                <a:lnTo>
                  <a:pt x="1007853" y="77753"/>
                </a:lnTo>
                <a:lnTo>
                  <a:pt x="1051432" y="54610"/>
                </a:lnTo>
                <a:lnTo>
                  <a:pt x="1097853" y="40260"/>
                </a:lnTo>
                <a:lnTo>
                  <a:pt x="1157215" y="28613"/>
                </a:lnTo>
                <a:lnTo>
                  <a:pt x="1224604" y="19398"/>
                </a:lnTo>
                <a:lnTo>
                  <a:pt x="1295107" y="12342"/>
                </a:lnTo>
                <a:lnTo>
                  <a:pt x="1363811" y="7177"/>
                </a:lnTo>
                <a:lnTo>
                  <a:pt x="1425800" y="3631"/>
                </a:lnTo>
                <a:lnTo>
                  <a:pt x="1476162" y="1433"/>
                </a:lnTo>
                <a:lnTo>
                  <a:pt x="1509983" y="313"/>
                </a:lnTo>
                <a:lnTo>
                  <a:pt x="1522349" y="0"/>
                </a:lnTo>
              </a:path>
            </a:pathLst>
          </a:custGeom>
          <a:ln w="25399">
            <a:solidFill>
              <a:srgbClr val="94373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92367" y="1516380"/>
            <a:ext cx="2417064" cy="10454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19800" y="1524000"/>
            <a:ext cx="165100" cy="990600"/>
          </a:xfrm>
          <a:custGeom>
            <a:avLst/>
            <a:gdLst/>
            <a:ahLst/>
            <a:cxnLst/>
            <a:rect l="l" t="t" r="r" b="b"/>
            <a:pathLst>
              <a:path w="165100" h="990600">
                <a:moveTo>
                  <a:pt x="165100" y="990600"/>
                </a:moveTo>
                <a:lnTo>
                  <a:pt x="121208" y="984702"/>
                </a:lnTo>
                <a:lnTo>
                  <a:pt x="81769" y="968059"/>
                </a:lnTo>
                <a:lnTo>
                  <a:pt x="48355" y="942244"/>
                </a:lnTo>
                <a:lnTo>
                  <a:pt x="22540" y="908830"/>
                </a:lnTo>
                <a:lnTo>
                  <a:pt x="5897" y="869391"/>
                </a:lnTo>
                <a:lnTo>
                  <a:pt x="0" y="825500"/>
                </a:lnTo>
                <a:lnTo>
                  <a:pt x="0" y="165100"/>
                </a:lnTo>
                <a:lnTo>
                  <a:pt x="5897" y="121208"/>
                </a:lnTo>
                <a:lnTo>
                  <a:pt x="22540" y="81769"/>
                </a:lnTo>
                <a:lnTo>
                  <a:pt x="48355" y="48355"/>
                </a:lnTo>
                <a:lnTo>
                  <a:pt x="81769" y="22540"/>
                </a:lnTo>
                <a:lnTo>
                  <a:pt x="121208" y="5897"/>
                </a:lnTo>
                <a:lnTo>
                  <a:pt x="1651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16900" y="1524000"/>
            <a:ext cx="165100" cy="990600"/>
          </a:xfrm>
          <a:custGeom>
            <a:avLst/>
            <a:gdLst/>
            <a:ahLst/>
            <a:cxnLst/>
            <a:rect l="l" t="t" r="r" b="b"/>
            <a:pathLst>
              <a:path w="165100" h="990600">
                <a:moveTo>
                  <a:pt x="0" y="0"/>
                </a:moveTo>
                <a:lnTo>
                  <a:pt x="43891" y="5897"/>
                </a:lnTo>
                <a:lnTo>
                  <a:pt x="83330" y="22540"/>
                </a:lnTo>
                <a:lnTo>
                  <a:pt x="116744" y="48355"/>
                </a:lnTo>
                <a:lnTo>
                  <a:pt x="142559" y="81769"/>
                </a:lnTo>
                <a:lnTo>
                  <a:pt x="159202" y="121208"/>
                </a:lnTo>
                <a:lnTo>
                  <a:pt x="165100" y="165100"/>
                </a:lnTo>
                <a:lnTo>
                  <a:pt x="165100" y="825500"/>
                </a:lnTo>
                <a:lnTo>
                  <a:pt x="159202" y="869391"/>
                </a:lnTo>
                <a:lnTo>
                  <a:pt x="142559" y="908830"/>
                </a:lnTo>
                <a:lnTo>
                  <a:pt x="116744" y="942244"/>
                </a:lnTo>
                <a:lnTo>
                  <a:pt x="83330" y="968059"/>
                </a:lnTo>
                <a:lnTo>
                  <a:pt x="43891" y="984702"/>
                </a:lnTo>
                <a:lnTo>
                  <a:pt x="0" y="990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91000" y="3248025"/>
            <a:ext cx="2609850" cy="13239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83100" y="3257550"/>
            <a:ext cx="190500" cy="317500"/>
          </a:xfrm>
          <a:custGeom>
            <a:avLst/>
            <a:gdLst/>
            <a:ahLst/>
            <a:cxnLst/>
            <a:rect l="l" t="t" r="r" b="b"/>
            <a:pathLst>
              <a:path w="190500" h="317500">
                <a:moveTo>
                  <a:pt x="0" y="317500"/>
                </a:moveTo>
                <a:lnTo>
                  <a:pt x="190500" y="317500"/>
                </a:lnTo>
                <a:lnTo>
                  <a:pt x="190500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32526" y="3257550"/>
            <a:ext cx="190500" cy="317500"/>
          </a:xfrm>
          <a:custGeom>
            <a:avLst/>
            <a:gdLst/>
            <a:ahLst/>
            <a:cxnLst/>
            <a:rect l="l" t="t" r="r" b="b"/>
            <a:pathLst>
              <a:path w="190500" h="317500">
                <a:moveTo>
                  <a:pt x="0" y="317500"/>
                </a:moveTo>
                <a:lnTo>
                  <a:pt x="190500" y="317500"/>
                </a:lnTo>
                <a:lnTo>
                  <a:pt x="190500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8739" y="5450027"/>
            <a:ext cx="111379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[Op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ional]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85050" y="6560449"/>
            <a:ext cx="1662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spc="-5" dirty="0">
                <a:latin typeface="Arial"/>
                <a:cs typeface="Arial"/>
              </a:rPr>
              <a:t>Slide: </a:t>
            </a:r>
            <a:r>
              <a:rPr sz="1800" dirty="0">
                <a:latin typeface="Arial"/>
                <a:cs typeface="Arial"/>
              </a:rPr>
              <a:t>R.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Fergus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7"/>
          <p:cNvSpPr txBox="1"/>
          <p:nvPr/>
        </p:nvSpPr>
        <p:spPr>
          <a:xfrm>
            <a:off x="90805" y="3752214"/>
            <a:ext cx="111379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[Op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ional]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0" y="1295272"/>
            <a:ext cx="4094099" cy="2728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6935">
              <a:lnSpc>
                <a:spcPct val="100000"/>
              </a:lnSpc>
            </a:pPr>
            <a:r>
              <a:rPr dirty="0"/>
              <a:t>Filtering</a:t>
            </a:r>
          </a:p>
        </p:txBody>
      </p:sp>
      <p:sp>
        <p:nvSpPr>
          <p:cNvPr id="4" name="object 4"/>
          <p:cNvSpPr/>
          <p:nvPr/>
        </p:nvSpPr>
        <p:spPr>
          <a:xfrm>
            <a:off x="1828800" y="144526"/>
            <a:ext cx="5638800" cy="762000"/>
          </a:xfrm>
          <a:custGeom>
            <a:avLst/>
            <a:gdLst/>
            <a:ahLst/>
            <a:cxnLst/>
            <a:rect l="l" t="t" r="r" b="b"/>
            <a:pathLst>
              <a:path w="5638800" h="762000">
                <a:moveTo>
                  <a:pt x="0" y="127000"/>
                </a:moveTo>
                <a:lnTo>
                  <a:pt x="9985" y="77527"/>
                </a:lnTo>
                <a:lnTo>
                  <a:pt x="37211" y="37163"/>
                </a:lnTo>
                <a:lnTo>
                  <a:pt x="77581" y="9967"/>
                </a:lnTo>
                <a:lnTo>
                  <a:pt x="127000" y="0"/>
                </a:lnTo>
                <a:lnTo>
                  <a:pt x="5511800" y="0"/>
                </a:lnTo>
                <a:lnTo>
                  <a:pt x="5561218" y="9967"/>
                </a:lnTo>
                <a:lnTo>
                  <a:pt x="5601589" y="37163"/>
                </a:lnTo>
                <a:lnTo>
                  <a:pt x="5628814" y="77527"/>
                </a:lnTo>
                <a:lnTo>
                  <a:pt x="5638800" y="127000"/>
                </a:lnTo>
                <a:lnTo>
                  <a:pt x="5638800" y="634873"/>
                </a:lnTo>
                <a:lnTo>
                  <a:pt x="5628814" y="684365"/>
                </a:lnTo>
                <a:lnTo>
                  <a:pt x="5601589" y="724773"/>
                </a:lnTo>
                <a:lnTo>
                  <a:pt x="5561218" y="752012"/>
                </a:lnTo>
                <a:lnTo>
                  <a:pt x="5511800" y="762000"/>
                </a:lnTo>
                <a:lnTo>
                  <a:pt x="127000" y="762000"/>
                </a:lnTo>
                <a:lnTo>
                  <a:pt x="77581" y="752012"/>
                </a:lnTo>
                <a:lnTo>
                  <a:pt x="37210" y="724773"/>
                </a:lnTo>
                <a:lnTo>
                  <a:pt x="9985" y="684365"/>
                </a:lnTo>
                <a:lnTo>
                  <a:pt x="0" y="634873"/>
                </a:lnTo>
                <a:lnTo>
                  <a:pt x="0" y="127000"/>
                </a:lnTo>
                <a:close/>
              </a:path>
            </a:pathLst>
          </a:custGeom>
          <a:ln w="63500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787" y="3352800"/>
            <a:ext cx="41148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326" y="3352736"/>
            <a:ext cx="777875" cy="773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2251" y="3352736"/>
            <a:ext cx="4113149" cy="27766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97425" y="3347973"/>
            <a:ext cx="4123054" cy="2786380"/>
          </a:xfrm>
          <a:custGeom>
            <a:avLst/>
            <a:gdLst/>
            <a:ahLst/>
            <a:cxnLst/>
            <a:rect l="l" t="t" r="r" b="b"/>
            <a:pathLst>
              <a:path w="4123054" h="2786379">
                <a:moveTo>
                  <a:pt x="0" y="2786126"/>
                </a:moveTo>
                <a:lnTo>
                  <a:pt x="4122674" y="2786126"/>
                </a:lnTo>
                <a:lnTo>
                  <a:pt x="4122674" y="0"/>
                </a:lnTo>
                <a:lnTo>
                  <a:pt x="0" y="0"/>
                </a:lnTo>
                <a:lnTo>
                  <a:pt x="0" y="2786126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07794" y="6066840"/>
            <a:ext cx="81661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In</a:t>
            </a:r>
            <a:r>
              <a:rPr sz="2800" spc="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ut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3655" y="6057391"/>
            <a:ext cx="20427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Feature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Map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62628" y="4582667"/>
            <a:ext cx="470915" cy="3307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68851" y="4572000"/>
            <a:ext cx="457200" cy="304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68851" y="4572000"/>
            <a:ext cx="457200" cy="304800"/>
          </a:xfrm>
          <a:custGeom>
            <a:avLst/>
            <a:gdLst/>
            <a:ahLst/>
            <a:cxnLst/>
            <a:rect l="l" t="t" r="r" b="b"/>
            <a:pathLst>
              <a:path w="457200" h="304800">
                <a:moveTo>
                  <a:pt x="0" y="76200"/>
                </a:moveTo>
                <a:lnTo>
                  <a:pt x="304800" y="76200"/>
                </a:lnTo>
                <a:lnTo>
                  <a:pt x="304800" y="0"/>
                </a:lnTo>
                <a:lnTo>
                  <a:pt x="457200" y="152400"/>
                </a:lnTo>
                <a:lnTo>
                  <a:pt x="304800" y="304800"/>
                </a:lnTo>
                <a:lnTo>
                  <a:pt x="304800" y="228600"/>
                </a:lnTo>
                <a:lnTo>
                  <a:pt x="0" y="228600"/>
                </a:lnTo>
                <a:lnTo>
                  <a:pt x="0" y="7620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926" y="3327336"/>
            <a:ext cx="828675" cy="823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626" y="3340036"/>
            <a:ext cx="803275" cy="798830"/>
          </a:xfrm>
          <a:custGeom>
            <a:avLst/>
            <a:gdLst/>
            <a:ahLst/>
            <a:cxnLst/>
            <a:rect l="l" t="t" r="r" b="b"/>
            <a:pathLst>
              <a:path w="803275" h="798829">
                <a:moveTo>
                  <a:pt x="0" y="798512"/>
                </a:moveTo>
                <a:lnTo>
                  <a:pt x="803275" y="798512"/>
                </a:lnTo>
                <a:lnTo>
                  <a:pt x="803275" y="0"/>
                </a:lnTo>
                <a:lnTo>
                  <a:pt x="0" y="0"/>
                </a:lnTo>
                <a:lnTo>
                  <a:pt x="0" y="798512"/>
                </a:lnTo>
                <a:close/>
              </a:path>
            </a:pathLst>
          </a:custGeom>
          <a:ln w="25400">
            <a:solidFill>
              <a:srgbClr val="12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02252" y="3393947"/>
            <a:ext cx="443484" cy="3794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11015" y="3378834"/>
            <a:ext cx="427355" cy="3637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11015" y="3378834"/>
            <a:ext cx="427355" cy="363855"/>
          </a:xfrm>
          <a:custGeom>
            <a:avLst/>
            <a:gdLst/>
            <a:ahLst/>
            <a:cxnLst/>
            <a:rect l="l" t="t" r="r" b="b"/>
            <a:pathLst>
              <a:path w="427354" h="363854">
                <a:moveTo>
                  <a:pt x="0" y="228726"/>
                </a:moveTo>
                <a:lnTo>
                  <a:pt x="248538" y="67437"/>
                </a:lnTo>
                <a:lnTo>
                  <a:pt x="204850" y="0"/>
                </a:lnTo>
                <a:lnTo>
                  <a:pt x="427355" y="47370"/>
                </a:lnTo>
                <a:lnTo>
                  <a:pt x="379857" y="269875"/>
                </a:lnTo>
                <a:lnTo>
                  <a:pt x="336169" y="202437"/>
                </a:lnTo>
                <a:lnTo>
                  <a:pt x="87502" y="363727"/>
                </a:lnTo>
                <a:lnTo>
                  <a:pt x="0" y="228726"/>
                </a:lnTo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54939" y="994790"/>
            <a:ext cx="5055870" cy="3384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Convolutional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Dependencies are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local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Arial"/>
                <a:cs typeface="Arial"/>
              </a:rPr>
              <a:t>Translation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equivariance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30" dirty="0">
                <a:latin typeface="Arial"/>
                <a:cs typeface="Arial"/>
              </a:rPr>
              <a:t>Tied </a:t>
            </a:r>
            <a:r>
              <a:rPr sz="2400" spc="-5" dirty="0">
                <a:latin typeface="Arial"/>
                <a:cs typeface="Arial"/>
              </a:rPr>
              <a:t>filter weights </a:t>
            </a:r>
            <a:r>
              <a:rPr sz="2400" dirty="0">
                <a:latin typeface="Arial"/>
                <a:cs typeface="Arial"/>
              </a:rPr>
              <a:t>(few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params)</a:t>
            </a:r>
            <a:endParaRPr sz="2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sz="2400" spc="-5" dirty="0">
                <a:latin typeface="Arial"/>
                <a:cs typeface="Arial"/>
              </a:rPr>
              <a:t>Stride </a:t>
            </a:r>
            <a:r>
              <a:rPr sz="2400" dirty="0">
                <a:latin typeface="Arial"/>
                <a:cs typeface="Arial"/>
              </a:rPr>
              <a:t>1,2,… </a:t>
            </a:r>
            <a:r>
              <a:rPr sz="2400" spc="-20" dirty="0">
                <a:latin typeface="Arial"/>
                <a:cs typeface="Arial"/>
              </a:rPr>
              <a:t>(faster, </a:t>
            </a:r>
            <a:r>
              <a:rPr sz="2400" spc="-5" dirty="0">
                <a:latin typeface="Arial"/>
                <a:cs typeface="Arial"/>
              </a:rPr>
              <a:t>less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mem.)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050">
              <a:latin typeface="Times New Roman"/>
              <a:cs typeface="Times New Roman"/>
            </a:endParaRPr>
          </a:p>
          <a:p>
            <a:pPr marR="627380" algn="r">
              <a:lnSpc>
                <a:spcPct val="100000"/>
              </a:lnSpc>
            </a:pPr>
            <a:r>
              <a:rPr sz="1800" dirty="0">
                <a:solidFill>
                  <a:srgbClr val="F1F1F1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R="627380" algn="r">
              <a:lnSpc>
                <a:spcPct val="100000"/>
              </a:lnSpc>
            </a:pPr>
            <a:r>
              <a:rPr sz="1800" dirty="0">
                <a:solidFill>
                  <a:srgbClr val="F1F1F1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R="627380" algn="r">
              <a:lnSpc>
                <a:spcPct val="100000"/>
              </a:lnSpc>
            </a:pPr>
            <a:r>
              <a:rPr sz="1800" dirty="0">
                <a:solidFill>
                  <a:srgbClr val="F1F1F1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385050" y="6560449"/>
            <a:ext cx="1662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spc="-5" dirty="0">
                <a:latin typeface="Arial"/>
                <a:cs typeface="Arial"/>
              </a:rPr>
              <a:t>Slide: </a:t>
            </a:r>
            <a:r>
              <a:rPr sz="1800" dirty="0">
                <a:latin typeface="Arial"/>
                <a:cs typeface="Arial"/>
              </a:rPr>
              <a:t>R.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Fergus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997" rIns="0" bIns="0" rtlCol="0">
            <a:spAutoFit/>
          </a:bodyPr>
          <a:lstStyle/>
          <a:p>
            <a:pPr marL="3204845">
              <a:lnSpc>
                <a:spcPct val="100000"/>
              </a:lnSpc>
            </a:pPr>
            <a:r>
              <a:rPr sz="3200" spc="-5" dirty="0"/>
              <a:t>Non-Linearity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960572" y="1515491"/>
            <a:ext cx="2076450" cy="1447800"/>
          </a:xfrm>
          <a:prstGeom prst="rect">
            <a:avLst/>
          </a:prstGeom>
        </p:spPr>
        <p:txBody>
          <a:bodyPr vert="horz" wrap="square" lIns="0" tIns="20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nt)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930" y="1357121"/>
            <a:ext cx="4590415" cy="431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Non-linearity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5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Per-element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(independe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85" dirty="0">
                <a:solidFill>
                  <a:srgbClr val="FF0000"/>
                </a:solidFill>
                <a:latin typeface="Arial"/>
                <a:cs typeface="Arial"/>
              </a:rPr>
              <a:t>Tanh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12FF00"/>
                </a:solidFill>
                <a:latin typeface="Arial"/>
                <a:cs typeface="Arial"/>
              </a:rPr>
              <a:t>Sigmoid</a:t>
            </a:r>
            <a:r>
              <a:rPr sz="2800" spc="-5" dirty="0">
                <a:latin typeface="Arial"/>
                <a:cs typeface="Arial"/>
              </a:rPr>
              <a:t>: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1/(1+exp(-x))</a:t>
            </a:r>
            <a:endParaRPr sz="28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3366FF"/>
                </a:solidFill>
                <a:latin typeface="Arial"/>
                <a:cs typeface="Arial"/>
              </a:rPr>
              <a:t>Rectified</a:t>
            </a:r>
            <a:r>
              <a:rPr sz="2800" spc="-60" dirty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3366FF"/>
                </a:solidFill>
                <a:latin typeface="Arial"/>
                <a:cs typeface="Arial"/>
              </a:rPr>
              <a:t>linear</a:t>
            </a:r>
            <a:endParaRPr sz="280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Arial"/>
                <a:cs typeface="Arial"/>
              </a:rPr>
              <a:t>Simplifies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backprop</a:t>
            </a:r>
            <a:endParaRPr sz="240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5" dirty="0">
                <a:latin typeface="Arial"/>
                <a:cs typeface="Arial"/>
              </a:rPr>
              <a:t>Makes learning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faster</a:t>
            </a:r>
            <a:endParaRPr sz="2400">
              <a:latin typeface="Arial"/>
              <a:cs typeface="Arial"/>
            </a:endParaRPr>
          </a:p>
          <a:p>
            <a:pPr marL="1155065" lvl="2" indent="-228600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155700" algn="l"/>
              </a:tabLst>
            </a:pPr>
            <a:r>
              <a:rPr sz="2400" spc="-15" dirty="0">
                <a:latin typeface="Arial"/>
                <a:cs typeface="Arial"/>
              </a:rPr>
              <a:t>Avoids </a:t>
            </a:r>
            <a:r>
              <a:rPr sz="2400" spc="-5" dirty="0">
                <a:latin typeface="Arial"/>
                <a:cs typeface="Arial"/>
              </a:rPr>
              <a:t>saturation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issues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50">
              <a:latin typeface="Times New Roman"/>
              <a:cs typeface="Times New Roman"/>
            </a:endParaRPr>
          </a:p>
          <a:p>
            <a:pPr marL="926465">
              <a:lnSpc>
                <a:spcPct val="100000"/>
              </a:lnSpc>
            </a:pP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Preferred </a:t>
            </a:r>
            <a:r>
              <a:rPr sz="2400" spc="-5" dirty="0">
                <a:latin typeface="Arial"/>
                <a:cs typeface="Arial"/>
              </a:rPr>
              <a:t>option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8800" y="144526"/>
            <a:ext cx="5638800" cy="762000"/>
          </a:xfrm>
          <a:custGeom>
            <a:avLst/>
            <a:gdLst/>
            <a:ahLst/>
            <a:cxnLst/>
            <a:rect l="l" t="t" r="r" b="b"/>
            <a:pathLst>
              <a:path w="5638800" h="762000">
                <a:moveTo>
                  <a:pt x="0" y="127000"/>
                </a:moveTo>
                <a:lnTo>
                  <a:pt x="9985" y="77527"/>
                </a:lnTo>
                <a:lnTo>
                  <a:pt x="37211" y="37163"/>
                </a:lnTo>
                <a:lnTo>
                  <a:pt x="77581" y="9967"/>
                </a:lnTo>
                <a:lnTo>
                  <a:pt x="127000" y="0"/>
                </a:lnTo>
                <a:lnTo>
                  <a:pt x="5511800" y="0"/>
                </a:lnTo>
                <a:lnTo>
                  <a:pt x="5561218" y="9967"/>
                </a:lnTo>
                <a:lnTo>
                  <a:pt x="5601589" y="37163"/>
                </a:lnTo>
                <a:lnTo>
                  <a:pt x="5628814" y="77527"/>
                </a:lnTo>
                <a:lnTo>
                  <a:pt x="5638800" y="127000"/>
                </a:lnTo>
                <a:lnTo>
                  <a:pt x="5638800" y="634873"/>
                </a:lnTo>
                <a:lnTo>
                  <a:pt x="5628814" y="684365"/>
                </a:lnTo>
                <a:lnTo>
                  <a:pt x="5601589" y="724773"/>
                </a:lnTo>
                <a:lnTo>
                  <a:pt x="5561218" y="752012"/>
                </a:lnTo>
                <a:lnTo>
                  <a:pt x="5511800" y="762000"/>
                </a:lnTo>
                <a:lnTo>
                  <a:pt x="127000" y="762000"/>
                </a:lnTo>
                <a:lnTo>
                  <a:pt x="77581" y="752012"/>
                </a:lnTo>
                <a:lnTo>
                  <a:pt x="37210" y="724773"/>
                </a:lnTo>
                <a:lnTo>
                  <a:pt x="9985" y="684365"/>
                </a:lnTo>
                <a:lnTo>
                  <a:pt x="0" y="634873"/>
                </a:lnTo>
                <a:lnTo>
                  <a:pt x="0" y="127000"/>
                </a:lnTo>
                <a:close/>
              </a:path>
            </a:pathLst>
          </a:custGeom>
          <a:ln w="63500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05400" y="1515491"/>
            <a:ext cx="1931543" cy="144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2800" y="1515491"/>
            <a:ext cx="1942973" cy="14563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1600" y="3200387"/>
            <a:ext cx="3838829" cy="3087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85050" y="6560449"/>
            <a:ext cx="1662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spc="-5" dirty="0">
                <a:latin typeface="Arial"/>
                <a:cs typeface="Arial"/>
              </a:rPr>
              <a:t>Slide: </a:t>
            </a:r>
            <a:r>
              <a:rPr sz="1800" dirty="0">
                <a:latin typeface="Arial"/>
                <a:cs typeface="Arial"/>
              </a:rPr>
              <a:t>R.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Fergus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4" y="128778"/>
            <a:ext cx="8825230" cy="677108"/>
          </a:xfrm>
        </p:spPr>
        <p:txBody>
          <a:bodyPr/>
          <a:lstStyle/>
          <a:p>
            <a:r>
              <a:rPr lang="en-US" dirty="0" smtClean="0"/>
              <a:t>Project 6 out today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2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9165">
              <a:lnSpc>
                <a:spcPct val="100000"/>
              </a:lnSpc>
            </a:pPr>
            <a:r>
              <a:rPr dirty="0"/>
              <a:t>Pooling</a:t>
            </a:r>
          </a:p>
        </p:txBody>
      </p:sp>
      <p:sp>
        <p:nvSpPr>
          <p:cNvPr id="3" name="object 3"/>
          <p:cNvSpPr/>
          <p:nvPr/>
        </p:nvSpPr>
        <p:spPr>
          <a:xfrm>
            <a:off x="1828800" y="144526"/>
            <a:ext cx="5638800" cy="762000"/>
          </a:xfrm>
          <a:custGeom>
            <a:avLst/>
            <a:gdLst/>
            <a:ahLst/>
            <a:cxnLst/>
            <a:rect l="l" t="t" r="r" b="b"/>
            <a:pathLst>
              <a:path w="5638800" h="762000">
                <a:moveTo>
                  <a:pt x="0" y="127000"/>
                </a:moveTo>
                <a:lnTo>
                  <a:pt x="9985" y="77527"/>
                </a:lnTo>
                <a:lnTo>
                  <a:pt x="37211" y="37163"/>
                </a:lnTo>
                <a:lnTo>
                  <a:pt x="77581" y="9967"/>
                </a:lnTo>
                <a:lnTo>
                  <a:pt x="127000" y="0"/>
                </a:lnTo>
                <a:lnTo>
                  <a:pt x="5511800" y="0"/>
                </a:lnTo>
                <a:lnTo>
                  <a:pt x="5561218" y="9967"/>
                </a:lnTo>
                <a:lnTo>
                  <a:pt x="5601589" y="37163"/>
                </a:lnTo>
                <a:lnTo>
                  <a:pt x="5628814" y="77527"/>
                </a:lnTo>
                <a:lnTo>
                  <a:pt x="5638800" y="127000"/>
                </a:lnTo>
                <a:lnTo>
                  <a:pt x="5638800" y="634873"/>
                </a:lnTo>
                <a:lnTo>
                  <a:pt x="5628814" y="684365"/>
                </a:lnTo>
                <a:lnTo>
                  <a:pt x="5601589" y="724773"/>
                </a:lnTo>
                <a:lnTo>
                  <a:pt x="5561218" y="752012"/>
                </a:lnTo>
                <a:lnTo>
                  <a:pt x="5511800" y="762000"/>
                </a:lnTo>
                <a:lnTo>
                  <a:pt x="127000" y="762000"/>
                </a:lnTo>
                <a:lnTo>
                  <a:pt x="77581" y="752012"/>
                </a:lnTo>
                <a:lnTo>
                  <a:pt x="37210" y="724773"/>
                </a:lnTo>
                <a:lnTo>
                  <a:pt x="9985" y="684365"/>
                </a:lnTo>
                <a:lnTo>
                  <a:pt x="0" y="634873"/>
                </a:lnTo>
                <a:lnTo>
                  <a:pt x="0" y="127000"/>
                </a:lnTo>
                <a:close/>
              </a:path>
            </a:pathLst>
          </a:custGeom>
          <a:ln w="635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5800" y="3810025"/>
            <a:ext cx="3581400" cy="2334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42950" y="3867150"/>
          <a:ext cx="2286000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"/>
                <a:gridCol w="381000"/>
                <a:gridCol w="381000"/>
                <a:gridCol w="381000"/>
                <a:gridCol w="762000"/>
              </a:tblGrid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</a:tcPr>
                </a:tc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  <a:lnR w="38100">
                      <a:solidFill>
                        <a:srgbClr val="FFFF00"/>
                      </a:solidFill>
                      <a:prstDash val="solid"/>
                    </a:lnR>
                    <a:lnT w="38100">
                      <a:solidFill>
                        <a:srgbClr val="FFFF00"/>
                      </a:solidFill>
                      <a:prstDash val="solid"/>
                    </a:lnT>
                    <a:lnB w="38100">
                      <a:solidFill>
                        <a:srgbClr val="FF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FFFF00"/>
                      </a:solidFill>
                      <a:prstDash val="solid"/>
                    </a:lnL>
                  </a:tcPr>
                </a:tc>
                <a:tc row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1000"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8100">
                      <a:solidFill>
                        <a:srgbClr val="FFFF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6096000" y="5181600"/>
            <a:ext cx="1931670" cy="1257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3540" y="1285875"/>
            <a:ext cx="7364730" cy="323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Spatial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Pooling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Non-overlapping </a:t>
            </a:r>
            <a:r>
              <a:rPr sz="2800" spc="-5" dirty="0">
                <a:latin typeface="Calibri"/>
                <a:cs typeface="Calibri"/>
              </a:rPr>
              <a:t>/ </a:t>
            </a:r>
            <a:r>
              <a:rPr sz="2800" spc="-10" dirty="0">
                <a:latin typeface="Calibri"/>
                <a:cs typeface="Calibri"/>
              </a:rPr>
              <a:t>overlapping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regions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Sum </a:t>
            </a:r>
            <a:r>
              <a:rPr sz="2800" spc="-5" dirty="0">
                <a:latin typeface="Calibri"/>
                <a:cs typeface="Calibri"/>
              </a:rPr>
              <a:t>or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max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Calibri"/>
                <a:cs typeface="Calibri"/>
              </a:rPr>
              <a:t>Boureau et </a:t>
            </a:r>
            <a:r>
              <a:rPr sz="2800" spc="-5" dirty="0">
                <a:latin typeface="Calibri"/>
                <a:cs typeface="Calibri"/>
              </a:rPr>
              <a:t>al. </a:t>
            </a:r>
            <a:r>
              <a:rPr sz="2800" spc="-30" dirty="0">
                <a:latin typeface="Calibri"/>
                <a:cs typeface="Calibri"/>
              </a:rPr>
              <a:t>ICML’10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theoretical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analysis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2350">
              <a:latin typeface="Times New Roman"/>
              <a:cs typeface="Times New Roman"/>
            </a:endParaRPr>
          </a:p>
          <a:p>
            <a:pPr marR="1718945" algn="r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Max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7428" y="5600191"/>
            <a:ext cx="75628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Sum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96000" y="3657663"/>
            <a:ext cx="1910461" cy="12605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385050" y="6560449"/>
            <a:ext cx="1662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spc="-5" dirty="0">
                <a:latin typeface="Arial"/>
                <a:cs typeface="Arial"/>
              </a:rPr>
              <a:t>Slide: </a:t>
            </a:r>
            <a:r>
              <a:rPr sz="1800" dirty="0">
                <a:latin typeface="Arial"/>
                <a:cs typeface="Arial"/>
              </a:rPr>
              <a:t>R.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Fergus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1925">
              <a:lnSpc>
                <a:spcPct val="100000"/>
              </a:lnSpc>
            </a:pPr>
            <a:r>
              <a:rPr dirty="0"/>
              <a:t>Normalization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285875"/>
            <a:ext cx="8497570" cy="1514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3200" spc="-20" dirty="0">
                <a:latin typeface="Calibri"/>
                <a:cs typeface="Calibri"/>
              </a:rPr>
              <a:t>Contrast </a:t>
            </a:r>
            <a:r>
              <a:rPr sz="3200" spc="-10" dirty="0">
                <a:latin typeface="Calibri"/>
                <a:cs typeface="Calibri"/>
              </a:rPr>
              <a:t>normalization (across </a:t>
            </a:r>
            <a:r>
              <a:rPr sz="3200" spc="-25" dirty="0">
                <a:latin typeface="Calibri"/>
                <a:cs typeface="Calibri"/>
              </a:rPr>
              <a:t>feature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maps)</a:t>
            </a:r>
            <a:endParaRPr sz="32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71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Local mean = </a:t>
            </a:r>
            <a:r>
              <a:rPr sz="2800" dirty="0">
                <a:latin typeface="Calibri"/>
                <a:cs typeface="Calibri"/>
              </a:rPr>
              <a:t>0, </a:t>
            </a:r>
            <a:r>
              <a:rPr sz="2800" spc="-10" dirty="0">
                <a:latin typeface="Calibri"/>
                <a:cs typeface="Calibri"/>
              </a:rPr>
              <a:t>local </a:t>
            </a:r>
            <a:r>
              <a:rPr sz="2800" spc="-25" dirty="0">
                <a:latin typeface="Calibri"/>
                <a:cs typeface="Calibri"/>
              </a:rPr>
              <a:t>std. </a:t>
            </a:r>
            <a:r>
              <a:rPr sz="2800" spc="-5" dirty="0">
                <a:latin typeface="Calibri"/>
                <a:cs typeface="Calibri"/>
              </a:rPr>
              <a:t>= </a:t>
            </a:r>
            <a:r>
              <a:rPr sz="2800" dirty="0">
                <a:latin typeface="Calibri"/>
                <a:cs typeface="Calibri"/>
              </a:rPr>
              <a:t>1, </a:t>
            </a:r>
            <a:r>
              <a:rPr sz="2800" spc="-5" dirty="0">
                <a:latin typeface="Calibri"/>
                <a:cs typeface="Calibri"/>
              </a:rPr>
              <a:t>“Local” 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7x7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Gaussian</a:t>
            </a:r>
            <a:endParaRPr sz="280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64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Equalizes </a:t>
            </a:r>
            <a:r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2800" spc="-20" dirty="0">
                <a:solidFill>
                  <a:srgbClr val="FF0000"/>
                </a:solidFill>
                <a:latin typeface="Calibri"/>
                <a:cs typeface="Calibri"/>
              </a:rPr>
              <a:t>features</a:t>
            </a:r>
            <a:r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 maps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28800" y="144526"/>
            <a:ext cx="5638800" cy="762000"/>
          </a:xfrm>
          <a:custGeom>
            <a:avLst/>
            <a:gdLst/>
            <a:ahLst/>
            <a:cxnLst/>
            <a:rect l="l" t="t" r="r" b="b"/>
            <a:pathLst>
              <a:path w="5638800" h="762000">
                <a:moveTo>
                  <a:pt x="0" y="127000"/>
                </a:moveTo>
                <a:lnTo>
                  <a:pt x="9985" y="77527"/>
                </a:lnTo>
                <a:lnTo>
                  <a:pt x="37211" y="37163"/>
                </a:lnTo>
                <a:lnTo>
                  <a:pt x="77581" y="9967"/>
                </a:lnTo>
                <a:lnTo>
                  <a:pt x="127000" y="0"/>
                </a:lnTo>
                <a:lnTo>
                  <a:pt x="5511800" y="0"/>
                </a:lnTo>
                <a:lnTo>
                  <a:pt x="5561218" y="9967"/>
                </a:lnTo>
                <a:lnTo>
                  <a:pt x="5601589" y="37163"/>
                </a:lnTo>
                <a:lnTo>
                  <a:pt x="5628814" y="77527"/>
                </a:lnTo>
                <a:lnTo>
                  <a:pt x="5638800" y="127000"/>
                </a:lnTo>
                <a:lnTo>
                  <a:pt x="5638800" y="634873"/>
                </a:lnTo>
                <a:lnTo>
                  <a:pt x="5628814" y="684365"/>
                </a:lnTo>
                <a:lnTo>
                  <a:pt x="5601589" y="724773"/>
                </a:lnTo>
                <a:lnTo>
                  <a:pt x="5561218" y="752012"/>
                </a:lnTo>
                <a:lnTo>
                  <a:pt x="5511800" y="762000"/>
                </a:lnTo>
                <a:lnTo>
                  <a:pt x="127000" y="762000"/>
                </a:lnTo>
                <a:lnTo>
                  <a:pt x="77581" y="752012"/>
                </a:lnTo>
                <a:lnTo>
                  <a:pt x="37210" y="724773"/>
                </a:lnTo>
                <a:lnTo>
                  <a:pt x="9985" y="684365"/>
                </a:lnTo>
                <a:lnTo>
                  <a:pt x="0" y="634873"/>
                </a:lnTo>
                <a:lnTo>
                  <a:pt x="0" y="127000"/>
                </a:lnTo>
                <a:close/>
              </a:path>
            </a:pathLst>
          </a:custGeom>
          <a:ln w="635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74394" y="3006725"/>
            <a:ext cx="159258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Feature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Maps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8185" y="2760471"/>
            <a:ext cx="3216275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Feature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Maps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After </a:t>
            </a:r>
            <a:r>
              <a:rPr sz="2000" dirty="0">
                <a:latin typeface="Arial"/>
                <a:cs typeface="Arial"/>
              </a:rPr>
              <a:t>Contrast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Normalization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" y="3603777"/>
            <a:ext cx="4246880" cy="2800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24400" y="3600958"/>
            <a:ext cx="4267200" cy="28007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3127" y="3328415"/>
            <a:ext cx="618744" cy="618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800" y="3348354"/>
            <a:ext cx="533400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24327" y="3328415"/>
            <a:ext cx="618744" cy="6187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67000" y="3348354"/>
            <a:ext cx="533400" cy="53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3127" y="4776215"/>
            <a:ext cx="618744" cy="618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5800" y="4796154"/>
            <a:ext cx="533400" cy="533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24327" y="4776215"/>
            <a:ext cx="618744" cy="6187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67000" y="4796154"/>
            <a:ext cx="533400" cy="533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329237" y="3495992"/>
          <a:ext cx="3810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"/>
                <a:gridCol w="190500"/>
              </a:tblGrid>
              <a:tr h="192881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098">
                      <a:solidFill>
                        <a:srgbClr val="12FF00"/>
                      </a:solidFill>
                      <a:prstDash val="solid"/>
                    </a:lnR>
                    <a:lnB w="22098">
                      <a:solidFill>
                        <a:srgbClr val="12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098">
                      <a:solidFill>
                        <a:srgbClr val="12FF00"/>
                      </a:solidFill>
                      <a:prstDash val="solid"/>
                    </a:lnL>
                    <a:lnB w="22098">
                      <a:solidFill>
                        <a:srgbClr val="12FF00"/>
                      </a:solidFill>
                      <a:prstDash val="solid"/>
                    </a:lnB>
                  </a:tcPr>
                </a:tc>
              </a:tr>
              <a:tr h="188118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098">
                      <a:solidFill>
                        <a:srgbClr val="12FF00"/>
                      </a:solidFill>
                      <a:prstDash val="solid"/>
                    </a:lnR>
                    <a:lnT w="22098">
                      <a:solidFill>
                        <a:srgbClr val="12FF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098">
                      <a:solidFill>
                        <a:srgbClr val="12FF00"/>
                      </a:solidFill>
                      <a:prstDash val="solid"/>
                    </a:lnL>
                    <a:lnT w="22098">
                      <a:solidFill>
                        <a:srgbClr val="12FF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21" name="object 21"/>
          <p:cNvSpPr txBox="1"/>
          <p:nvPr/>
        </p:nvSpPr>
        <p:spPr>
          <a:xfrm>
            <a:off x="7385050" y="6560449"/>
            <a:ext cx="1662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spc="-5" dirty="0">
                <a:latin typeface="Arial"/>
                <a:cs typeface="Arial"/>
              </a:rPr>
              <a:t>Slide: </a:t>
            </a:r>
            <a:r>
              <a:rPr sz="1800" dirty="0">
                <a:latin typeface="Arial"/>
                <a:cs typeface="Arial"/>
              </a:rPr>
              <a:t>R.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Fergus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7234237" y="3495992"/>
          <a:ext cx="380999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18"/>
                <a:gridCol w="192881"/>
              </a:tblGrid>
              <a:tr h="188118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098">
                      <a:solidFill>
                        <a:srgbClr val="12FF00"/>
                      </a:solidFill>
                      <a:prstDash val="solid"/>
                    </a:lnR>
                    <a:lnB w="22098">
                      <a:solidFill>
                        <a:srgbClr val="12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098">
                      <a:solidFill>
                        <a:srgbClr val="12FF00"/>
                      </a:solidFill>
                      <a:prstDash val="solid"/>
                    </a:lnL>
                    <a:lnB w="22098">
                      <a:solidFill>
                        <a:srgbClr val="12FF00"/>
                      </a:solidFill>
                      <a:prstDash val="solid"/>
                    </a:lnB>
                  </a:tcPr>
                </a:tc>
              </a:tr>
              <a:tr h="192881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098">
                      <a:solidFill>
                        <a:srgbClr val="12FF00"/>
                      </a:solidFill>
                      <a:prstDash val="solid"/>
                    </a:lnR>
                    <a:lnT w="22098">
                      <a:solidFill>
                        <a:srgbClr val="12FF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098">
                      <a:solidFill>
                        <a:srgbClr val="12FF00"/>
                      </a:solidFill>
                      <a:prstDash val="solid"/>
                    </a:lnL>
                    <a:lnT w="22098">
                      <a:solidFill>
                        <a:srgbClr val="12FF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329237" y="4867592"/>
          <a:ext cx="380999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18"/>
                <a:gridCol w="192881"/>
              </a:tblGrid>
              <a:tr h="192881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098">
                      <a:solidFill>
                        <a:srgbClr val="12FF00"/>
                      </a:solidFill>
                      <a:prstDash val="solid"/>
                    </a:lnR>
                    <a:lnB w="22098">
                      <a:solidFill>
                        <a:srgbClr val="12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098">
                      <a:solidFill>
                        <a:srgbClr val="12FF00"/>
                      </a:solidFill>
                      <a:prstDash val="solid"/>
                    </a:lnL>
                    <a:lnB w="22098">
                      <a:solidFill>
                        <a:srgbClr val="12FF00"/>
                      </a:solidFill>
                      <a:prstDash val="solid"/>
                    </a:lnB>
                  </a:tcPr>
                </a:tc>
              </a:tr>
              <a:tr h="188118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098">
                      <a:solidFill>
                        <a:srgbClr val="12FF00"/>
                      </a:solidFill>
                      <a:prstDash val="solid"/>
                    </a:lnR>
                    <a:lnT w="22098">
                      <a:solidFill>
                        <a:srgbClr val="12FF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098">
                      <a:solidFill>
                        <a:srgbClr val="12FF00"/>
                      </a:solidFill>
                      <a:prstDash val="solid"/>
                    </a:lnL>
                    <a:lnT w="22098">
                      <a:solidFill>
                        <a:srgbClr val="12FF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7234237" y="4867592"/>
          <a:ext cx="380999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118"/>
                <a:gridCol w="192881"/>
              </a:tblGrid>
              <a:tr h="188118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098">
                      <a:solidFill>
                        <a:srgbClr val="12FF00"/>
                      </a:solidFill>
                      <a:prstDash val="solid"/>
                    </a:lnR>
                    <a:lnB w="22098">
                      <a:solidFill>
                        <a:srgbClr val="12FF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098">
                      <a:solidFill>
                        <a:srgbClr val="12FF00"/>
                      </a:solidFill>
                      <a:prstDash val="solid"/>
                    </a:lnL>
                    <a:lnB w="22098">
                      <a:solidFill>
                        <a:srgbClr val="12FF00"/>
                      </a:solidFill>
                      <a:prstDash val="solid"/>
                    </a:lnB>
                  </a:tcPr>
                </a:tc>
              </a:tr>
              <a:tr h="192881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098">
                      <a:solidFill>
                        <a:srgbClr val="12FF00"/>
                      </a:solidFill>
                      <a:prstDash val="solid"/>
                    </a:lnR>
                    <a:lnT w="22098">
                      <a:solidFill>
                        <a:srgbClr val="12FF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098">
                      <a:solidFill>
                        <a:srgbClr val="12FF00"/>
                      </a:solidFill>
                      <a:prstDash val="solid"/>
                    </a:lnL>
                    <a:lnT w="22098">
                      <a:solidFill>
                        <a:srgbClr val="12FF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963" rIns="0" bIns="0" rtlCol="0">
            <a:spAutoFit/>
          </a:bodyPr>
          <a:lstStyle/>
          <a:p>
            <a:pPr marL="1153160">
              <a:lnSpc>
                <a:spcPct val="100000"/>
              </a:lnSpc>
            </a:pPr>
            <a:r>
              <a:rPr dirty="0"/>
              <a:t>Compare: SIFT</a:t>
            </a:r>
            <a:r>
              <a:rPr spc="-125" dirty="0"/>
              <a:t> </a:t>
            </a:r>
            <a:r>
              <a:rPr dirty="0"/>
              <a:t>Descriptor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484121"/>
            <a:ext cx="101346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Ima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e  Pixels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67200" y="1676463"/>
            <a:ext cx="2233676" cy="1100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8800" y="1447800"/>
            <a:ext cx="5410200" cy="1600200"/>
          </a:xfrm>
          <a:custGeom>
            <a:avLst/>
            <a:gdLst/>
            <a:ahLst/>
            <a:cxnLst/>
            <a:rect l="l" t="t" r="r" b="b"/>
            <a:pathLst>
              <a:path w="5410200" h="16002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80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5143500" y="0"/>
                </a:lnTo>
                <a:lnTo>
                  <a:pt x="5191446" y="4296"/>
                </a:lnTo>
                <a:lnTo>
                  <a:pt x="5236570" y="16682"/>
                </a:lnTo>
                <a:lnTo>
                  <a:pt x="5278120" y="36406"/>
                </a:lnTo>
                <a:lnTo>
                  <a:pt x="5315341" y="62716"/>
                </a:lnTo>
                <a:lnTo>
                  <a:pt x="5347483" y="94858"/>
                </a:lnTo>
                <a:lnTo>
                  <a:pt x="5373793" y="132079"/>
                </a:lnTo>
                <a:lnTo>
                  <a:pt x="5393517" y="173629"/>
                </a:lnTo>
                <a:lnTo>
                  <a:pt x="5405903" y="218753"/>
                </a:lnTo>
                <a:lnTo>
                  <a:pt x="5410200" y="266700"/>
                </a:lnTo>
                <a:lnTo>
                  <a:pt x="5410200" y="1333500"/>
                </a:lnTo>
                <a:lnTo>
                  <a:pt x="5405903" y="1381446"/>
                </a:lnTo>
                <a:lnTo>
                  <a:pt x="5393517" y="1426570"/>
                </a:lnTo>
                <a:lnTo>
                  <a:pt x="5373793" y="1468119"/>
                </a:lnTo>
                <a:lnTo>
                  <a:pt x="5347483" y="1505341"/>
                </a:lnTo>
                <a:lnTo>
                  <a:pt x="5315341" y="1537483"/>
                </a:lnTo>
                <a:lnTo>
                  <a:pt x="5278120" y="1563793"/>
                </a:lnTo>
                <a:lnTo>
                  <a:pt x="5236570" y="1583517"/>
                </a:lnTo>
                <a:lnTo>
                  <a:pt x="5191446" y="1595903"/>
                </a:lnTo>
                <a:lnTo>
                  <a:pt x="5143500" y="1600200"/>
                </a:lnTo>
                <a:lnTo>
                  <a:pt x="266700" y="1600200"/>
                </a:lnTo>
                <a:lnTo>
                  <a:pt x="218753" y="1595903"/>
                </a:lnTo>
                <a:lnTo>
                  <a:pt x="173629" y="1583517"/>
                </a:lnTo>
                <a:lnTo>
                  <a:pt x="132080" y="1563793"/>
                </a:lnTo>
                <a:lnTo>
                  <a:pt x="94858" y="1537483"/>
                </a:lnTo>
                <a:lnTo>
                  <a:pt x="62716" y="1505341"/>
                </a:lnTo>
                <a:lnTo>
                  <a:pt x="36406" y="1468120"/>
                </a:lnTo>
                <a:lnTo>
                  <a:pt x="16682" y="1426570"/>
                </a:lnTo>
                <a:lnTo>
                  <a:pt x="4296" y="1381446"/>
                </a:lnTo>
                <a:lnTo>
                  <a:pt x="0" y="1333500"/>
                </a:lnTo>
                <a:lnTo>
                  <a:pt x="0" y="266700"/>
                </a:lnTo>
                <a:close/>
              </a:path>
            </a:pathLst>
          </a:custGeom>
          <a:ln w="63500">
            <a:solidFill>
              <a:srgbClr val="8B38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60194" y="1867534"/>
            <a:ext cx="168465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Apply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Gabor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filters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00" y="3425825"/>
            <a:ext cx="3192399" cy="1298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8800" y="3276600"/>
            <a:ext cx="5410200" cy="1600200"/>
          </a:xfrm>
          <a:custGeom>
            <a:avLst/>
            <a:gdLst/>
            <a:ahLst/>
            <a:cxnLst/>
            <a:rect l="l" t="t" r="r" b="b"/>
            <a:pathLst>
              <a:path w="5410200" h="16002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80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5143500" y="0"/>
                </a:lnTo>
                <a:lnTo>
                  <a:pt x="5191446" y="4296"/>
                </a:lnTo>
                <a:lnTo>
                  <a:pt x="5236570" y="16682"/>
                </a:lnTo>
                <a:lnTo>
                  <a:pt x="5278120" y="36406"/>
                </a:lnTo>
                <a:lnTo>
                  <a:pt x="5315341" y="62716"/>
                </a:lnTo>
                <a:lnTo>
                  <a:pt x="5347483" y="94858"/>
                </a:lnTo>
                <a:lnTo>
                  <a:pt x="5373793" y="132079"/>
                </a:lnTo>
                <a:lnTo>
                  <a:pt x="5393517" y="173629"/>
                </a:lnTo>
                <a:lnTo>
                  <a:pt x="5405903" y="218753"/>
                </a:lnTo>
                <a:lnTo>
                  <a:pt x="5410200" y="266700"/>
                </a:lnTo>
                <a:lnTo>
                  <a:pt x="5410200" y="1333500"/>
                </a:lnTo>
                <a:lnTo>
                  <a:pt x="5405903" y="1381446"/>
                </a:lnTo>
                <a:lnTo>
                  <a:pt x="5393517" y="1426570"/>
                </a:lnTo>
                <a:lnTo>
                  <a:pt x="5373793" y="1468119"/>
                </a:lnTo>
                <a:lnTo>
                  <a:pt x="5347483" y="1505341"/>
                </a:lnTo>
                <a:lnTo>
                  <a:pt x="5315341" y="1537483"/>
                </a:lnTo>
                <a:lnTo>
                  <a:pt x="5278120" y="1563793"/>
                </a:lnTo>
                <a:lnTo>
                  <a:pt x="5236570" y="1583517"/>
                </a:lnTo>
                <a:lnTo>
                  <a:pt x="5191446" y="1595903"/>
                </a:lnTo>
                <a:lnTo>
                  <a:pt x="5143500" y="1600200"/>
                </a:lnTo>
                <a:lnTo>
                  <a:pt x="266700" y="1600200"/>
                </a:lnTo>
                <a:lnTo>
                  <a:pt x="218753" y="1595903"/>
                </a:lnTo>
                <a:lnTo>
                  <a:pt x="173629" y="1583517"/>
                </a:lnTo>
                <a:lnTo>
                  <a:pt x="132080" y="1563793"/>
                </a:lnTo>
                <a:lnTo>
                  <a:pt x="94858" y="1537483"/>
                </a:lnTo>
                <a:lnTo>
                  <a:pt x="62716" y="1505341"/>
                </a:lnTo>
                <a:lnTo>
                  <a:pt x="36406" y="1468119"/>
                </a:lnTo>
                <a:lnTo>
                  <a:pt x="16682" y="1426570"/>
                </a:lnTo>
                <a:lnTo>
                  <a:pt x="4296" y="1381446"/>
                </a:lnTo>
                <a:lnTo>
                  <a:pt x="0" y="1333500"/>
                </a:lnTo>
                <a:lnTo>
                  <a:pt x="0" y="266700"/>
                </a:lnTo>
                <a:close/>
              </a:path>
            </a:pathLst>
          </a:custGeom>
          <a:ln w="63500">
            <a:solidFill>
              <a:srgbClr val="4F61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60194" y="3623436"/>
            <a:ext cx="1618615" cy="887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2400" spc="-5" dirty="0">
                <a:latin typeface="Arial"/>
                <a:cs typeface="Arial"/>
              </a:rPr>
              <a:t>Spatial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pool  </a:t>
            </a:r>
            <a:r>
              <a:rPr sz="2400" dirty="0">
                <a:latin typeface="Arial"/>
                <a:cs typeface="Arial"/>
              </a:rPr>
              <a:t>(Sum)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8800" y="5105400"/>
            <a:ext cx="5410200" cy="1600200"/>
          </a:xfrm>
          <a:custGeom>
            <a:avLst/>
            <a:gdLst/>
            <a:ahLst/>
            <a:cxnLst/>
            <a:rect l="l" t="t" r="r" b="b"/>
            <a:pathLst>
              <a:path w="5410200" h="1600200">
                <a:moveTo>
                  <a:pt x="0" y="266700"/>
                </a:moveTo>
                <a:lnTo>
                  <a:pt x="4296" y="218753"/>
                </a:lnTo>
                <a:lnTo>
                  <a:pt x="16682" y="173629"/>
                </a:lnTo>
                <a:lnTo>
                  <a:pt x="36406" y="132080"/>
                </a:lnTo>
                <a:lnTo>
                  <a:pt x="62716" y="94858"/>
                </a:lnTo>
                <a:lnTo>
                  <a:pt x="94858" y="62716"/>
                </a:lnTo>
                <a:lnTo>
                  <a:pt x="132080" y="36406"/>
                </a:lnTo>
                <a:lnTo>
                  <a:pt x="173629" y="16682"/>
                </a:lnTo>
                <a:lnTo>
                  <a:pt x="218753" y="4296"/>
                </a:lnTo>
                <a:lnTo>
                  <a:pt x="266700" y="0"/>
                </a:lnTo>
                <a:lnTo>
                  <a:pt x="5143500" y="0"/>
                </a:lnTo>
                <a:lnTo>
                  <a:pt x="5191446" y="4296"/>
                </a:lnTo>
                <a:lnTo>
                  <a:pt x="5236570" y="16682"/>
                </a:lnTo>
                <a:lnTo>
                  <a:pt x="5278120" y="36406"/>
                </a:lnTo>
                <a:lnTo>
                  <a:pt x="5315341" y="62716"/>
                </a:lnTo>
                <a:lnTo>
                  <a:pt x="5347483" y="94858"/>
                </a:lnTo>
                <a:lnTo>
                  <a:pt x="5373793" y="132080"/>
                </a:lnTo>
                <a:lnTo>
                  <a:pt x="5393517" y="173629"/>
                </a:lnTo>
                <a:lnTo>
                  <a:pt x="5405903" y="218753"/>
                </a:lnTo>
                <a:lnTo>
                  <a:pt x="5410200" y="266700"/>
                </a:lnTo>
                <a:lnTo>
                  <a:pt x="5410200" y="1333500"/>
                </a:lnTo>
                <a:lnTo>
                  <a:pt x="5405903" y="1381439"/>
                </a:lnTo>
                <a:lnTo>
                  <a:pt x="5393517" y="1426560"/>
                </a:lnTo>
                <a:lnTo>
                  <a:pt x="5373793" y="1468108"/>
                </a:lnTo>
                <a:lnTo>
                  <a:pt x="5347483" y="1505331"/>
                </a:lnTo>
                <a:lnTo>
                  <a:pt x="5315341" y="1537475"/>
                </a:lnTo>
                <a:lnTo>
                  <a:pt x="5278120" y="1563787"/>
                </a:lnTo>
                <a:lnTo>
                  <a:pt x="5236570" y="1583514"/>
                </a:lnTo>
                <a:lnTo>
                  <a:pt x="5191446" y="1595903"/>
                </a:lnTo>
                <a:lnTo>
                  <a:pt x="5143500" y="1600200"/>
                </a:lnTo>
                <a:lnTo>
                  <a:pt x="266700" y="1600200"/>
                </a:lnTo>
                <a:lnTo>
                  <a:pt x="218753" y="1595903"/>
                </a:lnTo>
                <a:lnTo>
                  <a:pt x="173629" y="1583514"/>
                </a:lnTo>
                <a:lnTo>
                  <a:pt x="132080" y="1563787"/>
                </a:lnTo>
                <a:lnTo>
                  <a:pt x="94858" y="1537475"/>
                </a:lnTo>
                <a:lnTo>
                  <a:pt x="62716" y="1505331"/>
                </a:lnTo>
                <a:lnTo>
                  <a:pt x="36406" y="1468108"/>
                </a:lnTo>
                <a:lnTo>
                  <a:pt x="16682" y="1426560"/>
                </a:lnTo>
                <a:lnTo>
                  <a:pt x="4296" y="1381439"/>
                </a:lnTo>
                <a:lnTo>
                  <a:pt x="0" y="1333500"/>
                </a:lnTo>
                <a:lnTo>
                  <a:pt x="0" y="266700"/>
                </a:lnTo>
                <a:close/>
              </a:path>
            </a:pathLst>
          </a:custGeom>
          <a:ln w="63500">
            <a:solidFill>
              <a:srgbClr val="244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36394" y="5602223"/>
            <a:ext cx="173863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Normalize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unit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length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097779" y="5798820"/>
            <a:ext cx="1036320" cy="6598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99050" y="5780227"/>
            <a:ext cx="920750" cy="544830"/>
          </a:xfrm>
          <a:custGeom>
            <a:avLst/>
            <a:gdLst/>
            <a:ahLst/>
            <a:cxnLst/>
            <a:rect l="l" t="t" r="r" b="b"/>
            <a:pathLst>
              <a:path w="920750" h="544829">
                <a:moveTo>
                  <a:pt x="852100" y="518998"/>
                </a:moveTo>
                <a:lnTo>
                  <a:pt x="803783" y="518998"/>
                </a:lnTo>
                <a:lnTo>
                  <a:pt x="798067" y="524687"/>
                </a:lnTo>
                <a:lnTo>
                  <a:pt x="798067" y="538708"/>
                </a:lnTo>
                <a:lnTo>
                  <a:pt x="803783" y="544398"/>
                </a:lnTo>
                <a:lnTo>
                  <a:pt x="920750" y="544398"/>
                </a:lnTo>
                <a:lnTo>
                  <a:pt x="919774" y="542671"/>
                </a:lnTo>
                <a:lnTo>
                  <a:pt x="892683" y="542671"/>
                </a:lnTo>
                <a:lnTo>
                  <a:pt x="852100" y="518998"/>
                </a:lnTo>
                <a:close/>
              </a:path>
              <a:path w="920750" h="544829">
                <a:moveTo>
                  <a:pt x="12700" y="0"/>
                </a:moveTo>
                <a:lnTo>
                  <a:pt x="0" y="21945"/>
                </a:lnTo>
                <a:lnTo>
                  <a:pt x="892683" y="542671"/>
                </a:lnTo>
                <a:lnTo>
                  <a:pt x="895418" y="537946"/>
                </a:lnTo>
                <a:lnTo>
                  <a:pt x="887984" y="537946"/>
                </a:lnTo>
                <a:lnTo>
                  <a:pt x="864887" y="497115"/>
                </a:lnTo>
                <a:lnTo>
                  <a:pt x="12700" y="0"/>
                </a:lnTo>
                <a:close/>
              </a:path>
              <a:path w="920750" h="544829">
                <a:moveTo>
                  <a:pt x="855472" y="440397"/>
                </a:moveTo>
                <a:lnTo>
                  <a:pt x="843279" y="447306"/>
                </a:lnTo>
                <a:lnTo>
                  <a:pt x="841121" y="455053"/>
                </a:lnTo>
                <a:lnTo>
                  <a:pt x="844550" y="461162"/>
                </a:lnTo>
                <a:lnTo>
                  <a:pt x="864887" y="497115"/>
                </a:lnTo>
                <a:lnTo>
                  <a:pt x="905383" y="520738"/>
                </a:lnTo>
                <a:lnTo>
                  <a:pt x="892683" y="542671"/>
                </a:lnTo>
                <a:lnTo>
                  <a:pt x="919774" y="542671"/>
                </a:lnTo>
                <a:lnTo>
                  <a:pt x="863219" y="442556"/>
                </a:lnTo>
                <a:lnTo>
                  <a:pt x="855472" y="440397"/>
                </a:lnTo>
                <a:close/>
              </a:path>
              <a:path w="920750" h="544829">
                <a:moveTo>
                  <a:pt x="864887" y="497115"/>
                </a:moveTo>
                <a:lnTo>
                  <a:pt x="887984" y="537946"/>
                </a:lnTo>
                <a:lnTo>
                  <a:pt x="899033" y="518998"/>
                </a:lnTo>
                <a:lnTo>
                  <a:pt x="902400" y="518998"/>
                </a:lnTo>
                <a:lnTo>
                  <a:pt x="864887" y="497115"/>
                </a:lnTo>
                <a:close/>
              </a:path>
              <a:path w="920750" h="544829">
                <a:moveTo>
                  <a:pt x="902400" y="518998"/>
                </a:moveTo>
                <a:lnTo>
                  <a:pt x="899033" y="518998"/>
                </a:lnTo>
                <a:lnTo>
                  <a:pt x="887984" y="537946"/>
                </a:lnTo>
                <a:lnTo>
                  <a:pt x="895418" y="537946"/>
                </a:lnTo>
                <a:lnTo>
                  <a:pt x="905383" y="520738"/>
                </a:lnTo>
                <a:lnTo>
                  <a:pt x="902400" y="5189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10100" y="5725667"/>
            <a:ext cx="734568" cy="8092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24400" y="5706567"/>
            <a:ext cx="619125" cy="694690"/>
          </a:xfrm>
          <a:custGeom>
            <a:avLst/>
            <a:gdLst/>
            <a:ahLst/>
            <a:cxnLst/>
            <a:rect l="l" t="t" r="r" b="b"/>
            <a:pathLst>
              <a:path w="619125" h="694689">
                <a:moveTo>
                  <a:pt x="29717" y="575119"/>
                </a:moveTo>
                <a:lnTo>
                  <a:pt x="22987" y="579577"/>
                </a:lnTo>
                <a:lnTo>
                  <a:pt x="21716" y="586447"/>
                </a:lnTo>
                <a:lnTo>
                  <a:pt x="0" y="694270"/>
                </a:lnTo>
                <a:lnTo>
                  <a:pt x="31750" y="683882"/>
                </a:lnTo>
                <a:lnTo>
                  <a:pt x="26162" y="683882"/>
                </a:lnTo>
                <a:lnTo>
                  <a:pt x="7238" y="667003"/>
                </a:lnTo>
                <a:lnTo>
                  <a:pt x="38490" y="631842"/>
                </a:lnTo>
                <a:lnTo>
                  <a:pt x="48005" y="584580"/>
                </a:lnTo>
                <a:lnTo>
                  <a:pt x="43434" y="577888"/>
                </a:lnTo>
                <a:lnTo>
                  <a:pt x="29717" y="575119"/>
                </a:lnTo>
                <a:close/>
              </a:path>
              <a:path w="619125" h="694689">
                <a:moveTo>
                  <a:pt x="38490" y="631842"/>
                </a:moveTo>
                <a:lnTo>
                  <a:pt x="7238" y="667003"/>
                </a:lnTo>
                <a:lnTo>
                  <a:pt x="26162" y="683882"/>
                </a:lnTo>
                <a:lnTo>
                  <a:pt x="31445" y="677938"/>
                </a:lnTo>
                <a:lnTo>
                  <a:pt x="29210" y="677938"/>
                </a:lnTo>
                <a:lnTo>
                  <a:pt x="12700" y="663359"/>
                </a:lnTo>
                <a:lnTo>
                  <a:pt x="33514" y="656560"/>
                </a:lnTo>
                <a:lnTo>
                  <a:pt x="38490" y="631842"/>
                </a:lnTo>
                <a:close/>
              </a:path>
              <a:path w="619125" h="694689">
                <a:moveTo>
                  <a:pt x="103250" y="633768"/>
                </a:moveTo>
                <a:lnTo>
                  <a:pt x="57380" y="648765"/>
                </a:lnTo>
                <a:lnTo>
                  <a:pt x="26162" y="683882"/>
                </a:lnTo>
                <a:lnTo>
                  <a:pt x="31750" y="683882"/>
                </a:lnTo>
                <a:lnTo>
                  <a:pt x="111125" y="657910"/>
                </a:lnTo>
                <a:lnTo>
                  <a:pt x="114808" y="650735"/>
                </a:lnTo>
                <a:lnTo>
                  <a:pt x="110489" y="637400"/>
                </a:lnTo>
                <a:lnTo>
                  <a:pt x="103250" y="633768"/>
                </a:lnTo>
                <a:close/>
              </a:path>
              <a:path w="619125" h="694689">
                <a:moveTo>
                  <a:pt x="33514" y="656560"/>
                </a:moveTo>
                <a:lnTo>
                  <a:pt x="12700" y="663359"/>
                </a:lnTo>
                <a:lnTo>
                  <a:pt x="29210" y="677938"/>
                </a:lnTo>
                <a:lnTo>
                  <a:pt x="33514" y="656560"/>
                </a:lnTo>
                <a:close/>
              </a:path>
              <a:path w="619125" h="694689">
                <a:moveTo>
                  <a:pt x="57380" y="648765"/>
                </a:moveTo>
                <a:lnTo>
                  <a:pt x="33514" y="656560"/>
                </a:lnTo>
                <a:lnTo>
                  <a:pt x="29210" y="677938"/>
                </a:lnTo>
                <a:lnTo>
                  <a:pt x="31445" y="677938"/>
                </a:lnTo>
                <a:lnTo>
                  <a:pt x="57380" y="648765"/>
                </a:lnTo>
                <a:close/>
              </a:path>
              <a:path w="619125" h="694689">
                <a:moveTo>
                  <a:pt x="600075" y="0"/>
                </a:moveTo>
                <a:lnTo>
                  <a:pt x="38490" y="631842"/>
                </a:lnTo>
                <a:lnTo>
                  <a:pt x="33514" y="656560"/>
                </a:lnTo>
                <a:lnTo>
                  <a:pt x="57380" y="648765"/>
                </a:lnTo>
                <a:lnTo>
                  <a:pt x="619125" y="16865"/>
                </a:lnTo>
                <a:lnTo>
                  <a:pt x="6000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43500" y="5087111"/>
            <a:ext cx="228600" cy="9540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98871" y="5181600"/>
            <a:ext cx="118110" cy="838200"/>
          </a:xfrm>
          <a:custGeom>
            <a:avLst/>
            <a:gdLst/>
            <a:ahLst/>
            <a:cxnLst/>
            <a:rect l="l" t="t" r="r" b="b"/>
            <a:pathLst>
              <a:path w="118110" h="838200">
                <a:moveTo>
                  <a:pt x="58927" y="50219"/>
                </a:moveTo>
                <a:lnTo>
                  <a:pt x="46227" y="71990"/>
                </a:lnTo>
                <a:lnTo>
                  <a:pt x="46227" y="838200"/>
                </a:lnTo>
                <a:lnTo>
                  <a:pt x="71627" y="838200"/>
                </a:lnTo>
                <a:lnTo>
                  <a:pt x="71627" y="71990"/>
                </a:lnTo>
                <a:lnTo>
                  <a:pt x="58927" y="50219"/>
                </a:lnTo>
                <a:close/>
              </a:path>
              <a:path w="118110" h="838200">
                <a:moveTo>
                  <a:pt x="58927" y="0"/>
                </a:moveTo>
                <a:lnTo>
                  <a:pt x="3555" y="94996"/>
                </a:lnTo>
                <a:lnTo>
                  <a:pt x="0" y="100965"/>
                </a:lnTo>
                <a:lnTo>
                  <a:pt x="2031" y="108838"/>
                </a:lnTo>
                <a:lnTo>
                  <a:pt x="8127" y="112268"/>
                </a:lnTo>
                <a:lnTo>
                  <a:pt x="14097" y="115824"/>
                </a:lnTo>
                <a:lnTo>
                  <a:pt x="21970" y="113791"/>
                </a:lnTo>
                <a:lnTo>
                  <a:pt x="25400" y="107696"/>
                </a:lnTo>
                <a:lnTo>
                  <a:pt x="46227" y="71990"/>
                </a:lnTo>
                <a:lnTo>
                  <a:pt x="46227" y="25145"/>
                </a:lnTo>
                <a:lnTo>
                  <a:pt x="73585" y="25145"/>
                </a:lnTo>
                <a:lnTo>
                  <a:pt x="58927" y="0"/>
                </a:lnTo>
                <a:close/>
              </a:path>
              <a:path w="118110" h="838200">
                <a:moveTo>
                  <a:pt x="73585" y="25145"/>
                </a:moveTo>
                <a:lnTo>
                  <a:pt x="71627" y="25145"/>
                </a:lnTo>
                <a:lnTo>
                  <a:pt x="71627" y="71990"/>
                </a:lnTo>
                <a:lnTo>
                  <a:pt x="92455" y="107696"/>
                </a:lnTo>
                <a:lnTo>
                  <a:pt x="95885" y="113791"/>
                </a:lnTo>
                <a:lnTo>
                  <a:pt x="103758" y="115824"/>
                </a:lnTo>
                <a:lnTo>
                  <a:pt x="109727" y="112268"/>
                </a:lnTo>
                <a:lnTo>
                  <a:pt x="115824" y="108838"/>
                </a:lnTo>
                <a:lnTo>
                  <a:pt x="117855" y="100965"/>
                </a:lnTo>
                <a:lnTo>
                  <a:pt x="114300" y="94996"/>
                </a:lnTo>
                <a:lnTo>
                  <a:pt x="73585" y="25145"/>
                </a:lnTo>
                <a:close/>
              </a:path>
              <a:path w="118110" h="838200">
                <a:moveTo>
                  <a:pt x="71627" y="25145"/>
                </a:moveTo>
                <a:lnTo>
                  <a:pt x="46227" y="25145"/>
                </a:lnTo>
                <a:lnTo>
                  <a:pt x="46227" y="71990"/>
                </a:lnTo>
                <a:lnTo>
                  <a:pt x="58927" y="50219"/>
                </a:lnTo>
                <a:lnTo>
                  <a:pt x="48005" y="31495"/>
                </a:lnTo>
                <a:lnTo>
                  <a:pt x="71627" y="31495"/>
                </a:lnTo>
                <a:lnTo>
                  <a:pt x="71627" y="25145"/>
                </a:lnTo>
                <a:close/>
              </a:path>
              <a:path w="118110" h="838200">
                <a:moveTo>
                  <a:pt x="71627" y="31495"/>
                </a:moveTo>
                <a:lnTo>
                  <a:pt x="69850" y="31495"/>
                </a:lnTo>
                <a:lnTo>
                  <a:pt x="58927" y="50219"/>
                </a:lnTo>
                <a:lnTo>
                  <a:pt x="71627" y="71990"/>
                </a:lnTo>
                <a:lnTo>
                  <a:pt x="71627" y="31495"/>
                </a:lnTo>
                <a:close/>
              </a:path>
              <a:path w="118110" h="838200">
                <a:moveTo>
                  <a:pt x="69850" y="31495"/>
                </a:moveTo>
                <a:lnTo>
                  <a:pt x="48005" y="31495"/>
                </a:lnTo>
                <a:lnTo>
                  <a:pt x="58927" y="50219"/>
                </a:lnTo>
                <a:lnTo>
                  <a:pt x="69850" y="314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57928" y="5390388"/>
            <a:ext cx="1152144" cy="1228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00600" y="5410200"/>
            <a:ext cx="1066800" cy="1143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23332" y="5481828"/>
            <a:ext cx="502920" cy="5684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24347" y="5576823"/>
            <a:ext cx="387985" cy="451484"/>
          </a:xfrm>
          <a:custGeom>
            <a:avLst/>
            <a:gdLst/>
            <a:ahLst/>
            <a:cxnLst/>
            <a:rect l="l" t="t" r="r" b="b"/>
            <a:pathLst>
              <a:path w="387985" h="451485">
                <a:moveTo>
                  <a:pt x="354788" y="38390"/>
                </a:moveTo>
                <a:lnTo>
                  <a:pt x="330886" y="46749"/>
                </a:lnTo>
                <a:lnTo>
                  <a:pt x="0" y="434733"/>
                </a:lnTo>
                <a:lnTo>
                  <a:pt x="19303" y="451218"/>
                </a:lnTo>
                <a:lnTo>
                  <a:pt x="350316" y="63246"/>
                </a:lnTo>
                <a:lnTo>
                  <a:pt x="354788" y="38390"/>
                </a:lnTo>
                <a:close/>
              </a:path>
              <a:path w="387985" h="451485">
                <a:moveTo>
                  <a:pt x="385516" y="10921"/>
                </a:moveTo>
                <a:lnTo>
                  <a:pt x="361441" y="10921"/>
                </a:lnTo>
                <a:lnTo>
                  <a:pt x="380873" y="27431"/>
                </a:lnTo>
                <a:lnTo>
                  <a:pt x="350316" y="63246"/>
                </a:lnTo>
                <a:lnTo>
                  <a:pt x="343026" y="103759"/>
                </a:lnTo>
                <a:lnTo>
                  <a:pt x="341756" y="110667"/>
                </a:lnTo>
                <a:lnTo>
                  <a:pt x="346328" y="117271"/>
                </a:lnTo>
                <a:lnTo>
                  <a:pt x="360172" y="119760"/>
                </a:lnTo>
                <a:lnTo>
                  <a:pt x="366775" y="115163"/>
                </a:lnTo>
                <a:lnTo>
                  <a:pt x="368046" y="108267"/>
                </a:lnTo>
                <a:lnTo>
                  <a:pt x="385516" y="10921"/>
                </a:lnTo>
                <a:close/>
              </a:path>
              <a:path w="387985" h="451485">
                <a:moveTo>
                  <a:pt x="368526" y="16941"/>
                </a:moveTo>
                <a:lnTo>
                  <a:pt x="358648" y="16941"/>
                </a:lnTo>
                <a:lnTo>
                  <a:pt x="375412" y="31178"/>
                </a:lnTo>
                <a:lnTo>
                  <a:pt x="354788" y="38390"/>
                </a:lnTo>
                <a:lnTo>
                  <a:pt x="350316" y="63246"/>
                </a:lnTo>
                <a:lnTo>
                  <a:pt x="380873" y="27431"/>
                </a:lnTo>
                <a:lnTo>
                  <a:pt x="368526" y="16941"/>
                </a:lnTo>
                <a:close/>
              </a:path>
              <a:path w="387985" h="451485">
                <a:moveTo>
                  <a:pt x="387476" y="0"/>
                </a:moveTo>
                <a:lnTo>
                  <a:pt x="277113" y="38646"/>
                </a:lnTo>
                <a:lnTo>
                  <a:pt x="273557" y="45897"/>
                </a:lnTo>
                <a:lnTo>
                  <a:pt x="275843" y="52514"/>
                </a:lnTo>
                <a:lnTo>
                  <a:pt x="278256" y="59131"/>
                </a:lnTo>
                <a:lnTo>
                  <a:pt x="285496" y="62623"/>
                </a:lnTo>
                <a:lnTo>
                  <a:pt x="330886" y="46749"/>
                </a:lnTo>
                <a:lnTo>
                  <a:pt x="361441" y="10921"/>
                </a:lnTo>
                <a:lnTo>
                  <a:pt x="385516" y="10921"/>
                </a:lnTo>
                <a:lnTo>
                  <a:pt x="387476" y="0"/>
                </a:lnTo>
                <a:close/>
              </a:path>
              <a:path w="387985" h="451485">
                <a:moveTo>
                  <a:pt x="361441" y="10921"/>
                </a:moveTo>
                <a:lnTo>
                  <a:pt x="330886" y="46749"/>
                </a:lnTo>
                <a:lnTo>
                  <a:pt x="354788" y="38390"/>
                </a:lnTo>
                <a:lnTo>
                  <a:pt x="358648" y="16941"/>
                </a:lnTo>
                <a:lnTo>
                  <a:pt x="368526" y="16941"/>
                </a:lnTo>
                <a:lnTo>
                  <a:pt x="361441" y="10921"/>
                </a:lnTo>
                <a:close/>
              </a:path>
              <a:path w="387985" h="451485">
                <a:moveTo>
                  <a:pt x="358648" y="16941"/>
                </a:moveTo>
                <a:lnTo>
                  <a:pt x="354788" y="38390"/>
                </a:lnTo>
                <a:lnTo>
                  <a:pt x="375412" y="31178"/>
                </a:lnTo>
                <a:lnTo>
                  <a:pt x="358648" y="16941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852409" y="5447791"/>
            <a:ext cx="12509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Feature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30" dirty="0">
                <a:latin typeface="Arial"/>
                <a:cs typeface="Arial"/>
              </a:rPr>
              <a:t>Vector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47388" y="3061716"/>
            <a:ext cx="458724" cy="2423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7200" y="3048000"/>
            <a:ext cx="419100" cy="228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67200" y="3048000"/>
            <a:ext cx="419100" cy="228600"/>
          </a:xfrm>
          <a:custGeom>
            <a:avLst/>
            <a:gdLst/>
            <a:ahLst/>
            <a:cxnLst/>
            <a:rect l="l" t="t" r="r" b="b"/>
            <a:pathLst>
              <a:path w="419100" h="228600">
                <a:moveTo>
                  <a:pt x="314325" y="0"/>
                </a:moveTo>
                <a:lnTo>
                  <a:pt x="314325" y="114300"/>
                </a:lnTo>
                <a:lnTo>
                  <a:pt x="419100" y="114300"/>
                </a:lnTo>
                <a:lnTo>
                  <a:pt x="209550" y="228600"/>
                </a:lnTo>
                <a:lnTo>
                  <a:pt x="0" y="114300"/>
                </a:lnTo>
                <a:lnTo>
                  <a:pt x="104775" y="114300"/>
                </a:lnTo>
                <a:lnTo>
                  <a:pt x="104775" y="0"/>
                </a:lnTo>
                <a:lnTo>
                  <a:pt x="3143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89303" y="1834895"/>
            <a:ext cx="394716" cy="4465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95400" y="1828800"/>
            <a:ext cx="381000" cy="419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95400" y="1828800"/>
            <a:ext cx="381000" cy="419100"/>
          </a:xfrm>
          <a:custGeom>
            <a:avLst/>
            <a:gdLst/>
            <a:ahLst/>
            <a:cxnLst/>
            <a:rect l="l" t="t" r="r" b="b"/>
            <a:pathLst>
              <a:path w="381000" h="419100">
                <a:moveTo>
                  <a:pt x="0" y="104775"/>
                </a:moveTo>
                <a:lnTo>
                  <a:pt x="190500" y="104775"/>
                </a:lnTo>
                <a:lnTo>
                  <a:pt x="190500" y="0"/>
                </a:lnTo>
                <a:lnTo>
                  <a:pt x="381000" y="209550"/>
                </a:lnTo>
                <a:lnTo>
                  <a:pt x="190500" y="419100"/>
                </a:lnTo>
                <a:lnTo>
                  <a:pt x="190500" y="314325"/>
                </a:lnTo>
                <a:lnTo>
                  <a:pt x="0" y="314325"/>
                </a:lnTo>
                <a:lnTo>
                  <a:pt x="0" y="1047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85304" y="5721096"/>
            <a:ext cx="394716" cy="4465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91400" y="5715000"/>
            <a:ext cx="381000" cy="4191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91400" y="5715000"/>
            <a:ext cx="381000" cy="419100"/>
          </a:xfrm>
          <a:custGeom>
            <a:avLst/>
            <a:gdLst/>
            <a:ahLst/>
            <a:cxnLst/>
            <a:rect l="l" t="t" r="r" b="b"/>
            <a:pathLst>
              <a:path w="381000" h="419100">
                <a:moveTo>
                  <a:pt x="0" y="104775"/>
                </a:moveTo>
                <a:lnTo>
                  <a:pt x="190500" y="104775"/>
                </a:lnTo>
                <a:lnTo>
                  <a:pt x="190500" y="0"/>
                </a:lnTo>
                <a:lnTo>
                  <a:pt x="381000" y="209550"/>
                </a:lnTo>
                <a:lnTo>
                  <a:pt x="190500" y="419100"/>
                </a:lnTo>
                <a:lnTo>
                  <a:pt x="190500" y="314325"/>
                </a:lnTo>
                <a:lnTo>
                  <a:pt x="0" y="314325"/>
                </a:lnTo>
                <a:lnTo>
                  <a:pt x="0" y="1047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47388" y="4890515"/>
            <a:ext cx="458724" cy="2423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7200" y="4876800"/>
            <a:ext cx="419100" cy="2286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67200" y="4876800"/>
            <a:ext cx="419100" cy="228600"/>
          </a:xfrm>
          <a:custGeom>
            <a:avLst/>
            <a:gdLst/>
            <a:ahLst/>
            <a:cxnLst/>
            <a:rect l="l" t="t" r="r" b="b"/>
            <a:pathLst>
              <a:path w="419100" h="228600">
                <a:moveTo>
                  <a:pt x="314325" y="0"/>
                </a:moveTo>
                <a:lnTo>
                  <a:pt x="314325" y="114300"/>
                </a:lnTo>
                <a:lnTo>
                  <a:pt x="419100" y="114300"/>
                </a:lnTo>
                <a:lnTo>
                  <a:pt x="209550" y="228600"/>
                </a:lnTo>
                <a:lnTo>
                  <a:pt x="0" y="114300"/>
                </a:lnTo>
                <a:lnTo>
                  <a:pt x="104775" y="114300"/>
                </a:lnTo>
                <a:lnTo>
                  <a:pt x="104775" y="0"/>
                </a:lnTo>
                <a:lnTo>
                  <a:pt x="31432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385050" y="6560449"/>
            <a:ext cx="1662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spc="-5" dirty="0">
                <a:latin typeface="Arial"/>
                <a:cs typeface="Arial"/>
              </a:rPr>
              <a:t>Slide: </a:t>
            </a:r>
            <a:r>
              <a:rPr sz="1800" dirty="0">
                <a:latin typeface="Arial"/>
                <a:cs typeface="Arial"/>
              </a:rPr>
              <a:t>R.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Fergus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4" y="128778"/>
            <a:ext cx="8825230" cy="677108"/>
          </a:xfrm>
        </p:spPr>
        <p:txBody>
          <a:bodyPr/>
          <a:lstStyle/>
          <a:p>
            <a:r>
              <a:rPr lang="en-US" dirty="0" smtClean="0"/>
              <a:t>Visualizing Deep Networks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394205"/>
            <a:ext cx="8608059" cy="1292662"/>
          </a:xfrm>
        </p:spPr>
        <p:txBody>
          <a:bodyPr/>
          <a:lstStyle/>
          <a:p>
            <a:r>
              <a:rPr lang="en-US" dirty="0"/>
              <a:t>See slides here:</a:t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places.csail.mit.edu/slide_iclr2015.pdf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855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4" y="128778"/>
            <a:ext cx="8825230" cy="677108"/>
          </a:xfrm>
        </p:spPr>
        <p:txBody>
          <a:bodyPr/>
          <a:lstStyle/>
          <a:p>
            <a:r>
              <a:rPr lang="en-US" dirty="0" smtClean="0"/>
              <a:t>Fully Convolutional Networks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" y="10773"/>
            <a:ext cx="9120776" cy="68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9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" y="10773"/>
            <a:ext cx="9120776" cy="68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8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" y="10773"/>
            <a:ext cx="9120776" cy="68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" y="10773"/>
            <a:ext cx="9120776" cy="68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0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" y="10773"/>
            <a:ext cx="9120776" cy="68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0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4" y="128778"/>
            <a:ext cx="8825230" cy="677108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938" y="1394205"/>
            <a:ext cx="8989061" cy="1292662"/>
          </a:xfrm>
        </p:spPr>
        <p:txBody>
          <a:bodyPr/>
          <a:lstStyle/>
          <a:p>
            <a:r>
              <a:rPr lang="en-US" dirty="0" smtClean="0"/>
              <a:t>Lecture 1 Neural Networks</a:t>
            </a:r>
          </a:p>
          <a:p>
            <a:r>
              <a:rPr lang="en-US" dirty="0" smtClean="0"/>
              <a:t>Lecture 2 Convolutional Deep Neural Networks (e.g. </a:t>
            </a:r>
            <a:r>
              <a:rPr lang="en-US" dirty="0" err="1" smtClean="0"/>
              <a:t>AlexNet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16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" y="10773"/>
            <a:ext cx="9120776" cy="684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685800" y="5538577"/>
            <a:ext cx="7772400" cy="54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>
                <a:solidFill>
                  <a:srgbClr val="000000"/>
                </a:solidFill>
              </a:rPr>
              <a:t>UC Berkeley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ctrTitle"/>
          </p:nvPr>
        </p:nvSpPr>
        <p:spPr>
          <a:xfrm>
            <a:off x="685800" y="941543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3600"/>
              <a:t>Fully Convolutional Networks</a:t>
            </a:r>
            <a:br>
              <a:rPr lang="en" sz="3600"/>
            </a:br>
            <a:r>
              <a:rPr lang="en" sz="3600"/>
              <a:t>for Semantic Segmentation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subTitle" idx="1"/>
          </p:nvPr>
        </p:nvSpPr>
        <p:spPr>
          <a:xfrm>
            <a:off x="533400" y="5139752"/>
            <a:ext cx="7772400" cy="471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>
                <a:solidFill>
                  <a:srgbClr val="000000"/>
                </a:solidFill>
              </a:rPr>
              <a:t>Jonathan Long*    Evan Shelhamer*    Trevor Darrell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6813" y="1820562"/>
            <a:ext cx="6505575" cy="336927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31</a:t>
            </a:fld>
            <a:endParaRPr lang="en"/>
          </a:p>
        </p:txBody>
      </p:sp>
      <p:sp>
        <p:nvSpPr>
          <p:cNvPr id="7" name="Shape 36"/>
          <p:cNvSpPr txBox="1">
            <a:spLocks/>
          </p:cNvSpPr>
          <p:nvPr/>
        </p:nvSpPr>
        <p:spPr>
          <a:xfrm>
            <a:off x="1343251" y="6411501"/>
            <a:ext cx="7772400" cy="47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" sz="1600" kern="0" dirty="0" smtClean="0">
                <a:solidFill>
                  <a:srgbClr val="000000"/>
                </a:solidFill>
              </a:rPr>
              <a:t>Slides from Long, Shelhamer, and Darrell</a:t>
            </a:r>
            <a:endParaRPr lang="en" sz="16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10674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pixels in, pixels out</a:t>
            </a:r>
          </a:p>
        </p:txBody>
      </p:sp>
      <p:grpSp>
        <p:nvGrpSpPr>
          <p:cNvPr id="44" name="Shape 44"/>
          <p:cNvGrpSpPr/>
          <p:nvPr/>
        </p:nvGrpSpPr>
        <p:grpSpPr>
          <a:xfrm>
            <a:off x="457200" y="2614250"/>
            <a:ext cx="2136300" cy="3121637"/>
            <a:chOff x="457200" y="1595687"/>
            <a:chExt cx="2136300" cy="3121637"/>
          </a:xfrm>
        </p:grpSpPr>
        <p:pic>
          <p:nvPicPr>
            <p:cNvPr id="45" name="Shape 45"/>
            <p:cNvPicPr preferRelativeResize="0"/>
            <p:nvPr/>
          </p:nvPicPr>
          <p:blipFill rotWithShape="1">
            <a:blip r:embed="rId3">
              <a:alphaModFix/>
            </a:blip>
            <a:srcRect l="2028"/>
            <a:stretch/>
          </p:blipFill>
          <p:spPr>
            <a:xfrm>
              <a:off x="1555775" y="1595687"/>
              <a:ext cx="1012775" cy="1515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Shape 46"/>
            <p:cNvPicPr preferRelativeResize="0"/>
            <p:nvPr/>
          </p:nvPicPr>
          <p:blipFill rotWithShape="1">
            <a:blip r:embed="rId4">
              <a:alphaModFix/>
            </a:blip>
            <a:srcRect l="20467" t="43634" r="59353" b="18843"/>
            <a:stretch/>
          </p:blipFill>
          <p:spPr>
            <a:xfrm>
              <a:off x="1531875" y="3155125"/>
              <a:ext cx="1060575" cy="1562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Shape 47"/>
            <p:cNvSpPr txBox="1"/>
            <p:nvPr/>
          </p:nvSpPr>
          <p:spPr>
            <a:xfrm>
              <a:off x="457200" y="1792450"/>
              <a:ext cx="2136300" cy="633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300" kern="0">
                  <a:solidFill>
                    <a:srgbClr val="000000"/>
                  </a:solidFill>
                  <a:cs typeface="Arial"/>
                  <a:sym typeface="Arial"/>
                </a:rPr>
                <a:t>semantic</a:t>
              </a:r>
            </a:p>
            <a:p>
              <a:r>
                <a:rPr lang="en" sz="1300" kern="0">
                  <a:solidFill>
                    <a:srgbClr val="000000"/>
                  </a:solidFill>
                  <a:cs typeface="Arial"/>
                  <a:sym typeface="Arial"/>
                </a:rPr>
                <a:t>segmentation</a:t>
              </a:r>
            </a:p>
          </p:txBody>
        </p:sp>
        <p:pic>
          <p:nvPicPr>
            <p:cNvPr id="48" name="Shape 48"/>
            <p:cNvPicPr preferRelativeResize="0"/>
            <p:nvPr/>
          </p:nvPicPr>
          <p:blipFill rotWithShape="1">
            <a:blip r:embed="rId4">
              <a:alphaModFix/>
            </a:blip>
            <a:srcRect t="43634" r="79821" b="18843"/>
            <a:stretch/>
          </p:blipFill>
          <p:spPr>
            <a:xfrm>
              <a:off x="457200" y="2292375"/>
              <a:ext cx="1060575" cy="1562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556791" y="560710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32</a:t>
            </a:fld>
            <a:endParaRPr lang="en"/>
          </a:p>
        </p:txBody>
      </p:sp>
      <p:pic>
        <p:nvPicPr>
          <p:cNvPr id="50" name="Shape 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5626" y="4036462"/>
            <a:ext cx="2375875" cy="1554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2809800" y="2009988"/>
            <a:ext cx="6167986" cy="3865863"/>
            <a:chOff x="2809800" y="991425"/>
            <a:chExt cx="6167986" cy="3865863"/>
          </a:xfrm>
        </p:grpSpPr>
        <p:grpSp>
          <p:nvGrpSpPr>
            <p:cNvPr id="52" name="Shape 52"/>
            <p:cNvGrpSpPr/>
            <p:nvPr/>
          </p:nvGrpSpPr>
          <p:grpSpPr>
            <a:xfrm>
              <a:off x="2809800" y="991425"/>
              <a:ext cx="6167986" cy="3865863"/>
              <a:chOff x="118275" y="991425"/>
              <a:chExt cx="6167986" cy="3865863"/>
            </a:xfrm>
          </p:grpSpPr>
          <p:pic>
            <p:nvPicPr>
              <p:cNvPr id="53" name="Shape 5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18275" y="1284499"/>
                <a:ext cx="6159649" cy="16462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4" name="Shape 54"/>
              <p:cNvPicPr preferRelativeResize="0"/>
              <p:nvPr/>
            </p:nvPicPr>
            <p:blipFill rotWithShape="1">
              <a:blip r:embed="rId7">
                <a:alphaModFix/>
              </a:blip>
              <a:srcRect l="66806"/>
              <a:stretch/>
            </p:blipFill>
            <p:spPr>
              <a:xfrm>
                <a:off x="4524310" y="3406675"/>
                <a:ext cx="1761950" cy="119629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" name="Shape 55"/>
              <p:cNvSpPr txBox="1"/>
              <p:nvPr/>
            </p:nvSpPr>
            <p:spPr>
              <a:xfrm>
                <a:off x="1195450" y="991425"/>
                <a:ext cx="4005300" cy="28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/>
                <a:r>
                  <a:rPr lang="en" sz="1300" kern="0">
                    <a:solidFill>
                      <a:srgbClr val="000000"/>
                    </a:solidFill>
                    <a:cs typeface="Arial"/>
                    <a:sym typeface="Arial"/>
                  </a:rPr>
                  <a:t>monocular depth estimation Eigen &amp; Fergus 2015</a:t>
                </a:r>
              </a:p>
            </p:txBody>
          </p:sp>
          <p:sp>
            <p:nvSpPr>
              <p:cNvPr id="56" name="Shape 56"/>
              <p:cNvSpPr txBox="1"/>
              <p:nvPr/>
            </p:nvSpPr>
            <p:spPr>
              <a:xfrm>
                <a:off x="2707125" y="4571988"/>
                <a:ext cx="3570900" cy="28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algn="ctr"/>
                <a:r>
                  <a:rPr lang="en" sz="1300" kern="0">
                    <a:solidFill>
                      <a:srgbClr val="000000"/>
                    </a:solidFill>
                    <a:cs typeface="Arial"/>
                    <a:sym typeface="Arial"/>
                  </a:rPr>
                  <a:t>boundary prediction Xie &amp; Tu 2015</a:t>
                </a:r>
              </a:p>
            </p:txBody>
          </p:sp>
        </p:grpSp>
        <p:pic>
          <p:nvPicPr>
            <p:cNvPr id="57" name="Shape 57"/>
            <p:cNvPicPr preferRelativeResize="0"/>
            <p:nvPr/>
          </p:nvPicPr>
          <p:blipFill rotWithShape="1">
            <a:blip r:embed="rId7">
              <a:alphaModFix/>
            </a:blip>
            <a:srcRect l="292" r="66513"/>
            <a:stretch/>
          </p:blipFill>
          <p:spPr>
            <a:xfrm>
              <a:off x="5398660" y="3406676"/>
              <a:ext cx="1761961" cy="1196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" name="Shape 58"/>
          <p:cNvSpPr txBox="1"/>
          <p:nvPr/>
        </p:nvSpPr>
        <p:spPr>
          <a:xfrm>
            <a:off x="2786550" y="5590562"/>
            <a:ext cx="2445000" cy="28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sz="1300" kern="0">
                <a:solidFill>
                  <a:srgbClr val="000000"/>
                </a:solidFill>
                <a:cs typeface="Arial"/>
                <a:sym typeface="Arial"/>
              </a:rPr>
              <a:t>optical flow Fischer et al. 2015</a:t>
            </a:r>
          </a:p>
        </p:txBody>
      </p:sp>
    </p:spTree>
    <p:extLst>
      <p:ext uri="{BB962C8B-B14F-4D97-AF65-F5344CB8AC3E}">
        <p14:creationId xmlns:p14="http://schemas.microsoft.com/office/powerpoint/2010/main" val="417156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33</a:t>
            </a:fld>
            <a:endParaRPr lang="en"/>
          </a:p>
        </p:txBody>
      </p:sp>
      <p:grpSp>
        <p:nvGrpSpPr>
          <p:cNvPr id="64" name="Shape 64"/>
          <p:cNvGrpSpPr/>
          <p:nvPr/>
        </p:nvGrpSpPr>
        <p:grpSpPr>
          <a:xfrm>
            <a:off x="6288375" y="3064105"/>
            <a:ext cx="2398424" cy="1214895"/>
            <a:chOff x="6288375" y="2206854"/>
            <a:chExt cx="2398424" cy="1214895"/>
          </a:xfrm>
        </p:grpSpPr>
        <p:grpSp>
          <p:nvGrpSpPr>
            <p:cNvPr id="65" name="Shape 65"/>
            <p:cNvGrpSpPr/>
            <p:nvPr/>
          </p:nvGrpSpPr>
          <p:grpSpPr>
            <a:xfrm>
              <a:off x="6592821" y="2206854"/>
              <a:ext cx="724141" cy="593607"/>
              <a:chOff x="7628900" y="1916150"/>
              <a:chExt cx="989400" cy="811049"/>
            </a:xfrm>
          </p:grpSpPr>
          <p:cxnSp>
            <p:nvCxnSpPr>
              <p:cNvPr id="66" name="Shape 66"/>
              <p:cNvCxnSpPr/>
              <p:nvPr/>
            </p:nvCxnSpPr>
            <p:spPr>
              <a:xfrm>
                <a:off x="7628900" y="2459800"/>
                <a:ext cx="0" cy="2673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7" name="Shape 67"/>
              <p:cNvCxnSpPr/>
              <p:nvPr/>
            </p:nvCxnSpPr>
            <p:spPr>
              <a:xfrm>
                <a:off x="8065625" y="1916150"/>
                <a:ext cx="0" cy="802199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8" name="Shape 68"/>
              <p:cNvCxnSpPr/>
              <p:nvPr/>
            </p:nvCxnSpPr>
            <p:spPr>
              <a:xfrm>
                <a:off x="8457750" y="2557825"/>
                <a:ext cx="0" cy="1605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69" name="Shape 69"/>
              <p:cNvCxnSpPr/>
              <p:nvPr/>
            </p:nvCxnSpPr>
            <p:spPr>
              <a:xfrm>
                <a:off x="8252775" y="2388500"/>
                <a:ext cx="0" cy="338699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0" name="Shape 70"/>
              <p:cNvCxnSpPr/>
              <p:nvPr/>
            </p:nvCxnSpPr>
            <p:spPr>
              <a:xfrm>
                <a:off x="8609250" y="2477650"/>
                <a:ext cx="0" cy="2316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  <p:cxnSp>
            <p:nvCxnSpPr>
              <p:cNvPr id="71" name="Shape 71"/>
              <p:cNvCxnSpPr/>
              <p:nvPr/>
            </p:nvCxnSpPr>
            <p:spPr>
              <a:xfrm>
                <a:off x="7628900" y="2718325"/>
                <a:ext cx="98940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sp>
          <p:nvSpPr>
            <p:cNvPr id="72" name="Shape 72"/>
            <p:cNvSpPr txBox="1"/>
            <p:nvPr/>
          </p:nvSpPr>
          <p:spPr>
            <a:xfrm>
              <a:off x="7647000" y="2323950"/>
              <a:ext cx="1039799" cy="49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400" kern="0">
                  <a:solidFill>
                    <a:srgbClr val="000000"/>
                  </a:solidFill>
                  <a:cs typeface="Arial"/>
                  <a:sym typeface="Arial"/>
                </a:rPr>
                <a:t>“tabby cat”</a:t>
              </a:r>
            </a:p>
          </p:txBody>
        </p:sp>
        <p:sp>
          <p:nvSpPr>
            <p:cNvPr id="73" name="Shape 73"/>
            <p:cNvSpPr txBox="1"/>
            <p:nvPr/>
          </p:nvSpPr>
          <p:spPr>
            <a:xfrm>
              <a:off x="6288375" y="2926150"/>
              <a:ext cx="1533900" cy="49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400" kern="0">
                  <a:solidFill>
                    <a:srgbClr val="000000"/>
                  </a:solidFill>
                  <a:cs typeface="Arial"/>
                  <a:sym typeface="Arial"/>
                </a:rPr>
                <a:t>1000-dim vector</a:t>
              </a:r>
            </a:p>
          </p:txBody>
        </p:sp>
      </p:grpSp>
      <p:sp>
        <p:nvSpPr>
          <p:cNvPr id="74" name="Shape 74"/>
          <p:cNvSpPr txBox="1"/>
          <p:nvPr/>
        </p:nvSpPr>
        <p:spPr>
          <a:xfrm>
            <a:off x="3347976" y="2018626"/>
            <a:ext cx="1467599" cy="4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&lt; 1 millisecond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convnets perform classification</a:t>
            </a:r>
          </a:p>
        </p:txBody>
      </p:sp>
      <p:pic>
        <p:nvPicPr>
          <p:cNvPr id="76" name="Shape 76" descr="alex3.wmf"/>
          <p:cNvPicPr preferRelativeResize="0"/>
          <p:nvPr/>
        </p:nvPicPr>
        <p:blipFill rotWithShape="1">
          <a:blip r:embed="rId3">
            <a:alphaModFix/>
          </a:blip>
          <a:srcRect t="30933" r="83063" b="11930"/>
          <a:stretch/>
        </p:blipFill>
        <p:spPr>
          <a:xfrm>
            <a:off x="133825" y="2287988"/>
            <a:ext cx="2852276" cy="21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/>
          <p:nvPr/>
        </p:nvSpPr>
        <p:spPr>
          <a:xfrm>
            <a:off x="3145800" y="2149638"/>
            <a:ext cx="2852400" cy="2352299"/>
          </a:xfrm>
          <a:prstGeom prst="rightArrow">
            <a:avLst>
              <a:gd name="adj1" fmla="val 77307"/>
              <a:gd name="adj2" fmla="val 50000"/>
            </a:avLst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sz="3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8" name="Shape 78" descr="generic-alex.wm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3101" y="2612224"/>
            <a:ext cx="2638475" cy="14590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3130276" y="4607725"/>
            <a:ext cx="2820899" cy="550200"/>
          </a:xfrm>
          <a:prstGeom prst="leftArrow">
            <a:avLst>
              <a:gd name="adj1" fmla="val 68285"/>
              <a:gd name="adj2" fmla="val 50000"/>
            </a:avLst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980000"/>
                </a:solidFill>
                <a:cs typeface="Arial"/>
                <a:sym typeface="Arial"/>
              </a:rPr>
              <a:t>end-to-end learning</a:t>
            </a:r>
          </a:p>
        </p:txBody>
      </p:sp>
    </p:spTree>
    <p:extLst>
      <p:ext uri="{BB962C8B-B14F-4D97-AF65-F5344CB8AC3E}">
        <p14:creationId xmlns:p14="http://schemas.microsoft.com/office/powerpoint/2010/main" val="255723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3145800" y="2149638"/>
            <a:ext cx="2852400" cy="2352299"/>
          </a:xfrm>
          <a:prstGeom prst="rightArrow">
            <a:avLst>
              <a:gd name="adj1" fmla="val 77307"/>
              <a:gd name="adj2" fmla="val 50000"/>
            </a:avLst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r>
              <a:rPr lang="en" sz="3600" kern="0">
                <a:solidFill>
                  <a:srgbClr val="000000"/>
                </a:solidFill>
                <a:cs typeface="Arial"/>
                <a:sym typeface="Arial"/>
              </a:rPr>
              <a:t>R-CNN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34</a:t>
            </a:fld>
            <a:endParaRPr lang="en"/>
          </a:p>
        </p:txBody>
      </p:sp>
      <p:pic>
        <p:nvPicPr>
          <p:cNvPr id="86" name="Shape 86" descr="alex3.wmf"/>
          <p:cNvPicPr preferRelativeResize="0"/>
          <p:nvPr/>
        </p:nvPicPr>
        <p:blipFill rotWithShape="1">
          <a:blip r:embed="rId3">
            <a:alphaModFix/>
          </a:blip>
          <a:srcRect t="30933" r="83063" b="11930"/>
          <a:stretch/>
        </p:blipFill>
        <p:spPr>
          <a:xfrm>
            <a:off x="133825" y="2287988"/>
            <a:ext cx="2852276" cy="21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/>
          <p:nvPr/>
        </p:nvSpPr>
        <p:spPr>
          <a:xfrm>
            <a:off x="3266850" y="1920626"/>
            <a:ext cx="1497000" cy="4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many seconds</a:t>
            </a:r>
          </a:p>
        </p:txBody>
      </p:sp>
      <p:grpSp>
        <p:nvGrpSpPr>
          <p:cNvPr id="88" name="Shape 88"/>
          <p:cNvGrpSpPr/>
          <p:nvPr/>
        </p:nvGrpSpPr>
        <p:grpSpPr>
          <a:xfrm>
            <a:off x="6127162" y="2356050"/>
            <a:ext cx="6039324" cy="2145900"/>
            <a:chOff x="5825700" y="1504400"/>
            <a:chExt cx="6039324" cy="2145900"/>
          </a:xfrm>
        </p:grpSpPr>
        <p:sp>
          <p:nvSpPr>
            <p:cNvPr id="89" name="Shape 89"/>
            <p:cNvSpPr/>
            <p:nvPr/>
          </p:nvSpPr>
          <p:spPr>
            <a:xfrm>
              <a:off x="5825700" y="1504400"/>
              <a:ext cx="2852400" cy="21459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7595500" y="2448350"/>
              <a:ext cx="961199" cy="1128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5973175" y="1836300"/>
              <a:ext cx="1585500" cy="1622399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Shape 92"/>
            <p:cNvSpPr txBox="1"/>
            <p:nvPr/>
          </p:nvSpPr>
          <p:spPr>
            <a:xfrm>
              <a:off x="7617625" y="2087025"/>
              <a:ext cx="4247399" cy="49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400" kern="0">
                  <a:solidFill>
                    <a:srgbClr val="000000"/>
                  </a:solidFill>
                  <a:cs typeface="Arial"/>
                  <a:sym typeface="Arial"/>
                </a:rPr>
                <a:t>“cat”</a:t>
              </a:r>
            </a:p>
          </p:txBody>
        </p:sp>
        <p:sp>
          <p:nvSpPr>
            <p:cNvPr id="93" name="Shape 93"/>
            <p:cNvSpPr txBox="1"/>
            <p:nvPr/>
          </p:nvSpPr>
          <p:spPr>
            <a:xfrm>
              <a:off x="5892050" y="1504400"/>
              <a:ext cx="4247399" cy="4955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400" kern="0">
                  <a:solidFill>
                    <a:srgbClr val="000000"/>
                  </a:solidFill>
                  <a:cs typeface="Arial"/>
                  <a:sym typeface="Arial"/>
                </a:rPr>
                <a:t>“dog”</a:t>
              </a:r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R-CNN does detection</a:t>
            </a:r>
          </a:p>
        </p:txBody>
      </p:sp>
    </p:spTree>
    <p:extLst>
      <p:ext uri="{BB962C8B-B14F-4D97-AF65-F5344CB8AC3E}">
        <p14:creationId xmlns:p14="http://schemas.microsoft.com/office/powerpoint/2010/main" val="36590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35</a:t>
            </a:fld>
            <a:endParaRPr lang="en"/>
          </a:p>
        </p:txBody>
      </p:sp>
      <p:pic>
        <p:nvPicPr>
          <p:cNvPr id="100" name="Shape 100" descr="rcnn.png"/>
          <p:cNvPicPr preferRelativeResize="0"/>
          <p:nvPr/>
        </p:nvPicPr>
        <p:blipFill rotWithShape="1">
          <a:blip r:embed="rId3">
            <a:alphaModFix/>
          </a:blip>
          <a:srcRect t="20350"/>
          <a:stretch/>
        </p:blipFill>
        <p:spPr>
          <a:xfrm>
            <a:off x="329100" y="2359400"/>
            <a:ext cx="8384800" cy="2480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R-CNN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57201" y="5278401"/>
            <a:ext cx="4247399" cy="4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figure: Girshick et al.</a:t>
            </a:r>
          </a:p>
        </p:txBody>
      </p:sp>
    </p:spTree>
    <p:extLst>
      <p:ext uri="{BB962C8B-B14F-4D97-AF65-F5344CB8AC3E}">
        <p14:creationId xmlns:p14="http://schemas.microsoft.com/office/powerpoint/2010/main" val="36254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/>
        </p:nvSpPr>
        <p:spPr>
          <a:xfrm>
            <a:off x="3145800" y="2149638"/>
            <a:ext cx="2852400" cy="2352299"/>
          </a:xfrm>
          <a:prstGeom prst="rightArrow">
            <a:avLst>
              <a:gd name="adj1" fmla="val 77307"/>
              <a:gd name="adj2" fmla="val 50000"/>
            </a:avLst>
          </a:prstGeom>
          <a:solidFill>
            <a:srgbClr val="EFEFEF"/>
          </a:solidFill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endParaRPr sz="36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36</a:t>
            </a:fld>
            <a:endParaRPr lang="en"/>
          </a:p>
        </p:txBody>
      </p:sp>
      <p:pic>
        <p:nvPicPr>
          <p:cNvPr id="109" name="Shape 109" descr="alex5.wmf"/>
          <p:cNvPicPr preferRelativeResize="0"/>
          <p:nvPr/>
        </p:nvPicPr>
        <p:blipFill rotWithShape="1">
          <a:blip r:embed="rId3">
            <a:alphaModFix/>
          </a:blip>
          <a:srcRect l="83307" t="30928" b="13020"/>
          <a:stretch/>
        </p:blipFill>
        <p:spPr>
          <a:xfrm>
            <a:off x="6046825" y="2292976"/>
            <a:ext cx="2852276" cy="213587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3370101" y="1978251"/>
            <a:ext cx="1364099" cy="495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~1/10 second</a:t>
            </a:r>
          </a:p>
        </p:txBody>
      </p:sp>
      <p:sp>
        <p:nvSpPr>
          <p:cNvPr id="111" name="Shape 111"/>
          <p:cNvSpPr/>
          <p:nvPr/>
        </p:nvSpPr>
        <p:spPr>
          <a:xfrm>
            <a:off x="3130276" y="4607725"/>
            <a:ext cx="2820899" cy="550200"/>
          </a:xfrm>
          <a:prstGeom prst="leftArrow">
            <a:avLst>
              <a:gd name="adj1" fmla="val 68285"/>
              <a:gd name="adj2" fmla="val 50000"/>
            </a:avLst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980000"/>
                </a:solidFill>
                <a:cs typeface="Arial"/>
                <a:sym typeface="Arial"/>
              </a:rPr>
              <a:t>end-to-end learning</a:t>
            </a:r>
          </a:p>
        </p:txBody>
      </p:sp>
      <p:grpSp>
        <p:nvGrpSpPr>
          <p:cNvPr id="112" name="Shape 112"/>
          <p:cNvGrpSpPr/>
          <p:nvPr/>
        </p:nvGrpSpPr>
        <p:grpSpPr>
          <a:xfrm>
            <a:off x="3181876" y="2617199"/>
            <a:ext cx="2638475" cy="1459024"/>
            <a:chOff x="3181875" y="1759949"/>
            <a:chExt cx="2638475" cy="1459024"/>
          </a:xfrm>
        </p:grpSpPr>
        <p:pic>
          <p:nvPicPr>
            <p:cNvPr id="113" name="Shape 113" descr="generic-alex.wmf"/>
            <p:cNvPicPr preferRelativeResize="0"/>
            <p:nvPr/>
          </p:nvPicPr>
          <p:blipFill>
            <a:blip r:embed="rId4">
              <a:alphaModFix amt="30000"/>
            </a:blip>
            <a:stretch>
              <a:fillRect/>
            </a:stretch>
          </p:blipFill>
          <p:spPr>
            <a:xfrm>
              <a:off x="3181875" y="1759949"/>
              <a:ext cx="2638475" cy="14590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" name="Shape 114"/>
            <p:cNvSpPr txBox="1"/>
            <p:nvPr/>
          </p:nvSpPr>
          <p:spPr>
            <a:xfrm>
              <a:off x="3599025" y="1907600"/>
              <a:ext cx="1914900" cy="1202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6000" kern="0">
                  <a:solidFill>
                    <a:srgbClr val="000000"/>
                  </a:solidFill>
                  <a:cs typeface="Arial"/>
                  <a:sym typeface="Arial"/>
                </a:rPr>
                <a:t>???</a:t>
              </a:r>
            </a:p>
          </p:txBody>
        </p:sp>
      </p:grpSp>
      <p:pic>
        <p:nvPicPr>
          <p:cNvPr id="115" name="Shape 115" descr="alex3.wmf"/>
          <p:cNvPicPr preferRelativeResize="0"/>
          <p:nvPr/>
        </p:nvPicPr>
        <p:blipFill rotWithShape="1">
          <a:blip r:embed="rId5">
            <a:alphaModFix/>
          </a:blip>
          <a:srcRect t="30933" r="83063" b="11930"/>
          <a:stretch/>
        </p:blipFill>
        <p:spPr>
          <a:xfrm>
            <a:off x="133825" y="2287988"/>
            <a:ext cx="2852276" cy="2145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39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 descr="alex1.wm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407525"/>
            <a:ext cx="9144001" cy="20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7754451" y="3402101"/>
            <a:ext cx="1087199" cy="258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“tabby cat”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37</a:t>
            </a:fld>
            <a:endParaRPr lang="en"/>
          </a:p>
        </p:txBody>
      </p:sp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a classification network</a:t>
            </a:r>
          </a:p>
        </p:txBody>
      </p:sp>
    </p:spTree>
    <p:extLst>
      <p:ext uri="{BB962C8B-B14F-4D97-AF65-F5344CB8AC3E}">
        <p14:creationId xmlns:p14="http://schemas.microsoft.com/office/powerpoint/2010/main" val="41405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 descr="alex2.wm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407525"/>
            <a:ext cx="9144001" cy="20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38</a:t>
            </a:fld>
            <a:endParaRPr lang="en"/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becoming fully convolutional</a:t>
            </a:r>
          </a:p>
        </p:txBody>
      </p:sp>
    </p:spTree>
    <p:extLst>
      <p:ext uri="{BB962C8B-B14F-4D97-AF65-F5344CB8AC3E}">
        <p14:creationId xmlns:p14="http://schemas.microsoft.com/office/powerpoint/2010/main" val="367856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 descr="alex3.wm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407525"/>
            <a:ext cx="9144001" cy="20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39</a:t>
            </a:fld>
            <a:endParaRPr lang="en"/>
          </a:p>
        </p:txBody>
      </p:sp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becoming fully convolutional</a:t>
            </a:r>
          </a:p>
        </p:txBody>
      </p:sp>
    </p:spTree>
    <p:extLst>
      <p:ext uri="{BB962C8B-B14F-4D97-AF65-F5344CB8AC3E}">
        <p14:creationId xmlns:p14="http://schemas.microsoft.com/office/powerpoint/2010/main" val="21626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0033" y="4143235"/>
            <a:ext cx="1215453" cy="10156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0027" y="5223509"/>
            <a:ext cx="5892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Image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12742" y="4146461"/>
            <a:ext cx="1202766" cy="10092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83026" y="5181980"/>
            <a:ext cx="2263775" cy="742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8309" marR="500380" indent="57785"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Low-level  vision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features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(edges, </a:t>
            </a:r>
            <a:r>
              <a:rPr sz="1600" spc="-40" dirty="0">
                <a:latin typeface="Arial"/>
                <a:cs typeface="Arial"/>
              </a:rPr>
              <a:t>SIFT, </a:t>
            </a:r>
            <a:r>
              <a:rPr sz="1600" spc="-10" dirty="0">
                <a:latin typeface="Arial"/>
                <a:cs typeface="Arial"/>
              </a:rPr>
              <a:t>HOG,</a:t>
            </a:r>
            <a:r>
              <a:rPr sz="1600" spc="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etc.)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8902" y="4114736"/>
            <a:ext cx="1382522" cy="10725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48551" y="4269638"/>
            <a:ext cx="907415" cy="662940"/>
          </a:xfrm>
          <a:custGeom>
            <a:avLst/>
            <a:gdLst/>
            <a:ahLst/>
            <a:cxnLst/>
            <a:rect l="l" t="t" r="r" b="b"/>
            <a:pathLst>
              <a:path w="907415" h="662939">
                <a:moveTo>
                  <a:pt x="0" y="662406"/>
                </a:moveTo>
                <a:lnTo>
                  <a:pt x="907211" y="662406"/>
                </a:lnTo>
                <a:lnTo>
                  <a:pt x="907211" y="0"/>
                </a:lnTo>
                <a:lnTo>
                  <a:pt x="0" y="0"/>
                </a:lnTo>
                <a:lnTo>
                  <a:pt x="0" y="662406"/>
                </a:lnTo>
                <a:close/>
              </a:path>
            </a:pathLst>
          </a:custGeom>
          <a:ln w="38100">
            <a:solidFill>
              <a:srgbClr val="00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626097" y="5244210"/>
            <a:ext cx="149352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Object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detection</a:t>
            </a:r>
            <a:endParaRPr sz="1600">
              <a:latin typeface="Arial"/>
              <a:cs typeface="Arial"/>
            </a:endParaRPr>
          </a:p>
          <a:p>
            <a:pPr marL="57785" algn="ctr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/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classification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37739" y="4502530"/>
            <a:ext cx="468630" cy="297180"/>
          </a:xfrm>
          <a:custGeom>
            <a:avLst/>
            <a:gdLst/>
            <a:ahLst/>
            <a:cxnLst/>
            <a:rect l="l" t="t" r="r" b="b"/>
            <a:pathLst>
              <a:path w="468630" h="297179">
                <a:moveTo>
                  <a:pt x="337947" y="0"/>
                </a:moveTo>
                <a:lnTo>
                  <a:pt x="337947" y="74168"/>
                </a:lnTo>
                <a:lnTo>
                  <a:pt x="0" y="74168"/>
                </a:lnTo>
                <a:lnTo>
                  <a:pt x="0" y="222758"/>
                </a:lnTo>
                <a:lnTo>
                  <a:pt x="337947" y="222758"/>
                </a:lnTo>
                <a:lnTo>
                  <a:pt x="337947" y="297053"/>
                </a:lnTo>
                <a:lnTo>
                  <a:pt x="468122" y="148463"/>
                </a:lnTo>
                <a:lnTo>
                  <a:pt x="33794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7739" y="4502530"/>
            <a:ext cx="468630" cy="297180"/>
          </a:xfrm>
          <a:custGeom>
            <a:avLst/>
            <a:gdLst/>
            <a:ahLst/>
            <a:cxnLst/>
            <a:rect l="l" t="t" r="r" b="b"/>
            <a:pathLst>
              <a:path w="468630" h="297179">
                <a:moveTo>
                  <a:pt x="468122" y="148463"/>
                </a:moveTo>
                <a:lnTo>
                  <a:pt x="337947" y="297053"/>
                </a:lnTo>
                <a:lnTo>
                  <a:pt x="337947" y="222758"/>
                </a:lnTo>
                <a:lnTo>
                  <a:pt x="0" y="222758"/>
                </a:lnTo>
                <a:lnTo>
                  <a:pt x="0" y="74168"/>
                </a:lnTo>
                <a:lnTo>
                  <a:pt x="337947" y="74168"/>
                </a:lnTo>
                <a:lnTo>
                  <a:pt x="337947" y="0"/>
                </a:lnTo>
                <a:lnTo>
                  <a:pt x="468122" y="14846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0404" y="4502530"/>
            <a:ext cx="467995" cy="297180"/>
          </a:xfrm>
          <a:custGeom>
            <a:avLst/>
            <a:gdLst/>
            <a:ahLst/>
            <a:cxnLst/>
            <a:rect l="l" t="t" r="r" b="b"/>
            <a:pathLst>
              <a:path w="467995" h="297179">
                <a:moveTo>
                  <a:pt x="337947" y="0"/>
                </a:moveTo>
                <a:lnTo>
                  <a:pt x="337947" y="74168"/>
                </a:lnTo>
                <a:lnTo>
                  <a:pt x="0" y="74168"/>
                </a:lnTo>
                <a:lnTo>
                  <a:pt x="0" y="222758"/>
                </a:lnTo>
                <a:lnTo>
                  <a:pt x="337947" y="222758"/>
                </a:lnTo>
                <a:lnTo>
                  <a:pt x="337947" y="297053"/>
                </a:lnTo>
                <a:lnTo>
                  <a:pt x="467995" y="148463"/>
                </a:lnTo>
                <a:lnTo>
                  <a:pt x="33794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80404" y="4502530"/>
            <a:ext cx="467995" cy="297180"/>
          </a:xfrm>
          <a:custGeom>
            <a:avLst/>
            <a:gdLst/>
            <a:ahLst/>
            <a:cxnLst/>
            <a:rect l="l" t="t" r="r" b="b"/>
            <a:pathLst>
              <a:path w="467995" h="297179">
                <a:moveTo>
                  <a:pt x="467995" y="148463"/>
                </a:moveTo>
                <a:lnTo>
                  <a:pt x="337947" y="297053"/>
                </a:lnTo>
                <a:lnTo>
                  <a:pt x="337947" y="222758"/>
                </a:lnTo>
                <a:lnTo>
                  <a:pt x="0" y="222758"/>
                </a:lnTo>
                <a:lnTo>
                  <a:pt x="0" y="74168"/>
                </a:lnTo>
                <a:lnTo>
                  <a:pt x="337947" y="74168"/>
                </a:lnTo>
                <a:lnTo>
                  <a:pt x="337947" y="0"/>
                </a:lnTo>
                <a:lnTo>
                  <a:pt x="467995" y="148463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2622" y="3656965"/>
            <a:ext cx="1450340" cy="0"/>
          </a:xfrm>
          <a:custGeom>
            <a:avLst/>
            <a:gdLst/>
            <a:ahLst/>
            <a:cxnLst/>
            <a:rect l="l" t="t" r="r" b="b"/>
            <a:pathLst>
              <a:path w="1450339">
                <a:moveTo>
                  <a:pt x="0" y="0"/>
                </a:moveTo>
                <a:lnTo>
                  <a:pt x="1450225" y="0"/>
                </a:lnTo>
              </a:path>
            </a:pathLst>
          </a:custGeom>
          <a:ln w="3175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2000" y="2449829"/>
            <a:ext cx="1451610" cy="1206500"/>
          </a:xfrm>
          <a:custGeom>
            <a:avLst/>
            <a:gdLst/>
            <a:ahLst/>
            <a:cxnLst/>
            <a:rect l="l" t="t" r="r" b="b"/>
            <a:pathLst>
              <a:path w="1451610" h="1206500">
                <a:moveTo>
                  <a:pt x="0" y="1206500"/>
                </a:moveTo>
                <a:lnTo>
                  <a:pt x="1451483" y="1206500"/>
                </a:lnTo>
                <a:lnTo>
                  <a:pt x="1451483" y="0"/>
                </a:lnTo>
                <a:lnTo>
                  <a:pt x="0" y="0"/>
                </a:lnTo>
                <a:lnTo>
                  <a:pt x="0" y="12065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124" y="2449195"/>
            <a:ext cx="1451610" cy="0"/>
          </a:xfrm>
          <a:custGeom>
            <a:avLst/>
            <a:gdLst/>
            <a:ahLst/>
            <a:cxnLst/>
            <a:rect l="l" t="t" r="r" b="b"/>
            <a:pathLst>
              <a:path w="1451610">
                <a:moveTo>
                  <a:pt x="0" y="0"/>
                </a:moveTo>
                <a:lnTo>
                  <a:pt x="1451231" y="0"/>
                </a:lnTo>
              </a:path>
            </a:pathLst>
          </a:custGeom>
          <a:ln w="3175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62000" y="2448051"/>
            <a:ext cx="1451610" cy="1209675"/>
          </a:xfrm>
          <a:custGeom>
            <a:avLst/>
            <a:gdLst/>
            <a:ahLst/>
            <a:cxnLst/>
            <a:rect l="l" t="t" r="r" b="b"/>
            <a:pathLst>
              <a:path w="1451610" h="1209675">
                <a:moveTo>
                  <a:pt x="0" y="2794"/>
                </a:moveTo>
                <a:lnTo>
                  <a:pt x="0" y="1270"/>
                </a:lnTo>
                <a:lnTo>
                  <a:pt x="1244" y="0"/>
                </a:lnTo>
                <a:lnTo>
                  <a:pt x="2793" y="0"/>
                </a:lnTo>
                <a:lnTo>
                  <a:pt x="1448689" y="0"/>
                </a:lnTo>
                <a:lnTo>
                  <a:pt x="1450213" y="0"/>
                </a:lnTo>
                <a:lnTo>
                  <a:pt x="1451483" y="1270"/>
                </a:lnTo>
                <a:lnTo>
                  <a:pt x="1451483" y="2794"/>
                </a:lnTo>
                <a:lnTo>
                  <a:pt x="1451483" y="1206754"/>
                </a:lnTo>
                <a:lnTo>
                  <a:pt x="1451483" y="1208278"/>
                </a:lnTo>
                <a:lnTo>
                  <a:pt x="1450213" y="1209548"/>
                </a:lnTo>
                <a:lnTo>
                  <a:pt x="1448689" y="1209548"/>
                </a:lnTo>
                <a:lnTo>
                  <a:pt x="2793" y="1209548"/>
                </a:lnTo>
                <a:lnTo>
                  <a:pt x="1244" y="1209548"/>
                </a:lnTo>
                <a:lnTo>
                  <a:pt x="0" y="1208278"/>
                </a:lnTo>
                <a:lnTo>
                  <a:pt x="0" y="1206754"/>
                </a:lnTo>
                <a:lnTo>
                  <a:pt x="0" y="27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2000" y="2741167"/>
            <a:ext cx="1451610" cy="916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marR="96520" indent="-170815">
              <a:lnSpc>
                <a:spcPts val="2450"/>
              </a:lnSpc>
            </a:pPr>
            <a:r>
              <a:rPr sz="2200" spc="-5" dirty="0">
                <a:latin typeface="Arial"/>
                <a:cs typeface="Arial"/>
              </a:rPr>
              <a:t>Input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data  (pixels)</a:t>
            </a:r>
            <a:endParaRPr sz="2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71503" y="3649345"/>
            <a:ext cx="1657350" cy="0"/>
          </a:xfrm>
          <a:custGeom>
            <a:avLst/>
            <a:gdLst/>
            <a:ahLst/>
            <a:cxnLst/>
            <a:rect l="l" t="t" r="r" b="b"/>
            <a:pathLst>
              <a:path w="1657350">
                <a:moveTo>
                  <a:pt x="0" y="0"/>
                </a:moveTo>
                <a:lnTo>
                  <a:pt x="1657318" y="0"/>
                </a:lnTo>
              </a:path>
            </a:pathLst>
          </a:custGeom>
          <a:ln w="3175">
            <a:solidFill>
              <a:srgbClr val="E6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70726" y="2453639"/>
            <a:ext cx="1659255" cy="1195070"/>
          </a:xfrm>
          <a:custGeom>
            <a:avLst/>
            <a:gdLst/>
            <a:ahLst/>
            <a:cxnLst/>
            <a:rect l="l" t="t" r="r" b="b"/>
            <a:pathLst>
              <a:path w="1659254" h="1195070">
                <a:moveTo>
                  <a:pt x="0" y="1195070"/>
                </a:moveTo>
                <a:lnTo>
                  <a:pt x="1658874" y="1195070"/>
                </a:lnTo>
                <a:lnTo>
                  <a:pt x="1658874" y="0"/>
                </a:lnTo>
                <a:lnTo>
                  <a:pt x="0" y="0"/>
                </a:lnTo>
                <a:lnTo>
                  <a:pt x="0" y="1195070"/>
                </a:lnTo>
                <a:close/>
              </a:path>
            </a:pathLst>
          </a:custGeom>
          <a:solidFill>
            <a:srgbClr val="E6E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70980" y="2453004"/>
            <a:ext cx="1658620" cy="0"/>
          </a:xfrm>
          <a:custGeom>
            <a:avLst/>
            <a:gdLst/>
            <a:ahLst/>
            <a:cxnLst/>
            <a:rect l="l" t="t" r="r" b="b"/>
            <a:pathLst>
              <a:path w="1658620">
                <a:moveTo>
                  <a:pt x="0" y="0"/>
                </a:moveTo>
                <a:lnTo>
                  <a:pt x="1658365" y="0"/>
                </a:lnTo>
              </a:path>
            </a:pathLst>
          </a:custGeom>
          <a:ln w="3175">
            <a:solidFill>
              <a:srgbClr val="E6E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70726" y="2452370"/>
            <a:ext cx="1659255" cy="1197610"/>
          </a:xfrm>
          <a:custGeom>
            <a:avLst/>
            <a:gdLst/>
            <a:ahLst/>
            <a:cxnLst/>
            <a:rect l="l" t="t" r="r" b="b"/>
            <a:pathLst>
              <a:path w="1659254" h="1197610">
                <a:moveTo>
                  <a:pt x="0" y="2031"/>
                </a:moveTo>
                <a:lnTo>
                  <a:pt x="0" y="888"/>
                </a:lnTo>
                <a:lnTo>
                  <a:pt x="889" y="0"/>
                </a:lnTo>
                <a:lnTo>
                  <a:pt x="2031" y="0"/>
                </a:lnTo>
                <a:lnTo>
                  <a:pt x="1656842" y="0"/>
                </a:lnTo>
                <a:lnTo>
                  <a:pt x="1657984" y="0"/>
                </a:lnTo>
                <a:lnTo>
                  <a:pt x="1658874" y="888"/>
                </a:lnTo>
                <a:lnTo>
                  <a:pt x="1658874" y="2031"/>
                </a:lnTo>
                <a:lnTo>
                  <a:pt x="1658874" y="1194942"/>
                </a:lnTo>
                <a:lnTo>
                  <a:pt x="1658874" y="1196085"/>
                </a:lnTo>
                <a:lnTo>
                  <a:pt x="1657984" y="1197102"/>
                </a:lnTo>
                <a:lnTo>
                  <a:pt x="1656842" y="1197102"/>
                </a:lnTo>
                <a:lnTo>
                  <a:pt x="2031" y="1197102"/>
                </a:lnTo>
                <a:lnTo>
                  <a:pt x="889" y="1197102"/>
                </a:lnTo>
                <a:lnTo>
                  <a:pt x="0" y="1196085"/>
                </a:lnTo>
                <a:lnTo>
                  <a:pt x="0" y="1194942"/>
                </a:lnTo>
                <a:lnTo>
                  <a:pt x="0" y="203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70726" y="2576296"/>
            <a:ext cx="1659255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555" marR="114935" indent="162560" algn="just">
              <a:lnSpc>
                <a:spcPct val="93000"/>
              </a:lnSpc>
            </a:pPr>
            <a:r>
              <a:rPr sz="2200" spc="-5" dirty="0">
                <a:latin typeface="Arial"/>
                <a:cs typeface="Arial"/>
              </a:rPr>
              <a:t>Learning  Algorithm  (e.g.,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SVM)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524377" y="3649345"/>
            <a:ext cx="1979930" cy="0"/>
          </a:xfrm>
          <a:custGeom>
            <a:avLst/>
            <a:gdLst/>
            <a:ahLst/>
            <a:cxnLst/>
            <a:rect l="l" t="t" r="r" b="b"/>
            <a:pathLst>
              <a:path w="1979929">
                <a:moveTo>
                  <a:pt x="0" y="0"/>
                </a:moveTo>
                <a:lnTo>
                  <a:pt x="1979533" y="0"/>
                </a:lnTo>
              </a:path>
            </a:pathLst>
          </a:custGeom>
          <a:ln w="3175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23488" y="2453639"/>
            <a:ext cx="1981200" cy="1195070"/>
          </a:xfrm>
          <a:custGeom>
            <a:avLst/>
            <a:gdLst/>
            <a:ahLst/>
            <a:cxnLst/>
            <a:rect l="l" t="t" r="r" b="b"/>
            <a:pathLst>
              <a:path w="1981200" h="1195070">
                <a:moveTo>
                  <a:pt x="0" y="1195070"/>
                </a:moveTo>
                <a:lnTo>
                  <a:pt x="1981200" y="1195070"/>
                </a:lnTo>
                <a:lnTo>
                  <a:pt x="1981200" y="0"/>
                </a:lnTo>
                <a:lnTo>
                  <a:pt x="0" y="0"/>
                </a:lnTo>
                <a:lnTo>
                  <a:pt x="0" y="119507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23778" y="2453004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0655" y="0"/>
                </a:lnTo>
              </a:path>
            </a:pathLst>
          </a:custGeom>
          <a:ln w="3175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3488" y="2452370"/>
            <a:ext cx="1981200" cy="1197610"/>
          </a:xfrm>
          <a:custGeom>
            <a:avLst/>
            <a:gdLst/>
            <a:ahLst/>
            <a:cxnLst/>
            <a:rect l="l" t="t" r="r" b="b"/>
            <a:pathLst>
              <a:path w="1981200" h="1197610">
                <a:moveTo>
                  <a:pt x="0" y="2031"/>
                </a:moveTo>
                <a:lnTo>
                  <a:pt x="0" y="888"/>
                </a:lnTo>
                <a:lnTo>
                  <a:pt x="1015" y="0"/>
                </a:lnTo>
                <a:lnTo>
                  <a:pt x="2159" y="0"/>
                </a:lnTo>
                <a:lnTo>
                  <a:pt x="1979167" y="0"/>
                </a:lnTo>
                <a:lnTo>
                  <a:pt x="1980311" y="0"/>
                </a:lnTo>
                <a:lnTo>
                  <a:pt x="1981200" y="888"/>
                </a:lnTo>
                <a:lnTo>
                  <a:pt x="1981200" y="2031"/>
                </a:lnTo>
                <a:lnTo>
                  <a:pt x="1981200" y="1194942"/>
                </a:lnTo>
                <a:lnTo>
                  <a:pt x="1981200" y="1196085"/>
                </a:lnTo>
                <a:lnTo>
                  <a:pt x="1980311" y="1197102"/>
                </a:lnTo>
                <a:lnTo>
                  <a:pt x="1979167" y="1197102"/>
                </a:lnTo>
                <a:lnTo>
                  <a:pt x="2159" y="1197102"/>
                </a:lnTo>
                <a:lnTo>
                  <a:pt x="1015" y="1197102"/>
                </a:lnTo>
                <a:lnTo>
                  <a:pt x="0" y="1196085"/>
                </a:lnTo>
                <a:lnTo>
                  <a:pt x="0" y="1194942"/>
                </a:lnTo>
                <a:lnTo>
                  <a:pt x="0" y="203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3523488" y="2576296"/>
            <a:ext cx="1981200" cy="1073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" marR="90170" algn="ctr">
              <a:lnSpc>
                <a:spcPct val="93000"/>
              </a:lnSpc>
            </a:pPr>
            <a:r>
              <a:rPr sz="2200" spc="-5" dirty="0">
                <a:latin typeface="Arial"/>
                <a:cs typeface="Arial"/>
              </a:rPr>
              <a:t>feature  repre</a:t>
            </a:r>
            <a:r>
              <a:rPr sz="2200" dirty="0">
                <a:latin typeface="Arial"/>
                <a:cs typeface="Arial"/>
              </a:rPr>
              <a:t>s</a:t>
            </a:r>
            <a:r>
              <a:rPr sz="2200" spc="-5" dirty="0">
                <a:latin typeface="Arial"/>
                <a:cs typeface="Arial"/>
              </a:rPr>
              <a:t>entation  (hand-crafted)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737739" y="2872994"/>
            <a:ext cx="468630" cy="297180"/>
          </a:xfrm>
          <a:custGeom>
            <a:avLst/>
            <a:gdLst/>
            <a:ahLst/>
            <a:cxnLst/>
            <a:rect l="l" t="t" r="r" b="b"/>
            <a:pathLst>
              <a:path w="468630" h="297180">
                <a:moveTo>
                  <a:pt x="337947" y="0"/>
                </a:moveTo>
                <a:lnTo>
                  <a:pt x="337947" y="74294"/>
                </a:lnTo>
                <a:lnTo>
                  <a:pt x="0" y="74294"/>
                </a:lnTo>
                <a:lnTo>
                  <a:pt x="0" y="222884"/>
                </a:lnTo>
                <a:lnTo>
                  <a:pt x="337947" y="222884"/>
                </a:lnTo>
                <a:lnTo>
                  <a:pt x="337947" y="297179"/>
                </a:lnTo>
                <a:lnTo>
                  <a:pt x="468122" y="148589"/>
                </a:lnTo>
                <a:lnTo>
                  <a:pt x="33794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37739" y="2872994"/>
            <a:ext cx="468630" cy="297180"/>
          </a:xfrm>
          <a:custGeom>
            <a:avLst/>
            <a:gdLst/>
            <a:ahLst/>
            <a:cxnLst/>
            <a:rect l="l" t="t" r="r" b="b"/>
            <a:pathLst>
              <a:path w="468630" h="297180">
                <a:moveTo>
                  <a:pt x="468122" y="148589"/>
                </a:moveTo>
                <a:lnTo>
                  <a:pt x="337947" y="297179"/>
                </a:lnTo>
                <a:lnTo>
                  <a:pt x="337947" y="222884"/>
                </a:lnTo>
                <a:lnTo>
                  <a:pt x="0" y="222884"/>
                </a:lnTo>
                <a:lnTo>
                  <a:pt x="0" y="74294"/>
                </a:lnTo>
                <a:lnTo>
                  <a:pt x="337947" y="74294"/>
                </a:lnTo>
                <a:lnTo>
                  <a:pt x="337947" y="0"/>
                </a:lnTo>
                <a:lnTo>
                  <a:pt x="468122" y="14858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0404" y="2872994"/>
            <a:ext cx="467995" cy="297180"/>
          </a:xfrm>
          <a:custGeom>
            <a:avLst/>
            <a:gdLst/>
            <a:ahLst/>
            <a:cxnLst/>
            <a:rect l="l" t="t" r="r" b="b"/>
            <a:pathLst>
              <a:path w="467995" h="297180">
                <a:moveTo>
                  <a:pt x="337947" y="0"/>
                </a:moveTo>
                <a:lnTo>
                  <a:pt x="337947" y="74294"/>
                </a:lnTo>
                <a:lnTo>
                  <a:pt x="0" y="74294"/>
                </a:lnTo>
                <a:lnTo>
                  <a:pt x="0" y="222884"/>
                </a:lnTo>
                <a:lnTo>
                  <a:pt x="337947" y="222884"/>
                </a:lnTo>
                <a:lnTo>
                  <a:pt x="337947" y="297179"/>
                </a:lnTo>
                <a:lnTo>
                  <a:pt x="467995" y="148589"/>
                </a:lnTo>
                <a:lnTo>
                  <a:pt x="33794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80404" y="2872994"/>
            <a:ext cx="467995" cy="297180"/>
          </a:xfrm>
          <a:custGeom>
            <a:avLst/>
            <a:gdLst/>
            <a:ahLst/>
            <a:cxnLst/>
            <a:rect l="l" t="t" r="r" b="b"/>
            <a:pathLst>
              <a:path w="467995" h="297180">
                <a:moveTo>
                  <a:pt x="467995" y="148589"/>
                </a:moveTo>
                <a:lnTo>
                  <a:pt x="337947" y="297179"/>
                </a:lnTo>
                <a:lnTo>
                  <a:pt x="337947" y="222884"/>
                </a:lnTo>
                <a:lnTo>
                  <a:pt x="0" y="222884"/>
                </a:lnTo>
                <a:lnTo>
                  <a:pt x="0" y="74294"/>
                </a:lnTo>
                <a:lnTo>
                  <a:pt x="337947" y="74294"/>
                </a:lnTo>
                <a:lnTo>
                  <a:pt x="337947" y="0"/>
                </a:lnTo>
                <a:lnTo>
                  <a:pt x="467995" y="14858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340866" y="1862963"/>
            <a:ext cx="336232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Features are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not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learned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64230" y="2286000"/>
            <a:ext cx="132715" cy="360045"/>
          </a:xfrm>
          <a:custGeom>
            <a:avLst/>
            <a:gdLst/>
            <a:ahLst/>
            <a:cxnLst/>
            <a:rect l="l" t="t" r="r" b="b"/>
            <a:pathLst>
              <a:path w="132714" h="360044">
                <a:moveTo>
                  <a:pt x="16001" y="229615"/>
                </a:moveTo>
                <a:lnTo>
                  <a:pt x="2412" y="237616"/>
                </a:lnTo>
                <a:lnTo>
                  <a:pt x="0" y="246379"/>
                </a:lnTo>
                <a:lnTo>
                  <a:pt x="4063" y="253237"/>
                </a:lnTo>
                <a:lnTo>
                  <a:pt x="66420" y="360045"/>
                </a:lnTo>
                <a:lnTo>
                  <a:pt x="82955" y="331724"/>
                </a:lnTo>
                <a:lnTo>
                  <a:pt x="52069" y="331724"/>
                </a:lnTo>
                <a:lnTo>
                  <a:pt x="52066" y="278794"/>
                </a:lnTo>
                <a:lnTo>
                  <a:pt x="24764" y="232028"/>
                </a:lnTo>
                <a:lnTo>
                  <a:pt x="16001" y="229615"/>
                </a:lnTo>
                <a:close/>
              </a:path>
              <a:path w="132714" h="360044">
                <a:moveTo>
                  <a:pt x="52069" y="278800"/>
                </a:moveTo>
                <a:lnTo>
                  <a:pt x="52069" y="331724"/>
                </a:lnTo>
                <a:lnTo>
                  <a:pt x="80644" y="331724"/>
                </a:lnTo>
                <a:lnTo>
                  <a:pt x="80644" y="324485"/>
                </a:lnTo>
                <a:lnTo>
                  <a:pt x="53975" y="324485"/>
                </a:lnTo>
                <a:lnTo>
                  <a:pt x="66356" y="303272"/>
                </a:lnTo>
                <a:lnTo>
                  <a:pt x="52069" y="278800"/>
                </a:lnTo>
                <a:close/>
              </a:path>
              <a:path w="132714" h="360044">
                <a:moveTo>
                  <a:pt x="116712" y="229615"/>
                </a:moveTo>
                <a:lnTo>
                  <a:pt x="108076" y="232028"/>
                </a:lnTo>
                <a:lnTo>
                  <a:pt x="104012" y="238760"/>
                </a:lnTo>
                <a:lnTo>
                  <a:pt x="80644" y="278794"/>
                </a:lnTo>
                <a:lnTo>
                  <a:pt x="80644" y="331724"/>
                </a:lnTo>
                <a:lnTo>
                  <a:pt x="82955" y="331724"/>
                </a:lnTo>
                <a:lnTo>
                  <a:pt x="128777" y="253237"/>
                </a:lnTo>
                <a:lnTo>
                  <a:pt x="132714" y="246379"/>
                </a:lnTo>
                <a:lnTo>
                  <a:pt x="130429" y="237616"/>
                </a:lnTo>
                <a:lnTo>
                  <a:pt x="123570" y="233679"/>
                </a:lnTo>
                <a:lnTo>
                  <a:pt x="116712" y="229615"/>
                </a:lnTo>
                <a:close/>
              </a:path>
              <a:path w="132714" h="360044">
                <a:moveTo>
                  <a:pt x="66356" y="303272"/>
                </a:moveTo>
                <a:lnTo>
                  <a:pt x="53975" y="324485"/>
                </a:lnTo>
                <a:lnTo>
                  <a:pt x="78739" y="324485"/>
                </a:lnTo>
                <a:lnTo>
                  <a:pt x="66356" y="303272"/>
                </a:lnTo>
                <a:close/>
              </a:path>
              <a:path w="132714" h="360044">
                <a:moveTo>
                  <a:pt x="80644" y="278794"/>
                </a:moveTo>
                <a:lnTo>
                  <a:pt x="66356" y="303272"/>
                </a:lnTo>
                <a:lnTo>
                  <a:pt x="78739" y="324485"/>
                </a:lnTo>
                <a:lnTo>
                  <a:pt x="80644" y="324485"/>
                </a:lnTo>
                <a:lnTo>
                  <a:pt x="80644" y="278794"/>
                </a:lnTo>
                <a:close/>
              </a:path>
              <a:path w="132714" h="360044">
                <a:moveTo>
                  <a:pt x="80644" y="0"/>
                </a:moveTo>
                <a:lnTo>
                  <a:pt x="52069" y="0"/>
                </a:lnTo>
                <a:lnTo>
                  <a:pt x="52069" y="278800"/>
                </a:lnTo>
                <a:lnTo>
                  <a:pt x="66356" y="303272"/>
                </a:lnTo>
                <a:lnTo>
                  <a:pt x="80641" y="278800"/>
                </a:lnTo>
                <a:lnTo>
                  <a:pt x="8064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9295" rIns="0" bIns="0" rtlCol="0">
            <a:spAutoFit/>
          </a:bodyPr>
          <a:lstStyle/>
          <a:p>
            <a:pPr marL="680720">
              <a:lnSpc>
                <a:spcPct val="100000"/>
              </a:lnSpc>
            </a:pPr>
            <a:r>
              <a:rPr sz="4000" spc="-20" dirty="0"/>
              <a:t>Traditional </a:t>
            </a:r>
            <a:r>
              <a:rPr sz="4000" spc="-5" dirty="0"/>
              <a:t>Recognition</a:t>
            </a:r>
            <a:r>
              <a:rPr sz="4000" spc="-140" dirty="0"/>
              <a:t> </a:t>
            </a:r>
            <a:r>
              <a:rPr sz="4000" spc="-5" dirty="0"/>
              <a:t>Approach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hape 142" descr="alex4.wm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407525"/>
            <a:ext cx="9144001" cy="20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40</a:t>
            </a:fld>
            <a:endParaRPr lang="en"/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upsampling output</a:t>
            </a:r>
          </a:p>
        </p:txBody>
      </p:sp>
    </p:spTree>
    <p:extLst>
      <p:ext uri="{BB962C8B-B14F-4D97-AF65-F5344CB8AC3E}">
        <p14:creationId xmlns:p14="http://schemas.microsoft.com/office/powerpoint/2010/main" val="12097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 descr="alex5.wm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2407525"/>
            <a:ext cx="9144001" cy="20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41</a:t>
            </a:fld>
            <a:endParaRPr lang="en"/>
          </a:p>
        </p:txBody>
      </p:sp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end-to-end, pixels-to-pixels network</a:t>
            </a:r>
          </a:p>
        </p:txBody>
      </p:sp>
    </p:spTree>
    <p:extLst>
      <p:ext uri="{BB962C8B-B14F-4D97-AF65-F5344CB8AC3E}">
        <p14:creationId xmlns:p14="http://schemas.microsoft.com/office/powerpoint/2010/main" val="2351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1503401" y="4910838"/>
            <a:ext cx="1131899" cy="329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conv, pool,</a:t>
            </a:r>
          </a:p>
          <a:p>
            <a:pPr algn="ctr"/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nonlinearity</a:t>
            </a:r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1725" y="4640938"/>
            <a:ext cx="95250" cy="257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Shape 158"/>
          <p:cNvGrpSpPr/>
          <p:nvPr/>
        </p:nvGrpSpPr>
        <p:grpSpPr>
          <a:xfrm>
            <a:off x="6731826" y="4255601"/>
            <a:ext cx="1131899" cy="580199"/>
            <a:chOff x="5212375" y="4498425"/>
            <a:chExt cx="1131899" cy="580199"/>
          </a:xfrm>
        </p:grpSpPr>
        <p:sp>
          <p:nvSpPr>
            <p:cNvPr id="159" name="Shape 159"/>
            <p:cNvSpPr txBox="1"/>
            <p:nvPr/>
          </p:nvSpPr>
          <p:spPr>
            <a:xfrm>
              <a:off x="5212375" y="4748925"/>
              <a:ext cx="1131899" cy="329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1400" kern="0">
                  <a:solidFill>
                    <a:srgbClr val="000000"/>
                  </a:solidFill>
                  <a:cs typeface="Arial"/>
                  <a:sym typeface="Arial"/>
                </a:rPr>
                <a:t>upsampling</a:t>
              </a:r>
            </a:p>
          </p:txBody>
        </p:sp>
        <p:pic>
          <p:nvPicPr>
            <p:cNvPr id="160" name="Shape 16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30700" y="4498425"/>
              <a:ext cx="95250" cy="2571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1" name="Shape 161"/>
          <p:cNvGrpSpPr/>
          <p:nvPr/>
        </p:nvGrpSpPr>
        <p:grpSpPr>
          <a:xfrm>
            <a:off x="7445725" y="4552075"/>
            <a:ext cx="1548900" cy="688474"/>
            <a:chOff x="5896825" y="4530500"/>
            <a:chExt cx="1548900" cy="688474"/>
          </a:xfrm>
        </p:grpSpPr>
        <p:sp>
          <p:nvSpPr>
            <p:cNvPr id="162" name="Shape 162"/>
            <p:cNvSpPr txBox="1"/>
            <p:nvPr/>
          </p:nvSpPr>
          <p:spPr>
            <a:xfrm>
              <a:off x="5896825" y="4889275"/>
              <a:ext cx="1548900" cy="329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1400" kern="0">
                  <a:solidFill>
                    <a:srgbClr val="000000"/>
                  </a:solidFill>
                  <a:cs typeface="Arial"/>
                  <a:sym typeface="Arial"/>
                </a:rPr>
                <a:t>pixelwise</a:t>
              </a:r>
              <a:br>
                <a:rPr lang="en" sz="1400" kern="0">
                  <a:solidFill>
                    <a:srgbClr val="000000"/>
                  </a:solidFill>
                  <a:cs typeface="Arial"/>
                  <a:sym typeface="Arial"/>
                </a:rPr>
              </a:br>
              <a:r>
                <a:rPr lang="en" sz="1400" kern="0">
                  <a:solidFill>
                    <a:srgbClr val="000000"/>
                  </a:solidFill>
                  <a:cs typeface="Arial"/>
                  <a:sym typeface="Arial"/>
                </a:rPr>
                <a:t>output + loss</a:t>
              </a:r>
            </a:p>
          </p:txBody>
        </p:sp>
        <p:pic>
          <p:nvPicPr>
            <p:cNvPr id="163" name="Shape 16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23650" y="4530500"/>
              <a:ext cx="95250" cy="257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Shape 164"/>
          <p:cNvSpPr txBox="1">
            <a:spLocks noGrp="1"/>
          </p:cNvSpPr>
          <p:nvPr>
            <p:ph type="title" idx="4294967295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end-to-end, pixels-to-pixels network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42</a:t>
            </a:fld>
            <a:endParaRPr lang="en"/>
          </a:p>
        </p:txBody>
      </p:sp>
      <p:pic>
        <p:nvPicPr>
          <p:cNvPr id="166" name="Shape 166" descr="alex5.wm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" y="2407525"/>
            <a:ext cx="9144001" cy="2042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78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spectrum of deep features</a:t>
            </a:r>
          </a:p>
        </p:txBody>
      </p:sp>
      <p:grpSp>
        <p:nvGrpSpPr>
          <p:cNvPr id="172" name="Shape 172"/>
          <p:cNvGrpSpPr/>
          <p:nvPr/>
        </p:nvGrpSpPr>
        <p:grpSpPr>
          <a:xfrm>
            <a:off x="4523425" y="4699025"/>
            <a:ext cx="1644000" cy="331800"/>
            <a:chOff x="1184450" y="4020350"/>
            <a:chExt cx="1644000" cy="331800"/>
          </a:xfrm>
        </p:grpSpPr>
        <p:sp>
          <p:nvSpPr>
            <p:cNvPr id="173" name="Shape 173"/>
            <p:cNvSpPr/>
            <p:nvPr/>
          </p:nvSpPr>
          <p:spPr>
            <a:xfrm>
              <a:off x="2170850" y="4020350"/>
              <a:ext cx="328800" cy="329699"/>
            </a:xfrm>
            <a:prstGeom prst="rect">
              <a:avLst/>
            </a:prstGeom>
            <a:solidFill>
              <a:srgbClr val="C8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1842050" y="4020350"/>
              <a:ext cx="328800" cy="331800"/>
            </a:xfrm>
            <a:prstGeom prst="rect">
              <a:avLst/>
            </a:prstGeom>
            <a:solidFill>
              <a:srgbClr val="FF191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1513250" y="4020350"/>
              <a:ext cx="328800" cy="329999"/>
            </a:xfrm>
            <a:prstGeom prst="rect">
              <a:avLst/>
            </a:prstGeom>
            <a:solidFill>
              <a:srgbClr val="FF696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184450" y="4020350"/>
              <a:ext cx="328800" cy="329699"/>
            </a:xfrm>
            <a:prstGeom prst="rect">
              <a:avLst/>
            </a:prstGeom>
            <a:solidFill>
              <a:srgbClr val="FFB9B9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2499650" y="4020350"/>
              <a:ext cx="328800" cy="329699"/>
            </a:xfrm>
            <a:prstGeom prst="rect">
              <a:avLst/>
            </a:prstGeom>
            <a:solidFill>
              <a:srgbClr val="A00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8" name="Shape 178"/>
          <p:cNvSpPr txBox="1"/>
          <p:nvPr/>
        </p:nvSpPr>
        <p:spPr>
          <a:xfrm>
            <a:off x="457200" y="2152320"/>
            <a:ext cx="85620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combine </a:t>
            </a:r>
            <a:r>
              <a:rPr lang="en" sz="2400" i="1" kern="0">
                <a:solidFill>
                  <a:srgbClr val="000000"/>
                </a:solidFill>
                <a:cs typeface="Arial"/>
                <a:sym typeface="Arial"/>
              </a:rPr>
              <a:t>where</a:t>
            </a:r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 (local, shallow) with </a:t>
            </a:r>
            <a:r>
              <a:rPr lang="en" sz="2400" i="1" kern="0">
                <a:solidFill>
                  <a:srgbClr val="000000"/>
                </a:solidFill>
                <a:cs typeface="Arial"/>
                <a:sym typeface="Arial"/>
              </a:rPr>
              <a:t>what</a:t>
            </a:r>
            <a:r>
              <a:rPr lang="en" sz="2400" kern="0">
                <a:solidFill>
                  <a:srgbClr val="000000"/>
                </a:solidFill>
                <a:cs typeface="Arial"/>
                <a:sym typeface="Arial"/>
              </a:rPr>
              <a:t> (global, deep)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472601" y="5074050"/>
            <a:ext cx="5393399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fuse features into </a:t>
            </a:r>
            <a:r>
              <a:rPr lang="en" b="1" kern="0">
                <a:solidFill>
                  <a:srgbClr val="000000"/>
                </a:solidFill>
                <a:cs typeface="Arial"/>
                <a:sym typeface="Arial"/>
              </a:rPr>
              <a:t>deep jet</a:t>
            </a:r>
          </a:p>
          <a:p>
            <a:endParaRPr b="1" ker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" sz="1400" kern="0">
                <a:solidFill>
                  <a:srgbClr val="000000"/>
                </a:solidFill>
                <a:cs typeface="Arial"/>
                <a:sym typeface="Arial"/>
              </a:rPr>
              <a:t>(cf. Hariharan et al. CVPR15 “hypercolumn”)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43</a:t>
            </a:fld>
            <a:endParaRPr lang="en"/>
          </a:p>
        </p:txBody>
      </p:sp>
      <p:pic>
        <p:nvPicPr>
          <p:cNvPr id="181" name="Shape 181" descr="je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712" y="2980460"/>
            <a:ext cx="8042576" cy="125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5124925" y="4338113"/>
            <a:ext cx="95250" cy="25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146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skip layers</a:t>
            </a:r>
          </a:p>
        </p:txBody>
      </p:sp>
      <p:pic>
        <p:nvPicPr>
          <p:cNvPr id="188" name="Shape 188" descr="skip.png"/>
          <p:cNvPicPr preferRelativeResize="0"/>
          <p:nvPr/>
        </p:nvPicPr>
        <p:blipFill rotWithShape="1">
          <a:blip r:embed="rId3">
            <a:alphaModFix/>
          </a:blip>
          <a:srcRect r="16352"/>
          <a:stretch/>
        </p:blipFill>
        <p:spPr>
          <a:xfrm>
            <a:off x="138875" y="2287325"/>
            <a:ext cx="6792260" cy="3457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Shape 189"/>
          <p:cNvGrpSpPr/>
          <p:nvPr/>
        </p:nvGrpSpPr>
        <p:grpSpPr>
          <a:xfrm>
            <a:off x="3925079" y="3591433"/>
            <a:ext cx="1518599" cy="1454700"/>
            <a:chOff x="3812703" y="2589108"/>
            <a:chExt cx="1518599" cy="1454700"/>
          </a:xfrm>
        </p:grpSpPr>
        <p:pic>
          <p:nvPicPr>
            <p:cNvPr id="190" name="Shape 19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2589682">
              <a:off x="4705215" y="2955855"/>
              <a:ext cx="95257" cy="257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Shape 19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8210318">
              <a:off x="4254070" y="3400635"/>
              <a:ext cx="95257" cy="2571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2" name="Shape 192"/>
            <p:cNvSpPr txBox="1"/>
            <p:nvPr/>
          </p:nvSpPr>
          <p:spPr>
            <a:xfrm rot="2588524">
              <a:off x="3698514" y="3138175"/>
              <a:ext cx="1746977" cy="35656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400" kern="0">
                  <a:solidFill>
                    <a:srgbClr val="CC4125"/>
                  </a:solidFill>
                  <a:cs typeface="Arial"/>
                  <a:sym typeface="Arial"/>
                </a:rPr>
                <a:t>skip to fuse layers!</a:t>
              </a:r>
            </a:p>
          </p:txBody>
        </p:sp>
      </p:grpSp>
      <p:grpSp>
        <p:nvGrpSpPr>
          <p:cNvPr id="193" name="Shape 193"/>
          <p:cNvGrpSpPr/>
          <p:nvPr/>
        </p:nvGrpSpPr>
        <p:grpSpPr>
          <a:xfrm>
            <a:off x="6875107" y="2719126"/>
            <a:ext cx="1811692" cy="3195137"/>
            <a:chOff x="6875107" y="1861875"/>
            <a:chExt cx="1811692" cy="3195137"/>
          </a:xfrm>
        </p:grpSpPr>
        <p:sp>
          <p:nvSpPr>
            <p:cNvPr id="194" name="Shape 194"/>
            <p:cNvSpPr/>
            <p:nvPr/>
          </p:nvSpPr>
          <p:spPr>
            <a:xfrm rot="5400000">
              <a:off x="6440107" y="2296874"/>
              <a:ext cx="1096199" cy="226200"/>
            </a:xfrm>
            <a:prstGeom prst="uturnArrow">
              <a:avLst>
                <a:gd name="adj1" fmla="val 0"/>
                <a:gd name="adj2" fmla="val 12946"/>
                <a:gd name="adj3" fmla="val 16651"/>
                <a:gd name="adj4" fmla="val 52064"/>
                <a:gd name="adj5" fmla="val 10000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Shape 195"/>
            <p:cNvSpPr/>
            <p:nvPr/>
          </p:nvSpPr>
          <p:spPr>
            <a:xfrm rot="5400000">
              <a:off x="6459275" y="3527674"/>
              <a:ext cx="1096199" cy="226200"/>
            </a:xfrm>
            <a:prstGeom prst="uturnArrow">
              <a:avLst>
                <a:gd name="adj1" fmla="val 0"/>
                <a:gd name="adj2" fmla="val 12946"/>
                <a:gd name="adj3" fmla="val 16651"/>
                <a:gd name="adj4" fmla="val 52064"/>
                <a:gd name="adj5" fmla="val 100000"/>
              </a:avLst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sz="10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196" name="Shape 196"/>
            <p:cNvCxnSpPr/>
            <p:nvPr/>
          </p:nvCxnSpPr>
          <p:spPr>
            <a:xfrm>
              <a:off x="6910225" y="4420475"/>
              <a:ext cx="597000" cy="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97" name="Shape 197"/>
            <p:cNvSpPr txBox="1"/>
            <p:nvPr/>
          </p:nvSpPr>
          <p:spPr>
            <a:xfrm>
              <a:off x="7308000" y="2178775"/>
              <a:ext cx="1378800" cy="343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400" kern="0">
                  <a:solidFill>
                    <a:srgbClr val="000000"/>
                  </a:solidFill>
                  <a:cs typeface="Arial"/>
                  <a:sym typeface="Arial"/>
                </a:rPr>
                <a:t>interp + sum</a:t>
              </a: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7307987" y="3402837"/>
              <a:ext cx="1378800" cy="343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400" kern="0">
                  <a:solidFill>
                    <a:srgbClr val="000000"/>
                  </a:solidFill>
                  <a:cs typeface="Arial"/>
                  <a:sym typeface="Arial"/>
                </a:rPr>
                <a:t>interp + sum</a:t>
              </a:r>
            </a:p>
          </p:txBody>
        </p:sp>
        <p:sp>
          <p:nvSpPr>
            <p:cNvPr id="199" name="Shape 199"/>
            <p:cNvSpPr txBox="1"/>
            <p:nvPr/>
          </p:nvSpPr>
          <p:spPr>
            <a:xfrm>
              <a:off x="7258562" y="4713812"/>
              <a:ext cx="1378800" cy="343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algn="ctr"/>
              <a:r>
                <a:rPr lang="en" sz="1400" kern="0">
                  <a:solidFill>
                    <a:srgbClr val="000000"/>
                  </a:solidFill>
                  <a:cs typeface="Arial"/>
                  <a:sym typeface="Arial"/>
                </a:rPr>
                <a:t>dense output</a:t>
              </a:r>
            </a:p>
          </p:txBody>
        </p:sp>
        <p:pic>
          <p:nvPicPr>
            <p:cNvPr id="200" name="Shape 200" descr="skip.png"/>
            <p:cNvPicPr preferRelativeResize="0"/>
            <p:nvPr/>
          </p:nvPicPr>
          <p:blipFill rotWithShape="1">
            <a:blip r:embed="rId3">
              <a:alphaModFix/>
            </a:blip>
            <a:srcRect t="9124" r="92089" b="70408"/>
            <a:stretch/>
          </p:blipFill>
          <p:spPr>
            <a:xfrm>
              <a:off x="7626800" y="4066612"/>
              <a:ext cx="642353" cy="7077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44</a:t>
            </a:fld>
            <a:endParaRPr lang="en"/>
          </a:p>
        </p:txBody>
      </p:sp>
      <p:grpSp>
        <p:nvGrpSpPr>
          <p:cNvPr id="202" name="Shape 202"/>
          <p:cNvGrpSpPr/>
          <p:nvPr/>
        </p:nvGrpSpPr>
        <p:grpSpPr>
          <a:xfrm>
            <a:off x="517700" y="3406875"/>
            <a:ext cx="4321274" cy="2507374"/>
            <a:chOff x="457200" y="2380575"/>
            <a:chExt cx="4321274" cy="2507374"/>
          </a:xfrm>
        </p:grpSpPr>
        <p:cxnSp>
          <p:nvCxnSpPr>
            <p:cNvPr id="203" name="Shape 203"/>
            <p:cNvCxnSpPr/>
            <p:nvPr/>
          </p:nvCxnSpPr>
          <p:spPr>
            <a:xfrm>
              <a:off x="634275" y="2380575"/>
              <a:ext cx="4144199" cy="233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rgbClr val="980000"/>
              </a:solidFill>
              <a:prstDash val="solid"/>
              <a:round/>
              <a:headEnd type="stealth" w="lg" len="lg"/>
              <a:tailEnd type="none" w="lg" len="lg"/>
            </a:ln>
          </p:spPr>
        </p:cxnSp>
        <p:sp>
          <p:nvSpPr>
            <p:cNvPr id="204" name="Shape 204"/>
            <p:cNvSpPr txBox="1"/>
            <p:nvPr/>
          </p:nvSpPr>
          <p:spPr>
            <a:xfrm>
              <a:off x="457200" y="3572450"/>
              <a:ext cx="2558700" cy="1315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r>
                <a:rPr lang="en" sz="1400" b="1" kern="0">
                  <a:solidFill>
                    <a:srgbClr val="980000"/>
                  </a:solidFill>
                  <a:cs typeface="Arial"/>
                  <a:sym typeface="Arial"/>
                </a:rPr>
                <a:t>end-to-end</a:t>
              </a:r>
              <a:r>
                <a:rPr lang="en" sz="1400" kern="0">
                  <a:solidFill>
                    <a:srgbClr val="980000"/>
                  </a:solidFill>
                  <a:cs typeface="Arial"/>
                  <a:sym typeface="Arial"/>
                </a:rPr>
                <a:t>, </a:t>
              </a:r>
              <a:r>
                <a:rPr lang="en" sz="1400" b="1" kern="0">
                  <a:solidFill>
                    <a:srgbClr val="980000"/>
                  </a:solidFill>
                  <a:cs typeface="Arial"/>
                  <a:sym typeface="Arial"/>
                </a:rPr>
                <a:t>joint</a:t>
              </a:r>
              <a:r>
                <a:rPr lang="en" sz="1400" kern="0">
                  <a:solidFill>
                    <a:srgbClr val="980000"/>
                  </a:solidFill>
                  <a:cs typeface="Arial"/>
                  <a:sym typeface="Arial"/>
                </a:rPr>
                <a:t> learning</a:t>
              </a:r>
            </a:p>
            <a:p>
              <a:r>
                <a:rPr lang="en" sz="1400" kern="0">
                  <a:solidFill>
                    <a:srgbClr val="980000"/>
                  </a:solidFill>
                  <a:cs typeface="Arial"/>
                  <a:sym typeface="Arial"/>
                </a:rPr>
                <a:t>of </a:t>
              </a:r>
              <a:r>
                <a:rPr lang="en" sz="1400" b="1" kern="0">
                  <a:solidFill>
                    <a:srgbClr val="980000"/>
                  </a:solidFill>
                  <a:cs typeface="Arial"/>
                  <a:sym typeface="Arial"/>
                </a:rPr>
                <a:t>semantics</a:t>
              </a:r>
              <a:r>
                <a:rPr lang="en" sz="1400" kern="0">
                  <a:solidFill>
                    <a:srgbClr val="980000"/>
                  </a:solidFill>
                  <a:cs typeface="Arial"/>
                  <a:sym typeface="Arial"/>
                </a:rPr>
                <a:t> and </a:t>
              </a:r>
              <a:r>
                <a:rPr lang="en" sz="1400" b="1" kern="0">
                  <a:solidFill>
                    <a:srgbClr val="980000"/>
                  </a:solidFill>
                  <a:cs typeface="Arial"/>
                  <a:sym typeface="Arial"/>
                </a:rPr>
                <a:t>location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69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Shape 209"/>
          <p:cNvGrpSpPr/>
          <p:nvPr/>
        </p:nvGrpSpPr>
        <p:grpSpPr>
          <a:xfrm>
            <a:off x="25197" y="2543434"/>
            <a:ext cx="9093614" cy="2727196"/>
            <a:chOff x="47250" y="1425975"/>
            <a:chExt cx="10135549" cy="3039675"/>
          </a:xfrm>
        </p:grpSpPr>
        <p:pic>
          <p:nvPicPr>
            <p:cNvPr id="210" name="Shape 210"/>
            <p:cNvPicPr preferRelativeResize="0"/>
            <p:nvPr/>
          </p:nvPicPr>
          <p:blipFill rotWithShape="1">
            <a:blip r:embed="rId3">
              <a:alphaModFix/>
            </a:blip>
            <a:srcRect l="1960" t="13666"/>
            <a:stretch/>
          </p:blipFill>
          <p:spPr>
            <a:xfrm>
              <a:off x="2147525" y="1425975"/>
              <a:ext cx="8035274" cy="3039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Shape 211"/>
            <p:cNvPicPr preferRelativeResize="0"/>
            <p:nvPr/>
          </p:nvPicPr>
          <p:blipFill rotWithShape="1">
            <a:blip r:embed="rId4">
              <a:alphaModFix/>
            </a:blip>
            <a:srcRect t="6113" r="79938" b="56265"/>
            <a:stretch/>
          </p:blipFill>
          <p:spPr>
            <a:xfrm>
              <a:off x="47250" y="1425975"/>
              <a:ext cx="2056050" cy="29620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2" name="Shape 212"/>
          <p:cNvSpPr txBox="1"/>
          <p:nvPr/>
        </p:nvSpPr>
        <p:spPr>
          <a:xfrm>
            <a:off x="2147851" y="2155225"/>
            <a:ext cx="1140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stride 32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2300251" y="5155550"/>
            <a:ext cx="1140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no skips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3925351" y="2155225"/>
            <a:ext cx="1140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stride 16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4077751" y="5155550"/>
            <a:ext cx="1140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1 skip</a:t>
            </a:r>
          </a:p>
        </p:txBody>
      </p:sp>
      <p:sp>
        <p:nvSpPr>
          <p:cNvPr id="216" name="Shape 216"/>
          <p:cNvSpPr txBox="1"/>
          <p:nvPr/>
        </p:nvSpPr>
        <p:spPr>
          <a:xfrm>
            <a:off x="5756326" y="2155225"/>
            <a:ext cx="1140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stride 8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5908726" y="5155550"/>
            <a:ext cx="1140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2 skips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7457701" y="2155225"/>
            <a:ext cx="1422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ground truth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302026" y="2155225"/>
            <a:ext cx="1422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input image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skip layer refinement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090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106322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training + testing</a:t>
            </a:r>
          </a:p>
        </p:txBody>
      </p:sp>
      <p:pic>
        <p:nvPicPr>
          <p:cNvPr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1" y="3067526"/>
            <a:ext cx="5576399" cy="27881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457200" y="1989101"/>
            <a:ext cx="7014000" cy="124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indent="-355600">
              <a:lnSpc>
                <a:spcPct val="115000"/>
              </a:lnSpc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cs typeface="Arial"/>
                <a:sym typeface="Arial"/>
              </a:rPr>
              <a:t>train full image at a time </a:t>
            </a:r>
            <a:r>
              <a:rPr lang="en" sz="2000" i="1" kern="0">
                <a:solidFill>
                  <a:srgbClr val="000000"/>
                </a:solidFill>
                <a:cs typeface="Arial"/>
                <a:sym typeface="Arial"/>
              </a:rPr>
              <a:t>without patch sampling</a:t>
            </a:r>
            <a:r>
              <a:rPr lang="en" sz="2000" kern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  <a:p>
            <a:pPr marL="457200" indent="-355600">
              <a:lnSpc>
                <a:spcPct val="115000"/>
              </a:lnSpc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cs typeface="Arial"/>
                <a:sym typeface="Arial"/>
              </a:rPr>
              <a:t>reshape network to take input of any size</a:t>
            </a:r>
          </a:p>
          <a:p>
            <a:pPr marL="457200" indent="-355600">
              <a:lnSpc>
                <a:spcPct val="115000"/>
              </a:lnSpc>
              <a:buSzPct val="100000"/>
              <a:buFontTx/>
              <a:buChar char="-"/>
            </a:pPr>
            <a:r>
              <a:rPr lang="en" sz="2000" kern="0">
                <a:solidFill>
                  <a:srgbClr val="000000"/>
                </a:solidFill>
                <a:cs typeface="Arial"/>
                <a:sym typeface="Arial"/>
              </a:rPr>
              <a:t>forward time is ~100ms for 500 x 500 x 21 output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9762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-146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/>
              <a:t>results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650" y="1289801"/>
            <a:ext cx="5328674" cy="46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/>
        </p:nvSpPr>
        <p:spPr>
          <a:xfrm>
            <a:off x="81076" y="917525"/>
            <a:ext cx="1422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FCN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1383151" y="917525"/>
            <a:ext cx="1422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SDS*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2694151" y="901600"/>
            <a:ext cx="1422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Truth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3991326" y="901600"/>
            <a:ext cx="1422899" cy="31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Input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sldNum" idx="12"/>
          </p:nvPr>
        </p:nvSpPr>
        <p:spPr>
          <a:xfrm>
            <a:off x="8556792" y="560710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47</a:t>
            </a:fld>
            <a:endParaRPr lang="en"/>
          </a:p>
        </p:txBody>
      </p:sp>
      <p:sp>
        <p:nvSpPr>
          <p:cNvPr id="241" name="Shape 241"/>
          <p:cNvSpPr txBox="1"/>
          <p:nvPr/>
        </p:nvSpPr>
        <p:spPr>
          <a:xfrm>
            <a:off x="5792975" y="2363425"/>
            <a:ext cx="3235200" cy="1809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Relative to prior state-of-the-art SDS:</a:t>
            </a:r>
          </a:p>
          <a:p>
            <a:endParaRPr kern="0">
              <a:solidFill>
                <a:srgbClr val="000000"/>
              </a:solidFill>
              <a:cs typeface="Arial"/>
              <a:sym typeface="Arial"/>
            </a:endParaRPr>
          </a:p>
          <a:p>
            <a:pPr marL="457200" indent="-342900">
              <a:buSzPct val="100000"/>
              <a:buFontTx/>
              <a:buChar char="­"/>
            </a:pPr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30% relative improvement</a:t>
            </a:r>
            <a:br>
              <a:rPr lang="en" kern="0">
                <a:solidFill>
                  <a:srgbClr val="000000"/>
                </a:solidFill>
                <a:cs typeface="Arial"/>
                <a:sym typeface="Arial"/>
              </a:rPr>
            </a:br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for mean IoU</a:t>
            </a:r>
          </a:p>
          <a:p>
            <a:endParaRPr kern="0">
              <a:solidFill>
                <a:srgbClr val="000000"/>
              </a:solidFill>
              <a:cs typeface="Arial"/>
              <a:sym typeface="Arial"/>
            </a:endParaRPr>
          </a:p>
          <a:p>
            <a:pPr marL="457200" indent="-342900">
              <a:buSzPct val="100000"/>
              <a:buFontTx/>
              <a:buChar char="­"/>
            </a:pPr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286</a:t>
            </a:r>
            <a:r>
              <a:rPr lang="en" kern="0">
                <a:solidFill>
                  <a:srgbClr val="222222"/>
                </a:solidFill>
                <a:cs typeface="Arial"/>
                <a:sym typeface="Arial"/>
              </a:rPr>
              <a:t>× </a:t>
            </a:r>
            <a:r>
              <a:rPr lang="en" kern="0">
                <a:solidFill>
                  <a:srgbClr val="000000"/>
                </a:solidFill>
                <a:cs typeface="Arial"/>
                <a:sym typeface="Arial"/>
              </a:rPr>
              <a:t>faster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5525625" y="5482701"/>
            <a:ext cx="3235200" cy="35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1200" kern="0">
                <a:solidFill>
                  <a:srgbClr val="000000"/>
                </a:solidFill>
                <a:cs typeface="Arial"/>
                <a:sym typeface="Arial"/>
              </a:rPr>
              <a:t>*Simultaneous Detection and Segmentation Hariharan et al. ECCV14</a:t>
            </a:r>
          </a:p>
        </p:txBody>
      </p:sp>
    </p:spTree>
    <p:extLst>
      <p:ext uri="{BB962C8B-B14F-4D97-AF65-F5344CB8AC3E}">
        <p14:creationId xmlns:p14="http://schemas.microsoft.com/office/powerpoint/2010/main" val="14058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322" y="1564881"/>
            <a:ext cx="4456607" cy="1224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7236" y="2863341"/>
            <a:ext cx="6864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SIFT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0" y="1541780"/>
            <a:ext cx="3202813" cy="1323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43954" y="2863341"/>
            <a:ext cx="15500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Spin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image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1429" y="3343021"/>
            <a:ext cx="4743323" cy="1610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55184" y="3487839"/>
            <a:ext cx="1887727" cy="5625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41515" y="3485476"/>
            <a:ext cx="1679194" cy="587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08903" y="4038447"/>
            <a:ext cx="1691767" cy="583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739890" y="4728971"/>
            <a:ext cx="107442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45" dirty="0">
                <a:latin typeface="Arial"/>
                <a:cs typeface="Arial"/>
              </a:rPr>
              <a:t>Textons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43502" y="2632201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17113" y="2713354"/>
            <a:ext cx="457200" cy="228600"/>
          </a:xfrm>
          <a:custGeom>
            <a:avLst/>
            <a:gdLst/>
            <a:ahLst/>
            <a:cxnLst/>
            <a:rect l="l" t="t" r="r" b="b"/>
            <a:pathLst>
              <a:path w="457200" h="228600">
                <a:moveTo>
                  <a:pt x="0" y="228600"/>
                </a:moveTo>
                <a:lnTo>
                  <a:pt x="457200" y="228600"/>
                </a:lnTo>
                <a:lnTo>
                  <a:pt x="45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0687" rIns="0" bIns="0" rtlCol="0">
            <a:spAutoFit/>
          </a:bodyPr>
          <a:lstStyle/>
          <a:p>
            <a:pPr marL="1552575">
              <a:lnSpc>
                <a:spcPct val="100000"/>
              </a:lnSpc>
            </a:pPr>
            <a:r>
              <a:rPr spc="-10" dirty="0">
                <a:latin typeface="Calibri"/>
                <a:cs typeface="Calibri"/>
              </a:rPr>
              <a:t>Computer </a:t>
            </a:r>
            <a:r>
              <a:rPr dirty="0">
                <a:latin typeface="Calibri"/>
                <a:cs typeface="Calibri"/>
              </a:rPr>
              <a:t>vision</a:t>
            </a:r>
            <a:r>
              <a:rPr spc="-70" dirty="0">
                <a:latin typeface="Calibri"/>
                <a:cs typeface="Calibri"/>
              </a:rPr>
              <a:t> </a:t>
            </a:r>
            <a:r>
              <a:rPr spc="-25" dirty="0">
                <a:latin typeface="Calibri"/>
                <a:cs typeface="Calibri"/>
              </a:rPr>
              <a:t>features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59740" y="5849721"/>
            <a:ext cx="82003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60" dirty="0">
                <a:latin typeface="Arial"/>
                <a:cs typeface="Arial"/>
              </a:rPr>
              <a:t>SURF, </a:t>
            </a:r>
            <a:r>
              <a:rPr sz="2400" spc="-5" dirty="0">
                <a:latin typeface="Arial"/>
                <a:cs typeface="Arial"/>
              </a:rPr>
              <a:t>MSER, </a:t>
            </a:r>
            <a:r>
              <a:rPr sz="2400" spc="-85" dirty="0">
                <a:latin typeface="Arial"/>
                <a:cs typeface="Arial"/>
              </a:rPr>
              <a:t>LBP, </a:t>
            </a:r>
            <a:r>
              <a:rPr sz="2400" spc="-30" dirty="0">
                <a:latin typeface="Arial"/>
                <a:cs typeface="Arial"/>
              </a:rPr>
              <a:t>Color-SIFT, </a:t>
            </a:r>
            <a:r>
              <a:rPr sz="2400" spc="-5" dirty="0">
                <a:latin typeface="Arial"/>
                <a:cs typeface="Arial"/>
              </a:rPr>
              <a:t>Color </a:t>
            </a:r>
            <a:r>
              <a:rPr sz="2400" dirty="0">
                <a:latin typeface="Arial"/>
                <a:cs typeface="Arial"/>
              </a:rPr>
              <a:t>histogram, GLOH,</a:t>
            </a:r>
            <a:r>
              <a:rPr sz="2400" spc="20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…..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2204" y="4987797"/>
            <a:ext cx="2598420" cy="777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961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G</a:t>
            </a: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000" dirty="0">
                <a:latin typeface="Arial"/>
                <a:cs typeface="Arial"/>
              </a:rPr>
              <a:t>and many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others: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2023" rIns="0" bIns="0" rtlCol="0">
            <a:spAutoFit/>
          </a:bodyPr>
          <a:lstStyle/>
          <a:p>
            <a:pPr marL="3136265">
              <a:lnSpc>
                <a:spcPct val="100000"/>
              </a:lnSpc>
            </a:pPr>
            <a:r>
              <a:rPr dirty="0"/>
              <a:t>Moti</a:t>
            </a:r>
            <a:r>
              <a:rPr spc="5" dirty="0"/>
              <a:t>v</a:t>
            </a:r>
            <a:r>
              <a:rPr dirty="0"/>
              <a:t>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181353"/>
            <a:ext cx="7943850" cy="205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Features are </a:t>
            </a:r>
            <a:r>
              <a:rPr sz="2400" dirty="0">
                <a:latin typeface="Arial"/>
                <a:cs typeface="Arial"/>
              </a:rPr>
              <a:t>key to </a:t>
            </a:r>
            <a:r>
              <a:rPr sz="2400" spc="-5" dirty="0">
                <a:latin typeface="Arial"/>
                <a:cs typeface="Arial"/>
              </a:rPr>
              <a:t>recent progress in</a:t>
            </a:r>
            <a:r>
              <a:rPr sz="2400" spc="8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recognition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Multitude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hand-designed </a:t>
            </a:r>
            <a:r>
              <a:rPr sz="2400" dirty="0">
                <a:latin typeface="Arial"/>
                <a:cs typeface="Arial"/>
              </a:rPr>
              <a:t>features currently </a:t>
            </a:r>
            <a:r>
              <a:rPr sz="2400" spc="-5" dirty="0">
                <a:latin typeface="Arial"/>
                <a:cs typeface="Arial"/>
              </a:rPr>
              <a:t>in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Where next? Better classifiers? building </a:t>
            </a:r>
            <a:r>
              <a:rPr sz="2400" dirty="0">
                <a:latin typeface="Arial"/>
                <a:cs typeface="Arial"/>
              </a:rPr>
              <a:t>better</a:t>
            </a:r>
            <a:r>
              <a:rPr sz="2400" spc="1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features?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600" y="3581374"/>
            <a:ext cx="1818639" cy="2111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6775" y="5716828"/>
            <a:ext cx="383032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574165" algn="l"/>
              </a:tabLst>
            </a:pPr>
            <a:r>
              <a:rPr sz="1800" spc="-10" dirty="0">
                <a:latin typeface="Arial"/>
                <a:cs typeface="Arial"/>
              </a:rPr>
              <a:t>Felzenszwalb,	</a:t>
            </a:r>
            <a:r>
              <a:rPr sz="1800" spc="-5" dirty="0">
                <a:latin typeface="Arial"/>
                <a:cs typeface="Arial"/>
              </a:rPr>
              <a:t>Girshick,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McAllester and Ramanan, </a:t>
            </a:r>
            <a:r>
              <a:rPr sz="1800" spc="-35" dirty="0">
                <a:latin typeface="Arial"/>
                <a:cs typeface="Arial"/>
              </a:rPr>
              <a:t>PAMI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2007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01615" y="3731005"/>
            <a:ext cx="3925824" cy="1855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26000" y="5016817"/>
            <a:ext cx="2886075" cy="51593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67275" y="4585080"/>
            <a:ext cx="776287" cy="3492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02809" y="5711037"/>
            <a:ext cx="4094479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50" dirty="0">
                <a:latin typeface="Arial"/>
                <a:cs typeface="Arial"/>
              </a:rPr>
              <a:t>Yan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Huang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"/>
                <a:cs typeface="Arial"/>
              </a:rPr>
              <a:t>(Winner of </a:t>
            </a:r>
            <a:r>
              <a:rPr sz="1400" spc="-20" dirty="0">
                <a:latin typeface="Arial"/>
                <a:cs typeface="Arial"/>
              </a:rPr>
              <a:t>PASCAL </a:t>
            </a:r>
            <a:r>
              <a:rPr sz="1400" dirty="0">
                <a:latin typeface="Arial"/>
                <a:cs typeface="Arial"/>
              </a:rPr>
              <a:t>2010 classification</a:t>
            </a:r>
            <a:r>
              <a:rPr sz="1400" spc="-1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competition)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85050" y="6560449"/>
            <a:ext cx="1662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spc="-5" dirty="0">
                <a:latin typeface="Arial"/>
                <a:cs typeface="Arial"/>
              </a:rPr>
              <a:t>Slide: </a:t>
            </a:r>
            <a:r>
              <a:rPr sz="1800" dirty="0">
                <a:latin typeface="Arial"/>
                <a:cs typeface="Arial"/>
              </a:rPr>
              <a:t>R.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Fergus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0664" rIns="0" bIns="0" rtlCol="0">
            <a:spAutoFit/>
          </a:bodyPr>
          <a:lstStyle/>
          <a:p>
            <a:pPr marL="740410">
              <a:lnSpc>
                <a:spcPct val="100000"/>
              </a:lnSpc>
            </a:pPr>
            <a:r>
              <a:rPr sz="3600" dirty="0"/>
              <a:t>What Limits Current</a:t>
            </a:r>
            <a:r>
              <a:rPr sz="3600" spc="-110" dirty="0"/>
              <a:t> </a:t>
            </a:r>
            <a:r>
              <a:rPr sz="3600" dirty="0"/>
              <a:t>Performance?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5122926"/>
            <a:ext cx="7887970" cy="868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Also removal of part deformations has small (&lt;2%)</a:t>
            </a:r>
            <a:r>
              <a:rPr sz="2200" spc="16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effect.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ts val="2055"/>
              </a:lnSpc>
              <a:spcBef>
                <a:spcPts val="10"/>
              </a:spcBef>
              <a:tabLst>
                <a:tab pos="756285" algn="l"/>
              </a:tabLst>
            </a:pPr>
            <a:r>
              <a:rPr sz="1900" spc="-5" dirty="0">
                <a:latin typeface="Arial"/>
                <a:cs typeface="Arial"/>
              </a:rPr>
              <a:t>–	Are “Deformable Parts” necessary in the Deformable Parts</a:t>
            </a:r>
            <a:r>
              <a:rPr sz="1900" spc="24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Model?</a:t>
            </a:r>
            <a:endParaRPr sz="1900">
              <a:latin typeface="Arial"/>
              <a:cs typeface="Arial"/>
            </a:endParaRPr>
          </a:p>
          <a:p>
            <a:pPr marL="756285">
              <a:lnSpc>
                <a:spcPts val="2055"/>
              </a:lnSpc>
            </a:pPr>
            <a:r>
              <a:rPr sz="1900" spc="-5" dirty="0">
                <a:latin typeface="Arial"/>
                <a:cs typeface="Arial"/>
              </a:rPr>
              <a:t>Divvala, Hebert, Efros, ECCV</a:t>
            </a:r>
            <a:r>
              <a:rPr sz="1900" spc="5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2012</a:t>
            </a:r>
            <a:endParaRPr sz="19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66800" y="2514600"/>
            <a:ext cx="5661533" cy="2477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266190"/>
            <a:ext cx="8290559" cy="203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Ablation studies on Deformable Parts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Model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0"/>
              </a:spcBef>
              <a:tabLst>
                <a:tab pos="823594" algn="l"/>
              </a:tabLst>
            </a:pPr>
            <a:r>
              <a:rPr sz="1900" spc="-5" dirty="0">
                <a:latin typeface="Arial"/>
                <a:cs typeface="Arial"/>
              </a:rPr>
              <a:t>–	</a:t>
            </a:r>
            <a:r>
              <a:rPr sz="1600" spc="-5" dirty="0">
                <a:latin typeface="Arial"/>
                <a:cs typeface="Arial"/>
              </a:rPr>
              <a:t>Felzenszwalb, Girshick, </a:t>
            </a:r>
            <a:r>
              <a:rPr sz="1600" spc="-10" dirty="0">
                <a:latin typeface="Arial"/>
                <a:cs typeface="Arial"/>
              </a:rPr>
              <a:t>McAllester, </a:t>
            </a:r>
            <a:r>
              <a:rPr sz="1600" spc="-5" dirty="0">
                <a:latin typeface="Arial"/>
                <a:cs typeface="Arial"/>
              </a:rPr>
              <a:t>Ramanan,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PAMI’10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5" dirty="0">
                <a:latin typeface="Arial"/>
                <a:cs typeface="Arial"/>
              </a:rPr>
              <a:t>Replace each part with humans (Amazon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Turk):</a:t>
            </a:r>
            <a:endParaRPr sz="2200">
              <a:latin typeface="Arial"/>
              <a:cs typeface="Arial"/>
            </a:endParaRPr>
          </a:p>
          <a:p>
            <a:pPr marL="6439535" marR="5080">
              <a:lnSpc>
                <a:spcPct val="100000"/>
              </a:lnSpc>
              <a:spcBef>
                <a:spcPts val="1920"/>
              </a:spcBef>
            </a:pPr>
            <a:r>
              <a:rPr sz="2000" dirty="0">
                <a:latin typeface="Arial"/>
                <a:cs typeface="Arial"/>
              </a:rPr>
              <a:t>Parikh &amp;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Zitnick,  CVPR’10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5050" y="6560449"/>
            <a:ext cx="1662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spc="-5" dirty="0">
                <a:latin typeface="Arial"/>
                <a:cs typeface="Arial"/>
              </a:rPr>
              <a:t>Slide: </a:t>
            </a:r>
            <a:r>
              <a:rPr sz="1800" dirty="0">
                <a:latin typeface="Arial"/>
                <a:cs typeface="Arial"/>
              </a:rPr>
              <a:t>R.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Fergus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140" y="1210055"/>
            <a:ext cx="2318385" cy="365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Mid-level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cues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2023" rIns="0" bIns="0" rtlCol="0">
            <a:spAutoFit/>
          </a:bodyPr>
          <a:lstStyle/>
          <a:p>
            <a:pPr marL="1086485">
              <a:lnSpc>
                <a:spcPct val="100000"/>
              </a:lnSpc>
            </a:pPr>
            <a:r>
              <a:rPr dirty="0"/>
              <a:t>Mid-Level</a:t>
            </a:r>
            <a:r>
              <a:rPr spc="-80" dirty="0"/>
              <a:t> </a:t>
            </a:r>
            <a:r>
              <a:rPr dirty="0"/>
              <a:t>Representations</a:t>
            </a:r>
          </a:p>
        </p:txBody>
      </p:sp>
      <p:sp>
        <p:nvSpPr>
          <p:cNvPr id="4" name="object 4"/>
          <p:cNvSpPr/>
          <p:nvPr/>
        </p:nvSpPr>
        <p:spPr>
          <a:xfrm>
            <a:off x="3721100" y="3343275"/>
            <a:ext cx="4414901" cy="568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350" y="2343150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>
                <a:moveTo>
                  <a:pt x="0" y="0"/>
                </a:moveTo>
                <a:lnTo>
                  <a:pt x="561975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5575" y="2343150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>
                <a:moveTo>
                  <a:pt x="0" y="0"/>
                </a:moveTo>
                <a:lnTo>
                  <a:pt x="561975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1525" y="1981200"/>
            <a:ext cx="381000" cy="676275"/>
          </a:xfrm>
          <a:custGeom>
            <a:avLst/>
            <a:gdLst/>
            <a:ahLst/>
            <a:cxnLst/>
            <a:rect l="l" t="t" r="r" b="b"/>
            <a:pathLst>
              <a:path w="381000" h="676275">
                <a:moveTo>
                  <a:pt x="381000" y="676275"/>
                </a:moveTo>
                <a:lnTo>
                  <a:pt x="0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97275" y="1857375"/>
            <a:ext cx="381000" cy="676275"/>
          </a:xfrm>
          <a:custGeom>
            <a:avLst/>
            <a:gdLst/>
            <a:ahLst/>
            <a:cxnLst/>
            <a:rect l="l" t="t" r="r" b="b"/>
            <a:pathLst>
              <a:path w="381000" h="676275">
                <a:moveTo>
                  <a:pt x="381000" y="676275"/>
                </a:moveTo>
                <a:lnTo>
                  <a:pt x="0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88025" y="2133600"/>
            <a:ext cx="0" cy="419100"/>
          </a:xfrm>
          <a:custGeom>
            <a:avLst/>
            <a:gdLst/>
            <a:ahLst/>
            <a:cxnLst/>
            <a:rect l="l" t="t" r="r" b="b"/>
            <a:pathLst>
              <a:path h="419100">
                <a:moveTo>
                  <a:pt x="0" y="419100"/>
                </a:moveTo>
                <a:lnTo>
                  <a:pt x="0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35600" y="2133600"/>
            <a:ext cx="695325" cy="0"/>
          </a:xfrm>
          <a:custGeom>
            <a:avLst/>
            <a:gdLst/>
            <a:ahLst/>
            <a:cxnLst/>
            <a:rect l="l" t="t" r="r" b="b"/>
            <a:pathLst>
              <a:path w="695325">
                <a:moveTo>
                  <a:pt x="695325" y="0"/>
                </a:moveTo>
                <a:lnTo>
                  <a:pt x="0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73975" y="2066925"/>
            <a:ext cx="9525" cy="514350"/>
          </a:xfrm>
          <a:custGeom>
            <a:avLst/>
            <a:gdLst/>
            <a:ahLst/>
            <a:cxnLst/>
            <a:rect l="l" t="t" r="r" b="b"/>
            <a:pathLst>
              <a:path w="9525" h="514350">
                <a:moveTo>
                  <a:pt x="9525" y="514350"/>
                </a:moveTo>
                <a:lnTo>
                  <a:pt x="0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3025" y="2095500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444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58775" y="1733550"/>
            <a:ext cx="2095500" cy="130492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400">
              <a:latin typeface="Times New Roman"/>
              <a:cs typeface="Times New Roman"/>
            </a:endParaRPr>
          </a:p>
          <a:p>
            <a:pPr marL="32956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Continuation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11450" y="1733550"/>
            <a:ext cx="2009775" cy="130492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400">
              <a:latin typeface="Times New Roman"/>
              <a:cs typeface="Times New Roman"/>
            </a:endParaRPr>
          </a:p>
          <a:p>
            <a:pPr marL="47307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Parallelism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978400" y="1733550"/>
            <a:ext cx="1695450" cy="130492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400">
              <a:latin typeface="Times New Roman"/>
              <a:cs typeface="Times New Roman"/>
            </a:endParaRPr>
          </a:p>
          <a:p>
            <a:pPr marL="42545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Junctions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02450" y="1733550"/>
            <a:ext cx="1905000" cy="130492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2400">
              <a:latin typeface="Times New Roman"/>
              <a:cs typeface="Times New Roman"/>
            </a:endParaRPr>
          </a:p>
          <a:p>
            <a:pPr marL="5969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Corners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500626" y="4756150"/>
            <a:ext cx="650875" cy="55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5800" y="4751323"/>
            <a:ext cx="660400" cy="568325"/>
          </a:xfrm>
          <a:custGeom>
            <a:avLst/>
            <a:gdLst/>
            <a:ahLst/>
            <a:cxnLst/>
            <a:rect l="l" t="t" r="r" b="b"/>
            <a:pathLst>
              <a:path w="660400" h="568325">
                <a:moveTo>
                  <a:pt x="0" y="568325"/>
                </a:moveTo>
                <a:lnTo>
                  <a:pt x="660400" y="568325"/>
                </a:lnTo>
                <a:lnTo>
                  <a:pt x="660400" y="0"/>
                </a:lnTo>
                <a:lnTo>
                  <a:pt x="0" y="0"/>
                </a:lnTo>
                <a:lnTo>
                  <a:pt x="0" y="568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03976" y="4711763"/>
            <a:ext cx="812800" cy="56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99150" y="4706937"/>
            <a:ext cx="822325" cy="579755"/>
          </a:xfrm>
          <a:custGeom>
            <a:avLst/>
            <a:gdLst/>
            <a:ahLst/>
            <a:cxnLst/>
            <a:rect l="l" t="t" r="r" b="b"/>
            <a:pathLst>
              <a:path w="822325" h="579754">
                <a:moveTo>
                  <a:pt x="0" y="579437"/>
                </a:moveTo>
                <a:lnTo>
                  <a:pt x="822325" y="579437"/>
                </a:lnTo>
                <a:lnTo>
                  <a:pt x="822325" y="0"/>
                </a:lnTo>
                <a:lnTo>
                  <a:pt x="0" y="0"/>
                </a:lnTo>
                <a:lnTo>
                  <a:pt x="0" y="5794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547875" y="4956238"/>
            <a:ext cx="731837" cy="3317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43050" y="4951412"/>
            <a:ext cx="741680" cy="341630"/>
          </a:xfrm>
          <a:custGeom>
            <a:avLst/>
            <a:gdLst/>
            <a:ahLst/>
            <a:cxnLst/>
            <a:rect l="l" t="t" r="r" b="b"/>
            <a:pathLst>
              <a:path w="741680" h="341629">
                <a:moveTo>
                  <a:pt x="0" y="341312"/>
                </a:moveTo>
                <a:lnTo>
                  <a:pt x="741362" y="341312"/>
                </a:lnTo>
                <a:lnTo>
                  <a:pt x="741362" y="0"/>
                </a:lnTo>
                <a:lnTo>
                  <a:pt x="0" y="0"/>
                </a:lnTo>
                <a:lnTo>
                  <a:pt x="0" y="3413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21525" y="4619561"/>
            <a:ext cx="1257300" cy="6111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116698" y="4614862"/>
            <a:ext cx="1266825" cy="621030"/>
          </a:xfrm>
          <a:custGeom>
            <a:avLst/>
            <a:gdLst/>
            <a:ahLst/>
            <a:cxnLst/>
            <a:rect l="l" t="t" r="r" b="b"/>
            <a:pathLst>
              <a:path w="1266825" h="621029">
                <a:moveTo>
                  <a:pt x="0" y="620712"/>
                </a:moveTo>
                <a:lnTo>
                  <a:pt x="1266825" y="620712"/>
                </a:lnTo>
                <a:lnTo>
                  <a:pt x="12668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46375" y="4860925"/>
            <a:ext cx="1057275" cy="4635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41676" y="4856098"/>
            <a:ext cx="1066800" cy="473075"/>
          </a:xfrm>
          <a:custGeom>
            <a:avLst/>
            <a:gdLst/>
            <a:ahLst/>
            <a:cxnLst/>
            <a:rect l="l" t="t" r="r" b="b"/>
            <a:pathLst>
              <a:path w="1066800" h="473075">
                <a:moveTo>
                  <a:pt x="0" y="473075"/>
                </a:moveTo>
                <a:lnTo>
                  <a:pt x="1066800" y="473075"/>
                </a:lnTo>
                <a:lnTo>
                  <a:pt x="1066800" y="0"/>
                </a:lnTo>
                <a:lnTo>
                  <a:pt x="0" y="0"/>
                </a:lnTo>
                <a:lnTo>
                  <a:pt x="0" y="4730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67715" y="3461639"/>
            <a:ext cx="3400425" cy="1112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ct val="100000"/>
              </a:lnSpc>
            </a:pPr>
            <a:r>
              <a:rPr sz="1800" spc="-30" dirty="0">
                <a:latin typeface="MS PGothic"/>
                <a:cs typeface="MS PGothic"/>
              </a:rPr>
              <a:t>“</a:t>
            </a:r>
            <a:r>
              <a:rPr sz="1800" spc="-30" dirty="0">
                <a:latin typeface="Arial"/>
                <a:cs typeface="Arial"/>
              </a:rPr>
              <a:t>Tokens</a:t>
            </a:r>
            <a:r>
              <a:rPr sz="1800" spc="-30" dirty="0">
                <a:latin typeface="MS PGothic"/>
                <a:cs typeface="MS PGothic"/>
              </a:rPr>
              <a:t>”  </a:t>
            </a:r>
            <a:r>
              <a:rPr sz="1800" dirty="0">
                <a:latin typeface="Arial"/>
                <a:cs typeface="Arial"/>
              </a:rPr>
              <a:t>from </a:t>
            </a:r>
            <a:r>
              <a:rPr sz="1800" spc="-10" dirty="0">
                <a:latin typeface="Arial"/>
                <a:cs typeface="Arial"/>
              </a:rPr>
              <a:t>Vision </a:t>
            </a:r>
            <a:r>
              <a:rPr sz="1800" spc="-5" dirty="0">
                <a:latin typeface="Arial"/>
                <a:cs typeface="Arial"/>
              </a:rPr>
              <a:t>by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D.Marr: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45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Object</a:t>
            </a:r>
            <a:r>
              <a:rPr sz="2400" spc="-11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parts:</a:t>
            </a:r>
            <a:endParaRPr sz="2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22325" y="4105275"/>
            <a:ext cx="7323455" cy="0"/>
          </a:xfrm>
          <a:custGeom>
            <a:avLst/>
            <a:gdLst/>
            <a:ahLst/>
            <a:cxnLst/>
            <a:rect l="l" t="t" r="r" b="b"/>
            <a:pathLst>
              <a:path w="7323455">
                <a:moveTo>
                  <a:pt x="0" y="0"/>
                </a:moveTo>
                <a:lnTo>
                  <a:pt x="73232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5500" y="5476875"/>
            <a:ext cx="7323455" cy="0"/>
          </a:xfrm>
          <a:custGeom>
            <a:avLst/>
            <a:gdLst/>
            <a:ahLst/>
            <a:cxnLst/>
            <a:rect l="l" t="t" r="r" b="b"/>
            <a:pathLst>
              <a:path w="7323455">
                <a:moveTo>
                  <a:pt x="0" y="0"/>
                </a:moveTo>
                <a:lnTo>
                  <a:pt x="7323201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94843" y="5819851"/>
            <a:ext cx="7969884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911600" algn="l"/>
              </a:tabLst>
            </a:pPr>
            <a:r>
              <a:rPr sz="2400" spc="-10" dirty="0">
                <a:latin typeface="Arial"/>
                <a:cs typeface="Arial"/>
              </a:rPr>
              <a:t>Difficult </a:t>
            </a:r>
            <a:r>
              <a:rPr sz="2400" spc="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hand-engineer	</a:t>
            </a:r>
            <a:r>
              <a:rPr sz="2400" dirty="0">
                <a:latin typeface="Wingdings"/>
                <a:cs typeface="Wingdings"/>
              </a:rPr>
              <a:t>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What about learning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them?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85050" y="6560449"/>
            <a:ext cx="1662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spc="-5" dirty="0">
                <a:latin typeface="Arial"/>
                <a:cs typeface="Arial"/>
              </a:rPr>
              <a:t>Slide: </a:t>
            </a:r>
            <a:r>
              <a:rPr sz="1800" dirty="0">
                <a:latin typeface="Arial"/>
                <a:cs typeface="Arial"/>
              </a:rPr>
              <a:t>R.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Fergus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0235" rIns="0" bIns="0" rtlCol="0">
            <a:spAutoFit/>
          </a:bodyPr>
          <a:lstStyle/>
          <a:p>
            <a:pPr marL="1638300">
              <a:lnSpc>
                <a:spcPct val="100000"/>
              </a:lnSpc>
            </a:pPr>
            <a:r>
              <a:rPr sz="4000" spc="-5" dirty="0">
                <a:latin typeface="Calibri"/>
                <a:cs typeface="Calibri"/>
              </a:rPr>
              <a:t>Learning </a:t>
            </a:r>
            <a:r>
              <a:rPr sz="4000" spc="-25" dirty="0">
                <a:latin typeface="Calibri"/>
                <a:cs typeface="Calibri"/>
              </a:rPr>
              <a:t>Feature</a:t>
            </a:r>
            <a:r>
              <a:rPr sz="4000" spc="-60" dirty="0">
                <a:latin typeface="Calibri"/>
                <a:cs typeface="Calibri"/>
              </a:rPr>
              <a:t> </a:t>
            </a:r>
            <a:r>
              <a:rPr sz="4000" spc="-30" dirty="0">
                <a:latin typeface="Calibri"/>
                <a:cs typeface="Calibri"/>
              </a:rPr>
              <a:t>Hierarchy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200" indent="-342900">
              <a:lnSpc>
                <a:spcPct val="100000"/>
              </a:lnSpc>
              <a:buFont typeface="Arial"/>
              <a:buChar char="•"/>
              <a:tabLst>
                <a:tab pos="584200" algn="l"/>
              </a:tabLst>
            </a:pPr>
            <a:r>
              <a:rPr sz="2400" spc="-5" dirty="0">
                <a:latin typeface="Arial"/>
                <a:cs typeface="Arial"/>
              </a:rPr>
              <a:t>Learn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hierarchy</a:t>
            </a:r>
            <a:endParaRPr sz="2400">
              <a:latin typeface="Arial"/>
              <a:cs typeface="Arial"/>
            </a:endParaRPr>
          </a:p>
          <a:p>
            <a:pPr marL="584200" indent="-342900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584200" algn="l"/>
              </a:tabLst>
            </a:pPr>
            <a:r>
              <a:rPr sz="2400" spc="-5" dirty="0">
                <a:latin typeface="Arial"/>
                <a:cs typeface="Arial"/>
              </a:rPr>
              <a:t>All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way </a:t>
            </a:r>
            <a:r>
              <a:rPr sz="2400" dirty="0">
                <a:latin typeface="Arial"/>
                <a:cs typeface="Arial"/>
              </a:rPr>
              <a:t>from </a:t>
            </a:r>
            <a:r>
              <a:rPr sz="2400" spc="-5" dirty="0">
                <a:latin typeface="Arial"/>
                <a:cs typeface="Arial"/>
              </a:rPr>
              <a:t>pixels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classifier</a:t>
            </a:r>
            <a:endParaRPr sz="2400">
              <a:latin typeface="Arial"/>
              <a:cs typeface="Arial"/>
            </a:endParaRPr>
          </a:p>
          <a:p>
            <a:pPr marL="584200" indent="-342900">
              <a:lnSpc>
                <a:spcPct val="100000"/>
              </a:lnSpc>
              <a:spcBef>
                <a:spcPts val="1500"/>
              </a:spcBef>
              <a:buFont typeface="Arial"/>
              <a:buChar char="•"/>
              <a:tabLst>
                <a:tab pos="584200" algn="l"/>
              </a:tabLst>
            </a:pPr>
            <a:r>
              <a:rPr sz="2400" dirty="0">
                <a:latin typeface="Arial"/>
                <a:cs typeface="Arial"/>
              </a:rPr>
              <a:t>One </a:t>
            </a:r>
            <a:r>
              <a:rPr sz="2400" spc="-5" dirty="0">
                <a:latin typeface="Arial"/>
                <a:cs typeface="Arial"/>
              </a:rPr>
              <a:t>layer extracts </a:t>
            </a:r>
            <a:r>
              <a:rPr sz="2400" dirty="0">
                <a:latin typeface="Arial"/>
                <a:cs typeface="Arial"/>
              </a:rPr>
              <a:t>features from output of </a:t>
            </a:r>
            <a:r>
              <a:rPr sz="2400" spc="-5" dirty="0">
                <a:latin typeface="Arial"/>
                <a:cs typeface="Arial"/>
              </a:rPr>
              <a:t>previous layer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91055" y="3979164"/>
            <a:ext cx="1536192" cy="850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97025" y="3962400"/>
            <a:ext cx="1524000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97025" y="3962400"/>
            <a:ext cx="1524000" cy="838200"/>
          </a:xfrm>
          <a:custGeom>
            <a:avLst/>
            <a:gdLst/>
            <a:ahLst/>
            <a:cxnLst/>
            <a:rect l="l" t="t" r="r" b="b"/>
            <a:pathLst>
              <a:path w="1524000" h="838200">
                <a:moveTo>
                  <a:pt x="0" y="139700"/>
                </a:moveTo>
                <a:lnTo>
                  <a:pt x="7116" y="95520"/>
                </a:lnTo>
                <a:lnTo>
                  <a:pt x="26936" y="57168"/>
                </a:lnTo>
                <a:lnTo>
                  <a:pt x="57168" y="26936"/>
                </a:lnTo>
                <a:lnTo>
                  <a:pt x="95520" y="7116"/>
                </a:lnTo>
                <a:lnTo>
                  <a:pt x="139700" y="0"/>
                </a:lnTo>
                <a:lnTo>
                  <a:pt x="1384300" y="0"/>
                </a:lnTo>
                <a:lnTo>
                  <a:pt x="1428479" y="7116"/>
                </a:lnTo>
                <a:lnTo>
                  <a:pt x="1466831" y="26936"/>
                </a:lnTo>
                <a:lnTo>
                  <a:pt x="1497063" y="57168"/>
                </a:lnTo>
                <a:lnTo>
                  <a:pt x="1516883" y="95520"/>
                </a:lnTo>
                <a:lnTo>
                  <a:pt x="1524000" y="139700"/>
                </a:lnTo>
                <a:lnTo>
                  <a:pt x="1524000" y="698500"/>
                </a:lnTo>
                <a:lnTo>
                  <a:pt x="1516883" y="742630"/>
                </a:lnTo>
                <a:lnTo>
                  <a:pt x="1497063" y="780976"/>
                </a:lnTo>
                <a:lnTo>
                  <a:pt x="1466831" y="811227"/>
                </a:lnTo>
                <a:lnTo>
                  <a:pt x="1428479" y="831071"/>
                </a:lnTo>
                <a:lnTo>
                  <a:pt x="1384300" y="838200"/>
                </a:lnTo>
                <a:lnTo>
                  <a:pt x="139700" y="838200"/>
                </a:lnTo>
                <a:lnTo>
                  <a:pt x="95520" y="831071"/>
                </a:lnTo>
                <a:lnTo>
                  <a:pt x="57168" y="811227"/>
                </a:lnTo>
                <a:lnTo>
                  <a:pt x="26936" y="780976"/>
                </a:lnTo>
                <a:lnTo>
                  <a:pt x="7116" y="742630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65451" y="4239132"/>
            <a:ext cx="788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Layer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00855" y="3979164"/>
            <a:ext cx="1536191" cy="850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6825" y="3962400"/>
            <a:ext cx="1524000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06825" y="3962400"/>
            <a:ext cx="1524000" cy="838200"/>
          </a:xfrm>
          <a:custGeom>
            <a:avLst/>
            <a:gdLst/>
            <a:ahLst/>
            <a:cxnLst/>
            <a:rect l="l" t="t" r="r" b="b"/>
            <a:pathLst>
              <a:path w="1524000" h="838200">
                <a:moveTo>
                  <a:pt x="0" y="139700"/>
                </a:moveTo>
                <a:lnTo>
                  <a:pt x="7116" y="95520"/>
                </a:lnTo>
                <a:lnTo>
                  <a:pt x="26936" y="57168"/>
                </a:lnTo>
                <a:lnTo>
                  <a:pt x="57168" y="26936"/>
                </a:lnTo>
                <a:lnTo>
                  <a:pt x="95520" y="7116"/>
                </a:lnTo>
                <a:lnTo>
                  <a:pt x="139700" y="0"/>
                </a:lnTo>
                <a:lnTo>
                  <a:pt x="1384300" y="0"/>
                </a:lnTo>
                <a:lnTo>
                  <a:pt x="1428479" y="7116"/>
                </a:lnTo>
                <a:lnTo>
                  <a:pt x="1466831" y="26936"/>
                </a:lnTo>
                <a:lnTo>
                  <a:pt x="1497063" y="57168"/>
                </a:lnTo>
                <a:lnTo>
                  <a:pt x="1516883" y="95520"/>
                </a:lnTo>
                <a:lnTo>
                  <a:pt x="1524000" y="139700"/>
                </a:lnTo>
                <a:lnTo>
                  <a:pt x="1524000" y="698500"/>
                </a:lnTo>
                <a:lnTo>
                  <a:pt x="1516883" y="742630"/>
                </a:lnTo>
                <a:lnTo>
                  <a:pt x="1497063" y="780976"/>
                </a:lnTo>
                <a:lnTo>
                  <a:pt x="1466831" y="811227"/>
                </a:lnTo>
                <a:lnTo>
                  <a:pt x="1428479" y="831071"/>
                </a:lnTo>
                <a:lnTo>
                  <a:pt x="1384300" y="838200"/>
                </a:lnTo>
                <a:lnTo>
                  <a:pt x="139700" y="838200"/>
                </a:lnTo>
                <a:lnTo>
                  <a:pt x="95520" y="831071"/>
                </a:lnTo>
                <a:lnTo>
                  <a:pt x="57168" y="811227"/>
                </a:lnTo>
                <a:lnTo>
                  <a:pt x="26936" y="780976"/>
                </a:lnTo>
                <a:lnTo>
                  <a:pt x="7116" y="742630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75505" y="4239132"/>
            <a:ext cx="788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Layer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010655" y="3979164"/>
            <a:ext cx="1536192" cy="850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6625" y="3962400"/>
            <a:ext cx="1524000" cy="838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6625" y="3962400"/>
            <a:ext cx="1524000" cy="838200"/>
          </a:xfrm>
          <a:custGeom>
            <a:avLst/>
            <a:gdLst/>
            <a:ahLst/>
            <a:cxnLst/>
            <a:rect l="l" t="t" r="r" b="b"/>
            <a:pathLst>
              <a:path w="1524000" h="838200">
                <a:moveTo>
                  <a:pt x="0" y="139700"/>
                </a:moveTo>
                <a:lnTo>
                  <a:pt x="7116" y="95520"/>
                </a:lnTo>
                <a:lnTo>
                  <a:pt x="26936" y="57168"/>
                </a:lnTo>
                <a:lnTo>
                  <a:pt x="57168" y="26936"/>
                </a:lnTo>
                <a:lnTo>
                  <a:pt x="95520" y="7116"/>
                </a:lnTo>
                <a:lnTo>
                  <a:pt x="139700" y="0"/>
                </a:lnTo>
                <a:lnTo>
                  <a:pt x="1384300" y="0"/>
                </a:lnTo>
                <a:lnTo>
                  <a:pt x="1428479" y="7116"/>
                </a:lnTo>
                <a:lnTo>
                  <a:pt x="1466831" y="26936"/>
                </a:lnTo>
                <a:lnTo>
                  <a:pt x="1497063" y="57168"/>
                </a:lnTo>
                <a:lnTo>
                  <a:pt x="1516883" y="95520"/>
                </a:lnTo>
                <a:lnTo>
                  <a:pt x="1524000" y="139700"/>
                </a:lnTo>
                <a:lnTo>
                  <a:pt x="1524000" y="698500"/>
                </a:lnTo>
                <a:lnTo>
                  <a:pt x="1516883" y="742630"/>
                </a:lnTo>
                <a:lnTo>
                  <a:pt x="1497063" y="780976"/>
                </a:lnTo>
                <a:lnTo>
                  <a:pt x="1466831" y="811227"/>
                </a:lnTo>
                <a:lnTo>
                  <a:pt x="1428479" y="831071"/>
                </a:lnTo>
                <a:lnTo>
                  <a:pt x="1384300" y="838200"/>
                </a:lnTo>
                <a:lnTo>
                  <a:pt x="139700" y="838200"/>
                </a:lnTo>
                <a:lnTo>
                  <a:pt x="95520" y="831071"/>
                </a:lnTo>
                <a:lnTo>
                  <a:pt x="57168" y="811227"/>
                </a:lnTo>
                <a:lnTo>
                  <a:pt x="26936" y="780976"/>
                </a:lnTo>
                <a:lnTo>
                  <a:pt x="7116" y="742630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9525">
            <a:solidFill>
              <a:srgbClr val="F692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85686" y="4239132"/>
            <a:ext cx="788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Layer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86255" y="4274820"/>
            <a:ext cx="318516" cy="2926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92225" y="4267200"/>
            <a:ext cx="304800" cy="266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2225" y="4267200"/>
            <a:ext cx="304800" cy="266700"/>
          </a:xfrm>
          <a:custGeom>
            <a:avLst/>
            <a:gdLst/>
            <a:ahLst/>
            <a:cxnLst/>
            <a:rect l="l" t="t" r="r" b="b"/>
            <a:pathLst>
              <a:path w="304800" h="266700">
                <a:moveTo>
                  <a:pt x="0" y="66675"/>
                </a:moveTo>
                <a:lnTo>
                  <a:pt x="171450" y="66675"/>
                </a:lnTo>
                <a:lnTo>
                  <a:pt x="171450" y="0"/>
                </a:lnTo>
                <a:lnTo>
                  <a:pt x="304800" y="133350"/>
                </a:lnTo>
                <a:lnTo>
                  <a:pt x="171450" y="266700"/>
                </a:lnTo>
                <a:lnTo>
                  <a:pt x="171450" y="200025"/>
                </a:lnTo>
                <a:lnTo>
                  <a:pt x="0" y="200025"/>
                </a:lnTo>
                <a:lnTo>
                  <a:pt x="0" y="66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15055" y="4274820"/>
            <a:ext cx="699516" cy="2926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21025" y="4267200"/>
            <a:ext cx="685800" cy="266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21025" y="4267200"/>
            <a:ext cx="685800" cy="266700"/>
          </a:xfrm>
          <a:custGeom>
            <a:avLst/>
            <a:gdLst/>
            <a:ahLst/>
            <a:cxnLst/>
            <a:rect l="l" t="t" r="r" b="b"/>
            <a:pathLst>
              <a:path w="685800" h="266700">
                <a:moveTo>
                  <a:pt x="0" y="66675"/>
                </a:moveTo>
                <a:lnTo>
                  <a:pt x="552450" y="66675"/>
                </a:lnTo>
                <a:lnTo>
                  <a:pt x="552450" y="0"/>
                </a:lnTo>
                <a:lnTo>
                  <a:pt x="685800" y="133350"/>
                </a:lnTo>
                <a:lnTo>
                  <a:pt x="552450" y="266700"/>
                </a:lnTo>
                <a:lnTo>
                  <a:pt x="552450" y="200025"/>
                </a:lnTo>
                <a:lnTo>
                  <a:pt x="0" y="200025"/>
                </a:lnTo>
                <a:lnTo>
                  <a:pt x="0" y="66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24855" y="4274820"/>
            <a:ext cx="699515" cy="2926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0825" y="4267200"/>
            <a:ext cx="685800" cy="266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0825" y="4267200"/>
            <a:ext cx="685800" cy="266700"/>
          </a:xfrm>
          <a:custGeom>
            <a:avLst/>
            <a:gdLst/>
            <a:ahLst/>
            <a:cxnLst/>
            <a:rect l="l" t="t" r="r" b="b"/>
            <a:pathLst>
              <a:path w="685800" h="266700">
                <a:moveTo>
                  <a:pt x="0" y="66675"/>
                </a:moveTo>
                <a:lnTo>
                  <a:pt x="552450" y="66675"/>
                </a:lnTo>
                <a:lnTo>
                  <a:pt x="552450" y="0"/>
                </a:lnTo>
                <a:lnTo>
                  <a:pt x="685800" y="133350"/>
                </a:lnTo>
                <a:lnTo>
                  <a:pt x="552450" y="266700"/>
                </a:lnTo>
                <a:lnTo>
                  <a:pt x="552450" y="200025"/>
                </a:lnTo>
                <a:lnTo>
                  <a:pt x="0" y="200025"/>
                </a:lnTo>
                <a:lnTo>
                  <a:pt x="0" y="66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534656" y="4274820"/>
            <a:ext cx="547116" cy="2926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540625" y="4267200"/>
            <a:ext cx="533400" cy="266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40625" y="4267200"/>
            <a:ext cx="533400" cy="266700"/>
          </a:xfrm>
          <a:custGeom>
            <a:avLst/>
            <a:gdLst/>
            <a:ahLst/>
            <a:cxnLst/>
            <a:rect l="l" t="t" r="r" b="b"/>
            <a:pathLst>
              <a:path w="533400" h="266700">
                <a:moveTo>
                  <a:pt x="0" y="66675"/>
                </a:moveTo>
                <a:lnTo>
                  <a:pt x="400050" y="66675"/>
                </a:lnTo>
                <a:lnTo>
                  <a:pt x="400050" y="0"/>
                </a:lnTo>
                <a:lnTo>
                  <a:pt x="533400" y="133350"/>
                </a:lnTo>
                <a:lnTo>
                  <a:pt x="400050" y="266700"/>
                </a:lnTo>
                <a:lnTo>
                  <a:pt x="400050" y="200025"/>
                </a:lnTo>
                <a:lnTo>
                  <a:pt x="0" y="200025"/>
                </a:lnTo>
                <a:lnTo>
                  <a:pt x="0" y="666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052943" y="4119117"/>
            <a:ext cx="963294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8419"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Simple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C</a:t>
            </a:r>
            <a:r>
              <a:rPr sz="1800" spc="-15" dirty="0">
                <a:latin typeface="Arial"/>
                <a:cs typeface="Arial"/>
              </a:rPr>
              <a:t>l</a:t>
            </a:r>
            <a:r>
              <a:rPr sz="1800" spc="-5" dirty="0">
                <a:latin typeface="Arial"/>
                <a:cs typeface="Arial"/>
              </a:rPr>
              <a:t>ass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fier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85050" y="6560449"/>
            <a:ext cx="1662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sz="1800" spc="-5" dirty="0">
                <a:latin typeface="Arial"/>
                <a:cs typeface="Arial"/>
              </a:rPr>
              <a:t>Slide: </a:t>
            </a:r>
            <a:r>
              <a:rPr sz="1800" dirty="0">
                <a:latin typeface="Arial"/>
                <a:cs typeface="Arial"/>
              </a:rPr>
              <a:t>R.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Fergus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32994" y="4002913"/>
            <a:ext cx="130238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980" marR="5080" indent="-3352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Ima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e/</a:t>
            </a:r>
            <a:r>
              <a:rPr sz="1800" spc="-40" dirty="0">
                <a:latin typeface="Arial"/>
                <a:cs typeface="Arial"/>
              </a:rPr>
              <a:t>V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spc="-15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eo  </a:t>
            </a:r>
            <a:r>
              <a:rPr sz="1800" spc="-10" dirty="0">
                <a:latin typeface="Arial"/>
                <a:cs typeface="Arial"/>
              </a:rPr>
              <a:t>Pixels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83540" y="5447791"/>
            <a:ext cx="3678554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800" spc="-25" dirty="0">
                <a:latin typeface="Arial"/>
                <a:cs typeface="Arial"/>
              </a:rPr>
              <a:t>Train </a:t>
            </a:r>
            <a:r>
              <a:rPr sz="2800" spc="-5" dirty="0">
                <a:latin typeface="Arial"/>
                <a:cs typeface="Arial"/>
              </a:rPr>
              <a:t>all </a:t>
            </a:r>
            <a:r>
              <a:rPr sz="2800" dirty="0">
                <a:latin typeface="Arial"/>
                <a:cs typeface="Arial"/>
              </a:rPr>
              <a:t>layers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jointly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1060</Words>
  <Application>Microsoft Office PowerPoint</Application>
  <PresentationFormat>On-screen Show (4:3)</PresentationFormat>
  <Paragraphs>331</Paragraphs>
  <Slides>47</Slides>
  <Notes>17</Notes>
  <HiddenSlides>10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Gulim</vt:lpstr>
      <vt:lpstr>MS PGothic</vt:lpstr>
      <vt:lpstr>Arial</vt:lpstr>
      <vt:lpstr>Calibri</vt:lpstr>
      <vt:lpstr>Calibri Light</vt:lpstr>
      <vt:lpstr>Times New Roman</vt:lpstr>
      <vt:lpstr>Wingdings</vt:lpstr>
      <vt:lpstr>Office Theme</vt:lpstr>
      <vt:lpstr>Standard</vt:lpstr>
      <vt:lpstr>simple-light</vt:lpstr>
      <vt:lpstr>Deep Learning 3 Visualizing Network Internals &amp; Fully Convolutional Networks</vt:lpstr>
      <vt:lpstr>Project 6 out today</vt:lpstr>
      <vt:lpstr>Recap</vt:lpstr>
      <vt:lpstr>Traditional Recognition Approach</vt:lpstr>
      <vt:lpstr>Computer vision features</vt:lpstr>
      <vt:lpstr>Motivation</vt:lpstr>
      <vt:lpstr>What Limits Current Performance?</vt:lpstr>
      <vt:lpstr>Mid-Level Representations</vt:lpstr>
      <vt:lpstr>Learning Feature Hierarchy</vt:lpstr>
      <vt:lpstr>Learning Feature Hierarchy</vt:lpstr>
      <vt:lpstr>Learning Feature Hierarchy</vt:lpstr>
      <vt:lpstr>Approaches to learning features</vt:lpstr>
      <vt:lpstr>Taxonomy of feature learning methods</vt:lpstr>
      <vt:lpstr>Supervised Learning</vt:lpstr>
      <vt:lpstr>Example: Convolutional Neural Networks</vt:lpstr>
      <vt:lpstr>Convolutional Neural Networks</vt:lpstr>
      <vt:lpstr>Components of Each Layer</vt:lpstr>
      <vt:lpstr>Filtering</vt:lpstr>
      <vt:lpstr>Non-Linearity</vt:lpstr>
      <vt:lpstr>Pooling</vt:lpstr>
      <vt:lpstr>Normalization</vt:lpstr>
      <vt:lpstr>Compare: SIFT Descriptor</vt:lpstr>
      <vt:lpstr>Visualizing Deep Networks</vt:lpstr>
      <vt:lpstr>Fully Convolutional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Fully Convolutional Networks for Semantic Segmentation</vt:lpstr>
      <vt:lpstr>pixels in, pixels out</vt:lpstr>
      <vt:lpstr>convnets perform classification</vt:lpstr>
      <vt:lpstr>R-CNN does detection</vt:lpstr>
      <vt:lpstr>R-CNN</vt:lpstr>
      <vt:lpstr>PowerPoint Presentation</vt:lpstr>
      <vt:lpstr>a classification network</vt:lpstr>
      <vt:lpstr>becoming fully convolutional</vt:lpstr>
      <vt:lpstr>becoming fully convolutional</vt:lpstr>
      <vt:lpstr>upsampling output</vt:lpstr>
      <vt:lpstr>end-to-end, pixels-to-pixels network</vt:lpstr>
      <vt:lpstr>end-to-end, pixels-to-pixels network</vt:lpstr>
      <vt:lpstr>spectrum of deep features</vt:lpstr>
      <vt:lpstr>skip layers</vt:lpstr>
      <vt:lpstr>skip layer refinement</vt:lpstr>
      <vt:lpstr>training + testing</vt:lpstr>
      <vt:lpstr>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 Fergus</dc:creator>
  <cp:lastModifiedBy>James</cp:lastModifiedBy>
  <cp:revision>10</cp:revision>
  <dcterms:created xsi:type="dcterms:W3CDTF">2015-11-23T22:17:45Z</dcterms:created>
  <dcterms:modified xsi:type="dcterms:W3CDTF">2016-11-14T17:06:07Z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2014-06-23T00:00:00Z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2015-11-23T00:00:00Z</vt:filetime>
  </property>
</Properties>
</file>