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3" r:id="rId2"/>
    <p:sldMasterId id="2147483775" r:id="rId3"/>
    <p:sldMasterId id="2147483897" r:id="rId4"/>
    <p:sldMasterId id="2147483911" r:id="rId5"/>
    <p:sldMasterId id="2147483923" r:id="rId6"/>
    <p:sldMasterId id="2147483937" r:id="rId7"/>
  </p:sldMasterIdLst>
  <p:notesMasterIdLst>
    <p:notesMasterId r:id="rId108"/>
  </p:notesMasterIdLst>
  <p:sldIdLst>
    <p:sldId id="256" r:id="rId8"/>
    <p:sldId id="535" r:id="rId9"/>
    <p:sldId id="556" r:id="rId10"/>
    <p:sldId id="557" r:id="rId11"/>
    <p:sldId id="443" r:id="rId12"/>
    <p:sldId id="445" r:id="rId13"/>
    <p:sldId id="470" r:id="rId14"/>
    <p:sldId id="459" r:id="rId15"/>
    <p:sldId id="460" r:id="rId16"/>
    <p:sldId id="462" r:id="rId17"/>
    <p:sldId id="463" r:id="rId18"/>
    <p:sldId id="493" r:id="rId19"/>
    <p:sldId id="500" r:id="rId20"/>
    <p:sldId id="464" r:id="rId21"/>
    <p:sldId id="451" r:id="rId22"/>
    <p:sldId id="465" r:id="rId23"/>
    <p:sldId id="492" r:id="rId24"/>
    <p:sldId id="536" r:id="rId25"/>
    <p:sldId id="597" r:id="rId26"/>
    <p:sldId id="562" r:id="rId27"/>
    <p:sldId id="563" r:id="rId28"/>
    <p:sldId id="564" r:id="rId29"/>
    <p:sldId id="565" r:id="rId30"/>
    <p:sldId id="566" r:id="rId31"/>
    <p:sldId id="567" r:id="rId32"/>
    <p:sldId id="568" r:id="rId33"/>
    <p:sldId id="569" r:id="rId34"/>
    <p:sldId id="570" r:id="rId35"/>
    <p:sldId id="571" r:id="rId36"/>
    <p:sldId id="572" r:id="rId37"/>
    <p:sldId id="573" r:id="rId38"/>
    <p:sldId id="574" r:id="rId39"/>
    <p:sldId id="598" r:id="rId40"/>
    <p:sldId id="576" r:id="rId41"/>
    <p:sldId id="577" r:id="rId42"/>
    <p:sldId id="578" r:id="rId43"/>
    <p:sldId id="579" r:id="rId44"/>
    <p:sldId id="580" r:id="rId45"/>
    <p:sldId id="581" r:id="rId46"/>
    <p:sldId id="582" r:id="rId47"/>
    <p:sldId id="583" r:id="rId48"/>
    <p:sldId id="584" r:id="rId49"/>
    <p:sldId id="585" r:id="rId50"/>
    <p:sldId id="586" r:id="rId51"/>
    <p:sldId id="587" r:id="rId52"/>
    <p:sldId id="588" r:id="rId53"/>
    <p:sldId id="589" r:id="rId54"/>
    <p:sldId id="590" r:id="rId55"/>
    <p:sldId id="591" r:id="rId56"/>
    <p:sldId id="592" r:id="rId57"/>
    <p:sldId id="593" r:id="rId58"/>
    <p:sldId id="594" r:id="rId59"/>
    <p:sldId id="595" r:id="rId60"/>
    <p:sldId id="599" r:id="rId61"/>
    <p:sldId id="600" r:id="rId62"/>
    <p:sldId id="596" r:id="rId63"/>
    <p:sldId id="601" r:id="rId64"/>
    <p:sldId id="602" r:id="rId65"/>
    <p:sldId id="603" r:id="rId66"/>
    <p:sldId id="604" r:id="rId67"/>
    <p:sldId id="605" r:id="rId68"/>
    <p:sldId id="606" r:id="rId69"/>
    <p:sldId id="607" r:id="rId70"/>
    <p:sldId id="608" r:id="rId71"/>
    <p:sldId id="609" r:id="rId72"/>
    <p:sldId id="610" r:id="rId73"/>
    <p:sldId id="611" r:id="rId74"/>
    <p:sldId id="612" r:id="rId75"/>
    <p:sldId id="613" r:id="rId76"/>
    <p:sldId id="614" r:id="rId77"/>
    <p:sldId id="616" r:id="rId78"/>
    <p:sldId id="617" r:id="rId79"/>
    <p:sldId id="645" r:id="rId80"/>
    <p:sldId id="646" r:id="rId81"/>
    <p:sldId id="618" r:id="rId82"/>
    <p:sldId id="619" r:id="rId83"/>
    <p:sldId id="620" r:id="rId84"/>
    <p:sldId id="622" r:id="rId85"/>
    <p:sldId id="623" r:id="rId86"/>
    <p:sldId id="624" r:id="rId87"/>
    <p:sldId id="625" r:id="rId88"/>
    <p:sldId id="626" r:id="rId89"/>
    <p:sldId id="627" r:id="rId90"/>
    <p:sldId id="628" r:id="rId91"/>
    <p:sldId id="629" r:id="rId92"/>
    <p:sldId id="630" r:id="rId93"/>
    <p:sldId id="631" r:id="rId94"/>
    <p:sldId id="632" r:id="rId95"/>
    <p:sldId id="633" r:id="rId96"/>
    <p:sldId id="634" r:id="rId97"/>
    <p:sldId id="635" r:id="rId98"/>
    <p:sldId id="636" r:id="rId99"/>
    <p:sldId id="637" r:id="rId100"/>
    <p:sldId id="638" r:id="rId101"/>
    <p:sldId id="639" r:id="rId102"/>
    <p:sldId id="640" r:id="rId103"/>
    <p:sldId id="641" r:id="rId104"/>
    <p:sldId id="647" r:id="rId105"/>
    <p:sldId id="644" r:id="rId106"/>
    <p:sldId id="649" r:id="rId10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A676"/>
    <a:srgbClr val="32000C"/>
    <a:srgbClr val="CB6B30"/>
    <a:srgbClr val="E36243"/>
    <a:srgbClr val="FF4A7E"/>
    <a:srgbClr val="0B0B0B"/>
    <a:srgbClr val="00FF00"/>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92697" autoAdjust="0"/>
  </p:normalViewPr>
  <p:slideViewPr>
    <p:cSldViewPr>
      <p:cViewPr varScale="1">
        <p:scale>
          <a:sx n="123" d="100"/>
          <a:sy n="123" d="100"/>
        </p:scale>
        <p:origin x="117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notesMaster" Target="notesMasters/notes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presProps" Target="presProps.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239.png"/><Relationship Id="rId3" Type="http://schemas.openxmlformats.org/officeDocument/2006/relationships/image" Target="../media/image234.png"/><Relationship Id="rId7" Type="http://schemas.openxmlformats.org/officeDocument/2006/relationships/image" Target="../media/image238.png"/><Relationship Id="rId2" Type="http://schemas.openxmlformats.org/officeDocument/2006/relationships/image" Target="../media/image233.png"/><Relationship Id="rId1" Type="http://schemas.openxmlformats.org/officeDocument/2006/relationships/image" Target="../media/image232.png"/><Relationship Id="rId6" Type="http://schemas.openxmlformats.org/officeDocument/2006/relationships/image" Target="../media/image237.png"/><Relationship Id="rId5" Type="http://schemas.openxmlformats.org/officeDocument/2006/relationships/image" Target="../media/image236.png"/><Relationship Id="rId10" Type="http://schemas.openxmlformats.org/officeDocument/2006/relationships/image" Target="../media/image241.png"/><Relationship Id="rId4" Type="http://schemas.openxmlformats.org/officeDocument/2006/relationships/image" Target="../media/image235.png"/><Relationship Id="rId9" Type="http://schemas.openxmlformats.org/officeDocument/2006/relationships/image" Target="../media/image240.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21" Type="http://schemas.openxmlformats.org/officeDocument/2006/relationships/image" Target="../media/image160.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image" Target="../media/image141.png"/><Relationship Id="rId16" Type="http://schemas.openxmlformats.org/officeDocument/2006/relationships/image" Target="../media/image155.png"/><Relationship Id="rId20" Type="http://schemas.openxmlformats.org/officeDocument/2006/relationships/image" Target="../media/image159.png"/><Relationship Id="rId1" Type="http://schemas.openxmlformats.org/officeDocument/2006/relationships/image" Target="../media/image140.png"/><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162.png"/><Relationship Id="rId10" Type="http://schemas.openxmlformats.org/officeDocument/2006/relationships/image" Target="../media/image149.png"/><Relationship Id="rId19" Type="http://schemas.openxmlformats.org/officeDocument/2006/relationships/image" Target="../media/image158.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image" Target="../media/image17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1.e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197.png"/><Relationship Id="rId13" Type="http://schemas.openxmlformats.org/officeDocument/2006/relationships/image" Target="../media/image200.emf"/><Relationship Id="rId3" Type="http://schemas.openxmlformats.org/officeDocument/2006/relationships/image" Target="../media/image146.png"/><Relationship Id="rId7" Type="http://schemas.openxmlformats.org/officeDocument/2006/relationships/image" Target="../media/image196.png"/><Relationship Id="rId12" Type="http://schemas.openxmlformats.org/officeDocument/2006/relationships/image" Target="../media/image148.png"/><Relationship Id="rId2" Type="http://schemas.openxmlformats.org/officeDocument/2006/relationships/image" Target="../media/image194.png"/><Relationship Id="rId1" Type="http://schemas.openxmlformats.org/officeDocument/2006/relationships/image" Target="../media/image140.png"/><Relationship Id="rId6" Type="http://schemas.openxmlformats.org/officeDocument/2006/relationships/image" Target="../media/image147.png"/><Relationship Id="rId11" Type="http://schemas.openxmlformats.org/officeDocument/2006/relationships/image" Target="../media/image199.png"/><Relationship Id="rId5" Type="http://schemas.openxmlformats.org/officeDocument/2006/relationships/image" Target="../media/image195.png"/><Relationship Id="rId10"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9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8.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image" Target="../media/image213.png"/><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png"/></Relationships>
</file>

<file path=ppt/drawings/_rels/vmlDrawing9.vml.rels><?xml version="1.0" encoding="UTF-8" standalone="yes"?>
<Relationships xmlns="http://schemas.openxmlformats.org/package/2006/relationships"><Relationship Id="rId8" Type="http://schemas.openxmlformats.org/officeDocument/2006/relationships/image" Target="../media/image218.png"/><Relationship Id="rId3" Type="http://schemas.openxmlformats.org/officeDocument/2006/relationships/image" Target="../media/image225.png"/><Relationship Id="rId7" Type="http://schemas.openxmlformats.org/officeDocument/2006/relationships/image" Target="../media/image229.png"/><Relationship Id="rId2" Type="http://schemas.openxmlformats.org/officeDocument/2006/relationships/image" Target="../media/image224.png"/><Relationship Id="rId1" Type="http://schemas.openxmlformats.org/officeDocument/2006/relationships/image" Target="../media/image223.png"/><Relationship Id="rId6" Type="http://schemas.openxmlformats.org/officeDocument/2006/relationships/image" Target="../media/image228.png"/><Relationship Id="rId5" Type="http://schemas.openxmlformats.org/officeDocument/2006/relationships/image" Target="../media/image227.png"/><Relationship Id="rId10" Type="http://schemas.openxmlformats.org/officeDocument/2006/relationships/image" Target="../media/image231.png"/><Relationship Id="rId4" Type="http://schemas.openxmlformats.org/officeDocument/2006/relationships/image" Target="../media/image226.png"/><Relationship Id="rId9" Type="http://schemas.openxmlformats.org/officeDocument/2006/relationships/image" Target="../media/image2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966565B-9C8D-4F3C-AFAF-2C2295D2C46A}" type="datetimeFigureOut">
              <a:rPr lang="en-US"/>
              <a:pPr>
                <a:defRPr/>
              </a:pPr>
              <a:t>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94E1497-5BE2-4A7B-954F-6702CB404134}" type="slidenum">
              <a:rPr lang="en-US" altLang="en-US"/>
              <a:pPr/>
              <a:t>‹#›</a:t>
            </a:fld>
            <a:endParaRPr lang="en-US" altLang="en-US"/>
          </a:p>
        </p:txBody>
      </p:sp>
    </p:spTree>
    <p:extLst>
      <p:ext uri="{BB962C8B-B14F-4D97-AF65-F5344CB8AC3E}">
        <p14:creationId xmlns:p14="http://schemas.microsoft.com/office/powerpoint/2010/main" val="429221114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https://simple.wikipedia.org/wiki/Gestalt_psychology</a:t>
            </a:r>
            <a:endParaRPr lang="en-US" dirty="0"/>
          </a:p>
        </p:txBody>
      </p:sp>
      <p:sp>
        <p:nvSpPr>
          <p:cNvPr id="4" name="Slide Number Placeholder 3"/>
          <p:cNvSpPr>
            <a:spLocks noGrp="1"/>
          </p:cNvSpPr>
          <p:nvPr>
            <p:ph type="sldNum" sz="quarter" idx="10"/>
          </p:nvPr>
        </p:nvSpPr>
        <p:spPr/>
        <p:txBody>
          <a:bodyPr/>
          <a:lstStyle/>
          <a:p>
            <a:fld id="{A94E1497-5BE2-4A7B-954F-6702CB404134}" type="slidenum">
              <a:rPr lang="en-US" altLang="en-US" smtClean="0"/>
              <a:pPr/>
              <a:t>3</a:t>
            </a:fld>
            <a:endParaRPr lang="en-US" altLang="en-US"/>
          </a:p>
        </p:txBody>
      </p:sp>
    </p:spTree>
    <p:extLst>
      <p:ext uri="{BB962C8B-B14F-4D97-AF65-F5344CB8AC3E}">
        <p14:creationId xmlns:p14="http://schemas.microsoft.com/office/powerpoint/2010/main" val="34665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69474A-31EC-46D9-B151-78E3D8AF2B41}" type="slidenum">
              <a:rPr lang="en-US" altLang="en-US">
                <a:solidFill>
                  <a:srgbClr val="000000"/>
                </a:solidFill>
                <a:latin typeface="Calibri" panose="020F0502020204030204" pitchFamily="34" charset="0"/>
              </a:rPr>
              <a:pPr eaLnBrk="1" hangingPunct="1"/>
              <a:t>27</a:t>
            </a:fld>
            <a:endParaRPr lang="en-US" altLang="en-US">
              <a:solidFill>
                <a:srgbClr val="000000"/>
              </a:solidFill>
              <a:latin typeface="Calibri" panose="020F0502020204030204" pitchFamily="34" charset="0"/>
            </a:endParaRPr>
          </a:p>
        </p:txBody>
      </p:sp>
      <p:sp>
        <p:nvSpPr>
          <p:cNvPr id="911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2659006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So</a:t>
            </a:r>
            <a:r>
              <a:rPr lang="de-DE" baseline="0" dirty="0" smtClean="0"/>
              <a:t> </a:t>
            </a:r>
            <a:r>
              <a:rPr lang="de-DE" baseline="0" dirty="0" err="1" smtClean="0"/>
              <a:t>why</a:t>
            </a:r>
            <a:r>
              <a:rPr lang="de-DE" baseline="0" dirty="0" smtClean="0"/>
              <a:t> </a:t>
            </a:r>
            <a:r>
              <a:rPr lang="de-DE" baseline="0" dirty="0" err="1" smtClean="0"/>
              <a:t>is</a:t>
            </a:r>
            <a:r>
              <a:rPr lang="de-DE" baseline="0" dirty="0" smtClean="0"/>
              <a:t> </a:t>
            </a:r>
            <a:r>
              <a:rPr lang="de-DE" baseline="0" dirty="0" err="1" smtClean="0"/>
              <a:t>this</a:t>
            </a:r>
            <a:r>
              <a:rPr lang="de-DE" baseline="0" dirty="0" smtClean="0"/>
              <a:t> an </a:t>
            </a:r>
            <a:r>
              <a:rPr lang="de-DE" baseline="0" dirty="0" err="1" smtClean="0"/>
              <a:t>important</a:t>
            </a:r>
            <a:r>
              <a:rPr lang="de-DE" baseline="0" dirty="0" smtClean="0"/>
              <a:t> </a:t>
            </a:r>
            <a:r>
              <a:rPr lang="de-DE" baseline="0" dirty="0" err="1" smtClean="0"/>
              <a:t>problem</a:t>
            </a:r>
            <a:r>
              <a:rPr lang="de-DE" baseline="0" dirty="0" smtClean="0"/>
              <a:t>? </a:t>
            </a:r>
            <a:r>
              <a:rPr lang="de-DE" baseline="0" dirty="0" err="1" smtClean="0"/>
              <a:t>Sketching</a:t>
            </a:r>
            <a:r>
              <a:rPr lang="de-DE" baseline="0" dirty="0" smtClean="0"/>
              <a:t> </a:t>
            </a:r>
            <a:r>
              <a:rPr lang="de-DE" baseline="0" dirty="0" err="1" smtClean="0"/>
              <a:t>has</a:t>
            </a:r>
            <a:r>
              <a:rPr lang="de-DE" baseline="0" dirty="0" smtClean="0"/>
              <a:t> </a:t>
            </a:r>
            <a:r>
              <a:rPr lang="de-DE" baseline="0" dirty="0" err="1" smtClean="0"/>
              <a:t>been</a:t>
            </a:r>
            <a:r>
              <a:rPr lang="de-DE" baseline="0" dirty="0" smtClean="0"/>
              <a:t> </a:t>
            </a:r>
            <a:r>
              <a:rPr lang="de-DE" baseline="0" dirty="0" err="1" smtClean="0"/>
              <a:t>used</a:t>
            </a:r>
            <a:r>
              <a:rPr lang="de-DE" baseline="0" dirty="0" smtClean="0"/>
              <a:t> </a:t>
            </a:r>
            <a:r>
              <a:rPr lang="de-DE" baseline="0" dirty="0" err="1" smtClean="0"/>
              <a:t>since</a:t>
            </a:r>
            <a:r>
              <a:rPr lang="de-DE" baseline="0" dirty="0" smtClean="0"/>
              <a:t> </a:t>
            </a:r>
            <a:r>
              <a:rPr lang="de-DE" baseline="0" dirty="0" err="1" smtClean="0"/>
              <a:t>tens</a:t>
            </a:r>
            <a:r>
              <a:rPr lang="de-DE" baseline="0" dirty="0" smtClean="0"/>
              <a:t> </a:t>
            </a:r>
            <a:r>
              <a:rPr lang="de-DE" baseline="0" dirty="0" err="1" smtClean="0"/>
              <a:t>of</a:t>
            </a:r>
            <a:r>
              <a:rPr lang="de-DE" baseline="0" dirty="0" smtClean="0"/>
              <a:t> </a:t>
            </a:r>
            <a:r>
              <a:rPr lang="de-DE" baseline="0" dirty="0" err="1" smtClean="0"/>
              <a:t>thousands</a:t>
            </a:r>
            <a:r>
              <a:rPr lang="de-DE" baseline="0" dirty="0" smtClean="0"/>
              <a:t> </a:t>
            </a:r>
            <a:r>
              <a:rPr lang="de-DE" baseline="0" dirty="0" err="1" smtClean="0"/>
              <a:t>of</a:t>
            </a:r>
            <a:r>
              <a:rPr lang="de-DE" baseline="0" dirty="0" smtClean="0"/>
              <a:t> </a:t>
            </a:r>
            <a:r>
              <a:rPr lang="de-DE" baseline="0" dirty="0" err="1" smtClean="0"/>
              <a:t>years</a:t>
            </a:r>
            <a:r>
              <a:rPr lang="de-DE" baseline="0" dirty="0" smtClean="0"/>
              <a:t> </a:t>
            </a:r>
            <a:r>
              <a:rPr lang="de-DE" baseline="0" dirty="0" err="1" smtClean="0"/>
              <a:t>and</a:t>
            </a:r>
            <a:r>
              <a:rPr lang="de-DE" baseline="0" dirty="0" smtClean="0"/>
              <a:t> on </a:t>
            </a:r>
            <a:r>
              <a:rPr lang="de-DE" baseline="0" dirty="0" err="1" smtClean="0"/>
              <a:t>this</a:t>
            </a:r>
            <a:r>
              <a:rPr lang="de-DE" baseline="0" dirty="0" smtClean="0"/>
              <a:t> </a:t>
            </a:r>
            <a:r>
              <a:rPr lang="de-DE" baseline="0" dirty="0" err="1" smtClean="0"/>
              <a:t>slide</a:t>
            </a:r>
            <a:r>
              <a:rPr lang="de-DE" baseline="0" dirty="0" smtClean="0"/>
              <a:t> </a:t>
            </a:r>
            <a:r>
              <a:rPr lang="de-DE" baseline="0" dirty="0" err="1" smtClean="0"/>
              <a:t>we</a:t>
            </a:r>
            <a:r>
              <a:rPr lang="de-DE" baseline="0" dirty="0" smtClean="0"/>
              <a:t> </a:t>
            </a:r>
            <a:r>
              <a:rPr lang="de-DE" baseline="0" dirty="0" err="1" smtClean="0"/>
              <a:t>show</a:t>
            </a:r>
            <a:r>
              <a:rPr lang="de-DE" baseline="0" dirty="0" smtClean="0"/>
              <a:t> </a:t>
            </a:r>
            <a:r>
              <a:rPr lang="de-DE" baseline="0" dirty="0" err="1" smtClean="0"/>
              <a:t>two</a:t>
            </a:r>
            <a:r>
              <a:rPr lang="de-DE" baseline="0" dirty="0" smtClean="0"/>
              <a:t> </a:t>
            </a:r>
            <a:r>
              <a:rPr lang="de-DE" baseline="0" dirty="0" err="1" smtClean="0"/>
              <a:t>examples</a:t>
            </a:r>
            <a:r>
              <a:rPr lang="de-DE" baseline="0" dirty="0" smtClean="0"/>
              <a:t> </a:t>
            </a:r>
            <a:r>
              <a:rPr lang="de-DE" baseline="0" dirty="0" err="1" smtClean="0"/>
              <a:t>from</a:t>
            </a:r>
            <a:r>
              <a:rPr lang="de-DE" baseline="0" dirty="0" smtClean="0"/>
              <a:t> a cave in </a:t>
            </a:r>
            <a:r>
              <a:rPr lang="de-DE" baseline="0" dirty="0" err="1" smtClean="0"/>
              <a:t>Lascaux</a:t>
            </a:r>
            <a:r>
              <a:rPr lang="de-DE" baseline="0" dirty="0" smtClean="0"/>
              <a:t> in France. The </a:t>
            </a:r>
            <a:r>
              <a:rPr lang="de-DE" baseline="0" dirty="0" err="1" smtClean="0"/>
              <a:t>sketch</a:t>
            </a:r>
            <a:r>
              <a:rPr lang="de-DE" baseline="0" dirty="0" smtClean="0"/>
              <a:t> on </a:t>
            </a:r>
            <a:r>
              <a:rPr lang="de-DE" baseline="0" dirty="0" err="1" smtClean="0"/>
              <a:t>the</a:t>
            </a:r>
            <a:r>
              <a:rPr lang="de-DE" baseline="0" dirty="0" smtClean="0"/>
              <a:t> </a:t>
            </a:r>
            <a:r>
              <a:rPr lang="de-DE" baseline="0" dirty="0" err="1" smtClean="0"/>
              <a:t>left</a:t>
            </a:r>
            <a:r>
              <a:rPr lang="de-DE" baseline="0" dirty="0" smtClean="0"/>
              <a:t> </a:t>
            </a:r>
            <a:r>
              <a:rPr lang="de-DE" baseline="0" dirty="0" err="1" smtClean="0"/>
              <a:t>depicts</a:t>
            </a:r>
            <a:r>
              <a:rPr lang="de-DE" baseline="0" dirty="0" smtClean="0"/>
              <a:t> a </a:t>
            </a:r>
            <a:r>
              <a:rPr lang="de-DE" baseline="0" dirty="0" err="1" smtClean="0"/>
              <a:t>horse</a:t>
            </a:r>
            <a:r>
              <a:rPr lang="de-DE" baseline="0" dirty="0" smtClean="0"/>
              <a:t> </a:t>
            </a:r>
            <a:r>
              <a:rPr lang="de-DE" baseline="0" dirty="0" err="1" smtClean="0"/>
              <a:t>and</a:t>
            </a:r>
            <a:r>
              <a:rPr lang="de-DE" baseline="0" dirty="0" smtClean="0"/>
              <a:t> </a:t>
            </a:r>
            <a:r>
              <a:rPr lang="de-DE" baseline="0" dirty="0" err="1" smtClean="0"/>
              <a:t>the</a:t>
            </a:r>
            <a:r>
              <a:rPr lang="de-DE" baseline="0" dirty="0" smtClean="0"/>
              <a:t> </a:t>
            </a:r>
            <a:r>
              <a:rPr lang="de-DE" baseline="0" dirty="0" err="1" smtClean="0"/>
              <a:t>sketch</a:t>
            </a:r>
            <a:r>
              <a:rPr lang="de-DE" baseline="0" dirty="0" smtClean="0"/>
              <a:t> on </a:t>
            </a:r>
            <a:r>
              <a:rPr lang="de-DE" baseline="0" dirty="0" err="1" smtClean="0"/>
              <a:t>the</a:t>
            </a:r>
            <a:r>
              <a:rPr lang="de-DE" baseline="0" dirty="0" smtClean="0"/>
              <a:t> </a:t>
            </a:r>
            <a:r>
              <a:rPr lang="de-DE" baseline="0" dirty="0" err="1" smtClean="0"/>
              <a:t>right</a:t>
            </a:r>
            <a:r>
              <a:rPr lang="de-DE" baseline="0" dirty="0" smtClean="0"/>
              <a:t> an </a:t>
            </a:r>
            <a:r>
              <a:rPr lang="de-DE" baseline="0" dirty="0" err="1" smtClean="0"/>
              <a:t>antilope</a:t>
            </a:r>
            <a:r>
              <a:rPr lang="de-DE" baseline="0" dirty="0" smtClean="0"/>
              <a:t>. Researchers </a:t>
            </a:r>
            <a:r>
              <a:rPr lang="de-DE" baseline="0" dirty="0" err="1" smtClean="0"/>
              <a:t>hypothesize</a:t>
            </a:r>
            <a:r>
              <a:rPr lang="de-DE" baseline="0" dirty="0" smtClean="0"/>
              <a:t> </a:t>
            </a:r>
            <a:r>
              <a:rPr lang="de-DE" baseline="0" dirty="0" err="1" smtClean="0"/>
              <a:t>that</a:t>
            </a:r>
            <a:r>
              <a:rPr lang="de-DE" baseline="0" dirty="0" smtClean="0"/>
              <a:t> </a:t>
            </a:r>
            <a:r>
              <a:rPr lang="de-DE" baseline="0" dirty="0" err="1" smtClean="0"/>
              <a:t>those</a:t>
            </a:r>
            <a:r>
              <a:rPr lang="de-DE" baseline="0" dirty="0" smtClean="0"/>
              <a:t> </a:t>
            </a:r>
            <a:r>
              <a:rPr lang="de-DE" baseline="0" dirty="0" err="1" smtClean="0"/>
              <a:t>drawings</a:t>
            </a:r>
            <a:r>
              <a:rPr lang="de-DE" baseline="0" dirty="0" smtClean="0"/>
              <a:t> </a:t>
            </a:r>
            <a:r>
              <a:rPr lang="de-DE" baseline="0" dirty="0" err="1" smtClean="0"/>
              <a:t>possibly</a:t>
            </a:r>
            <a:r>
              <a:rPr lang="de-DE" baseline="0" dirty="0" smtClean="0"/>
              <a:t> </a:t>
            </a:r>
            <a:r>
              <a:rPr lang="de-DE" baseline="0" dirty="0" err="1" smtClean="0"/>
              <a:t>depict</a:t>
            </a:r>
            <a:r>
              <a:rPr lang="de-DE" baseline="0" dirty="0" smtClean="0"/>
              <a:t> </a:t>
            </a:r>
            <a:r>
              <a:rPr lang="de-DE" baseline="0" dirty="0" err="1" smtClean="0"/>
              <a:t>animals</a:t>
            </a:r>
            <a:r>
              <a:rPr lang="de-DE" baseline="0" dirty="0" smtClean="0"/>
              <a:t> </a:t>
            </a:r>
            <a:r>
              <a:rPr lang="de-DE" baseline="0" dirty="0" err="1" smtClean="0"/>
              <a:t>successfully</a:t>
            </a:r>
            <a:r>
              <a:rPr lang="de-DE" baseline="0" dirty="0" smtClean="0"/>
              <a:t> </a:t>
            </a:r>
            <a:r>
              <a:rPr lang="de-DE" baseline="0" dirty="0" err="1" smtClean="0"/>
              <a:t>hunted</a:t>
            </a:r>
            <a:r>
              <a:rPr lang="de-DE" baseline="0" dirty="0" smtClean="0"/>
              <a:t>.</a:t>
            </a:r>
            <a:endParaRPr lang="de-DE" dirty="0" smtClean="0"/>
          </a:p>
          <a:p>
            <a:endParaRPr lang="de-DE" dirty="0" smtClean="0"/>
          </a:p>
          <a:p>
            <a:endParaRPr lang="de-DE" sz="1000" kern="1200" dirty="0" smtClean="0">
              <a:solidFill>
                <a:schemeClr val="tx1"/>
              </a:solidFill>
              <a:latin typeface="Arial" pitchFamily="-108" charset="0"/>
              <a:ea typeface="ＭＳ Ｐゴシック" pitchFamily="-108" charset="-128"/>
              <a:cs typeface="ＭＳ Ｐゴシック" pitchFamily="-108" charset="-128"/>
            </a:endParaRPr>
          </a:p>
          <a:p>
            <a:r>
              <a:rPr lang="de-DE" sz="1000" kern="1200" dirty="0" err="1" smtClean="0">
                <a:solidFill>
                  <a:schemeClr val="tx1"/>
                </a:solidFill>
                <a:latin typeface="Arial" pitchFamily="-108" charset="0"/>
                <a:ea typeface="ＭＳ Ｐゴシック" pitchFamily="-108" charset="-128"/>
                <a:cs typeface="ＭＳ Ｐゴシック" pitchFamily="-108" charset="-128"/>
              </a:rPr>
              <a:t>Terminology</a:t>
            </a:r>
            <a:r>
              <a:rPr lang="de-DE" sz="1000" kern="1200" dirty="0" smtClean="0">
                <a:solidFill>
                  <a:schemeClr val="tx1"/>
                </a:solidFill>
                <a:latin typeface="Arial" pitchFamily="-108" charset="0"/>
                <a:ea typeface="ＭＳ Ｐゴシック" pitchFamily="-108" charset="-128"/>
                <a:cs typeface="ＭＳ Ｐゴシック" pitchFamily="-108" charset="-128"/>
              </a:rPr>
              <a:t>: </a:t>
            </a:r>
            <a:r>
              <a:rPr lang="de-DE" sz="1000" kern="1200" dirty="0" err="1" smtClean="0">
                <a:solidFill>
                  <a:schemeClr val="tx1"/>
                </a:solidFill>
                <a:latin typeface="Arial" pitchFamily="-108" charset="0"/>
                <a:ea typeface="ＭＳ Ｐゴシック" pitchFamily="-108" charset="-128"/>
                <a:cs typeface="ＭＳ Ｐゴシック" pitchFamily="-108" charset="-128"/>
              </a:rPr>
              <a:t>petroglyph</a:t>
            </a:r>
            <a:r>
              <a:rPr lang="de-DE" sz="1000" kern="1200" dirty="0" smtClean="0">
                <a:solidFill>
                  <a:schemeClr val="tx1"/>
                </a:solidFill>
                <a:latin typeface="Arial" pitchFamily="-108" charset="0"/>
                <a:ea typeface="ＭＳ Ｐゴシック" pitchFamily="-108" charset="-128"/>
                <a:cs typeface="ＭＳ Ｐゴシック" pitchFamily="-108" charset="-128"/>
              </a:rPr>
              <a:t> = rock </a:t>
            </a:r>
            <a:r>
              <a:rPr lang="de-DE" sz="1000" kern="1200" dirty="0" err="1" smtClean="0">
                <a:solidFill>
                  <a:schemeClr val="tx1"/>
                </a:solidFill>
                <a:latin typeface="Arial" pitchFamily="-108" charset="0"/>
                <a:ea typeface="ＭＳ Ｐゴシック" pitchFamily="-108" charset="-128"/>
                <a:cs typeface="ＭＳ Ｐゴシック" pitchFamily="-108" charset="-128"/>
              </a:rPr>
              <a:t>engraving</a:t>
            </a:r>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72</a:t>
            </a:fld>
            <a:endParaRPr lang="en-US" dirty="0">
              <a:solidFill>
                <a:srgbClr val="000000"/>
              </a:solidFill>
            </a:endParaRPr>
          </a:p>
        </p:txBody>
      </p:sp>
    </p:spTree>
    <p:extLst>
      <p:ext uri="{BB962C8B-B14F-4D97-AF65-F5344CB8AC3E}">
        <p14:creationId xmlns:p14="http://schemas.microsoft.com/office/powerpoint/2010/main" val="724757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731344" rtl="0" eaLnBrk="1" fontAlgn="auto" latinLnBrk="0" hangingPunct="1">
              <a:lnSpc>
                <a:spcPct val="100000"/>
              </a:lnSpc>
              <a:spcBef>
                <a:spcPts val="0"/>
              </a:spcBef>
              <a:spcAft>
                <a:spcPts val="0"/>
              </a:spcAft>
              <a:buClrTx/>
              <a:buSzTx/>
              <a:buFontTx/>
              <a:buNone/>
              <a:tabLst/>
              <a:defRPr/>
            </a:pPr>
            <a:r>
              <a:rPr lang="en-US" b="1" dirty="0" err="1" smtClean="0"/>
              <a:t>Chauvet</a:t>
            </a:r>
            <a:r>
              <a:rPr lang="en-US" b="1" dirty="0" smtClean="0"/>
              <a:t> Cave</a:t>
            </a:r>
          </a:p>
          <a:p>
            <a:r>
              <a:rPr lang="en-US" dirty="0" smtClean="0"/>
              <a:t>30k to 32k years ago</a:t>
            </a:r>
          </a:p>
          <a:p>
            <a:r>
              <a:rPr lang="en-US" dirty="0" smtClean="0"/>
              <a:t>Written</a:t>
            </a:r>
            <a:r>
              <a:rPr lang="en-US" baseline="0" dirty="0" smtClean="0"/>
              <a:t> language only appeared 5k years ago</a:t>
            </a:r>
            <a:endParaRPr lang="en-US" dirty="0"/>
          </a:p>
        </p:txBody>
      </p:sp>
      <p:sp>
        <p:nvSpPr>
          <p:cNvPr id="4" name="Slide Number Placeholder 3"/>
          <p:cNvSpPr>
            <a:spLocks noGrp="1"/>
          </p:cNvSpPr>
          <p:nvPr>
            <p:ph type="sldNum" sz="quarter" idx="10"/>
          </p:nvPr>
        </p:nvSpPr>
        <p:spPr/>
        <p:txBody>
          <a:bodyPr/>
          <a:lstStyle/>
          <a:p>
            <a:fld id="{32014B63-17BF-47F6-A15C-1E0EB31F8800}" type="slidenum">
              <a:rPr lang="fr-FR" smtClean="0">
                <a:solidFill>
                  <a:prstClr val="black"/>
                </a:solidFill>
              </a:rPr>
              <a:pPr/>
              <a:t>73</a:t>
            </a:fld>
            <a:endParaRPr lang="fr-FR">
              <a:solidFill>
                <a:prstClr val="black"/>
              </a:solidFill>
            </a:endParaRPr>
          </a:p>
        </p:txBody>
      </p:sp>
    </p:spTree>
    <p:extLst>
      <p:ext uri="{BB962C8B-B14F-4D97-AF65-F5344CB8AC3E}">
        <p14:creationId xmlns:p14="http://schemas.microsoft.com/office/powerpoint/2010/main" val="3471803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Even </a:t>
            </a:r>
            <a:r>
              <a:rPr lang="de-DE" dirty="0" err="1" smtClean="0"/>
              <a:t>today</a:t>
            </a:r>
            <a:r>
              <a:rPr lang="de-DE" dirty="0" smtClean="0"/>
              <a:t> </a:t>
            </a:r>
            <a:r>
              <a:rPr lang="de-DE" dirty="0" err="1" smtClean="0"/>
              <a:t>sketching</a:t>
            </a:r>
            <a:r>
              <a:rPr lang="de-DE" dirty="0" smtClean="0"/>
              <a:t>,</a:t>
            </a:r>
            <a:r>
              <a:rPr lang="de-DE" baseline="0" dirty="0" smtClean="0"/>
              <a:t> </a:t>
            </a:r>
            <a:r>
              <a:rPr lang="de-DE" baseline="0" dirty="0" err="1" smtClean="0"/>
              <a:t>is</a:t>
            </a:r>
            <a:r>
              <a:rPr lang="de-DE" baseline="0" dirty="0" smtClean="0"/>
              <a:t> an </a:t>
            </a:r>
            <a:r>
              <a:rPr lang="de-DE" baseline="0" dirty="0" err="1" smtClean="0"/>
              <a:t>immensely</a:t>
            </a:r>
            <a:r>
              <a:rPr lang="de-DE" baseline="0" dirty="0" smtClean="0"/>
              <a:t> </a:t>
            </a:r>
            <a:r>
              <a:rPr lang="de-DE" baseline="0" dirty="0" err="1" smtClean="0"/>
              <a:t>popular</a:t>
            </a:r>
            <a:r>
              <a:rPr lang="de-DE" baseline="0" dirty="0" smtClean="0"/>
              <a:t> </a:t>
            </a:r>
            <a:r>
              <a:rPr lang="de-DE" baseline="0" dirty="0" err="1" smtClean="0"/>
              <a:t>task</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recently</a:t>
            </a:r>
            <a:r>
              <a:rPr lang="de-DE" baseline="0" dirty="0" smtClean="0"/>
              <a:t> </a:t>
            </a:r>
            <a:r>
              <a:rPr lang="de-DE" baseline="0" dirty="0" err="1" smtClean="0"/>
              <a:t>highly</a:t>
            </a:r>
            <a:r>
              <a:rPr lang="de-DE" baseline="0" dirty="0" smtClean="0"/>
              <a:t> </a:t>
            </a:r>
            <a:r>
              <a:rPr lang="de-DE" baseline="0" dirty="0" err="1" smtClean="0"/>
              <a:t>popular</a:t>
            </a:r>
            <a:r>
              <a:rPr lang="de-DE" baseline="0" dirty="0" smtClean="0"/>
              <a:t> </a:t>
            </a:r>
            <a:r>
              <a:rPr lang="de-DE" baseline="0" dirty="0" err="1" smtClean="0"/>
              <a:t>pictionary</a:t>
            </a:r>
            <a:r>
              <a:rPr lang="de-DE" baseline="0" dirty="0" smtClean="0"/>
              <a:t>-style mobile </a:t>
            </a:r>
            <a:r>
              <a:rPr lang="de-DE" baseline="0" dirty="0" err="1" smtClean="0"/>
              <a:t>game</a:t>
            </a:r>
            <a:r>
              <a:rPr lang="de-DE" baseline="0" dirty="0" smtClean="0"/>
              <a:t> </a:t>
            </a:r>
            <a:r>
              <a:rPr lang="de-DE" baseline="0" dirty="0" err="1" smtClean="0"/>
              <a:t>is</a:t>
            </a:r>
            <a:r>
              <a:rPr lang="de-DE" baseline="0" dirty="0" smtClean="0"/>
              <a:t> </a:t>
            </a:r>
            <a:r>
              <a:rPr lang="de-DE" baseline="0" dirty="0" err="1" smtClean="0"/>
              <a:t>DrawSomething</a:t>
            </a:r>
            <a:r>
              <a:rPr lang="de-DE" baseline="0" dirty="0" smtClean="0"/>
              <a:t>. </a:t>
            </a:r>
            <a:r>
              <a:rPr lang="de-DE" baseline="0" dirty="0" err="1" smtClean="0"/>
              <a:t>It</a:t>
            </a:r>
            <a:r>
              <a:rPr lang="de-DE" baseline="0" dirty="0" smtClean="0"/>
              <a:t> </a:t>
            </a:r>
            <a:r>
              <a:rPr lang="de-DE" baseline="0" dirty="0" err="1" smtClean="0"/>
              <a:t>got</a:t>
            </a:r>
            <a:r>
              <a:rPr lang="de-DE" baseline="0" dirty="0" smtClean="0"/>
              <a:t> 20 </a:t>
            </a:r>
            <a:r>
              <a:rPr lang="de-DE" baseline="0" dirty="0" err="1" smtClean="0"/>
              <a:t>million</a:t>
            </a:r>
            <a:r>
              <a:rPr lang="de-DE" baseline="0" dirty="0" smtClean="0"/>
              <a:t> </a:t>
            </a:r>
            <a:r>
              <a:rPr lang="de-DE" baseline="0" dirty="0" err="1" smtClean="0"/>
              <a:t>downloads</a:t>
            </a:r>
            <a:r>
              <a:rPr lang="de-DE" baseline="0" dirty="0" smtClean="0"/>
              <a:t> </a:t>
            </a:r>
            <a:r>
              <a:rPr lang="de-DE" baseline="0" dirty="0" err="1" smtClean="0"/>
              <a:t>within</a:t>
            </a:r>
            <a:r>
              <a:rPr lang="de-DE" baseline="0" dirty="0" smtClean="0"/>
              <a:t> </a:t>
            </a:r>
            <a:r>
              <a:rPr lang="de-DE" baseline="0" dirty="0" err="1" smtClean="0"/>
              <a:t>the</a:t>
            </a:r>
            <a:r>
              <a:rPr lang="de-DE" baseline="0" dirty="0" smtClean="0"/>
              <a:t> </a:t>
            </a:r>
            <a:r>
              <a:rPr lang="de-DE" baseline="0" dirty="0" err="1" smtClean="0"/>
              <a:t>first</a:t>
            </a:r>
            <a:r>
              <a:rPr lang="de-DE" baseline="0" dirty="0" smtClean="0"/>
              <a:t> </a:t>
            </a:r>
            <a:r>
              <a:rPr lang="de-DE" baseline="0" dirty="0" err="1" smtClean="0"/>
              <a:t>five</a:t>
            </a:r>
            <a:r>
              <a:rPr lang="de-DE" baseline="0" dirty="0" smtClean="0"/>
              <a:t> </a:t>
            </a:r>
            <a:r>
              <a:rPr lang="de-DE" baseline="0" dirty="0" err="1" smtClean="0"/>
              <a:t>weeks</a:t>
            </a:r>
            <a:r>
              <a:rPr lang="de-DE" baseline="0" dirty="0" smtClean="0"/>
              <a:t> </a:t>
            </a:r>
            <a:r>
              <a:rPr lang="de-DE" baseline="0" dirty="0" err="1" smtClean="0"/>
              <a:t>of</a:t>
            </a:r>
            <a:r>
              <a:rPr lang="de-DE" baseline="0" dirty="0" smtClean="0"/>
              <a:t> ist </a:t>
            </a:r>
            <a:r>
              <a:rPr lang="de-DE" baseline="0" dirty="0" err="1" smtClean="0"/>
              <a:t>release</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75</a:t>
            </a:fld>
            <a:endParaRPr lang="en-US" dirty="0">
              <a:solidFill>
                <a:srgbClr val="000000"/>
              </a:solidFill>
            </a:endParaRPr>
          </a:p>
        </p:txBody>
      </p:sp>
    </p:spTree>
    <p:extLst>
      <p:ext uri="{BB962C8B-B14F-4D97-AF65-F5344CB8AC3E}">
        <p14:creationId xmlns:p14="http://schemas.microsoft.com/office/powerpoint/2010/main" val="3169809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err="1" smtClean="0"/>
              <a:t>To</a:t>
            </a:r>
            <a:r>
              <a:rPr lang="de-DE" dirty="0" smtClean="0"/>
              <a:t> </a:t>
            </a:r>
            <a:r>
              <a:rPr lang="de-DE" dirty="0" err="1" smtClean="0"/>
              <a:t>summarize</a:t>
            </a:r>
            <a:r>
              <a:rPr lang="de-DE" dirty="0" smtClean="0"/>
              <a:t>, I </a:t>
            </a:r>
            <a:r>
              <a:rPr lang="de-DE" dirty="0" err="1" smtClean="0"/>
              <a:t>have</a:t>
            </a:r>
            <a:r>
              <a:rPr lang="de-DE" dirty="0" smtClean="0"/>
              <a:t> a </a:t>
            </a:r>
            <a:r>
              <a:rPr lang="de-DE" dirty="0" err="1" smtClean="0"/>
              <a:t>bit</a:t>
            </a:r>
            <a:r>
              <a:rPr lang="de-DE" dirty="0" smtClean="0"/>
              <a:t> </a:t>
            </a:r>
            <a:r>
              <a:rPr lang="de-DE" dirty="0" err="1" smtClean="0"/>
              <a:t>of</a:t>
            </a:r>
            <a:r>
              <a:rPr lang="de-DE" dirty="0" smtClean="0"/>
              <a:t> a </a:t>
            </a:r>
            <a:r>
              <a:rPr lang="de-DE" dirty="0" err="1" smtClean="0"/>
              <a:t>provocative</a:t>
            </a:r>
            <a:r>
              <a:rPr lang="de-DE" dirty="0" smtClean="0"/>
              <a:t> </a:t>
            </a:r>
            <a:r>
              <a:rPr lang="de-DE" dirty="0" err="1" smtClean="0"/>
              <a:t>statement</a:t>
            </a:r>
            <a:r>
              <a:rPr lang="de-DE" dirty="0" smtClean="0"/>
              <a:t> </a:t>
            </a:r>
            <a:r>
              <a:rPr lang="de-DE" dirty="0" err="1" smtClean="0"/>
              <a:t>here</a:t>
            </a:r>
            <a:r>
              <a:rPr lang="de-DE" dirty="0" smtClean="0"/>
              <a:t> </a:t>
            </a:r>
            <a:r>
              <a:rPr lang="de-DE" dirty="0" err="1" smtClean="0"/>
              <a:t>for</a:t>
            </a:r>
            <a:r>
              <a:rPr lang="de-DE" dirty="0" smtClean="0"/>
              <a:t> </a:t>
            </a:r>
            <a:r>
              <a:rPr lang="de-DE" dirty="0" err="1" smtClean="0"/>
              <a:t>us</a:t>
            </a:r>
            <a:r>
              <a:rPr lang="de-DE" baseline="0" dirty="0" smtClean="0"/>
              <a:t> </a:t>
            </a:r>
            <a:r>
              <a:rPr lang="de-DE" baseline="0" dirty="0" err="1" smtClean="0"/>
              <a:t>as</a:t>
            </a:r>
            <a:r>
              <a:rPr lang="de-DE" baseline="0" dirty="0" smtClean="0"/>
              <a:t> </a:t>
            </a:r>
            <a:r>
              <a:rPr lang="de-DE" baseline="0" dirty="0" err="1" smtClean="0"/>
              <a:t>computer</a:t>
            </a:r>
            <a:r>
              <a:rPr lang="de-DE" baseline="0" dirty="0" smtClean="0"/>
              <a:t> </a:t>
            </a:r>
            <a:r>
              <a:rPr lang="de-DE" baseline="0" dirty="0" err="1" smtClean="0"/>
              <a:t>graphics</a:t>
            </a:r>
            <a:r>
              <a:rPr lang="de-DE" baseline="0" dirty="0" smtClean="0"/>
              <a:t> </a:t>
            </a:r>
            <a:r>
              <a:rPr lang="de-DE" baseline="0" dirty="0" err="1" smtClean="0"/>
              <a:t>researchers</a:t>
            </a:r>
            <a:r>
              <a:rPr lang="de-DE" baseline="0" dirty="0" smtClean="0"/>
              <a:t>. </a:t>
            </a:r>
            <a:r>
              <a:rPr lang="de-DE" baseline="0" dirty="0" err="1" smtClean="0"/>
              <a:t>Despite</a:t>
            </a:r>
            <a:r>
              <a:rPr lang="de-DE" baseline="0" dirty="0" smtClean="0"/>
              <a:t> </a:t>
            </a:r>
            <a:r>
              <a:rPr lang="de-DE" baseline="0" dirty="0" err="1" smtClean="0"/>
              <a:t>decades</a:t>
            </a:r>
            <a:r>
              <a:rPr lang="de-DE" baseline="0" dirty="0" smtClean="0"/>
              <a:t> </a:t>
            </a:r>
            <a:r>
              <a:rPr lang="de-DE" baseline="0" dirty="0" err="1" smtClean="0"/>
              <a:t>of</a:t>
            </a:r>
            <a:r>
              <a:rPr lang="de-DE" baseline="0" dirty="0" smtClean="0"/>
              <a:t> </a:t>
            </a:r>
            <a:r>
              <a:rPr lang="de-DE" baseline="0" dirty="0" err="1" smtClean="0"/>
              <a:t>computer</a:t>
            </a:r>
            <a:r>
              <a:rPr lang="de-DE" baseline="0" dirty="0" smtClean="0"/>
              <a:t> </a:t>
            </a:r>
            <a:r>
              <a:rPr lang="de-DE" baseline="0" dirty="0" err="1" smtClean="0"/>
              <a:t>graphics</a:t>
            </a:r>
            <a:r>
              <a:rPr lang="de-DE" baseline="0" dirty="0" smtClean="0"/>
              <a:t> </a:t>
            </a:r>
            <a:r>
              <a:rPr lang="de-DE" baseline="0" dirty="0" err="1" smtClean="0"/>
              <a:t>research</a:t>
            </a:r>
            <a:r>
              <a:rPr lang="de-DE" baseline="0" dirty="0" smtClean="0"/>
              <a:t>, </a:t>
            </a:r>
            <a:r>
              <a:rPr lang="de-DE" baseline="0" dirty="0" err="1" smtClean="0"/>
              <a:t>sketching</a:t>
            </a:r>
            <a:r>
              <a:rPr lang="de-DE" baseline="0" dirty="0" smtClean="0"/>
              <a:t> </a:t>
            </a:r>
            <a:r>
              <a:rPr lang="de-DE" baseline="0" dirty="0" err="1" smtClean="0"/>
              <a:t>is</a:t>
            </a:r>
            <a:r>
              <a:rPr lang="de-DE" baseline="0" dirty="0" smtClean="0"/>
              <a:t> </a:t>
            </a:r>
            <a:r>
              <a:rPr lang="de-DE" baseline="0" dirty="0" err="1" smtClean="0"/>
              <a:t>probably</a:t>
            </a:r>
            <a:r>
              <a:rPr lang="de-DE" baseline="0" dirty="0" smtClean="0"/>
              <a:t> </a:t>
            </a:r>
            <a:r>
              <a:rPr lang="de-DE" baseline="0" dirty="0" err="1" smtClean="0"/>
              <a:t>the</a:t>
            </a:r>
            <a:r>
              <a:rPr lang="de-DE" baseline="0" dirty="0" smtClean="0"/>
              <a:t> </a:t>
            </a:r>
            <a:r>
              <a:rPr lang="de-DE" baseline="0" dirty="0" err="1" smtClean="0"/>
              <a:t>only</a:t>
            </a:r>
            <a:r>
              <a:rPr lang="de-DE" baseline="0" dirty="0" smtClean="0"/>
              <a:t> </a:t>
            </a:r>
            <a:r>
              <a:rPr lang="de-DE" baseline="0" dirty="0" err="1" smtClean="0"/>
              <a:t>method</a:t>
            </a:r>
            <a:r>
              <a:rPr lang="de-DE" baseline="0" dirty="0" smtClean="0"/>
              <a:t> </a:t>
            </a:r>
            <a:r>
              <a:rPr lang="de-DE" baseline="0" dirty="0" err="1" smtClean="0"/>
              <a:t>for</a:t>
            </a:r>
            <a:r>
              <a:rPr lang="de-DE" baseline="0" dirty="0" smtClean="0"/>
              <a:t> </a:t>
            </a:r>
            <a:r>
              <a:rPr lang="de-DE" baseline="0" dirty="0" err="1" smtClean="0"/>
              <a:t>most</a:t>
            </a:r>
            <a:r>
              <a:rPr lang="de-DE" baseline="0" dirty="0" smtClean="0"/>
              <a:t> </a:t>
            </a:r>
            <a:r>
              <a:rPr lang="de-DE" baseline="0" dirty="0" err="1" smtClean="0"/>
              <a:t>people</a:t>
            </a:r>
            <a:r>
              <a:rPr lang="de-DE" baseline="0" dirty="0" smtClean="0"/>
              <a:t> </a:t>
            </a:r>
            <a:r>
              <a:rPr lang="de-DE" baseline="0" dirty="0" err="1" smtClean="0"/>
              <a:t>to</a:t>
            </a:r>
            <a:r>
              <a:rPr lang="de-DE" baseline="0" dirty="0" smtClean="0"/>
              <a:t> </a:t>
            </a:r>
            <a:r>
              <a:rPr lang="de-DE" baseline="0" dirty="0" err="1" smtClean="0"/>
              <a:t>render</a:t>
            </a:r>
            <a:r>
              <a:rPr lang="de-DE" baseline="0" dirty="0" smtClean="0"/>
              <a:t> </a:t>
            </a:r>
            <a:r>
              <a:rPr lang="de-DE" baseline="0" dirty="0" err="1" smtClean="0"/>
              <a:t>visual</a:t>
            </a:r>
            <a:r>
              <a:rPr lang="de-DE" baseline="0" dirty="0" smtClean="0"/>
              <a:t> </a:t>
            </a:r>
            <a:r>
              <a:rPr lang="de-DE" baseline="0" dirty="0" err="1" smtClean="0"/>
              <a:t>content</a:t>
            </a:r>
            <a:r>
              <a:rPr lang="de-DE" baseline="0" dirty="0" smtClean="0"/>
              <a:t>. As such, </a:t>
            </a:r>
            <a:r>
              <a:rPr lang="de-DE" baseline="0" dirty="0" err="1" smtClean="0"/>
              <a:t>we</a:t>
            </a:r>
            <a:r>
              <a:rPr lang="de-DE" baseline="0" dirty="0" smtClean="0"/>
              <a:t> </a:t>
            </a:r>
            <a:r>
              <a:rPr lang="de-DE" baseline="0" dirty="0" err="1" smtClean="0"/>
              <a:t>believe</a:t>
            </a:r>
            <a:r>
              <a:rPr lang="de-DE" baseline="0" dirty="0" smtClean="0"/>
              <a:t> </a:t>
            </a:r>
            <a:r>
              <a:rPr lang="de-DE" baseline="0" dirty="0" err="1" smtClean="0"/>
              <a:t>that</a:t>
            </a:r>
            <a:r>
              <a:rPr lang="de-DE" baseline="0" dirty="0" smtClean="0"/>
              <a:t> </a:t>
            </a:r>
            <a:r>
              <a:rPr lang="de-DE" baseline="0" dirty="0" err="1" smtClean="0"/>
              <a:t>it</a:t>
            </a:r>
            <a:r>
              <a:rPr lang="de-DE" baseline="0" dirty="0" smtClean="0"/>
              <a:t> </a:t>
            </a:r>
            <a:r>
              <a:rPr lang="de-DE" baseline="0" dirty="0" err="1" smtClean="0"/>
              <a:t>is</a:t>
            </a:r>
            <a:r>
              <a:rPr lang="de-DE" baseline="0" dirty="0" smtClean="0"/>
              <a:t> </a:t>
            </a:r>
            <a:r>
              <a:rPr lang="de-DE" baseline="0" dirty="0" err="1" smtClean="0"/>
              <a:t>extremely</a:t>
            </a:r>
            <a:r>
              <a:rPr lang="de-DE" baseline="0" dirty="0" smtClean="0"/>
              <a:t> </a:t>
            </a:r>
            <a:r>
              <a:rPr lang="de-DE" baseline="0" dirty="0" err="1" smtClean="0"/>
              <a:t>important</a:t>
            </a:r>
            <a:r>
              <a:rPr lang="de-DE" baseline="0" dirty="0" smtClean="0"/>
              <a:t> </a:t>
            </a:r>
            <a:r>
              <a:rPr lang="de-DE" baseline="0" dirty="0" err="1" smtClean="0"/>
              <a:t>to</a:t>
            </a:r>
            <a:r>
              <a:rPr lang="de-DE" baseline="0" dirty="0" smtClean="0"/>
              <a:t> </a:t>
            </a:r>
            <a:r>
              <a:rPr lang="de-DE" baseline="0" dirty="0" err="1" smtClean="0"/>
              <a:t>understand</a:t>
            </a:r>
            <a:r>
              <a:rPr lang="de-DE" baseline="0" dirty="0" smtClean="0"/>
              <a:t> </a:t>
            </a:r>
            <a:r>
              <a:rPr lang="de-DE" baseline="0" dirty="0" err="1" smtClean="0"/>
              <a:t>how</a:t>
            </a:r>
            <a:r>
              <a:rPr lang="de-DE" baseline="0" dirty="0" smtClean="0"/>
              <a:t> </a:t>
            </a:r>
            <a:r>
              <a:rPr lang="de-DE" baseline="0" dirty="0" err="1" smtClean="0"/>
              <a:t>humans</a:t>
            </a:r>
            <a:r>
              <a:rPr lang="de-DE" baseline="0" dirty="0" smtClean="0"/>
              <a:t> </a:t>
            </a:r>
            <a:r>
              <a:rPr lang="de-DE" baseline="0" dirty="0" err="1" smtClean="0"/>
              <a:t>sketch</a:t>
            </a:r>
            <a:r>
              <a:rPr lang="de-DE" baseline="0" dirty="0" smtClean="0"/>
              <a:t> </a:t>
            </a:r>
            <a:r>
              <a:rPr lang="de-DE" baseline="0" dirty="0" err="1" smtClean="0"/>
              <a:t>objects</a:t>
            </a:r>
            <a:r>
              <a:rPr lang="de-DE" baseline="0" dirty="0" smtClean="0"/>
              <a:t> </a:t>
            </a:r>
            <a:r>
              <a:rPr lang="de-DE" baseline="0" dirty="0" err="1" smtClean="0"/>
              <a:t>and</a:t>
            </a:r>
            <a:r>
              <a:rPr lang="de-DE" baseline="0" dirty="0" smtClean="0"/>
              <a:t> </a:t>
            </a:r>
            <a:r>
              <a:rPr lang="de-DE" baseline="0" dirty="0" err="1" smtClean="0"/>
              <a:t>possibly</a:t>
            </a:r>
            <a:r>
              <a:rPr lang="de-DE" baseline="0" dirty="0" smtClean="0"/>
              <a:t> </a:t>
            </a:r>
            <a:r>
              <a:rPr lang="de-DE" baseline="0" dirty="0" err="1" smtClean="0"/>
              <a:t>transfer</a:t>
            </a:r>
            <a:r>
              <a:rPr lang="de-DE" baseline="0" dirty="0" smtClean="0"/>
              <a:t> </a:t>
            </a:r>
            <a:r>
              <a:rPr lang="de-DE" baseline="0" dirty="0" err="1" smtClean="0"/>
              <a:t>this</a:t>
            </a:r>
            <a:r>
              <a:rPr lang="de-DE" baseline="0" dirty="0" smtClean="0"/>
              <a:t> </a:t>
            </a:r>
            <a:r>
              <a:rPr lang="de-DE" baseline="0" dirty="0" err="1" smtClean="0"/>
              <a:t>knowledge</a:t>
            </a:r>
            <a:r>
              <a:rPr lang="de-DE" baseline="0" dirty="0" smtClean="0"/>
              <a:t> </a:t>
            </a:r>
            <a:r>
              <a:rPr lang="de-DE" baseline="0" dirty="0" err="1" smtClean="0"/>
              <a:t>to</a:t>
            </a:r>
            <a:r>
              <a:rPr lang="de-DE" baseline="0" dirty="0" smtClean="0"/>
              <a:t> </a:t>
            </a:r>
            <a:r>
              <a:rPr lang="de-DE" baseline="0" dirty="0" err="1" smtClean="0"/>
              <a:t>achieve</a:t>
            </a:r>
            <a:r>
              <a:rPr lang="de-DE" baseline="0" dirty="0" smtClean="0"/>
              <a:t> </a:t>
            </a:r>
            <a:r>
              <a:rPr lang="de-DE" baseline="0" dirty="0" err="1" smtClean="0"/>
              <a:t>computational</a:t>
            </a:r>
            <a:r>
              <a:rPr lang="de-DE" baseline="0" dirty="0" smtClean="0"/>
              <a:t> </a:t>
            </a:r>
            <a:r>
              <a:rPr lang="de-DE" baseline="0" dirty="0" err="1" smtClean="0"/>
              <a:t>sketch</a:t>
            </a:r>
            <a:r>
              <a:rPr lang="de-DE" baseline="0" dirty="0" smtClean="0"/>
              <a:t> </a:t>
            </a:r>
            <a:r>
              <a:rPr lang="de-DE" baseline="0" dirty="0" err="1" smtClean="0"/>
              <a:t>recognition</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76</a:t>
            </a:fld>
            <a:endParaRPr lang="en-US" dirty="0">
              <a:solidFill>
                <a:srgbClr val="000000"/>
              </a:solidFill>
            </a:endParaRPr>
          </a:p>
        </p:txBody>
      </p:sp>
    </p:spTree>
    <p:extLst>
      <p:ext uri="{BB962C8B-B14F-4D97-AF65-F5344CB8AC3E}">
        <p14:creationId xmlns:p14="http://schemas.microsoft.com/office/powerpoint/2010/main" val="3565469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77</a:t>
            </a:fld>
            <a:endParaRPr lang="en-US" dirty="0">
              <a:solidFill>
                <a:srgbClr val="000000"/>
              </a:solidFill>
            </a:endParaRPr>
          </a:p>
        </p:txBody>
      </p:sp>
    </p:spTree>
    <p:extLst>
      <p:ext uri="{BB962C8B-B14F-4D97-AF65-F5344CB8AC3E}">
        <p14:creationId xmlns:p14="http://schemas.microsoft.com/office/powerpoint/2010/main" val="91311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So </a:t>
            </a:r>
            <a:r>
              <a:rPr lang="de-DE" dirty="0" err="1" smtClean="0"/>
              <a:t>this</a:t>
            </a:r>
            <a:r>
              <a:rPr lang="de-DE" dirty="0" smtClean="0"/>
              <a:t> </a:t>
            </a:r>
            <a:r>
              <a:rPr lang="de-DE" dirty="0" err="1" smtClean="0"/>
              <a:t>is</a:t>
            </a:r>
            <a:r>
              <a:rPr lang="de-DE" dirty="0" smtClean="0"/>
              <a:t> </a:t>
            </a:r>
            <a:r>
              <a:rPr lang="de-DE" dirty="0" err="1" smtClean="0"/>
              <a:t>our</a:t>
            </a:r>
            <a:r>
              <a:rPr lang="de-DE" dirty="0" smtClean="0"/>
              <a:t> </a:t>
            </a:r>
            <a:r>
              <a:rPr lang="de-DE" dirty="0" err="1" smtClean="0"/>
              <a:t>system</a:t>
            </a:r>
            <a:r>
              <a:rPr lang="de-DE" dirty="0" smtClean="0"/>
              <a:t>,</a:t>
            </a:r>
            <a:r>
              <a:rPr lang="de-DE" baseline="0" dirty="0" smtClean="0"/>
              <a:t> </a:t>
            </a:r>
            <a:r>
              <a:rPr lang="de-DE" baseline="0" dirty="0" err="1" smtClean="0"/>
              <a:t>users</a:t>
            </a:r>
            <a:r>
              <a:rPr lang="de-DE" baseline="0" dirty="0" smtClean="0"/>
              <a:t> </a:t>
            </a:r>
            <a:r>
              <a:rPr lang="de-DE" baseline="0" dirty="0" err="1" smtClean="0"/>
              <a:t>sketch</a:t>
            </a:r>
            <a:r>
              <a:rPr lang="de-DE" baseline="0" dirty="0" smtClean="0"/>
              <a:t> an </a:t>
            </a:r>
            <a:r>
              <a:rPr lang="de-DE" baseline="0" dirty="0" err="1" smtClean="0"/>
              <a:t>object</a:t>
            </a:r>
            <a:r>
              <a:rPr lang="de-DE" baseline="0" dirty="0" smtClean="0"/>
              <a:t>, </a:t>
            </a:r>
            <a:r>
              <a:rPr lang="de-DE" baseline="0" dirty="0" err="1" smtClean="0"/>
              <a:t>for</a:t>
            </a:r>
            <a:r>
              <a:rPr lang="de-DE" baseline="0" dirty="0" smtClean="0"/>
              <a:t> </a:t>
            </a:r>
            <a:r>
              <a:rPr lang="de-DE" baseline="0" dirty="0" err="1" smtClean="0"/>
              <a:t>example</a:t>
            </a:r>
            <a:r>
              <a:rPr lang="de-DE" baseline="0" dirty="0" smtClean="0"/>
              <a:t> a </a:t>
            </a:r>
            <a:r>
              <a:rPr lang="de-DE" baseline="0" dirty="0" err="1" smtClean="0"/>
              <a:t>bicycle</a:t>
            </a:r>
            <a:r>
              <a:rPr lang="de-DE" baseline="0" dirty="0" smtClean="0"/>
              <a:t> </a:t>
            </a:r>
            <a:r>
              <a:rPr lang="de-DE" baseline="0" dirty="0" err="1" smtClean="0"/>
              <a:t>and</a:t>
            </a:r>
            <a:r>
              <a:rPr lang="de-DE" baseline="0" dirty="0" smtClean="0"/>
              <a:t> </a:t>
            </a:r>
            <a:r>
              <a:rPr lang="de-DE" baseline="0" dirty="0" err="1" smtClean="0"/>
              <a:t>our</a:t>
            </a:r>
            <a:r>
              <a:rPr lang="de-DE" baseline="0" dirty="0" smtClean="0"/>
              <a:t> </a:t>
            </a:r>
            <a:r>
              <a:rPr lang="de-DE" baseline="0" dirty="0" err="1" smtClean="0"/>
              <a:t>system</a:t>
            </a:r>
            <a:r>
              <a:rPr lang="de-DE" baseline="0" dirty="0" smtClean="0"/>
              <a:t> </a:t>
            </a:r>
            <a:r>
              <a:rPr lang="de-DE" baseline="0" dirty="0" err="1" smtClean="0"/>
              <a:t>interactively</a:t>
            </a:r>
            <a:r>
              <a:rPr lang="de-DE" baseline="0" dirty="0" smtClean="0"/>
              <a:t> </a:t>
            </a:r>
            <a:r>
              <a:rPr lang="de-DE" baseline="0" dirty="0" err="1" smtClean="0"/>
              <a:t>recognized</a:t>
            </a:r>
            <a:r>
              <a:rPr lang="de-DE" baseline="0" dirty="0" smtClean="0"/>
              <a:t> </a:t>
            </a:r>
            <a:r>
              <a:rPr lang="de-DE" baseline="0" dirty="0" err="1" smtClean="0"/>
              <a:t>correct</a:t>
            </a:r>
            <a:r>
              <a:rPr lang="de-DE" baseline="0" dirty="0" smtClean="0"/>
              <a:t> </a:t>
            </a:r>
            <a:r>
              <a:rPr lang="de-DE" baseline="0" dirty="0" err="1" smtClean="0"/>
              <a:t>category</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82</a:t>
            </a:fld>
            <a:endParaRPr lang="en-US" dirty="0">
              <a:solidFill>
                <a:srgbClr val="000000"/>
              </a:solidFill>
            </a:endParaRPr>
          </a:p>
        </p:txBody>
      </p:sp>
    </p:spTree>
    <p:extLst>
      <p:ext uri="{BB962C8B-B14F-4D97-AF65-F5344CB8AC3E}">
        <p14:creationId xmlns:p14="http://schemas.microsoft.com/office/powerpoint/2010/main" val="4006531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As a result of this experiment on Mechanical Turk, we got a dataset of 20.000 sketches in 250 categories. We had a total of 1.350 unique participants which spent a total of 741 hours drawing the sketches.</a:t>
            </a:r>
          </a:p>
          <a:p>
            <a:r>
              <a:rPr lang="en-US" baseline="0" dirty="0" smtClean="0"/>
              <a:t>(CLICK-&gt;next slide)</a:t>
            </a:r>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86</a:t>
            </a:fld>
            <a:endParaRPr lang="en-US" dirty="0">
              <a:solidFill>
                <a:srgbClr val="000000"/>
              </a:solidFill>
            </a:endParaRPr>
          </a:p>
        </p:txBody>
      </p:sp>
    </p:spTree>
    <p:extLst>
      <p:ext uri="{BB962C8B-B14F-4D97-AF65-F5344CB8AC3E}">
        <p14:creationId xmlns:p14="http://schemas.microsoft.com/office/powerpoint/2010/main" val="2709157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We found that the </a:t>
            </a:r>
            <a:r>
              <a:rPr lang="de-DE" baseline="0" dirty="0" smtClean="0"/>
              <a:t>overall average human recognition accuracy is 73%. </a:t>
            </a:r>
          </a:p>
          <a:p>
            <a:pPr marL="0" marR="0" indent="0" algn="l" defTabSz="914116" rtl="0" eaLnBrk="1" fontAlgn="auto" latinLnBrk="0" hangingPunct="1">
              <a:lnSpc>
                <a:spcPct val="100000"/>
              </a:lnSpc>
              <a:spcBef>
                <a:spcPts val="0"/>
              </a:spcBef>
              <a:spcAft>
                <a:spcPts val="0"/>
              </a:spcAft>
              <a:buClrTx/>
              <a:buSzTx/>
              <a:buFontTx/>
              <a:buNone/>
              <a:tabLst/>
              <a:defRPr/>
            </a:pPr>
            <a:r>
              <a:rPr lang="de-DE" dirty="0" smtClean="0"/>
              <a:t>On this slide,</a:t>
            </a:r>
            <a:r>
              <a:rPr lang="de-DE" baseline="0" dirty="0" smtClean="0"/>
              <a:t> I will show you the 16 categories with overall highest human recognition accuracy. All 80 sketches depicting t-shirts have been correctly classified. Here are several more examples.</a:t>
            </a:r>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87</a:t>
            </a:fld>
            <a:endParaRPr lang="en-US" dirty="0">
              <a:solidFill>
                <a:srgbClr val="000000"/>
              </a:solidFill>
            </a:endParaRPr>
          </a:p>
        </p:txBody>
      </p:sp>
    </p:spTree>
    <p:extLst>
      <p:ext uri="{BB962C8B-B14F-4D97-AF65-F5344CB8AC3E}">
        <p14:creationId xmlns:p14="http://schemas.microsoft.com/office/powerpoint/2010/main" val="1325908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43000" y="685800"/>
            <a:ext cx="4572000" cy="3429000"/>
          </a:xfrm>
        </p:spPr>
      </p:sp>
      <p:sp>
        <p:nvSpPr>
          <p:cNvPr id="3" name="Notizenplatzhalter 2"/>
          <p:cNvSpPr>
            <a:spLocks noGrp="1"/>
          </p:cNvSpPr>
          <p:nvPr>
            <p:ph type="body" idx="1"/>
          </p:nvPr>
        </p:nvSpPr>
        <p:spPr/>
        <p:txBody>
          <a:bodyPr/>
          <a:lstStyle/>
          <a:p>
            <a:r>
              <a:rPr lang="de-DE" dirty="0" smtClean="0"/>
              <a:t>We found that the </a:t>
            </a:r>
            <a:r>
              <a:rPr lang="de-DE" baseline="0" dirty="0" smtClean="0"/>
              <a:t>overall average human recognition accuracy is 73%. </a:t>
            </a:r>
          </a:p>
          <a:p>
            <a:pPr marL="0" marR="0" indent="0" algn="l" defTabSz="914116" rtl="0" eaLnBrk="1" fontAlgn="auto" latinLnBrk="0" hangingPunct="1">
              <a:lnSpc>
                <a:spcPct val="100000"/>
              </a:lnSpc>
              <a:spcBef>
                <a:spcPts val="0"/>
              </a:spcBef>
              <a:spcAft>
                <a:spcPts val="0"/>
              </a:spcAft>
              <a:buClrTx/>
              <a:buSzTx/>
              <a:buFontTx/>
              <a:buNone/>
              <a:tabLst/>
              <a:defRPr/>
            </a:pPr>
            <a:r>
              <a:rPr lang="de-DE" dirty="0" smtClean="0"/>
              <a:t>On this slide,</a:t>
            </a:r>
            <a:r>
              <a:rPr lang="de-DE" baseline="0" dirty="0" smtClean="0"/>
              <a:t> I will show you the 16 categories with overall highest human recognition accuracy. All 80 sketches depicting t-shirts have been correctly classified. Here are several more examples.</a:t>
            </a:r>
            <a:endParaRPr lang="de-DE" dirty="0" smtClean="0"/>
          </a:p>
          <a:p>
            <a:endParaRPr lang="de-DE" dirty="0" smtClean="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88</a:t>
            </a:fld>
            <a:endParaRPr lang="en-US" dirty="0">
              <a:solidFill>
                <a:srgbClr val="000000"/>
              </a:solidFill>
            </a:endParaRPr>
          </a:p>
        </p:txBody>
      </p:sp>
    </p:spTree>
    <p:extLst>
      <p:ext uri="{BB962C8B-B14F-4D97-AF65-F5344CB8AC3E}">
        <p14:creationId xmlns:p14="http://schemas.microsoft.com/office/powerpoint/2010/main" val="2641009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04506A9-7D65-483F-922B-F42865277628}" type="slidenum">
              <a:rPr lang="en-US" altLang="en-US">
                <a:latin typeface="Calibri" panose="020F0502020204030204" pitchFamily="34" charset="0"/>
              </a:rPr>
              <a:pPr eaLnBrk="1" hangingPunct="1"/>
              <a:t>5</a:t>
            </a:fld>
            <a:endParaRPr lang="en-US" altLang="en-US">
              <a:latin typeface="Calibri" panose="020F0502020204030204" pitchFamily="34" charset="0"/>
            </a:endParaRPr>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724968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As the third major part of our paper we want to explore how well computers can</a:t>
            </a:r>
            <a:r>
              <a:rPr lang="en-US" baseline="0" dirty="0" smtClean="0"/>
              <a:t> recognize object sketches, such as the fish shown here (CLICK).</a:t>
            </a:r>
            <a:endParaRPr lang="en-US" dirty="0" smtClean="0"/>
          </a:p>
          <a:p>
            <a:endParaRPr lang="en-US" baseline="0" dirty="0" smtClean="0"/>
          </a:p>
          <a:p>
            <a:r>
              <a:rPr lang="en-US" baseline="0" dirty="0" smtClean="0"/>
              <a:t>We have found that humans can do this pretty reliably but for computers this problem is still largely unsolved. Why is this task  -- that seems so easy to us  -- so difficult for computers?</a:t>
            </a:r>
          </a:p>
          <a:p>
            <a:r>
              <a:rPr lang="en-US" baseline="0" dirty="0" smtClean="0"/>
              <a:t>Each object category can be represented by a wide variety of different sketches. Here are several more examples of fish contained in our dataset.</a:t>
            </a:r>
          </a:p>
          <a:p>
            <a:endParaRPr lang="en-US" baseline="0" dirty="0" smtClean="0"/>
          </a:p>
          <a:p>
            <a:r>
              <a:rPr lang="en-US" baseline="0" dirty="0" smtClean="0"/>
              <a:t>(CLICK-&gt;NEXT SLIDE)</a:t>
            </a:r>
            <a:endParaRPr lang="en-US" dirty="0" smtClean="0"/>
          </a:p>
          <a:p>
            <a:endParaRPr lang="en-US" dirty="0" smtClean="0"/>
          </a:p>
          <a:p>
            <a:endParaRPr lang="en-US" dirty="0" smtClean="0"/>
          </a:p>
          <a:p>
            <a:endParaRPr lang="en-US" dirty="0" smtClean="0"/>
          </a:p>
          <a:p>
            <a:r>
              <a:rPr lang="en-US" dirty="0" smtClean="0"/>
              <a:t>computer icon from: http://en.wikipedia.org/wiki/File:Computer_icon.png (CC)</a:t>
            </a:r>
            <a:endParaRPr lang="en-US" dirty="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89</a:t>
            </a:fld>
            <a:endParaRPr lang="en-US" dirty="0">
              <a:solidFill>
                <a:srgbClr val="000000"/>
              </a:solidFill>
            </a:endParaRPr>
          </a:p>
        </p:txBody>
      </p:sp>
    </p:spTree>
    <p:extLst>
      <p:ext uri="{BB962C8B-B14F-4D97-AF65-F5344CB8AC3E}">
        <p14:creationId xmlns:p14="http://schemas.microsoft.com/office/powerpoint/2010/main" val="2513758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90</a:t>
            </a:fld>
            <a:endParaRPr lang="en-US" dirty="0">
              <a:solidFill>
                <a:srgbClr val="000000"/>
              </a:solidFill>
            </a:endParaRPr>
          </a:p>
        </p:txBody>
      </p:sp>
    </p:spTree>
    <p:extLst>
      <p:ext uri="{BB962C8B-B14F-4D97-AF65-F5344CB8AC3E}">
        <p14:creationId xmlns:p14="http://schemas.microsoft.com/office/powerpoint/2010/main" val="277352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91</a:t>
            </a:fld>
            <a:endParaRPr lang="en-US" dirty="0">
              <a:solidFill>
                <a:srgbClr val="000000"/>
              </a:solidFill>
            </a:endParaRPr>
          </a:p>
        </p:txBody>
      </p:sp>
    </p:spTree>
    <p:extLst>
      <p:ext uri="{BB962C8B-B14F-4D97-AF65-F5344CB8AC3E}">
        <p14:creationId xmlns:p14="http://schemas.microsoft.com/office/powerpoint/2010/main" val="2250370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92</a:t>
            </a:fld>
            <a:endParaRPr lang="en-US" dirty="0">
              <a:solidFill>
                <a:srgbClr val="000000"/>
              </a:solidFill>
            </a:endParaRPr>
          </a:p>
        </p:txBody>
      </p:sp>
    </p:spTree>
    <p:extLst>
      <p:ext uri="{BB962C8B-B14F-4D97-AF65-F5344CB8AC3E}">
        <p14:creationId xmlns:p14="http://schemas.microsoft.com/office/powerpoint/2010/main" val="3851369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smtClean="0"/>
              <a:t>Given some sketches (CLICK 3x) we can now depict their corresponding features as points in 500-dimensional space (CLICK 3x). </a:t>
            </a:r>
          </a:p>
          <a:p>
            <a:r>
              <a:rPr lang="en-US" baseline="0" dirty="0" smtClean="0"/>
              <a:t>To avoid clutter, I will now hide the original sketches and in the remainder of this talk only show that colored points as their representatives. </a:t>
            </a:r>
          </a:p>
          <a:p>
            <a:r>
              <a:rPr lang="en-US" baseline="0" dirty="0" smtClean="0"/>
              <a:t>(CLICK-&gt;NEXT SLIDE)</a:t>
            </a:r>
          </a:p>
          <a:p>
            <a:endParaRPr lang="en-US" baseline="0" dirty="0" smtClean="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93</a:t>
            </a:fld>
            <a:endParaRPr lang="en-US" dirty="0">
              <a:solidFill>
                <a:srgbClr val="000000"/>
              </a:solidFill>
            </a:endParaRPr>
          </a:p>
        </p:txBody>
      </p:sp>
    </p:spTree>
    <p:extLst>
      <p:ext uri="{BB962C8B-B14F-4D97-AF65-F5344CB8AC3E}">
        <p14:creationId xmlns:p14="http://schemas.microsoft.com/office/powerpoint/2010/main" val="37355009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So, given this sketch on the left and the learned SVM model on</a:t>
            </a:r>
            <a:r>
              <a:rPr lang="en-US" baseline="0" dirty="0" smtClean="0"/>
              <a:t> the right</a:t>
            </a:r>
            <a:r>
              <a:rPr lang="en-US" dirty="0" smtClean="0"/>
              <a:t>,</a:t>
            </a:r>
            <a:r>
              <a:rPr lang="en-US" baseline="0" dirty="0" smtClean="0"/>
              <a:t> we want to classify what kind of object the sketch represents. Here are the steps that we perform. First, we represent the sketch as a feature vector as I have shown a few slides before (CLICK). Since we do not yet know what category the sketch belongs into, we need to test the sketch against all binary models. To do so, we consider the feature vector again as a point in high dimensional space, in this case let it be this red point (CLICK). We now compute the distance of this point to the green </a:t>
            </a:r>
            <a:r>
              <a:rPr lang="en-US" baseline="0" dirty="0" err="1" smtClean="0"/>
              <a:t>hyperplane</a:t>
            </a:r>
            <a:r>
              <a:rPr lang="en-US" baseline="0" dirty="0" smtClean="0"/>
              <a:t> (CLICK) which is 0.3. Also, we compute the distance to the blue </a:t>
            </a:r>
            <a:r>
              <a:rPr lang="en-US" baseline="0" dirty="0" err="1" smtClean="0"/>
              <a:t>hyperplane</a:t>
            </a:r>
            <a:r>
              <a:rPr lang="en-US" baseline="0" dirty="0" smtClean="0"/>
              <a:t> which is -0.2 and finally to the orange </a:t>
            </a:r>
            <a:r>
              <a:rPr lang="en-US" baseline="0" dirty="0" err="1" smtClean="0"/>
              <a:t>hyperplane</a:t>
            </a:r>
            <a:r>
              <a:rPr lang="en-US" baseline="0" dirty="0" smtClean="0"/>
              <a:t> which is -0.5.</a:t>
            </a:r>
          </a:p>
          <a:p>
            <a:r>
              <a:rPr lang="en-US" baseline="0" dirty="0" smtClean="0"/>
              <a:t>As a result, we have 3 distance values, one for each binary model. How do we now classify the sketch? We simply classify a sketch as belonging to that model with the largest positive response (CLICK). In this case the sketch would be correctly classified as a “bulldozer” (CLICK).</a:t>
            </a:r>
          </a:p>
          <a:p>
            <a:endParaRPr lang="en-US" baseline="0" dirty="0" smtClean="0"/>
          </a:p>
          <a:p>
            <a:r>
              <a:rPr lang="en-US" baseline="0" dirty="0" smtClean="0"/>
              <a:t>On the next slide I will show you some additional videos of the interactive system that is using exactly this method to make a new prediction after each new stroke the user draws (CLICK).</a:t>
            </a:r>
            <a:endParaRPr lang="en-US" dirty="0"/>
          </a:p>
        </p:txBody>
      </p:sp>
      <p:sp>
        <p:nvSpPr>
          <p:cNvPr id="4" name="Slide Number Placehold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1477723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a:t>
            </a:r>
            <a:r>
              <a:rPr lang="de-DE" baseline="0" dirty="0" smtClean="0"/>
              <a:t> </a:t>
            </a:r>
            <a:r>
              <a:rPr lang="de-DE" baseline="0" dirty="0" err="1" smtClean="0"/>
              <a:t>challenging</a:t>
            </a:r>
            <a:r>
              <a:rPr lang="de-DE" baseline="0" dirty="0" smtClean="0"/>
              <a:t> </a:t>
            </a:r>
            <a:r>
              <a:rPr lang="de-DE" baseline="0" dirty="0" err="1" smtClean="0"/>
              <a:t>evaluation</a:t>
            </a:r>
            <a:r>
              <a:rPr lang="de-DE" baseline="0" dirty="0" smtClean="0"/>
              <a:t> </a:t>
            </a:r>
            <a:r>
              <a:rPr lang="de-DE" baseline="0" dirty="0" err="1" smtClean="0"/>
              <a:t>for</a:t>
            </a:r>
            <a:r>
              <a:rPr lang="de-DE" baseline="0" dirty="0" smtClean="0"/>
              <a:t> </a:t>
            </a:r>
            <a:r>
              <a:rPr lang="de-DE" baseline="0" dirty="0" err="1" smtClean="0"/>
              <a:t>recognition</a:t>
            </a:r>
            <a:r>
              <a:rPr lang="de-DE" baseline="0" dirty="0" smtClean="0"/>
              <a:t> </a:t>
            </a:r>
            <a:r>
              <a:rPr lang="de-DE" baseline="0" dirty="0" err="1" smtClean="0"/>
              <a:t>systems</a:t>
            </a:r>
            <a:r>
              <a:rPr lang="de-DE" baseline="0" dirty="0" smtClean="0"/>
              <a:t> </a:t>
            </a:r>
            <a:r>
              <a:rPr lang="de-DE" baseline="0" dirty="0" err="1" smtClean="0"/>
              <a:t>is</a:t>
            </a:r>
            <a:r>
              <a:rPr lang="de-DE" baseline="0" dirty="0" smtClean="0"/>
              <a:t> </a:t>
            </a:r>
            <a:r>
              <a:rPr lang="de-DE" baseline="0" dirty="0" err="1" smtClean="0"/>
              <a:t>if</a:t>
            </a:r>
            <a:r>
              <a:rPr lang="de-DE" baseline="0" dirty="0" smtClean="0"/>
              <a:t> </a:t>
            </a:r>
            <a:r>
              <a:rPr lang="de-DE" baseline="0" dirty="0" err="1" smtClean="0"/>
              <a:t>they</a:t>
            </a:r>
            <a:r>
              <a:rPr lang="de-DE" baseline="0" dirty="0" smtClean="0"/>
              <a:t> </a:t>
            </a:r>
            <a:r>
              <a:rPr lang="de-DE" baseline="0" dirty="0" err="1" smtClean="0"/>
              <a:t>can</a:t>
            </a:r>
            <a:r>
              <a:rPr lang="de-DE" baseline="0" dirty="0" smtClean="0"/>
              <a:t> </a:t>
            </a:r>
            <a:r>
              <a:rPr lang="de-DE" baseline="0" dirty="0" err="1" smtClean="0"/>
              <a:t>generalize</a:t>
            </a:r>
            <a:r>
              <a:rPr lang="de-DE" baseline="0" dirty="0" smtClean="0"/>
              <a:t> </a:t>
            </a:r>
            <a:r>
              <a:rPr lang="de-DE" baseline="0" dirty="0" err="1" smtClean="0"/>
              <a:t>to</a:t>
            </a:r>
            <a:r>
              <a:rPr lang="de-DE" baseline="0" dirty="0" smtClean="0"/>
              <a:t> </a:t>
            </a:r>
            <a:r>
              <a:rPr lang="de-DE" baseline="0" dirty="0" err="1" smtClean="0"/>
              <a:t>styles</a:t>
            </a:r>
            <a:r>
              <a:rPr lang="de-DE" baseline="0" dirty="0" smtClean="0"/>
              <a:t> </a:t>
            </a:r>
            <a:r>
              <a:rPr lang="de-DE" baseline="0" dirty="0" err="1" smtClean="0"/>
              <a:t>unseen</a:t>
            </a:r>
            <a:r>
              <a:rPr lang="de-DE" baseline="0" dirty="0" smtClean="0"/>
              <a:t> </a:t>
            </a:r>
            <a:r>
              <a:rPr lang="de-DE" baseline="0" dirty="0" err="1" smtClean="0"/>
              <a:t>at</a:t>
            </a:r>
            <a:r>
              <a:rPr lang="de-DE" baseline="0" dirty="0" smtClean="0"/>
              <a:t> </a:t>
            </a:r>
            <a:r>
              <a:rPr lang="de-DE" baseline="0" dirty="0" err="1" smtClean="0"/>
              <a:t>training</a:t>
            </a:r>
            <a:r>
              <a:rPr lang="de-DE" baseline="0" dirty="0" smtClean="0"/>
              <a:t> time. </a:t>
            </a:r>
            <a:r>
              <a:rPr lang="de-DE" baseline="0" dirty="0" err="1" smtClean="0"/>
              <a:t>Remember</a:t>
            </a:r>
            <a:r>
              <a:rPr lang="de-DE" baseline="0" dirty="0" smtClean="0"/>
              <a:t> </a:t>
            </a:r>
            <a:r>
              <a:rPr lang="de-DE" baseline="0" dirty="0" err="1" smtClean="0"/>
              <a:t>this</a:t>
            </a:r>
            <a:r>
              <a:rPr lang="de-DE" baseline="0" dirty="0" smtClean="0"/>
              <a:t> </a:t>
            </a:r>
            <a:r>
              <a:rPr lang="de-DE" baseline="0" dirty="0" err="1" smtClean="0"/>
              <a:t>sketches</a:t>
            </a:r>
            <a:r>
              <a:rPr lang="de-DE" baseline="0" dirty="0" smtClean="0"/>
              <a:t> I </a:t>
            </a:r>
            <a:r>
              <a:rPr lang="de-DE" baseline="0" dirty="0" err="1" smtClean="0"/>
              <a:t>have</a:t>
            </a:r>
            <a:r>
              <a:rPr lang="de-DE" baseline="0" dirty="0" smtClean="0"/>
              <a:t> </a:t>
            </a:r>
            <a:r>
              <a:rPr lang="de-DE" baseline="0" dirty="0" err="1" smtClean="0"/>
              <a:t>shown</a:t>
            </a:r>
            <a:r>
              <a:rPr lang="de-DE" baseline="0" dirty="0" smtClean="0"/>
              <a:t> </a:t>
            </a:r>
            <a:r>
              <a:rPr lang="de-DE" baseline="0" dirty="0" err="1" smtClean="0"/>
              <a:t>you</a:t>
            </a:r>
            <a:r>
              <a:rPr lang="de-DE" baseline="0" dirty="0" smtClean="0"/>
              <a:t> </a:t>
            </a:r>
            <a:r>
              <a:rPr lang="de-DE" baseline="0" dirty="0" err="1" smtClean="0"/>
              <a:t>at</a:t>
            </a:r>
            <a:r>
              <a:rPr lang="de-DE" baseline="0" dirty="0" smtClean="0"/>
              <a:t> </a:t>
            </a:r>
            <a:r>
              <a:rPr lang="de-DE" baseline="0" dirty="0" err="1" smtClean="0"/>
              <a:t>the</a:t>
            </a:r>
            <a:r>
              <a:rPr lang="de-DE" baseline="0" dirty="0" smtClean="0"/>
              <a:t> </a:t>
            </a:r>
            <a:r>
              <a:rPr lang="de-DE" baseline="0" dirty="0" err="1" smtClean="0"/>
              <a:t>beginning</a:t>
            </a:r>
            <a:r>
              <a:rPr lang="de-DE" baseline="0" dirty="0" smtClean="0"/>
              <a:t> </a:t>
            </a:r>
            <a:r>
              <a:rPr lang="de-DE" baseline="0" dirty="0" err="1" smtClean="0"/>
              <a:t>of</a:t>
            </a:r>
            <a:r>
              <a:rPr lang="de-DE" baseline="0" dirty="0" smtClean="0"/>
              <a:t> </a:t>
            </a:r>
            <a:r>
              <a:rPr lang="de-DE" baseline="0" dirty="0" err="1" smtClean="0"/>
              <a:t>the</a:t>
            </a:r>
            <a:r>
              <a:rPr lang="de-DE" baseline="0" dirty="0" smtClean="0"/>
              <a:t> </a:t>
            </a:r>
            <a:r>
              <a:rPr lang="de-DE" baseline="0" dirty="0" err="1" smtClean="0"/>
              <a:t>talk</a:t>
            </a:r>
            <a:r>
              <a:rPr lang="de-DE" baseline="0" dirty="0" smtClean="0"/>
              <a:t>? </a:t>
            </a:r>
            <a:r>
              <a:rPr lang="de-DE" baseline="0" dirty="0" err="1" smtClean="0"/>
              <a:t>We</a:t>
            </a:r>
            <a:r>
              <a:rPr lang="de-DE" baseline="0" dirty="0" smtClean="0"/>
              <a:t> ran </a:t>
            </a:r>
            <a:r>
              <a:rPr lang="de-DE" baseline="0" dirty="0" err="1" smtClean="0"/>
              <a:t>them</a:t>
            </a:r>
            <a:r>
              <a:rPr lang="de-DE" baseline="0" dirty="0" smtClean="0"/>
              <a:t> </a:t>
            </a:r>
            <a:r>
              <a:rPr lang="de-DE" baseline="0" dirty="0" err="1" smtClean="0"/>
              <a:t>through</a:t>
            </a:r>
            <a:r>
              <a:rPr lang="de-DE" baseline="0" dirty="0" smtClean="0"/>
              <a:t> </a:t>
            </a:r>
            <a:r>
              <a:rPr lang="de-DE" baseline="0" dirty="0" err="1" smtClean="0"/>
              <a:t>our</a:t>
            </a:r>
            <a:r>
              <a:rPr lang="de-DE" baseline="0" dirty="0" smtClean="0"/>
              <a:t> </a:t>
            </a:r>
            <a:r>
              <a:rPr lang="de-DE" baseline="0" dirty="0" err="1" smtClean="0"/>
              <a:t>system</a:t>
            </a:r>
            <a:r>
              <a:rPr lang="de-DE" baseline="0" dirty="0" smtClean="0"/>
              <a:t> </a:t>
            </a:r>
            <a:r>
              <a:rPr lang="de-DE" baseline="0" dirty="0" err="1" smtClean="0"/>
              <a:t>and</a:t>
            </a:r>
            <a:r>
              <a:rPr lang="de-DE" baseline="0" dirty="0" smtClean="0"/>
              <a:t> </a:t>
            </a:r>
            <a:r>
              <a:rPr lang="de-DE" baseline="0" dirty="0" err="1" smtClean="0"/>
              <a:t>got</a:t>
            </a:r>
            <a:r>
              <a:rPr lang="de-DE" baseline="0" dirty="0" smtClean="0"/>
              <a:t> </a:t>
            </a:r>
            <a:r>
              <a:rPr lang="de-DE" baseline="0" dirty="0" err="1" smtClean="0"/>
              <a:t>the</a:t>
            </a:r>
            <a:r>
              <a:rPr lang="de-DE" baseline="0" dirty="0" smtClean="0"/>
              <a:t> </a:t>
            </a:r>
            <a:r>
              <a:rPr lang="de-DE" baseline="0" dirty="0" err="1" smtClean="0"/>
              <a:t>following</a:t>
            </a:r>
            <a:r>
              <a:rPr lang="de-DE" baseline="0" dirty="0" smtClean="0"/>
              <a:t> </a:t>
            </a:r>
            <a:r>
              <a:rPr lang="de-DE" baseline="0" dirty="0" err="1" smtClean="0"/>
              <a:t>results</a:t>
            </a:r>
            <a:r>
              <a:rPr lang="de-DE" baseline="0" dirty="0" smtClean="0"/>
              <a:t>. The </a:t>
            </a:r>
            <a:r>
              <a:rPr lang="de-DE" baseline="0" dirty="0" err="1" smtClean="0"/>
              <a:t>dove</a:t>
            </a:r>
            <a:r>
              <a:rPr lang="de-DE" baseline="0" dirty="0" smtClean="0"/>
              <a:t> </a:t>
            </a:r>
            <a:r>
              <a:rPr lang="de-DE" baseline="0" dirty="0" err="1" smtClean="0"/>
              <a:t>by</a:t>
            </a:r>
            <a:r>
              <a:rPr lang="de-DE" baseline="0" dirty="0" smtClean="0"/>
              <a:t> Picasso </a:t>
            </a:r>
            <a:r>
              <a:rPr lang="de-DE" baseline="0" dirty="0" err="1" smtClean="0"/>
              <a:t>is</a:t>
            </a:r>
            <a:r>
              <a:rPr lang="de-DE" baseline="0" dirty="0" smtClean="0"/>
              <a:t> </a:t>
            </a:r>
            <a:r>
              <a:rPr lang="de-DE" baseline="0" dirty="0" err="1" smtClean="0"/>
              <a:t>recognized</a:t>
            </a:r>
            <a:r>
              <a:rPr lang="de-DE" baseline="0" dirty="0" smtClean="0"/>
              <a:t> </a:t>
            </a:r>
            <a:r>
              <a:rPr lang="de-DE" baseline="0" dirty="0" err="1" smtClean="0"/>
              <a:t>as</a:t>
            </a:r>
            <a:r>
              <a:rPr lang="de-DE" baseline="0" dirty="0" smtClean="0"/>
              <a:t> a </a:t>
            </a:r>
            <a:r>
              <a:rPr lang="de-DE" baseline="0" dirty="0" err="1" smtClean="0"/>
              <a:t>flying</a:t>
            </a:r>
            <a:r>
              <a:rPr lang="de-DE" baseline="0" dirty="0" smtClean="0"/>
              <a:t> </a:t>
            </a:r>
            <a:r>
              <a:rPr lang="de-DE" baseline="0" dirty="0" err="1" smtClean="0"/>
              <a:t>bird</a:t>
            </a:r>
            <a:r>
              <a:rPr lang="de-DE" baseline="0" dirty="0" smtClean="0"/>
              <a:t>, </a:t>
            </a:r>
            <a:r>
              <a:rPr lang="de-DE" baseline="0" dirty="0" err="1" smtClean="0"/>
              <a:t>the</a:t>
            </a:r>
            <a:r>
              <a:rPr lang="de-DE" baseline="0" dirty="0" smtClean="0"/>
              <a:t> </a:t>
            </a:r>
            <a:r>
              <a:rPr lang="de-DE" baseline="0" dirty="0" err="1" smtClean="0"/>
              <a:t>camel</a:t>
            </a:r>
            <a:r>
              <a:rPr lang="de-DE" baseline="0" dirty="0" smtClean="0"/>
              <a:t> </a:t>
            </a:r>
            <a:r>
              <a:rPr lang="de-DE" baseline="0" dirty="0" err="1" smtClean="0"/>
              <a:t>as</a:t>
            </a:r>
            <a:r>
              <a:rPr lang="de-DE" baseline="0" dirty="0" smtClean="0"/>
              <a:t> a </a:t>
            </a:r>
            <a:r>
              <a:rPr lang="de-DE" baseline="0" dirty="0" err="1" smtClean="0"/>
              <a:t>camel</a:t>
            </a:r>
            <a:r>
              <a:rPr lang="de-DE" baseline="0" dirty="0" smtClean="0"/>
              <a:t>. </a:t>
            </a:r>
            <a:r>
              <a:rPr lang="de-DE" baseline="0" dirty="0" err="1" smtClean="0"/>
              <a:t>We</a:t>
            </a:r>
            <a:r>
              <a:rPr lang="de-DE" baseline="0" dirty="0" smtClean="0"/>
              <a:t> </a:t>
            </a:r>
            <a:r>
              <a:rPr lang="de-DE" baseline="0" dirty="0" err="1" smtClean="0"/>
              <a:t>don‘t</a:t>
            </a:r>
            <a:r>
              <a:rPr lang="de-DE" baseline="0" dirty="0" smtClean="0"/>
              <a:t> </a:t>
            </a:r>
            <a:r>
              <a:rPr lang="de-DE" baseline="0" dirty="0" err="1" smtClean="0"/>
              <a:t>have</a:t>
            </a:r>
            <a:r>
              <a:rPr lang="de-DE" baseline="0" dirty="0" smtClean="0"/>
              <a:t> </a:t>
            </a:r>
            <a:r>
              <a:rPr lang="de-DE" baseline="0" dirty="0" err="1" smtClean="0"/>
              <a:t>antilopes</a:t>
            </a:r>
            <a:r>
              <a:rPr lang="de-DE" baseline="0" dirty="0" smtClean="0"/>
              <a:t> in </a:t>
            </a:r>
            <a:r>
              <a:rPr lang="de-DE" baseline="0" dirty="0" err="1" smtClean="0"/>
              <a:t>our</a:t>
            </a:r>
            <a:r>
              <a:rPr lang="de-DE" baseline="0" dirty="0" smtClean="0"/>
              <a:t> </a:t>
            </a:r>
            <a:r>
              <a:rPr lang="de-DE" baseline="0" dirty="0" err="1" smtClean="0"/>
              <a:t>set</a:t>
            </a:r>
            <a:r>
              <a:rPr lang="de-DE" baseline="0" dirty="0" smtClean="0"/>
              <a:t> </a:t>
            </a:r>
            <a:r>
              <a:rPr lang="de-DE" baseline="0" dirty="0" err="1" smtClean="0"/>
              <a:t>of</a:t>
            </a:r>
            <a:r>
              <a:rPr lang="de-DE" baseline="0" dirty="0" smtClean="0"/>
              <a:t> </a:t>
            </a:r>
            <a:r>
              <a:rPr lang="de-DE" baseline="0" dirty="0" err="1" smtClean="0"/>
              <a:t>categories</a:t>
            </a:r>
            <a:r>
              <a:rPr lang="de-DE" baseline="0" dirty="0" smtClean="0"/>
              <a:t> </a:t>
            </a:r>
            <a:r>
              <a:rPr lang="de-DE" baseline="0" dirty="0" err="1" smtClean="0"/>
              <a:t>and</a:t>
            </a:r>
            <a:r>
              <a:rPr lang="de-DE" baseline="0" dirty="0" smtClean="0"/>
              <a:t> so </a:t>
            </a:r>
            <a:r>
              <a:rPr lang="de-DE" baseline="0" dirty="0" err="1" smtClean="0"/>
              <a:t>this</a:t>
            </a:r>
            <a:r>
              <a:rPr lang="de-DE" baseline="0" dirty="0" smtClean="0"/>
              <a:t> </a:t>
            </a:r>
            <a:r>
              <a:rPr lang="de-DE" baseline="0" dirty="0" err="1" smtClean="0"/>
              <a:t>one</a:t>
            </a:r>
            <a:r>
              <a:rPr lang="de-DE" baseline="0" dirty="0" smtClean="0"/>
              <a:t> </a:t>
            </a:r>
            <a:r>
              <a:rPr lang="de-DE" baseline="0" dirty="0" err="1" smtClean="0"/>
              <a:t>is</a:t>
            </a:r>
            <a:r>
              <a:rPr lang="de-DE" baseline="0" dirty="0" smtClean="0"/>
              <a:t> </a:t>
            </a:r>
            <a:r>
              <a:rPr lang="de-DE" baseline="0" dirty="0" err="1" smtClean="0"/>
              <a:t>incorrectly</a:t>
            </a:r>
            <a:r>
              <a:rPr lang="de-DE" baseline="0" dirty="0" smtClean="0"/>
              <a:t> </a:t>
            </a:r>
            <a:r>
              <a:rPr lang="de-DE" baseline="0" dirty="0" err="1" smtClean="0"/>
              <a:t>classified</a:t>
            </a:r>
            <a:r>
              <a:rPr lang="de-DE" baseline="0" dirty="0" smtClean="0"/>
              <a:t> </a:t>
            </a:r>
            <a:r>
              <a:rPr lang="de-DE" baseline="0" dirty="0" err="1" smtClean="0"/>
              <a:t>as</a:t>
            </a:r>
            <a:r>
              <a:rPr lang="de-DE" baseline="0" dirty="0" smtClean="0"/>
              <a:t> a </a:t>
            </a:r>
            <a:r>
              <a:rPr lang="de-DE" baseline="0" dirty="0" err="1" smtClean="0"/>
              <a:t>sheep</a:t>
            </a:r>
            <a:r>
              <a:rPr lang="de-DE" baseline="0" dirty="0" smtClean="0"/>
              <a:t>. </a:t>
            </a:r>
            <a:r>
              <a:rPr lang="de-DE" baseline="0" dirty="0" err="1" smtClean="0"/>
              <a:t>Finally</a:t>
            </a:r>
            <a:r>
              <a:rPr lang="de-DE" baseline="0" dirty="0" smtClean="0"/>
              <a:t>, </a:t>
            </a:r>
            <a:r>
              <a:rPr lang="de-DE" baseline="0" dirty="0" err="1" smtClean="0"/>
              <a:t>the</a:t>
            </a:r>
            <a:r>
              <a:rPr lang="de-DE" baseline="0" dirty="0" smtClean="0"/>
              <a:t> </a:t>
            </a:r>
            <a:r>
              <a:rPr lang="de-DE" baseline="0" dirty="0" err="1" smtClean="0"/>
              <a:t>horse</a:t>
            </a:r>
            <a:r>
              <a:rPr lang="de-DE" baseline="0" dirty="0" smtClean="0"/>
              <a:t> </a:t>
            </a:r>
            <a:r>
              <a:rPr lang="de-DE" baseline="0" dirty="0" err="1" smtClean="0"/>
              <a:t>is</a:t>
            </a:r>
            <a:r>
              <a:rPr lang="de-DE" baseline="0" dirty="0" smtClean="0"/>
              <a:t> </a:t>
            </a:r>
            <a:r>
              <a:rPr lang="de-DE" baseline="0" dirty="0" err="1" smtClean="0"/>
              <a:t>classified</a:t>
            </a:r>
            <a:r>
              <a:rPr lang="de-DE" baseline="0" dirty="0" smtClean="0"/>
              <a:t> </a:t>
            </a:r>
            <a:r>
              <a:rPr lang="de-DE" baseline="0" dirty="0" err="1" smtClean="0"/>
              <a:t>correctly</a:t>
            </a:r>
            <a:r>
              <a:rPr lang="de-DE" baseline="0" dirty="0" smtClean="0"/>
              <a:t> </a:t>
            </a:r>
            <a:r>
              <a:rPr lang="de-DE" baseline="0" dirty="0" err="1" smtClean="0"/>
              <a:t>as</a:t>
            </a:r>
            <a:r>
              <a:rPr lang="de-DE" baseline="0" dirty="0" smtClean="0"/>
              <a:t> a </a:t>
            </a:r>
            <a:r>
              <a:rPr lang="de-DE" baseline="0" dirty="0" err="1" smtClean="0"/>
              <a:t>horse</a:t>
            </a:r>
            <a:r>
              <a:rPr lang="de-DE" baseline="0" dirty="0" smtClean="0"/>
              <a:t>.</a:t>
            </a:r>
            <a:endParaRPr lang="de-DE" dirty="0"/>
          </a:p>
        </p:txBody>
      </p:sp>
      <p:sp>
        <p:nvSpPr>
          <p:cNvPr id="4" name="Foliennummernplatzhalter 3"/>
          <p:cNvSpPr>
            <a:spLocks noGrp="1"/>
          </p:cNvSpPr>
          <p:nvPr>
            <p:ph type="sldNum" sz="quarter" idx="10"/>
          </p:nvPr>
        </p:nvSpPr>
        <p:spPr/>
        <p:txBody>
          <a:bodyPr/>
          <a:lstStyle/>
          <a:p>
            <a:pPr>
              <a:defRPr/>
            </a:pPr>
            <a:fld id="{BD0B561C-194A-0443-AF16-9B71D5A2187E}" type="slidenum">
              <a:rPr lang="en-US" smtClean="0">
                <a:solidFill>
                  <a:srgbClr val="000000"/>
                </a:solidFill>
              </a:rPr>
              <a:pPr>
                <a:defRPr/>
              </a:pPr>
              <a:t>97</a:t>
            </a:fld>
            <a:endParaRPr lang="en-US">
              <a:solidFill>
                <a:srgbClr val="000000"/>
              </a:solidFill>
            </a:endParaRPr>
          </a:p>
        </p:txBody>
      </p:sp>
    </p:spTree>
    <p:extLst>
      <p:ext uri="{BB962C8B-B14F-4D97-AF65-F5344CB8AC3E}">
        <p14:creationId xmlns:p14="http://schemas.microsoft.com/office/powerpoint/2010/main" val="2137174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sz="1200" b="0" i="0" u="none" strike="noStrike" kern="1200" dirty="0">
                <a:solidFill>
                  <a:schemeClr val="tx1"/>
                </a:solidFill>
                <a:effectLst/>
                <a:latin typeface="+mn-lt"/>
                <a:ea typeface="+mn-ea"/>
                <a:cs typeface="+mn-cs"/>
              </a:rPr>
              <a:t>So</a:t>
            </a:r>
            <a:r>
              <a:rPr lang="en-US" sz="1200" b="0" i="0" u="none" strike="noStrike" kern="1200" baseline="0" dirty="0">
                <a:solidFill>
                  <a:schemeClr val="tx1"/>
                </a:solidFill>
                <a:effectLst/>
                <a:latin typeface="+mn-lt"/>
                <a:ea typeface="+mn-ea"/>
                <a:cs typeface="+mn-cs"/>
              </a:rPr>
              <a:t> i</a:t>
            </a:r>
            <a:r>
              <a:rPr lang="en-US" sz="1200" b="0" i="0" u="none" strike="noStrike" kern="1200" dirty="0">
                <a:solidFill>
                  <a:schemeClr val="tx1"/>
                </a:solidFill>
                <a:effectLst/>
                <a:latin typeface="+mn-lt"/>
                <a:ea typeface="+mn-ea"/>
                <a:cs typeface="+mn-cs"/>
              </a:rPr>
              <a:t>nstead</a:t>
            </a:r>
            <a:r>
              <a:rPr lang="en-US" sz="1200" b="0" i="0" u="none" strike="noStrike" kern="1200" baseline="0" dirty="0">
                <a:solidFill>
                  <a:schemeClr val="tx1"/>
                </a:solidFill>
                <a:effectLst/>
                <a:latin typeface="+mn-lt"/>
                <a:ea typeface="+mn-ea"/>
                <a:cs typeface="+mn-cs"/>
              </a:rPr>
              <a:t> of using text, a more intuitive approach is to use sketch to describe the image you’re looking for.</a:t>
            </a:r>
          </a:p>
          <a:p>
            <a:pPr lvl="0">
              <a:spcBef>
                <a:spcPts val="0"/>
              </a:spcBef>
              <a:buNone/>
            </a:pPr>
            <a:endParaRPr lang="en-US" sz="1200" b="0" i="0" u="none" strike="noStrike" kern="1200" baseline="0" dirty="0">
              <a:solidFill>
                <a:schemeClr val="tx1"/>
              </a:solidFill>
              <a:effectLst/>
              <a:latin typeface="+mn-lt"/>
              <a:ea typeface="+mn-ea"/>
              <a:cs typeface="+mn-cs"/>
            </a:endParaRPr>
          </a:p>
          <a:p>
            <a:pPr lvl="0">
              <a:spcBef>
                <a:spcPts val="0"/>
              </a:spcBef>
              <a:buNone/>
            </a:pPr>
            <a:r>
              <a:rPr lang="en-US" sz="1200" b="0" i="0" u="none" strike="noStrike" kern="1200" baseline="0" dirty="0">
                <a:solidFill>
                  <a:schemeClr val="tx1"/>
                </a:solidFill>
                <a:effectLst/>
                <a:latin typeface="+mn-lt"/>
                <a:ea typeface="+mn-ea"/>
                <a:cs typeface="+mn-cs"/>
              </a:rPr>
              <a:t>The goal here is to retrieve the most similar image, not to the sketch, but to some mental image that prompted the sketch. And in order to decipher what type of image people have in mind when they were sketching, we really have to understand how humans sketch objects in the first place. </a:t>
            </a:r>
          </a:p>
          <a:p>
            <a:pPr lvl="0">
              <a:spcBef>
                <a:spcPts val="0"/>
              </a:spcBef>
              <a:buNone/>
            </a:pPr>
            <a:endParaRPr lang="en-US" sz="1200" b="0" i="0" u="none" strike="noStrike" kern="1200" baseline="0" dirty="0">
              <a:solidFill>
                <a:schemeClr val="tx1"/>
              </a:solidFill>
              <a:effectLst/>
              <a:latin typeface="+mn-lt"/>
              <a:ea typeface="+mn-ea"/>
              <a:cs typeface="+mn-cs"/>
            </a:endParaRPr>
          </a:p>
        </p:txBody>
      </p:sp>
    </p:spTree>
    <p:extLst>
      <p:ext uri="{BB962C8B-B14F-4D97-AF65-F5344CB8AC3E}">
        <p14:creationId xmlns:p14="http://schemas.microsoft.com/office/powerpoint/2010/main" val="286347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0B6C4AE-6C89-4972-AD13-068FC2B63F77}"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
        <p:nvSpPr>
          <p:cNvPr id="83971"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85890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0F1362E-B8C3-4D46-8DE9-6A3B9AC1B7CA}" type="slidenum">
              <a:rPr lang="en-US" altLang="en-US">
                <a:latin typeface="Calibri" panose="020F0502020204030204" pitchFamily="34" charset="0"/>
              </a:rPr>
              <a:pPr eaLnBrk="1" hangingPunct="1"/>
              <a:t>7</a:t>
            </a:fld>
            <a:endParaRPr lang="en-US" altLang="en-US">
              <a:latin typeface="Calibri" panose="020F0502020204030204" pitchFamily="34" charset="0"/>
            </a:endParaRPr>
          </a:p>
        </p:txBody>
      </p:sp>
      <p:sp>
        <p:nvSpPr>
          <p:cNvPr id="84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686361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8CE9C9-47C3-4FFD-B316-B2E4B26FCB7E}"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919846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F8949F9-54B8-461F-AE9A-72C0AA9F7176}"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491603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bwMode="auto">
          <a:xfrm>
            <a:off x="1139825" y="682625"/>
            <a:ext cx="4552950" cy="34147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Rectangle 3"/>
          <p:cNvSpPr>
            <a:spLocks noGrp="1" noChangeArrowheads="1"/>
          </p:cNvSpPr>
          <p:nvPr>
            <p:ph type="body" idx="1"/>
          </p:nvPr>
        </p:nvSpPr>
        <p:spPr bwMode="auto">
          <a:xfrm>
            <a:off x="890588" y="4324350"/>
            <a:ext cx="5048250" cy="4170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809675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903BB1F-56FB-41B7-B79F-F83FADC2AAB9}"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0263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BBDD073-EAA7-4975-8AF6-6CCC06AF923A}" type="slidenum">
              <a:rPr lang="en-US" altLang="en-US">
                <a:latin typeface="Calibri" panose="020F0502020204030204" pitchFamily="34" charset="0"/>
              </a:rPr>
              <a:pPr eaLnBrk="1" hangingPunct="1"/>
              <a:t>19</a:t>
            </a:fld>
            <a:endParaRPr lang="en-US" altLang="en-US">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307744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pPr>
                <a:defRPr/>
              </a:pPr>
              <a:t>11/4/2016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591426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pPr>
                <a:defRPr/>
              </a:pPr>
              <a:t>11/4/2016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154181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pPr>
                <a:defRPr/>
              </a:pPr>
              <a:t>11/4/2016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37606678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EC1C49BF-F733-4C05-8B8C-F3E44BE105BF}" type="slidenum">
              <a:rPr lang="en-US" altLang="en-US"/>
              <a:pPr/>
              <a:t>‹#›</a:t>
            </a:fld>
            <a:endParaRPr lang="en-US" altLang="en-US"/>
          </a:p>
        </p:txBody>
      </p:sp>
    </p:spTree>
    <p:extLst>
      <p:ext uri="{BB962C8B-B14F-4D97-AF65-F5344CB8AC3E}">
        <p14:creationId xmlns:p14="http://schemas.microsoft.com/office/powerpoint/2010/main" val="424755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63BB5B6-13C6-48A8-B2AC-2B3254368704}" type="slidenum">
              <a:rPr lang="en-US" altLang="en-US"/>
              <a:pPr/>
              <a:t>‹#›</a:t>
            </a:fld>
            <a:endParaRPr lang="en-US" altLang="en-US"/>
          </a:p>
        </p:txBody>
      </p:sp>
    </p:spTree>
    <p:extLst>
      <p:ext uri="{BB962C8B-B14F-4D97-AF65-F5344CB8AC3E}">
        <p14:creationId xmlns:p14="http://schemas.microsoft.com/office/powerpoint/2010/main" val="158146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3D32AA10-2E44-4658-A1BF-C130B7B82491}" type="slidenum">
              <a:rPr lang="en-US" altLang="en-US"/>
              <a:pPr/>
              <a:t>‹#›</a:t>
            </a:fld>
            <a:endParaRPr lang="en-US" altLang="en-US"/>
          </a:p>
        </p:txBody>
      </p:sp>
    </p:spTree>
    <p:extLst>
      <p:ext uri="{BB962C8B-B14F-4D97-AF65-F5344CB8AC3E}">
        <p14:creationId xmlns:p14="http://schemas.microsoft.com/office/powerpoint/2010/main" val="2680015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CB0D3140-5137-4A33-B777-2C2C04C70EAF}" type="slidenum">
              <a:rPr lang="en-US" altLang="en-US"/>
              <a:pPr/>
              <a:t>‹#›</a:t>
            </a:fld>
            <a:endParaRPr lang="en-US" altLang="en-US"/>
          </a:p>
        </p:txBody>
      </p:sp>
    </p:spTree>
    <p:extLst>
      <p:ext uri="{BB962C8B-B14F-4D97-AF65-F5344CB8AC3E}">
        <p14:creationId xmlns:p14="http://schemas.microsoft.com/office/powerpoint/2010/main" val="1396828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8" name="Slide Number Placeholder 7"/>
          <p:cNvSpPr>
            <a:spLocks noGrp="1"/>
          </p:cNvSpPr>
          <p:nvPr>
            <p:ph type="sldNum" sz="quarter" idx="11"/>
          </p:nvPr>
        </p:nvSpPr>
        <p:spPr/>
        <p:txBody>
          <a:bodyPr/>
          <a:lstStyle>
            <a:lvl1pPr>
              <a:defRPr>
                <a:latin typeface="Arial" panose="020B0604020202020204" pitchFamily="34" charset="0"/>
              </a:defRPr>
            </a:lvl1pPr>
          </a:lstStyle>
          <a:p>
            <a:fld id="{9155265B-19B8-4CE6-8E36-69AA9BCFE4AD}" type="slidenum">
              <a:rPr lang="en-US" altLang="en-US"/>
              <a:pPr/>
              <a:t>‹#›</a:t>
            </a:fld>
            <a:endParaRPr lang="en-US" altLang="en-US"/>
          </a:p>
        </p:txBody>
      </p:sp>
    </p:spTree>
    <p:extLst>
      <p:ext uri="{BB962C8B-B14F-4D97-AF65-F5344CB8AC3E}">
        <p14:creationId xmlns:p14="http://schemas.microsoft.com/office/powerpoint/2010/main" val="25315940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4" name="Slide Number Placeholder 3"/>
          <p:cNvSpPr>
            <a:spLocks noGrp="1"/>
          </p:cNvSpPr>
          <p:nvPr>
            <p:ph type="sldNum" sz="quarter" idx="11"/>
          </p:nvPr>
        </p:nvSpPr>
        <p:spPr/>
        <p:txBody>
          <a:bodyPr/>
          <a:lstStyle>
            <a:lvl1pPr>
              <a:defRPr>
                <a:latin typeface="Arial" panose="020B0604020202020204" pitchFamily="34" charset="0"/>
              </a:defRPr>
            </a:lvl1pPr>
          </a:lstStyle>
          <a:p>
            <a:fld id="{04528A2A-55A5-4E79-BFF2-578E722396B9}" type="slidenum">
              <a:rPr lang="en-US" altLang="en-US"/>
              <a:pPr/>
              <a:t>‹#›</a:t>
            </a:fld>
            <a:endParaRPr lang="en-US" altLang="en-US"/>
          </a:p>
        </p:txBody>
      </p:sp>
    </p:spTree>
    <p:extLst>
      <p:ext uri="{BB962C8B-B14F-4D97-AF65-F5344CB8AC3E}">
        <p14:creationId xmlns:p14="http://schemas.microsoft.com/office/powerpoint/2010/main" val="594341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3" name="Slide Number Placeholder 2"/>
          <p:cNvSpPr>
            <a:spLocks noGrp="1"/>
          </p:cNvSpPr>
          <p:nvPr>
            <p:ph type="sldNum" sz="quarter" idx="11"/>
          </p:nvPr>
        </p:nvSpPr>
        <p:spPr/>
        <p:txBody>
          <a:bodyPr/>
          <a:lstStyle>
            <a:lvl1pPr>
              <a:defRPr>
                <a:latin typeface="Arial" panose="020B0604020202020204" pitchFamily="34" charset="0"/>
              </a:defRPr>
            </a:lvl1pPr>
          </a:lstStyle>
          <a:p>
            <a:fld id="{122AF1F1-0241-4AB0-8A19-C212F7CC597A}" type="slidenum">
              <a:rPr lang="en-US" altLang="en-US"/>
              <a:pPr/>
              <a:t>‹#›</a:t>
            </a:fld>
            <a:endParaRPr lang="en-US" altLang="en-US"/>
          </a:p>
        </p:txBody>
      </p:sp>
    </p:spTree>
    <p:extLst>
      <p:ext uri="{BB962C8B-B14F-4D97-AF65-F5344CB8AC3E}">
        <p14:creationId xmlns:p14="http://schemas.microsoft.com/office/powerpoint/2010/main" val="2865898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B9EDEB7E-0412-4B5A-B52F-111654C1540A}" type="slidenum">
              <a:rPr lang="en-US" altLang="en-US"/>
              <a:pPr/>
              <a:t>‹#›</a:t>
            </a:fld>
            <a:endParaRPr lang="en-US" altLang="en-US"/>
          </a:p>
        </p:txBody>
      </p:sp>
    </p:spTree>
    <p:extLst>
      <p:ext uri="{BB962C8B-B14F-4D97-AF65-F5344CB8AC3E}">
        <p14:creationId xmlns:p14="http://schemas.microsoft.com/office/powerpoint/2010/main" val="2307386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pPr>
                <a:defRPr/>
              </a:pPr>
              <a:t>11/4/2016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068647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66FAE519-C2D0-4A90-A5BD-0E45FD99340F}" type="slidenum">
              <a:rPr lang="en-US" altLang="en-US"/>
              <a:pPr/>
              <a:t>‹#›</a:t>
            </a:fld>
            <a:endParaRPr lang="en-US" altLang="en-US"/>
          </a:p>
        </p:txBody>
      </p:sp>
    </p:spTree>
    <p:extLst>
      <p:ext uri="{BB962C8B-B14F-4D97-AF65-F5344CB8AC3E}">
        <p14:creationId xmlns:p14="http://schemas.microsoft.com/office/powerpoint/2010/main" val="1303185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05D04D39-A332-4CE2-9C50-DD56848D164F}" type="slidenum">
              <a:rPr lang="en-US" altLang="en-US"/>
              <a:pPr/>
              <a:t>‹#›</a:t>
            </a:fld>
            <a:endParaRPr lang="en-US" altLang="en-US"/>
          </a:p>
        </p:txBody>
      </p:sp>
    </p:spTree>
    <p:extLst>
      <p:ext uri="{BB962C8B-B14F-4D97-AF65-F5344CB8AC3E}">
        <p14:creationId xmlns:p14="http://schemas.microsoft.com/office/powerpoint/2010/main" val="2563428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7E0B692D-9BB3-46CB-ABDC-930E77844E73}" type="slidenum">
              <a:rPr lang="en-US" altLang="en-US"/>
              <a:pPr/>
              <a:t>‹#›</a:t>
            </a:fld>
            <a:endParaRPr lang="en-US" altLang="en-US"/>
          </a:p>
        </p:txBody>
      </p:sp>
    </p:spTree>
    <p:extLst>
      <p:ext uri="{BB962C8B-B14F-4D97-AF65-F5344CB8AC3E}">
        <p14:creationId xmlns:p14="http://schemas.microsoft.com/office/powerpoint/2010/main" val="21565455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F32F1577-A72E-4BF8-A76E-2D340D746A8E}" type="slidenum">
              <a:rPr lang="en-US" altLang="en-US"/>
              <a:pPr/>
              <a:t>‹#›</a:t>
            </a:fld>
            <a:endParaRPr lang="en-US" altLang="en-US"/>
          </a:p>
        </p:txBody>
      </p:sp>
    </p:spTree>
    <p:extLst>
      <p:ext uri="{BB962C8B-B14F-4D97-AF65-F5344CB8AC3E}">
        <p14:creationId xmlns:p14="http://schemas.microsoft.com/office/powerpoint/2010/main" val="951263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1FA3E2D3-F37A-415F-A9DB-C97C41ED8099}" type="slidenum">
              <a:rPr lang="en-US" altLang="en-US"/>
              <a:pPr/>
              <a:t>‹#›</a:t>
            </a:fld>
            <a:endParaRPr lang="en-US" altLang="en-US"/>
          </a:p>
        </p:txBody>
      </p:sp>
    </p:spTree>
    <p:extLst>
      <p:ext uri="{BB962C8B-B14F-4D97-AF65-F5344CB8AC3E}">
        <p14:creationId xmlns:p14="http://schemas.microsoft.com/office/powerpoint/2010/main" val="1140931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245305A7-579B-48A4-9777-3DD17854C5F6}" type="slidenum">
              <a:rPr lang="en-US" altLang="en-US"/>
              <a:pPr/>
              <a:t>‹#›</a:t>
            </a:fld>
            <a:endParaRPr lang="en-US" altLang="en-US"/>
          </a:p>
        </p:txBody>
      </p:sp>
    </p:spTree>
    <p:extLst>
      <p:ext uri="{BB962C8B-B14F-4D97-AF65-F5344CB8AC3E}">
        <p14:creationId xmlns:p14="http://schemas.microsoft.com/office/powerpoint/2010/main" val="3225011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8C091AD9-70CD-4A57-9689-43C26D6C5956}" type="slidenum">
              <a:rPr lang="en-US" altLang="en-US"/>
              <a:pPr/>
              <a:t>‹#›</a:t>
            </a:fld>
            <a:endParaRPr lang="en-US" altLang="en-US"/>
          </a:p>
        </p:txBody>
      </p:sp>
    </p:spTree>
    <p:extLst>
      <p:ext uri="{BB962C8B-B14F-4D97-AF65-F5344CB8AC3E}">
        <p14:creationId xmlns:p14="http://schemas.microsoft.com/office/powerpoint/2010/main" val="1571059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8" name="Slide Number Placeholder 7"/>
          <p:cNvSpPr>
            <a:spLocks noGrp="1"/>
          </p:cNvSpPr>
          <p:nvPr>
            <p:ph type="sldNum" sz="quarter" idx="11"/>
          </p:nvPr>
        </p:nvSpPr>
        <p:spPr/>
        <p:txBody>
          <a:bodyPr/>
          <a:lstStyle>
            <a:lvl1pPr>
              <a:defRPr>
                <a:latin typeface="Arial" panose="020B0604020202020204" pitchFamily="34" charset="0"/>
              </a:defRPr>
            </a:lvl1pPr>
          </a:lstStyle>
          <a:p>
            <a:fld id="{F321CEF6-0825-4017-9DF5-C010E7E53E66}" type="slidenum">
              <a:rPr lang="en-US" altLang="en-US"/>
              <a:pPr/>
              <a:t>‹#›</a:t>
            </a:fld>
            <a:endParaRPr lang="en-US" altLang="en-US"/>
          </a:p>
        </p:txBody>
      </p:sp>
    </p:spTree>
    <p:extLst>
      <p:ext uri="{BB962C8B-B14F-4D97-AF65-F5344CB8AC3E}">
        <p14:creationId xmlns:p14="http://schemas.microsoft.com/office/powerpoint/2010/main" val="25031598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4" name="Slide Number Placeholder 3"/>
          <p:cNvSpPr>
            <a:spLocks noGrp="1"/>
          </p:cNvSpPr>
          <p:nvPr>
            <p:ph type="sldNum" sz="quarter" idx="11"/>
          </p:nvPr>
        </p:nvSpPr>
        <p:spPr/>
        <p:txBody>
          <a:bodyPr/>
          <a:lstStyle>
            <a:lvl1pPr>
              <a:defRPr>
                <a:latin typeface="Arial" panose="020B0604020202020204" pitchFamily="34" charset="0"/>
              </a:defRPr>
            </a:lvl1pPr>
          </a:lstStyle>
          <a:p>
            <a:fld id="{75B71B83-9B27-469D-BA1E-3F411646ED54}" type="slidenum">
              <a:rPr lang="en-US" altLang="en-US"/>
              <a:pPr/>
              <a:t>‹#›</a:t>
            </a:fld>
            <a:endParaRPr lang="en-US" altLang="en-US"/>
          </a:p>
        </p:txBody>
      </p:sp>
    </p:spTree>
    <p:extLst>
      <p:ext uri="{BB962C8B-B14F-4D97-AF65-F5344CB8AC3E}">
        <p14:creationId xmlns:p14="http://schemas.microsoft.com/office/powerpoint/2010/main" val="2358674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3" name="Slide Number Placeholder 2"/>
          <p:cNvSpPr>
            <a:spLocks noGrp="1"/>
          </p:cNvSpPr>
          <p:nvPr>
            <p:ph type="sldNum" sz="quarter" idx="11"/>
          </p:nvPr>
        </p:nvSpPr>
        <p:spPr/>
        <p:txBody>
          <a:bodyPr/>
          <a:lstStyle>
            <a:lvl1pPr>
              <a:defRPr>
                <a:latin typeface="Arial" panose="020B0604020202020204" pitchFamily="34" charset="0"/>
              </a:defRPr>
            </a:lvl1pPr>
          </a:lstStyle>
          <a:p>
            <a:fld id="{1CAFC338-D7C8-40D8-AA5C-D65D87F0346D}" type="slidenum">
              <a:rPr lang="en-US" altLang="en-US"/>
              <a:pPr/>
              <a:t>‹#›</a:t>
            </a:fld>
            <a:endParaRPr lang="en-US" altLang="en-US"/>
          </a:p>
        </p:txBody>
      </p:sp>
    </p:spTree>
    <p:extLst>
      <p:ext uri="{BB962C8B-B14F-4D97-AF65-F5344CB8AC3E}">
        <p14:creationId xmlns:p14="http://schemas.microsoft.com/office/powerpoint/2010/main" val="3394517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pPr>
                <a:defRPr/>
              </a:pPr>
              <a:t>11/4/2016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21731130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EE4C50D7-DC8D-408B-BB79-5DB8655FED1A}" type="slidenum">
              <a:rPr lang="en-US" altLang="en-US"/>
              <a:pPr/>
              <a:t>‹#›</a:t>
            </a:fld>
            <a:endParaRPr lang="en-US" altLang="en-US"/>
          </a:p>
        </p:txBody>
      </p:sp>
    </p:spTree>
    <p:extLst>
      <p:ext uri="{BB962C8B-B14F-4D97-AF65-F5344CB8AC3E}">
        <p14:creationId xmlns:p14="http://schemas.microsoft.com/office/powerpoint/2010/main" val="818403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6" name="Slide Number Placeholder 5"/>
          <p:cNvSpPr>
            <a:spLocks noGrp="1"/>
          </p:cNvSpPr>
          <p:nvPr>
            <p:ph type="sldNum" sz="quarter" idx="11"/>
          </p:nvPr>
        </p:nvSpPr>
        <p:spPr/>
        <p:txBody>
          <a:bodyPr/>
          <a:lstStyle>
            <a:lvl1pPr>
              <a:defRPr>
                <a:latin typeface="Arial" panose="020B0604020202020204" pitchFamily="34" charset="0"/>
              </a:defRPr>
            </a:lvl1pPr>
          </a:lstStyle>
          <a:p>
            <a:fld id="{495AE377-0AD2-4B23-9634-160B04860A32}" type="slidenum">
              <a:rPr lang="en-US" altLang="en-US"/>
              <a:pPr/>
              <a:t>‹#›</a:t>
            </a:fld>
            <a:endParaRPr lang="en-US" altLang="en-US"/>
          </a:p>
        </p:txBody>
      </p:sp>
    </p:spTree>
    <p:extLst>
      <p:ext uri="{BB962C8B-B14F-4D97-AF65-F5344CB8AC3E}">
        <p14:creationId xmlns:p14="http://schemas.microsoft.com/office/powerpoint/2010/main" val="8226217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67E1EB47-A874-4D18-A089-93670EF87C6F}" type="slidenum">
              <a:rPr lang="en-US" altLang="en-US"/>
              <a:pPr/>
              <a:t>‹#›</a:t>
            </a:fld>
            <a:endParaRPr lang="en-US" altLang="en-US"/>
          </a:p>
        </p:txBody>
      </p:sp>
    </p:spTree>
    <p:extLst>
      <p:ext uri="{BB962C8B-B14F-4D97-AF65-F5344CB8AC3E}">
        <p14:creationId xmlns:p14="http://schemas.microsoft.com/office/powerpoint/2010/main" val="525616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atin typeface="Arial" charset="0"/>
              </a:defRPr>
            </a:lvl1pPr>
          </a:lstStyle>
          <a:p>
            <a:pPr>
              <a:defRPr/>
            </a:pPr>
            <a:r>
              <a:rPr lang="en-US" altLang="en-US"/>
              <a:t>	</a:t>
            </a:r>
          </a:p>
        </p:txBody>
      </p:sp>
      <p:sp>
        <p:nvSpPr>
          <p:cNvPr id="5" name="Slide Number Placeholder 4"/>
          <p:cNvSpPr>
            <a:spLocks noGrp="1"/>
          </p:cNvSpPr>
          <p:nvPr>
            <p:ph type="sldNum" sz="quarter" idx="11"/>
          </p:nvPr>
        </p:nvSpPr>
        <p:spPr/>
        <p:txBody>
          <a:bodyPr/>
          <a:lstStyle>
            <a:lvl1pPr>
              <a:defRPr>
                <a:latin typeface="Arial" panose="020B0604020202020204" pitchFamily="34" charset="0"/>
              </a:defRPr>
            </a:lvl1pPr>
          </a:lstStyle>
          <a:p>
            <a:fld id="{CE6A5481-CA30-4F45-A091-0B36438FF9C7}" type="slidenum">
              <a:rPr lang="en-US" altLang="en-US"/>
              <a:pPr/>
              <a:t>‹#›</a:t>
            </a:fld>
            <a:endParaRPr lang="en-US" altLang="en-US"/>
          </a:p>
        </p:txBody>
      </p:sp>
    </p:spTree>
    <p:extLst>
      <p:ext uri="{BB962C8B-B14F-4D97-AF65-F5344CB8AC3E}">
        <p14:creationId xmlns:p14="http://schemas.microsoft.com/office/powerpoint/2010/main" val="4211375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342058" indent="0" algn="ctr">
              <a:buNone/>
              <a:defRPr>
                <a:solidFill>
                  <a:schemeClr val="tx1">
                    <a:tint val="75000"/>
                  </a:schemeClr>
                </a:solidFill>
              </a:defRPr>
            </a:lvl2pPr>
            <a:lvl3pPr marL="684109" indent="0" algn="ctr">
              <a:buNone/>
              <a:defRPr>
                <a:solidFill>
                  <a:schemeClr val="tx1">
                    <a:tint val="75000"/>
                  </a:schemeClr>
                </a:solidFill>
              </a:defRPr>
            </a:lvl3pPr>
            <a:lvl4pPr marL="1026160" indent="0" algn="ctr">
              <a:buNone/>
              <a:defRPr>
                <a:solidFill>
                  <a:schemeClr val="tx1">
                    <a:tint val="75000"/>
                  </a:schemeClr>
                </a:solidFill>
              </a:defRPr>
            </a:lvl4pPr>
            <a:lvl5pPr marL="1368213" indent="0" algn="ctr">
              <a:buNone/>
              <a:defRPr>
                <a:solidFill>
                  <a:schemeClr val="tx1">
                    <a:tint val="75000"/>
                  </a:schemeClr>
                </a:solidFill>
              </a:defRPr>
            </a:lvl5pPr>
            <a:lvl6pPr marL="1710276" indent="0" algn="ctr">
              <a:buNone/>
              <a:defRPr>
                <a:solidFill>
                  <a:schemeClr val="tx1">
                    <a:tint val="75000"/>
                  </a:schemeClr>
                </a:solidFill>
              </a:defRPr>
            </a:lvl6pPr>
            <a:lvl7pPr marL="2052320" indent="0" algn="ctr">
              <a:buNone/>
              <a:defRPr>
                <a:solidFill>
                  <a:schemeClr val="tx1">
                    <a:tint val="75000"/>
                  </a:schemeClr>
                </a:solidFill>
              </a:defRPr>
            </a:lvl7pPr>
            <a:lvl8pPr marL="2394375" indent="0" algn="ctr">
              <a:buNone/>
              <a:defRPr>
                <a:solidFill>
                  <a:schemeClr val="tx1">
                    <a:tint val="75000"/>
                  </a:schemeClr>
                </a:solidFill>
              </a:defRPr>
            </a:lvl8pPr>
            <a:lvl9pPr marL="273642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32285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90475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3075"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1500">
                <a:solidFill>
                  <a:schemeClr val="tx1">
                    <a:tint val="75000"/>
                  </a:schemeClr>
                </a:solidFill>
              </a:defRPr>
            </a:lvl1pPr>
            <a:lvl2pPr marL="342058" indent="0">
              <a:buNone/>
              <a:defRPr sz="1350">
                <a:solidFill>
                  <a:schemeClr val="tx1">
                    <a:tint val="75000"/>
                  </a:schemeClr>
                </a:solidFill>
              </a:defRPr>
            </a:lvl2pPr>
            <a:lvl3pPr marL="684109" indent="0">
              <a:buNone/>
              <a:defRPr sz="1125">
                <a:solidFill>
                  <a:schemeClr val="tx1">
                    <a:tint val="75000"/>
                  </a:schemeClr>
                </a:solidFill>
              </a:defRPr>
            </a:lvl3pPr>
            <a:lvl4pPr marL="1026160" indent="0">
              <a:buNone/>
              <a:defRPr sz="1050">
                <a:solidFill>
                  <a:schemeClr val="tx1">
                    <a:tint val="75000"/>
                  </a:schemeClr>
                </a:solidFill>
              </a:defRPr>
            </a:lvl4pPr>
            <a:lvl5pPr marL="1368213" indent="0">
              <a:buNone/>
              <a:defRPr sz="1050">
                <a:solidFill>
                  <a:schemeClr val="tx1">
                    <a:tint val="75000"/>
                  </a:schemeClr>
                </a:solidFill>
              </a:defRPr>
            </a:lvl5pPr>
            <a:lvl6pPr marL="1710276" indent="0">
              <a:buNone/>
              <a:defRPr sz="1050">
                <a:solidFill>
                  <a:schemeClr val="tx1">
                    <a:tint val="75000"/>
                  </a:schemeClr>
                </a:solidFill>
              </a:defRPr>
            </a:lvl6pPr>
            <a:lvl7pPr marL="2052320" indent="0">
              <a:buNone/>
              <a:defRPr sz="1050">
                <a:solidFill>
                  <a:schemeClr val="tx1">
                    <a:tint val="75000"/>
                  </a:schemeClr>
                </a:solidFill>
              </a:defRPr>
            </a:lvl7pPr>
            <a:lvl8pPr marL="2394375" indent="0">
              <a:buNone/>
              <a:defRPr sz="1050">
                <a:solidFill>
                  <a:schemeClr val="tx1">
                    <a:tint val="75000"/>
                  </a:schemeClr>
                </a:solidFill>
              </a:defRPr>
            </a:lvl8pPr>
            <a:lvl9pPr marL="2736429"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12545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5"/>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61881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5"/>
            <a:ext cx="4040188" cy="639763"/>
          </a:xfrm>
        </p:spPr>
        <p:txBody>
          <a:bodyPr anchor="b"/>
          <a:lstStyle>
            <a:lvl1pPr marL="0" indent="0">
              <a:buNone/>
              <a:defRPr sz="1800" b="1"/>
            </a:lvl1pPr>
            <a:lvl2pPr marL="342058" indent="0">
              <a:buNone/>
              <a:defRPr sz="1500" b="1"/>
            </a:lvl2pPr>
            <a:lvl3pPr marL="684109" indent="0">
              <a:buNone/>
              <a:defRPr sz="1350" b="1"/>
            </a:lvl3pPr>
            <a:lvl4pPr marL="1026160" indent="0">
              <a:buNone/>
              <a:defRPr sz="1125" b="1"/>
            </a:lvl4pPr>
            <a:lvl5pPr marL="1368213" indent="0">
              <a:buNone/>
              <a:defRPr sz="1125" b="1"/>
            </a:lvl5pPr>
            <a:lvl6pPr marL="1710276" indent="0">
              <a:buNone/>
              <a:defRPr sz="1125" b="1"/>
            </a:lvl6pPr>
            <a:lvl7pPr marL="2052320" indent="0">
              <a:buNone/>
              <a:defRPr sz="1125" b="1"/>
            </a:lvl7pPr>
            <a:lvl8pPr marL="2394375" indent="0">
              <a:buNone/>
              <a:defRPr sz="1125" b="1"/>
            </a:lvl8pPr>
            <a:lvl9pPr marL="2736429"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1800"/>
            </a:lvl1pPr>
            <a:lvl2pPr>
              <a:defRPr sz="1500"/>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535115"/>
            <a:ext cx="4041775" cy="639763"/>
          </a:xfrm>
        </p:spPr>
        <p:txBody>
          <a:bodyPr anchor="b"/>
          <a:lstStyle>
            <a:lvl1pPr marL="0" indent="0">
              <a:buNone/>
              <a:defRPr sz="1800" b="1"/>
            </a:lvl1pPr>
            <a:lvl2pPr marL="342058" indent="0">
              <a:buNone/>
              <a:defRPr sz="1500" b="1"/>
            </a:lvl2pPr>
            <a:lvl3pPr marL="684109" indent="0">
              <a:buNone/>
              <a:defRPr sz="1350" b="1"/>
            </a:lvl3pPr>
            <a:lvl4pPr marL="1026160" indent="0">
              <a:buNone/>
              <a:defRPr sz="1125" b="1"/>
            </a:lvl4pPr>
            <a:lvl5pPr marL="1368213" indent="0">
              <a:buNone/>
              <a:defRPr sz="1125" b="1"/>
            </a:lvl5pPr>
            <a:lvl6pPr marL="1710276" indent="0">
              <a:buNone/>
              <a:defRPr sz="1125" b="1"/>
            </a:lvl6pPr>
            <a:lvl7pPr marL="2052320" indent="0">
              <a:buNone/>
              <a:defRPr sz="1125" b="1"/>
            </a:lvl7pPr>
            <a:lvl8pPr marL="2394375" indent="0">
              <a:buNone/>
              <a:defRPr sz="1125" b="1"/>
            </a:lvl8pPr>
            <a:lvl9pPr marL="2736429"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5030" y="2174879"/>
            <a:ext cx="4041775" cy="3951288"/>
          </a:xfrm>
        </p:spPr>
        <p:txBody>
          <a:bodyPr/>
          <a:lstStyle>
            <a:lvl1pPr>
              <a:defRPr sz="1800"/>
            </a:lvl1pPr>
            <a:lvl2pPr>
              <a:defRPr sz="1500"/>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2306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581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pPr>
                <a:defRPr/>
              </a:pPr>
              <a:t>11/4/2016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6740795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650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2"/>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3" y="273055"/>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5"/>
            <a:ext cx="3008313" cy="4691063"/>
          </a:xfrm>
        </p:spPr>
        <p:txBody>
          <a:bodyPr/>
          <a:lstStyle>
            <a:lvl1pPr marL="0" indent="0">
              <a:buNone/>
              <a:defRPr sz="1050"/>
            </a:lvl1pPr>
            <a:lvl2pPr marL="342058" indent="0">
              <a:buNone/>
              <a:defRPr sz="975"/>
            </a:lvl2pPr>
            <a:lvl3pPr marL="684109" indent="0">
              <a:buNone/>
              <a:defRPr sz="750"/>
            </a:lvl3pPr>
            <a:lvl4pPr marL="1026160" indent="0">
              <a:buNone/>
              <a:defRPr sz="600"/>
            </a:lvl4pPr>
            <a:lvl5pPr marL="1368213" indent="0">
              <a:buNone/>
              <a:defRPr sz="600"/>
            </a:lvl5pPr>
            <a:lvl6pPr marL="1710276" indent="0">
              <a:buNone/>
              <a:defRPr sz="600"/>
            </a:lvl6pPr>
            <a:lvl7pPr marL="2052320" indent="0">
              <a:buNone/>
              <a:defRPr sz="600"/>
            </a:lvl7pPr>
            <a:lvl8pPr marL="2394375" indent="0">
              <a:buNone/>
              <a:defRPr sz="600"/>
            </a:lvl8pPr>
            <a:lvl9pPr marL="2736429"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29828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058" indent="0">
              <a:buNone/>
              <a:defRPr sz="2100"/>
            </a:lvl2pPr>
            <a:lvl3pPr marL="684109" indent="0">
              <a:buNone/>
              <a:defRPr sz="1800"/>
            </a:lvl3pPr>
            <a:lvl4pPr marL="1026160" indent="0">
              <a:buNone/>
              <a:defRPr sz="1500"/>
            </a:lvl4pPr>
            <a:lvl5pPr marL="1368213" indent="0">
              <a:buNone/>
              <a:defRPr sz="1500"/>
            </a:lvl5pPr>
            <a:lvl6pPr marL="1710276" indent="0">
              <a:buNone/>
              <a:defRPr sz="1500"/>
            </a:lvl6pPr>
            <a:lvl7pPr marL="2052320" indent="0">
              <a:buNone/>
              <a:defRPr sz="1500"/>
            </a:lvl7pPr>
            <a:lvl8pPr marL="2394375" indent="0">
              <a:buNone/>
              <a:defRPr sz="1500"/>
            </a:lvl8pPr>
            <a:lvl9pPr marL="2736429" indent="0">
              <a:buNone/>
              <a:defRPr sz="1500"/>
            </a:lvl9pPr>
          </a:lstStyle>
          <a:p>
            <a:endParaRPr lang="en-US" dirty="0"/>
          </a:p>
        </p:txBody>
      </p:sp>
      <p:sp>
        <p:nvSpPr>
          <p:cNvPr id="4" name="Text Placeholder 3"/>
          <p:cNvSpPr>
            <a:spLocks noGrp="1"/>
          </p:cNvSpPr>
          <p:nvPr>
            <p:ph type="body" sz="half" idx="2"/>
          </p:nvPr>
        </p:nvSpPr>
        <p:spPr>
          <a:xfrm>
            <a:off x="1792288" y="5367340"/>
            <a:ext cx="5486400" cy="804863"/>
          </a:xfrm>
        </p:spPr>
        <p:txBody>
          <a:bodyPr/>
          <a:lstStyle>
            <a:lvl1pPr marL="0" indent="0">
              <a:buNone/>
              <a:defRPr sz="1050"/>
            </a:lvl1pPr>
            <a:lvl2pPr marL="342058" indent="0">
              <a:buNone/>
              <a:defRPr sz="975"/>
            </a:lvl2pPr>
            <a:lvl3pPr marL="684109" indent="0">
              <a:buNone/>
              <a:defRPr sz="750"/>
            </a:lvl3pPr>
            <a:lvl4pPr marL="1026160" indent="0">
              <a:buNone/>
              <a:defRPr sz="600"/>
            </a:lvl4pPr>
            <a:lvl5pPr marL="1368213" indent="0">
              <a:buNone/>
              <a:defRPr sz="600"/>
            </a:lvl5pPr>
            <a:lvl6pPr marL="1710276" indent="0">
              <a:buNone/>
              <a:defRPr sz="600"/>
            </a:lvl6pPr>
            <a:lvl7pPr marL="2052320" indent="0">
              <a:buNone/>
              <a:defRPr sz="600"/>
            </a:lvl7pPr>
            <a:lvl8pPr marL="2394375" indent="0">
              <a:buNone/>
              <a:defRPr sz="600"/>
            </a:lvl8pPr>
            <a:lvl9pPr marL="2736429"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02448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19776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7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97098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476250" y="1397000"/>
            <a:ext cx="8382000" cy="49530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1446875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42057354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7" indent="0" algn="ctr">
              <a:buNone/>
              <a:defRPr>
                <a:solidFill>
                  <a:schemeClr val="tx1">
                    <a:tint val="75000"/>
                  </a:schemeClr>
                </a:solidFill>
              </a:defRPr>
            </a:lvl2pPr>
            <a:lvl3pPr marL="685814" indent="0" algn="ctr">
              <a:buNone/>
              <a:defRPr>
                <a:solidFill>
                  <a:schemeClr val="tx1">
                    <a:tint val="75000"/>
                  </a:schemeClr>
                </a:solidFill>
              </a:defRPr>
            </a:lvl3pPr>
            <a:lvl4pPr marL="1028720" indent="0" algn="ctr">
              <a:buNone/>
              <a:defRPr>
                <a:solidFill>
                  <a:schemeClr val="tx1">
                    <a:tint val="75000"/>
                  </a:schemeClr>
                </a:solidFill>
              </a:defRPr>
            </a:lvl4pPr>
            <a:lvl5pPr marL="1371628" indent="0" algn="ctr">
              <a:buNone/>
              <a:defRPr>
                <a:solidFill>
                  <a:schemeClr val="tx1">
                    <a:tint val="75000"/>
                  </a:schemeClr>
                </a:solidFill>
              </a:defRPr>
            </a:lvl5pPr>
            <a:lvl6pPr marL="1714535" indent="0" algn="ctr">
              <a:buNone/>
              <a:defRPr>
                <a:solidFill>
                  <a:schemeClr val="tx1">
                    <a:tint val="75000"/>
                  </a:schemeClr>
                </a:solidFill>
              </a:defRPr>
            </a:lvl6pPr>
            <a:lvl7pPr marL="2057441" indent="0" algn="ctr">
              <a:buNone/>
              <a:defRPr>
                <a:solidFill>
                  <a:schemeClr val="tx1">
                    <a:tint val="75000"/>
                  </a:schemeClr>
                </a:solidFill>
              </a:defRPr>
            </a:lvl7pPr>
            <a:lvl8pPr marL="2400348" indent="0" algn="ctr">
              <a:buNone/>
              <a:defRPr>
                <a:solidFill>
                  <a:schemeClr val="tx1">
                    <a:tint val="75000"/>
                  </a:schemeClr>
                </a:solidFill>
              </a:defRPr>
            </a:lvl8pPr>
            <a:lvl9pPr marL="274325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7880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061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6713"/>
            <a:ext cx="7772400" cy="1500187"/>
          </a:xfrm>
        </p:spPr>
        <p:txBody>
          <a:bodyPr anchor="b"/>
          <a:lstStyle>
            <a:lvl1pPr marL="0" indent="0">
              <a:buNone/>
              <a:defRPr sz="1500">
                <a:solidFill>
                  <a:schemeClr val="tx1">
                    <a:tint val="75000"/>
                  </a:schemeClr>
                </a:solidFill>
              </a:defRPr>
            </a:lvl1pPr>
            <a:lvl2pPr marL="342907" indent="0">
              <a:buNone/>
              <a:defRPr sz="1350">
                <a:solidFill>
                  <a:schemeClr val="tx1">
                    <a:tint val="75000"/>
                  </a:schemeClr>
                </a:solidFill>
              </a:defRPr>
            </a:lvl2pPr>
            <a:lvl3pPr marL="685814" indent="0">
              <a:buNone/>
              <a:defRPr sz="1200">
                <a:solidFill>
                  <a:schemeClr val="tx1">
                    <a:tint val="75000"/>
                  </a:schemeClr>
                </a:solidFill>
              </a:defRPr>
            </a:lvl3pPr>
            <a:lvl4pPr marL="1028720" indent="0">
              <a:buNone/>
              <a:defRPr sz="1050">
                <a:solidFill>
                  <a:schemeClr val="tx1">
                    <a:tint val="75000"/>
                  </a:schemeClr>
                </a:solidFill>
              </a:defRPr>
            </a:lvl4pPr>
            <a:lvl5pPr marL="1371628" indent="0">
              <a:buNone/>
              <a:defRPr sz="1050">
                <a:solidFill>
                  <a:schemeClr val="tx1">
                    <a:tint val="75000"/>
                  </a:schemeClr>
                </a:solidFill>
              </a:defRPr>
            </a:lvl5pPr>
            <a:lvl6pPr marL="1714535" indent="0">
              <a:buNone/>
              <a:defRPr sz="1050">
                <a:solidFill>
                  <a:schemeClr val="tx1">
                    <a:tint val="75000"/>
                  </a:schemeClr>
                </a:solidFill>
              </a:defRPr>
            </a:lvl6pPr>
            <a:lvl7pPr marL="2057441" indent="0">
              <a:buNone/>
              <a:defRPr sz="1050">
                <a:solidFill>
                  <a:schemeClr val="tx1">
                    <a:tint val="75000"/>
                  </a:schemeClr>
                </a:solidFill>
              </a:defRPr>
            </a:lvl7pPr>
            <a:lvl8pPr marL="2400348" indent="0">
              <a:buNone/>
              <a:defRPr sz="1050">
                <a:solidFill>
                  <a:schemeClr val="tx1">
                    <a:tint val="75000"/>
                  </a:schemeClr>
                </a:solidFill>
              </a:defRPr>
            </a:lvl8pPr>
            <a:lvl9pPr marL="2743255"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7222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pPr>
                <a:defRPr/>
              </a:pPr>
              <a:t>11/4/2016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24199330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4504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800" b="1"/>
            </a:lvl1pPr>
            <a:lvl2pPr marL="342907" indent="0">
              <a:buNone/>
              <a:defRPr sz="1500" b="1"/>
            </a:lvl2pPr>
            <a:lvl3pPr marL="685814" indent="0">
              <a:buNone/>
              <a:defRPr sz="1350" b="1"/>
            </a:lvl3pPr>
            <a:lvl4pPr marL="1028720" indent="0">
              <a:buNone/>
              <a:defRPr sz="1200" b="1"/>
            </a:lvl4pPr>
            <a:lvl5pPr marL="1371628" indent="0">
              <a:buNone/>
              <a:defRPr sz="1200" b="1"/>
            </a:lvl5pPr>
            <a:lvl6pPr marL="1714535" indent="0">
              <a:buNone/>
              <a:defRPr sz="1200" b="1"/>
            </a:lvl6pPr>
            <a:lvl7pPr marL="2057441" indent="0">
              <a:buNone/>
              <a:defRPr sz="1200" b="1"/>
            </a:lvl7pPr>
            <a:lvl8pPr marL="2400348" indent="0">
              <a:buNone/>
              <a:defRPr sz="1200" b="1"/>
            </a:lvl8pPr>
            <a:lvl9pPr marL="274325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1800" b="1"/>
            </a:lvl1pPr>
            <a:lvl2pPr marL="342907" indent="0">
              <a:buNone/>
              <a:defRPr sz="1500" b="1"/>
            </a:lvl2pPr>
            <a:lvl3pPr marL="685814" indent="0">
              <a:buNone/>
              <a:defRPr sz="1350" b="1"/>
            </a:lvl3pPr>
            <a:lvl4pPr marL="1028720" indent="0">
              <a:buNone/>
              <a:defRPr sz="1200" b="1"/>
            </a:lvl4pPr>
            <a:lvl5pPr marL="1371628" indent="0">
              <a:buNone/>
              <a:defRPr sz="1200" b="1"/>
            </a:lvl5pPr>
            <a:lvl6pPr marL="1714535" indent="0">
              <a:buNone/>
              <a:defRPr sz="1200" b="1"/>
            </a:lvl6pPr>
            <a:lvl7pPr marL="2057441" indent="0">
              <a:buNone/>
              <a:defRPr sz="1200" b="1"/>
            </a:lvl7pPr>
            <a:lvl8pPr marL="2400348" indent="0">
              <a:buNone/>
              <a:defRPr sz="1200" b="1"/>
            </a:lvl8pPr>
            <a:lvl9pPr marL="274325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6"/>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32278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7139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17539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2"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2" cy="4691063"/>
          </a:xfrm>
        </p:spPr>
        <p:txBody>
          <a:bodyPr/>
          <a:lstStyle>
            <a:lvl1pPr marL="0" indent="0">
              <a:buNone/>
              <a:defRPr sz="1050"/>
            </a:lvl1pPr>
            <a:lvl2pPr marL="342907" indent="0">
              <a:buNone/>
              <a:defRPr sz="900"/>
            </a:lvl2pPr>
            <a:lvl3pPr marL="685814" indent="0">
              <a:buNone/>
              <a:defRPr sz="750"/>
            </a:lvl3pPr>
            <a:lvl4pPr marL="1028720" indent="0">
              <a:buNone/>
              <a:defRPr sz="675"/>
            </a:lvl4pPr>
            <a:lvl5pPr marL="1371628" indent="0">
              <a:buNone/>
              <a:defRPr sz="675"/>
            </a:lvl5pPr>
            <a:lvl6pPr marL="1714535" indent="0">
              <a:buNone/>
              <a:defRPr sz="675"/>
            </a:lvl6pPr>
            <a:lvl7pPr marL="2057441" indent="0">
              <a:buNone/>
              <a:defRPr sz="675"/>
            </a:lvl7pPr>
            <a:lvl8pPr marL="2400348" indent="0">
              <a:buNone/>
              <a:defRPr sz="675"/>
            </a:lvl8pPr>
            <a:lvl9pPr marL="2743255"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323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7" indent="0">
              <a:buNone/>
              <a:defRPr sz="2100"/>
            </a:lvl2pPr>
            <a:lvl3pPr marL="685814" indent="0">
              <a:buNone/>
              <a:defRPr sz="1800"/>
            </a:lvl3pPr>
            <a:lvl4pPr marL="1028720" indent="0">
              <a:buNone/>
              <a:defRPr sz="1500"/>
            </a:lvl4pPr>
            <a:lvl5pPr marL="1371628" indent="0">
              <a:buNone/>
              <a:defRPr sz="1500"/>
            </a:lvl5pPr>
            <a:lvl6pPr marL="1714535" indent="0">
              <a:buNone/>
              <a:defRPr sz="1500"/>
            </a:lvl6pPr>
            <a:lvl7pPr marL="2057441" indent="0">
              <a:buNone/>
              <a:defRPr sz="1500"/>
            </a:lvl7pPr>
            <a:lvl8pPr marL="2400348" indent="0">
              <a:buNone/>
              <a:defRPr sz="1500"/>
            </a:lvl8pPr>
            <a:lvl9pPr marL="2743255" indent="0">
              <a:buNone/>
              <a:defRPr sz="15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050"/>
            </a:lvl1pPr>
            <a:lvl2pPr marL="342907" indent="0">
              <a:buNone/>
              <a:defRPr sz="900"/>
            </a:lvl2pPr>
            <a:lvl3pPr marL="685814" indent="0">
              <a:buNone/>
              <a:defRPr sz="750"/>
            </a:lvl3pPr>
            <a:lvl4pPr marL="1028720" indent="0">
              <a:buNone/>
              <a:defRPr sz="675"/>
            </a:lvl4pPr>
            <a:lvl5pPr marL="1371628" indent="0">
              <a:buNone/>
              <a:defRPr sz="675"/>
            </a:lvl5pPr>
            <a:lvl6pPr marL="1714535" indent="0">
              <a:buNone/>
              <a:defRPr sz="675"/>
            </a:lvl6pPr>
            <a:lvl7pPr marL="2057441" indent="0">
              <a:buNone/>
              <a:defRPr sz="675"/>
            </a:lvl7pPr>
            <a:lvl8pPr marL="2400348" indent="0">
              <a:buNone/>
              <a:defRPr sz="675"/>
            </a:lvl8pPr>
            <a:lvl9pPr marL="2743255"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4953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0177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37793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342065" indent="0" algn="ctr">
              <a:buNone/>
              <a:defRPr>
                <a:solidFill>
                  <a:schemeClr val="tx1">
                    <a:tint val="75000"/>
                  </a:schemeClr>
                </a:solidFill>
              </a:defRPr>
            </a:lvl2pPr>
            <a:lvl3pPr marL="684122" indent="0" algn="ctr">
              <a:buNone/>
              <a:defRPr>
                <a:solidFill>
                  <a:schemeClr val="tx1">
                    <a:tint val="75000"/>
                  </a:schemeClr>
                </a:solidFill>
              </a:defRPr>
            </a:lvl3pPr>
            <a:lvl4pPr marL="1026181" indent="0" algn="ctr">
              <a:buNone/>
              <a:defRPr>
                <a:solidFill>
                  <a:schemeClr val="tx1">
                    <a:tint val="75000"/>
                  </a:schemeClr>
                </a:solidFill>
              </a:defRPr>
            </a:lvl4pPr>
            <a:lvl5pPr marL="1368240" indent="0" algn="ctr">
              <a:buNone/>
              <a:defRPr>
                <a:solidFill>
                  <a:schemeClr val="tx1">
                    <a:tint val="75000"/>
                  </a:schemeClr>
                </a:solidFill>
              </a:defRPr>
            </a:lvl5pPr>
            <a:lvl6pPr marL="1710311" indent="0" algn="ctr">
              <a:buNone/>
              <a:defRPr>
                <a:solidFill>
                  <a:schemeClr val="tx1">
                    <a:tint val="75000"/>
                  </a:schemeClr>
                </a:solidFill>
              </a:defRPr>
            </a:lvl6pPr>
            <a:lvl7pPr marL="2052361" indent="0" algn="ctr">
              <a:buNone/>
              <a:defRPr>
                <a:solidFill>
                  <a:schemeClr val="tx1">
                    <a:tint val="75000"/>
                  </a:schemeClr>
                </a:solidFill>
              </a:defRPr>
            </a:lvl7pPr>
            <a:lvl8pPr marL="2394423" indent="0" algn="ctr">
              <a:buNone/>
              <a:defRPr>
                <a:solidFill>
                  <a:schemeClr val="tx1">
                    <a:tint val="75000"/>
                  </a:schemeClr>
                </a:solidFill>
              </a:defRPr>
            </a:lvl8pPr>
            <a:lvl9pPr marL="273648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61582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403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pPr>
                <a:defRPr/>
              </a:pPr>
              <a:t>11/4/2016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8378423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2" y="4406937"/>
            <a:ext cx="7772400" cy="1362075"/>
          </a:xfrm>
        </p:spPr>
        <p:txBody>
          <a:bodyPr anchor="t"/>
          <a:lstStyle>
            <a:lvl1pPr algn="l">
              <a:defRPr sz="3075" b="1" cap="all"/>
            </a:lvl1pPr>
          </a:lstStyle>
          <a:p>
            <a:r>
              <a:rPr lang="en-US" smtClean="0"/>
              <a:t>Click to edit Master title style</a:t>
            </a:r>
            <a:endParaRPr lang="en-US"/>
          </a:p>
        </p:txBody>
      </p:sp>
      <p:sp>
        <p:nvSpPr>
          <p:cNvPr id="3" name="Text Placeholder 2"/>
          <p:cNvSpPr>
            <a:spLocks noGrp="1"/>
          </p:cNvSpPr>
          <p:nvPr>
            <p:ph type="body" idx="1"/>
          </p:nvPr>
        </p:nvSpPr>
        <p:spPr>
          <a:xfrm>
            <a:off x="722312" y="2906719"/>
            <a:ext cx="7772400" cy="1500187"/>
          </a:xfrm>
        </p:spPr>
        <p:txBody>
          <a:bodyPr anchor="b"/>
          <a:lstStyle>
            <a:lvl1pPr marL="0" indent="0">
              <a:buNone/>
              <a:defRPr sz="1500">
                <a:solidFill>
                  <a:schemeClr val="tx1">
                    <a:tint val="75000"/>
                  </a:schemeClr>
                </a:solidFill>
              </a:defRPr>
            </a:lvl1pPr>
            <a:lvl2pPr marL="342065" indent="0">
              <a:buNone/>
              <a:defRPr sz="1350">
                <a:solidFill>
                  <a:schemeClr val="tx1">
                    <a:tint val="75000"/>
                  </a:schemeClr>
                </a:solidFill>
              </a:defRPr>
            </a:lvl2pPr>
            <a:lvl3pPr marL="684122" indent="0">
              <a:buNone/>
              <a:defRPr sz="1125">
                <a:solidFill>
                  <a:schemeClr val="tx1">
                    <a:tint val="75000"/>
                  </a:schemeClr>
                </a:solidFill>
              </a:defRPr>
            </a:lvl3pPr>
            <a:lvl4pPr marL="1026181" indent="0">
              <a:buNone/>
              <a:defRPr sz="1050">
                <a:solidFill>
                  <a:schemeClr val="tx1">
                    <a:tint val="75000"/>
                  </a:schemeClr>
                </a:solidFill>
              </a:defRPr>
            </a:lvl4pPr>
            <a:lvl5pPr marL="1368240" indent="0">
              <a:buNone/>
              <a:defRPr sz="1050">
                <a:solidFill>
                  <a:schemeClr val="tx1">
                    <a:tint val="75000"/>
                  </a:schemeClr>
                </a:solidFill>
              </a:defRPr>
            </a:lvl5pPr>
            <a:lvl6pPr marL="1710311" indent="0">
              <a:buNone/>
              <a:defRPr sz="1050">
                <a:solidFill>
                  <a:schemeClr val="tx1">
                    <a:tint val="75000"/>
                  </a:schemeClr>
                </a:solidFill>
              </a:defRPr>
            </a:lvl6pPr>
            <a:lvl7pPr marL="2052361" indent="0">
              <a:buNone/>
              <a:defRPr sz="1050">
                <a:solidFill>
                  <a:schemeClr val="tx1">
                    <a:tint val="75000"/>
                  </a:schemeClr>
                </a:solidFill>
              </a:defRPr>
            </a:lvl7pPr>
            <a:lvl8pPr marL="2394423" indent="0">
              <a:buNone/>
              <a:defRPr sz="1050">
                <a:solidFill>
                  <a:schemeClr val="tx1">
                    <a:tint val="75000"/>
                  </a:schemeClr>
                </a:solidFill>
              </a:defRPr>
            </a:lvl8pPr>
            <a:lvl9pPr marL="2736484"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79200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0504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6"/>
            <a:ext cx="4040188" cy="639763"/>
          </a:xfrm>
        </p:spPr>
        <p:txBody>
          <a:bodyPr anchor="b"/>
          <a:lstStyle>
            <a:lvl1pPr marL="0" indent="0">
              <a:buNone/>
              <a:defRPr sz="1800" b="1"/>
            </a:lvl1pPr>
            <a:lvl2pPr marL="342065" indent="0">
              <a:buNone/>
              <a:defRPr sz="1500" b="1"/>
            </a:lvl2pPr>
            <a:lvl3pPr marL="684122" indent="0">
              <a:buNone/>
              <a:defRPr sz="1350" b="1"/>
            </a:lvl3pPr>
            <a:lvl4pPr marL="1026181" indent="0">
              <a:buNone/>
              <a:defRPr sz="1125" b="1"/>
            </a:lvl4pPr>
            <a:lvl5pPr marL="1368240" indent="0">
              <a:buNone/>
              <a:defRPr sz="1125" b="1"/>
            </a:lvl5pPr>
            <a:lvl6pPr marL="1710311" indent="0">
              <a:buNone/>
              <a:defRPr sz="1125" b="1"/>
            </a:lvl6pPr>
            <a:lvl7pPr marL="2052361" indent="0">
              <a:buNone/>
              <a:defRPr sz="1125" b="1"/>
            </a:lvl7pPr>
            <a:lvl8pPr marL="2394423" indent="0">
              <a:buNone/>
              <a:defRPr sz="1125" b="1"/>
            </a:lvl8pPr>
            <a:lvl9pPr marL="2736484" indent="0">
              <a:buNone/>
              <a:defRPr sz="1125" b="1"/>
            </a:lvl9pPr>
          </a:lstStyle>
          <a:p>
            <a:pPr lvl="0"/>
            <a:r>
              <a:rPr lang="en-US" smtClean="0"/>
              <a:t>Click to edit Master text styles</a:t>
            </a:r>
          </a:p>
        </p:txBody>
      </p:sp>
      <p:sp>
        <p:nvSpPr>
          <p:cNvPr id="4" name="Content Placeholder 3"/>
          <p:cNvSpPr>
            <a:spLocks noGrp="1"/>
          </p:cNvSpPr>
          <p:nvPr>
            <p:ph sz="half" idx="2"/>
          </p:nvPr>
        </p:nvSpPr>
        <p:spPr>
          <a:xfrm>
            <a:off x="457200" y="2174879"/>
            <a:ext cx="4040188" cy="3951288"/>
          </a:xfrm>
        </p:spPr>
        <p:txBody>
          <a:bodyPr/>
          <a:lstStyle>
            <a:lvl1pPr>
              <a:defRPr sz="1800"/>
            </a:lvl1pPr>
            <a:lvl2pPr>
              <a:defRPr sz="1500"/>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6"/>
            <a:ext cx="4041775" cy="639763"/>
          </a:xfrm>
        </p:spPr>
        <p:txBody>
          <a:bodyPr anchor="b"/>
          <a:lstStyle>
            <a:lvl1pPr marL="0" indent="0">
              <a:buNone/>
              <a:defRPr sz="1800" b="1"/>
            </a:lvl1pPr>
            <a:lvl2pPr marL="342065" indent="0">
              <a:buNone/>
              <a:defRPr sz="1500" b="1"/>
            </a:lvl2pPr>
            <a:lvl3pPr marL="684122" indent="0">
              <a:buNone/>
              <a:defRPr sz="1350" b="1"/>
            </a:lvl3pPr>
            <a:lvl4pPr marL="1026181" indent="0">
              <a:buNone/>
              <a:defRPr sz="1125" b="1"/>
            </a:lvl4pPr>
            <a:lvl5pPr marL="1368240" indent="0">
              <a:buNone/>
              <a:defRPr sz="1125" b="1"/>
            </a:lvl5pPr>
            <a:lvl6pPr marL="1710311" indent="0">
              <a:buNone/>
              <a:defRPr sz="1125" b="1"/>
            </a:lvl6pPr>
            <a:lvl7pPr marL="2052361" indent="0">
              <a:buNone/>
              <a:defRPr sz="1125" b="1"/>
            </a:lvl7pPr>
            <a:lvl8pPr marL="2394423" indent="0">
              <a:buNone/>
              <a:defRPr sz="1125" b="1"/>
            </a:lvl8pPr>
            <a:lvl9pPr marL="2736484" indent="0">
              <a:buNone/>
              <a:defRPr sz="1125" b="1"/>
            </a:lvl9pPr>
          </a:lstStyle>
          <a:p>
            <a:pPr lvl="0"/>
            <a:r>
              <a:rPr lang="en-US" smtClean="0"/>
              <a:t>Click to edit Master text styles</a:t>
            </a:r>
          </a:p>
        </p:txBody>
      </p:sp>
      <p:sp>
        <p:nvSpPr>
          <p:cNvPr id="6" name="Content Placeholder 5"/>
          <p:cNvSpPr>
            <a:spLocks noGrp="1"/>
          </p:cNvSpPr>
          <p:nvPr>
            <p:ph sz="quarter" idx="4"/>
          </p:nvPr>
        </p:nvSpPr>
        <p:spPr>
          <a:xfrm>
            <a:off x="4645031" y="2174879"/>
            <a:ext cx="4041775" cy="3951288"/>
          </a:xfrm>
        </p:spPr>
        <p:txBody>
          <a:bodyPr/>
          <a:lstStyle>
            <a:lvl1pPr>
              <a:defRPr sz="1800"/>
            </a:lvl1pPr>
            <a:lvl2pPr>
              <a:defRPr sz="1500"/>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7866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74486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4579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2"/>
            <a:ext cx="3008312" cy="1162052"/>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3"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6"/>
            <a:ext cx="3008312" cy="4691063"/>
          </a:xfrm>
        </p:spPr>
        <p:txBody>
          <a:bodyPr/>
          <a:lstStyle>
            <a:lvl1pPr marL="0" indent="0">
              <a:buNone/>
              <a:defRPr sz="1050"/>
            </a:lvl1pPr>
            <a:lvl2pPr marL="342065" indent="0">
              <a:buNone/>
              <a:defRPr sz="975"/>
            </a:lvl2pPr>
            <a:lvl3pPr marL="684122" indent="0">
              <a:buNone/>
              <a:defRPr sz="750"/>
            </a:lvl3pPr>
            <a:lvl4pPr marL="1026181" indent="0">
              <a:buNone/>
              <a:defRPr sz="600"/>
            </a:lvl4pPr>
            <a:lvl5pPr marL="1368240" indent="0">
              <a:buNone/>
              <a:defRPr sz="600"/>
            </a:lvl5pPr>
            <a:lvl6pPr marL="1710311" indent="0">
              <a:buNone/>
              <a:defRPr sz="600"/>
            </a:lvl6pPr>
            <a:lvl7pPr marL="2052361" indent="0">
              <a:buNone/>
              <a:defRPr sz="600"/>
            </a:lvl7pPr>
            <a:lvl8pPr marL="2394423" indent="0">
              <a:buNone/>
              <a:defRPr sz="600"/>
            </a:lvl8pPr>
            <a:lvl9pPr marL="2736484"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80928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4"/>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065" indent="0">
              <a:buNone/>
              <a:defRPr sz="2100"/>
            </a:lvl2pPr>
            <a:lvl3pPr marL="684122" indent="0">
              <a:buNone/>
              <a:defRPr sz="1800"/>
            </a:lvl3pPr>
            <a:lvl4pPr marL="1026181" indent="0">
              <a:buNone/>
              <a:defRPr sz="1500"/>
            </a:lvl4pPr>
            <a:lvl5pPr marL="1368240" indent="0">
              <a:buNone/>
              <a:defRPr sz="1500"/>
            </a:lvl5pPr>
            <a:lvl6pPr marL="1710311" indent="0">
              <a:buNone/>
              <a:defRPr sz="1500"/>
            </a:lvl6pPr>
            <a:lvl7pPr marL="2052361" indent="0">
              <a:buNone/>
              <a:defRPr sz="1500"/>
            </a:lvl7pPr>
            <a:lvl8pPr marL="2394423" indent="0">
              <a:buNone/>
              <a:defRPr sz="1500"/>
            </a:lvl8pPr>
            <a:lvl9pPr marL="2736484" indent="0">
              <a:buNone/>
              <a:defRPr sz="1500"/>
            </a:lvl9pPr>
          </a:lstStyle>
          <a:p>
            <a:endParaRPr lang="en-US" dirty="0"/>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050"/>
            </a:lvl1pPr>
            <a:lvl2pPr marL="342065" indent="0">
              <a:buNone/>
              <a:defRPr sz="975"/>
            </a:lvl2pPr>
            <a:lvl3pPr marL="684122" indent="0">
              <a:buNone/>
              <a:defRPr sz="750"/>
            </a:lvl3pPr>
            <a:lvl4pPr marL="1026181" indent="0">
              <a:buNone/>
              <a:defRPr sz="600"/>
            </a:lvl4pPr>
            <a:lvl5pPr marL="1368240" indent="0">
              <a:buNone/>
              <a:defRPr sz="600"/>
            </a:lvl5pPr>
            <a:lvl6pPr marL="1710311" indent="0">
              <a:buNone/>
              <a:defRPr sz="600"/>
            </a:lvl6pPr>
            <a:lvl7pPr marL="2052361" indent="0">
              <a:buNone/>
              <a:defRPr sz="600"/>
            </a:lvl7pPr>
            <a:lvl8pPr marL="2394423" indent="0">
              <a:buNone/>
              <a:defRPr sz="600"/>
            </a:lvl8pPr>
            <a:lvl9pPr marL="2736484"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1771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87637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75"/>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11/4/2016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08457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title/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4" name="Inhaltsplatzhalter 3"/>
          <p:cNvSpPr>
            <a:spLocks noGrp="1"/>
          </p:cNvSpPr>
          <p:nvPr>
            <p:ph sz="quarter" idx="10"/>
          </p:nvPr>
        </p:nvSpPr>
        <p:spPr>
          <a:xfrm>
            <a:off x="476250" y="1397000"/>
            <a:ext cx="8382000" cy="4953000"/>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73034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pPr>
                <a:defRPr/>
              </a:pPr>
              <a:t>11/4/2016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4907052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Tree>
    <p:extLst>
      <p:ext uri="{BB962C8B-B14F-4D97-AF65-F5344CB8AC3E}">
        <p14:creationId xmlns:p14="http://schemas.microsoft.com/office/powerpoint/2010/main" val="3860267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932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7332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21783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50875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618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95860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8872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8619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0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pPr>
                <a:defRPr/>
              </a:pPr>
              <a:t>11/4/2016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804865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9660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75D74-5B12-4278-B5A7-BF7B37D4216A}" type="datetimeFigureOut">
              <a:rPr lang="en-US" smtClean="0">
                <a:solidFill>
                  <a:prstClr val="black">
                    <a:tint val="75000"/>
                  </a:prstClr>
                </a:solidFill>
              </a:rPr>
              <a:pPr/>
              <a:t>11/4/2016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486A35-B24A-4D01-8621-61EBEB903CA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7282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Caption">
    <p:spTree>
      <p:nvGrpSpPr>
        <p:cNvPr id="1" name="Shape 46"/>
        <p:cNvGrpSpPr/>
        <p:nvPr/>
      </p:nvGrpSpPr>
      <p:grpSpPr>
        <a:xfrm>
          <a:off x="0" y="0"/>
          <a:ext cx="0" cy="0"/>
          <a:chOff x="0" y="0"/>
          <a:chExt cx="0" cy="0"/>
        </a:xfrm>
      </p:grpSpPr>
      <p:sp>
        <p:nvSpPr>
          <p:cNvPr id="47" name="Shape 47"/>
          <p:cNvSpPr txBox="1">
            <a:spLocks noGrp="1"/>
          </p:cNvSpPr>
          <p:nvPr>
            <p:ph type="body" idx="1"/>
          </p:nvPr>
        </p:nvSpPr>
        <p:spPr>
          <a:xfrm>
            <a:off x="311700" y="5640767"/>
            <a:ext cx="5998800" cy="806800"/>
          </a:xfrm>
          <a:prstGeom prst="rect">
            <a:avLst/>
          </a:prstGeom>
        </p:spPr>
        <p:txBody>
          <a:bodyPr lIns="91425" tIns="91425" rIns="91425" bIns="91425" anchor="ctr" anchorCtr="0"/>
          <a:lstStyle>
            <a:lvl1pPr lvl="0" rtl="0">
              <a:lnSpc>
                <a:spcPct val="100000"/>
              </a:lnSpc>
              <a:spcBef>
                <a:spcPts val="0"/>
              </a:spcBef>
              <a:spcAft>
                <a:spcPts val="0"/>
              </a:spcAft>
              <a:buNone/>
              <a:defRPr/>
            </a:lvl1pPr>
          </a:lstStyle>
          <a:p>
            <a:endParaRPr/>
          </a:p>
        </p:txBody>
      </p:sp>
      <p:sp>
        <p:nvSpPr>
          <p:cNvPr id="48" name="Shape 4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806752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593367"/>
            <a:ext cx="8520600" cy="8176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6" name="Shape 26"/>
          <p:cNvSpPr txBox="1">
            <a:spLocks noGrp="1"/>
          </p:cNvSpPr>
          <p:nvPr>
            <p:ph type="body" idx="1"/>
          </p:nvPr>
        </p:nvSpPr>
        <p:spPr>
          <a:xfrm>
            <a:off x="311700" y="1562233"/>
            <a:ext cx="3999900" cy="45296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7" name="Shape 27"/>
          <p:cNvSpPr txBox="1">
            <a:spLocks noGrp="1"/>
          </p:cNvSpPr>
          <p:nvPr>
            <p:ph type="body" idx="2"/>
          </p:nvPr>
        </p:nvSpPr>
        <p:spPr>
          <a:xfrm>
            <a:off x="4832400" y="1562233"/>
            <a:ext cx="3999900" cy="4529600"/>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
        <p:nvSpPr>
          <p:cNvPr id="28" name="Shape 28"/>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3511853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9"/>
        <p:cNvGrpSpPr/>
        <p:nvPr/>
      </p:nvGrpSpPr>
      <p:grpSpPr>
        <a:xfrm>
          <a:off x="0" y="0"/>
          <a:ext cx="0" cy="0"/>
          <a:chOff x="0" y="0"/>
          <a:chExt cx="0" cy="0"/>
        </a:xfrm>
      </p:grpSpPr>
      <p:sp>
        <p:nvSpPr>
          <p:cNvPr id="40" name="Shape 40"/>
          <p:cNvSpPr/>
          <p:nvPr/>
        </p:nvSpPr>
        <p:spPr>
          <a:xfrm>
            <a:off x="4572000" y="-33"/>
            <a:ext cx="4572000" cy="6858000"/>
          </a:xfrm>
          <a:prstGeom prst="rect">
            <a:avLst/>
          </a:prstGeom>
          <a:solidFill>
            <a:schemeClr val="dk1"/>
          </a:solidFill>
          <a:ln>
            <a:noFill/>
          </a:ln>
        </p:spPr>
        <p:txBody>
          <a:bodyPr lIns="91425" tIns="91425" rIns="91425" bIns="91425" anchor="ctr" anchorCtr="0">
            <a:noAutofit/>
          </a:bodyPr>
          <a:lstStyle/>
          <a:p>
            <a:pPr fontAlgn="auto">
              <a:spcBef>
                <a:spcPts val="0"/>
              </a:spcBef>
              <a:spcAft>
                <a:spcPts val="0"/>
              </a:spcAft>
            </a:pPr>
            <a:endParaRPr sz="1800">
              <a:solidFill>
                <a:prstClr val="black"/>
              </a:solidFill>
              <a:latin typeface="Calibri" panose="020F0502020204030204"/>
              <a:cs typeface="+mn-cs"/>
            </a:endParaRPr>
          </a:p>
        </p:txBody>
      </p:sp>
      <p:cxnSp>
        <p:nvCxnSpPr>
          <p:cNvPr id="41" name="Shape 41"/>
          <p:cNvCxnSpPr/>
          <p:nvPr/>
        </p:nvCxnSpPr>
        <p:spPr>
          <a:xfrm>
            <a:off x="5029675" y="5994000"/>
            <a:ext cx="686400" cy="0"/>
          </a:xfrm>
          <a:prstGeom prst="straightConnector1">
            <a:avLst/>
          </a:prstGeom>
          <a:noFill/>
          <a:ln w="19050" cap="flat" cmpd="sng">
            <a:solidFill>
              <a:schemeClr val="lt2"/>
            </a:solidFill>
            <a:prstDash val="solid"/>
            <a:round/>
            <a:headEnd type="none" w="med" len="med"/>
            <a:tailEnd type="none" w="med" len="med"/>
          </a:ln>
        </p:spPr>
      </p:cxnSp>
      <p:sp>
        <p:nvSpPr>
          <p:cNvPr id="42" name="Shape 42"/>
          <p:cNvSpPr txBox="1">
            <a:spLocks noGrp="1"/>
          </p:cNvSpPr>
          <p:nvPr>
            <p:ph type="title"/>
          </p:nvPr>
        </p:nvSpPr>
        <p:spPr>
          <a:xfrm>
            <a:off x="265500" y="1843133"/>
            <a:ext cx="4045200" cy="1777600"/>
          </a:xfrm>
          <a:prstGeom prst="rect">
            <a:avLst/>
          </a:prstGeom>
        </p:spPr>
        <p:txBody>
          <a:bodyPr lIns="91425" tIns="91425" rIns="91425" bIns="91425" anchor="b" anchorCtr="0"/>
          <a:lstStyle>
            <a:lvl1pPr lvl="0" algn="ctr" rtl="0">
              <a:spcBef>
                <a:spcPts val="0"/>
              </a:spcBef>
              <a:buClr>
                <a:schemeClr val="lt2"/>
              </a:buClr>
              <a:buSzPct val="100000"/>
              <a:defRPr sz="4200">
                <a:solidFill>
                  <a:schemeClr val="lt2"/>
                </a:solidFill>
              </a:defRPr>
            </a:lvl1pPr>
            <a:lvl2pPr lvl="1" algn="ctr" rtl="0">
              <a:spcBef>
                <a:spcPts val="0"/>
              </a:spcBef>
              <a:buClr>
                <a:schemeClr val="lt2"/>
              </a:buClr>
              <a:buSzPct val="100000"/>
              <a:defRPr sz="4200">
                <a:solidFill>
                  <a:schemeClr val="lt2"/>
                </a:solidFill>
              </a:defRPr>
            </a:lvl2pPr>
            <a:lvl3pPr lvl="2" algn="ctr" rtl="0">
              <a:spcBef>
                <a:spcPts val="0"/>
              </a:spcBef>
              <a:buClr>
                <a:schemeClr val="lt2"/>
              </a:buClr>
              <a:buSzPct val="100000"/>
              <a:defRPr sz="4200">
                <a:solidFill>
                  <a:schemeClr val="lt2"/>
                </a:solidFill>
              </a:defRPr>
            </a:lvl3pPr>
            <a:lvl4pPr lvl="3" algn="ctr" rtl="0">
              <a:spcBef>
                <a:spcPts val="0"/>
              </a:spcBef>
              <a:buClr>
                <a:schemeClr val="lt2"/>
              </a:buClr>
              <a:buSzPct val="100000"/>
              <a:defRPr sz="4200">
                <a:solidFill>
                  <a:schemeClr val="lt2"/>
                </a:solidFill>
              </a:defRPr>
            </a:lvl4pPr>
            <a:lvl5pPr lvl="4" algn="ctr" rtl="0">
              <a:spcBef>
                <a:spcPts val="0"/>
              </a:spcBef>
              <a:buClr>
                <a:schemeClr val="lt2"/>
              </a:buClr>
              <a:buSzPct val="100000"/>
              <a:defRPr sz="4200">
                <a:solidFill>
                  <a:schemeClr val="lt2"/>
                </a:solidFill>
              </a:defRPr>
            </a:lvl5pPr>
            <a:lvl6pPr lvl="5" algn="ctr" rtl="0">
              <a:spcBef>
                <a:spcPts val="0"/>
              </a:spcBef>
              <a:buClr>
                <a:schemeClr val="lt2"/>
              </a:buClr>
              <a:buSzPct val="100000"/>
              <a:defRPr sz="4200">
                <a:solidFill>
                  <a:schemeClr val="lt2"/>
                </a:solidFill>
              </a:defRPr>
            </a:lvl6pPr>
            <a:lvl7pPr lvl="6" algn="ctr" rtl="0">
              <a:spcBef>
                <a:spcPts val="0"/>
              </a:spcBef>
              <a:buClr>
                <a:schemeClr val="lt2"/>
              </a:buClr>
              <a:buSzPct val="100000"/>
              <a:defRPr sz="4200">
                <a:solidFill>
                  <a:schemeClr val="lt2"/>
                </a:solidFill>
              </a:defRPr>
            </a:lvl7pPr>
            <a:lvl8pPr lvl="7" algn="ctr" rtl="0">
              <a:spcBef>
                <a:spcPts val="0"/>
              </a:spcBef>
              <a:buClr>
                <a:schemeClr val="lt2"/>
              </a:buClr>
              <a:buSzPct val="100000"/>
              <a:defRPr sz="4200">
                <a:solidFill>
                  <a:schemeClr val="lt2"/>
                </a:solidFill>
              </a:defRPr>
            </a:lvl8pPr>
            <a:lvl9pPr lvl="8" algn="ctr" rtl="0">
              <a:spcBef>
                <a:spcPts val="0"/>
              </a:spcBef>
              <a:buClr>
                <a:schemeClr val="lt2"/>
              </a:buClr>
              <a:buSzPct val="100000"/>
              <a:defRPr sz="4200">
                <a:solidFill>
                  <a:schemeClr val="lt2"/>
                </a:solidFill>
              </a:defRPr>
            </a:lvl9pPr>
          </a:lstStyle>
          <a:p>
            <a:endParaRPr/>
          </a:p>
        </p:txBody>
      </p:sp>
      <p:sp>
        <p:nvSpPr>
          <p:cNvPr id="43" name="Shape 43"/>
          <p:cNvSpPr txBox="1">
            <a:spLocks noGrp="1"/>
          </p:cNvSpPr>
          <p:nvPr>
            <p:ph type="subTitle" idx="1"/>
          </p:nvPr>
        </p:nvSpPr>
        <p:spPr>
          <a:xfrm>
            <a:off x="265500" y="3692000"/>
            <a:ext cx="4045200" cy="1794000"/>
          </a:xfrm>
          <a:prstGeom prst="rect">
            <a:avLst/>
          </a:prstGeom>
        </p:spPr>
        <p:txBody>
          <a:bodyPr lIns="91425" tIns="91425" rIns="91425" bIns="91425" anchor="t" anchorCtr="0"/>
          <a:lstStyle>
            <a:lvl1pPr lvl="0" algn="ctr" rtl="0">
              <a:lnSpc>
                <a:spcPct val="100000"/>
              </a:lnSpc>
              <a:spcBef>
                <a:spcPts val="0"/>
              </a:spcBef>
              <a:spcAft>
                <a:spcPts val="0"/>
              </a:spcAft>
              <a:buSzPct val="100000"/>
              <a:buNone/>
              <a:defRPr sz="2100"/>
            </a:lvl1pPr>
            <a:lvl2pPr lvl="1" algn="ctr" rtl="0">
              <a:lnSpc>
                <a:spcPct val="100000"/>
              </a:lnSpc>
              <a:spcBef>
                <a:spcPts val="0"/>
              </a:spcBef>
              <a:spcAft>
                <a:spcPts val="0"/>
              </a:spcAft>
              <a:buSzPct val="100000"/>
              <a:buNone/>
              <a:defRPr sz="2100"/>
            </a:lvl2pPr>
            <a:lvl3pPr lvl="2" algn="ctr" rtl="0">
              <a:lnSpc>
                <a:spcPct val="100000"/>
              </a:lnSpc>
              <a:spcBef>
                <a:spcPts val="0"/>
              </a:spcBef>
              <a:spcAft>
                <a:spcPts val="0"/>
              </a:spcAft>
              <a:buSzPct val="100000"/>
              <a:buNone/>
              <a:defRPr sz="2100"/>
            </a:lvl3pPr>
            <a:lvl4pPr lvl="3" algn="ctr" rtl="0">
              <a:lnSpc>
                <a:spcPct val="100000"/>
              </a:lnSpc>
              <a:spcBef>
                <a:spcPts val="0"/>
              </a:spcBef>
              <a:spcAft>
                <a:spcPts val="0"/>
              </a:spcAft>
              <a:buSzPct val="100000"/>
              <a:buNone/>
              <a:defRPr sz="2100"/>
            </a:lvl4pPr>
            <a:lvl5pPr lvl="4" algn="ctr" rtl="0">
              <a:lnSpc>
                <a:spcPct val="100000"/>
              </a:lnSpc>
              <a:spcBef>
                <a:spcPts val="0"/>
              </a:spcBef>
              <a:spcAft>
                <a:spcPts val="0"/>
              </a:spcAft>
              <a:buSzPct val="100000"/>
              <a:buNone/>
              <a:defRPr sz="2100"/>
            </a:lvl5pPr>
            <a:lvl6pPr lvl="5" algn="ctr" rtl="0">
              <a:lnSpc>
                <a:spcPct val="100000"/>
              </a:lnSpc>
              <a:spcBef>
                <a:spcPts val="0"/>
              </a:spcBef>
              <a:spcAft>
                <a:spcPts val="0"/>
              </a:spcAft>
              <a:buSzPct val="100000"/>
              <a:buNone/>
              <a:defRPr sz="2100"/>
            </a:lvl6pPr>
            <a:lvl7pPr lvl="6" algn="ctr" rtl="0">
              <a:lnSpc>
                <a:spcPct val="100000"/>
              </a:lnSpc>
              <a:spcBef>
                <a:spcPts val="0"/>
              </a:spcBef>
              <a:spcAft>
                <a:spcPts val="0"/>
              </a:spcAft>
              <a:buSzPct val="100000"/>
              <a:buNone/>
              <a:defRPr sz="2100"/>
            </a:lvl7pPr>
            <a:lvl8pPr lvl="7" algn="ctr" rtl="0">
              <a:lnSpc>
                <a:spcPct val="100000"/>
              </a:lnSpc>
              <a:spcBef>
                <a:spcPts val="0"/>
              </a:spcBef>
              <a:spcAft>
                <a:spcPts val="0"/>
              </a:spcAft>
              <a:buSzPct val="100000"/>
              <a:buNone/>
              <a:defRPr sz="2100"/>
            </a:lvl8pPr>
            <a:lvl9pPr lvl="8" algn="ctr" rtl="0">
              <a:lnSpc>
                <a:spcPct val="100000"/>
              </a:lnSpc>
              <a:spcBef>
                <a:spcPts val="0"/>
              </a:spcBef>
              <a:spcAft>
                <a:spcPts val="0"/>
              </a:spcAft>
              <a:buSzPct val="100000"/>
              <a:buNone/>
              <a:defRPr sz="2100"/>
            </a:lvl9pPr>
          </a:lstStyle>
          <a:p>
            <a:endParaRPr/>
          </a:p>
        </p:txBody>
      </p:sp>
      <p:sp>
        <p:nvSpPr>
          <p:cNvPr id="44" name="Shape 44"/>
          <p:cNvSpPr txBox="1">
            <a:spLocks noGrp="1"/>
          </p:cNvSpPr>
          <p:nvPr>
            <p:ph type="body" idx="2"/>
          </p:nvPr>
        </p:nvSpPr>
        <p:spPr>
          <a:xfrm>
            <a:off x="4939500" y="965600"/>
            <a:ext cx="3837000" cy="4926800"/>
          </a:xfrm>
          <a:prstGeom prst="rect">
            <a:avLst/>
          </a:prstGeom>
        </p:spPr>
        <p:txBody>
          <a:bodyPr lIns="91425" tIns="91425" rIns="91425" bIns="91425" anchor="ctr" anchorCtr="0"/>
          <a:lstStyle>
            <a:lvl1pPr lvl="0" rtl="0">
              <a:spcBef>
                <a:spcPts val="0"/>
              </a:spcBef>
              <a:buClr>
                <a:schemeClr val="accent1"/>
              </a:buClr>
              <a:defRPr>
                <a:solidFill>
                  <a:schemeClr val="accent1"/>
                </a:solidFill>
              </a:defRPr>
            </a:lvl1pPr>
            <a:lvl2pPr lvl="1" rtl="0">
              <a:spcBef>
                <a:spcPts val="0"/>
              </a:spcBef>
              <a:buClr>
                <a:schemeClr val="accent1"/>
              </a:buClr>
              <a:defRPr>
                <a:solidFill>
                  <a:schemeClr val="accent1"/>
                </a:solidFill>
              </a:defRPr>
            </a:lvl2pPr>
            <a:lvl3pPr lvl="2" rtl="0">
              <a:spcBef>
                <a:spcPts val="0"/>
              </a:spcBef>
              <a:buClr>
                <a:schemeClr val="accent1"/>
              </a:buClr>
              <a:defRPr>
                <a:solidFill>
                  <a:schemeClr val="accent1"/>
                </a:solidFill>
              </a:defRPr>
            </a:lvl3pPr>
            <a:lvl4pPr lvl="3" rtl="0">
              <a:spcBef>
                <a:spcPts val="0"/>
              </a:spcBef>
              <a:buClr>
                <a:schemeClr val="accent1"/>
              </a:buClr>
              <a:defRPr>
                <a:solidFill>
                  <a:schemeClr val="accent1"/>
                </a:solidFill>
              </a:defRPr>
            </a:lvl4pPr>
            <a:lvl5pPr lvl="4" rtl="0">
              <a:spcBef>
                <a:spcPts val="0"/>
              </a:spcBef>
              <a:buClr>
                <a:schemeClr val="accent1"/>
              </a:buClr>
              <a:defRPr>
                <a:solidFill>
                  <a:schemeClr val="accent1"/>
                </a:solidFill>
              </a:defRPr>
            </a:lvl5pPr>
            <a:lvl6pPr lvl="5" rtl="0">
              <a:spcBef>
                <a:spcPts val="0"/>
              </a:spcBef>
              <a:buClr>
                <a:schemeClr val="accent1"/>
              </a:buClr>
              <a:defRPr>
                <a:solidFill>
                  <a:schemeClr val="accent1"/>
                </a:solidFill>
              </a:defRPr>
            </a:lvl6pPr>
            <a:lvl7pPr lvl="6" rtl="0">
              <a:spcBef>
                <a:spcPts val="0"/>
              </a:spcBef>
              <a:buClr>
                <a:schemeClr val="accent1"/>
              </a:buClr>
              <a:defRPr>
                <a:solidFill>
                  <a:schemeClr val="accent1"/>
                </a:solidFill>
              </a:defRPr>
            </a:lvl7pPr>
            <a:lvl8pPr lvl="7" rtl="0">
              <a:spcBef>
                <a:spcPts val="0"/>
              </a:spcBef>
              <a:buClr>
                <a:schemeClr val="accent1"/>
              </a:buClr>
              <a:defRPr>
                <a:solidFill>
                  <a:schemeClr val="accent1"/>
                </a:solidFill>
              </a:defRPr>
            </a:lvl8pPr>
            <a:lvl9pPr lvl="8" rtl="0">
              <a:spcBef>
                <a:spcPts val="0"/>
              </a:spcBef>
              <a:buClr>
                <a:schemeClr val="accent1"/>
              </a:buClr>
              <a:defRPr>
                <a:solidFill>
                  <a:schemeClr val="accent1"/>
                </a:solidFill>
              </a:defRPr>
            </a:lvl9pPr>
          </a:lstStyle>
          <a:p>
            <a:endParaRPr/>
          </a:p>
        </p:txBody>
      </p:sp>
      <p:sp>
        <p:nvSpPr>
          <p:cNvPr id="45" name="Shape 45"/>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fld id="{00000000-1234-1234-1234-123412341234}" type="slidenum">
              <a:rPr lang="en" smtClean="0">
                <a:solidFill>
                  <a:srgbClr val="5B9BD5"/>
                </a:solidFill>
              </a:rPr>
              <a:pPr/>
              <a:t>‹#›</a:t>
            </a:fld>
            <a:endParaRPr lang="en">
              <a:solidFill>
                <a:srgbClr val="5B9BD5"/>
              </a:solidFill>
            </a:endParaRPr>
          </a:p>
        </p:txBody>
      </p:sp>
    </p:spTree>
    <p:extLst>
      <p:ext uri="{BB962C8B-B14F-4D97-AF65-F5344CB8AC3E}">
        <p14:creationId xmlns:p14="http://schemas.microsoft.com/office/powerpoint/2010/main" val="2494158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pPr>
                <a:defRPr/>
              </a:pPr>
              <a:t>11/4/2016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5418832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theme" Target="../theme/theme7.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pPr>
                <a:defRPr/>
              </a:pPr>
              <a:t>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85800" y="1447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Times New Roman" pitchFamily="18" charset="0"/>
                <a:cs typeface="Arial" charset="0"/>
              </a:defRPr>
            </a:lvl1pPr>
          </a:lstStyle>
          <a:p>
            <a:pPr>
              <a:defRPr/>
            </a:pPr>
            <a:r>
              <a:rPr lang="en-US" altLang="en-US"/>
              <a:t>	</a:t>
            </a:r>
          </a:p>
        </p:txBody>
      </p:sp>
      <p:sp>
        <p:nvSpPr>
          <p:cNvPr id="1030" name="Rectangle 6"/>
          <p:cNvSpPr>
            <a:spLocks noGrp="1" noChangeArrowheads="1"/>
          </p:cNvSpPr>
          <p:nvPr>
            <p:ph type="sldNum" sz="quarter" idx="4"/>
          </p:nvPr>
        </p:nvSpPr>
        <p:spPr bwMode="auto">
          <a:xfrm>
            <a:off x="8458200" y="647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Times New Roman" panose="02020603050405020304" pitchFamily="18" charset="0"/>
              </a:defRPr>
            </a:lvl1pPr>
          </a:lstStyle>
          <a:p>
            <a:fld id="{34737EBE-8C13-4DB3-B15C-DBDC4896E39D}" type="slidenum">
              <a:rPr lang="en-US" altLang="en-US"/>
              <a:pPr/>
              <a:t>‹#›</a:t>
            </a:fld>
            <a:endParaRPr lang="en-US" altLang="en-US"/>
          </a:p>
        </p:txBody>
      </p:sp>
      <p:sp>
        <p:nvSpPr>
          <p:cNvPr id="2054" name="Rectangle 7"/>
          <p:cNvSpPr>
            <a:spLocks noChangeArrowheads="1"/>
          </p:cNvSpPr>
          <p:nvPr/>
        </p:nvSpPr>
        <p:spPr bwMode="auto">
          <a:xfrm>
            <a:off x="4953000" y="6477000"/>
            <a:ext cx="358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
        <p:nvSpPr>
          <p:cNvPr id="2055" name="Rectangle 8"/>
          <p:cNvSpPr>
            <a:spLocks noChangeArrowheads="1"/>
          </p:cNvSpPr>
          <p:nvPr userDrawn="1"/>
        </p:nvSpPr>
        <p:spPr bwMode="auto">
          <a:xfrm>
            <a:off x="2514600" y="6477000"/>
            <a:ext cx="2209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fontAlgn="base">
        <a:spcBef>
          <a:spcPct val="0"/>
        </a:spcBef>
        <a:spcAft>
          <a:spcPct val="0"/>
        </a:spcAft>
        <a:defRPr sz="4000">
          <a:solidFill>
            <a:schemeClr val="tx2"/>
          </a:solidFill>
          <a:latin typeface="Times New Roman" pitchFamily="18" charset="0"/>
        </a:defRPr>
      </a:lvl6pPr>
      <a:lvl7pPr marL="914400" algn="ctr" rtl="0" fontAlgn="base">
        <a:spcBef>
          <a:spcPct val="0"/>
        </a:spcBef>
        <a:spcAft>
          <a:spcPct val="0"/>
        </a:spcAft>
        <a:defRPr sz="4000">
          <a:solidFill>
            <a:schemeClr val="tx2"/>
          </a:solidFill>
          <a:latin typeface="Times New Roman" pitchFamily="18" charset="0"/>
        </a:defRPr>
      </a:lvl7pPr>
      <a:lvl8pPr marL="1371600" algn="ctr" rtl="0" fontAlgn="base">
        <a:spcBef>
          <a:spcPct val="0"/>
        </a:spcBef>
        <a:spcAft>
          <a:spcPct val="0"/>
        </a:spcAft>
        <a:defRPr sz="4000">
          <a:solidFill>
            <a:schemeClr val="tx2"/>
          </a:solidFill>
          <a:latin typeface="Times New Roman" pitchFamily="18" charset="0"/>
        </a:defRPr>
      </a:lvl8pPr>
      <a:lvl9pPr marL="1828800" algn="ctr"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524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85800" y="1447800"/>
            <a:ext cx="77724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ftr" sz="quarter" idx="3"/>
          </p:nvPr>
        </p:nvSpPr>
        <p:spPr bwMode="auto">
          <a:xfrm>
            <a:off x="304800" y="64770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Times New Roman" pitchFamily="18" charset="0"/>
                <a:cs typeface="Arial" charset="0"/>
              </a:defRPr>
            </a:lvl1pPr>
          </a:lstStyle>
          <a:p>
            <a:pPr>
              <a:defRPr/>
            </a:pPr>
            <a:r>
              <a:rPr lang="en-US" altLang="en-US"/>
              <a:t>	</a:t>
            </a:r>
          </a:p>
        </p:txBody>
      </p:sp>
      <p:sp>
        <p:nvSpPr>
          <p:cNvPr id="1030" name="Rectangle 6"/>
          <p:cNvSpPr>
            <a:spLocks noGrp="1" noChangeArrowheads="1"/>
          </p:cNvSpPr>
          <p:nvPr>
            <p:ph type="sldNum" sz="quarter" idx="4"/>
          </p:nvPr>
        </p:nvSpPr>
        <p:spPr bwMode="auto">
          <a:xfrm>
            <a:off x="8458200" y="6477000"/>
            <a:ext cx="4572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rgbClr val="FFFFFF"/>
                </a:solidFill>
                <a:latin typeface="Times New Roman" panose="02020603050405020304" pitchFamily="18" charset="0"/>
              </a:defRPr>
            </a:lvl1pPr>
          </a:lstStyle>
          <a:p>
            <a:fld id="{2907E5E9-3433-46E5-9770-6FA4CFC5AA87}" type="slidenum">
              <a:rPr lang="en-US" altLang="en-US"/>
              <a:pPr/>
              <a:t>‹#›</a:t>
            </a:fld>
            <a:endParaRPr lang="en-US" altLang="en-US"/>
          </a:p>
        </p:txBody>
      </p:sp>
      <p:sp>
        <p:nvSpPr>
          <p:cNvPr id="3078" name="Rectangle 7"/>
          <p:cNvSpPr>
            <a:spLocks noChangeArrowheads="1"/>
          </p:cNvSpPr>
          <p:nvPr/>
        </p:nvSpPr>
        <p:spPr bwMode="auto">
          <a:xfrm>
            <a:off x="4953000" y="6477000"/>
            <a:ext cx="3581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
        <p:nvSpPr>
          <p:cNvPr id="3079" name="Rectangle 8"/>
          <p:cNvSpPr>
            <a:spLocks noChangeArrowheads="1"/>
          </p:cNvSpPr>
          <p:nvPr userDrawn="1"/>
        </p:nvSpPr>
        <p:spPr bwMode="auto">
          <a:xfrm>
            <a:off x="2514600" y="6477000"/>
            <a:ext cx="2209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200" smtClean="0">
              <a:solidFill>
                <a:srgbClr val="FFFFFF"/>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dt="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imes New Roman" pitchFamily="18" charset="0"/>
        </a:defRPr>
      </a:lvl2pPr>
      <a:lvl3pPr algn="ctr" rtl="0" eaLnBrk="0" fontAlgn="base" hangingPunct="0">
        <a:spcBef>
          <a:spcPct val="0"/>
        </a:spcBef>
        <a:spcAft>
          <a:spcPct val="0"/>
        </a:spcAft>
        <a:defRPr sz="4000">
          <a:solidFill>
            <a:schemeClr val="tx2"/>
          </a:solidFill>
          <a:latin typeface="Times New Roman" pitchFamily="18" charset="0"/>
        </a:defRPr>
      </a:lvl3pPr>
      <a:lvl4pPr algn="ctr" rtl="0" eaLnBrk="0" fontAlgn="base" hangingPunct="0">
        <a:spcBef>
          <a:spcPct val="0"/>
        </a:spcBef>
        <a:spcAft>
          <a:spcPct val="0"/>
        </a:spcAft>
        <a:defRPr sz="4000">
          <a:solidFill>
            <a:schemeClr val="tx2"/>
          </a:solidFill>
          <a:latin typeface="Times New Roman" pitchFamily="18" charset="0"/>
        </a:defRPr>
      </a:lvl4pPr>
      <a:lvl5pPr algn="ctr" rtl="0" eaLnBrk="0" fontAlgn="base" hangingPunct="0">
        <a:spcBef>
          <a:spcPct val="0"/>
        </a:spcBef>
        <a:spcAft>
          <a:spcPct val="0"/>
        </a:spcAft>
        <a:defRPr sz="4000">
          <a:solidFill>
            <a:schemeClr val="tx2"/>
          </a:solidFill>
          <a:latin typeface="Times New Roman" pitchFamily="18" charset="0"/>
        </a:defRPr>
      </a:lvl5pPr>
      <a:lvl6pPr marL="457200" algn="ctr" rtl="0" fontAlgn="base">
        <a:spcBef>
          <a:spcPct val="0"/>
        </a:spcBef>
        <a:spcAft>
          <a:spcPct val="0"/>
        </a:spcAft>
        <a:defRPr sz="4000">
          <a:solidFill>
            <a:schemeClr val="tx2"/>
          </a:solidFill>
          <a:latin typeface="Times New Roman" pitchFamily="18" charset="0"/>
        </a:defRPr>
      </a:lvl6pPr>
      <a:lvl7pPr marL="914400" algn="ctr" rtl="0" fontAlgn="base">
        <a:spcBef>
          <a:spcPct val="0"/>
        </a:spcBef>
        <a:spcAft>
          <a:spcPct val="0"/>
        </a:spcAft>
        <a:defRPr sz="4000">
          <a:solidFill>
            <a:schemeClr val="tx2"/>
          </a:solidFill>
          <a:latin typeface="Times New Roman" pitchFamily="18" charset="0"/>
        </a:defRPr>
      </a:lvl7pPr>
      <a:lvl8pPr marL="1371600" algn="ctr" rtl="0" fontAlgn="base">
        <a:spcBef>
          <a:spcPct val="0"/>
        </a:spcBef>
        <a:spcAft>
          <a:spcPct val="0"/>
        </a:spcAft>
        <a:defRPr sz="4000">
          <a:solidFill>
            <a:schemeClr val="tx2"/>
          </a:solidFill>
          <a:latin typeface="Times New Roman" pitchFamily="18" charset="0"/>
        </a:defRPr>
      </a:lvl8pPr>
      <a:lvl9pPr marL="1828800" algn="ctr" rtl="0" fontAlgn="base">
        <a:spcBef>
          <a:spcPct val="0"/>
        </a:spcBef>
        <a:spcAft>
          <a:spcPct val="0"/>
        </a:spcAft>
        <a:defRPr sz="40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9" tIns="45605" rIns="91209" bIns="456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5"/>
            <a:ext cx="8229600" cy="4525963"/>
          </a:xfrm>
          <a:prstGeom prst="rect">
            <a:avLst/>
          </a:prstGeom>
        </p:spPr>
        <p:txBody>
          <a:bodyPr vert="horz" lIns="91209" tIns="45605" rIns="91209" bIns="456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6"/>
            <a:ext cx="2133600" cy="365125"/>
          </a:xfrm>
          <a:prstGeom prst="rect">
            <a:avLst/>
          </a:prstGeom>
        </p:spPr>
        <p:txBody>
          <a:bodyPr vert="horz" lIns="91209" tIns="45605" rIns="91209" bIns="45605" rtlCol="0" anchor="ctr"/>
          <a:lstStyle>
            <a:lvl1pPr algn="l">
              <a:defRPr sz="975">
                <a:solidFill>
                  <a:schemeClr val="tx1">
                    <a:tint val="75000"/>
                  </a:schemeClr>
                </a:solidFill>
              </a:defRPr>
            </a:lvl1pPr>
          </a:lstStyle>
          <a:p>
            <a:pPr defTabSz="684109"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684109" fontAlgn="auto">
                <a:spcBef>
                  <a:spcPts val="0"/>
                </a:spcBef>
                <a:spcAft>
                  <a:spcPts val="0"/>
                </a:spcAft>
              </a:pPr>
              <a:t>11/4/2016</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209" tIns="45605" rIns="91209" bIns="45605" rtlCol="0" anchor="ctr"/>
          <a:lstStyle>
            <a:lvl1pPr algn="ctr">
              <a:defRPr sz="975">
                <a:solidFill>
                  <a:schemeClr val="tx1">
                    <a:tint val="75000"/>
                  </a:schemeClr>
                </a:solidFill>
              </a:defRPr>
            </a:lvl1pPr>
          </a:lstStyle>
          <a:p>
            <a:pPr defTabSz="684109"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209" tIns="45605" rIns="91209" bIns="45605" rtlCol="0" anchor="ctr"/>
          <a:lstStyle>
            <a:lvl1pPr algn="r">
              <a:defRPr sz="975">
                <a:solidFill>
                  <a:schemeClr val="tx1">
                    <a:tint val="75000"/>
                  </a:schemeClr>
                </a:solidFill>
              </a:defRPr>
            </a:lvl1pPr>
          </a:lstStyle>
          <a:p>
            <a:pPr defTabSz="684109" fontAlgn="auto">
              <a:spcBef>
                <a:spcPts val="0"/>
              </a:spcBef>
              <a:spcAft>
                <a:spcPts val="0"/>
              </a:spcAft>
            </a:pPr>
            <a:fld id="{B6F15528-21DE-4FAA-801E-634DDDAF4B2B}" type="slidenum">
              <a:rPr lang="en-US" smtClean="0">
                <a:solidFill>
                  <a:prstClr val="black">
                    <a:tint val="75000"/>
                  </a:prstClr>
                </a:solidFill>
                <a:latin typeface="Calibri"/>
                <a:cs typeface="+mn-cs"/>
              </a:rPr>
              <a:pPr defTabSz="684109"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3197262942"/>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Lst>
  <p:txStyles>
    <p:titleStyle>
      <a:lvl1pPr algn="ctr" defTabSz="684109" rtl="0" eaLnBrk="1" latinLnBrk="0" hangingPunct="1">
        <a:spcBef>
          <a:spcPct val="0"/>
        </a:spcBef>
        <a:buNone/>
        <a:defRPr sz="3225" kern="1200">
          <a:solidFill>
            <a:schemeClr val="tx1"/>
          </a:solidFill>
          <a:latin typeface="+mj-lt"/>
          <a:ea typeface="+mj-ea"/>
          <a:cs typeface="+mj-cs"/>
        </a:defRPr>
      </a:lvl1pPr>
    </p:titleStyle>
    <p:bodyStyle>
      <a:lvl1pPr marL="256531" indent="-256531" algn="l" defTabSz="684109"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5841" indent="-213773" algn="l" defTabSz="684109"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5135" indent="-171019" algn="l" defTabSz="684109"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7186"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9243"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1300"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3343"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5403"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7456" indent="-171019" algn="l" defTabSz="68410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109" rtl="0" eaLnBrk="1" latinLnBrk="0" hangingPunct="1">
        <a:defRPr sz="1350" kern="1200">
          <a:solidFill>
            <a:schemeClr val="tx1"/>
          </a:solidFill>
          <a:latin typeface="+mn-lt"/>
          <a:ea typeface="+mn-ea"/>
          <a:cs typeface="+mn-cs"/>
        </a:defRPr>
      </a:lvl1pPr>
      <a:lvl2pPr marL="342058" algn="l" defTabSz="684109" rtl="0" eaLnBrk="1" latinLnBrk="0" hangingPunct="1">
        <a:defRPr sz="1350" kern="1200">
          <a:solidFill>
            <a:schemeClr val="tx1"/>
          </a:solidFill>
          <a:latin typeface="+mn-lt"/>
          <a:ea typeface="+mn-ea"/>
          <a:cs typeface="+mn-cs"/>
        </a:defRPr>
      </a:lvl2pPr>
      <a:lvl3pPr marL="684109" algn="l" defTabSz="684109" rtl="0" eaLnBrk="1" latinLnBrk="0" hangingPunct="1">
        <a:defRPr sz="1350" kern="1200">
          <a:solidFill>
            <a:schemeClr val="tx1"/>
          </a:solidFill>
          <a:latin typeface="+mn-lt"/>
          <a:ea typeface="+mn-ea"/>
          <a:cs typeface="+mn-cs"/>
        </a:defRPr>
      </a:lvl3pPr>
      <a:lvl4pPr marL="1026160" algn="l" defTabSz="684109" rtl="0" eaLnBrk="1" latinLnBrk="0" hangingPunct="1">
        <a:defRPr sz="1350" kern="1200">
          <a:solidFill>
            <a:schemeClr val="tx1"/>
          </a:solidFill>
          <a:latin typeface="+mn-lt"/>
          <a:ea typeface="+mn-ea"/>
          <a:cs typeface="+mn-cs"/>
        </a:defRPr>
      </a:lvl4pPr>
      <a:lvl5pPr marL="1368213" algn="l" defTabSz="684109" rtl="0" eaLnBrk="1" latinLnBrk="0" hangingPunct="1">
        <a:defRPr sz="1350" kern="1200">
          <a:solidFill>
            <a:schemeClr val="tx1"/>
          </a:solidFill>
          <a:latin typeface="+mn-lt"/>
          <a:ea typeface="+mn-ea"/>
          <a:cs typeface="+mn-cs"/>
        </a:defRPr>
      </a:lvl5pPr>
      <a:lvl6pPr marL="1710276" algn="l" defTabSz="684109" rtl="0" eaLnBrk="1" latinLnBrk="0" hangingPunct="1">
        <a:defRPr sz="1350" kern="1200">
          <a:solidFill>
            <a:schemeClr val="tx1"/>
          </a:solidFill>
          <a:latin typeface="+mn-lt"/>
          <a:ea typeface="+mn-ea"/>
          <a:cs typeface="+mn-cs"/>
        </a:defRPr>
      </a:lvl6pPr>
      <a:lvl7pPr marL="2052320" algn="l" defTabSz="684109" rtl="0" eaLnBrk="1" latinLnBrk="0" hangingPunct="1">
        <a:defRPr sz="1350" kern="1200">
          <a:solidFill>
            <a:schemeClr val="tx1"/>
          </a:solidFill>
          <a:latin typeface="+mn-lt"/>
          <a:ea typeface="+mn-ea"/>
          <a:cs typeface="+mn-cs"/>
        </a:defRPr>
      </a:lvl7pPr>
      <a:lvl8pPr marL="2394375" algn="l" defTabSz="684109" rtl="0" eaLnBrk="1" latinLnBrk="0" hangingPunct="1">
        <a:defRPr sz="1350" kern="1200">
          <a:solidFill>
            <a:schemeClr val="tx1"/>
          </a:solidFill>
          <a:latin typeface="+mn-lt"/>
          <a:ea typeface="+mn-ea"/>
          <a:cs typeface="+mn-cs"/>
        </a:defRPr>
      </a:lvl8pPr>
      <a:lvl9pPr marL="2736429" algn="l" defTabSz="68410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14"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685814" fontAlgn="auto">
                <a:spcBef>
                  <a:spcPts val="0"/>
                </a:spcBef>
                <a:spcAft>
                  <a:spcPts val="0"/>
                </a:spcAft>
              </a:pPr>
              <a:t>11/4/2016</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14"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14" fontAlgn="auto">
              <a:spcBef>
                <a:spcPts val="0"/>
              </a:spcBef>
              <a:spcAft>
                <a:spcPts val="0"/>
              </a:spcAft>
            </a:pPr>
            <a:fld id="{B6F15528-21DE-4FAA-801E-634DDDAF4B2B}" type="slidenum">
              <a:rPr lang="en-US" smtClean="0">
                <a:solidFill>
                  <a:prstClr val="black">
                    <a:tint val="75000"/>
                  </a:prstClr>
                </a:solidFill>
                <a:latin typeface="Calibri"/>
                <a:cs typeface="+mn-cs"/>
              </a:rPr>
              <a:pPr defTabSz="685814"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45213185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685814" rtl="0" eaLnBrk="1" latinLnBrk="0" hangingPunct="1">
        <a:spcBef>
          <a:spcPct val="0"/>
        </a:spcBef>
        <a:buNone/>
        <a:defRPr sz="3300" kern="1200">
          <a:solidFill>
            <a:schemeClr val="tx1"/>
          </a:solidFill>
          <a:latin typeface="+mj-lt"/>
          <a:ea typeface="+mj-ea"/>
          <a:cs typeface="+mj-cs"/>
        </a:defRPr>
      </a:lvl1pPr>
    </p:titleStyle>
    <p:bodyStyle>
      <a:lvl1pPr marL="257180" indent="-257180" algn="l" defTabSz="685814"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24" indent="-214317" algn="l" defTabSz="685814"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67" indent="-171454" algn="l" defTabSz="685814"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74"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81"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88"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94"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802"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709" indent="-171454" algn="l" defTabSz="68581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14" rtl="0" eaLnBrk="1" latinLnBrk="0" hangingPunct="1">
        <a:defRPr sz="1350" kern="1200">
          <a:solidFill>
            <a:schemeClr val="tx1"/>
          </a:solidFill>
          <a:latin typeface="+mn-lt"/>
          <a:ea typeface="+mn-ea"/>
          <a:cs typeface="+mn-cs"/>
        </a:defRPr>
      </a:lvl1pPr>
      <a:lvl2pPr marL="342907" algn="l" defTabSz="685814" rtl="0" eaLnBrk="1" latinLnBrk="0" hangingPunct="1">
        <a:defRPr sz="1350" kern="1200">
          <a:solidFill>
            <a:schemeClr val="tx1"/>
          </a:solidFill>
          <a:latin typeface="+mn-lt"/>
          <a:ea typeface="+mn-ea"/>
          <a:cs typeface="+mn-cs"/>
        </a:defRPr>
      </a:lvl2pPr>
      <a:lvl3pPr marL="685814" algn="l" defTabSz="685814" rtl="0" eaLnBrk="1" latinLnBrk="0" hangingPunct="1">
        <a:defRPr sz="1350" kern="1200">
          <a:solidFill>
            <a:schemeClr val="tx1"/>
          </a:solidFill>
          <a:latin typeface="+mn-lt"/>
          <a:ea typeface="+mn-ea"/>
          <a:cs typeface="+mn-cs"/>
        </a:defRPr>
      </a:lvl3pPr>
      <a:lvl4pPr marL="1028720" algn="l" defTabSz="685814" rtl="0" eaLnBrk="1" latinLnBrk="0" hangingPunct="1">
        <a:defRPr sz="1350" kern="1200">
          <a:solidFill>
            <a:schemeClr val="tx1"/>
          </a:solidFill>
          <a:latin typeface="+mn-lt"/>
          <a:ea typeface="+mn-ea"/>
          <a:cs typeface="+mn-cs"/>
        </a:defRPr>
      </a:lvl4pPr>
      <a:lvl5pPr marL="1371628" algn="l" defTabSz="685814" rtl="0" eaLnBrk="1" latinLnBrk="0" hangingPunct="1">
        <a:defRPr sz="1350" kern="1200">
          <a:solidFill>
            <a:schemeClr val="tx1"/>
          </a:solidFill>
          <a:latin typeface="+mn-lt"/>
          <a:ea typeface="+mn-ea"/>
          <a:cs typeface="+mn-cs"/>
        </a:defRPr>
      </a:lvl5pPr>
      <a:lvl6pPr marL="1714535" algn="l" defTabSz="685814" rtl="0" eaLnBrk="1" latinLnBrk="0" hangingPunct="1">
        <a:defRPr sz="1350" kern="1200">
          <a:solidFill>
            <a:schemeClr val="tx1"/>
          </a:solidFill>
          <a:latin typeface="+mn-lt"/>
          <a:ea typeface="+mn-ea"/>
          <a:cs typeface="+mn-cs"/>
        </a:defRPr>
      </a:lvl6pPr>
      <a:lvl7pPr marL="2057441" algn="l" defTabSz="685814" rtl="0" eaLnBrk="1" latinLnBrk="0" hangingPunct="1">
        <a:defRPr sz="1350" kern="1200">
          <a:solidFill>
            <a:schemeClr val="tx1"/>
          </a:solidFill>
          <a:latin typeface="+mn-lt"/>
          <a:ea typeface="+mn-ea"/>
          <a:cs typeface="+mn-cs"/>
        </a:defRPr>
      </a:lvl7pPr>
      <a:lvl8pPr marL="2400348" algn="l" defTabSz="685814" rtl="0" eaLnBrk="1" latinLnBrk="0" hangingPunct="1">
        <a:defRPr sz="1350" kern="1200">
          <a:solidFill>
            <a:schemeClr val="tx1"/>
          </a:solidFill>
          <a:latin typeface="+mn-lt"/>
          <a:ea typeface="+mn-ea"/>
          <a:cs typeface="+mn-cs"/>
        </a:defRPr>
      </a:lvl8pPr>
      <a:lvl9pPr marL="2743255" algn="l" defTabSz="685814"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09" tIns="45605" rIns="91209" bIns="456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209" tIns="45605" rIns="91209" bIns="456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7"/>
            <a:ext cx="2133600" cy="365125"/>
          </a:xfrm>
          <a:prstGeom prst="rect">
            <a:avLst/>
          </a:prstGeom>
        </p:spPr>
        <p:txBody>
          <a:bodyPr vert="horz" lIns="91209" tIns="45605" rIns="91209" bIns="45605" rtlCol="0" anchor="ctr"/>
          <a:lstStyle>
            <a:lvl1pPr algn="l">
              <a:defRPr sz="975">
                <a:solidFill>
                  <a:schemeClr val="tx1">
                    <a:tint val="75000"/>
                  </a:schemeClr>
                </a:solidFill>
              </a:defRPr>
            </a:lvl1pPr>
          </a:lstStyle>
          <a:p>
            <a:pPr defTabSz="684122" fontAlgn="auto">
              <a:spcBef>
                <a:spcPts val="0"/>
              </a:spcBef>
              <a:spcAft>
                <a:spcPts val="0"/>
              </a:spcAft>
            </a:pPr>
            <a:fld id="{1D8BD707-D9CF-40AE-B4C6-C98DA3205C09}" type="datetimeFigureOut">
              <a:rPr lang="en-US" smtClean="0">
                <a:solidFill>
                  <a:prstClr val="black">
                    <a:tint val="75000"/>
                  </a:prstClr>
                </a:solidFill>
                <a:latin typeface="Calibri"/>
                <a:cs typeface="+mn-cs"/>
              </a:rPr>
              <a:pPr defTabSz="684122" fontAlgn="auto">
                <a:spcBef>
                  <a:spcPts val="0"/>
                </a:spcBef>
                <a:spcAft>
                  <a:spcPts val="0"/>
                </a:spcAft>
              </a:pPr>
              <a:t>11/4/2016</a:t>
            </a:fld>
            <a:endParaRPr lang="en-US" dirty="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6356387"/>
            <a:ext cx="2895600" cy="365125"/>
          </a:xfrm>
          <a:prstGeom prst="rect">
            <a:avLst/>
          </a:prstGeom>
        </p:spPr>
        <p:txBody>
          <a:bodyPr vert="horz" lIns="91209" tIns="45605" rIns="91209" bIns="45605" rtlCol="0" anchor="ctr"/>
          <a:lstStyle>
            <a:lvl1pPr algn="ctr">
              <a:defRPr sz="975">
                <a:solidFill>
                  <a:schemeClr val="tx1">
                    <a:tint val="75000"/>
                  </a:schemeClr>
                </a:solidFill>
              </a:defRPr>
            </a:lvl1pPr>
          </a:lstStyle>
          <a:p>
            <a:pPr defTabSz="684122" fontAlgn="auto">
              <a:spcBef>
                <a:spcPts val="0"/>
              </a:spcBef>
              <a:spcAft>
                <a:spcPts val="0"/>
              </a:spcAft>
            </a:pPr>
            <a:endParaRPr lang="en-US" dirty="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6356387"/>
            <a:ext cx="2133600" cy="365125"/>
          </a:xfrm>
          <a:prstGeom prst="rect">
            <a:avLst/>
          </a:prstGeom>
        </p:spPr>
        <p:txBody>
          <a:bodyPr vert="horz" lIns="91209" tIns="45605" rIns="91209" bIns="45605" rtlCol="0" anchor="ctr"/>
          <a:lstStyle>
            <a:lvl1pPr algn="r">
              <a:defRPr sz="975">
                <a:solidFill>
                  <a:schemeClr val="tx1">
                    <a:tint val="75000"/>
                  </a:schemeClr>
                </a:solidFill>
              </a:defRPr>
            </a:lvl1pPr>
          </a:lstStyle>
          <a:p>
            <a:pPr defTabSz="684122" fontAlgn="auto">
              <a:spcBef>
                <a:spcPts val="0"/>
              </a:spcBef>
              <a:spcAft>
                <a:spcPts val="0"/>
              </a:spcAft>
            </a:pPr>
            <a:fld id="{B6F15528-21DE-4FAA-801E-634DDDAF4B2B}" type="slidenum">
              <a:rPr lang="en-US" smtClean="0">
                <a:solidFill>
                  <a:prstClr val="black">
                    <a:tint val="75000"/>
                  </a:prstClr>
                </a:solidFill>
                <a:latin typeface="Calibri"/>
                <a:cs typeface="+mn-cs"/>
              </a:rPr>
              <a:pPr defTabSz="684122" fontAlgn="auto">
                <a:spcBef>
                  <a:spcPts val="0"/>
                </a:spcBef>
                <a:spcAft>
                  <a:spcPts val="0"/>
                </a:spcAft>
              </a:pPr>
              <a:t>‹#›</a:t>
            </a:fld>
            <a:endParaRPr lang="en-US" dirty="0">
              <a:solidFill>
                <a:prstClr val="black">
                  <a:tint val="75000"/>
                </a:prstClr>
              </a:solidFill>
              <a:latin typeface="Calibri"/>
              <a:cs typeface="+mn-cs"/>
            </a:endParaRPr>
          </a:p>
        </p:txBody>
      </p:sp>
    </p:spTree>
    <p:extLst>
      <p:ext uri="{BB962C8B-B14F-4D97-AF65-F5344CB8AC3E}">
        <p14:creationId xmlns:p14="http://schemas.microsoft.com/office/powerpoint/2010/main" val="4119478985"/>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Lst>
  <p:txStyles>
    <p:titleStyle>
      <a:lvl1pPr algn="ctr" defTabSz="684122" rtl="0" eaLnBrk="1" latinLnBrk="0" hangingPunct="1">
        <a:spcBef>
          <a:spcPct val="0"/>
        </a:spcBef>
        <a:buNone/>
        <a:defRPr sz="3225" kern="1200">
          <a:solidFill>
            <a:schemeClr val="tx1"/>
          </a:solidFill>
          <a:latin typeface="+mj-lt"/>
          <a:ea typeface="+mj-ea"/>
          <a:cs typeface="+mj-cs"/>
        </a:defRPr>
      </a:lvl1pPr>
    </p:titleStyle>
    <p:bodyStyle>
      <a:lvl1pPr marL="256537" indent="-256537" algn="l" defTabSz="68412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5852" indent="-213777" algn="l" defTabSz="68412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5152" indent="-171023" algn="l" defTabSz="68412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7210"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9273"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1338"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3387"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5454"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7515" indent="-171023" algn="l" defTabSz="68412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122" rtl="0" eaLnBrk="1" latinLnBrk="0" hangingPunct="1">
        <a:defRPr sz="1350" kern="1200">
          <a:solidFill>
            <a:schemeClr val="tx1"/>
          </a:solidFill>
          <a:latin typeface="+mn-lt"/>
          <a:ea typeface="+mn-ea"/>
          <a:cs typeface="+mn-cs"/>
        </a:defRPr>
      </a:lvl1pPr>
      <a:lvl2pPr marL="342065" algn="l" defTabSz="684122" rtl="0" eaLnBrk="1" latinLnBrk="0" hangingPunct="1">
        <a:defRPr sz="1350" kern="1200">
          <a:solidFill>
            <a:schemeClr val="tx1"/>
          </a:solidFill>
          <a:latin typeface="+mn-lt"/>
          <a:ea typeface="+mn-ea"/>
          <a:cs typeface="+mn-cs"/>
        </a:defRPr>
      </a:lvl2pPr>
      <a:lvl3pPr marL="684122" algn="l" defTabSz="684122" rtl="0" eaLnBrk="1" latinLnBrk="0" hangingPunct="1">
        <a:defRPr sz="1350" kern="1200">
          <a:solidFill>
            <a:schemeClr val="tx1"/>
          </a:solidFill>
          <a:latin typeface="+mn-lt"/>
          <a:ea typeface="+mn-ea"/>
          <a:cs typeface="+mn-cs"/>
        </a:defRPr>
      </a:lvl3pPr>
      <a:lvl4pPr marL="1026181" algn="l" defTabSz="684122" rtl="0" eaLnBrk="1" latinLnBrk="0" hangingPunct="1">
        <a:defRPr sz="1350" kern="1200">
          <a:solidFill>
            <a:schemeClr val="tx1"/>
          </a:solidFill>
          <a:latin typeface="+mn-lt"/>
          <a:ea typeface="+mn-ea"/>
          <a:cs typeface="+mn-cs"/>
        </a:defRPr>
      </a:lvl4pPr>
      <a:lvl5pPr marL="1368240" algn="l" defTabSz="684122" rtl="0" eaLnBrk="1" latinLnBrk="0" hangingPunct="1">
        <a:defRPr sz="1350" kern="1200">
          <a:solidFill>
            <a:schemeClr val="tx1"/>
          </a:solidFill>
          <a:latin typeface="+mn-lt"/>
          <a:ea typeface="+mn-ea"/>
          <a:cs typeface="+mn-cs"/>
        </a:defRPr>
      </a:lvl5pPr>
      <a:lvl6pPr marL="1710311" algn="l" defTabSz="684122" rtl="0" eaLnBrk="1" latinLnBrk="0" hangingPunct="1">
        <a:defRPr sz="1350" kern="1200">
          <a:solidFill>
            <a:schemeClr val="tx1"/>
          </a:solidFill>
          <a:latin typeface="+mn-lt"/>
          <a:ea typeface="+mn-ea"/>
          <a:cs typeface="+mn-cs"/>
        </a:defRPr>
      </a:lvl6pPr>
      <a:lvl7pPr marL="2052361" algn="l" defTabSz="684122" rtl="0" eaLnBrk="1" latinLnBrk="0" hangingPunct="1">
        <a:defRPr sz="1350" kern="1200">
          <a:solidFill>
            <a:schemeClr val="tx1"/>
          </a:solidFill>
          <a:latin typeface="+mn-lt"/>
          <a:ea typeface="+mn-ea"/>
          <a:cs typeface="+mn-cs"/>
        </a:defRPr>
      </a:lvl7pPr>
      <a:lvl8pPr marL="2394423" algn="l" defTabSz="684122" rtl="0" eaLnBrk="1" latinLnBrk="0" hangingPunct="1">
        <a:defRPr sz="1350" kern="1200">
          <a:solidFill>
            <a:schemeClr val="tx1"/>
          </a:solidFill>
          <a:latin typeface="+mn-lt"/>
          <a:ea typeface="+mn-ea"/>
          <a:cs typeface="+mn-cs"/>
        </a:defRPr>
      </a:lvl8pPr>
      <a:lvl9pPr marL="2736484" algn="l" defTabSz="684122"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7775D74-5B12-4278-B5A7-BF7B37D4216A}" type="datetimeFigureOut">
              <a:rPr lang="en-US" smtClean="0">
                <a:solidFill>
                  <a:prstClr val="black">
                    <a:tint val="75000"/>
                  </a:prstClr>
                </a:solidFill>
                <a:latin typeface="Calibri" panose="020F0502020204030204"/>
                <a:cs typeface="+mn-cs"/>
              </a:rPr>
              <a:pPr fontAlgn="auto">
                <a:spcBef>
                  <a:spcPts val="0"/>
                </a:spcBef>
                <a:spcAft>
                  <a:spcPts val="0"/>
                </a:spcAft>
              </a:pPr>
              <a:t>11/4/2016</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84486A35-B24A-4D01-8621-61EBEB903CAE}"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30051888"/>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00.xml.rels><?xml version="1.0" encoding="UTF-8" standalone="yes"?>
<Relationships xmlns="http://schemas.openxmlformats.org/package/2006/relationships"><Relationship Id="rId8" Type="http://schemas.openxmlformats.org/officeDocument/2006/relationships/image" Target="../media/image336.jpeg"/><Relationship Id="rId3" Type="http://schemas.openxmlformats.org/officeDocument/2006/relationships/image" Target="../media/image331.gif"/><Relationship Id="rId7" Type="http://schemas.openxmlformats.org/officeDocument/2006/relationships/image" Target="../media/image335.jpeg"/><Relationship Id="rId2" Type="http://schemas.openxmlformats.org/officeDocument/2006/relationships/notesSlide" Target="../notesSlides/notesSlide27.xml"/><Relationship Id="rId1" Type="http://schemas.openxmlformats.org/officeDocument/2006/relationships/slideLayout" Target="../slideLayouts/slideLayout82.xml"/><Relationship Id="rId6" Type="http://schemas.openxmlformats.org/officeDocument/2006/relationships/image" Target="../media/image334.jpeg"/><Relationship Id="rId5" Type="http://schemas.openxmlformats.org/officeDocument/2006/relationships/image" Target="../media/image333.png"/><Relationship Id="rId10" Type="http://schemas.openxmlformats.org/officeDocument/2006/relationships/image" Target="../media/image338.jpeg"/><Relationship Id="rId4" Type="http://schemas.openxmlformats.org/officeDocument/2006/relationships/image" Target="../media/image332.png"/><Relationship Id="rId9" Type="http://schemas.openxmlformats.org/officeDocument/2006/relationships/image" Target="../media/image337.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jpeg"/><Relationship Id="rId16" Type="http://schemas.openxmlformats.org/officeDocument/2006/relationships/image" Target="../media/image34.jpeg"/><Relationship Id="rId1" Type="http://schemas.openxmlformats.org/officeDocument/2006/relationships/slideLayout" Target="../slideLayouts/slideLayout2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8.jpeg"/><Relationship Id="rId16" Type="http://schemas.openxmlformats.org/officeDocument/2006/relationships/image" Target="../media/image52.jpeg"/><Relationship Id="rId1" Type="http://schemas.openxmlformats.org/officeDocument/2006/relationships/slideLayout" Target="../slideLayouts/slideLayout29.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image" Target="../media/image56.jpeg"/><Relationship Id="rId16"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jpeg"/><Relationship Id="rId15" Type="http://schemas.openxmlformats.org/officeDocument/2006/relationships/image" Target="../media/image69.jpeg"/><Relationship Id="rId10" Type="http://schemas.openxmlformats.org/officeDocument/2006/relationships/image" Target="../media/image64.jpe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jpeg"/><Relationship Id="rId14" Type="http://schemas.openxmlformats.org/officeDocument/2006/relationships/image" Target="../media/image6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3" Type="http://schemas.openxmlformats.org/officeDocument/2006/relationships/image" Target="../media/image75.jpeg"/><Relationship Id="rId7" Type="http://schemas.openxmlformats.org/officeDocument/2006/relationships/image" Target="../media/image79.jpeg"/><Relationship Id="rId12" Type="http://schemas.openxmlformats.org/officeDocument/2006/relationships/image" Target="../media/image84.jpeg"/><Relationship Id="rId17" Type="http://schemas.openxmlformats.org/officeDocument/2006/relationships/image" Target="../media/image89.jpeg"/><Relationship Id="rId2" Type="http://schemas.openxmlformats.org/officeDocument/2006/relationships/image" Target="../media/image74.jpeg"/><Relationship Id="rId16" Type="http://schemas.openxmlformats.org/officeDocument/2006/relationships/image" Target="../media/image88.jpeg"/><Relationship Id="rId1" Type="http://schemas.openxmlformats.org/officeDocument/2006/relationships/slideLayout" Target="../slideLayouts/slideLayout29.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4" Type="http://schemas.openxmlformats.org/officeDocument/2006/relationships/image" Target="../media/image76.jpeg"/><Relationship Id="rId9" Type="http://schemas.openxmlformats.org/officeDocument/2006/relationships/image" Target="../media/image81.jpeg"/><Relationship Id="rId14" Type="http://schemas.openxmlformats.org/officeDocument/2006/relationships/image" Target="../media/image86.jpeg"/></Relationships>
</file>

<file path=ppt/slides/_rels/slide25.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101.jpeg"/><Relationship Id="rId3" Type="http://schemas.openxmlformats.org/officeDocument/2006/relationships/image" Target="../media/image91.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 Type="http://schemas.openxmlformats.org/officeDocument/2006/relationships/image" Target="../media/image90.jpeg"/><Relationship Id="rId16" Type="http://schemas.openxmlformats.org/officeDocument/2006/relationships/image" Target="../media/image104.jpeg"/><Relationship Id="rId1" Type="http://schemas.openxmlformats.org/officeDocument/2006/relationships/slideLayout" Target="../slideLayouts/slideLayout29.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jpeg"/><Relationship Id="rId15" Type="http://schemas.openxmlformats.org/officeDocument/2006/relationships/image" Target="../media/image10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9.xml"/><Relationship Id="rId5" Type="http://schemas.openxmlformats.org/officeDocument/2006/relationships/image" Target="../media/image109.jpeg"/><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18" Type="http://schemas.openxmlformats.org/officeDocument/2006/relationships/image" Target="../media/image12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17" Type="http://schemas.openxmlformats.org/officeDocument/2006/relationships/image" Target="../media/image124.jpeg"/><Relationship Id="rId2" Type="http://schemas.openxmlformats.org/officeDocument/2006/relationships/notesSlide" Target="../notesSlides/notesSlide10.xml"/><Relationship Id="rId16" Type="http://schemas.openxmlformats.org/officeDocument/2006/relationships/image" Target="../media/image123.jpeg"/><Relationship Id="rId1" Type="http://schemas.openxmlformats.org/officeDocument/2006/relationships/slideLayout" Target="../slideLayouts/slideLayout24.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9.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3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132.jpeg"/><Relationship Id="rId7" Type="http://schemas.openxmlformats.org/officeDocument/2006/relationships/image" Target="../media/image133.jpeg"/><Relationship Id="rId2" Type="http://schemas.openxmlformats.org/officeDocument/2006/relationships/image" Target="../media/image134.jpeg"/><Relationship Id="rId1" Type="http://schemas.openxmlformats.org/officeDocument/2006/relationships/slideLayout" Target="../slideLayouts/slideLayout28.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138.png"/><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13" Type="http://schemas.openxmlformats.org/officeDocument/2006/relationships/image" Target="../media/image167.jpeg"/><Relationship Id="rId18" Type="http://schemas.openxmlformats.org/officeDocument/2006/relationships/image" Target="../media/image143.png"/><Relationship Id="rId26" Type="http://schemas.openxmlformats.org/officeDocument/2006/relationships/image" Target="../media/image174.jpeg"/><Relationship Id="rId39" Type="http://schemas.openxmlformats.org/officeDocument/2006/relationships/oleObject" Target="../embeddings/oleObject14.bin"/><Relationship Id="rId21" Type="http://schemas.openxmlformats.org/officeDocument/2006/relationships/oleObject" Target="../embeddings/oleObject7.bin"/><Relationship Id="rId34" Type="http://schemas.openxmlformats.org/officeDocument/2006/relationships/image" Target="../media/image149.png"/><Relationship Id="rId42" Type="http://schemas.openxmlformats.org/officeDocument/2006/relationships/image" Target="../media/image153.png"/><Relationship Id="rId47" Type="http://schemas.openxmlformats.org/officeDocument/2006/relationships/oleObject" Target="../embeddings/oleObject18.bin"/><Relationship Id="rId50" Type="http://schemas.openxmlformats.org/officeDocument/2006/relationships/image" Target="../media/image157.png"/><Relationship Id="rId55" Type="http://schemas.openxmlformats.org/officeDocument/2006/relationships/oleObject" Target="../embeddings/oleObject22.bin"/><Relationship Id="rId7" Type="http://schemas.openxmlformats.org/officeDocument/2006/relationships/oleObject" Target="../embeddings/oleObject2.bin"/><Relationship Id="rId12" Type="http://schemas.openxmlformats.org/officeDocument/2006/relationships/image" Target="../media/image142.png"/><Relationship Id="rId17" Type="http://schemas.openxmlformats.org/officeDocument/2006/relationships/oleObject" Target="../embeddings/oleObject5.bin"/><Relationship Id="rId25" Type="http://schemas.openxmlformats.org/officeDocument/2006/relationships/image" Target="../media/image173.jpeg"/><Relationship Id="rId33" Type="http://schemas.openxmlformats.org/officeDocument/2006/relationships/oleObject" Target="../embeddings/oleObject11.bin"/><Relationship Id="rId38" Type="http://schemas.openxmlformats.org/officeDocument/2006/relationships/image" Target="../media/image151.png"/><Relationship Id="rId46" Type="http://schemas.openxmlformats.org/officeDocument/2006/relationships/image" Target="../media/image155.png"/><Relationship Id="rId59" Type="http://schemas.openxmlformats.org/officeDocument/2006/relationships/oleObject" Target="../embeddings/oleObject24.bin"/><Relationship Id="rId2" Type="http://schemas.openxmlformats.org/officeDocument/2006/relationships/slideLayout" Target="../slideLayouts/slideLayout24.xml"/><Relationship Id="rId16" Type="http://schemas.openxmlformats.org/officeDocument/2006/relationships/image" Target="../media/image170.jpeg"/><Relationship Id="rId20" Type="http://schemas.openxmlformats.org/officeDocument/2006/relationships/image" Target="../media/image144.png"/><Relationship Id="rId29" Type="http://schemas.openxmlformats.org/officeDocument/2006/relationships/oleObject" Target="../embeddings/oleObject9.bin"/><Relationship Id="rId41" Type="http://schemas.openxmlformats.org/officeDocument/2006/relationships/oleObject" Target="../embeddings/oleObject15.bin"/><Relationship Id="rId54" Type="http://schemas.openxmlformats.org/officeDocument/2006/relationships/image" Target="../media/image159.png"/><Relationship Id="rId1" Type="http://schemas.openxmlformats.org/officeDocument/2006/relationships/vmlDrawing" Target="../drawings/vmlDrawing2.vml"/><Relationship Id="rId6" Type="http://schemas.openxmlformats.org/officeDocument/2006/relationships/image" Target="../media/image166.jpeg"/><Relationship Id="rId11" Type="http://schemas.openxmlformats.org/officeDocument/2006/relationships/oleObject" Target="../embeddings/oleObject4.bin"/><Relationship Id="rId24" Type="http://schemas.openxmlformats.org/officeDocument/2006/relationships/image" Target="../media/image172.jpeg"/><Relationship Id="rId32" Type="http://schemas.openxmlformats.org/officeDocument/2006/relationships/image" Target="../media/image148.png"/><Relationship Id="rId37" Type="http://schemas.openxmlformats.org/officeDocument/2006/relationships/oleObject" Target="../embeddings/oleObject13.bin"/><Relationship Id="rId40" Type="http://schemas.openxmlformats.org/officeDocument/2006/relationships/image" Target="../media/image152.png"/><Relationship Id="rId45" Type="http://schemas.openxmlformats.org/officeDocument/2006/relationships/oleObject" Target="../embeddings/oleObject17.bin"/><Relationship Id="rId53" Type="http://schemas.openxmlformats.org/officeDocument/2006/relationships/oleObject" Target="../embeddings/oleObject21.bin"/><Relationship Id="rId58" Type="http://schemas.openxmlformats.org/officeDocument/2006/relationships/image" Target="../media/image161.png"/><Relationship Id="rId5" Type="http://schemas.openxmlformats.org/officeDocument/2006/relationships/image" Target="../media/image165.jpeg"/><Relationship Id="rId15" Type="http://schemas.openxmlformats.org/officeDocument/2006/relationships/image" Target="../media/image169.jpeg"/><Relationship Id="rId23" Type="http://schemas.openxmlformats.org/officeDocument/2006/relationships/image" Target="../media/image171.jpeg"/><Relationship Id="rId28" Type="http://schemas.openxmlformats.org/officeDocument/2006/relationships/image" Target="../media/image146.png"/><Relationship Id="rId36" Type="http://schemas.openxmlformats.org/officeDocument/2006/relationships/image" Target="../media/image150.png"/><Relationship Id="rId49" Type="http://schemas.openxmlformats.org/officeDocument/2006/relationships/oleObject" Target="../embeddings/oleObject19.bin"/><Relationship Id="rId57" Type="http://schemas.openxmlformats.org/officeDocument/2006/relationships/oleObject" Target="../embeddings/oleObject23.bin"/><Relationship Id="rId10" Type="http://schemas.openxmlformats.org/officeDocument/2006/relationships/image" Target="../media/image141.png"/><Relationship Id="rId19" Type="http://schemas.openxmlformats.org/officeDocument/2006/relationships/oleObject" Target="../embeddings/oleObject6.bin"/><Relationship Id="rId31" Type="http://schemas.openxmlformats.org/officeDocument/2006/relationships/oleObject" Target="../embeddings/oleObject10.bin"/><Relationship Id="rId44" Type="http://schemas.openxmlformats.org/officeDocument/2006/relationships/image" Target="../media/image154.png"/><Relationship Id="rId52" Type="http://schemas.openxmlformats.org/officeDocument/2006/relationships/image" Target="../media/image158.png"/><Relationship Id="rId60" Type="http://schemas.openxmlformats.org/officeDocument/2006/relationships/image" Target="../media/image162.png"/><Relationship Id="rId4" Type="http://schemas.openxmlformats.org/officeDocument/2006/relationships/image" Target="../media/image164.jpeg"/><Relationship Id="rId9" Type="http://schemas.openxmlformats.org/officeDocument/2006/relationships/oleObject" Target="../embeddings/oleObject3.bin"/><Relationship Id="rId14" Type="http://schemas.openxmlformats.org/officeDocument/2006/relationships/image" Target="../media/image168.jpeg"/><Relationship Id="rId22" Type="http://schemas.openxmlformats.org/officeDocument/2006/relationships/image" Target="../media/image145.png"/><Relationship Id="rId27" Type="http://schemas.openxmlformats.org/officeDocument/2006/relationships/oleObject" Target="../embeddings/oleObject8.bin"/><Relationship Id="rId30" Type="http://schemas.openxmlformats.org/officeDocument/2006/relationships/image" Target="../media/image147.png"/><Relationship Id="rId35" Type="http://schemas.openxmlformats.org/officeDocument/2006/relationships/oleObject" Target="../embeddings/oleObject12.bin"/><Relationship Id="rId43" Type="http://schemas.openxmlformats.org/officeDocument/2006/relationships/oleObject" Target="../embeddings/oleObject16.bin"/><Relationship Id="rId48" Type="http://schemas.openxmlformats.org/officeDocument/2006/relationships/image" Target="../media/image156.png"/><Relationship Id="rId56" Type="http://schemas.openxmlformats.org/officeDocument/2006/relationships/image" Target="../media/image160.png"/><Relationship Id="rId8" Type="http://schemas.openxmlformats.org/officeDocument/2006/relationships/image" Target="../media/image140.png"/><Relationship Id="rId51" Type="http://schemas.openxmlformats.org/officeDocument/2006/relationships/oleObject" Target="../embeddings/oleObject20.bin"/><Relationship Id="rId3" Type="http://schemas.openxmlformats.org/officeDocument/2006/relationships/image" Target="../media/image163.jpe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4.xml"/><Relationship Id="rId1" Type="http://schemas.openxmlformats.org/officeDocument/2006/relationships/vmlDrawing" Target="../drawings/vmlDrawing3.vml"/><Relationship Id="rId4" Type="http://schemas.openxmlformats.org/officeDocument/2006/relationships/image" Target="../media/image175.emf"/></Relationships>
</file>

<file path=ppt/slides/_rels/slide37.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png"/><Relationship Id="rId3" Type="http://schemas.openxmlformats.org/officeDocument/2006/relationships/image" Target="../media/image139.jpe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slideLayout" Target="../slideLayouts/slideLayout24.xml"/><Relationship Id="rId16" Type="http://schemas.openxmlformats.org/officeDocument/2006/relationships/image" Target="../media/image186.png"/><Relationship Id="rId1" Type="http://schemas.openxmlformats.org/officeDocument/2006/relationships/vmlDrawing" Target="../drawings/vmlDrawing4.vml"/><Relationship Id="rId6" Type="http://schemas.openxmlformats.org/officeDocument/2006/relationships/oleObject" Target="../embeddings/oleObject27.bin"/><Relationship Id="rId11" Type="http://schemas.openxmlformats.org/officeDocument/2006/relationships/image" Target="../media/image181.png"/><Relationship Id="rId5" Type="http://schemas.openxmlformats.org/officeDocument/2006/relationships/image" Target="../media/image176.png"/><Relationship Id="rId15" Type="http://schemas.openxmlformats.org/officeDocument/2006/relationships/image" Target="../media/image185.png"/><Relationship Id="rId10" Type="http://schemas.openxmlformats.org/officeDocument/2006/relationships/image" Target="../media/image180.png"/><Relationship Id="rId19" Type="http://schemas.openxmlformats.org/officeDocument/2006/relationships/image" Target="../media/image189.png"/><Relationship Id="rId4" Type="http://schemas.openxmlformats.org/officeDocument/2006/relationships/oleObject" Target="../embeddings/oleObject26.bin"/><Relationship Id="rId9" Type="http://schemas.openxmlformats.org/officeDocument/2006/relationships/image" Target="../media/image179.png"/><Relationship Id="rId14" Type="http://schemas.openxmlformats.org/officeDocument/2006/relationships/image" Target="../media/image1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4.xml"/><Relationship Id="rId1" Type="http://schemas.openxmlformats.org/officeDocument/2006/relationships/vmlDrawing" Target="../drawings/vmlDrawing5.vml"/><Relationship Id="rId4" Type="http://schemas.openxmlformats.org/officeDocument/2006/relationships/image" Target="../media/image191.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8" Type="http://schemas.openxmlformats.org/officeDocument/2006/relationships/image" Target="../media/image173.jpeg"/><Relationship Id="rId13" Type="http://schemas.openxmlformats.org/officeDocument/2006/relationships/image" Target="../media/image165.jpeg"/><Relationship Id="rId18" Type="http://schemas.openxmlformats.org/officeDocument/2006/relationships/image" Target="../media/image194.png"/><Relationship Id="rId26" Type="http://schemas.openxmlformats.org/officeDocument/2006/relationships/image" Target="../media/image147.png"/><Relationship Id="rId39" Type="http://schemas.openxmlformats.org/officeDocument/2006/relationships/oleObject" Target="../embeddings/oleObject41.bin"/><Relationship Id="rId3" Type="http://schemas.openxmlformats.org/officeDocument/2006/relationships/image" Target="../media/image171.jpeg"/><Relationship Id="rId21" Type="http://schemas.openxmlformats.org/officeDocument/2006/relationships/oleObject" Target="../embeddings/oleObject32.bin"/><Relationship Id="rId34" Type="http://schemas.openxmlformats.org/officeDocument/2006/relationships/image" Target="../media/image142.png"/><Relationship Id="rId7" Type="http://schemas.openxmlformats.org/officeDocument/2006/relationships/image" Target="../media/image203.jpeg"/><Relationship Id="rId12" Type="http://schemas.openxmlformats.org/officeDocument/2006/relationships/image" Target="../media/image164.jpeg"/><Relationship Id="rId17" Type="http://schemas.openxmlformats.org/officeDocument/2006/relationships/oleObject" Target="../embeddings/oleObject30.bin"/><Relationship Id="rId25" Type="http://schemas.openxmlformats.org/officeDocument/2006/relationships/oleObject" Target="../embeddings/oleObject34.bin"/><Relationship Id="rId33" Type="http://schemas.openxmlformats.org/officeDocument/2006/relationships/oleObject" Target="../embeddings/oleObject38.bin"/><Relationship Id="rId38" Type="http://schemas.openxmlformats.org/officeDocument/2006/relationships/image" Target="../media/image148.png"/><Relationship Id="rId2" Type="http://schemas.openxmlformats.org/officeDocument/2006/relationships/slideLayout" Target="../slideLayouts/slideLayout24.xml"/><Relationship Id="rId16" Type="http://schemas.openxmlformats.org/officeDocument/2006/relationships/image" Target="../media/image140.png"/><Relationship Id="rId20" Type="http://schemas.openxmlformats.org/officeDocument/2006/relationships/image" Target="../media/image146.png"/><Relationship Id="rId29" Type="http://schemas.openxmlformats.org/officeDocument/2006/relationships/oleObject" Target="../embeddings/oleObject36.bin"/><Relationship Id="rId41" Type="http://schemas.openxmlformats.org/officeDocument/2006/relationships/image" Target="../media/image205.png"/><Relationship Id="rId1" Type="http://schemas.openxmlformats.org/officeDocument/2006/relationships/vmlDrawing" Target="../drawings/vmlDrawing6.vml"/><Relationship Id="rId6" Type="http://schemas.openxmlformats.org/officeDocument/2006/relationships/image" Target="../media/image172.jpeg"/><Relationship Id="rId11" Type="http://schemas.openxmlformats.org/officeDocument/2006/relationships/image" Target="../media/image163.jpeg"/><Relationship Id="rId24" Type="http://schemas.openxmlformats.org/officeDocument/2006/relationships/image" Target="../media/image195.png"/><Relationship Id="rId32" Type="http://schemas.openxmlformats.org/officeDocument/2006/relationships/image" Target="../media/image198.png"/><Relationship Id="rId37" Type="http://schemas.openxmlformats.org/officeDocument/2006/relationships/oleObject" Target="../embeddings/oleObject40.bin"/><Relationship Id="rId40" Type="http://schemas.openxmlformats.org/officeDocument/2006/relationships/image" Target="../media/image200.emf"/><Relationship Id="rId5" Type="http://schemas.openxmlformats.org/officeDocument/2006/relationships/image" Target="../media/image202.jpeg"/><Relationship Id="rId15" Type="http://schemas.openxmlformats.org/officeDocument/2006/relationships/oleObject" Target="../embeddings/oleObject29.bin"/><Relationship Id="rId23" Type="http://schemas.openxmlformats.org/officeDocument/2006/relationships/oleObject" Target="../embeddings/oleObject33.bin"/><Relationship Id="rId28" Type="http://schemas.openxmlformats.org/officeDocument/2006/relationships/image" Target="../media/image196.png"/><Relationship Id="rId36" Type="http://schemas.openxmlformats.org/officeDocument/2006/relationships/image" Target="../media/image199.png"/><Relationship Id="rId10" Type="http://schemas.openxmlformats.org/officeDocument/2006/relationships/image" Target="../media/image174.jpeg"/><Relationship Id="rId19" Type="http://schemas.openxmlformats.org/officeDocument/2006/relationships/oleObject" Target="../embeddings/oleObject31.bin"/><Relationship Id="rId31" Type="http://schemas.openxmlformats.org/officeDocument/2006/relationships/oleObject" Target="../embeddings/oleObject37.bin"/><Relationship Id="rId4" Type="http://schemas.openxmlformats.org/officeDocument/2006/relationships/image" Target="../media/image201.jpeg"/><Relationship Id="rId9" Type="http://schemas.openxmlformats.org/officeDocument/2006/relationships/image" Target="../media/image204.jpeg"/><Relationship Id="rId14" Type="http://schemas.openxmlformats.org/officeDocument/2006/relationships/image" Target="../media/image166.jpeg"/><Relationship Id="rId22" Type="http://schemas.openxmlformats.org/officeDocument/2006/relationships/image" Target="../media/image141.png"/><Relationship Id="rId27" Type="http://schemas.openxmlformats.org/officeDocument/2006/relationships/oleObject" Target="../embeddings/oleObject35.bin"/><Relationship Id="rId30" Type="http://schemas.openxmlformats.org/officeDocument/2006/relationships/image" Target="../media/image197.png"/><Relationship Id="rId35" Type="http://schemas.openxmlformats.org/officeDocument/2006/relationships/oleObject" Target="../embeddings/oleObject39.bin"/></Relationships>
</file>

<file path=ppt/slides/_rels/slide46.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139.jpeg"/><Relationship Id="rId7" Type="http://schemas.openxmlformats.org/officeDocument/2006/relationships/image" Target="../media/image207.png"/><Relationship Id="rId2" Type="http://schemas.openxmlformats.org/officeDocument/2006/relationships/slideLayout" Target="../slideLayouts/slideLayout28.xml"/><Relationship Id="rId1" Type="http://schemas.openxmlformats.org/officeDocument/2006/relationships/vmlDrawing" Target="../drawings/vmlDrawing7.vml"/><Relationship Id="rId6" Type="http://schemas.openxmlformats.org/officeDocument/2006/relationships/image" Target="../media/image206.png"/><Relationship Id="rId11" Type="http://schemas.openxmlformats.org/officeDocument/2006/relationships/image" Target="../media/image211.png"/><Relationship Id="rId5" Type="http://schemas.openxmlformats.org/officeDocument/2006/relationships/image" Target="../media/image138.png"/><Relationship Id="rId10" Type="http://schemas.openxmlformats.org/officeDocument/2006/relationships/image" Target="../media/image210.png"/><Relationship Id="rId4" Type="http://schemas.openxmlformats.org/officeDocument/2006/relationships/oleObject" Target="../embeddings/oleObject42.bin"/><Relationship Id="rId9" Type="http://schemas.openxmlformats.org/officeDocument/2006/relationships/image" Target="../media/image209.png"/></Relationships>
</file>

<file path=ppt/slides/_rels/slide4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hyperlink" Target="http://ieeexplore.ieee.org/xpls/abs_all.jsp?isnumber=4767846&amp;arnumber=4767851&amp;count=16&amp;index=4"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oleObject" Target="../embeddings/oleObject48.bin"/><Relationship Id="rId18" Type="http://schemas.openxmlformats.org/officeDocument/2006/relationships/image" Target="../media/image222.png"/><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217.png"/><Relationship Id="rId17" Type="http://schemas.openxmlformats.org/officeDocument/2006/relationships/image" Target="../media/image221.png"/><Relationship Id="rId2" Type="http://schemas.openxmlformats.org/officeDocument/2006/relationships/slideLayout" Target="../slideLayouts/slideLayout24.xml"/><Relationship Id="rId16" Type="http://schemas.openxmlformats.org/officeDocument/2006/relationships/image" Target="../media/image220.png"/><Relationship Id="rId1" Type="http://schemas.openxmlformats.org/officeDocument/2006/relationships/vmlDrawing" Target="../drawings/vmlDrawing8.vml"/><Relationship Id="rId6" Type="http://schemas.openxmlformats.org/officeDocument/2006/relationships/image" Target="../media/image214.png"/><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image" Target="../media/image219.jpeg"/><Relationship Id="rId10" Type="http://schemas.openxmlformats.org/officeDocument/2006/relationships/image" Target="../media/image216.png"/><Relationship Id="rId4" Type="http://schemas.openxmlformats.org/officeDocument/2006/relationships/image" Target="../media/image213.png"/><Relationship Id="rId9" Type="http://schemas.openxmlformats.org/officeDocument/2006/relationships/oleObject" Target="../embeddings/oleObject46.bin"/><Relationship Id="rId14" Type="http://schemas.openxmlformats.org/officeDocument/2006/relationships/image" Target="../media/image218.png"/></Relationships>
</file>

<file path=ppt/slides/_rels/slide51.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oleObject" Target="../embeddings/oleObject54.bin"/><Relationship Id="rId18" Type="http://schemas.openxmlformats.org/officeDocument/2006/relationships/image" Target="../media/image218.png"/><Relationship Id="rId3" Type="http://schemas.openxmlformats.org/officeDocument/2006/relationships/oleObject" Target="../embeddings/oleObject49.bin"/><Relationship Id="rId21" Type="http://schemas.openxmlformats.org/officeDocument/2006/relationships/oleObject" Target="../embeddings/oleObject58.bin"/><Relationship Id="rId7" Type="http://schemas.openxmlformats.org/officeDocument/2006/relationships/oleObject" Target="../embeddings/oleObject51.bin"/><Relationship Id="rId12" Type="http://schemas.openxmlformats.org/officeDocument/2006/relationships/image" Target="../media/image227.png"/><Relationship Id="rId17" Type="http://schemas.openxmlformats.org/officeDocument/2006/relationships/oleObject" Target="../embeddings/oleObject56.bin"/><Relationship Id="rId2" Type="http://schemas.openxmlformats.org/officeDocument/2006/relationships/slideLayout" Target="../slideLayouts/slideLayout28.xml"/><Relationship Id="rId16" Type="http://schemas.openxmlformats.org/officeDocument/2006/relationships/image" Target="../media/image229.png"/><Relationship Id="rId20" Type="http://schemas.openxmlformats.org/officeDocument/2006/relationships/image" Target="../media/image230.png"/><Relationship Id="rId1" Type="http://schemas.openxmlformats.org/officeDocument/2006/relationships/vmlDrawing" Target="../drawings/vmlDrawing9.vml"/><Relationship Id="rId6" Type="http://schemas.openxmlformats.org/officeDocument/2006/relationships/image" Target="../media/image224.png"/><Relationship Id="rId11" Type="http://schemas.openxmlformats.org/officeDocument/2006/relationships/oleObject" Target="../embeddings/oleObject53.bin"/><Relationship Id="rId5" Type="http://schemas.openxmlformats.org/officeDocument/2006/relationships/oleObject" Target="../embeddings/oleObject50.bin"/><Relationship Id="rId15" Type="http://schemas.openxmlformats.org/officeDocument/2006/relationships/oleObject" Target="../embeddings/oleObject55.bin"/><Relationship Id="rId10" Type="http://schemas.openxmlformats.org/officeDocument/2006/relationships/image" Target="../media/image226.png"/><Relationship Id="rId19" Type="http://schemas.openxmlformats.org/officeDocument/2006/relationships/oleObject" Target="../embeddings/oleObject57.bin"/><Relationship Id="rId4" Type="http://schemas.openxmlformats.org/officeDocument/2006/relationships/image" Target="../media/image223.png"/><Relationship Id="rId9" Type="http://schemas.openxmlformats.org/officeDocument/2006/relationships/oleObject" Target="../embeddings/oleObject52.bin"/><Relationship Id="rId14" Type="http://schemas.openxmlformats.org/officeDocument/2006/relationships/image" Target="../media/image228.png"/><Relationship Id="rId22" Type="http://schemas.openxmlformats.org/officeDocument/2006/relationships/image" Target="../media/image231.png"/></Relationships>
</file>

<file path=ppt/slides/_rels/slide52.xml.rels><?xml version="1.0" encoding="UTF-8" standalone="yes"?>
<Relationships xmlns="http://schemas.openxmlformats.org/package/2006/relationships"><Relationship Id="rId8" Type="http://schemas.openxmlformats.org/officeDocument/2006/relationships/image" Target="../media/image234.png"/><Relationship Id="rId13" Type="http://schemas.openxmlformats.org/officeDocument/2006/relationships/oleObject" Target="../embeddings/oleObject64.bin"/><Relationship Id="rId18" Type="http://schemas.openxmlformats.org/officeDocument/2006/relationships/image" Target="../media/image239.png"/><Relationship Id="rId3" Type="http://schemas.openxmlformats.org/officeDocument/2006/relationships/oleObject" Target="../embeddings/oleObject59.bin"/><Relationship Id="rId21" Type="http://schemas.openxmlformats.org/officeDocument/2006/relationships/oleObject" Target="../embeddings/oleObject68.bin"/><Relationship Id="rId7" Type="http://schemas.openxmlformats.org/officeDocument/2006/relationships/oleObject" Target="../embeddings/oleObject61.bin"/><Relationship Id="rId12" Type="http://schemas.openxmlformats.org/officeDocument/2006/relationships/image" Target="../media/image236.png"/><Relationship Id="rId17" Type="http://schemas.openxmlformats.org/officeDocument/2006/relationships/oleObject" Target="../embeddings/oleObject66.bin"/><Relationship Id="rId2" Type="http://schemas.openxmlformats.org/officeDocument/2006/relationships/slideLayout" Target="../slideLayouts/slideLayout28.xml"/><Relationship Id="rId16" Type="http://schemas.openxmlformats.org/officeDocument/2006/relationships/image" Target="../media/image238.png"/><Relationship Id="rId20" Type="http://schemas.openxmlformats.org/officeDocument/2006/relationships/image" Target="../media/image240.png"/><Relationship Id="rId1" Type="http://schemas.openxmlformats.org/officeDocument/2006/relationships/vmlDrawing" Target="../drawings/vmlDrawing10.vml"/><Relationship Id="rId6" Type="http://schemas.openxmlformats.org/officeDocument/2006/relationships/image" Target="../media/image233.png"/><Relationship Id="rId11" Type="http://schemas.openxmlformats.org/officeDocument/2006/relationships/oleObject" Target="../embeddings/oleObject63.bin"/><Relationship Id="rId5" Type="http://schemas.openxmlformats.org/officeDocument/2006/relationships/oleObject" Target="../embeddings/oleObject60.bin"/><Relationship Id="rId15" Type="http://schemas.openxmlformats.org/officeDocument/2006/relationships/oleObject" Target="../embeddings/oleObject65.bin"/><Relationship Id="rId10" Type="http://schemas.openxmlformats.org/officeDocument/2006/relationships/image" Target="../media/image235.png"/><Relationship Id="rId19" Type="http://schemas.openxmlformats.org/officeDocument/2006/relationships/oleObject" Target="../embeddings/oleObject67.bin"/><Relationship Id="rId4" Type="http://schemas.openxmlformats.org/officeDocument/2006/relationships/image" Target="../media/image232.png"/><Relationship Id="rId9" Type="http://schemas.openxmlformats.org/officeDocument/2006/relationships/oleObject" Target="../embeddings/oleObject62.bin"/><Relationship Id="rId14" Type="http://schemas.openxmlformats.org/officeDocument/2006/relationships/image" Target="../media/image237.png"/><Relationship Id="rId22" Type="http://schemas.openxmlformats.org/officeDocument/2006/relationships/image" Target="../media/image241.png"/></Relationships>
</file>

<file path=ppt/slides/_rels/slide5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53.emf"/><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255.png"/></Relationships>
</file>

<file path=ppt/slides/_rels/slide73.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2" Type="http://schemas.openxmlformats.org/officeDocument/2006/relationships/image" Target="../media/image257.jpg"/><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25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7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45.xml"/></Relationships>
</file>

<file path=ppt/slides/_rels/slide79.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66.png"/></Relationships>
</file>

<file path=ppt/slides/_rels/slide81.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file:///C:\Users\James\Google%20Drive\presentations\CVPR%202014%20human%20computation\media1.mpg" TargetMode="External"/><Relationship Id="rId1" Type="http://schemas.microsoft.com/office/2007/relationships/media" Target="file:///C:\Users\James\Google%20Drive\presentations\CVPR%202014%20human%20computation\media1.mpg" TargetMode="External"/><Relationship Id="rId5" Type="http://schemas.openxmlformats.org/officeDocument/2006/relationships/image" Target="../media/image268.png"/><Relationship Id="rId4" Type="http://schemas.openxmlformats.org/officeDocument/2006/relationships/notesSlide" Target="../notesSlides/notesSlide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tags" Target="../tags/tag1.xml"/><Relationship Id="rId6" Type="http://schemas.openxmlformats.org/officeDocument/2006/relationships/image" Target="../media/image275.emf"/><Relationship Id="rId5" Type="http://schemas.openxmlformats.org/officeDocument/2006/relationships/image" Target="../media/image274.emf"/><Relationship Id="rId4" Type="http://schemas.openxmlformats.org/officeDocument/2006/relationships/image" Target="../media/image273.emf"/></Relationships>
</file>

<file path=ppt/slides/_rels/slide87.xml.rels><?xml version="1.0" encoding="UTF-8" standalone="yes"?>
<Relationships xmlns="http://schemas.openxmlformats.org/package/2006/relationships"><Relationship Id="rId8" Type="http://schemas.openxmlformats.org/officeDocument/2006/relationships/image" Target="../media/image281.emf"/><Relationship Id="rId13" Type="http://schemas.openxmlformats.org/officeDocument/2006/relationships/image" Target="../media/image286.emf"/><Relationship Id="rId18" Type="http://schemas.openxmlformats.org/officeDocument/2006/relationships/image" Target="../media/image291.emf"/><Relationship Id="rId3" Type="http://schemas.openxmlformats.org/officeDocument/2006/relationships/image" Target="../media/image276.emf"/><Relationship Id="rId7" Type="http://schemas.openxmlformats.org/officeDocument/2006/relationships/image" Target="../media/image280.emf"/><Relationship Id="rId12" Type="http://schemas.openxmlformats.org/officeDocument/2006/relationships/image" Target="../media/image285.emf"/><Relationship Id="rId17" Type="http://schemas.openxmlformats.org/officeDocument/2006/relationships/image" Target="../media/image290.emf"/><Relationship Id="rId2" Type="http://schemas.openxmlformats.org/officeDocument/2006/relationships/notesSlide" Target="../notesSlides/notesSlide18.xml"/><Relationship Id="rId16" Type="http://schemas.openxmlformats.org/officeDocument/2006/relationships/image" Target="../media/image289.emf"/><Relationship Id="rId20" Type="http://schemas.openxmlformats.org/officeDocument/2006/relationships/image" Target="../media/image293.emf"/><Relationship Id="rId1" Type="http://schemas.openxmlformats.org/officeDocument/2006/relationships/slideLayout" Target="../slideLayouts/slideLayout45.xml"/><Relationship Id="rId6" Type="http://schemas.openxmlformats.org/officeDocument/2006/relationships/image" Target="../media/image279.emf"/><Relationship Id="rId11" Type="http://schemas.openxmlformats.org/officeDocument/2006/relationships/image" Target="../media/image284.emf"/><Relationship Id="rId5" Type="http://schemas.openxmlformats.org/officeDocument/2006/relationships/image" Target="../media/image278.emf"/><Relationship Id="rId15" Type="http://schemas.openxmlformats.org/officeDocument/2006/relationships/image" Target="../media/image288.emf"/><Relationship Id="rId10" Type="http://schemas.openxmlformats.org/officeDocument/2006/relationships/image" Target="../media/image283.emf"/><Relationship Id="rId19" Type="http://schemas.openxmlformats.org/officeDocument/2006/relationships/image" Target="../media/image292.emf"/><Relationship Id="rId4" Type="http://schemas.openxmlformats.org/officeDocument/2006/relationships/image" Target="../media/image277.emf"/><Relationship Id="rId9" Type="http://schemas.openxmlformats.org/officeDocument/2006/relationships/image" Target="../media/image282.emf"/><Relationship Id="rId14" Type="http://schemas.openxmlformats.org/officeDocument/2006/relationships/image" Target="../media/image287.emf"/></Relationships>
</file>

<file path=ppt/slides/_rels/slide88.xml.rels><?xml version="1.0" encoding="UTF-8" standalone="yes"?>
<Relationships xmlns="http://schemas.openxmlformats.org/package/2006/relationships"><Relationship Id="rId3" Type="http://schemas.openxmlformats.org/officeDocument/2006/relationships/image" Target="../media/image294.emf"/><Relationship Id="rId2" Type="http://schemas.openxmlformats.org/officeDocument/2006/relationships/notesSlide" Target="../notesSlides/notesSlide19.xml"/><Relationship Id="rId1" Type="http://schemas.openxmlformats.org/officeDocument/2006/relationships/slideLayout" Target="../slideLayouts/slideLayout45.xml"/><Relationship Id="rId6" Type="http://schemas.openxmlformats.org/officeDocument/2006/relationships/image" Target="../media/image297.emf"/><Relationship Id="rId5" Type="http://schemas.openxmlformats.org/officeDocument/2006/relationships/image" Target="../media/image296.emf"/><Relationship Id="rId4" Type="http://schemas.openxmlformats.org/officeDocument/2006/relationships/image" Target="../media/image295.emf"/></Relationships>
</file>

<file path=ppt/slides/_rels/slide89.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3" Type="http://schemas.openxmlformats.org/officeDocument/2006/relationships/notesSlide" Target="../notesSlides/notesSlide20.xml"/><Relationship Id="rId7" Type="http://schemas.openxmlformats.org/officeDocument/2006/relationships/image" Target="../media/image301.png"/><Relationship Id="rId12" Type="http://schemas.openxmlformats.org/officeDocument/2006/relationships/image" Target="../media/image306.png"/><Relationship Id="rId2" Type="http://schemas.openxmlformats.org/officeDocument/2006/relationships/slideLayout" Target="../slideLayouts/slideLayout46.xml"/><Relationship Id="rId1" Type="http://schemas.openxmlformats.org/officeDocument/2006/relationships/tags" Target="../tags/tag2.xml"/><Relationship Id="rId6" Type="http://schemas.openxmlformats.org/officeDocument/2006/relationships/image" Target="../media/image300.png"/><Relationship Id="rId11" Type="http://schemas.openxmlformats.org/officeDocument/2006/relationships/image" Target="../media/image305.png"/><Relationship Id="rId5" Type="http://schemas.openxmlformats.org/officeDocument/2006/relationships/image" Target="../media/image299.png"/><Relationship Id="rId10" Type="http://schemas.openxmlformats.org/officeDocument/2006/relationships/image" Target="../media/image304.png"/><Relationship Id="rId4" Type="http://schemas.openxmlformats.org/officeDocument/2006/relationships/image" Target="../media/image298.png"/><Relationship Id="rId9" Type="http://schemas.openxmlformats.org/officeDocument/2006/relationships/image" Target="../media/image303.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6.xml"/><Relationship Id="rId1" Type="http://schemas.openxmlformats.org/officeDocument/2006/relationships/tags" Target="../tags/tag3.xml"/><Relationship Id="rId4" Type="http://schemas.openxmlformats.org/officeDocument/2006/relationships/image" Target="../media/image308.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xml"/><Relationship Id="rId1" Type="http://schemas.openxmlformats.org/officeDocument/2006/relationships/tags" Target="../tags/tag4.xml"/><Relationship Id="rId4" Type="http://schemas.openxmlformats.org/officeDocument/2006/relationships/image" Target="../media/image309.png"/></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5.xml"/><Relationship Id="rId1" Type="http://schemas.openxmlformats.org/officeDocument/2006/relationships/tags" Target="../tags/tag5.xml"/><Relationship Id="rId4" Type="http://schemas.openxmlformats.org/officeDocument/2006/relationships/image" Target="../media/image310.png"/></Relationships>
</file>

<file path=ppt/slides/_rels/slide93.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image" Target="../media/image320.png"/><Relationship Id="rId3" Type="http://schemas.openxmlformats.org/officeDocument/2006/relationships/notesSlide" Target="../notesSlides/notesSlide24.xml"/><Relationship Id="rId7" Type="http://schemas.openxmlformats.org/officeDocument/2006/relationships/image" Target="../media/image314.png"/><Relationship Id="rId12" Type="http://schemas.openxmlformats.org/officeDocument/2006/relationships/image" Target="../media/image319.png"/><Relationship Id="rId2" Type="http://schemas.openxmlformats.org/officeDocument/2006/relationships/slideLayout" Target="../slideLayouts/slideLayout46.xml"/><Relationship Id="rId1" Type="http://schemas.openxmlformats.org/officeDocument/2006/relationships/tags" Target="../tags/tag6.xml"/><Relationship Id="rId6" Type="http://schemas.openxmlformats.org/officeDocument/2006/relationships/image" Target="../media/image313.png"/><Relationship Id="rId11" Type="http://schemas.openxmlformats.org/officeDocument/2006/relationships/image" Target="../media/image318.png"/><Relationship Id="rId5" Type="http://schemas.openxmlformats.org/officeDocument/2006/relationships/image" Target="../media/image312.png"/><Relationship Id="rId10" Type="http://schemas.openxmlformats.org/officeDocument/2006/relationships/image" Target="../media/image317.png"/><Relationship Id="rId4" Type="http://schemas.openxmlformats.org/officeDocument/2006/relationships/image" Target="../media/image311.png"/><Relationship Id="rId9" Type="http://schemas.openxmlformats.org/officeDocument/2006/relationships/image" Target="../media/image316.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6.xml"/><Relationship Id="rId1" Type="http://schemas.openxmlformats.org/officeDocument/2006/relationships/tags" Target="../tags/tag7.xml"/><Relationship Id="rId4" Type="http://schemas.openxmlformats.org/officeDocument/2006/relationships/image" Target="../media/image321.png"/></Relationships>
</file>

<file path=ppt/slides/_rels/slide9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file:///C:\Users\James\Google%20Drive\presentations\Faculty%20meeting%202014%20fall\media6.mpg" TargetMode="External"/><Relationship Id="rId1" Type="http://schemas.microsoft.com/office/2007/relationships/media" Target="file:///C:\Users\James\Google%20Drive\presentations\Faculty%20meeting%202014%20fall\media6.mpg" TargetMode="External"/><Relationship Id="rId4" Type="http://schemas.openxmlformats.org/officeDocument/2006/relationships/image" Target="../media/image322.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file:///C:\Users\James\Google%20Drive\presentations\Faculty%20meeting%202014%20fall\media8.mpg" TargetMode="External"/><Relationship Id="rId1" Type="http://schemas.microsoft.com/office/2007/relationships/media" Target="file:///C:\Users\James\Google%20Drive\presentations\Faculty%20meeting%202014%20fall\media8.mpg" TargetMode="External"/><Relationship Id="rId4" Type="http://schemas.openxmlformats.org/officeDocument/2006/relationships/image" Target="../media/image323.png"/></Relationships>
</file>

<file path=ppt/slides/_rels/slide9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6.xml"/><Relationship Id="rId1" Type="http://schemas.openxmlformats.org/officeDocument/2006/relationships/slideLayout" Target="../slideLayouts/slideLayout45.xml"/><Relationship Id="rId6" Type="http://schemas.openxmlformats.org/officeDocument/2006/relationships/image" Target="../media/image326.png"/><Relationship Id="rId5" Type="http://schemas.openxmlformats.org/officeDocument/2006/relationships/image" Target="../media/image325.png"/><Relationship Id="rId4" Type="http://schemas.openxmlformats.org/officeDocument/2006/relationships/image" Target="../media/image32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46.xml"/><Relationship Id="rId5" Type="http://schemas.openxmlformats.org/officeDocument/2006/relationships/image" Target="../media/image330.png"/><Relationship Id="rId4" Type="http://schemas.openxmlformats.org/officeDocument/2006/relationships/image" Target="../media/image3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ctrTitle"/>
          </p:nvPr>
        </p:nvSpPr>
        <p:spPr/>
        <p:txBody>
          <a:bodyPr/>
          <a:lstStyle/>
          <a:p>
            <a:pPr eaLnBrk="1" hangingPunct="1"/>
            <a:r>
              <a:rPr lang="en-US" altLang="en-US" dirty="0"/>
              <a:t/>
            </a:r>
            <a:br>
              <a:rPr lang="en-US" altLang="en-US" dirty="0"/>
            </a:br>
            <a:r>
              <a:rPr lang="en-US" altLang="en-US" dirty="0" smtClean="0"/>
              <a:t>Boundaries </a:t>
            </a:r>
            <a:r>
              <a:rPr lang="en-US" altLang="en-US" dirty="0"/>
              <a:t>and </a:t>
            </a:r>
            <a:r>
              <a:rPr lang="en-US" altLang="en-US" dirty="0" smtClean="0"/>
              <a:t>Sketches</a:t>
            </a:r>
            <a:endParaRPr lang="en-US" altLang="en-US" dirty="0" smtClean="0"/>
          </a:p>
        </p:txBody>
      </p:sp>
      <p:sp>
        <p:nvSpPr>
          <p:cNvPr id="26627" name="Subtitle 2"/>
          <p:cNvSpPr>
            <a:spLocks noGrp="1"/>
          </p:cNvSpPr>
          <p:nvPr>
            <p:ph type="subTitle" idx="1"/>
          </p:nvPr>
        </p:nvSpPr>
        <p:spPr>
          <a:xfrm>
            <a:off x="1447800" y="4114800"/>
            <a:ext cx="6400800" cy="2209800"/>
          </a:xfrm>
        </p:spPr>
        <p:txBody>
          <a:bodyPr/>
          <a:lstStyle/>
          <a:p>
            <a:pPr eaLnBrk="1" hangingPunct="1"/>
            <a:r>
              <a:rPr lang="en-US" altLang="en-US" dirty="0" smtClean="0">
                <a:solidFill>
                  <a:schemeClr val="tx1"/>
                </a:solidFill>
              </a:rPr>
              <a:t>Computer Vision</a:t>
            </a:r>
          </a:p>
          <a:p>
            <a:pPr eaLnBrk="1" hangingPunct="1"/>
            <a:endParaRPr lang="en-US" altLang="en-US" dirty="0" smtClean="0">
              <a:solidFill>
                <a:schemeClr val="tx1"/>
              </a:solidFill>
            </a:endParaRPr>
          </a:p>
          <a:p>
            <a:pPr eaLnBrk="1" hangingPunct="1"/>
            <a:r>
              <a:rPr lang="en-US" altLang="en-US" dirty="0" smtClean="0">
                <a:solidFill>
                  <a:schemeClr val="tx1"/>
                </a:solidFill>
              </a:rPr>
              <a:t>James Hays</a:t>
            </a:r>
          </a:p>
        </p:txBody>
      </p:sp>
      <p:sp>
        <p:nvSpPr>
          <p:cNvPr id="5" name="TextBox 4"/>
          <p:cNvSpPr txBox="1"/>
          <p:nvPr/>
        </p:nvSpPr>
        <p:spPr>
          <a:xfrm>
            <a:off x="5718062" y="6581001"/>
            <a:ext cx="3425938" cy="276999"/>
          </a:xfrm>
          <a:prstGeom prst="rect">
            <a:avLst/>
          </a:prstGeom>
          <a:noFill/>
        </p:spPr>
        <p:txBody>
          <a:bodyPr wrap="none">
            <a:spAutoFit/>
          </a:bodyPr>
          <a:lstStyle/>
          <a:p>
            <a:pPr>
              <a:defRPr/>
            </a:pPr>
            <a:r>
              <a:rPr lang="en-US" sz="1200" dirty="0">
                <a:solidFill>
                  <a:schemeClr val="bg1">
                    <a:lumMod val="65000"/>
                  </a:schemeClr>
                </a:solidFill>
                <a:latin typeface="Arial" charset="0"/>
                <a:cs typeface="+mn-cs"/>
              </a:rPr>
              <a:t>Many </a:t>
            </a:r>
            <a:r>
              <a:rPr lang="en-US" sz="1200" dirty="0" smtClean="0">
                <a:solidFill>
                  <a:schemeClr val="bg1">
                    <a:lumMod val="65000"/>
                  </a:schemeClr>
                </a:solidFill>
                <a:latin typeface="Arial" charset="0"/>
                <a:cs typeface="+mn-cs"/>
              </a:rPr>
              <a:t>slides from </a:t>
            </a:r>
            <a:r>
              <a:rPr lang="en-US" sz="1200" dirty="0">
                <a:solidFill>
                  <a:schemeClr val="bg1">
                    <a:lumMod val="65000"/>
                  </a:schemeClr>
                </a:solidFill>
                <a:latin typeface="Arial" charset="0"/>
                <a:cs typeface="+mn-cs"/>
              </a:rPr>
              <a:t>Michael </a:t>
            </a:r>
            <a:r>
              <a:rPr lang="en-US" sz="1200" dirty="0" err="1">
                <a:solidFill>
                  <a:schemeClr val="bg1">
                    <a:lumMod val="65000"/>
                  </a:schemeClr>
                </a:solidFill>
                <a:latin typeface="Arial" charset="0"/>
                <a:cs typeface="+mn-cs"/>
              </a:rPr>
              <a:t>Maire</a:t>
            </a:r>
            <a:r>
              <a:rPr lang="en-US" sz="1200" dirty="0">
                <a:solidFill>
                  <a:schemeClr val="bg1">
                    <a:lumMod val="65000"/>
                  </a:schemeClr>
                </a:solidFill>
                <a:latin typeface="Arial" charset="0"/>
                <a:cs typeface="+mn-cs"/>
              </a:rPr>
              <a:t>, </a:t>
            </a:r>
            <a:r>
              <a:rPr lang="en-US" sz="1200" dirty="0" err="1">
                <a:solidFill>
                  <a:schemeClr val="bg1">
                    <a:lumMod val="65000"/>
                  </a:schemeClr>
                </a:solidFill>
                <a:latin typeface="Arial" charset="0"/>
                <a:cs typeface="+mn-cs"/>
              </a:rPr>
              <a:t>Jitendra</a:t>
            </a:r>
            <a:r>
              <a:rPr lang="en-US" sz="1200" dirty="0">
                <a:solidFill>
                  <a:schemeClr val="bg1">
                    <a:lumMod val="65000"/>
                  </a:schemeClr>
                </a:solidFill>
                <a:latin typeface="Arial" charset="0"/>
                <a:cs typeface="+mn-cs"/>
              </a:rPr>
              <a:t> </a:t>
            </a:r>
            <a:r>
              <a:rPr lang="en-US" sz="1200" dirty="0" err="1">
                <a:solidFill>
                  <a:schemeClr val="bg1">
                    <a:lumMod val="65000"/>
                  </a:schemeClr>
                </a:solidFill>
                <a:latin typeface="Arial" charset="0"/>
                <a:cs typeface="+mn-cs"/>
              </a:rPr>
              <a:t>Malek</a:t>
            </a:r>
            <a:endParaRPr lang="en-US" sz="1200" dirty="0">
              <a:solidFill>
                <a:schemeClr val="bg1">
                  <a:lumMod val="65000"/>
                </a:schemeClr>
              </a:solidFill>
              <a:latin typeface="Arial" charset="0"/>
              <a:cs typeface="+mn-cs"/>
            </a:endParaRPr>
          </a:p>
        </p:txBody>
      </p:sp>
      <p:sp>
        <p:nvSpPr>
          <p:cNvPr id="26629" name="TextBox 1"/>
          <p:cNvSpPr txBox="1">
            <a:spLocks noChangeArrowheads="1"/>
          </p:cNvSpPr>
          <p:nvPr/>
        </p:nvSpPr>
        <p:spPr bwMode="auto">
          <a:xfrm>
            <a:off x="7162800" y="32004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Szeliski 4.2</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954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7"/>
          <p:cNvSpPr>
            <a:spLocks noGrp="1" noChangeArrowheads="1"/>
          </p:cNvSpPr>
          <p:nvPr>
            <p:ph type="title"/>
          </p:nvPr>
        </p:nvSpPr>
        <p:spPr/>
        <p:txBody>
          <a:bodyPr>
            <a:normAutofit fontScale="90000"/>
          </a:bodyPr>
          <a:lstStyle/>
          <a:p>
            <a:pPr>
              <a:defRPr/>
            </a:pPr>
            <a:r>
              <a:rPr lang="en-US" dirty="0" smtClean="0"/>
              <a:t>Non-maximum suppression for each orientation</a:t>
            </a:r>
          </a:p>
        </p:txBody>
      </p:sp>
      <p:sp>
        <p:nvSpPr>
          <p:cNvPr id="35846" name="Rectangle 9"/>
          <p:cNvSpPr>
            <a:spLocks noChangeArrowheads="1"/>
          </p:cNvSpPr>
          <p:nvPr/>
        </p:nvSpPr>
        <p:spPr bwMode="auto">
          <a:xfrm>
            <a:off x="5715000" y="1295400"/>
            <a:ext cx="22860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At q, we have a maximum if the value is larger than those at both p and at r. Interpolate to get these values.</a:t>
            </a:r>
          </a:p>
        </p:txBody>
      </p:sp>
      <p:sp>
        <p:nvSpPr>
          <p:cNvPr id="35847" name="Text Box 10"/>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309" y="1106148"/>
            <a:ext cx="2461098" cy="2461098"/>
          </a:xfrm>
          <a:prstGeom prst="rect">
            <a:avLst/>
          </a:prstGeom>
          <a:ln>
            <a:solidFill>
              <a:schemeClr val="tx1"/>
            </a:solidFill>
          </a:ln>
        </p:spPr>
      </p:pic>
      <p:pic>
        <p:nvPicPr>
          <p:cNvPr id="1046" name="Picture 22" descr="https://lh5.googleusercontent.com/zGBdmh8bTKZCpISM2uP4J3hS0sFU_44IbP8Me0n99pHd4yy1wZA9iJDPX6EA-Onc8c2J9yTFr0fHL5CVdPzxePaf8XUwBYLsRjY9c8mUdp_RAvCGqONlPYoonA0QbN46PFBXnq9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309" y="1109621"/>
            <a:ext cx="2461098" cy="24610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92" y="6286500"/>
            <a:ext cx="9144001" cy="571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ext Placeholder 1"/>
          <p:cNvSpPr>
            <a:spLocks noGrp="1"/>
          </p:cNvSpPr>
          <p:nvPr>
            <p:ph type="body" idx="1"/>
          </p:nvPr>
        </p:nvSpPr>
        <p:spPr>
          <a:xfrm>
            <a:off x="116989" y="6283567"/>
            <a:ext cx="5998800" cy="605100"/>
          </a:xfrm>
        </p:spPr>
        <p:txBody>
          <a:bodyPr/>
          <a:lstStyle/>
          <a:p>
            <a:r>
              <a:rPr lang="en-US" dirty="0"/>
              <a:t>Does recognizing sketches help us retrieve sketches?</a:t>
            </a:r>
            <a:endParaRPr lang="en-US" b="1" dirty="0"/>
          </a:p>
        </p:txBody>
      </p:sp>
      <p:pic>
        <p:nvPicPr>
          <p:cNvPr id="11" name="Picture 10" descr="http://s2016.siggraph.org/sites/default/files/s16_high_black_right_t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199" y="6406904"/>
            <a:ext cx="1588178" cy="43410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183522" y="1407057"/>
            <a:ext cx="3091303" cy="2345955"/>
          </a:xfrm>
          <a:prstGeom prst="cloudCallout">
            <a:avLst>
              <a:gd name="adj1" fmla="val -46271"/>
              <a:gd name="adj2" fmla="val 61233"/>
            </a:avLst>
          </a:prstGeom>
        </p:spPr>
        <p:style>
          <a:lnRef idx="1">
            <a:schemeClr val="accent4"/>
          </a:lnRef>
          <a:fillRef idx="2">
            <a:schemeClr val="accent4"/>
          </a:fillRef>
          <a:effectRef idx="1">
            <a:schemeClr val="accent4"/>
          </a:effectRef>
          <a:fontRef idx="minor">
            <a:schemeClr val="dk1"/>
          </a:fontRef>
        </p:style>
        <p:txBody>
          <a:bodyPr rtlCol="0" anchor="ctr"/>
          <a:lstStyle/>
          <a:p>
            <a:pPr algn="ctr" fontAlgn="auto">
              <a:spcBef>
                <a:spcPts val="0"/>
              </a:spcBef>
              <a:spcAft>
                <a:spcPts val="0"/>
              </a:spcAft>
            </a:pPr>
            <a:endParaRPr lang="en-US">
              <a:solidFill>
                <a:prstClr val="black"/>
              </a:solidFill>
            </a:endParaRPr>
          </a:p>
        </p:txBody>
      </p:sp>
      <p:pic>
        <p:nvPicPr>
          <p:cNvPr id="8" name="Picture 6" descr="https://c1.staticflickr.com/1/179/385925834_c14d1a56da_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1539" y="1972420"/>
            <a:ext cx="1561723" cy="104013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9" name="Picture 6" descr="https://c1.staticflickr.com/1/179/385925834_c14d1a56da_b.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8361" y="3857487"/>
            <a:ext cx="1958153" cy="13041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descr="http://sketchy.eye.gatech.edu/explore/photos/rabbit/n02325366_106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7090" y="3857487"/>
            <a:ext cx="1304161" cy="13041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img.dailymail.co.uk/i/pix/2008/01_04/rabbitL_468x59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85161" y="3860687"/>
            <a:ext cx="1023841" cy="13060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66.media.tumblr.com/4b48cf8b00e66839f3977fdd554046fa/tumblr_nvaxgconhL1qh66wqo2_128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77486" y="3857894"/>
            <a:ext cx="1087869" cy="129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83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1046"/>
                                        </p:tgtEl>
                                        <p:attrNameLst>
                                          <p:attrName>style.visibility</p:attrName>
                                        </p:attrNameLst>
                                      </p:cBhvr>
                                      <p:to>
                                        <p:strVal val="visible"/>
                                      </p:to>
                                    </p:set>
                                  </p:childTnLst>
                                </p:cTn>
                              </p:par>
                              <p:par>
                                <p:cTn id="7" presetID="42" presetClass="entr" presetSubtype="0" fill="hold" nodeType="withEffect">
                                  <p:stCondLst>
                                    <p:cond delay="4000"/>
                                  </p:stCondLst>
                                  <p:childTnLst>
                                    <p:set>
                                      <p:cBhvr>
                                        <p:cTn id="8" dur="1" fill="hold">
                                          <p:stCondLst>
                                            <p:cond delay="0"/>
                                          </p:stCondLst>
                                        </p:cTn>
                                        <p:tgtEl>
                                          <p:spTgt spid="19"/>
                                        </p:tgtEl>
                                        <p:attrNameLst>
                                          <p:attrName>style.visibility</p:attrName>
                                        </p:attrNameLst>
                                      </p:cBhvr>
                                      <p:to>
                                        <p:strVal val="visible"/>
                                      </p:to>
                                    </p:set>
                                    <p:animEffect transition="in" filter="fade">
                                      <p:cBhvr>
                                        <p:cTn id="9" dur="1000"/>
                                        <p:tgtEl>
                                          <p:spTgt spid="19"/>
                                        </p:tgtEl>
                                      </p:cBhvr>
                                    </p:animEffect>
                                    <p:anim calcmode="lin" valueType="num">
                                      <p:cBhvr>
                                        <p:cTn id="10" dur="1000" fill="hold"/>
                                        <p:tgtEl>
                                          <p:spTgt spid="19"/>
                                        </p:tgtEl>
                                        <p:attrNameLst>
                                          <p:attrName>ppt_x</p:attrName>
                                        </p:attrNameLst>
                                      </p:cBhvr>
                                      <p:tavLst>
                                        <p:tav tm="0">
                                          <p:val>
                                            <p:strVal val="#ppt_x"/>
                                          </p:val>
                                        </p:tav>
                                        <p:tav tm="100000">
                                          <p:val>
                                            <p:strVal val="#ppt_x"/>
                                          </p:val>
                                        </p:tav>
                                      </p:tavLst>
                                    </p:anim>
                                    <p:anim calcmode="lin" valueType="num">
                                      <p:cBhvr>
                                        <p:cTn id="11" dur="1000" fill="hold"/>
                                        <p:tgtEl>
                                          <p:spTgt spid="19"/>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40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4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40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296988"/>
            <a:ext cx="4818062"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6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9038" y="52578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Text Box 6"/>
          <p:cNvSpPr txBox="1">
            <a:spLocks noChangeArrowheads="1"/>
          </p:cNvSpPr>
          <p:nvPr/>
        </p:nvSpPr>
        <p:spPr bwMode="auto">
          <a:xfrm>
            <a:off x="5791200" y="1295400"/>
            <a:ext cx="3276600"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Assume the marked point is an edge point.  Then we construct the tangent to the edge curve (which is normal to the gradient at that point) and use this to predict the next points (here either r or s). </a:t>
            </a:r>
          </a:p>
        </p:txBody>
      </p:sp>
      <p:sp>
        <p:nvSpPr>
          <p:cNvPr id="36870" name="Rectangle 7"/>
          <p:cNvSpPr>
            <a:spLocks noGrp="1" noChangeArrowheads="1"/>
          </p:cNvSpPr>
          <p:nvPr>
            <p:ph type="title"/>
          </p:nvPr>
        </p:nvSpPr>
        <p:spPr/>
        <p:txBody>
          <a:bodyPr/>
          <a:lstStyle/>
          <a:p>
            <a:r>
              <a:rPr lang="en-US" altLang="en-US" smtClean="0"/>
              <a:t>Edge linking</a:t>
            </a:r>
          </a:p>
        </p:txBody>
      </p:sp>
      <p:sp>
        <p:nvSpPr>
          <p:cNvPr id="36871" name="Text Box 9"/>
          <p:cNvSpPr txBox="1">
            <a:spLocks noChangeArrowheads="1"/>
          </p:cNvSpPr>
          <p:nvPr/>
        </p:nvSpPr>
        <p:spPr bwMode="auto">
          <a:xfrm>
            <a:off x="90488" y="6553200"/>
            <a:ext cx="1662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Forsyth</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US" altLang="en-US" smtClean="0"/>
              <a:t>Before Non-max Suppression</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z="3600" smtClean="0"/>
              <a:t>After non-max suppression</a:t>
            </a:r>
          </a:p>
        </p:txBody>
      </p:sp>
      <p:pic>
        <p:nvPicPr>
          <p:cNvPr id="38915" name="Picture 2" descr="C:\Documents and Settings\Derek Hoiem\My Documents\Classes\Spring10 - Computer Vision\figs\7\lena_grad_th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z="3200" smtClean="0"/>
              <a:t>Hysteresis thresholding</a:t>
            </a:r>
          </a:p>
        </p:txBody>
      </p:sp>
      <p:sp>
        <p:nvSpPr>
          <p:cNvPr id="39939" name="Content Placeholder 2"/>
          <p:cNvSpPr>
            <a:spLocks noGrp="1"/>
          </p:cNvSpPr>
          <p:nvPr>
            <p:ph idx="1"/>
          </p:nvPr>
        </p:nvSpPr>
        <p:spPr/>
        <p:txBody>
          <a:bodyPr/>
          <a:lstStyle/>
          <a:p>
            <a:r>
              <a:rPr lang="en-US" altLang="en-US" sz="2400" smtClean="0"/>
              <a:t>Threshold at low/high levels to get weak/strong edge pixels</a:t>
            </a:r>
          </a:p>
          <a:p>
            <a:r>
              <a:rPr lang="en-US" altLang="en-US" sz="2400" smtClean="0"/>
              <a:t>Do connected components, starting from strong edge pixels</a:t>
            </a:r>
          </a:p>
        </p:txBody>
      </p:sp>
      <p:pic>
        <p:nvPicPr>
          <p:cNvPr id="39940" name="Picture 2" descr="C:\Documents and Settings\Derek Hoiem\My Documents\Classes\Spring10 - Computer Vision\figs\7\lena_hysteresi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92138" y="0"/>
            <a:ext cx="7772400" cy="1143000"/>
          </a:xfrm>
        </p:spPr>
        <p:txBody>
          <a:bodyPr/>
          <a:lstStyle/>
          <a:p>
            <a:r>
              <a:rPr lang="en-US" altLang="en-US" smtClean="0"/>
              <a:t>Hysteresis thresholding</a:t>
            </a:r>
          </a:p>
        </p:txBody>
      </p:sp>
      <p:sp>
        <p:nvSpPr>
          <p:cNvPr id="40963" name="Rectangle 3"/>
          <p:cNvSpPr>
            <a:spLocks noGrp="1" noChangeArrowheads="1"/>
          </p:cNvSpPr>
          <p:nvPr>
            <p:ph idx="1"/>
          </p:nvPr>
        </p:nvSpPr>
        <p:spPr>
          <a:xfrm>
            <a:off x="701675" y="1201738"/>
            <a:ext cx="7772400" cy="4114800"/>
          </a:xfrm>
        </p:spPr>
        <p:txBody>
          <a:bodyPr/>
          <a:lstStyle/>
          <a:p>
            <a:r>
              <a:rPr lang="en-US" altLang="en-US" smtClean="0"/>
              <a:t>Check that maximum value of gradient value is sufficiently large</a:t>
            </a:r>
          </a:p>
          <a:p>
            <a:pPr lvl="1"/>
            <a:r>
              <a:rPr lang="en-US" altLang="en-US" smtClean="0"/>
              <a:t>drop-outs?  use </a:t>
            </a:r>
            <a:r>
              <a:rPr lang="en-US" altLang="en-US" b="1" smtClean="0"/>
              <a:t>hysteresis</a:t>
            </a:r>
          </a:p>
          <a:p>
            <a:pPr lvl="2"/>
            <a:r>
              <a:rPr lang="en-US" altLang="en-US" smtClean="0"/>
              <a:t>use a high threshold to start edge curves and a low threshold to continue them.</a:t>
            </a:r>
            <a:endParaRPr lang="en-US" altLang="en-US" b="1" smtClean="0"/>
          </a:p>
        </p:txBody>
      </p:sp>
      <p:sp>
        <p:nvSpPr>
          <p:cNvPr id="40964" name="Freeform 4"/>
          <p:cNvSpPr>
            <a:spLocks/>
          </p:cNvSpPr>
          <p:nvPr/>
        </p:nvSpPr>
        <p:spPr bwMode="auto">
          <a:xfrm>
            <a:off x="311150" y="3960813"/>
            <a:ext cx="2743200" cy="774700"/>
          </a:xfrm>
          <a:custGeom>
            <a:avLst/>
            <a:gdLst>
              <a:gd name="T0" fmla="*/ 2147483647 w 1728"/>
              <a:gd name="T1" fmla="*/ 2147483647 h 488"/>
              <a:gd name="T2" fmla="*/ 2147483647 w 1728"/>
              <a:gd name="T3" fmla="*/ 2147483647 h 488"/>
              <a:gd name="T4" fmla="*/ 2147483647 w 1728"/>
              <a:gd name="T5" fmla="*/ 2147483647 h 488"/>
              <a:gd name="T6" fmla="*/ 2147483647 w 1728"/>
              <a:gd name="T7" fmla="*/ 2147483647 h 488"/>
              <a:gd name="T8" fmla="*/ 2147483647 w 1728"/>
              <a:gd name="T9" fmla="*/ 2147483647 h 488"/>
              <a:gd name="T10" fmla="*/ 0 60000 65536"/>
              <a:gd name="T11" fmla="*/ 0 60000 65536"/>
              <a:gd name="T12" fmla="*/ 0 60000 65536"/>
              <a:gd name="T13" fmla="*/ 0 60000 65536"/>
              <a:gd name="T14" fmla="*/ 0 60000 65536"/>
              <a:gd name="T15" fmla="*/ 0 w 1728"/>
              <a:gd name="T16" fmla="*/ 0 h 488"/>
              <a:gd name="T17" fmla="*/ 1728 w 1728"/>
              <a:gd name="T18" fmla="*/ 488 h 488"/>
            </a:gdLst>
            <a:ahLst/>
            <a:cxnLst>
              <a:cxn ang="T10">
                <a:pos x="T0" y="T1"/>
              </a:cxn>
              <a:cxn ang="T11">
                <a:pos x="T2" y="T3"/>
              </a:cxn>
              <a:cxn ang="T12">
                <a:pos x="T4" y="T5"/>
              </a:cxn>
              <a:cxn ang="T13">
                <a:pos x="T6" y="T7"/>
              </a:cxn>
              <a:cxn ang="T14">
                <a:pos x="T8" y="T9"/>
              </a:cxn>
            </a:cxnLst>
            <a:rect l="T15" t="T16" r="T17" b="T18"/>
            <a:pathLst>
              <a:path w="1728" h="488">
                <a:moveTo>
                  <a:pt x="96" y="464"/>
                </a:moveTo>
                <a:cubicBezTo>
                  <a:pt x="48" y="476"/>
                  <a:pt x="0" y="488"/>
                  <a:pt x="96" y="416"/>
                </a:cubicBezTo>
                <a:cubicBezTo>
                  <a:pt x="192" y="344"/>
                  <a:pt x="488" y="64"/>
                  <a:pt x="672" y="32"/>
                </a:cubicBezTo>
                <a:cubicBezTo>
                  <a:pt x="856" y="0"/>
                  <a:pt x="1024" y="184"/>
                  <a:pt x="1200" y="224"/>
                </a:cubicBezTo>
                <a:cubicBezTo>
                  <a:pt x="1376" y="264"/>
                  <a:pt x="1552" y="268"/>
                  <a:pt x="1728" y="272"/>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5" name="Freeform 5"/>
          <p:cNvSpPr>
            <a:spLocks/>
          </p:cNvSpPr>
          <p:nvPr/>
        </p:nvSpPr>
        <p:spPr bwMode="auto">
          <a:xfrm>
            <a:off x="2978150" y="3998913"/>
            <a:ext cx="2590800" cy="698500"/>
          </a:xfrm>
          <a:custGeom>
            <a:avLst/>
            <a:gdLst>
              <a:gd name="T0" fmla="*/ 0 w 1632"/>
              <a:gd name="T1" fmla="*/ 2147483647 h 440"/>
              <a:gd name="T2" fmla="*/ 2147483647 w 1632"/>
              <a:gd name="T3" fmla="*/ 2147483647 h 440"/>
              <a:gd name="T4" fmla="*/ 2147483647 w 1632"/>
              <a:gd name="T5" fmla="*/ 2147483647 h 440"/>
              <a:gd name="T6" fmla="*/ 2147483647 w 1632"/>
              <a:gd name="T7" fmla="*/ 2147483647 h 440"/>
              <a:gd name="T8" fmla="*/ 2147483647 w 1632"/>
              <a:gd name="T9" fmla="*/ 2147483647 h 440"/>
              <a:gd name="T10" fmla="*/ 0 60000 65536"/>
              <a:gd name="T11" fmla="*/ 0 60000 65536"/>
              <a:gd name="T12" fmla="*/ 0 60000 65536"/>
              <a:gd name="T13" fmla="*/ 0 60000 65536"/>
              <a:gd name="T14" fmla="*/ 0 60000 65536"/>
              <a:gd name="T15" fmla="*/ 0 w 1632"/>
              <a:gd name="T16" fmla="*/ 0 h 440"/>
              <a:gd name="T17" fmla="*/ 1632 w 1632"/>
              <a:gd name="T18" fmla="*/ 440 h 440"/>
            </a:gdLst>
            <a:ahLst/>
            <a:cxnLst>
              <a:cxn ang="T10">
                <a:pos x="T0" y="T1"/>
              </a:cxn>
              <a:cxn ang="T11">
                <a:pos x="T2" y="T3"/>
              </a:cxn>
              <a:cxn ang="T12">
                <a:pos x="T4" y="T5"/>
              </a:cxn>
              <a:cxn ang="T13">
                <a:pos x="T6" y="T7"/>
              </a:cxn>
              <a:cxn ang="T14">
                <a:pos x="T8" y="T9"/>
              </a:cxn>
            </a:cxnLst>
            <a:rect l="T15" t="T16" r="T17" b="T18"/>
            <a:pathLst>
              <a:path w="1632" h="440">
                <a:moveTo>
                  <a:pt x="0" y="248"/>
                </a:moveTo>
                <a:cubicBezTo>
                  <a:pt x="72" y="268"/>
                  <a:pt x="144" y="288"/>
                  <a:pt x="288" y="248"/>
                </a:cubicBezTo>
                <a:cubicBezTo>
                  <a:pt x="432" y="208"/>
                  <a:pt x="664" y="0"/>
                  <a:pt x="864" y="8"/>
                </a:cubicBezTo>
                <a:cubicBezTo>
                  <a:pt x="1064" y="16"/>
                  <a:pt x="1360" y="224"/>
                  <a:pt x="1488" y="296"/>
                </a:cubicBezTo>
                <a:cubicBezTo>
                  <a:pt x="1616" y="368"/>
                  <a:pt x="1624" y="404"/>
                  <a:pt x="1632" y="440"/>
                </a:cubicBez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6" name="Freeform 6"/>
          <p:cNvSpPr>
            <a:spLocks/>
          </p:cNvSpPr>
          <p:nvPr/>
        </p:nvSpPr>
        <p:spPr bwMode="auto">
          <a:xfrm>
            <a:off x="5467350" y="4697413"/>
            <a:ext cx="711200" cy="609600"/>
          </a:xfrm>
          <a:custGeom>
            <a:avLst/>
            <a:gdLst>
              <a:gd name="T0" fmla="*/ 2147483647 w 448"/>
              <a:gd name="T1" fmla="*/ 0 h 384"/>
              <a:gd name="T2" fmla="*/ 2147483647 w 448"/>
              <a:gd name="T3" fmla="*/ 2147483647 h 384"/>
              <a:gd name="T4" fmla="*/ 2147483647 w 448"/>
              <a:gd name="T5" fmla="*/ 2147483647 h 384"/>
              <a:gd name="T6" fmla="*/ 0 60000 65536"/>
              <a:gd name="T7" fmla="*/ 0 60000 65536"/>
              <a:gd name="T8" fmla="*/ 0 60000 65536"/>
              <a:gd name="T9" fmla="*/ 0 w 448"/>
              <a:gd name="T10" fmla="*/ 0 h 384"/>
              <a:gd name="T11" fmla="*/ 448 w 448"/>
              <a:gd name="T12" fmla="*/ 384 h 384"/>
            </a:gdLst>
            <a:ahLst/>
            <a:cxnLst>
              <a:cxn ang="T6">
                <a:pos x="T0" y="T1"/>
              </a:cxn>
              <a:cxn ang="T7">
                <a:pos x="T2" y="T3"/>
              </a:cxn>
              <a:cxn ang="T8">
                <a:pos x="T4" y="T5"/>
              </a:cxn>
            </a:cxnLst>
            <a:rect l="T9" t="T10" r="T11" b="T12"/>
            <a:pathLst>
              <a:path w="448" h="384">
                <a:moveTo>
                  <a:pt x="64" y="0"/>
                </a:moveTo>
                <a:cubicBezTo>
                  <a:pt x="32" y="88"/>
                  <a:pt x="0" y="176"/>
                  <a:pt x="64" y="240"/>
                </a:cubicBezTo>
                <a:cubicBezTo>
                  <a:pt x="128" y="304"/>
                  <a:pt x="288" y="344"/>
                  <a:pt x="448" y="38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7" name="Freeform 7"/>
          <p:cNvSpPr>
            <a:spLocks/>
          </p:cNvSpPr>
          <p:nvPr/>
        </p:nvSpPr>
        <p:spPr bwMode="auto">
          <a:xfrm>
            <a:off x="6178550" y="4545013"/>
            <a:ext cx="2286000" cy="965200"/>
          </a:xfrm>
          <a:custGeom>
            <a:avLst/>
            <a:gdLst>
              <a:gd name="T0" fmla="*/ 0 w 1440"/>
              <a:gd name="T1" fmla="*/ 2147483647 h 608"/>
              <a:gd name="T2" fmla="*/ 2147483647 w 1440"/>
              <a:gd name="T3" fmla="*/ 2147483647 h 608"/>
              <a:gd name="T4" fmla="*/ 2147483647 w 1440"/>
              <a:gd name="T5" fmla="*/ 2147483647 h 608"/>
              <a:gd name="T6" fmla="*/ 2147483647 w 1440"/>
              <a:gd name="T7" fmla="*/ 2147483647 h 608"/>
              <a:gd name="T8" fmla="*/ 2147483647 w 1440"/>
              <a:gd name="T9" fmla="*/ 0 h 608"/>
              <a:gd name="T10" fmla="*/ 0 60000 65536"/>
              <a:gd name="T11" fmla="*/ 0 60000 65536"/>
              <a:gd name="T12" fmla="*/ 0 60000 65536"/>
              <a:gd name="T13" fmla="*/ 0 60000 65536"/>
              <a:gd name="T14" fmla="*/ 0 60000 65536"/>
              <a:gd name="T15" fmla="*/ 0 w 1440"/>
              <a:gd name="T16" fmla="*/ 0 h 608"/>
              <a:gd name="T17" fmla="*/ 1440 w 1440"/>
              <a:gd name="T18" fmla="*/ 608 h 608"/>
            </a:gdLst>
            <a:ahLst/>
            <a:cxnLst>
              <a:cxn ang="T10">
                <a:pos x="T0" y="T1"/>
              </a:cxn>
              <a:cxn ang="T11">
                <a:pos x="T2" y="T3"/>
              </a:cxn>
              <a:cxn ang="T12">
                <a:pos x="T4" y="T5"/>
              </a:cxn>
              <a:cxn ang="T13">
                <a:pos x="T6" y="T7"/>
              </a:cxn>
              <a:cxn ang="T14">
                <a:pos x="T8" y="T9"/>
              </a:cxn>
            </a:cxnLst>
            <a:rect l="T15" t="T16" r="T17" b="T18"/>
            <a:pathLst>
              <a:path w="1440" h="608">
                <a:moveTo>
                  <a:pt x="0" y="480"/>
                </a:moveTo>
                <a:cubicBezTo>
                  <a:pt x="24" y="496"/>
                  <a:pt x="48" y="512"/>
                  <a:pt x="144" y="528"/>
                </a:cubicBezTo>
                <a:cubicBezTo>
                  <a:pt x="240" y="544"/>
                  <a:pt x="408" y="608"/>
                  <a:pt x="576" y="576"/>
                </a:cubicBezTo>
                <a:cubicBezTo>
                  <a:pt x="744" y="544"/>
                  <a:pt x="1008" y="432"/>
                  <a:pt x="1152" y="336"/>
                </a:cubicBezTo>
                <a:cubicBezTo>
                  <a:pt x="1296" y="240"/>
                  <a:pt x="1368" y="120"/>
                  <a:pt x="1440" y="0"/>
                </a:cubicBez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968" name="Text Box 8"/>
          <p:cNvSpPr txBox="1">
            <a:spLocks noChangeArrowheads="1"/>
          </p:cNvSpPr>
          <p:nvPr/>
        </p:nvSpPr>
        <p:spPr bwMode="auto">
          <a:xfrm>
            <a:off x="7467600" y="6491288"/>
            <a:ext cx="1979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400">
                <a:latin typeface="Arial" panose="020B0604020202020204" pitchFamily="34" charset="0"/>
              </a:rPr>
              <a:t>Source: S. Seitz</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tLang="en-US" sz="3200" smtClean="0"/>
              <a:t>Final Canny Edges</a:t>
            </a:r>
          </a:p>
        </p:txBody>
      </p:sp>
      <p:pic>
        <p:nvPicPr>
          <p:cNvPr id="41987" name="Picture 4" descr="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2" descr="C:\Documents and Settings\Derek Hoiem\My Documents\Classes\Spring10 - Computer Vision\figs\7\lena_cann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764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smtClean="0"/>
              <a:t>Canny edge detector</a:t>
            </a:r>
          </a:p>
        </p:txBody>
      </p:sp>
      <p:sp>
        <p:nvSpPr>
          <p:cNvPr id="1102851" name="Rectangle 3"/>
          <p:cNvSpPr>
            <a:spLocks noGrp="1" noChangeArrowheads="1"/>
          </p:cNvSpPr>
          <p:nvPr>
            <p:ph type="body" idx="1"/>
          </p:nvPr>
        </p:nvSpPr>
        <p:spPr/>
        <p:txBody>
          <a:bodyPr/>
          <a:lstStyle/>
          <a:p>
            <a:pPr marL="533400" indent="-533400">
              <a:buFontTx/>
              <a:buAutoNum type="arabicPeriod"/>
            </a:pPr>
            <a:r>
              <a:rPr lang="en-US" altLang="en-US" sz="2800" smtClean="0"/>
              <a:t>Filter image with x, y derivatives of Gaussian </a:t>
            </a:r>
          </a:p>
          <a:p>
            <a:pPr marL="533400" indent="-533400">
              <a:buFontTx/>
              <a:buAutoNum type="arabicPeriod"/>
            </a:pPr>
            <a:r>
              <a:rPr lang="en-US" altLang="en-US" sz="2800" smtClean="0"/>
              <a:t>Find magnitude and orientation of gradient</a:t>
            </a:r>
          </a:p>
          <a:p>
            <a:pPr marL="533400" indent="-533400">
              <a:buFontTx/>
              <a:buAutoNum type="arabicPeriod"/>
            </a:pPr>
            <a:r>
              <a:rPr lang="en-US" altLang="en-US" sz="2800" smtClean="0"/>
              <a:t>Non-maximum suppression:</a:t>
            </a:r>
          </a:p>
          <a:p>
            <a:pPr marL="838200" lvl="1" indent="-381000"/>
            <a:r>
              <a:rPr lang="en-US" altLang="en-US" sz="2400" smtClean="0"/>
              <a:t>Thin multi-pixel wide “ridges” down to single pixel width</a:t>
            </a:r>
          </a:p>
          <a:p>
            <a:pPr marL="533400" indent="-533400">
              <a:buFontTx/>
              <a:buAutoNum type="arabicPeriod"/>
            </a:pPr>
            <a:r>
              <a:rPr lang="en-US" altLang="en-US" sz="2800" smtClean="0"/>
              <a:t>Thresholding and linking (hysteresis):</a:t>
            </a:r>
          </a:p>
          <a:p>
            <a:pPr marL="838200" lvl="1" indent="-381000"/>
            <a:r>
              <a:rPr lang="en-US" altLang="en-US" sz="2400" smtClean="0"/>
              <a:t>Define two thresholds: low and high</a:t>
            </a:r>
          </a:p>
          <a:p>
            <a:pPr marL="838200" lvl="1" indent="-381000"/>
            <a:r>
              <a:rPr lang="en-US" altLang="en-US" sz="2400" smtClean="0"/>
              <a:t>Use the high threshold to start edge curves and the low threshold to continue them</a:t>
            </a:r>
            <a:endParaRPr lang="en-US" altLang="en-US" sz="2400" b="1" smtClean="0"/>
          </a:p>
          <a:p>
            <a:pPr marL="1257300" lvl="2" indent="-342900"/>
            <a:endParaRPr lang="en-US" altLang="en-US" sz="2000" smtClean="0"/>
          </a:p>
          <a:p>
            <a:pPr marL="533400" indent="-533400"/>
            <a:endParaRPr lang="en-US" altLang="en-US" sz="2800" smtClean="0"/>
          </a:p>
          <a:p>
            <a:pPr marL="533400" indent="-533400"/>
            <a:r>
              <a:rPr lang="en-US" altLang="en-US" sz="2800" smtClean="0"/>
              <a:t>MATLAB: edge(image, ‘canny’)</a:t>
            </a:r>
          </a:p>
        </p:txBody>
      </p:sp>
      <p:sp>
        <p:nvSpPr>
          <p:cNvPr id="43012" name="Text Box 4"/>
          <p:cNvSpPr txBox="1">
            <a:spLocks noChangeArrowheads="1"/>
          </p:cNvSpPr>
          <p:nvPr/>
        </p:nvSpPr>
        <p:spPr bwMode="auto">
          <a:xfrm>
            <a:off x="6705600" y="6553200"/>
            <a:ext cx="2341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D. Lowe, L. Fei-Fei</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28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028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0285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02851">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285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285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285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28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285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I made a new boundary detector!</a:t>
            </a:r>
          </a:p>
        </p:txBody>
      </p:sp>
      <p:sp>
        <p:nvSpPr>
          <p:cNvPr id="44035" name="Content Placeholder 2"/>
          <p:cNvSpPr>
            <a:spLocks noGrp="1"/>
          </p:cNvSpPr>
          <p:nvPr>
            <p:ph idx="1"/>
          </p:nvPr>
        </p:nvSpPr>
        <p:spPr/>
        <p:txBody>
          <a:bodyPr/>
          <a:lstStyle/>
          <a:p>
            <a:r>
              <a:rPr lang="en-US" altLang="en-US" smtClean="0"/>
              <a:t>How do I show that it is better than your boundary detector?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685800" y="990600"/>
            <a:ext cx="7772400" cy="2438400"/>
          </a:xfrm>
        </p:spPr>
        <p:txBody>
          <a:bodyPr/>
          <a:lstStyle/>
          <a:p>
            <a:pPr eaLnBrk="1" hangingPunct="1"/>
            <a:r>
              <a:rPr lang="en-US" altLang="en-US" smtClean="0"/>
              <a:t>Berkeley Segmentation Data Set</a:t>
            </a:r>
          </a:p>
        </p:txBody>
      </p:sp>
      <p:sp>
        <p:nvSpPr>
          <p:cNvPr id="45059" name="Rectangle 3"/>
          <p:cNvSpPr>
            <a:spLocks noGrp="1" noChangeArrowheads="1"/>
          </p:cNvSpPr>
          <p:nvPr>
            <p:ph type="subTitle" idx="1"/>
          </p:nvPr>
        </p:nvSpPr>
        <p:spPr>
          <a:xfrm>
            <a:off x="381000" y="4038600"/>
            <a:ext cx="8458200" cy="2209800"/>
          </a:xfrm>
        </p:spPr>
        <p:txBody>
          <a:bodyPr/>
          <a:lstStyle/>
          <a:p>
            <a:pPr eaLnBrk="1" hangingPunct="1"/>
            <a:r>
              <a:rPr lang="en-US" altLang="en-US" smtClean="0"/>
              <a:t>David Martin, Charless Fowlkes, </a:t>
            </a:r>
            <a:br>
              <a:rPr lang="en-US" altLang="en-US" smtClean="0"/>
            </a:br>
            <a:r>
              <a:rPr lang="en-US" altLang="en-US" smtClean="0"/>
              <a:t>Doron Tal, Jitendra Malik</a:t>
            </a:r>
          </a:p>
          <a:p>
            <a:pPr eaLnBrk="1" hangingPunct="1"/>
            <a:r>
              <a:rPr lang="en-US" altLang="en-US" smtClean="0"/>
              <a:t>UC Berkeley</a:t>
            </a:r>
          </a:p>
          <a:p>
            <a:pPr eaLnBrk="1" hangingPunct="1"/>
            <a:r>
              <a:rPr lang="en-US" altLang="en-US" sz="2400" smtClean="0"/>
              <a:t>{dmartin,fowlkes,doron,malik}@eecs.berkeley.edu</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Today’s lecture</a:t>
            </a:r>
          </a:p>
        </p:txBody>
      </p:sp>
      <p:sp>
        <p:nvSpPr>
          <p:cNvPr id="27651" name="Content Placeholder 2"/>
          <p:cNvSpPr>
            <a:spLocks noGrp="1"/>
          </p:cNvSpPr>
          <p:nvPr>
            <p:ph idx="1"/>
          </p:nvPr>
        </p:nvSpPr>
        <p:spPr/>
        <p:txBody>
          <a:bodyPr/>
          <a:lstStyle/>
          <a:p>
            <a:r>
              <a:rPr lang="en-US" altLang="en-US" dirty="0" smtClean="0"/>
              <a:t>Segmentation vs Boundary Detection</a:t>
            </a:r>
          </a:p>
          <a:p>
            <a:r>
              <a:rPr lang="en-US" altLang="en-US" dirty="0" smtClean="0"/>
              <a:t>Why boundaries / Grouping?</a:t>
            </a:r>
          </a:p>
          <a:p>
            <a:r>
              <a:rPr lang="en-US" altLang="en-US" dirty="0" smtClean="0"/>
              <a:t>Recap: Canny Edge Detection</a:t>
            </a:r>
          </a:p>
          <a:p>
            <a:r>
              <a:rPr lang="en-US" altLang="en-US" dirty="0" smtClean="0"/>
              <a:t>The Berkeley Segmentation Data Set</a:t>
            </a:r>
          </a:p>
          <a:p>
            <a:r>
              <a:rPr lang="en-US" altLang="en-US" dirty="0" err="1" smtClean="0"/>
              <a:t>pB</a:t>
            </a:r>
            <a:r>
              <a:rPr lang="en-US" altLang="en-US" dirty="0" smtClean="0"/>
              <a:t> boundary detector ~2001</a:t>
            </a:r>
          </a:p>
          <a:p>
            <a:r>
              <a:rPr lang="en-US" altLang="en-US" dirty="0" smtClean="0"/>
              <a:t>Sketch Tokens </a:t>
            </a:r>
            <a:r>
              <a:rPr lang="en-US" altLang="en-US" dirty="0" smtClean="0"/>
              <a:t>2013</a:t>
            </a:r>
          </a:p>
          <a:p>
            <a:r>
              <a:rPr lang="en-US" altLang="en-US" dirty="0" smtClean="0"/>
              <a:t>How do Humans Sketch Objects?</a:t>
            </a:r>
            <a:endParaRPr lang="en-US" alt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46083"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EBA9BE40-9957-4784-AB73-5EF257017475}" type="slidenum">
              <a:rPr lang="en-US" altLang="en-US" sz="1200">
                <a:solidFill>
                  <a:srgbClr val="FFFFFF"/>
                </a:solidFill>
                <a:latin typeface="Arial" panose="020B0604020202020204" pitchFamily="34" charset="0"/>
              </a:rPr>
              <a:pPr eaLnBrk="1" hangingPunct="1">
                <a:spcBef>
                  <a:spcPct val="0"/>
                </a:spcBef>
                <a:buFontTx/>
                <a:buNone/>
              </a:pPr>
              <a:t>20</a:t>
            </a:fld>
            <a:endParaRPr lang="en-US" altLang="en-US" sz="1200">
              <a:solidFill>
                <a:srgbClr val="FFFFFF"/>
              </a:solidFill>
              <a:latin typeface="Arial" panose="020B0604020202020204" pitchFamily="34" charset="0"/>
            </a:endParaRPr>
          </a:p>
        </p:txBody>
      </p:sp>
      <p:pic>
        <p:nvPicPr>
          <p:cNvPr id="46084" name="Picture 1026" descr="Z:\c\home\grad\dmartin\public_html\segment\images\medium\246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21188"/>
            <a:ext cx="1371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1027" descr="Z:\c\home\grad\dmartin\public_html\segment\images\medium\2410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1028" descr="Z:\c\home\grad\dmartin\public_html\segment\images\medium\700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29" descr="Z:\c\home\grad\dmartin\public_html\segment\images\medium\5808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1030" descr="Z:\c\home\grad\dmartin\public_html\segment\images\medium\1600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9" name="Picture 1031" descr="Z:\c\home\grad\dmartin\public_html\segment\images\medium\21703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0" name="Picture 1032" descr="Z:\c\home\grad\dmartin\public_html\segment\images\medium\66039.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36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1" name="Picture 1033" descr="Z:\c\home\grad\dmartin\public_html\segment\images\medium\16301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52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2" name="Picture 1034" descr="Z:\c\home\grad\dmartin\public_html\segment\images\medium\36801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3" name="Picture 1035" descr="Z:\c\home\grad\dmartin\public_html\segment\images\medium\6607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4" name="Picture 1036" descr="Z:\c\home\grad\dmartin\public_html\segment\images\medium\25305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5" name="Picture 1037" descr="Z:\c\home\grad\dmartin\public_html\segment\images\medium\118020.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146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6" name="Picture 1038" descr="Z:\c\home\grad\dmartin\public_html\segment\images\medium\17307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7" name="Picture 1039" descr="Z:\c\home\grad\dmartin\public_html\segment\images\medium\16801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294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8" name="Picture 1040" descr="Z:\c\home\grad\dmartin\public_html\segment\images\medium\159022.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72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1041" descr="Z:\c\home\grad\dmartin\public_html\segment\images\medium\4201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46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1042" descr="Z:\c\home\grad\dmartin\public_html\segment\images\medium\68077.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1043" descr="Z:\c\home\grad\dmartin\public_html\segment\images\medium\159091.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47107"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84327B46-A4D0-418E-A5BC-E818F135F540}" type="slidenum">
              <a:rPr lang="en-US" altLang="en-US" sz="1200">
                <a:solidFill>
                  <a:srgbClr val="FFFFFF"/>
                </a:solidFill>
                <a:latin typeface="Arial" panose="020B0604020202020204" pitchFamily="34" charset="0"/>
              </a:rPr>
              <a:pPr eaLnBrk="1" hangingPunct="1">
                <a:spcBef>
                  <a:spcPct val="0"/>
                </a:spcBef>
                <a:buFontTx/>
                <a:buNone/>
              </a:pPr>
              <a:t>21</a:t>
            </a:fld>
            <a:endParaRPr lang="en-US" altLang="en-US" sz="1200">
              <a:solidFill>
                <a:srgbClr val="FFFFFF"/>
              </a:solidFill>
              <a:latin typeface="Arial" panose="020B0604020202020204" pitchFamily="34" charset="0"/>
            </a:endParaRPr>
          </a:p>
        </p:txBody>
      </p:sp>
      <p:pic>
        <p:nvPicPr>
          <p:cNvPr id="47108" name="Picture 2" descr="Z:\c\home\grad\dmartin\public_html\segment\images\medium\337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3" descr="Z:\c\home\grad\dmartin\public_html\segment\images\medium\106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4" descr="Z:\c\home\grad\dmartin\public_html\segment\images\medium\6309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5" descr="Z:\c\home\grad\dmartin\public_html\segment\images\medium\238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6" descr="Z:\c\home\grad\dmartin\public_html\segment\images\medium\800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7" descr="Z:\c\home\grad\dmartin\public_html\segment\images\medium\45077.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8" descr="Z:\c\home\grad\dmartin\public_html\segment\images\medium\24908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9" descr="Z:\c\home\grad\dmartin\public_html\segment\images\medium\12304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6" name="Picture 10" descr="Z:\c\home\grad\dmartin\public_html\segment\images\medium\159083.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7" name="Picture 11" descr="Z:\c\home\grad\dmartin\public_html\segment\images\medium\22606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8" name="Picture 12" descr="Z:\c\home\grad\dmartin\public_html\segment\images\medium\120049.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52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9" name="Picture 13" descr="Z:\c\home\grad\dmartin\public_html\segment\images\medium\5506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0" name="Picture 14" descr="Z:\c\home\grad\dmartin\public_html\segment\images\medium\25303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1" name="Picture 15" descr="Z:\c\home\grad\dmartin\public_html\segment\images\medium\173063.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2" name="Picture 16" descr="Z:\c\home\grad\dmartin\public_html\segment\images\medium\23603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146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3" name="Picture 17" descr="Z:\c\home\grad\dmartin\public_html\segment\images\medium\2209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572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4" name="Picture 18" descr="Z:\c\home\grad\dmartin\public_html\segment\images\medium\1403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65650" y="167005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25" name="Picture 19" descr="Z:\c\home\grad\dmartin\public_html\segment\images\medium\8035.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48131"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210D5722-2738-421D-AF95-FC8FCE66ADBF}" type="slidenum">
              <a:rPr lang="en-US" altLang="en-US" sz="1200">
                <a:solidFill>
                  <a:srgbClr val="FFFFFF"/>
                </a:solidFill>
                <a:latin typeface="Arial" panose="020B0604020202020204" pitchFamily="34" charset="0"/>
              </a:rPr>
              <a:pPr eaLnBrk="1" hangingPunct="1">
                <a:spcBef>
                  <a:spcPct val="0"/>
                </a:spcBef>
                <a:buFontTx/>
                <a:buNone/>
              </a:pPr>
              <a:t>22</a:t>
            </a:fld>
            <a:endParaRPr lang="en-US" altLang="en-US" sz="1200">
              <a:solidFill>
                <a:srgbClr val="FFFFFF"/>
              </a:solidFill>
              <a:latin typeface="Arial" panose="020B0604020202020204" pitchFamily="34" charset="0"/>
            </a:endParaRPr>
          </a:p>
        </p:txBody>
      </p:sp>
      <p:pic>
        <p:nvPicPr>
          <p:cNvPr id="48132" name="Picture 2" descr="Z:\c\home\grad\dmartin\public_html\segment\images\medium\150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3" descr="Z:\c\home\grad\dmartin\public_html\segment\images\medium\1890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4" descr="Z:\c\home\grad\dmartin\public_html\segment\images\medium\1301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5" descr="Z:\c\home\grad\dmartin\public_html\segment\images\medium\5407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6" descr="Z:\c\home\grad\dmartin\public_html\segment\images\medium\10501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7" descr="Z:\c\home\grad\dmartin\public_html\segment\images\medium\16303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8" descr="Z:\c\home\grad\dmartin\public_html\segment\images\medium\12301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9" descr="Z:\c\home\grad\dmartin\public_html\segment\images\medium\103086.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304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10" descr="Z:\c\home\grad\dmartin\public_html\segment\images\medium\4109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11" descr="Z:\c\home\grad\dmartin\public_html\segment\images\medium\226043.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436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2" descr="Z:\c\home\grad\dmartin\public_html\segment\images\medium\191080.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146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3" descr="Z:\c\home\grad\dmartin\public_html\segment\images\medium\32301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4" descr="Z:\c\home\grad\dmartin\public_html\segment\images\medium\13608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29400" y="1676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15" descr="Z:\c\home\grad\dmartin\public_html\segment\images\medium\168040.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6" descr="Z:\c\home\grad\dmartin\public_html\segment\images\medium\12309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315200" y="4419600"/>
            <a:ext cx="13716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17" descr="Z:\c\home\grad\dmartin\public_html\segment\images\medium\6501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146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18" descr="Z:\c\home\grad\dmartin\public_html\segment\images\medium\24708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720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19" descr="Z:\c\home\grad\dmartin\public_html\segment\images\medium\17707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629400" y="3048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4915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860A541-471D-437E-88CA-00339F4564AC}" type="slidenum">
              <a:rPr lang="en-US" altLang="en-US" sz="1200">
                <a:solidFill>
                  <a:srgbClr val="FFFFFF"/>
                </a:solidFill>
                <a:latin typeface="Arial" panose="020B0604020202020204" pitchFamily="34" charset="0"/>
              </a:rPr>
              <a:pPr eaLnBrk="1" hangingPunct="1">
                <a:spcBef>
                  <a:spcPct val="0"/>
                </a:spcBef>
                <a:buFontTx/>
                <a:buNone/>
              </a:pPr>
              <a:t>23</a:t>
            </a:fld>
            <a:endParaRPr lang="en-US" altLang="en-US" sz="1200">
              <a:solidFill>
                <a:srgbClr val="FFFFFF"/>
              </a:solidFill>
              <a:latin typeface="Arial" panose="020B0604020202020204" pitchFamily="34" charset="0"/>
            </a:endParaRPr>
          </a:p>
        </p:txBody>
      </p:sp>
      <p:sp>
        <p:nvSpPr>
          <p:cNvPr id="49156" name="Rectangle 1026"/>
          <p:cNvSpPr>
            <a:spLocks noGrp="1" noChangeArrowheads="1"/>
          </p:cNvSpPr>
          <p:nvPr>
            <p:ph type="title"/>
          </p:nvPr>
        </p:nvSpPr>
        <p:spPr/>
        <p:txBody>
          <a:bodyPr/>
          <a:lstStyle/>
          <a:p>
            <a:pPr eaLnBrk="1" hangingPunct="1"/>
            <a:r>
              <a:rPr lang="en-US" altLang="en-US" smtClean="0"/>
              <a:t>Protocol</a:t>
            </a:r>
          </a:p>
        </p:txBody>
      </p:sp>
      <p:sp>
        <p:nvSpPr>
          <p:cNvPr id="49157" name="Rectangle 1027"/>
          <p:cNvSpPr>
            <a:spLocks noGrp="1" noChangeArrowheads="1"/>
          </p:cNvSpPr>
          <p:nvPr>
            <p:ph type="body" idx="1"/>
          </p:nvPr>
        </p:nvSpPr>
        <p:spPr/>
        <p:txBody>
          <a:bodyPr/>
          <a:lstStyle/>
          <a:p>
            <a:pPr eaLnBrk="1" hangingPunct="1">
              <a:buFontTx/>
              <a:buNone/>
            </a:pPr>
            <a:r>
              <a:rPr lang="en-US" altLang="en-US" sz="2400" smtClean="0"/>
              <a:t>	</a:t>
            </a:r>
            <a:r>
              <a:rPr lang="en-US" altLang="en-US" sz="2400" i="1" smtClean="0"/>
              <a:t>You will be presented a photographic image.  Divide the image into some number of segments, where the segments represent “things” or “parts of things” in the scene.  The number of segments is up to you, as it depends on the image.  Something between 2 and 30 is likely to be appropriate.  It is important that all of the segments have approximately equal importance.</a:t>
            </a:r>
          </a:p>
          <a:p>
            <a:pPr eaLnBrk="1" hangingPunct="1">
              <a:buFontTx/>
              <a:buNone/>
            </a:pPr>
            <a:endParaRPr lang="en-US" altLang="en-US" sz="2400" i="1" smtClean="0"/>
          </a:p>
          <a:p>
            <a:pPr eaLnBrk="1" hangingPunct="1"/>
            <a:r>
              <a:rPr lang="en-US" altLang="en-US" sz="2400" smtClean="0"/>
              <a:t>Custom segmentation tool</a:t>
            </a:r>
          </a:p>
          <a:p>
            <a:pPr eaLnBrk="1" hangingPunct="1"/>
            <a:r>
              <a:rPr lang="en-US" altLang="en-US" sz="2400" smtClean="0"/>
              <a:t>Subjects obtained from work-study program </a:t>
            </a:r>
            <a:br>
              <a:rPr lang="en-US" altLang="en-US" sz="2400" smtClean="0"/>
            </a:br>
            <a:r>
              <a:rPr lang="en-US" altLang="en-US" sz="2400" smtClean="0"/>
              <a:t>(UC Berkeley undergraduates)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0179"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298C5F08-5A58-4E9E-B636-60230C549792}" type="slidenum">
              <a:rPr lang="en-US" altLang="en-US" sz="1200">
                <a:solidFill>
                  <a:srgbClr val="FFFFFF"/>
                </a:solidFill>
                <a:latin typeface="Arial" panose="020B0604020202020204" pitchFamily="34" charset="0"/>
              </a:rPr>
              <a:pPr eaLnBrk="1" hangingPunct="1">
                <a:spcBef>
                  <a:spcPct val="0"/>
                </a:spcBef>
                <a:buFontTx/>
                <a:buNone/>
              </a:pPr>
              <a:t>24</a:t>
            </a:fld>
            <a:endParaRPr lang="en-US" altLang="en-US" sz="1200">
              <a:solidFill>
                <a:srgbClr val="FFFFFF"/>
              </a:solidFill>
              <a:latin typeface="Arial" panose="020B0604020202020204" pitchFamily="34" charset="0"/>
            </a:endParaRPr>
          </a:p>
        </p:txBody>
      </p:sp>
      <p:pic>
        <p:nvPicPr>
          <p:cNvPr id="50180" name="Picture 1026" descr="Z:\c\home\grad\dmartin\public_html\segment\images\medium\50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Picture 1027" descr="Z:\c\home\grad\dmartin\public_html\segment\images\medium\1100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028" descr="Z:\c\home\grad\dmartin\public_html\segment\images\medium\90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29" descr="Z:\c\home\grad\dmartin\public_html\segment\images\medium\69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1030" descr="Z:\c\home\grad\dmartin\public_html\segment\data\images\contour\medium\1107\503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1031" descr="Z:\c\home\grad\dmartin\public_html\segment\data\images\contour\medium\1107\1100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032" descr="Z:\c\home\grad\dmartin\public_html\segment\data\images\contour\medium\1107\9002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1033" descr="Z:\c\home\grad\dmartin\public_html\segment\data\images\contour\medium\1107\6900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1034" descr="Z:\c\home\grad\dmartin\public_html\segment\data\images\contour\medium\1102\503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1035" descr="Z:\c\home\grad\dmartin\public_html\segment\data\images\contour\medium\1102\11002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036" descr="Z:\c\home\grad\dmartin\public_html\segment\data\images\contour\medium\1102\9002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1037" descr="Z:\c\home\grad\dmartin\public_html\segment\data\images\contour\medium\1102\69007.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1038" descr="Z:\c\home\grad\dmartin\public_html\segment\data\images\contour\medium\1103\503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039" descr="Z:\c\home\grad\dmartin\public_html\segment\data\images\contour\medium\1103\110021.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6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1040" descr="Z:\c\home\grad\dmartin\public_html\segment\data\images\contour\medium\1103\90027.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56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1041" descr="Z:\c\home\grad\dmartin\public_html\segment\data\images\contour\medium\1103\69007.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056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1203"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2EF421A7-D71D-41AB-8170-CFBE7C906D49}" type="slidenum">
              <a:rPr lang="en-US" altLang="en-US" sz="1200">
                <a:solidFill>
                  <a:srgbClr val="FFFFFF"/>
                </a:solidFill>
                <a:latin typeface="Arial" panose="020B0604020202020204" pitchFamily="34" charset="0"/>
              </a:rPr>
              <a:pPr eaLnBrk="1" hangingPunct="1">
                <a:spcBef>
                  <a:spcPct val="0"/>
                </a:spcBef>
                <a:buFontTx/>
                <a:buNone/>
              </a:pPr>
              <a:t>25</a:t>
            </a:fld>
            <a:endParaRPr lang="en-US" altLang="en-US" sz="1200">
              <a:solidFill>
                <a:srgbClr val="FFFFFF"/>
              </a:solidFill>
              <a:latin typeface="Arial" panose="020B0604020202020204" pitchFamily="34" charset="0"/>
            </a:endParaRPr>
          </a:p>
        </p:txBody>
      </p:sp>
      <p:pic>
        <p:nvPicPr>
          <p:cNvPr id="51204" name="Picture 2" descr="Z:\c\home\grad\dmartin\public_html\segment\images\medium\35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3" descr="Z:\c\home\grad\dmartin\public_html\segment\images\medium\2930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4" descr="Z:\c\home\grad\dmartin\public_html\segment\images\medium\368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5" descr="Z:\c\home\grad\dmartin\public_html\segment\images\medium\3260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6" descr="Z:\c\home\grad\dmartin\public_html\segment\data\images\contour\medium\1107\3500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7" descr="Z:\c\home\grad\dmartin\public_html\segment\data\images\contour\medium\1107\29302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8" descr="Z:\c\home\grad\dmartin\public_html\segment\data\images\contour\medium\1107\3680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84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9" descr="Z:\c\home\grad\dmartin\public_html\segment\data\images\contour\medium\1107\32603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0" descr="Z:\c\home\grad\dmartin\public_html\segment\data\images\contour\medium\1102\35009.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1" descr="Z:\c\home\grad\dmartin\public_html\segment\data\images\contour\medium\1102\293029.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2" descr="Z:\c\home\grad\dmartin\public_html\segment\data\images\contour\medium\1102\368071.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13" descr="Z:\c\home\grad\dmartin\public_html\segment\data\images\contour\medium\1102\326038.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4" descr="Z:\c\home\grad\dmartin\public_html\segment\data\images\contour\medium\1103\3500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5334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5" descr="Z:\c\home\grad\dmartin\public_html\segment\data\images\contour\medium\1103\293029.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05600" y="19812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16" descr="Z:\c\home\grad\dmartin\public_html\segment\data\images\contour\medium\1121\36807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705600" y="34290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17" descr="Z:\c\home\grad\dmartin\public_html\segment\data\images\contour\medium\1105\326038.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05600" y="4876800"/>
            <a:ext cx="20574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2227"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95126EF2-1591-4A0B-B8B2-24B9BC25ACA0}" type="slidenum">
              <a:rPr lang="en-US" altLang="en-US" sz="1200">
                <a:solidFill>
                  <a:srgbClr val="FFFFFF"/>
                </a:solidFill>
                <a:latin typeface="Arial" panose="020B0604020202020204" pitchFamily="34" charset="0"/>
              </a:rPr>
              <a:pPr eaLnBrk="1" hangingPunct="1">
                <a:spcBef>
                  <a:spcPct val="0"/>
                </a:spcBef>
                <a:buFontTx/>
                <a:buNone/>
              </a:pPr>
              <a:t>26</a:t>
            </a:fld>
            <a:endParaRPr lang="en-US" altLang="en-US" sz="1200">
              <a:solidFill>
                <a:srgbClr val="FFFFFF"/>
              </a:solidFill>
              <a:latin typeface="Arial" panose="020B0604020202020204" pitchFamily="34" charset="0"/>
            </a:endParaRPr>
          </a:p>
        </p:txBody>
      </p:sp>
      <p:sp>
        <p:nvSpPr>
          <p:cNvPr id="52228" name="Rectangle 2050"/>
          <p:cNvSpPr>
            <a:spLocks noChangeArrowheads="1"/>
          </p:cNvSpPr>
          <p:nvPr/>
        </p:nvSpPr>
        <p:spPr bwMode="auto">
          <a:xfrm>
            <a:off x="5334000" y="1447800"/>
            <a:ext cx="3733800" cy="251460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2400">
              <a:solidFill>
                <a:srgbClr val="FFFFFF"/>
              </a:solidFill>
            </a:endParaRPr>
          </a:p>
        </p:txBody>
      </p:sp>
      <p:sp>
        <p:nvSpPr>
          <p:cNvPr id="52229" name="Rectangle 2051"/>
          <p:cNvSpPr>
            <a:spLocks noChangeArrowheads="1"/>
          </p:cNvSpPr>
          <p:nvPr/>
        </p:nvSpPr>
        <p:spPr bwMode="auto">
          <a:xfrm>
            <a:off x="685800" y="228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a:spcBef>
                <a:spcPct val="0"/>
              </a:spcBef>
              <a:buFontTx/>
              <a:buNone/>
            </a:pPr>
            <a:r>
              <a:rPr lang="en-US" altLang="en-US" sz="4400">
                <a:solidFill>
                  <a:srgbClr val="FFFF00"/>
                </a:solidFill>
              </a:rPr>
              <a:t>Segmentations are Consistent</a:t>
            </a:r>
          </a:p>
        </p:txBody>
      </p:sp>
      <p:pic>
        <p:nvPicPr>
          <p:cNvPr id="52230" name="Picture 2052" descr="Z:\c\home\grad\dmartin\research\vision\wrk\ICCV2001\images\103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395413"/>
            <a:ext cx="2165350"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31" name="Group 2053"/>
          <p:cNvGrpSpPr>
            <a:grpSpLocks/>
          </p:cNvGrpSpPr>
          <p:nvPr/>
        </p:nvGrpSpPr>
        <p:grpSpPr bwMode="auto">
          <a:xfrm>
            <a:off x="2819400" y="1295400"/>
            <a:ext cx="2220913" cy="1546225"/>
            <a:chOff x="2152" y="753"/>
            <a:chExt cx="1399" cy="974"/>
          </a:xfrm>
        </p:grpSpPr>
        <p:pic>
          <p:nvPicPr>
            <p:cNvPr id="52293" name="Picture 2054" descr="Z:\c\home\grad\dmartin\research\vision\wrk\ICCV2001\images\1011\103029_contou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 y="816"/>
              <a:ext cx="1365" cy="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4" name="Text Box 2055"/>
            <p:cNvSpPr txBox="1">
              <a:spLocks noChangeAspect="1" noChangeArrowheads="1"/>
            </p:cNvSpPr>
            <p:nvPr/>
          </p:nvSpPr>
          <p:spPr bwMode="auto">
            <a:xfrm>
              <a:off x="3296" y="753"/>
              <a:ext cx="25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A</a:t>
              </a:r>
            </a:p>
          </p:txBody>
        </p:sp>
      </p:grpSp>
      <p:grpSp>
        <p:nvGrpSpPr>
          <p:cNvPr id="52232" name="Group 2056"/>
          <p:cNvGrpSpPr>
            <a:grpSpLocks/>
          </p:cNvGrpSpPr>
          <p:nvPr/>
        </p:nvGrpSpPr>
        <p:grpSpPr bwMode="auto">
          <a:xfrm>
            <a:off x="393700" y="2919413"/>
            <a:ext cx="2236788" cy="1544637"/>
            <a:chOff x="336" y="1964"/>
            <a:chExt cx="1409" cy="973"/>
          </a:xfrm>
        </p:grpSpPr>
        <p:pic>
          <p:nvPicPr>
            <p:cNvPr id="52291" name="Picture 2057" descr="Z:\c\home\grad\dmartin\research\vision\wrk\ICCV2001\images\1015\103029_contou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2027"/>
              <a:ext cx="1364"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2" name="Text Box 2058"/>
            <p:cNvSpPr txBox="1">
              <a:spLocks noChangeAspect="1" noChangeArrowheads="1"/>
            </p:cNvSpPr>
            <p:nvPr/>
          </p:nvSpPr>
          <p:spPr bwMode="auto">
            <a:xfrm>
              <a:off x="1501" y="1964"/>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B</a:t>
              </a:r>
            </a:p>
          </p:txBody>
        </p:sp>
      </p:grpSp>
      <p:grpSp>
        <p:nvGrpSpPr>
          <p:cNvPr id="52233" name="Group 2059"/>
          <p:cNvGrpSpPr>
            <a:grpSpLocks/>
          </p:cNvGrpSpPr>
          <p:nvPr/>
        </p:nvGrpSpPr>
        <p:grpSpPr bwMode="auto">
          <a:xfrm>
            <a:off x="2832100" y="2919413"/>
            <a:ext cx="2219325" cy="1535112"/>
            <a:chOff x="2152" y="1970"/>
            <a:chExt cx="1398" cy="967"/>
          </a:xfrm>
        </p:grpSpPr>
        <p:pic>
          <p:nvPicPr>
            <p:cNvPr id="52289" name="Picture 2060" descr="Z:\c\home\grad\dmartin\research\vision\wrk\ICCV2001\images\1010\103029_contour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 y="2027"/>
              <a:ext cx="1365"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0" name="Text Box 2061"/>
            <p:cNvSpPr txBox="1">
              <a:spLocks noChangeAspect="1" noChangeArrowheads="1"/>
            </p:cNvSpPr>
            <p:nvPr/>
          </p:nvSpPr>
          <p:spPr bwMode="auto">
            <a:xfrm>
              <a:off x="3306" y="1970"/>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C</a:t>
              </a:r>
            </a:p>
          </p:txBody>
        </p:sp>
      </p:grpSp>
      <p:sp>
        <p:nvSpPr>
          <p:cNvPr id="52234" name="Line 2062"/>
          <p:cNvSpPr>
            <a:spLocks noChangeAspect="1" noChangeShapeType="1"/>
          </p:cNvSpPr>
          <p:nvPr/>
        </p:nvSpPr>
        <p:spPr bwMode="auto">
          <a:xfrm flipV="1">
            <a:off x="2552700" y="2794000"/>
            <a:ext cx="355600" cy="236538"/>
          </a:xfrm>
          <a:prstGeom prst="line">
            <a:avLst/>
          </a:prstGeom>
          <a:noFill/>
          <a:ln w="635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2235" name="Freeform 2063"/>
          <p:cNvSpPr>
            <a:spLocks noChangeAspect="1"/>
          </p:cNvSpPr>
          <p:nvPr/>
        </p:nvSpPr>
        <p:spPr bwMode="auto">
          <a:xfrm>
            <a:off x="4991100" y="2376488"/>
            <a:ext cx="228600" cy="1262062"/>
          </a:xfrm>
          <a:custGeom>
            <a:avLst/>
            <a:gdLst>
              <a:gd name="T0" fmla="*/ 0 w 336"/>
              <a:gd name="T1" fmla="*/ 0 h 1584"/>
              <a:gd name="T2" fmla="*/ 155529643 w 336"/>
              <a:gd name="T3" fmla="*/ 548484656 h 1584"/>
              <a:gd name="T4" fmla="*/ 0 w 336"/>
              <a:gd name="T5" fmla="*/ 1005555866 h 1584"/>
              <a:gd name="T6" fmla="*/ 0 60000 65536"/>
              <a:gd name="T7" fmla="*/ 0 60000 65536"/>
              <a:gd name="T8" fmla="*/ 0 60000 65536"/>
            </a:gdLst>
            <a:ahLst/>
            <a:cxnLst>
              <a:cxn ang="T6">
                <a:pos x="T0" y="T1"/>
              </a:cxn>
              <a:cxn ang="T7">
                <a:pos x="T2" y="T3"/>
              </a:cxn>
              <a:cxn ang="T8">
                <a:pos x="T4" y="T5"/>
              </a:cxn>
            </a:cxnLst>
            <a:rect l="0" t="0" r="r" b="b"/>
            <a:pathLst>
              <a:path w="336" h="1584">
                <a:moveTo>
                  <a:pt x="0" y="0"/>
                </a:moveTo>
                <a:cubicBezTo>
                  <a:pt x="168" y="300"/>
                  <a:pt x="336" y="600"/>
                  <a:pt x="336" y="864"/>
                </a:cubicBezTo>
                <a:cubicBezTo>
                  <a:pt x="336" y="1128"/>
                  <a:pt x="168" y="1356"/>
                  <a:pt x="0" y="1584"/>
                </a:cubicBezTo>
              </a:path>
            </a:pathLst>
          </a:custGeom>
          <a:noFill/>
          <a:ln w="63500">
            <a:solidFill>
              <a:srgbClr val="FFFF00"/>
            </a:solidFill>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2236" name="Rectangle 2064"/>
          <p:cNvSpPr>
            <a:spLocks noChangeArrowheads="1"/>
          </p:cNvSpPr>
          <p:nvPr/>
        </p:nvSpPr>
        <p:spPr bwMode="auto">
          <a:xfrm>
            <a:off x="228600" y="4800600"/>
            <a:ext cx="4876800" cy="157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r>
              <a:rPr lang="en-US" altLang="en-US" sz="2000">
                <a:solidFill>
                  <a:srgbClr val="FFFFFF"/>
                </a:solidFill>
                <a:latin typeface="Comic Sans MS" panose="030F0702030302020204" pitchFamily="66" charset="0"/>
              </a:rPr>
              <a:t>A,C are refinements of B</a:t>
            </a:r>
          </a:p>
          <a:p>
            <a:pPr eaLnBrk="1" hangingPunct="1"/>
            <a:r>
              <a:rPr lang="en-US" altLang="en-US" sz="2000">
                <a:solidFill>
                  <a:srgbClr val="FFFFFF"/>
                </a:solidFill>
                <a:latin typeface="Comic Sans MS" panose="030F0702030302020204" pitchFamily="66" charset="0"/>
              </a:rPr>
              <a:t>A,C are mutual refinements </a:t>
            </a:r>
          </a:p>
          <a:p>
            <a:pPr eaLnBrk="1" hangingPunct="1"/>
            <a:r>
              <a:rPr lang="en-US" altLang="en-US" sz="2000">
                <a:solidFill>
                  <a:srgbClr val="FFFFFF"/>
                </a:solidFill>
                <a:latin typeface="Comic Sans MS" panose="030F0702030302020204" pitchFamily="66" charset="0"/>
              </a:rPr>
              <a:t>A,B,C represent the same percept</a:t>
            </a:r>
          </a:p>
          <a:p>
            <a:pPr lvl="1" eaLnBrk="1" hangingPunct="1">
              <a:buFontTx/>
              <a:buChar char="•"/>
            </a:pPr>
            <a:r>
              <a:rPr lang="en-US" altLang="en-US" sz="1600" u="sng">
                <a:solidFill>
                  <a:srgbClr val="FFFFFF"/>
                </a:solidFill>
                <a:latin typeface="Comic Sans MS" panose="030F0702030302020204" pitchFamily="66" charset="0"/>
              </a:rPr>
              <a:t>Attention</a:t>
            </a:r>
            <a:r>
              <a:rPr lang="en-US" altLang="en-US" sz="1600">
                <a:solidFill>
                  <a:srgbClr val="FFFFFF"/>
                </a:solidFill>
                <a:latin typeface="Comic Sans MS" panose="030F0702030302020204" pitchFamily="66" charset="0"/>
              </a:rPr>
              <a:t> accounts for differences</a:t>
            </a:r>
          </a:p>
        </p:txBody>
      </p:sp>
      <p:sp>
        <p:nvSpPr>
          <p:cNvPr id="52237" name="Freeform 2065"/>
          <p:cNvSpPr>
            <a:spLocks noChangeAspect="1"/>
          </p:cNvSpPr>
          <p:nvPr/>
        </p:nvSpPr>
        <p:spPr bwMode="auto">
          <a:xfrm rot="5400000">
            <a:off x="2604294" y="3934619"/>
            <a:ext cx="228600" cy="1262062"/>
          </a:xfrm>
          <a:custGeom>
            <a:avLst/>
            <a:gdLst>
              <a:gd name="T0" fmla="*/ 0 w 336"/>
              <a:gd name="T1" fmla="*/ 0 h 1584"/>
              <a:gd name="T2" fmla="*/ 155529643 w 336"/>
              <a:gd name="T3" fmla="*/ 548484656 h 1584"/>
              <a:gd name="T4" fmla="*/ 0 w 336"/>
              <a:gd name="T5" fmla="*/ 1005555866 h 1584"/>
              <a:gd name="T6" fmla="*/ 0 60000 65536"/>
              <a:gd name="T7" fmla="*/ 0 60000 65536"/>
              <a:gd name="T8" fmla="*/ 0 60000 65536"/>
            </a:gdLst>
            <a:ahLst/>
            <a:cxnLst>
              <a:cxn ang="T6">
                <a:pos x="T0" y="T1"/>
              </a:cxn>
              <a:cxn ang="T7">
                <a:pos x="T2" y="T3"/>
              </a:cxn>
              <a:cxn ang="T8">
                <a:pos x="T4" y="T5"/>
              </a:cxn>
            </a:cxnLst>
            <a:rect l="0" t="0" r="r" b="b"/>
            <a:pathLst>
              <a:path w="336" h="1584">
                <a:moveTo>
                  <a:pt x="0" y="0"/>
                </a:moveTo>
                <a:cubicBezTo>
                  <a:pt x="168" y="300"/>
                  <a:pt x="336" y="600"/>
                  <a:pt x="336" y="864"/>
                </a:cubicBezTo>
                <a:cubicBezTo>
                  <a:pt x="336" y="1128"/>
                  <a:pt x="168" y="1356"/>
                  <a:pt x="0" y="1584"/>
                </a:cubicBezTo>
              </a:path>
            </a:pathLst>
          </a:custGeom>
          <a:noFill/>
          <a:ln w="63500">
            <a:solidFill>
              <a:srgbClr val="FFFF00"/>
            </a:solidFill>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52238" name="Oval 2066"/>
          <p:cNvSpPr>
            <a:spLocks noChangeArrowheads="1"/>
          </p:cNvSpPr>
          <p:nvPr/>
        </p:nvSpPr>
        <p:spPr bwMode="auto">
          <a:xfrm>
            <a:off x="6877050" y="20145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39" name="Oval 2067"/>
          <p:cNvSpPr>
            <a:spLocks noChangeArrowheads="1"/>
          </p:cNvSpPr>
          <p:nvPr/>
        </p:nvSpPr>
        <p:spPr bwMode="auto">
          <a:xfrm>
            <a:off x="6877050" y="24717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0" name="Oval 2068"/>
          <p:cNvSpPr>
            <a:spLocks noChangeArrowheads="1"/>
          </p:cNvSpPr>
          <p:nvPr/>
        </p:nvSpPr>
        <p:spPr bwMode="auto">
          <a:xfrm>
            <a:off x="6419850" y="24717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1" name="Oval 2069"/>
          <p:cNvSpPr>
            <a:spLocks noChangeArrowheads="1"/>
          </p:cNvSpPr>
          <p:nvPr/>
        </p:nvSpPr>
        <p:spPr bwMode="auto">
          <a:xfrm>
            <a:off x="7639050" y="24717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2" name="Text Box 2070"/>
          <p:cNvSpPr txBox="1">
            <a:spLocks noChangeArrowheads="1"/>
          </p:cNvSpPr>
          <p:nvPr/>
        </p:nvSpPr>
        <p:spPr bwMode="auto">
          <a:xfrm>
            <a:off x="7097713" y="1981200"/>
            <a:ext cx="38258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Image</a:t>
            </a:r>
          </a:p>
        </p:txBody>
      </p:sp>
      <p:sp>
        <p:nvSpPr>
          <p:cNvPr id="52243" name="Text Box 2071"/>
          <p:cNvSpPr txBox="1">
            <a:spLocks noChangeArrowheads="1"/>
          </p:cNvSpPr>
          <p:nvPr/>
        </p:nvSpPr>
        <p:spPr bwMode="auto">
          <a:xfrm>
            <a:off x="6173788" y="2438400"/>
            <a:ext cx="211137"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BG</a:t>
            </a:r>
          </a:p>
        </p:txBody>
      </p:sp>
      <p:sp>
        <p:nvSpPr>
          <p:cNvPr id="52244" name="Text Box 2072"/>
          <p:cNvSpPr txBox="1">
            <a:spLocks noChangeArrowheads="1"/>
          </p:cNvSpPr>
          <p:nvPr/>
        </p:nvSpPr>
        <p:spPr bwMode="auto">
          <a:xfrm>
            <a:off x="7054850" y="2438400"/>
            <a:ext cx="3905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L-bird</a:t>
            </a:r>
          </a:p>
        </p:txBody>
      </p:sp>
      <p:sp>
        <p:nvSpPr>
          <p:cNvPr id="52245" name="Text Box 2073"/>
          <p:cNvSpPr txBox="1">
            <a:spLocks noChangeArrowheads="1"/>
          </p:cNvSpPr>
          <p:nvPr/>
        </p:nvSpPr>
        <p:spPr bwMode="auto">
          <a:xfrm>
            <a:off x="7842250" y="2438400"/>
            <a:ext cx="3984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R-bird</a:t>
            </a:r>
          </a:p>
        </p:txBody>
      </p:sp>
      <p:sp>
        <p:nvSpPr>
          <p:cNvPr id="52246" name="Oval 2074"/>
          <p:cNvSpPr>
            <a:spLocks noChangeArrowheads="1"/>
          </p:cNvSpPr>
          <p:nvPr/>
        </p:nvSpPr>
        <p:spPr bwMode="auto">
          <a:xfrm>
            <a:off x="5689600" y="29289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7" name="Oval 2075"/>
          <p:cNvSpPr>
            <a:spLocks noChangeArrowheads="1"/>
          </p:cNvSpPr>
          <p:nvPr/>
        </p:nvSpPr>
        <p:spPr bwMode="auto">
          <a:xfrm>
            <a:off x="6021388" y="29289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8" name="Oval 2076"/>
          <p:cNvSpPr>
            <a:spLocks noChangeArrowheads="1"/>
          </p:cNvSpPr>
          <p:nvPr/>
        </p:nvSpPr>
        <p:spPr bwMode="auto">
          <a:xfrm>
            <a:off x="6343650" y="29289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49" name="Text Box 2077"/>
          <p:cNvSpPr txBox="1">
            <a:spLocks noChangeArrowheads="1"/>
          </p:cNvSpPr>
          <p:nvPr/>
        </p:nvSpPr>
        <p:spPr bwMode="auto">
          <a:xfrm>
            <a:off x="5562600" y="3079750"/>
            <a:ext cx="3127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grass</a:t>
            </a:r>
          </a:p>
        </p:txBody>
      </p:sp>
      <p:sp>
        <p:nvSpPr>
          <p:cNvPr id="52250" name="Text Box 2078"/>
          <p:cNvSpPr txBox="1">
            <a:spLocks noChangeArrowheads="1"/>
          </p:cNvSpPr>
          <p:nvPr/>
        </p:nvSpPr>
        <p:spPr bwMode="auto">
          <a:xfrm>
            <a:off x="5962650" y="3063875"/>
            <a:ext cx="287338"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bush</a:t>
            </a:r>
          </a:p>
        </p:txBody>
      </p:sp>
      <p:sp>
        <p:nvSpPr>
          <p:cNvPr id="52251" name="Text Box 2079"/>
          <p:cNvSpPr txBox="1">
            <a:spLocks noChangeArrowheads="1"/>
          </p:cNvSpPr>
          <p:nvPr/>
        </p:nvSpPr>
        <p:spPr bwMode="auto">
          <a:xfrm>
            <a:off x="7285038" y="3603625"/>
            <a:ext cx="2889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head</a:t>
            </a:r>
          </a:p>
        </p:txBody>
      </p:sp>
      <p:cxnSp>
        <p:nvCxnSpPr>
          <p:cNvPr id="52252" name="AutoShape 2080"/>
          <p:cNvCxnSpPr>
            <a:cxnSpLocks noChangeShapeType="1"/>
            <a:stCxn id="52238" idx="5"/>
            <a:endCxn id="52240" idx="7"/>
          </p:cNvCxnSpPr>
          <p:nvPr/>
        </p:nvCxnSpPr>
        <p:spPr bwMode="auto">
          <a:xfrm flipH="1">
            <a:off x="6550025" y="2152650"/>
            <a:ext cx="457200" cy="33337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53" name="AutoShape 2081"/>
          <p:cNvCxnSpPr>
            <a:cxnSpLocks noChangeShapeType="1"/>
            <a:stCxn id="52238" idx="4"/>
            <a:endCxn id="52239" idx="0"/>
          </p:cNvCxnSpPr>
          <p:nvPr/>
        </p:nvCxnSpPr>
        <p:spPr bwMode="auto">
          <a:xfrm>
            <a:off x="6953250" y="2174875"/>
            <a:ext cx="0" cy="2889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54" name="AutoShape 2082"/>
          <p:cNvCxnSpPr>
            <a:cxnSpLocks noChangeShapeType="1"/>
            <a:stCxn id="52238" idx="4"/>
            <a:endCxn id="52241" idx="1"/>
          </p:cNvCxnSpPr>
          <p:nvPr/>
        </p:nvCxnSpPr>
        <p:spPr bwMode="auto">
          <a:xfrm>
            <a:off x="6953250" y="2174875"/>
            <a:ext cx="708025" cy="311150"/>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55" name="AutoShape 2083"/>
          <p:cNvCxnSpPr>
            <a:cxnSpLocks noChangeShapeType="1"/>
            <a:stCxn id="52240" idx="3"/>
            <a:endCxn id="52248" idx="0"/>
          </p:cNvCxnSpPr>
          <p:nvPr/>
        </p:nvCxnSpPr>
        <p:spPr bwMode="auto">
          <a:xfrm flipH="1">
            <a:off x="6419850" y="2609850"/>
            <a:ext cx="22225" cy="311150"/>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56" name="AutoShape 2084"/>
          <p:cNvCxnSpPr>
            <a:cxnSpLocks noChangeShapeType="1"/>
            <a:stCxn id="52240" idx="3"/>
            <a:endCxn id="52247" idx="0"/>
          </p:cNvCxnSpPr>
          <p:nvPr/>
        </p:nvCxnSpPr>
        <p:spPr bwMode="auto">
          <a:xfrm flipH="1">
            <a:off x="6097588" y="2609850"/>
            <a:ext cx="344487" cy="311150"/>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57" name="AutoShape 2085"/>
          <p:cNvCxnSpPr>
            <a:cxnSpLocks noChangeShapeType="1"/>
            <a:stCxn id="52240" idx="3"/>
            <a:endCxn id="52246" idx="0"/>
          </p:cNvCxnSpPr>
          <p:nvPr/>
        </p:nvCxnSpPr>
        <p:spPr bwMode="auto">
          <a:xfrm flipH="1">
            <a:off x="5765800" y="2609850"/>
            <a:ext cx="676275" cy="311150"/>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58" name="Oval 2086"/>
          <p:cNvSpPr>
            <a:spLocks noChangeArrowheads="1"/>
          </p:cNvSpPr>
          <p:nvPr/>
        </p:nvSpPr>
        <p:spPr bwMode="auto">
          <a:xfrm>
            <a:off x="6800850" y="30051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59" name="Oval 2087"/>
          <p:cNvSpPr>
            <a:spLocks noChangeArrowheads="1"/>
          </p:cNvSpPr>
          <p:nvPr/>
        </p:nvSpPr>
        <p:spPr bwMode="auto">
          <a:xfrm>
            <a:off x="7105650" y="30051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60" name="Oval 2088"/>
          <p:cNvSpPr>
            <a:spLocks noChangeArrowheads="1"/>
          </p:cNvSpPr>
          <p:nvPr/>
        </p:nvSpPr>
        <p:spPr bwMode="auto">
          <a:xfrm>
            <a:off x="7410450" y="30051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61" name="Oval 2089"/>
          <p:cNvSpPr>
            <a:spLocks noChangeArrowheads="1"/>
          </p:cNvSpPr>
          <p:nvPr/>
        </p:nvSpPr>
        <p:spPr bwMode="auto">
          <a:xfrm>
            <a:off x="7029450" y="34623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62" name="Oval 2090"/>
          <p:cNvSpPr>
            <a:spLocks noChangeArrowheads="1"/>
          </p:cNvSpPr>
          <p:nvPr/>
        </p:nvSpPr>
        <p:spPr bwMode="auto">
          <a:xfrm>
            <a:off x="7258050" y="3462338"/>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cxnSp>
        <p:nvCxnSpPr>
          <p:cNvPr id="52263" name="AutoShape 2091"/>
          <p:cNvCxnSpPr>
            <a:cxnSpLocks noChangeShapeType="1"/>
            <a:stCxn id="52239" idx="4"/>
            <a:endCxn id="52258" idx="0"/>
          </p:cNvCxnSpPr>
          <p:nvPr/>
        </p:nvCxnSpPr>
        <p:spPr bwMode="auto">
          <a:xfrm flipH="1">
            <a:off x="6877050" y="2632075"/>
            <a:ext cx="76200" cy="3651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64" name="AutoShape 2092"/>
          <p:cNvCxnSpPr>
            <a:cxnSpLocks noChangeShapeType="1"/>
            <a:stCxn id="52239" idx="4"/>
            <a:endCxn id="52259" idx="0"/>
          </p:cNvCxnSpPr>
          <p:nvPr/>
        </p:nvCxnSpPr>
        <p:spPr bwMode="auto">
          <a:xfrm>
            <a:off x="6953250" y="2632075"/>
            <a:ext cx="228600" cy="3651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65" name="AutoShape 2093"/>
          <p:cNvCxnSpPr>
            <a:cxnSpLocks noChangeShapeType="1"/>
            <a:stCxn id="52239" idx="4"/>
            <a:endCxn id="52260" idx="0"/>
          </p:cNvCxnSpPr>
          <p:nvPr/>
        </p:nvCxnSpPr>
        <p:spPr bwMode="auto">
          <a:xfrm>
            <a:off x="6953250" y="2632075"/>
            <a:ext cx="533400" cy="3651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66" name="AutoShape 2094"/>
          <p:cNvCxnSpPr>
            <a:cxnSpLocks noChangeShapeType="1"/>
            <a:stCxn id="52259" idx="4"/>
            <a:endCxn id="52261" idx="0"/>
          </p:cNvCxnSpPr>
          <p:nvPr/>
        </p:nvCxnSpPr>
        <p:spPr bwMode="auto">
          <a:xfrm flipH="1">
            <a:off x="7105650" y="3165475"/>
            <a:ext cx="76200" cy="2889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67" name="AutoShape 2095"/>
          <p:cNvCxnSpPr>
            <a:cxnSpLocks noChangeShapeType="1"/>
            <a:stCxn id="52259" idx="4"/>
            <a:endCxn id="52262" idx="0"/>
          </p:cNvCxnSpPr>
          <p:nvPr/>
        </p:nvCxnSpPr>
        <p:spPr bwMode="auto">
          <a:xfrm>
            <a:off x="7181850" y="3165475"/>
            <a:ext cx="152400" cy="2889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68" name="Text Box 2096"/>
          <p:cNvSpPr txBox="1">
            <a:spLocks noChangeArrowheads="1"/>
          </p:cNvSpPr>
          <p:nvPr/>
        </p:nvSpPr>
        <p:spPr bwMode="auto">
          <a:xfrm>
            <a:off x="6962775" y="3597275"/>
            <a:ext cx="2127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eye</a:t>
            </a:r>
          </a:p>
        </p:txBody>
      </p:sp>
      <p:sp>
        <p:nvSpPr>
          <p:cNvPr id="52269" name="Text Box 2097"/>
          <p:cNvSpPr txBox="1">
            <a:spLocks noChangeArrowheads="1"/>
          </p:cNvSpPr>
          <p:nvPr/>
        </p:nvSpPr>
        <p:spPr bwMode="auto">
          <a:xfrm>
            <a:off x="6750050" y="3140075"/>
            <a:ext cx="288925"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beak</a:t>
            </a:r>
          </a:p>
        </p:txBody>
      </p:sp>
      <p:sp>
        <p:nvSpPr>
          <p:cNvPr id="52270" name="Text Box 2098"/>
          <p:cNvSpPr txBox="1">
            <a:spLocks noChangeArrowheads="1"/>
          </p:cNvSpPr>
          <p:nvPr/>
        </p:nvSpPr>
        <p:spPr bwMode="auto">
          <a:xfrm>
            <a:off x="6343650" y="3071813"/>
            <a:ext cx="169863"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far</a:t>
            </a:r>
          </a:p>
        </p:txBody>
      </p:sp>
      <p:sp>
        <p:nvSpPr>
          <p:cNvPr id="52271" name="Text Box 2099"/>
          <p:cNvSpPr txBox="1">
            <a:spLocks noChangeArrowheads="1"/>
          </p:cNvSpPr>
          <p:nvPr/>
        </p:nvSpPr>
        <p:spPr bwMode="auto">
          <a:xfrm>
            <a:off x="7375525" y="3136900"/>
            <a:ext cx="304800"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body</a:t>
            </a:r>
          </a:p>
        </p:txBody>
      </p:sp>
      <p:sp>
        <p:nvSpPr>
          <p:cNvPr id="52272" name="Text Box 2100"/>
          <p:cNvSpPr txBox="1">
            <a:spLocks noChangeArrowheads="1"/>
          </p:cNvSpPr>
          <p:nvPr/>
        </p:nvSpPr>
        <p:spPr bwMode="auto">
          <a:xfrm>
            <a:off x="8310563" y="3624263"/>
            <a:ext cx="2889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head</a:t>
            </a:r>
          </a:p>
        </p:txBody>
      </p:sp>
      <p:sp>
        <p:nvSpPr>
          <p:cNvPr id="52273" name="Oval 2101"/>
          <p:cNvSpPr>
            <a:spLocks noChangeArrowheads="1"/>
          </p:cNvSpPr>
          <p:nvPr/>
        </p:nvSpPr>
        <p:spPr bwMode="auto">
          <a:xfrm>
            <a:off x="7826375" y="3025775"/>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74" name="Oval 2102"/>
          <p:cNvSpPr>
            <a:spLocks noChangeArrowheads="1"/>
          </p:cNvSpPr>
          <p:nvPr/>
        </p:nvSpPr>
        <p:spPr bwMode="auto">
          <a:xfrm>
            <a:off x="8131175" y="3025775"/>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75" name="Oval 2103"/>
          <p:cNvSpPr>
            <a:spLocks noChangeArrowheads="1"/>
          </p:cNvSpPr>
          <p:nvPr/>
        </p:nvSpPr>
        <p:spPr bwMode="auto">
          <a:xfrm>
            <a:off x="8435975" y="3025775"/>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76" name="Oval 2104"/>
          <p:cNvSpPr>
            <a:spLocks noChangeArrowheads="1"/>
          </p:cNvSpPr>
          <p:nvPr/>
        </p:nvSpPr>
        <p:spPr bwMode="auto">
          <a:xfrm>
            <a:off x="8054975" y="3482975"/>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52277" name="Oval 2105"/>
          <p:cNvSpPr>
            <a:spLocks noChangeArrowheads="1"/>
          </p:cNvSpPr>
          <p:nvPr/>
        </p:nvSpPr>
        <p:spPr bwMode="auto">
          <a:xfrm>
            <a:off x="8283575" y="3482975"/>
            <a:ext cx="152400" cy="152400"/>
          </a:xfrm>
          <a:prstGeom prst="ellipse">
            <a:avLst/>
          </a:prstGeom>
          <a:noFill/>
          <a:ln w="15875">
            <a:solidFill>
              <a:srgbClr val="FFFF00"/>
            </a:solidFill>
            <a:round/>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cxnSp>
        <p:nvCxnSpPr>
          <p:cNvPr id="52278" name="AutoShape 2106"/>
          <p:cNvCxnSpPr>
            <a:cxnSpLocks noChangeShapeType="1"/>
            <a:stCxn id="52241" idx="4"/>
            <a:endCxn id="52273" idx="0"/>
          </p:cNvCxnSpPr>
          <p:nvPr/>
        </p:nvCxnSpPr>
        <p:spPr bwMode="auto">
          <a:xfrm>
            <a:off x="7715250" y="2632075"/>
            <a:ext cx="187325" cy="385763"/>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79" name="AutoShape 2107"/>
          <p:cNvCxnSpPr>
            <a:cxnSpLocks noChangeShapeType="1"/>
            <a:stCxn id="52241" idx="4"/>
            <a:endCxn id="52274" idx="0"/>
          </p:cNvCxnSpPr>
          <p:nvPr/>
        </p:nvCxnSpPr>
        <p:spPr bwMode="auto">
          <a:xfrm>
            <a:off x="7715250" y="2632075"/>
            <a:ext cx="492125" cy="385763"/>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80" name="AutoShape 2108"/>
          <p:cNvCxnSpPr>
            <a:cxnSpLocks noChangeShapeType="1"/>
            <a:stCxn id="52241" idx="4"/>
            <a:endCxn id="52275" idx="0"/>
          </p:cNvCxnSpPr>
          <p:nvPr/>
        </p:nvCxnSpPr>
        <p:spPr bwMode="auto">
          <a:xfrm>
            <a:off x="7715250" y="2632075"/>
            <a:ext cx="796925" cy="385763"/>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81" name="AutoShape 2109"/>
          <p:cNvCxnSpPr>
            <a:cxnSpLocks noChangeShapeType="1"/>
            <a:stCxn id="52274" idx="4"/>
            <a:endCxn id="52276" idx="0"/>
          </p:cNvCxnSpPr>
          <p:nvPr/>
        </p:nvCxnSpPr>
        <p:spPr bwMode="auto">
          <a:xfrm flipH="1">
            <a:off x="8131175" y="3186113"/>
            <a:ext cx="76200" cy="2889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282" name="AutoShape 2110"/>
          <p:cNvCxnSpPr>
            <a:cxnSpLocks noChangeShapeType="1"/>
            <a:stCxn id="52274" idx="4"/>
            <a:endCxn id="52277" idx="0"/>
          </p:cNvCxnSpPr>
          <p:nvPr/>
        </p:nvCxnSpPr>
        <p:spPr bwMode="auto">
          <a:xfrm>
            <a:off x="8207375" y="3186113"/>
            <a:ext cx="152400" cy="288925"/>
          </a:xfrm>
          <a:prstGeom prst="straightConnector1">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283" name="Text Box 2111"/>
          <p:cNvSpPr txBox="1">
            <a:spLocks noChangeArrowheads="1"/>
          </p:cNvSpPr>
          <p:nvPr/>
        </p:nvSpPr>
        <p:spPr bwMode="auto">
          <a:xfrm>
            <a:off x="7988300" y="3617913"/>
            <a:ext cx="2127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eye</a:t>
            </a:r>
          </a:p>
        </p:txBody>
      </p:sp>
      <p:sp>
        <p:nvSpPr>
          <p:cNvPr id="52284" name="Text Box 2112"/>
          <p:cNvSpPr txBox="1">
            <a:spLocks noChangeArrowheads="1"/>
          </p:cNvSpPr>
          <p:nvPr/>
        </p:nvSpPr>
        <p:spPr bwMode="auto">
          <a:xfrm>
            <a:off x="7775575" y="3160713"/>
            <a:ext cx="288925"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beak</a:t>
            </a:r>
          </a:p>
        </p:txBody>
      </p:sp>
      <p:sp>
        <p:nvSpPr>
          <p:cNvPr id="52285" name="Text Box 2113"/>
          <p:cNvSpPr txBox="1">
            <a:spLocks noChangeArrowheads="1"/>
          </p:cNvSpPr>
          <p:nvPr/>
        </p:nvSpPr>
        <p:spPr bwMode="auto">
          <a:xfrm>
            <a:off x="8401050" y="3157538"/>
            <a:ext cx="304800" cy="182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a:solidFill>
                  <a:srgbClr val="FFFF00"/>
                </a:solidFill>
              </a:rPr>
              <a:t>body</a:t>
            </a:r>
          </a:p>
        </p:txBody>
      </p:sp>
      <p:sp>
        <p:nvSpPr>
          <p:cNvPr id="52286" name="Text Box 2114"/>
          <p:cNvSpPr txBox="1">
            <a:spLocks noChangeArrowheads="1"/>
          </p:cNvSpPr>
          <p:nvPr/>
        </p:nvSpPr>
        <p:spPr bwMode="auto">
          <a:xfrm>
            <a:off x="5334000" y="1447800"/>
            <a:ext cx="3810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FFFF00"/>
                </a:solidFill>
                <a:latin typeface="Comic Sans MS" panose="030F0702030302020204" pitchFamily="66" charset="0"/>
              </a:rPr>
              <a:t>Perceptual organization forms a tree:</a:t>
            </a:r>
          </a:p>
        </p:txBody>
      </p:sp>
      <p:sp>
        <p:nvSpPr>
          <p:cNvPr id="52287" name="Text Box 2115"/>
          <p:cNvSpPr txBox="1">
            <a:spLocks noChangeArrowheads="1"/>
          </p:cNvSpPr>
          <p:nvPr/>
        </p:nvSpPr>
        <p:spPr bwMode="auto">
          <a:xfrm>
            <a:off x="5318125" y="4114800"/>
            <a:ext cx="382587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000">
                <a:solidFill>
                  <a:srgbClr val="FFFFFF"/>
                </a:solidFill>
                <a:latin typeface="Comic Sans MS" panose="030F0702030302020204" pitchFamily="66" charset="0"/>
              </a:rPr>
              <a:t>Two segmentations are </a:t>
            </a:r>
          </a:p>
          <a:p>
            <a:pPr eaLnBrk="1" hangingPunct="1">
              <a:spcBef>
                <a:spcPct val="0"/>
              </a:spcBef>
              <a:buFontTx/>
              <a:buNone/>
            </a:pPr>
            <a:r>
              <a:rPr lang="en-US" altLang="en-US" sz="2000">
                <a:solidFill>
                  <a:srgbClr val="FFFFFF"/>
                </a:solidFill>
                <a:latin typeface="Comic Sans MS" panose="030F0702030302020204" pitchFamily="66" charset="0"/>
              </a:rPr>
              <a:t>consistent when they can be</a:t>
            </a:r>
          </a:p>
          <a:p>
            <a:pPr eaLnBrk="1" hangingPunct="1">
              <a:spcBef>
                <a:spcPct val="0"/>
              </a:spcBef>
              <a:buFontTx/>
              <a:buNone/>
            </a:pPr>
            <a:r>
              <a:rPr lang="en-US" altLang="en-US" sz="2000">
                <a:solidFill>
                  <a:srgbClr val="FFFFFF"/>
                </a:solidFill>
                <a:latin typeface="Comic Sans MS" panose="030F0702030302020204" pitchFamily="66" charset="0"/>
              </a:rPr>
              <a:t>explained by the same</a:t>
            </a:r>
          </a:p>
          <a:p>
            <a:pPr eaLnBrk="1" hangingPunct="1">
              <a:spcBef>
                <a:spcPct val="0"/>
              </a:spcBef>
              <a:buFontTx/>
              <a:buNone/>
            </a:pPr>
            <a:r>
              <a:rPr lang="en-US" altLang="en-US" sz="2000">
                <a:solidFill>
                  <a:srgbClr val="FFFFFF"/>
                </a:solidFill>
                <a:latin typeface="Comic Sans MS" panose="030F0702030302020204" pitchFamily="66" charset="0"/>
              </a:rPr>
              <a:t>segmentation tree (i.e. they</a:t>
            </a:r>
          </a:p>
          <a:p>
            <a:pPr eaLnBrk="1" hangingPunct="1">
              <a:spcBef>
                <a:spcPct val="0"/>
              </a:spcBef>
              <a:buFontTx/>
              <a:buNone/>
            </a:pPr>
            <a:r>
              <a:rPr lang="en-US" altLang="en-US" sz="2000">
                <a:solidFill>
                  <a:srgbClr val="FFFFFF"/>
                </a:solidFill>
                <a:latin typeface="Comic Sans MS" panose="030F0702030302020204" pitchFamily="66" charset="0"/>
              </a:rPr>
              <a:t>could be derived from a single </a:t>
            </a:r>
          </a:p>
          <a:p>
            <a:pPr eaLnBrk="1" hangingPunct="1">
              <a:spcBef>
                <a:spcPct val="0"/>
              </a:spcBef>
              <a:buFontTx/>
              <a:buNone/>
            </a:pPr>
            <a:r>
              <a:rPr lang="en-US" altLang="en-US" sz="2000">
                <a:solidFill>
                  <a:srgbClr val="FFFFFF"/>
                </a:solidFill>
                <a:latin typeface="Comic Sans MS" panose="030F0702030302020204" pitchFamily="66" charset="0"/>
              </a:rPr>
              <a:t>perceptual organization).</a:t>
            </a:r>
          </a:p>
        </p:txBody>
      </p:sp>
      <p:sp>
        <p:nvSpPr>
          <p:cNvPr id="215108" name="AutoShape 2116"/>
          <p:cNvSpPr>
            <a:spLocks noChangeArrowheads="1"/>
          </p:cNvSpPr>
          <p:nvPr/>
        </p:nvSpPr>
        <p:spPr bwMode="auto">
          <a:xfrm>
            <a:off x="5105400" y="4191000"/>
            <a:ext cx="228600" cy="217488"/>
          </a:xfrm>
          <a:prstGeom prst="star5">
            <a:avLst/>
          </a:prstGeom>
          <a:solidFill>
            <a:schemeClr val="accent2"/>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sz="3200" b="1">
              <a:solidFill>
                <a:srgbClr val="FFFFFF"/>
              </a:solidFill>
              <a:latin typeface="Times New Roman" pitchFamily="18" charset="0"/>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325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8EBC995-EC4C-40AD-ABC4-7CAA649805F1}" type="slidenum">
              <a:rPr lang="en-US" altLang="en-US" sz="1200">
                <a:solidFill>
                  <a:srgbClr val="FFFFFF"/>
                </a:solidFill>
                <a:latin typeface="Arial" panose="020B0604020202020204" pitchFamily="34" charset="0"/>
              </a:rPr>
              <a:pPr eaLnBrk="1" hangingPunct="1">
                <a:spcBef>
                  <a:spcPct val="0"/>
                </a:spcBef>
                <a:buFontTx/>
                <a:buNone/>
              </a:pPr>
              <a:t>27</a:t>
            </a:fld>
            <a:endParaRPr lang="en-US" altLang="en-US" sz="1200">
              <a:solidFill>
                <a:srgbClr val="FFFFFF"/>
              </a:solidFill>
              <a:latin typeface="Arial" panose="020B0604020202020204" pitchFamily="34" charset="0"/>
            </a:endParaRPr>
          </a:p>
        </p:txBody>
      </p:sp>
      <p:pic>
        <p:nvPicPr>
          <p:cNvPr id="53252" name="Picture 4"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
            <a:ext cx="22034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hu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04800"/>
            <a:ext cx="220345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8" descr="hu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9"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10" descr="hum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04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Picture 11" descr="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04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Picture 16" descr="huma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Picture 17" descr="imag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48200" y="1828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19" descr="hum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20" descr="ima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21" descr="huma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22" descr="ima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0" y="3352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23" descr="human"/>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24" descr="imag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24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25" descr="huma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580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26" descr="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48200" y="4876800"/>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427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E4709084-0513-47C4-BD4D-8CC35EB109F0}" type="slidenum">
              <a:rPr lang="en-US" altLang="en-US" sz="1200">
                <a:solidFill>
                  <a:srgbClr val="FFFFFF"/>
                </a:solidFill>
                <a:latin typeface="Arial" panose="020B0604020202020204" pitchFamily="34" charset="0"/>
              </a:rPr>
              <a:pPr eaLnBrk="1" hangingPunct="1">
                <a:spcBef>
                  <a:spcPct val="0"/>
                </a:spcBef>
                <a:buFontTx/>
                <a:buNone/>
              </a:pPr>
              <a:t>28</a:t>
            </a:fld>
            <a:endParaRPr lang="en-US" altLang="en-US" sz="1200">
              <a:solidFill>
                <a:srgbClr val="FFFFFF"/>
              </a:solidFill>
              <a:latin typeface="Arial" panose="020B0604020202020204" pitchFamily="34" charset="0"/>
            </a:endParaRPr>
          </a:p>
        </p:txBody>
      </p:sp>
      <p:sp>
        <p:nvSpPr>
          <p:cNvPr id="54276" name="Rectangle 2"/>
          <p:cNvSpPr>
            <a:spLocks noGrp="1" noChangeArrowheads="1"/>
          </p:cNvSpPr>
          <p:nvPr>
            <p:ph type="title"/>
          </p:nvPr>
        </p:nvSpPr>
        <p:spPr/>
        <p:txBody>
          <a:bodyPr/>
          <a:lstStyle/>
          <a:p>
            <a:pPr eaLnBrk="1" hangingPunct="1"/>
            <a:r>
              <a:rPr lang="en-US" altLang="en-US" smtClean="0"/>
              <a:t>Dataset Summary</a:t>
            </a:r>
          </a:p>
        </p:txBody>
      </p:sp>
      <p:sp>
        <p:nvSpPr>
          <p:cNvPr id="54277" name="Rectangle 3"/>
          <p:cNvSpPr>
            <a:spLocks noGrp="1" noChangeArrowheads="1"/>
          </p:cNvSpPr>
          <p:nvPr>
            <p:ph type="body" idx="1"/>
          </p:nvPr>
        </p:nvSpPr>
        <p:spPr/>
        <p:txBody>
          <a:bodyPr/>
          <a:lstStyle/>
          <a:p>
            <a:pPr eaLnBrk="1" hangingPunct="1"/>
            <a:r>
              <a:rPr lang="en-US" altLang="en-US" smtClean="0"/>
              <a:t>30 subjects, age 19-23</a:t>
            </a:r>
          </a:p>
          <a:p>
            <a:pPr lvl="1" eaLnBrk="1" hangingPunct="1"/>
            <a:r>
              <a:rPr lang="en-US" altLang="en-US" smtClean="0"/>
              <a:t>17 men, 13 women</a:t>
            </a:r>
          </a:p>
          <a:p>
            <a:pPr lvl="1" eaLnBrk="1" hangingPunct="1"/>
            <a:r>
              <a:rPr lang="en-US" altLang="en-US" smtClean="0"/>
              <a:t>9 with artistic training</a:t>
            </a:r>
          </a:p>
          <a:p>
            <a:pPr eaLnBrk="1" hangingPunct="1"/>
            <a:r>
              <a:rPr lang="en-US" altLang="en-US" smtClean="0"/>
              <a:t>8 months</a:t>
            </a:r>
          </a:p>
          <a:p>
            <a:pPr eaLnBrk="1" hangingPunct="1"/>
            <a:r>
              <a:rPr lang="en-US" altLang="en-US" smtClean="0"/>
              <a:t>1,458 person hours</a:t>
            </a:r>
          </a:p>
          <a:p>
            <a:pPr eaLnBrk="1" hangingPunct="1"/>
            <a:r>
              <a:rPr lang="en-US" altLang="en-US" smtClean="0"/>
              <a:t>1,020 Corel images</a:t>
            </a:r>
          </a:p>
          <a:p>
            <a:pPr eaLnBrk="1" hangingPunct="1"/>
            <a:r>
              <a:rPr lang="en-US" altLang="en-US" smtClean="0"/>
              <a:t>11,595 Segmentations</a:t>
            </a:r>
          </a:p>
          <a:p>
            <a:pPr lvl="1" eaLnBrk="1" hangingPunct="1"/>
            <a:r>
              <a:rPr lang="en-US" altLang="en-US" smtClean="0"/>
              <a:t>5,555 color, 5,554 gray, 486 inverted/negated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5299"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9C8DC05D-E250-426F-B01C-ABD7DD3A9D85}" type="slidenum">
              <a:rPr lang="en-US" altLang="en-US" sz="1200">
                <a:solidFill>
                  <a:srgbClr val="FFFFFF"/>
                </a:solidFill>
                <a:latin typeface="Arial" panose="020B0604020202020204" pitchFamily="34" charset="0"/>
              </a:rPr>
              <a:pPr eaLnBrk="1" hangingPunct="1">
                <a:spcBef>
                  <a:spcPct val="0"/>
                </a:spcBef>
                <a:buFontTx/>
                <a:buNone/>
              </a:pPr>
              <a:t>29</a:t>
            </a:fld>
            <a:endParaRPr lang="en-US" altLang="en-US" sz="1200">
              <a:solidFill>
                <a:srgbClr val="FFFFFF"/>
              </a:solidFill>
              <a:latin typeface="Arial" panose="020B0604020202020204" pitchFamily="34" charset="0"/>
            </a:endParaRPr>
          </a:p>
        </p:txBody>
      </p:sp>
      <p:sp>
        <p:nvSpPr>
          <p:cNvPr id="55300" name="Rectangle 2050"/>
          <p:cNvSpPr>
            <a:spLocks noGrp="1" noChangeArrowheads="1"/>
          </p:cNvSpPr>
          <p:nvPr>
            <p:ph type="title"/>
          </p:nvPr>
        </p:nvSpPr>
        <p:spPr/>
        <p:txBody>
          <a:bodyPr/>
          <a:lstStyle/>
          <a:p>
            <a:pPr eaLnBrk="1" hangingPunct="1"/>
            <a:r>
              <a:rPr lang="en-US" altLang="en-US" smtClean="0"/>
              <a:t>Gray, Color, InvNeg Datasets</a:t>
            </a:r>
          </a:p>
        </p:txBody>
      </p:sp>
      <p:sp>
        <p:nvSpPr>
          <p:cNvPr id="55301" name="Rectangle 2051"/>
          <p:cNvSpPr>
            <a:spLocks noGrp="1" noChangeArrowheads="1"/>
          </p:cNvSpPr>
          <p:nvPr>
            <p:ph type="body" idx="1"/>
          </p:nvPr>
        </p:nvSpPr>
        <p:spPr/>
        <p:txBody>
          <a:bodyPr/>
          <a:lstStyle/>
          <a:p>
            <a:pPr eaLnBrk="1" hangingPunct="1"/>
            <a:r>
              <a:rPr lang="en-US" altLang="en-US" smtClean="0"/>
              <a:t>Explore how various high/low-level cues affect the task of image segmentation by subjects</a:t>
            </a:r>
          </a:p>
          <a:p>
            <a:pPr lvl="1" eaLnBrk="1" hangingPunct="1"/>
            <a:r>
              <a:rPr lang="en-US" altLang="en-US" smtClean="0"/>
              <a:t>Color = full color image</a:t>
            </a:r>
          </a:p>
          <a:p>
            <a:pPr lvl="1" eaLnBrk="1" hangingPunct="1"/>
            <a:r>
              <a:rPr lang="en-US" altLang="en-US" smtClean="0"/>
              <a:t>Gray = luminance image</a:t>
            </a:r>
          </a:p>
          <a:p>
            <a:pPr lvl="1" eaLnBrk="1" hangingPunct="1"/>
            <a:r>
              <a:rPr lang="en-US" altLang="en-US" smtClean="0"/>
              <a:t>InvNeg = inverted negative luminance image</a:t>
            </a:r>
          </a:p>
          <a:p>
            <a:pPr eaLnBrk="1" hangingPunct="1"/>
            <a:endParaRPr lang="en-US" alt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2867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C3E75DD0-A241-4F78-8117-5A47B791ADBE}" type="slidenum">
              <a:rPr lang="en-US" altLang="en-US" sz="1200">
                <a:solidFill>
                  <a:srgbClr val="FFFFFF"/>
                </a:solidFill>
                <a:latin typeface="Arial" panose="020B0604020202020204" pitchFamily="34" charset="0"/>
              </a:rPr>
              <a:pPr eaLnBrk="1" hangingPunct="1">
                <a:spcBef>
                  <a:spcPct val="0"/>
                </a:spcBef>
                <a:buFontTx/>
                <a:buNone/>
              </a:pPr>
              <a:t>3</a:t>
            </a:fld>
            <a:endParaRPr lang="en-US" altLang="en-US" sz="1200">
              <a:solidFill>
                <a:srgbClr val="FFFFFF"/>
              </a:solidFill>
              <a:latin typeface="Arial" panose="020B0604020202020204" pitchFamily="34" charset="0"/>
            </a:endParaRPr>
          </a:p>
        </p:txBody>
      </p:sp>
      <p:sp>
        <p:nvSpPr>
          <p:cNvPr id="28676" name="Rectangle 2"/>
          <p:cNvSpPr>
            <a:spLocks noGrp="1" noChangeArrowheads="1"/>
          </p:cNvSpPr>
          <p:nvPr>
            <p:ph type="title"/>
          </p:nvPr>
        </p:nvSpPr>
        <p:spPr/>
        <p:txBody>
          <a:bodyPr/>
          <a:lstStyle/>
          <a:p>
            <a:pPr eaLnBrk="1" hangingPunct="1"/>
            <a:r>
              <a:rPr lang="en-US" altLang="en-US" smtClean="0">
                <a:solidFill>
                  <a:srgbClr val="FAFD00"/>
                </a:solidFill>
              </a:rPr>
              <a:t>From Images to Objects</a:t>
            </a:r>
          </a:p>
        </p:txBody>
      </p:sp>
      <p:pic>
        <p:nvPicPr>
          <p:cNvPr id="28677" name="Picture 3" descr="H:\jshi\profile\Personal\tige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362200"/>
            <a:ext cx="31083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4" descr="H:\jshi\profile\Personal\schematic.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362200"/>
            <a:ext cx="31067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Line 5"/>
          <p:cNvSpPr>
            <a:spLocks noChangeShapeType="1"/>
          </p:cNvSpPr>
          <p:nvPr/>
        </p:nvSpPr>
        <p:spPr bwMode="auto">
          <a:xfrm>
            <a:off x="4191000" y="3581400"/>
            <a:ext cx="676275" cy="0"/>
          </a:xfrm>
          <a:prstGeom prst="line">
            <a:avLst/>
          </a:prstGeom>
          <a:noFill/>
          <a:ln w="762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Rectangle 6"/>
          <p:cNvSpPr>
            <a:spLocks noChangeArrowheads="1"/>
          </p:cNvSpPr>
          <p:nvPr/>
        </p:nvSpPr>
        <p:spPr bwMode="auto">
          <a:xfrm>
            <a:off x="662134" y="5334000"/>
            <a:ext cx="773083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000" dirty="0">
                <a:solidFill>
                  <a:srgbClr val="FFFFFF"/>
                </a:solidFill>
              </a:rPr>
              <a:t>"I stand at the window and see a house, trees, sky. Theoretically I </a:t>
            </a:r>
          </a:p>
          <a:p>
            <a:pPr algn="ctr" eaLnBrk="1" hangingPunct="1">
              <a:spcBef>
                <a:spcPct val="0"/>
              </a:spcBef>
              <a:buFontTx/>
              <a:buNone/>
            </a:pPr>
            <a:r>
              <a:rPr lang="en-US" altLang="en-US" sz="2000" dirty="0">
                <a:solidFill>
                  <a:srgbClr val="FFFFFF"/>
                </a:solidFill>
              </a:rPr>
              <a:t>might say there were 327 </a:t>
            </a:r>
            <a:r>
              <a:rPr lang="en-US" altLang="en-US" sz="2000" dirty="0" err="1">
                <a:solidFill>
                  <a:srgbClr val="FFFFFF"/>
                </a:solidFill>
              </a:rPr>
              <a:t>brightnesses</a:t>
            </a:r>
            <a:r>
              <a:rPr lang="en-US" altLang="en-US" sz="2000" dirty="0">
                <a:solidFill>
                  <a:srgbClr val="FFFFFF"/>
                </a:solidFill>
              </a:rPr>
              <a:t> and nuances of </a:t>
            </a:r>
            <a:r>
              <a:rPr lang="en-US" altLang="en-US" sz="2000" dirty="0" err="1">
                <a:solidFill>
                  <a:srgbClr val="FFFFFF"/>
                </a:solidFill>
              </a:rPr>
              <a:t>colour</a:t>
            </a:r>
            <a:r>
              <a:rPr lang="en-US" altLang="en-US" sz="2000" dirty="0">
                <a:solidFill>
                  <a:srgbClr val="FFFFFF"/>
                </a:solidFill>
              </a:rPr>
              <a:t>.  Do</a:t>
            </a:r>
          </a:p>
          <a:p>
            <a:pPr algn="ctr" eaLnBrk="1" hangingPunct="1">
              <a:spcBef>
                <a:spcPct val="0"/>
              </a:spcBef>
              <a:buFontTx/>
              <a:buNone/>
            </a:pPr>
            <a:r>
              <a:rPr lang="en-US" altLang="en-US" sz="2000" dirty="0">
                <a:solidFill>
                  <a:srgbClr val="FFFFFF"/>
                </a:solidFill>
              </a:rPr>
              <a:t> I have "327"? No. I have sky, house, and trees." --</a:t>
            </a:r>
            <a:r>
              <a:rPr lang="en-US" altLang="en-US" sz="2000" dirty="0">
                <a:solidFill>
                  <a:srgbClr val="CC9900"/>
                </a:solidFill>
              </a:rPr>
              <a:t>Max </a:t>
            </a:r>
            <a:r>
              <a:rPr lang="en-US" altLang="en-US" sz="2000" dirty="0" smtClean="0">
                <a:solidFill>
                  <a:srgbClr val="CC9900"/>
                </a:solidFill>
              </a:rPr>
              <a:t>Wertheimer, 1923</a:t>
            </a:r>
            <a:endParaRPr lang="en-US" altLang="en-US" sz="2000" dirty="0">
              <a:solidFill>
                <a:srgbClr val="CC99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Footer Placeholder 1"/>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6323" name="Slide Number Placeholder 2"/>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6F0DD9D6-C3C5-4851-8C59-95616D249F35}" type="slidenum">
              <a:rPr lang="en-US" altLang="en-US" sz="1200">
                <a:solidFill>
                  <a:srgbClr val="FFFFFF"/>
                </a:solidFill>
                <a:latin typeface="Arial" panose="020B0604020202020204" pitchFamily="34" charset="0"/>
              </a:rPr>
              <a:pPr eaLnBrk="1" hangingPunct="1">
                <a:spcBef>
                  <a:spcPct val="0"/>
                </a:spcBef>
                <a:buFontTx/>
                <a:buNone/>
              </a:pPr>
              <a:t>30</a:t>
            </a:fld>
            <a:endParaRPr lang="en-US" altLang="en-US" sz="1200">
              <a:solidFill>
                <a:srgbClr val="FFFFFF"/>
              </a:solidFill>
              <a:latin typeface="Arial" panose="020B0604020202020204" pitchFamily="34" charset="0"/>
            </a:endParaRPr>
          </a:p>
        </p:txBody>
      </p:sp>
      <p:pic>
        <p:nvPicPr>
          <p:cNvPr id="56324" name="Picture 2050" descr="Z:\c\home\grad\dmartin\research\vision\talks\iccv01\invneg\187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2051" descr="Z:\c\home\grad\dmartin\research\vision\talks\iccv01\invneg\187029-g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533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2052" descr="Z:\c\home\grad\dmartin\research\vision\talks\iccv01\invneg\187029-fli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533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053" descr="Z:\c\home\grad\dmartin\research\vision\talks\iccv01\invneg\2600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2054" descr="Z:\c\home\grad\dmartin\research\vision\talks\iccv01\invneg\260081-gra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2055" descr="Z:\c\home\grad\dmartin\research\vision\talks\iccv01\invneg\260081-fli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Text Box 2056"/>
          <p:cNvSpPr txBox="1">
            <a:spLocks noChangeArrowheads="1"/>
          </p:cNvSpPr>
          <p:nvPr/>
        </p:nvSpPr>
        <p:spPr bwMode="auto">
          <a:xfrm>
            <a:off x="1981200" y="76200"/>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Color</a:t>
            </a:r>
          </a:p>
        </p:txBody>
      </p:sp>
      <p:sp>
        <p:nvSpPr>
          <p:cNvPr id="56331" name="Text Box 2057"/>
          <p:cNvSpPr txBox="1">
            <a:spLocks noChangeArrowheads="1"/>
          </p:cNvSpPr>
          <p:nvPr/>
        </p:nvSpPr>
        <p:spPr bwMode="auto">
          <a:xfrm>
            <a:off x="4038600" y="762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Gray</a:t>
            </a:r>
          </a:p>
        </p:txBody>
      </p:sp>
      <p:sp>
        <p:nvSpPr>
          <p:cNvPr id="56332" name="Text Box 2058"/>
          <p:cNvSpPr txBox="1">
            <a:spLocks noChangeArrowheads="1"/>
          </p:cNvSpPr>
          <p:nvPr/>
        </p:nvSpPr>
        <p:spPr bwMode="auto">
          <a:xfrm>
            <a:off x="5943600" y="76200"/>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InvNeg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7347"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92CCAE34-7888-4A70-A703-7D011DCF6E10}" type="slidenum">
              <a:rPr lang="en-US" altLang="en-US" sz="1200">
                <a:solidFill>
                  <a:srgbClr val="FFFFFF"/>
                </a:solidFill>
                <a:latin typeface="Arial" panose="020B0604020202020204" pitchFamily="34" charset="0"/>
              </a:rPr>
              <a:pPr eaLnBrk="1" hangingPunct="1">
                <a:spcBef>
                  <a:spcPct val="0"/>
                </a:spcBef>
                <a:buFontTx/>
                <a:buNone/>
              </a:pPr>
              <a:t>31</a:t>
            </a:fld>
            <a:endParaRPr lang="en-US" altLang="en-US" sz="1200">
              <a:solidFill>
                <a:srgbClr val="FFFFFF"/>
              </a:solidFill>
              <a:latin typeface="Arial" panose="020B0604020202020204" pitchFamily="34" charset="0"/>
            </a:endParaRPr>
          </a:p>
        </p:txBody>
      </p:sp>
      <p:pic>
        <p:nvPicPr>
          <p:cNvPr id="57348" name="Picture 1026" descr="Z:\c\home\grad\dmartin\research\vision\talks\iccv01\invneg\108041-fl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533400"/>
            <a:ext cx="198437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1027" descr="Z:\c\home\grad\dmartin\research\vision\talks\iccv01\invneg\176019-f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1028"/>
          <p:cNvSpPr txBox="1">
            <a:spLocks noChangeArrowheads="1"/>
          </p:cNvSpPr>
          <p:nvPr/>
        </p:nvSpPr>
        <p:spPr bwMode="auto">
          <a:xfrm>
            <a:off x="5943600" y="76200"/>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InvNeg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8371"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E67CDD7B-3D4C-4976-A14C-59CFEC4FCE7E}" type="slidenum">
              <a:rPr lang="en-US" altLang="en-US" sz="1200">
                <a:solidFill>
                  <a:srgbClr val="FFFFFF"/>
                </a:solidFill>
                <a:latin typeface="Arial" panose="020B0604020202020204" pitchFamily="34" charset="0"/>
              </a:rPr>
              <a:pPr eaLnBrk="1" hangingPunct="1">
                <a:spcBef>
                  <a:spcPct val="0"/>
                </a:spcBef>
                <a:buFontTx/>
                <a:buNone/>
              </a:pPr>
              <a:t>32</a:t>
            </a:fld>
            <a:endParaRPr lang="en-US" altLang="en-US" sz="1200">
              <a:solidFill>
                <a:srgbClr val="FFFFFF"/>
              </a:solidFill>
              <a:latin typeface="Arial" panose="020B0604020202020204" pitchFamily="34" charset="0"/>
            </a:endParaRPr>
          </a:p>
        </p:txBody>
      </p:sp>
      <p:pic>
        <p:nvPicPr>
          <p:cNvPr id="58372" name="Picture 1026" descr="Z:\c\home\grad\dmartin\research\vision\talks\iccv01\invneg\1080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33400"/>
            <a:ext cx="1981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1027" descr="Z:\c\home\grad\dmartin\research\vision\talks\iccv01\invneg\108041-fl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533400"/>
            <a:ext cx="198437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1028" descr="Z:\c\home\grad\dmartin\research\vision\talks\iccv01\invneg\108041-gra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533400"/>
            <a:ext cx="1984375"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Picture 1029" descr="Z:\c\home\grad\dmartin\research\vision\talks\iccv01\invneg\17601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030" descr="Z:\c\home\grad\dmartin\research\vision\talks\iccv01\invneg\176019-gra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31" descr="Z:\c\home\grad\dmartin\research\vision\talks\iccv01\invneg\176019-fli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6400" y="3581400"/>
            <a:ext cx="1982788"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 Box 1032"/>
          <p:cNvSpPr txBox="1">
            <a:spLocks noChangeArrowheads="1"/>
          </p:cNvSpPr>
          <p:nvPr/>
        </p:nvSpPr>
        <p:spPr bwMode="auto">
          <a:xfrm>
            <a:off x="1981200" y="76200"/>
            <a:ext cx="92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Color</a:t>
            </a:r>
          </a:p>
        </p:txBody>
      </p:sp>
      <p:sp>
        <p:nvSpPr>
          <p:cNvPr id="58379" name="Text Box 1033"/>
          <p:cNvSpPr txBox="1">
            <a:spLocks noChangeArrowheads="1"/>
          </p:cNvSpPr>
          <p:nvPr/>
        </p:nvSpPr>
        <p:spPr bwMode="auto">
          <a:xfrm>
            <a:off x="4038600" y="762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Gray</a:t>
            </a:r>
          </a:p>
        </p:txBody>
      </p:sp>
      <p:sp>
        <p:nvSpPr>
          <p:cNvPr id="58380" name="Text Box 1034"/>
          <p:cNvSpPr txBox="1">
            <a:spLocks noChangeArrowheads="1"/>
          </p:cNvSpPr>
          <p:nvPr/>
        </p:nvSpPr>
        <p:spPr bwMode="auto">
          <a:xfrm>
            <a:off x="5943600" y="76200"/>
            <a:ext cx="113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b="1">
                <a:solidFill>
                  <a:srgbClr val="FFFFFF"/>
                </a:solidFill>
              </a:rPr>
              <a:t>InvNeg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mtClean="0"/>
              <a:t>Pb Detector</a:t>
            </a:r>
          </a:p>
        </p:txBody>
      </p:sp>
      <p:sp>
        <p:nvSpPr>
          <p:cNvPr id="59395" name="Content Placeholder 2"/>
          <p:cNvSpPr>
            <a:spLocks noGrp="1"/>
          </p:cNvSpPr>
          <p:nvPr>
            <p:ph idx="1"/>
          </p:nvPr>
        </p:nvSpPr>
        <p:spPr/>
        <p:txBody>
          <a:bodyPr/>
          <a:lstStyle/>
          <a:p>
            <a:pPr eaLnBrk="1" hangingPunct="1"/>
            <a:endParaRPr lang="en-US" altLang="en-US" smtClean="0"/>
          </a:p>
        </p:txBody>
      </p:sp>
      <p:sp>
        <p:nvSpPr>
          <p:cNvPr id="59396"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59397"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99BBB73C-222A-4706-8721-358577130F87}" type="slidenum">
              <a:rPr lang="en-US" altLang="en-US" sz="1200">
                <a:solidFill>
                  <a:srgbClr val="FFFFFF"/>
                </a:solidFill>
                <a:latin typeface="Arial" panose="020B0604020202020204" pitchFamily="34" charset="0"/>
              </a:rPr>
              <a:pPr eaLnBrk="1" hangingPunct="1">
                <a:spcBef>
                  <a:spcPct val="0"/>
                </a:spcBef>
                <a:buFontTx/>
                <a:buNone/>
              </a:pPr>
              <a:t>33</a:t>
            </a:fld>
            <a:endParaRPr lang="en-US" altLang="en-US" sz="1200">
              <a:solidFill>
                <a:srgbClr val="FFFFFF"/>
              </a:solidFill>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0419"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C9304431-A024-4FFE-9517-5B467D5EBE1C}" type="slidenum">
              <a:rPr lang="en-US" altLang="en-US" sz="1200">
                <a:solidFill>
                  <a:srgbClr val="FFFFFF"/>
                </a:solidFill>
                <a:latin typeface="Arial" panose="020B0604020202020204" pitchFamily="34" charset="0"/>
              </a:rPr>
              <a:pPr eaLnBrk="1" hangingPunct="1">
                <a:spcBef>
                  <a:spcPct val="0"/>
                </a:spcBef>
                <a:buFontTx/>
                <a:buNone/>
              </a:pPr>
              <a:t>34</a:t>
            </a:fld>
            <a:endParaRPr lang="en-US" altLang="en-US" sz="1200">
              <a:solidFill>
                <a:srgbClr val="FFFFFF"/>
              </a:solidFill>
              <a:latin typeface="Arial" panose="020B0604020202020204" pitchFamily="34" charset="0"/>
            </a:endParaRPr>
          </a:p>
        </p:txBody>
      </p:sp>
      <p:sp>
        <p:nvSpPr>
          <p:cNvPr id="60420" name="Rectangle 2"/>
          <p:cNvSpPr>
            <a:spLocks noGrp="1" noChangeArrowheads="1"/>
          </p:cNvSpPr>
          <p:nvPr>
            <p:ph type="title"/>
          </p:nvPr>
        </p:nvSpPr>
        <p:spPr/>
        <p:txBody>
          <a:bodyPr/>
          <a:lstStyle/>
          <a:p>
            <a:pPr eaLnBrk="1" hangingPunct="1"/>
            <a:r>
              <a:rPr lang="en-US" altLang="en-US" smtClean="0"/>
              <a:t>Dataflow</a:t>
            </a:r>
          </a:p>
        </p:txBody>
      </p:sp>
      <p:pic>
        <p:nvPicPr>
          <p:cNvPr id="60421" name="Picture 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1466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sp>
        <p:nvSpPr>
          <p:cNvPr id="60422" name="Text Box 42"/>
          <p:cNvSpPr txBox="1">
            <a:spLocks noChangeArrowheads="1"/>
          </p:cNvSpPr>
          <p:nvPr/>
        </p:nvSpPr>
        <p:spPr bwMode="auto">
          <a:xfrm>
            <a:off x="533400" y="91440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Image</a:t>
            </a:r>
          </a:p>
        </p:txBody>
      </p:sp>
      <p:sp>
        <p:nvSpPr>
          <p:cNvPr id="60423" name="AutoShape 10"/>
          <p:cNvSpPr>
            <a:spLocks noChangeArrowheads="1"/>
          </p:cNvSpPr>
          <p:nvPr/>
        </p:nvSpPr>
        <p:spPr bwMode="auto">
          <a:xfrm>
            <a:off x="1860550" y="23622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0424" name="Text Box 44"/>
          <p:cNvSpPr txBox="1">
            <a:spLocks noChangeArrowheads="1"/>
          </p:cNvSpPr>
          <p:nvPr/>
        </p:nvSpPr>
        <p:spPr bwMode="auto">
          <a:xfrm>
            <a:off x="2397125" y="11430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Boundary Cues</a:t>
            </a:r>
          </a:p>
        </p:txBody>
      </p:sp>
      <p:sp>
        <p:nvSpPr>
          <p:cNvPr id="60425" name="AutoShape 9"/>
          <p:cNvSpPr>
            <a:spLocks noChangeArrowheads="1"/>
          </p:cNvSpPr>
          <p:nvPr/>
        </p:nvSpPr>
        <p:spPr bwMode="auto">
          <a:xfrm>
            <a:off x="4648200" y="234315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0426" name="Oval 15"/>
          <p:cNvSpPr>
            <a:spLocks noChangeArrowheads="1"/>
          </p:cNvSpPr>
          <p:nvPr/>
        </p:nvSpPr>
        <p:spPr bwMode="auto">
          <a:xfrm>
            <a:off x="5410200" y="1809750"/>
            <a:ext cx="1295400" cy="1371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Model</a:t>
            </a:r>
          </a:p>
        </p:txBody>
      </p:sp>
      <p:sp>
        <p:nvSpPr>
          <p:cNvPr id="60427" name="AutoShape 18"/>
          <p:cNvSpPr>
            <a:spLocks noChangeArrowheads="1"/>
          </p:cNvSpPr>
          <p:nvPr/>
        </p:nvSpPr>
        <p:spPr bwMode="auto">
          <a:xfrm>
            <a:off x="6858000" y="234315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aphicFrame>
        <p:nvGraphicFramePr>
          <p:cNvPr id="60428" name="Object 52"/>
          <p:cNvGraphicFramePr>
            <a:graphicFrameLocks noChangeAspect="1"/>
          </p:cNvGraphicFramePr>
          <p:nvPr/>
        </p:nvGraphicFramePr>
        <p:xfrm>
          <a:off x="7543800" y="1371600"/>
          <a:ext cx="1416050" cy="2133600"/>
        </p:xfrm>
        <a:graphic>
          <a:graphicData uri="http://schemas.openxmlformats.org/presentationml/2006/ole">
            <mc:AlternateContent xmlns:mc="http://schemas.openxmlformats.org/markup-compatibility/2006">
              <mc:Choice xmlns:v="urn:schemas-microsoft-com:vml" Requires="v">
                <p:oleObj spid="_x0000_s60443" name="Bitmap Image" r:id="rId4" imgW="1523810" imgH="2295238" progId="Paint.Picture">
                  <p:embed/>
                </p:oleObj>
              </mc:Choice>
              <mc:Fallback>
                <p:oleObj name="Bitmap Image" r:id="rId4" imgW="1523810" imgH="2295238" progId="Paint.Picture">
                  <p:embed/>
                  <p:pic>
                    <p:nvPicPr>
                      <p:cNvPr id="0" name="Object 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371600"/>
                        <a:ext cx="1416050" cy="213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0429" name="Text Box 59"/>
          <p:cNvSpPr txBox="1">
            <a:spLocks noChangeArrowheads="1"/>
          </p:cNvSpPr>
          <p:nvPr/>
        </p:nvSpPr>
        <p:spPr bwMode="auto">
          <a:xfrm>
            <a:off x="7924800" y="762000"/>
            <a:ext cx="579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P</a:t>
            </a:r>
            <a:r>
              <a:rPr lang="en-US" altLang="en-US" sz="3200" b="1" baseline="-25000">
                <a:solidFill>
                  <a:srgbClr val="FFFFFF"/>
                </a:solidFill>
              </a:rPr>
              <a:t>b</a:t>
            </a:r>
          </a:p>
        </p:txBody>
      </p:sp>
      <p:sp>
        <p:nvSpPr>
          <p:cNvPr id="60430" name="Rectangle 62"/>
          <p:cNvSpPr>
            <a:spLocks noChangeArrowheads="1"/>
          </p:cNvSpPr>
          <p:nvPr/>
        </p:nvSpPr>
        <p:spPr bwMode="auto">
          <a:xfrm>
            <a:off x="2514600" y="16002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Brightness</a:t>
            </a:r>
          </a:p>
        </p:txBody>
      </p:sp>
      <p:sp>
        <p:nvSpPr>
          <p:cNvPr id="60431" name="Rectangle 63"/>
          <p:cNvSpPr>
            <a:spLocks noChangeArrowheads="1"/>
          </p:cNvSpPr>
          <p:nvPr/>
        </p:nvSpPr>
        <p:spPr bwMode="auto">
          <a:xfrm>
            <a:off x="2514600" y="22098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Color</a:t>
            </a:r>
          </a:p>
        </p:txBody>
      </p:sp>
      <p:sp>
        <p:nvSpPr>
          <p:cNvPr id="60432" name="Rectangle 64"/>
          <p:cNvSpPr>
            <a:spLocks noChangeArrowheads="1"/>
          </p:cNvSpPr>
          <p:nvPr/>
        </p:nvSpPr>
        <p:spPr bwMode="auto">
          <a:xfrm>
            <a:off x="2514600" y="28194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Texture</a:t>
            </a:r>
          </a:p>
        </p:txBody>
      </p:sp>
      <p:sp>
        <p:nvSpPr>
          <p:cNvPr id="60433" name="Rectangle 65"/>
          <p:cNvSpPr>
            <a:spLocks noChangeArrowheads="1"/>
          </p:cNvSpPr>
          <p:nvPr/>
        </p:nvSpPr>
        <p:spPr bwMode="auto">
          <a:xfrm>
            <a:off x="533400" y="4149725"/>
            <a:ext cx="7446963" cy="151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buFontTx/>
              <a:buNone/>
            </a:pPr>
            <a:r>
              <a:rPr lang="en-US" altLang="en-US" u="sng">
                <a:solidFill>
                  <a:srgbClr val="FFFFFF"/>
                </a:solidFill>
              </a:rPr>
              <a:t>Challenges</a:t>
            </a:r>
            <a:r>
              <a:rPr lang="en-US" altLang="en-US">
                <a:solidFill>
                  <a:srgbClr val="FFFFFF"/>
                </a:solidFill>
              </a:rPr>
              <a:t>:  texture cue, cue combination</a:t>
            </a:r>
            <a:r>
              <a:rPr lang="en-US" altLang="en-US" sz="3200" b="1">
                <a:solidFill>
                  <a:srgbClr val="FFFFFF"/>
                </a:solidFill>
              </a:rPr>
              <a:t> </a:t>
            </a:r>
          </a:p>
          <a:p>
            <a:pPr eaLnBrk="1" hangingPunct="1">
              <a:buFontTx/>
              <a:buNone/>
            </a:pPr>
            <a:r>
              <a:rPr lang="en-US" altLang="en-US" u="sng">
                <a:solidFill>
                  <a:srgbClr val="FFFFFF"/>
                </a:solidFill>
              </a:rPr>
              <a:t>Goal</a:t>
            </a:r>
            <a:r>
              <a:rPr lang="en-US" altLang="en-US">
                <a:solidFill>
                  <a:srgbClr val="FFFFFF"/>
                </a:solidFill>
              </a:rPr>
              <a:t>: learn the posterior probability of a boundary </a:t>
            </a:r>
            <a:br>
              <a:rPr lang="en-US" altLang="en-US">
                <a:solidFill>
                  <a:srgbClr val="FFFFFF"/>
                </a:solidFill>
              </a:rPr>
            </a:br>
            <a:r>
              <a:rPr lang="en-US" altLang="en-US">
                <a:solidFill>
                  <a:srgbClr val="FFFFFF"/>
                </a:solidFill>
              </a:rPr>
              <a:t>P</a:t>
            </a:r>
            <a:r>
              <a:rPr lang="en-US" altLang="en-US" baseline="-25000">
                <a:solidFill>
                  <a:srgbClr val="FFFFFF"/>
                </a:solidFill>
              </a:rPr>
              <a:t>b</a:t>
            </a:r>
            <a:r>
              <a:rPr lang="en-US" altLang="en-US">
                <a:solidFill>
                  <a:srgbClr val="FFFFFF"/>
                </a:solidFill>
              </a:rPr>
              <a:t>(x,y,</a:t>
            </a:r>
            <a:r>
              <a:rPr lang="en-US" altLang="en-US">
                <a:solidFill>
                  <a:srgbClr val="FFFFFF"/>
                </a:solidFill>
                <a:sym typeface="Symbol" panose="05050102010706020507" pitchFamily="18" charset="2"/>
              </a:rPr>
              <a:t>) from </a:t>
            </a:r>
            <a:r>
              <a:rPr lang="en-US" altLang="en-US" u="sng">
                <a:solidFill>
                  <a:srgbClr val="FFFFFF"/>
                </a:solidFill>
                <a:sym typeface="Symbol" panose="05050102010706020507" pitchFamily="18" charset="2"/>
              </a:rPr>
              <a:t>local</a:t>
            </a:r>
            <a:r>
              <a:rPr lang="en-US" altLang="en-US">
                <a:solidFill>
                  <a:srgbClr val="FFFFFF"/>
                </a:solidFill>
                <a:sym typeface="Symbol" panose="05050102010706020507" pitchFamily="18" charset="2"/>
              </a:rPr>
              <a:t> information only</a:t>
            </a:r>
            <a:r>
              <a:rPr lang="en-US" altLang="en-US" b="1">
                <a:solidFill>
                  <a:srgbClr val="FFFFFF"/>
                </a:solidFill>
              </a:rPr>
              <a:t> </a:t>
            </a:r>
          </a:p>
        </p:txBody>
      </p:sp>
      <p:sp>
        <p:nvSpPr>
          <p:cNvPr id="60434" name="Text Box 66"/>
          <p:cNvSpPr txBox="1">
            <a:spLocks noChangeArrowheads="1"/>
          </p:cNvSpPr>
          <p:nvPr/>
        </p:nvSpPr>
        <p:spPr bwMode="auto">
          <a:xfrm>
            <a:off x="4800600" y="137160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Cue Combination</a:t>
            </a:r>
          </a:p>
        </p:txBody>
      </p:sp>
      <p:sp>
        <p:nvSpPr>
          <p:cNvPr id="60435" name="AutoShape 67"/>
          <p:cNvSpPr>
            <a:spLocks noChangeArrowheads="1"/>
          </p:cNvSpPr>
          <p:nvPr/>
        </p:nvSpPr>
        <p:spPr bwMode="auto">
          <a:xfrm>
            <a:off x="1860550" y="17526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0436" name="AutoShape 68"/>
          <p:cNvSpPr>
            <a:spLocks noChangeArrowheads="1"/>
          </p:cNvSpPr>
          <p:nvPr/>
        </p:nvSpPr>
        <p:spPr bwMode="auto">
          <a:xfrm>
            <a:off x="1860550" y="28956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1443"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93DA0228-14F2-418B-AED4-CBCD209E2028}" type="slidenum">
              <a:rPr lang="en-US" altLang="en-US" sz="1200">
                <a:solidFill>
                  <a:srgbClr val="FFFFFF"/>
                </a:solidFill>
                <a:latin typeface="Arial" panose="020B0604020202020204" pitchFamily="34" charset="0"/>
              </a:rPr>
              <a:pPr eaLnBrk="1" hangingPunct="1">
                <a:spcBef>
                  <a:spcPct val="0"/>
                </a:spcBef>
                <a:buFontTx/>
                <a:buNone/>
              </a:pPr>
              <a:t>35</a:t>
            </a:fld>
            <a:endParaRPr lang="en-US" altLang="en-US" sz="1200">
              <a:solidFill>
                <a:srgbClr val="FFFFFF"/>
              </a:solidFill>
              <a:latin typeface="Arial" panose="020B0604020202020204" pitchFamily="34" charset="0"/>
            </a:endParaRPr>
          </a:p>
        </p:txBody>
      </p:sp>
      <p:grpSp>
        <p:nvGrpSpPr>
          <p:cNvPr id="61444" name="Group 193"/>
          <p:cNvGrpSpPr>
            <a:grpSpLocks/>
          </p:cNvGrpSpPr>
          <p:nvPr/>
        </p:nvGrpSpPr>
        <p:grpSpPr bwMode="auto">
          <a:xfrm>
            <a:off x="381000" y="333375"/>
            <a:ext cx="8305800" cy="1419225"/>
            <a:chOff x="240" y="210"/>
            <a:chExt cx="5232" cy="894"/>
          </a:xfrm>
        </p:grpSpPr>
        <p:sp>
          <p:nvSpPr>
            <p:cNvPr id="61481" name="Line 110"/>
            <p:cNvSpPr>
              <a:spLocks noChangeShapeType="1"/>
            </p:cNvSpPr>
            <p:nvPr/>
          </p:nvSpPr>
          <p:spPr bwMode="auto">
            <a:xfrm flipV="1">
              <a:off x="240" y="384"/>
              <a:ext cx="20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2" name="Text Box 63"/>
            <p:cNvSpPr txBox="1">
              <a:spLocks noChangeArrowheads="1"/>
            </p:cNvSpPr>
            <p:nvPr/>
          </p:nvSpPr>
          <p:spPr bwMode="auto">
            <a:xfrm>
              <a:off x="552" y="210"/>
              <a:ext cx="1385"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Non-Boundaries</a:t>
              </a:r>
            </a:p>
          </p:txBody>
        </p:sp>
        <p:sp>
          <p:nvSpPr>
            <p:cNvPr id="61483" name="Line 111"/>
            <p:cNvSpPr>
              <a:spLocks noChangeShapeType="1"/>
            </p:cNvSpPr>
            <p:nvPr/>
          </p:nvSpPr>
          <p:spPr bwMode="auto">
            <a:xfrm flipV="1">
              <a:off x="2736" y="384"/>
              <a:ext cx="273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484" name="Text Box 113"/>
            <p:cNvSpPr txBox="1">
              <a:spLocks noChangeArrowheads="1"/>
            </p:cNvSpPr>
            <p:nvPr/>
          </p:nvSpPr>
          <p:spPr bwMode="auto">
            <a:xfrm>
              <a:off x="3600" y="210"/>
              <a:ext cx="9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Boundaries</a:t>
              </a:r>
            </a:p>
          </p:txBody>
        </p:sp>
        <p:pic>
          <p:nvPicPr>
            <p:cNvPr id="61485" name="Picture 136" descr="57-192-7-p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6" name="Picture 137" descr="58-103-8-pat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7" name="Picture 138" descr="45-56-8-pat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8" name="Picture 139" descr="199-71-4-pat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 y="52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89" name="Object 140"/>
            <p:cNvGraphicFramePr>
              <a:graphicFrameLocks noChangeAspect="1"/>
            </p:cNvGraphicFramePr>
            <p:nvPr/>
          </p:nvGraphicFramePr>
          <p:xfrm>
            <a:off x="3456" y="528"/>
            <a:ext cx="576" cy="576"/>
          </p:xfrm>
          <a:graphic>
            <a:graphicData uri="http://schemas.openxmlformats.org/presentationml/2006/ole">
              <mc:AlternateContent xmlns:mc="http://schemas.openxmlformats.org/markup-compatibility/2006">
                <mc:Choice xmlns:v="urn:schemas-microsoft-com:vml" Requires="v">
                  <p:oleObj spid="_x0000_s61630" name="Photo Editor Photo" r:id="rId7" imgW="3238952" imgH="3238952" progId="MSPhotoEd.3">
                    <p:embed/>
                  </p:oleObj>
                </mc:Choice>
                <mc:Fallback>
                  <p:oleObj name="Photo Editor Photo" r:id="rId7" imgW="3238952" imgH="3238952" progId="MSPhotoEd.3">
                    <p:embed/>
                    <p:pic>
                      <p:nvPicPr>
                        <p:cNvPr id="0" name="Object 14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6" y="52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0" name="Object 155"/>
            <p:cNvGraphicFramePr>
              <a:graphicFrameLocks noChangeAspect="1"/>
            </p:cNvGraphicFramePr>
            <p:nvPr/>
          </p:nvGraphicFramePr>
          <p:xfrm>
            <a:off x="4176" y="528"/>
            <a:ext cx="576" cy="576"/>
          </p:xfrm>
          <a:graphic>
            <a:graphicData uri="http://schemas.openxmlformats.org/presentationml/2006/ole">
              <mc:AlternateContent xmlns:mc="http://schemas.openxmlformats.org/markup-compatibility/2006">
                <mc:Choice xmlns:v="urn:schemas-microsoft-com:vml" Requires="v">
                  <p:oleObj spid="_x0000_s61631" name="Photo Editor Photo" r:id="rId9" imgW="3238952" imgH="3238952" progId="MSPhotoEd.3">
                    <p:embed/>
                  </p:oleObj>
                </mc:Choice>
                <mc:Fallback>
                  <p:oleObj name="Photo Editor Photo" r:id="rId9" imgW="3238952" imgH="3238952" progId="MSPhotoEd.3">
                    <p:embed/>
                    <p:pic>
                      <p:nvPicPr>
                        <p:cNvPr id="0" name="Object 15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76" y="52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91" name="Object 167"/>
            <p:cNvGraphicFramePr>
              <a:graphicFrameLocks noChangeAspect="1"/>
            </p:cNvGraphicFramePr>
            <p:nvPr/>
          </p:nvGraphicFramePr>
          <p:xfrm>
            <a:off x="4896" y="528"/>
            <a:ext cx="576" cy="576"/>
          </p:xfrm>
          <a:graphic>
            <a:graphicData uri="http://schemas.openxmlformats.org/presentationml/2006/ole">
              <mc:AlternateContent xmlns:mc="http://schemas.openxmlformats.org/markup-compatibility/2006">
                <mc:Choice xmlns:v="urn:schemas-microsoft-com:vml" Requires="v">
                  <p:oleObj spid="_x0000_s61632" name="Photo Editor Photo" r:id="rId11" imgW="3238952" imgH="3238952" progId="MSPhotoEd.3">
                    <p:embed/>
                  </p:oleObj>
                </mc:Choice>
                <mc:Fallback>
                  <p:oleObj name="Photo Editor Photo" r:id="rId11" imgW="3238952" imgH="3238952" progId="MSPhotoEd.3">
                    <p:embed/>
                    <p:pic>
                      <p:nvPicPr>
                        <p:cNvPr id="0" name="Object 16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96" y="52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360" name="Group 192"/>
          <p:cNvGrpSpPr>
            <a:grpSpLocks/>
          </p:cNvGrpSpPr>
          <p:nvPr/>
        </p:nvGrpSpPr>
        <p:grpSpPr bwMode="auto">
          <a:xfrm>
            <a:off x="381000" y="1970088"/>
            <a:ext cx="8305800" cy="925512"/>
            <a:chOff x="240" y="1241"/>
            <a:chExt cx="5232" cy="583"/>
          </a:xfrm>
        </p:grpSpPr>
        <p:pic>
          <p:nvPicPr>
            <p:cNvPr id="61473" name="Picture 82" descr="199-71-4-intensit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736" y="1241"/>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4" name="Picture 115" descr="45-56-8-intensity"/>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0" y="12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5" name="Picture 121" descr="58-103-8-intensity"/>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0" y="12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6" name="Picture 127" descr="57-192-7-intensit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80" y="1248"/>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77" name="Object 145"/>
            <p:cNvGraphicFramePr>
              <a:graphicFrameLocks noChangeAspect="1"/>
            </p:cNvGraphicFramePr>
            <p:nvPr/>
          </p:nvGraphicFramePr>
          <p:xfrm>
            <a:off x="3456" y="1248"/>
            <a:ext cx="576" cy="576"/>
          </p:xfrm>
          <a:graphic>
            <a:graphicData uri="http://schemas.openxmlformats.org/presentationml/2006/ole">
              <mc:AlternateContent xmlns:mc="http://schemas.openxmlformats.org/markup-compatibility/2006">
                <mc:Choice xmlns:v="urn:schemas-microsoft-com:vml" Requires="v">
                  <p:oleObj spid="_x0000_s61633" name="Photo Editor Photo" r:id="rId17" imgW="3390476" imgH="3390476" progId="MSPhotoEd.3">
                    <p:embed/>
                  </p:oleObj>
                </mc:Choice>
                <mc:Fallback>
                  <p:oleObj name="Photo Editor Photo" r:id="rId17" imgW="3390476" imgH="3390476" progId="MSPhotoEd.3">
                    <p:embed/>
                    <p:pic>
                      <p:nvPicPr>
                        <p:cNvPr id="0" name="Object 14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56" y="124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8" name="Text Box 146"/>
            <p:cNvSpPr txBox="1">
              <a:spLocks noChangeArrowheads="1"/>
            </p:cNvSpPr>
            <p:nvPr/>
          </p:nvSpPr>
          <p:spPr bwMode="auto">
            <a:xfrm>
              <a:off x="2394" y="1392"/>
              <a:ext cx="1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I</a:t>
              </a:r>
            </a:p>
          </p:txBody>
        </p:sp>
        <p:graphicFrame>
          <p:nvGraphicFramePr>
            <p:cNvPr id="61479" name="Object 156"/>
            <p:cNvGraphicFramePr>
              <a:graphicFrameLocks noChangeAspect="1"/>
            </p:cNvGraphicFramePr>
            <p:nvPr/>
          </p:nvGraphicFramePr>
          <p:xfrm>
            <a:off x="4176" y="1248"/>
            <a:ext cx="576" cy="576"/>
          </p:xfrm>
          <a:graphic>
            <a:graphicData uri="http://schemas.openxmlformats.org/presentationml/2006/ole">
              <mc:AlternateContent xmlns:mc="http://schemas.openxmlformats.org/markup-compatibility/2006">
                <mc:Choice xmlns:v="urn:schemas-microsoft-com:vml" Requires="v">
                  <p:oleObj spid="_x0000_s61634" name="Photo Editor Photo" r:id="rId19" imgW="3390476" imgH="3390476" progId="MSPhotoEd.3">
                    <p:embed/>
                  </p:oleObj>
                </mc:Choice>
                <mc:Fallback>
                  <p:oleObj name="Photo Editor Photo" r:id="rId19" imgW="3390476" imgH="3390476" progId="MSPhotoEd.3">
                    <p:embed/>
                    <p:pic>
                      <p:nvPicPr>
                        <p:cNvPr id="0" name="Object 15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76" y="124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0" name="Object 168"/>
            <p:cNvGraphicFramePr>
              <a:graphicFrameLocks noChangeAspect="1"/>
            </p:cNvGraphicFramePr>
            <p:nvPr/>
          </p:nvGraphicFramePr>
          <p:xfrm>
            <a:off x="4896" y="1248"/>
            <a:ext cx="576" cy="576"/>
          </p:xfrm>
          <a:graphic>
            <a:graphicData uri="http://schemas.openxmlformats.org/presentationml/2006/ole">
              <mc:AlternateContent xmlns:mc="http://schemas.openxmlformats.org/markup-compatibility/2006">
                <mc:Choice xmlns:v="urn:schemas-microsoft-com:vml" Requires="v">
                  <p:oleObj spid="_x0000_s61635" name="Photo Editor Photo" r:id="rId21" imgW="3390476" imgH="3390476" progId="MSPhotoEd.3">
                    <p:embed/>
                  </p:oleObj>
                </mc:Choice>
                <mc:Fallback>
                  <p:oleObj name="Photo Editor Photo" r:id="rId21" imgW="3390476" imgH="3390476" progId="MSPhotoEd.3">
                    <p:embed/>
                    <p:pic>
                      <p:nvPicPr>
                        <p:cNvPr id="0" name="Object 16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96" y="124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357" name="Group 189"/>
          <p:cNvGrpSpPr>
            <a:grpSpLocks/>
          </p:cNvGrpSpPr>
          <p:nvPr/>
        </p:nvGrpSpPr>
        <p:grpSpPr bwMode="auto">
          <a:xfrm>
            <a:off x="381000" y="5170488"/>
            <a:ext cx="8305800" cy="925512"/>
            <a:chOff x="240" y="3257"/>
            <a:chExt cx="5232" cy="583"/>
          </a:xfrm>
        </p:grpSpPr>
        <p:pic>
          <p:nvPicPr>
            <p:cNvPr id="61465" name="Picture 81" descr="199-71-4-tg-hat"/>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736" y="3257"/>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6" name="Picture 119" descr="45-56-8-tg-hat"/>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0" y="326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7" name="Picture 125" descr="58-103-8-tg-hat"/>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60" y="326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8" name="Picture 131" descr="57-192-7-tg-hat"/>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80" y="3264"/>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9" name="Object 144"/>
            <p:cNvGraphicFramePr>
              <a:graphicFrameLocks noChangeAspect="1"/>
            </p:cNvGraphicFramePr>
            <p:nvPr/>
          </p:nvGraphicFramePr>
          <p:xfrm>
            <a:off x="3456" y="3264"/>
            <a:ext cx="576" cy="576"/>
          </p:xfrm>
          <a:graphic>
            <a:graphicData uri="http://schemas.openxmlformats.org/presentationml/2006/ole">
              <mc:AlternateContent xmlns:mc="http://schemas.openxmlformats.org/markup-compatibility/2006">
                <mc:Choice xmlns:v="urn:schemas-microsoft-com:vml" Requires="v">
                  <p:oleObj spid="_x0000_s61636" name="Photo Editor Photo" r:id="rId27" imgW="3390476" imgH="3390476" progId="MSPhotoEd.3">
                    <p:embed/>
                  </p:oleObj>
                </mc:Choice>
                <mc:Fallback>
                  <p:oleObj name="Photo Editor Photo" r:id="rId27" imgW="3390476" imgH="3390476" progId="MSPhotoEd.3">
                    <p:embed/>
                    <p:pic>
                      <p:nvPicPr>
                        <p:cNvPr id="0" name="Object 144"/>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456" y="3264"/>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470" name="Text Box 149"/>
            <p:cNvSpPr txBox="1">
              <a:spLocks noChangeArrowheads="1"/>
            </p:cNvSpPr>
            <p:nvPr/>
          </p:nvSpPr>
          <p:spPr bwMode="auto">
            <a:xfrm>
              <a:off x="2367" y="3408"/>
              <a:ext cx="23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T</a:t>
              </a:r>
            </a:p>
          </p:txBody>
        </p:sp>
        <p:graphicFrame>
          <p:nvGraphicFramePr>
            <p:cNvPr id="61471" name="Object 160"/>
            <p:cNvGraphicFramePr>
              <a:graphicFrameLocks noChangeAspect="1"/>
            </p:cNvGraphicFramePr>
            <p:nvPr/>
          </p:nvGraphicFramePr>
          <p:xfrm>
            <a:off x="4176" y="3264"/>
            <a:ext cx="576" cy="576"/>
          </p:xfrm>
          <a:graphic>
            <a:graphicData uri="http://schemas.openxmlformats.org/presentationml/2006/ole">
              <mc:AlternateContent xmlns:mc="http://schemas.openxmlformats.org/markup-compatibility/2006">
                <mc:Choice xmlns:v="urn:schemas-microsoft-com:vml" Requires="v">
                  <p:oleObj spid="_x0000_s61637" name="Photo Editor Photo" r:id="rId29" imgW="3390476" imgH="3390476" progId="MSPhotoEd.3">
                    <p:embed/>
                  </p:oleObj>
                </mc:Choice>
                <mc:Fallback>
                  <p:oleObj name="Photo Editor Photo" r:id="rId29" imgW="3390476" imgH="3390476" progId="MSPhotoEd.3">
                    <p:embed/>
                    <p:pic>
                      <p:nvPicPr>
                        <p:cNvPr id="0" name="Object 160"/>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176" y="3264"/>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2" name="Object 172"/>
            <p:cNvGraphicFramePr>
              <a:graphicFrameLocks noChangeAspect="1"/>
            </p:cNvGraphicFramePr>
            <p:nvPr/>
          </p:nvGraphicFramePr>
          <p:xfrm>
            <a:off x="4896" y="3264"/>
            <a:ext cx="576" cy="576"/>
          </p:xfrm>
          <a:graphic>
            <a:graphicData uri="http://schemas.openxmlformats.org/presentationml/2006/ole">
              <mc:AlternateContent xmlns:mc="http://schemas.openxmlformats.org/markup-compatibility/2006">
                <mc:Choice xmlns:v="urn:schemas-microsoft-com:vml" Requires="v">
                  <p:oleObj spid="_x0000_s61638" name="Photo Editor Photo" r:id="rId31" imgW="3390476" imgH="3390476" progId="MSPhotoEd.3">
                    <p:embed/>
                  </p:oleObj>
                </mc:Choice>
                <mc:Fallback>
                  <p:oleObj name="Photo Editor Photo" r:id="rId31" imgW="3390476" imgH="3390476" progId="MSPhotoEd.3">
                    <p:embed/>
                    <p:pic>
                      <p:nvPicPr>
                        <p:cNvPr id="0" name="Object 17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96" y="3264"/>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359" name="Group 191"/>
          <p:cNvGrpSpPr>
            <a:grpSpLocks/>
          </p:cNvGrpSpPr>
          <p:nvPr/>
        </p:nvGrpSpPr>
        <p:grpSpPr bwMode="auto">
          <a:xfrm>
            <a:off x="381000" y="3048000"/>
            <a:ext cx="8305800" cy="923925"/>
            <a:chOff x="240" y="1920"/>
            <a:chExt cx="5232" cy="582"/>
          </a:xfrm>
        </p:grpSpPr>
        <p:sp>
          <p:nvSpPr>
            <p:cNvPr id="61457" name="Text Box 147"/>
            <p:cNvSpPr txBox="1">
              <a:spLocks noChangeArrowheads="1"/>
            </p:cNvSpPr>
            <p:nvPr/>
          </p:nvSpPr>
          <p:spPr bwMode="auto">
            <a:xfrm>
              <a:off x="2367" y="2064"/>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B</a:t>
              </a:r>
            </a:p>
          </p:txBody>
        </p:sp>
        <p:graphicFrame>
          <p:nvGraphicFramePr>
            <p:cNvPr id="61458" name="Object 173"/>
            <p:cNvGraphicFramePr>
              <a:graphicFrameLocks noChangeAspect="1"/>
            </p:cNvGraphicFramePr>
            <p:nvPr/>
          </p:nvGraphicFramePr>
          <p:xfrm>
            <a:off x="960" y="1920"/>
            <a:ext cx="576" cy="576"/>
          </p:xfrm>
          <a:graphic>
            <a:graphicData uri="http://schemas.openxmlformats.org/presentationml/2006/ole">
              <mc:AlternateContent xmlns:mc="http://schemas.openxmlformats.org/markup-compatibility/2006">
                <mc:Choice xmlns:v="urn:schemas-microsoft-com:vml" Requires="v">
                  <p:oleObj spid="_x0000_s61639" name="Photo Editor Photo" r:id="rId33" imgW="3390476" imgH="3390476" progId="MSPhotoEd.3">
                    <p:embed/>
                  </p:oleObj>
                </mc:Choice>
                <mc:Fallback>
                  <p:oleObj name="Photo Editor Photo" r:id="rId33" imgW="3390476" imgH="3390476" progId="MSPhotoEd.3">
                    <p:embed/>
                    <p:pic>
                      <p:nvPicPr>
                        <p:cNvPr id="0" name="Object 17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960"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9" name="Object 175"/>
            <p:cNvGraphicFramePr>
              <a:graphicFrameLocks noChangeAspect="1"/>
            </p:cNvGraphicFramePr>
            <p:nvPr/>
          </p:nvGraphicFramePr>
          <p:xfrm>
            <a:off x="240" y="1920"/>
            <a:ext cx="576" cy="576"/>
          </p:xfrm>
          <a:graphic>
            <a:graphicData uri="http://schemas.openxmlformats.org/presentationml/2006/ole">
              <mc:AlternateContent xmlns:mc="http://schemas.openxmlformats.org/markup-compatibility/2006">
                <mc:Choice xmlns:v="urn:schemas-microsoft-com:vml" Requires="v">
                  <p:oleObj spid="_x0000_s61640" name="Photo Editor Photo" r:id="rId35" imgW="3390476" imgH="3390476" progId="MSPhotoEd.3">
                    <p:embed/>
                  </p:oleObj>
                </mc:Choice>
                <mc:Fallback>
                  <p:oleObj name="Photo Editor Photo" r:id="rId35" imgW="3390476" imgH="3390476" progId="MSPhotoEd.3">
                    <p:embed/>
                    <p:pic>
                      <p:nvPicPr>
                        <p:cNvPr id="0" name="Object 17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40"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0" name="Object 177"/>
            <p:cNvGraphicFramePr>
              <a:graphicFrameLocks noChangeAspect="1"/>
            </p:cNvGraphicFramePr>
            <p:nvPr/>
          </p:nvGraphicFramePr>
          <p:xfrm>
            <a:off x="1680" y="1920"/>
            <a:ext cx="576" cy="576"/>
          </p:xfrm>
          <a:graphic>
            <a:graphicData uri="http://schemas.openxmlformats.org/presentationml/2006/ole">
              <mc:AlternateContent xmlns:mc="http://schemas.openxmlformats.org/markup-compatibility/2006">
                <mc:Choice xmlns:v="urn:schemas-microsoft-com:vml" Requires="v">
                  <p:oleObj spid="_x0000_s61641" name="Photo Editor Photo" r:id="rId37" imgW="3390476" imgH="3390476" progId="MSPhotoEd.3">
                    <p:embed/>
                  </p:oleObj>
                </mc:Choice>
                <mc:Fallback>
                  <p:oleObj name="Photo Editor Photo" r:id="rId37" imgW="3390476" imgH="3390476" progId="MSPhotoEd.3">
                    <p:embed/>
                    <p:pic>
                      <p:nvPicPr>
                        <p:cNvPr id="0" name="Object 177"/>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680"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1" name="Object 179"/>
            <p:cNvGraphicFramePr>
              <a:graphicFrameLocks noChangeAspect="1"/>
            </p:cNvGraphicFramePr>
            <p:nvPr/>
          </p:nvGraphicFramePr>
          <p:xfrm>
            <a:off x="2736" y="1926"/>
            <a:ext cx="576" cy="576"/>
          </p:xfrm>
          <a:graphic>
            <a:graphicData uri="http://schemas.openxmlformats.org/presentationml/2006/ole">
              <mc:AlternateContent xmlns:mc="http://schemas.openxmlformats.org/markup-compatibility/2006">
                <mc:Choice xmlns:v="urn:schemas-microsoft-com:vml" Requires="v">
                  <p:oleObj spid="_x0000_s61642" name="Photo Editor Photo" r:id="rId39" imgW="3390476" imgH="3390476" progId="MSPhotoEd.3">
                    <p:embed/>
                  </p:oleObj>
                </mc:Choice>
                <mc:Fallback>
                  <p:oleObj name="Photo Editor Photo" r:id="rId39" imgW="3390476" imgH="3390476" progId="MSPhotoEd.3">
                    <p:embed/>
                    <p:pic>
                      <p:nvPicPr>
                        <p:cNvPr id="0" name="Object 179"/>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736" y="1926"/>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2" name="Object 181"/>
            <p:cNvGraphicFramePr>
              <a:graphicFrameLocks noChangeAspect="1"/>
            </p:cNvGraphicFramePr>
            <p:nvPr/>
          </p:nvGraphicFramePr>
          <p:xfrm>
            <a:off x="3456" y="1920"/>
            <a:ext cx="576" cy="576"/>
          </p:xfrm>
          <a:graphic>
            <a:graphicData uri="http://schemas.openxmlformats.org/presentationml/2006/ole">
              <mc:AlternateContent xmlns:mc="http://schemas.openxmlformats.org/markup-compatibility/2006">
                <mc:Choice xmlns:v="urn:schemas-microsoft-com:vml" Requires="v">
                  <p:oleObj spid="_x0000_s61643" name="Photo Editor Photo" r:id="rId41" imgW="3390476" imgH="3390476" progId="MSPhotoEd.3">
                    <p:embed/>
                  </p:oleObj>
                </mc:Choice>
                <mc:Fallback>
                  <p:oleObj name="Photo Editor Photo" r:id="rId41" imgW="3390476" imgH="3390476" progId="MSPhotoEd.3">
                    <p:embed/>
                    <p:pic>
                      <p:nvPicPr>
                        <p:cNvPr id="0" name="Object 18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456"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3" name="Object 183"/>
            <p:cNvGraphicFramePr>
              <a:graphicFrameLocks noChangeAspect="1"/>
            </p:cNvGraphicFramePr>
            <p:nvPr/>
          </p:nvGraphicFramePr>
          <p:xfrm>
            <a:off x="4176" y="1920"/>
            <a:ext cx="576" cy="576"/>
          </p:xfrm>
          <a:graphic>
            <a:graphicData uri="http://schemas.openxmlformats.org/presentationml/2006/ole">
              <mc:AlternateContent xmlns:mc="http://schemas.openxmlformats.org/markup-compatibility/2006">
                <mc:Choice xmlns:v="urn:schemas-microsoft-com:vml" Requires="v">
                  <p:oleObj spid="_x0000_s61644" name="Photo Editor Photo" r:id="rId43" imgW="3390476" imgH="3390476" progId="MSPhotoEd.3">
                    <p:embed/>
                  </p:oleObj>
                </mc:Choice>
                <mc:Fallback>
                  <p:oleObj name="Photo Editor Photo" r:id="rId43" imgW="3390476" imgH="3390476" progId="MSPhotoEd.3">
                    <p:embed/>
                    <p:pic>
                      <p:nvPicPr>
                        <p:cNvPr id="0" name="Object 183"/>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4176"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64" name="Object 187"/>
            <p:cNvGraphicFramePr>
              <a:graphicFrameLocks noChangeAspect="1"/>
            </p:cNvGraphicFramePr>
            <p:nvPr/>
          </p:nvGraphicFramePr>
          <p:xfrm>
            <a:off x="4896" y="1920"/>
            <a:ext cx="576" cy="576"/>
          </p:xfrm>
          <a:graphic>
            <a:graphicData uri="http://schemas.openxmlformats.org/presentationml/2006/ole">
              <mc:AlternateContent xmlns:mc="http://schemas.openxmlformats.org/markup-compatibility/2006">
                <mc:Choice xmlns:v="urn:schemas-microsoft-com:vml" Requires="v">
                  <p:oleObj spid="_x0000_s61645" name="Photo Editor Photo" r:id="rId45" imgW="3390476" imgH="3390476" progId="MSPhotoEd.3">
                    <p:embed/>
                  </p:oleObj>
                </mc:Choice>
                <mc:Fallback>
                  <p:oleObj name="Photo Editor Photo" r:id="rId45" imgW="3390476" imgH="3390476" progId="MSPhotoEd.3">
                    <p:embed/>
                    <p:pic>
                      <p:nvPicPr>
                        <p:cNvPr id="0" name="Object 187"/>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4896" y="1920"/>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7358" name="Group 190"/>
          <p:cNvGrpSpPr>
            <a:grpSpLocks/>
          </p:cNvGrpSpPr>
          <p:nvPr/>
        </p:nvGrpSpPr>
        <p:grpSpPr bwMode="auto">
          <a:xfrm>
            <a:off x="381000" y="4114800"/>
            <a:ext cx="8305800" cy="923925"/>
            <a:chOff x="240" y="2592"/>
            <a:chExt cx="5232" cy="582"/>
          </a:xfrm>
        </p:grpSpPr>
        <p:sp>
          <p:nvSpPr>
            <p:cNvPr id="61449" name="Text Box 148"/>
            <p:cNvSpPr txBox="1">
              <a:spLocks noChangeArrowheads="1"/>
            </p:cNvSpPr>
            <p:nvPr/>
          </p:nvSpPr>
          <p:spPr bwMode="auto">
            <a:xfrm>
              <a:off x="2367" y="2736"/>
              <a:ext cx="24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C</a:t>
              </a:r>
            </a:p>
          </p:txBody>
        </p:sp>
        <p:graphicFrame>
          <p:nvGraphicFramePr>
            <p:cNvPr id="61450" name="Object 174"/>
            <p:cNvGraphicFramePr>
              <a:graphicFrameLocks noChangeAspect="1"/>
            </p:cNvGraphicFramePr>
            <p:nvPr/>
          </p:nvGraphicFramePr>
          <p:xfrm>
            <a:off x="960" y="2592"/>
            <a:ext cx="576" cy="576"/>
          </p:xfrm>
          <a:graphic>
            <a:graphicData uri="http://schemas.openxmlformats.org/presentationml/2006/ole">
              <mc:AlternateContent xmlns:mc="http://schemas.openxmlformats.org/markup-compatibility/2006">
                <mc:Choice xmlns:v="urn:schemas-microsoft-com:vml" Requires="v">
                  <p:oleObj spid="_x0000_s61646" name="Photo Editor Photo" r:id="rId47" imgW="3390476" imgH="3390476" progId="MSPhotoEd.3">
                    <p:embed/>
                  </p:oleObj>
                </mc:Choice>
                <mc:Fallback>
                  <p:oleObj name="Photo Editor Photo" r:id="rId47" imgW="3390476" imgH="3390476" progId="MSPhotoEd.3">
                    <p:embed/>
                    <p:pic>
                      <p:nvPicPr>
                        <p:cNvPr id="0" name="Object 17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960"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1" name="Object 176"/>
            <p:cNvGraphicFramePr>
              <a:graphicFrameLocks noChangeAspect="1"/>
            </p:cNvGraphicFramePr>
            <p:nvPr/>
          </p:nvGraphicFramePr>
          <p:xfrm>
            <a:off x="240" y="2592"/>
            <a:ext cx="576" cy="576"/>
          </p:xfrm>
          <a:graphic>
            <a:graphicData uri="http://schemas.openxmlformats.org/presentationml/2006/ole">
              <mc:AlternateContent xmlns:mc="http://schemas.openxmlformats.org/markup-compatibility/2006">
                <mc:Choice xmlns:v="urn:schemas-microsoft-com:vml" Requires="v">
                  <p:oleObj spid="_x0000_s61647" name="Photo Editor Photo" r:id="rId49" imgW="3390476" imgH="3390476" progId="MSPhotoEd.3">
                    <p:embed/>
                  </p:oleObj>
                </mc:Choice>
                <mc:Fallback>
                  <p:oleObj name="Photo Editor Photo" r:id="rId49" imgW="3390476" imgH="3390476" progId="MSPhotoEd.3">
                    <p:embed/>
                    <p:pic>
                      <p:nvPicPr>
                        <p:cNvPr id="0" name="Object 176"/>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40"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2" name="Object 178"/>
            <p:cNvGraphicFramePr>
              <a:graphicFrameLocks noChangeAspect="1"/>
            </p:cNvGraphicFramePr>
            <p:nvPr/>
          </p:nvGraphicFramePr>
          <p:xfrm>
            <a:off x="1680" y="2592"/>
            <a:ext cx="576" cy="576"/>
          </p:xfrm>
          <a:graphic>
            <a:graphicData uri="http://schemas.openxmlformats.org/presentationml/2006/ole">
              <mc:AlternateContent xmlns:mc="http://schemas.openxmlformats.org/markup-compatibility/2006">
                <mc:Choice xmlns:v="urn:schemas-microsoft-com:vml" Requires="v">
                  <p:oleObj spid="_x0000_s61648" name="Photo Editor Photo" r:id="rId51" imgW="3390476" imgH="3390476" progId="MSPhotoEd.3">
                    <p:embed/>
                  </p:oleObj>
                </mc:Choice>
                <mc:Fallback>
                  <p:oleObj name="Photo Editor Photo" r:id="rId51" imgW="3390476" imgH="3390476" progId="MSPhotoEd.3">
                    <p:embed/>
                    <p:pic>
                      <p:nvPicPr>
                        <p:cNvPr id="0" name="Object 178"/>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1680"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3" name="Object 180"/>
            <p:cNvGraphicFramePr>
              <a:graphicFrameLocks noChangeAspect="1"/>
            </p:cNvGraphicFramePr>
            <p:nvPr/>
          </p:nvGraphicFramePr>
          <p:xfrm>
            <a:off x="2736" y="2598"/>
            <a:ext cx="576" cy="576"/>
          </p:xfrm>
          <a:graphic>
            <a:graphicData uri="http://schemas.openxmlformats.org/presentationml/2006/ole">
              <mc:AlternateContent xmlns:mc="http://schemas.openxmlformats.org/markup-compatibility/2006">
                <mc:Choice xmlns:v="urn:schemas-microsoft-com:vml" Requires="v">
                  <p:oleObj spid="_x0000_s61649" name="Photo Editor Photo" r:id="rId53" imgW="3390476" imgH="3390476" progId="MSPhotoEd.3">
                    <p:embed/>
                  </p:oleObj>
                </mc:Choice>
                <mc:Fallback>
                  <p:oleObj name="Photo Editor Photo" r:id="rId53" imgW="3390476" imgH="3390476" progId="MSPhotoEd.3">
                    <p:embed/>
                    <p:pic>
                      <p:nvPicPr>
                        <p:cNvPr id="0" name="Object 180"/>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2736" y="2598"/>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4" name="Object 182"/>
            <p:cNvGraphicFramePr>
              <a:graphicFrameLocks noChangeAspect="1"/>
            </p:cNvGraphicFramePr>
            <p:nvPr/>
          </p:nvGraphicFramePr>
          <p:xfrm>
            <a:off x="3456" y="2592"/>
            <a:ext cx="576" cy="576"/>
          </p:xfrm>
          <a:graphic>
            <a:graphicData uri="http://schemas.openxmlformats.org/presentationml/2006/ole">
              <mc:AlternateContent xmlns:mc="http://schemas.openxmlformats.org/markup-compatibility/2006">
                <mc:Choice xmlns:v="urn:schemas-microsoft-com:vml" Requires="v">
                  <p:oleObj spid="_x0000_s61650" name="Photo Editor Photo" r:id="rId55" imgW="3390476" imgH="3390476" progId="MSPhotoEd.3">
                    <p:embed/>
                  </p:oleObj>
                </mc:Choice>
                <mc:Fallback>
                  <p:oleObj name="Photo Editor Photo" r:id="rId55" imgW="3390476" imgH="3390476" progId="MSPhotoEd.3">
                    <p:embed/>
                    <p:pic>
                      <p:nvPicPr>
                        <p:cNvPr id="0" name="Object 182"/>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3456"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5" name="Object 184"/>
            <p:cNvGraphicFramePr>
              <a:graphicFrameLocks noChangeAspect="1"/>
            </p:cNvGraphicFramePr>
            <p:nvPr/>
          </p:nvGraphicFramePr>
          <p:xfrm>
            <a:off x="4176" y="2592"/>
            <a:ext cx="576" cy="576"/>
          </p:xfrm>
          <a:graphic>
            <a:graphicData uri="http://schemas.openxmlformats.org/presentationml/2006/ole">
              <mc:AlternateContent xmlns:mc="http://schemas.openxmlformats.org/markup-compatibility/2006">
                <mc:Choice xmlns:v="urn:schemas-microsoft-com:vml" Requires="v">
                  <p:oleObj spid="_x0000_s61651" name="Photo Editor Photo" r:id="rId57" imgW="3390476" imgH="3390476" progId="MSPhotoEd.3">
                    <p:embed/>
                  </p:oleObj>
                </mc:Choice>
                <mc:Fallback>
                  <p:oleObj name="Photo Editor Photo" r:id="rId57" imgW="3390476" imgH="3390476" progId="MSPhotoEd.3">
                    <p:embed/>
                    <p:pic>
                      <p:nvPicPr>
                        <p:cNvPr id="0" name="Object 184"/>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176"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56" name="Object 188"/>
            <p:cNvGraphicFramePr>
              <a:graphicFrameLocks noChangeAspect="1"/>
            </p:cNvGraphicFramePr>
            <p:nvPr/>
          </p:nvGraphicFramePr>
          <p:xfrm>
            <a:off x="4896" y="2592"/>
            <a:ext cx="576" cy="576"/>
          </p:xfrm>
          <a:graphic>
            <a:graphicData uri="http://schemas.openxmlformats.org/presentationml/2006/ole">
              <mc:AlternateContent xmlns:mc="http://schemas.openxmlformats.org/markup-compatibility/2006">
                <mc:Choice xmlns:v="urn:schemas-microsoft-com:vml" Requires="v">
                  <p:oleObj spid="_x0000_s61652" name="Photo Editor Photo" r:id="rId59" imgW="3390476" imgH="3390476" progId="MSPhotoEd.3">
                    <p:embed/>
                  </p:oleObj>
                </mc:Choice>
                <mc:Fallback>
                  <p:oleObj name="Photo Editor Photo" r:id="rId59" imgW="3390476" imgH="3390476" progId="MSPhotoEd.3">
                    <p:embed/>
                    <p:pic>
                      <p:nvPicPr>
                        <p:cNvPr id="0" name="Object 188"/>
                        <p:cNvPicPr>
                          <a:picLocks noChangeAspect="1" noChangeArrowheads="1"/>
                        </p:cNvPicPr>
                        <p:nvPr/>
                      </p:nvPicPr>
                      <p:blipFill>
                        <a:blip r:embed="rId60">
                          <a:extLst>
                            <a:ext uri="{28A0092B-C50C-407E-A947-70E740481C1C}">
                              <a14:useLocalDpi xmlns:a14="http://schemas.microsoft.com/office/drawing/2010/main" val="0"/>
                            </a:ext>
                          </a:extLst>
                        </a:blip>
                        <a:srcRect/>
                        <a:stretch>
                          <a:fillRect/>
                        </a:stretch>
                      </p:blipFill>
                      <p:spPr bwMode="auto">
                        <a:xfrm>
                          <a:off x="4896" y="259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36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73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73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3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2467"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C14E4CE3-E580-4131-A533-9C867864D219}" type="slidenum">
              <a:rPr lang="en-US" altLang="en-US" sz="1200">
                <a:solidFill>
                  <a:srgbClr val="FFFFFF"/>
                </a:solidFill>
                <a:latin typeface="Arial" panose="020B0604020202020204" pitchFamily="34" charset="0"/>
              </a:rPr>
              <a:pPr eaLnBrk="1" hangingPunct="1">
                <a:spcBef>
                  <a:spcPct val="0"/>
                </a:spcBef>
                <a:buFontTx/>
                <a:buNone/>
              </a:pPr>
              <a:t>36</a:t>
            </a:fld>
            <a:endParaRPr lang="en-US" altLang="en-US" sz="1200">
              <a:solidFill>
                <a:srgbClr val="FFFFFF"/>
              </a:solidFill>
              <a:latin typeface="Arial" panose="020B0604020202020204" pitchFamily="34" charset="0"/>
            </a:endParaRPr>
          </a:p>
        </p:txBody>
      </p:sp>
      <p:grpSp>
        <p:nvGrpSpPr>
          <p:cNvPr id="62468" name="Group 17"/>
          <p:cNvGrpSpPr>
            <a:grpSpLocks/>
          </p:cNvGrpSpPr>
          <p:nvPr/>
        </p:nvGrpSpPr>
        <p:grpSpPr bwMode="auto">
          <a:xfrm>
            <a:off x="4676775" y="3429000"/>
            <a:ext cx="3276600" cy="2438400"/>
            <a:chOff x="1056" y="2496"/>
            <a:chExt cx="2064" cy="1536"/>
          </a:xfrm>
        </p:grpSpPr>
        <p:sp>
          <p:nvSpPr>
            <p:cNvPr id="62481" name="Oval 14"/>
            <p:cNvSpPr>
              <a:spLocks noChangeArrowheads="1"/>
            </p:cNvSpPr>
            <p:nvPr/>
          </p:nvSpPr>
          <p:spPr bwMode="auto">
            <a:xfrm>
              <a:off x="1584" y="2496"/>
              <a:ext cx="1536" cy="1536"/>
            </a:xfrm>
            <a:prstGeom prst="ellipse">
              <a:avLst/>
            </a:prstGeom>
            <a:solidFill>
              <a:srgbClr val="5F5F5F"/>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2482" name="Rectangle 16"/>
            <p:cNvSpPr>
              <a:spLocks noChangeArrowheads="1"/>
            </p:cNvSpPr>
            <p:nvPr/>
          </p:nvSpPr>
          <p:spPr bwMode="auto">
            <a:xfrm rot="-2700000">
              <a:off x="1056" y="2544"/>
              <a:ext cx="2064" cy="8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sp>
        <p:nvSpPr>
          <p:cNvPr id="62469" name="Rectangle 2"/>
          <p:cNvSpPr>
            <a:spLocks noGrp="1" noChangeArrowheads="1"/>
          </p:cNvSpPr>
          <p:nvPr>
            <p:ph type="title"/>
          </p:nvPr>
        </p:nvSpPr>
        <p:spPr/>
        <p:txBody>
          <a:bodyPr/>
          <a:lstStyle/>
          <a:p>
            <a:pPr eaLnBrk="1" hangingPunct="1"/>
            <a:r>
              <a:rPr lang="en-US" altLang="en-US" smtClean="0"/>
              <a:t>Brightness and Color Features</a:t>
            </a:r>
          </a:p>
        </p:txBody>
      </p:sp>
      <p:sp>
        <p:nvSpPr>
          <p:cNvPr id="62470" name="Rectangle 3"/>
          <p:cNvSpPr>
            <a:spLocks noGrp="1" noChangeArrowheads="1"/>
          </p:cNvSpPr>
          <p:nvPr>
            <p:ph type="body" idx="1"/>
          </p:nvPr>
        </p:nvSpPr>
        <p:spPr/>
        <p:txBody>
          <a:bodyPr/>
          <a:lstStyle/>
          <a:p>
            <a:pPr eaLnBrk="1" hangingPunct="1"/>
            <a:r>
              <a:rPr lang="en-US" altLang="en-US" smtClean="0"/>
              <a:t>1976 CIE L*a*b* colorspace</a:t>
            </a:r>
          </a:p>
          <a:p>
            <a:pPr eaLnBrk="1" hangingPunct="1"/>
            <a:r>
              <a:rPr lang="en-US" altLang="en-US" smtClean="0"/>
              <a:t>Brightness Gradient BG(x,y,r,</a:t>
            </a:r>
            <a:r>
              <a:rPr lang="en-US" altLang="en-US" smtClean="0">
                <a:sym typeface="Symbol" panose="05050102010706020507" pitchFamily="18" charset="2"/>
              </a:rPr>
              <a:t>) </a:t>
            </a:r>
          </a:p>
          <a:p>
            <a:pPr lvl="1" eaLnBrk="1" hangingPunct="1"/>
            <a:r>
              <a:rPr lang="en-US" altLang="en-US" smtClean="0">
                <a:sym typeface="Symbol" panose="05050102010706020507" pitchFamily="18" charset="2"/>
              </a:rPr>
              <a:t></a:t>
            </a:r>
            <a:r>
              <a:rPr lang="en-US" altLang="en-US" baseline="30000" smtClean="0">
                <a:sym typeface="Symbol" panose="05050102010706020507" pitchFamily="18" charset="2"/>
              </a:rPr>
              <a:t>2</a:t>
            </a:r>
            <a:r>
              <a:rPr lang="en-US" altLang="en-US" smtClean="0">
                <a:sym typeface="Symbol" panose="05050102010706020507" pitchFamily="18" charset="2"/>
              </a:rPr>
              <a:t> difference in L* distribution</a:t>
            </a:r>
          </a:p>
          <a:p>
            <a:pPr eaLnBrk="1" hangingPunct="1"/>
            <a:r>
              <a:rPr lang="en-US" altLang="en-US" smtClean="0">
                <a:sym typeface="Symbol" panose="05050102010706020507" pitchFamily="18" charset="2"/>
              </a:rPr>
              <a:t>Color Gradient CG(x,y,r,)</a:t>
            </a:r>
          </a:p>
          <a:p>
            <a:pPr lvl="1" eaLnBrk="1" hangingPunct="1"/>
            <a:r>
              <a:rPr lang="en-US" altLang="en-US" smtClean="0">
                <a:sym typeface="Symbol" panose="05050102010706020507" pitchFamily="18" charset="2"/>
              </a:rPr>
              <a:t></a:t>
            </a:r>
            <a:r>
              <a:rPr lang="en-US" altLang="en-US" baseline="30000" smtClean="0">
                <a:sym typeface="Symbol" panose="05050102010706020507" pitchFamily="18" charset="2"/>
              </a:rPr>
              <a:t>2</a:t>
            </a:r>
            <a:r>
              <a:rPr lang="en-US" altLang="en-US" smtClean="0">
                <a:sym typeface="Symbol" panose="05050102010706020507" pitchFamily="18" charset="2"/>
              </a:rPr>
              <a:t> difference in a* and b* </a:t>
            </a:r>
            <a:br>
              <a:rPr lang="en-US" altLang="en-US" smtClean="0">
                <a:sym typeface="Symbol" panose="05050102010706020507" pitchFamily="18" charset="2"/>
              </a:rPr>
            </a:br>
            <a:r>
              <a:rPr lang="en-US" altLang="en-US" smtClean="0">
                <a:sym typeface="Symbol" panose="05050102010706020507" pitchFamily="18" charset="2"/>
              </a:rPr>
              <a:t>distributions</a:t>
            </a:r>
          </a:p>
        </p:txBody>
      </p:sp>
      <p:graphicFrame>
        <p:nvGraphicFramePr>
          <p:cNvPr id="62471" name="Object 4"/>
          <p:cNvGraphicFramePr>
            <a:graphicFrameLocks noChangeAspect="1"/>
          </p:cNvGraphicFramePr>
          <p:nvPr/>
        </p:nvGraphicFramePr>
        <p:xfrm>
          <a:off x="914400" y="4572000"/>
          <a:ext cx="3657600" cy="1054100"/>
        </p:xfrm>
        <a:graphic>
          <a:graphicData uri="http://schemas.openxmlformats.org/presentationml/2006/ole">
            <mc:AlternateContent xmlns:mc="http://schemas.openxmlformats.org/markup-compatibility/2006">
              <mc:Choice xmlns:v="urn:schemas-microsoft-com:vml" Requires="v">
                <p:oleObj spid="_x0000_s62489" name="Equation" r:id="rId3" imgW="1574820" imgH="444420" progId="Equation.3">
                  <p:embed/>
                </p:oleObj>
              </mc:Choice>
              <mc:Fallback>
                <p:oleObj name="Equation" r:id="rId3" imgW="1574820" imgH="44442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572000"/>
                        <a:ext cx="3657600" cy="105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62472" name="Group 18"/>
          <p:cNvGrpSpPr>
            <a:grpSpLocks/>
          </p:cNvGrpSpPr>
          <p:nvPr/>
        </p:nvGrpSpPr>
        <p:grpSpPr bwMode="auto">
          <a:xfrm>
            <a:off x="5486400" y="3429000"/>
            <a:ext cx="2495550" cy="2438400"/>
            <a:chOff x="3408" y="2160"/>
            <a:chExt cx="1572" cy="1536"/>
          </a:xfrm>
        </p:grpSpPr>
        <p:sp>
          <p:nvSpPr>
            <p:cNvPr id="62474" name="Oval 5"/>
            <p:cNvSpPr>
              <a:spLocks noChangeArrowheads="1"/>
            </p:cNvSpPr>
            <p:nvPr/>
          </p:nvSpPr>
          <p:spPr bwMode="auto">
            <a:xfrm>
              <a:off x="3426" y="2160"/>
              <a:ext cx="1536" cy="1536"/>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cxnSp>
          <p:nvCxnSpPr>
            <p:cNvPr id="62475" name="AutoShape 6"/>
            <p:cNvCxnSpPr>
              <a:cxnSpLocks noChangeShapeType="1"/>
              <a:stCxn id="62474" idx="3"/>
              <a:endCxn id="62474" idx="7"/>
            </p:cNvCxnSpPr>
            <p:nvPr/>
          </p:nvCxnSpPr>
          <p:spPr bwMode="auto">
            <a:xfrm flipV="1">
              <a:off x="3651" y="2367"/>
              <a:ext cx="1086" cy="1122"/>
            </a:xfrm>
            <a:prstGeom prst="straightConnector1">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476" name="AutoShape 8"/>
            <p:cNvCxnSpPr>
              <a:cxnSpLocks noChangeShapeType="1"/>
              <a:stCxn id="62474" idx="2"/>
              <a:endCxn id="62474" idx="6"/>
            </p:cNvCxnSpPr>
            <p:nvPr/>
          </p:nvCxnSpPr>
          <p:spPr bwMode="auto">
            <a:xfrm>
              <a:off x="3408" y="2928"/>
              <a:ext cx="1572" cy="0"/>
            </a:xfrm>
            <a:prstGeom prst="straightConnector1">
              <a:avLst/>
            </a:prstGeom>
            <a:noFill/>
            <a:ln w="1905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477" name="Rectangle 9"/>
            <p:cNvSpPr>
              <a:spLocks noChangeArrowheads="1"/>
            </p:cNvSpPr>
            <p:nvPr/>
          </p:nvSpPr>
          <p:spPr bwMode="auto">
            <a:xfrm>
              <a:off x="4380" y="2628"/>
              <a:ext cx="233"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FFFFFF"/>
                  </a:solidFill>
                  <a:latin typeface="Comic Sans MS" panose="030F0702030302020204" pitchFamily="66" charset="0"/>
                  <a:sym typeface="Symbol" panose="05050102010706020507" pitchFamily="18" charset="2"/>
                </a:rPr>
                <a:t></a:t>
              </a:r>
            </a:p>
          </p:txBody>
        </p:sp>
        <p:sp>
          <p:nvSpPr>
            <p:cNvPr id="62478" name="Rectangle 10"/>
            <p:cNvSpPr>
              <a:spLocks noChangeArrowheads="1"/>
            </p:cNvSpPr>
            <p:nvPr/>
          </p:nvSpPr>
          <p:spPr bwMode="auto">
            <a:xfrm>
              <a:off x="4398" y="2264"/>
              <a:ext cx="19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FFFFFF"/>
                  </a:solidFill>
                </a:rPr>
                <a:t>r</a:t>
              </a:r>
            </a:p>
          </p:txBody>
        </p:sp>
        <p:sp>
          <p:nvSpPr>
            <p:cNvPr id="62479" name="Rectangle 11"/>
            <p:cNvSpPr>
              <a:spLocks noChangeArrowheads="1"/>
            </p:cNvSpPr>
            <p:nvPr/>
          </p:nvSpPr>
          <p:spPr bwMode="auto">
            <a:xfrm>
              <a:off x="3666" y="2558"/>
              <a:ext cx="54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a:solidFill>
                    <a:srgbClr val="FFFFFF"/>
                  </a:solidFill>
                </a:rPr>
                <a:t>(x,y)</a:t>
              </a:r>
            </a:p>
          </p:txBody>
        </p:sp>
        <p:sp>
          <p:nvSpPr>
            <p:cNvPr id="62480" name="Oval 12"/>
            <p:cNvSpPr>
              <a:spLocks noChangeArrowheads="1"/>
            </p:cNvSpPr>
            <p:nvPr/>
          </p:nvSpPr>
          <p:spPr bwMode="auto">
            <a:xfrm>
              <a:off x="4146" y="2880"/>
              <a:ext cx="96" cy="9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cxnSp>
        <p:nvCxnSpPr>
          <p:cNvPr id="62473" name="AutoShape 15"/>
          <p:cNvCxnSpPr>
            <a:cxnSpLocks noChangeShapeType="1"/>
            <a:stCxn id="62481" idx="3"/>
            <a:endCxn id="62481" idx="7"/>
          </p:cNvCxnSpPr>
          <p:nvPr/>
        </p:nvCxnSpPr>
        <p:spPr bwMode="auto">
          <a:xfrm flipV="1">
            <a:off x="5872163" y="3757613"/>
            <a:ext cx="1724025" cy="1781175"/>
          </a:xfrm>
          <a:prstGeom prst="straightConnector1">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349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7CB14DBA-0CE7-40D1-ADDA-8B81647ED4A2}" type="slidenum">
              <a:rPr lang="en-US" altLang="en-US" sz="1200">
                <a:solidFill>
                  <a:srgbClr val="FFFFFF"/>
                </a:solidFill>
                <a:latin typeface="Arial" panose="020B0604020202020204" pitchFamily="34" charset="0"/>
              </a:rPr>
              <a:pPr eaLnBrk="1" hangingPunct="1">
                <a:spcBef>
                  <a:spcPct val="0"/>
                </a:spcBef>
                <a:buFontTx/>
                <a:buNone/>
              </a:pPr>
              <a:t>37</a:t>
            </a:fld>
            <a:endParaRPr lang="en-US" altLang="en-US" sz="1200">
              <a:solidFill>
                <a:srgbClr val="FFFFFF"/>
              </a:solidFill>
              <a:latin typeface="Arial" panose="020B0604020202020204" pitchFamily="34" charset="0"/>
            </a:endParaRPr>
          </a:p>
        </p:txBody>
      </p:sp>
      <p:sp>
        <p:nvSpPr>
          <p:cNvPr id="63492" name="Rectangle 2"/>
          <p:cNvSpPr>
            <a:spLocks noGrp="1" noChangeArrowheads="1"/>
          </p:cNvSpPr>
          <p:nvPr>
            <p:ph type="title"/>
          </p:nvPr>
        </p:nvSpPr>
        <p:spPr>
          <a:xfrm>
            <a:off x="609600" y="0"/>
            <a:ext cx="3505200" cy="1143000"/>
          </a:xfrm>
        </p:spPr>
        <p:txBody>
          <a:bodyPr/>
          <a:lstStyle/>
          <a:p>
            <a:pPr eaLnBrk="1" hangingPunct="1"/>
            <a:r>
              <a:rPr lang="en-US" altLang="en-US" smtClean="0"/>
              <a:t>Texture Feature</a:t>
            </a:r>
          </a:p>
        </p:txBody>
      </p:sp>
      <p:sp>
        <p:nvSpPr>
          <p:cNvPr id="63493" name="Rectangle 3"/>
          <p:cNvSpPr>
            <a:spLocks noGrp="1" noChangeArrowheads="1"/>
          </p:cNvSpPr>
          <p:nvPr>
            <p:ph type="body" idx="1"/>
          </p:nvPr>
        </p:nvSpPr>
        <p:spPr>
          <a:xfrm>
            <a:off x="228600" y="4953000"/>
            <a:ext cx="8077200" cy="1447800"/>
          </a:xfrm>
        </p:spPr>
        <p:txBody>
          <a:bodyPr/>
          <a:lstStyle/>
          <a:p>
            <a:pPr eaLnBrk="1" hangingPunct="1"/>
            <a:r>
              <a:rPr lang="en-US" altLang="en-US" smtClean="0"/>
              <a:t>Texture Gradient TG(x,y,r,</a:t>
            </a:r>
            <a:r>
              <a:rPr lang="en-US" altLang="en-US" smtClean="0">
                <a:sym typeface="Symbol" panose="05050102010706020507" pitchFamily="18" charset="2"/>
              </a:rPr>
              <a:t>)</a:t>
            </a:r>
          </a:p>
          <a:p>
            <a:pPr lvl="1" eaLnBrk="1" hangingPunct="1"/>
            <a:r>
              <a:rPr lang="en-US" altLang="en-US" smtClean="0">
                <a:sym typeface="Symbol" panose="05050102010706020507" pitchFamily="18" charset="2"/>
              </a:rPr>
              <a:t></a:t>
            </a:r>
            <a:r>
              <a:rPr lang="en-US" altLang="en-US" baseline="30000" smtClean="0">
                <a:sym typeface="Symbol" panose="05050102010706020507" pitchFamily="18" charset="2"/>
              </a:rPr>
              <a:t>2</a:t>
            </a:r>
            <a:r>
              <a:rPr lang="en-US" altLang="en-US" smtClean="0">
                <a:sym typeface="Symbol" panose="05050102010706020507" pitchFamily="18" charset="2"/>
              </a:rPr>
              <a:t> difference of texton histograms</a:t>
            </a:r>
          </a:p>
          <a:p>
            <a:pPr lvl="1" eaLnBrk="1" hangingPunct="1"/>
            <a:r>
              <a:rPr lang="en-US" altLang="en-US" smtClean="0">
                <a:sym typeface="Symbol" panose="05050102010706020507" pitchFamily="18" charset="2"/>
              </a:rPr>
              <a:t>Textons are vector-</a:t>
            </a:r>
            <a:r>
              <a:rPr lang="en-US" altLang="en-US" smtClean="0"/>
              <a:t>quantized filter outputs</a:t>
            </a:r>
          </a:p>
          <a:p>
            <a:pPr eaLnBrk="1" hangingPunct="1"/>
            <a:endParaRPr lang="en-US" altLang="en-US" smtClean="0"/>
          </a:p>
        </p:txBody>
      </p:sp>
      <p:pic>
        <p:nvPicPr>
          <p:cNvPr id="6349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19200"/>
            <a:ext cx="2408238" cy="35052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3495" name="Group 44"/>
          <p:cNvGrpSpPr>
            <a:grpSpLocks/>
          </p:cNvGrpSpPr>
          <p:nvPr/>
        </p:nvGrpSpPr>
        <p:grpSpPr bwMode="auto">
          <a:xfrm>
            <a:off x="2695575" y="1192213"/>
            <a:ext cx="2501900" cy="3578225"/>
            <a:chOff x="1698" y="751"/>
            <a:chExt cx="1576" cy="2254"/>
          </a:xfrm>
        </p:grpSpPr>
        <p:graphicFrame>
          <p:nvGraphicFramePr>
            <p:cNvPr id="63523" name="Object 6"/>
            <p:cNvGraphicFramePr>
              <a:graphicFrameLocks noChangeAspect="1"/>
            </p:cNvGraphicFramePr>
            <p:nvPr/>
          </p:nvGraphicFramePr>
          <p:xfrm>
            <a:off x="1698" y="751"/>
            <a:ext cx="1576" cy="2254"/>
          </p:xfrm>
          <a:graphic>
            <a:graphicData uri="http://schemas.openxmlformats.org/presentationml/2006/ole">
              <mc:AlternateContent xmlns:mc="http://schemas.openxmlformats.org/markup-compatibility/2006">
                <mc:Choice xmlns:v="urn:schemas-microsoft-com:vml" Requires="v">
                  <p:oleObj spid="_x0000_s63537" name="Bitmap Image" r:id="rId4" imgW="1533739" imgH="2305372" progId="Paint.Picture">
                    <p:embed/>
                  </p:oleObj>
                </mc:Choice>
                <mc:Fallback>
                  <p:oleObj name="Bitmap Image" r:id="rId4" imgW="1533739" imgH="2305372" progId="Paint.Picture">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 y="751"/>
                          <a:ext cx="1576" cy="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3524" name="Text Box 24"/>
            <p:cNvSpPr txBox="1">
              <a:spLocks noChangeArrowheads="1"/>
            </p:cNvSpPr>
            <p:nvPr/>
          </p:nvSpPr>
          <p:spPr bwMode="auto">
            <a:xfrm>
              <a:off x="2708" y="788"/>
              <a:ext cx="54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r" eaLnBrk="1" hangingPunct="1">
                <a:lnSpc>
                  <a:spcPct val="80000"/>
                </a:lnSpc>
                <a:spcBef>
                  <a:spcPct val="0"/>
                </a:spcBef>
                <a:buFontTx/>
                <a:buNone/>
              </a:pPr>
              <a:r>
                <a:rPr lang="en-US" altLang="en-US" sz="2400">
                  <a:solidFill>
                    <a:srgbClr val="FFFFFF"/>
                  </a:solidFill>
                </a:rPr>
                <a:t>Texton</a:t>
              </a:r>
              <a:br>
                <a:rPr lang="en-US" altLang="en-US" sz="2400">
                  <a:solidFill>
                    <a:srgbClr val="FFFFFF"/>
                  </a:solidFill>
                </a:rPr>
              </a:br>
              <a:r>
                <a:rPr lang="en-US" altLang="en-US" sz="2400">
                  <a:solidFill>
                    <a:srgbClr val="FFFFFF"/>
                  </a:solidFill>
                </a:rPr>
                <a:t>Map</a:t>
              </a:r>
            </a:p>
          </p:txBody>
        </p:sp>
      </p:grpSp>
      <p:sp>
        <p:nvSpPr>
          <p:cNvPr id="63496" name="Rectangle 10"/>
          <p:cNvSpPr>
            <a:spLocks noChangeArrowheads="1"/>
          </p:cNvSpPr>
          <p:nvPr/>
        </p:nvSpPr>
        <p:spPr bwMode="auto">
          <a:xfrm>
            <a:off x="3662363" y="3338513"/>
            <a:ext cx="1181100" cy="112553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497" name="Line 11"/>
          <p:cNvSpPr>
            <a:spLocks noChangeShapeType="1"/>
          </p:cNvSpPr>
          <p:nvPr/>
        </p:nvSpPr>
        <p:spPr bwMode="auto">
          <a:xfrm flipV="1">
            <a:off x="3662363" y="1582738"/>
            <a:ext cx="1700212" cy="1755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8" name="Line 12"/>
          <p:cNvSpPr>
            <a:spLocks noChangeShapeType="1"/>
          </p:cNvSpPr>
          <p:nvPr/>
        </p:nvSpPr>
        <p:spPr bwMode="auto">
          <a:xfrm flipV="1">
            <a:off x="4860925" y="1589088"/>
            <a:ext cx="3852863" cy="17494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9" name="Line 13"/>
          <p:cNvSpPr>
            <a:spLocks noChangeShapeType="1"/>
          </p:cNvSpPr>
          <p:nvPr/>
        </p:nvSpPr>
        <p:spPr bwMode="auto">
          <a:xfrm>
            <a:off x="4843463" y="4446588"/>
            <a:ext cx="3870325" cy="279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500" name="Line 14"/>
          <p:cNvSpPr>
            <a:spLocks noChangeShapeType="1"/>
          </p:cNvSpPr>
          <p:nvPr/>
        </p:nvSpPr>
        <p:spPr bwMode="auto">
          <a:xfrm>
            <a:off x="3679825" y="4481513"/>
            <a:ext cx="1676400" cy="25241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aphicFrame>
        <p:nvGraphicFramePr>
          <p:cNvPr id="63501" name="Object 15"/>
          <p:cNvGraphicFramePr>
            <a:graphicFrameLocks noChangeAspect="1"/>
          </p:cNvGraphicFramePr>
          <p:nvPr/>
        </p:nvGraphicFramePr>
        <p:xfrm>
          <a:off x="5380038" y="1600200"/>
          <a:ext cx="3330575" cy="3125788"/>
        </p:xfrm>
        <a:graphic>
          <a:graphicData uri="http://schemas.openxmlformats.org/presentationml/2006/ole">
            <mc:AlternateContent xmlns:mc="http://schemas.openxmlformats.org/markup-compatibility/2006">
              <mc:Choice xmlns:v="urn:schemas-microsoft-com:vml" Requires="v">
                <p:oleObj spid="_x0000_s63538" name="Bitmap Image" r:id="rId6" imgW="695238" imgH="685714" progId="Paint.Picture">
                  <p:embed/>
                </p:oleObj>
              </mc:Choice>
              <mc:Fallback>
                <p:oleObj name="Bitmap Image" r:id="rId6" imgW="695238" imgH="685714" progId="Paint.Picture">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0038" y="1600200"/>
                        <a:ext cx="3330575" cy="312578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3502" name="AutoShape 17"/>
          <p:cNvCxnSpPr>
            <a:cxnSpLocks noChangeShapeType="1"/>
          </p:cNvCxnSpPr>
          <p:nvPr/>
        </p:nvCxnSpPr>
        <p:spPr bwMode="auto">
          <a:xfrm>
            <a:off x="6067425" y="2740025"/>
            <a:ext cx="1690688" cy="1227138"/>
          </a:xfrm>
          <a:prstGeom prst="straightConnector1">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503" name="Oval 18"/>
          <p:cNvSpPr>
            <a:spLocks noChangeArrowheads="1"/>
          </p:cNvSpPr>
          <p:nvPr/>
        </p:nvSpPr>
        <p:spPr bwMode="auto">
          <a:xfrm>
            <a:off x="5838825" y="2343150"/>
            <a:ext cx="2147888" cy="204628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04" name="Oval 25"/>
          <p:cNvSpPr>
            <a:spLocks noChangeArrowheads="1"/>
          </p:cNvSpPr>
          <p:nvPr/>
        </p:nvSpPr>
        <p:spPr bwMode="auto">
          <a:xfrm>
            <a:off x="6813550" y="3260725"/>
            <a:ext cx="247650" cy="2476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nvGrpSpPr>
          <p:cNvPr id="63505" name="Group 45"/>
          <p:cNvGrpSpPr>
            <a:grpSpLocks/>
          </p:cNvGrpSpPr>
          <p:nvPr/>
        </p:nvGrpSpPr>
        <p:grpSpPr bwMode="auto">
          <a:xfrm>
            <a:off x="1489075" y="3825875"/>
            <a:ext cx="3028950" cy="546100"/>
            <a:chOff x="938" y="2410"/>
            <a:chExt cx="1908" cy="344"/>
          </a:xfrm>
        </p:grpSpPr>
        <p:sp>
          <p:nvSpPr>
            <p:cNvPr id="63521" name="Oval 9"/>
            <p:cNvSpPr>
              <a:spLocks noChangeArrowheads="1"/>
            </p:cNvSpPr>
            <p:nvPr/>
          </p:nvSpPr>
          <p:spPr bwMode="auto">
            <a:xfrm rot="-539474">
              <a:off x="2516" y="2410"/>
              <a:ext cx="330" cy="31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22" name="Oval 27"/>
            <p:cNvSpPr>
              <a:spLocks noChangeArrowheads="1"/>
            </p:cNvSpPr>
            <p:nvPr/>
          </p:nvSpPr>
          <p:spPr bwMode="auto">
            <a:xfrm rot="-539474">
              <a:off x="938" y="2440"/>
              <a:ext cx="330" cy="314"/>
            </a:xfrm>
            <a:prstGeom prst="ellipse">
              <a:avLst/>
            </a:prstGeom>
            <a:noFill/>
            <a:ln w="28575">
              <a:solidFill>
                <a:schemeClr val="tx1"/>
              </a:solidFill>
              <a:round/>
              <a:headEnd/>
              <a:tailEnd/>
            </a:ln>
            <a:effectLst/>
            <a:extLst>
              <a:ext uri="{909E8E84-426E-40DD-AFC4-6F175D3DCCD1}">
                <a14:hiddenFill xmlns:a14="http://schemas.microsoft.com/office/drawing/2010/main">
                  <a:solidFill>
                    <a:schemeClr val="folHlink"/>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pSp>
      <p:grpSp>
        <p:nvGrpSpPr>
          <p:cNvPr id="63506" name="Group 41"/>
          <p:cNvGrpSpPr>
            <a:grpSpLocks/>
          </p:cNvGrpSpPr>
          <p:nvPr/>
        </p:nvGrpSpPr>
        <p:grpSpPr bwMode="auto">
          <a:xfrm>
            <a:off x="5410200" y="304800"/>
            <a:ext cx="3433763" cy="1077913"/>
            <a:chOff x="3480" y="192"/>
            <a:chExt cx="2163" cy="679"/>
          </a:xfrm>
        </p:grpSpPr>
        <p:pic>
          <p:nvPicPr>
            <p:cNvPr id="63509" name="Picture 29"/>
            <p:cNvPicPr>
              <a:picLocks noChangeAspect="1" noChangeArrowheads="1"/>
            </p:cNvPicPr>
            <p:nvPr/>
          </p:nvPicPr>
          <p:blipFill>
            <a:blip r:embed="rId8" cstate="print">
              <a:extLst>
                <a:ext uri="{28A0092B-C50C-407E-A947-70E740481C1C}">
                  <a14:useLocalDpi xmlns:a14="http://schemas.microsoft.com/office/drawing/2010/main" val="0"/>
                </a:ext>
              </a:extLst>
            </a:blip>
            <a:srcRect l="12291" t="6038" r="12291" b="6038"/>
            <a:stretch>
              <a:fillRect/>
            </a:stretch>
          </p:blipFill>
          <p:spPr bwMode="auto">
            <a:xfrm>
              <a:off x="348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0" name="Picture 30"/>
            <p:cNvPicPr>
              <a:picLocks noChangeAspect="1" noChangeArrowheads="1"/>
            </p:cNvPicPr>
            <p:nvPr/>
          </p:nvPicPr>
          <p:blipFill>
            <a:blip r:embed="rId9" cstate="print">
              <a:extLst>
                <a:ext uri="{28A0092B-C50C-407E-A947-70E740481C1C}">
                  <a14:useLocalDpi xmlns:a14="http://schemas.microsoft.com/office/drawing/2010/main" val="0"/>
                </a:ext>
              </a:extLst>
            </a:blip>
            <a:srcRect l="12291" t="6038" r="12291" b="6038"/>
            <a:stretch>
              <a:fillRect/>
            </a:stretch>
          </p:blipFill>
          <p:spPr bwMode="auto">
            <a:xfrm>
              <a:off x="384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1" name="Picture 31"/>
            <p:cNvPicPr>
              <a:picLocks noChangeAspect="1" noChangeArrowheads="1"/>
            </p:cNvPicPr>
            <p:nvPr/>
          </p:nvPicPr>
          <p:blipFill>
            <a:blip r:embed="rId10" cstate="print">
              <a:extLst>
                <a:ext uri="{28A0092B-C50C-407E-A947-70E740481C1C}">
                  <a14:useLocalDpi xmlns:a14="http://schemas.microsoft.com/office/drawing/2010/main" val="0"/>
                </a:ext>
              </a:extLst>
            </a:blip>
            <a:srcRect l="12291" t="6038" r="12291" b="6038"/>
            <a:stretch>
              <a:fillRect/>
            </a:stretch>
          </p:blipFill>
          <p:spPr bwMode="auto">
            <a:xfrm>
              <a:off x="420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2" name="Picture 32"/>
            <p:cNvPicPr>
              <a:picLocks noChangeAspect="1" noChangeArrowheads="1"/>
            </p:cNvPicPr>
            <p:nvPr/>
          </p:nvPicPr>
          <p:blipFill>
            <a:blip r:embed="rId11" cstate="print">
              <a:extLst>
                <a:ext uri="{28A0092B-C50C-407E-A947-70E740481C1C}">
                  <a14:useLocalDpi xmlns:a14="http://schemas.microsoft.com/office/drawing/2010/main" val="0"/>
                </a:ext>
              </a:extLst>
            </a:blip>
            <a:srcRect l="12291" t="6038" r="12291" b="6038"/>
            <a:stretch>
              <a:fillRect/>
            </a:stretch>
          </p:blipFill>
          <p:spPr bwMode="auto">
            <a:xfrm>
              <a:off x="456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33"/>
            <p:cNvPicPr>
              <a:picLocks noChangeAspect="1" noChangeArrowheads="1"/>
            </p:cNvPicPr>
            <p:nvPr/>
          </p:nvPicPr>
          <p:blipFill>
            <a:blip r:embed="rId12" cstate="print">
              <a:extLst>
                <a:ext uri="{28A0092B-C50C-407E-A947-70E740481C1C}">
                  <a14:useLocalDpi xmlns:a14="http://schemas.microsoft.com/office/drawing/2010/main" val="0"/>
                </a:ext>
              </a:extLst>
            </a:blip>
            <a:srcRect l="12291" t="6038" r="12291" b="6038"/>
            <a:stretch>
              <a:fillRect/>
            </a:stretch>
          </p:blipFill>
          <p:spPr bwMode="auto">
            <a:xfrm>
              <a:off x="492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34"/>
            <p:cNvPicPr>
              <a:picLocks noChangeAspect="1" noChangeArrowheads="1"/>
            </p:cNvPicPr>
            <p:nvPr/>
          </p:nvPicPr>
          <p:blipFill>
            <a:blip r:embed="rId13" cstate="print">
              <a:extLst>
                <a:ext uri="{28A0092B-C50C-407E-A947-70E740481C1C}">
                  <a14:useLocalDpi xmlns:a14="http://schemas.microsoft.com/office/drawing/2010/main" val="0"/>
                </a:ext>
              </a:extLst>
            </a:blip>
            <a:srcRect l="12291" t="6038" r="12291" b="6038"/>
            <a:stretch>
              <a:fillRect/>
            </a:stretch>
          </p:blipFill>
          <p:spPr bwMode="auto">
            <a:xfrm>
              <a:off x="5280" y="528"/>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35"/>
            <p:cNvPicPr>
              <a:picLocks noChangeAspect="1" noChangeArrowheads="1"/>
            </p:cNvPicPr>
            <p:nvPr/>
          </p:nvPicPr>
          <p:blipFill>
            <a:blip r:embed="rId14" cstate="print">
              <a:extLst>
                <a:ext uri="{28A0092B-C50C-407E-A947-70E740481C1C}">
                  <a14:useLocalDpi xmlns:a14="http://schemas.microsoft.com/office/drawing/2010/main" val="0"/>
                </a:ext>
              </a:extLst>
            </a:blip>
            <a:srcRect l="12291" t="6038" r="12291" b="6038"/>
            <a:stretch>
              <a:fillRect/>
            </a:stretch>
          </p:blipFill>
          <p:spPr bwMode="auto">
            <a:xfrm>
              <a:off x="348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6" name="Picture 36"/>
            <p:cNvPicPr>
              <a:picLocks noChangeAspect="1" noChangeArrowheads="1"/>
            </p:cNvPicPr>
            <p:nvPr/>
          </p:nvPicPr>
          <p:blipFill>
            <a:blip r:embed="rId15" cstate="print">
              <a:extLst>
                <a:ext uri="{28A0092B-C50C-407E-A947-70E740481C1C}">
                  <a14:useLocalDpi xmlns:a14="http://schemas.microsoft.com/office/drawing/2010/main" val="0"/>
                </a:ext>
              </a:extLst>
            </a:blip>
            <a:srcRect l="12291" t="6038" r="12291" b="6038"/>
            <a:stretch>
              <a:fillRect/>
            </a:stretch>
          </p:blipFill>
          <p:spPr bwMode="auto">
            <a:xfrm>
              <a:off x="384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7" name="Picture 37"/>
            <p:cNvPicPr>
              <a:picLocks noChangeAspect="1" noChangeArrowheads="1"/>
            </p:cNvPicPr>
            <p:nvPr/>
          </p:nvPicPr>
          <p:blipFill>
            <a:blip r:embed="rId16" cstate="print">
              <a:extLst>
                <a:ext uri="{28A0092B-C50C-407E-A947-70E740481C1C}">
                  <a14:useLocalDpi xmlns:a14="http://schemas.microsoft.com/office/drawing/2010/main" val="0"/>
                </a:ext>
              </a:extLst>
            </a:blip>
            <a:srcRect l="12291" t="6038" r="12291" b="6038"/>
            <a:stretch>
              <a:fillRect/>
            </a:stretch>
          </p:blipFill>
          <p:spPr bwMode="auto">
            <a:xfrm>
              <a:off x="420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8" name="Picture 38"/>
            <p:cNvPicPr>
              <a:picLocks noChangeAspect="1" noChangeArrowheads="1"/>
            </p:cNvPicPr>
            <p:nvPr/>
          </p:nvPicPr>
          <p:blipFill>
            <a:blip r:embed="rId17" cstate="print">
              <a:extLst>
                <a:ext uri="{28A0092B-C50C-407E-A947-70E740481C1C}">
                  <a14:useLocalDpi xmlns:a14="http://schemas.microsoft.com/office/drawing/2010/main" val="0"/>
                </a:ext>
              </a:extLst>
            </a:blip>
            <a:srcRect l="12291" t="6038" r="12291" b="6038"/>
            <a:stretch>
              <a:fillRect/>
            </a:stretch>
          </p:blipFill>
          <p:spPr bwMode="auto">
            <a:xfrm>
              <a:off x="456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9" name="Picture 39"/>
            <p:cNvPicPr>
              <a:picLocks noChangeAspect="1" noChangeArrowheads="1"/>
            </p:cNvPicPr>
            <p:nvPr/>
          </p:nvPicPr>
          <p:blipFill>
            <a:blip r:embed="rId18" cstate="print">
              <a:extLst>
                <a:ext uri="{28A0092B-C50C-407E-A947-70E740481C1C}">
                  <a14:useLocalDpi xmlns:a14="http://schemas.microsoft.com/office/drawing/2010/main" val="0"/>
                </a:ext>
              </a:extLst>
            </a:blip>
            <a:srcRect l="12291" t="6038" r="12291" b="6038"/>
            <a:stretch>
              <a:fillRect/>
            </a:stretch>
          </p:blipFill>
          <p:spPr bwMode="auto">
            <a:xfrm>
              <a:off x="492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20" name="Picture 40"/>
            <p:cNvPicPr>
              <a:picLocks noChangeAspect="1" noChangeArrowheads="1"/>
            </p:cNvPicPr>
            <p:nvPr/>
          </p:nvPicPr>
          <p:blipFill>
            <a:blip r:embed="rId19" cstate="print">
              <a:extLst>
                <a:ext uri="{28A0092B-C50C-407E-A947-70E740481C1C}">
                  <a14:useLocalDpi xmlns:a14="http://schemas.microsoft.com/office/drawing/2010/main" val="0"/>
                </a:ext>
              </a:extLst>
            </a:blip>
            <a:srcRect l="12291" t="6038" r="12291" b="6038"/>
            <a:stretch>
              <a:fillRect/>
            </a:stretch>
          </p:blipFill>
          <p:spPr bwMode="auto">
            <a:xfrm>
              <a:off x="5280" y="192"/>
              <a:ext cx="363"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507" name="Oval 47"/>
          <p:cNvSpPr>
            <a:spLocks noChangeArrowheads="1"/>
          </p:cNvSpPr>
          <p:nvPr/>
        </p:nvSpPr>
        <p:spPr bwMode="auto">
          <a:xfrm>
            <a:off x="4206875" y="4032250"/>
            <a:ext cx="95250" cy="952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3508" name="Oval 48"/>
          <p:cNvSpPr>
            <a:spLocks noChangeArrowheads="1"/>
          </p:cNvSpPr>
          <p:nvPr/>
        </p:nvSpPr>
        <p:spPr bwMode="auto">
          <a:xfrm>
            <a:off x="1701800" y="4070350"/>
            <a:ext cx="95250" cy="95250"/>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451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829AF34E-810C-4164-8802-CFF9B3FA0ECE}" type="slidenum">
              <a:rPr lang="en-US" altLang="en-US" sz="1200">
                <a:solidFill>
                  <a:srgbClr val="FFFFFF"/>
                </a:solidFill>
                <a:latin typeface="Arial" panose="020B0604020202020204" pitchFamily="34" charset="0"/>
              </a:rPr>
              <a:pPr eaLnBrk="1" hangingPunct="1">
                <a:spcBef>
                  <a:spcPct val="0"/>
                </a:spcBef>
                <a:buFontTx/>
                <a:buNone/>
              </a:pPr>
              <a:t>38</a:t>
            </a:fld>
            <a:endParaRPr lang="en-US" altLang="en-US" sz="1200">
              <a:solidFill>
                <a:srgbClr val="FFFFFF"/>
              </a:solidFill>
              <a:latin typeface="Arial" panose="020B0604020202020204" pitchFamily="34" charset="0"/>
            </a:endParaRPr>
          </a:p>
        </p:txBody>
      </p:sp>
      <p:sp>
        <p:nvSpPr>
          <p:cNvPr id="64516" name="Rectangle 2"/>
          <p:cNvSpPr>
            <a:spLocks noGrp="1" noChangeArrowheads="1"/>
          </p:cNvSpPr>
          <p:nvPr>
            <p:ph type="title"/>
          </p:nvPr>
        </p:nvSpPr>
        <p:spPr/>
        <p:txBody>
          <a:bodyPr/>
          <a:lstStyle/>
          <a:p>
            <a:pPr eaLnBrk="1" hangingPunct="1"/>
            <a:r>
              <a:rPr lang="en-US" altLang="en-US" smtClean="0"/>
              <a:t>Cue Combination Models</a:t>
            </a:r>
          </a:p>
        </p:txBody>
      </p:sp>
      <p:sp>
        <p:nvSpPr>
          <p:cNvPr id="64517" name="Rectangle 3"/>
          <p:cNvSpPr>
            <a:spLocks noGrp="1" noChangeArrowheads="1"/>
          </p:cNvSpPr>
          <p:nvPr>
            <p:ph type="body" idx="1"/>
          </p:nvPr>
        </p:nvSpPr>
        <p:spPr/>
        <p:txBody>
          <a:bodyPr/>
          <a:lstStyle/>
          <a:p>
            <a:pPr eaLnBrk="1" hangingPunct="1">
              <a:lnSpc>
                <a:spcPct val="90000"/>
              </a:lnSpc>
            </a:pPr>
            <a:r>
              <a:rPr lang="en-US" altLang="en-US" sz="2400" smtClean="0"/>
              <a:t>Classification Trees</a:t>
            </a:r>
          </a:p>
          <a:p>
            <a:pPr lvl="1" eaLnBrk="1" hangingPunct="1">
              <a:lnSpc>
                <a:spcPct val="90000"/>
              </a:lnSpc>
            </a:pPr>
            <a:r>
              <a:rPr lang="en-US" altLang="en-US" sz="2000" smtClean="0"/>
              <a:t>Top-down splits to maximize entropy, error bounded</a:t>
            </a:r>
          </a:p>
          <a:p>
            <a:pPr eaLnBrk="1" hangingPunct="1">
              <a:lnSpc>
                <a:spcPct val="90000"/>
              </a:lnSpc>
            </a:pPr>
            <a:r>
              <a:rPr lang="en-US" altLang="en-US" sz="2400" smtClean="0"/>
              <a:t>Density Estimation</a:t>
            </a:r>
          </a:p>
          <a:p>
            <a:pPr lvl="1" eaLnBrk="1" hangingPunct="1">
              <a:lnSpc>
                <a:spcPct val="90000"/>
              </a:lnSpc>
            </a:pPr>
            <a:r>
              <a:rPr lang="en-US" altLang="en-US" sz="2000" smtClean="0"/>
              <a:t>Adaptive bins using k-means</a:t>
            </a:r>
          </a:p>
          <a:p>
            <a:pPr eaLnBrk="1" hangingPunct="1">
              <a:lnSpc>
                <a:spcPct val="90000"/>
              </a:lnSpc>
            </a:pPr>
            <a:r>
              <a:rPr lang="en-US" altLang="en-US" sz="2400" smtClean="0"/>
              <a:t>Logistic Regression, 3 variants</a:t>
            </a:r>
          </a:p>
          <a:p>
            <a:pPr lvl="1" eaLnBrk="1" hangingPunct="1">
              <a:lnSpc>
                <a:spcPct val="90000"/>
              </a:lnSpc>
            </a:pPr>
            <a:r>
              <a:rPr lang="en-US" altLang="en-US" sz="2000" smtClean="0"/>
              <a:t>Linear and quadratic terms</a:t>
            </a:r>
          </a:p>
          <a:p>
            <a:pPr lvl="1" eaLnBrk="1" hangingPunct="1">
              <a:lnSpc>
                <a:spcPct val="90000"/>
              </a:lnSpc>
            </a:pPr>
            <a:r>
              <a:rPr lang="en-US" altLang="en-US" sz="2000" smtClean="0"/>
              <a:t>Confidence-rated generalization of AdaBoost (Schapire&amp;Singer)</a:t>
            </a:r>
          </a:p>
          <a:p>
            <a:pPr eaLnBrk="1" hangingPunct="1">
              <a:lnSpc>
                <a:spcPct val="90000"/>
              </a:lnSpc>
            </a:pPr>
            <a:r>
              <a:rPr lang="en-US" altLang="en-US" sz="2400" smtClean="0"/>
              <a:t>Hierarchical Mixtures of Experts (Jordan&amp;Jacobs)</a:t>
            </a:r>
          </a:p>
          <a:p>
            <a:pPr lvl="1" eaLnBrk="1" hangingPunct="1">
              <a:lnSpc>
                <a:spcPct val="90000"/>
              </a:lnSpc>
            </a:pPr>
            <a:r>
              <a:rPr lang="en-US" altLang="en-US" sz="2000" smtClean="0"/>
              <a:t>Up to 8 experts, initialized top-down, fit with EM</a:t>
            </a:r>
          </a:p>
          <a:p>
            <a:pPr eaLnBrk="1" hangingPunct="1">
              <a:lnSpc>
                <a:spcPct val="90000"/>
              </a:lnSpc>
            </a:pPr>
            <a:r>
              <a:rPr lang="en-US" altLang="en-US" sz="2400" smtClean="0"/>
              <a:t>Support Vector Machines (</a:t>
            </a:r>
            <a:r>
              <a:rPr lang="en-US" altLang="en-US" sz="1800" smtClean="0">
                <a:latin typeface="Courier New" panose="02070309020205020404" pitchFamily="49" charset="0"/>
              </a:rPr>
              <a:t>libsvm</a:t>
            </a:r>
            <a:r>
              <a:rPr lang="en-US" altLang="en-US" sz="2400" smtClean="0"/>
              <a:t>, Chang&amp;Lin)</a:t>
            </a:r>
          </a:p>
          <a:p>
            <a:pPr lvl="1" eaLnBrk="1" hangingPunct="1">
              <a:lnSpc>
                <a:spcPct val="90000"/>
              </a:lnSpc>
            </a:pPr>
            <a:r>
              <a:rPr lang="en-US" altLang="en-US" sz="2000" smtClean="0"/>
              <a:t>Gaussian kernel, </a:t>
            </a:r>
            <a:r>
              <a:rPr lang="en-US" altLang="en-US" sz="2000" smtClean="0">
                <a:sym typeface="Symbol" panose="05050102010706020507" pitchFamily="18" charset="2"/>
              </a:rPr>
              <a:t></a:t>
            </a:r>
            <a:r>
              <a:rPr lang="en-US" altLang="en-US" sz="2000" smtClean="0"/>
              <a:t>-parameterization</a:t>
            </a:r>
          </a:p>
          <a:p>
            <a:pPr eaLnBrk="1" hangingPunct="1">
              <a:lnSpc>
                <a:spcPct val="90000"/>
              </a:lnSpc>
            </a:pPr>
            <a:endParaRPr lang="en-US" altLang="en-US" sz="2400" smtClean="0"/>
          </a:p>
          <a:p>
            <a:pPr eaLnBrk="1" hangingPunct="1">
              <a:lnSpc>
                <a:spcPct val="90000"/>
              </a:lnSpc>
              <a:buFont typeface="Wingdings" panose="05000000000000000000" pitchFamily="2" charset="2"/>
              <a:buChar char="Ø"/>
            </a:pPr>
            <a:r>
              <a:rPr lang="en-US" altLang="en-US" sz="2400" smtClean="0"/>
              <a:t>Range over bias, complexity, parametric/non-parametric</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8"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5539"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0D012BD8-98DA-4802-BD3D-55A8F95C4FC2}" type="slidenum">
              <a:rPr lang="en-US" altLang="en-US" sz="1200">
                <a:solidFill>
                  <a:srgbClr val="FFFFFF"/>
                </a:solidFill>
                <a:latin typeface="Arial" panose="020B0604020202020204" pitchFamily="34" charset="0"/>
              </a:rPr>
              <a:pPr eaLnBrk="1" hangingPunct="1">
                <a:spcBef>
                  <a:spcPct val="0"/>
                </a:spcBef>
                <a:buFontTx/>
                <a:buNone/>
              </a:pPr>
              <a:t>39</a:t>
            </a:fld>
            <a:endParaRPr lang="en-US" altLang="en-US" sz="1200">
              <a:solidFill>
                <a:srgbClr val="FFFFFF"/>
              </a:solidFill>
              <a:latin typeface="Arial" panose="020B0604020202020204" pitchFamily="34" charset="0"/>
            </a:endParaRPr>
          </a:p>
        </p:txBody>
      </p:sp>
      <p:sp>
        <p:nvSpPr>
          <p:cNvPr id="65540" name="Rectangle 2"/>
          <p:cNvSpPr>
            <a:spLocks noGrp="1" noChangeArrowheads="1"/>
          </p:cNvSpPr>
          <p:nvPr>
            <p:ph type="title"/>
          </p:nvPr>
        </p:nvSpPr>
        <p:spPr/>
        <p:txBody>
          <a:bodyPr/>
          <a:lstStyle/>
          <a:p>
            <a:pPr eaLnBrk="1" hangingPunct="1"/>
            <a:r>
              <a:rPr lang="en-US" altLang="en-US" smtClean="0"/>
              <a:t>Computing Precision/Recall</a:t>
            </a:r>
          </a:p>
        </p:txBody>
      </p:sp>
      <p:sp>
        <p:nvSpPr>
          <p:cNvPr id="65541" name="Rectangle 3"/>
          <p:cNvSpPr>
            <a:spLocks noGrp="1" noChangeArrowheads="1"/>
          </p:cNvSpPr>
          <p:nvPr>
            <p:ph type="body" idx="1"/>
          </p:nvPr>
        </p:nvSpPr>
        <p:spPr>
          <a:xfrm>
            <a:off x="685800" y="1447800"/>
            <a:ext cx="7772400" cy="4191000"/>
          </a:xfrm>
        </p:spPr>
        <p:txBody>
          <a:bodyPr/>
          <a:lstStyle/>
          <a:p>
            <a:pPr eaLnBrk="1" hangingPunct="1">
              <a:lnSpc>
                <a:spcPct val="90000"/>
              </a:lnSpc>
              <a:buFontTx/>
              <a:buNone/>
            </a:pPr>
            <a:r>
              <a:rPr lang="en-US" altLang="en-US" sz="2000" smtClean="0">
                <a:solidFill>
                  <a:srgbClr val="FFFF00"/>
                </a:solidFill>
              </a:rPr>
              <a:t>Recall</a:t>
            </a:r>
            <a:r>
              <a:rPr lang="en-US" altLang="en-US" sz="2000" smtClean="0"/>
              <a:t> = Pr(signal|truth) = fraction of ground truth found by the signal</a:t>
            </a:r>
          </a:p>
          <a:p>
            <a:pPr eaLnBrk="1" hangingPunct="1">
              <a:lnSpc>
                <a:spcPct val="90000"/>
              </a:lnSpc>
              <a:buFontTx/>
              <a:buNone/>
            </a:pPr>
            <a:r>
              <a:rPr lang="en-US" altLang="en-US" sz="2000" smtClean="0">
                <a:solidFill>
                  <a:srgbClr val="FFFF00"/>
                </a:solidFill>
              </a:rPr>
              <a:t>Precision</a:t>
            </a:r>
            <a:r>
              <a:rPr lang="en-US" altLang="en-US" sz="2000" smtClean="0"/>
              <a:t> = Pr(truth|signal) = fraction of signal that is correct</a:t>
            </a:r>
          </a:p>
          <a:p>
            <a:pPr eaLnBrk="1" hangingPunct="1">
              <a:lnSpc>
                <a:spcPct val="90000"/>
              </a:lnSpc>
            </a:pPr>
            <a:r>
              <a:rPr lang="en-US" altLang="en-US" sz="2000" smtClean="0"/>
              <a:t>Always a trade-off between the two</a:t>
            </a:r>
          </a:p>
          <a:p>
            <a:pPr eaLnBrk="1" hangingPunct="1">
              <a:lnSpc>
                <a:spcPct val="90000"/>
              </a:lnSpc>
            </a:pPr>
            <a:r>
              <a:rPr lang="en-US" altLang="en-US" sz="2000" smtClean="0"/>
              <a:t>Standard measures in information retrieval (van Rijsbergen XX)</a:t>
            </a:r>
          </a:p>
          <a:p>
            <a:pPr eaLnBrk="1" hangingPunct="1">
              <a:lnSpc>
                <a:spcPct val="90000"/>
              </a:lnSpc>
            </a:pPr>
            <a:r>
              <a:rPr lang="en-US" altLang="en-US" sz="2000" smtClean="0"/>
              <a:t>ROC from standard signal detection the wrong approach</a:t>
            </a:r>
          </a:p>
          <a:p>
            <a:pPr eaLnBrk="1" hangingPunct="1">
              <a:lnSpc>
                <a:spcPct val="90000"/>
              </a:lnSpc>
            </a:pPr>
            <a:endParaRPr lang="en-US" altLang="en-US" sz="2000" smtClean="0"/>
          </a:p>
          <a:p>
            <a:pPr eaLnBrk="1" hangingPunct="1">
              <a:lnSpc>
                <a:spcPct val="90000"/>
              </a:lnSpc>
              <a:buFontTx/>
              <a:buNone/>
            </a:pPr>
            <a:r>
              <a:rPr lang="en-US" altLang="en-US" sz="2000" smtClean="0">
                <a:solidFill>
                  <a:srgbClr val="FFFF00"/>
                </a:solidFill>
              </a:rPr>
              <a:t>Strategy</a:t>
            </a:r>
            <a:endParaRPr lang="en-US" altLang="en-US" sz="2000" smtClean="0"/>
          </a:p>
          <a:p>
            <a:pPr eaLnBrk="1" hangingPunct="1">
              <a:lnSpc>
                <a:spcPct val="90000"/>
              </a:lnSpc>
            </a:pPr>
            <a:r>
              <a:rPr lang="en-US" altLang="en-US" sz="2000" smtClean="0"/>
              <a:t>Detector output (Pb) is a soft boundary map</a:t>
            </a:r>
          </a:p>
          <a:p>
            <a:pPr eaLnBrk="1" hangingPunct="1">
              <a:lnSpc>
                <a:spcPct val="90000"/>
              </a:lnSpc>
            </a:pPr>
            <a:r>
              <a:rPr lang="en-US" altLang="en-US" sz="2000" smtClean="0"/>
              <a:t>Compute precision/recall curve:</a:t>
            </a:r>
          </a:p>
          <a:p>
            <a:pPr lvl="1" eaLnBrk="1" hangingPunct="1">
              <a:lnSpc>
                <a:spcPct val="90000"/>
              </a:lnSpc>
            </a:pPr>
            <a:r>
              <a:rPr lang="en-US" altLang="en-US" sz="1800" smtClean="0"/>
              <a:t>Threshold Pb at many points t in [0,1]</a:t>
            </a:r>
          </a:p>
          <a:p>
            <a:pPr lvl="1" eaLnBrk="1" hangingPunct="1">
              <a:lnSpc>
                <a:spcPct val="90000"/>
              </a:lnSpc>
            </a:pPr>
            <a:r>
              <a:rPr lang="en-US" altLang="en-US" sz="1800" smtClean="0"/>
              <a:t>Recall = Pr(Pb&gt;t|seg=1)</a:t>
            </a:r>
          </a:p>
          <a:p>
            <a:pPr lvl="1" eaLnBrk="1" hangingPunct="1">
              <a:lnSpc>
                <a:spcPct val="90000"/>
              </a:lnSpc>
            </a:pPr>
            <a:r>
              <a:rPr lang="en-US" altLang="en-US" sz="1800" smtClean="0"/>
              <a:t>Precision = Pr(seg=1|Pb&gt;t)</a:t>
            </a:r>
          </a:p>
          <a:p>
            <a:pPr eaLnBrk="1" hangingPunct="1">
              <a:lnSpc>
                <a:spcPct val="90000"/>
              </a:lnSpc>
            </a:pPr>
            <a:endParaRPr lang="en-US" altLang="en-US" sz="20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29699"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1DAFCA88-301F-445C-8E3E-FC331B96A573}" type="slidenum">
              <a:rPr lang="en-US" altLang="en-US" sz="1200">
                <a:solidFill>
                  <a:srgbClr val="FFFFFF"/>
                </a:solidFill>
                <a:latin typeface="Arial" panose="020B0604020202020204" pitchFamily="34" charset="0"/>
              </a:rPr>
              <a:pPr eaLnBrk="1" hangingPunct="1">
                <a:spcBef>
                  <a:spcPct val="0"/>
                </a:spcBef>
                <a:buFontTx/>
                <a:buNone/>
              </a:pPr>
              <a:t>4</a:t>
            </a:fld>
            <a:endParaRPr lang="en-US" altLang="en-US" sz="1200">
              <a:solidFill>
                <a:srgbClr val="FFFFFF"/>
              </a:solidFill>
              <a:latin typeface="Arial" panose="020B0604020202020204" pitchFamily="34" charset="0"/>
            </a:endParaRPr>
          </a:p>
        </p:txBody>
      </p:sp>
      <p:sp>
        <p:nvSpPr>
          <p:cNvPr id="29700" name="Rectangle 2050"/>
          <p:cNvSpPr>
            <a:spLocks noGrp="1" noChangeArrowheads="1"/>
          </p:cNvSpPr>
          <p:nvPr>
            <p:ph type="title"/>
          </p:nvPr>
        </p:nvSpPr>
        <p:spPr/>
        <p:txBody>
          <a:bodyPr/>
          <a:lstStyle/>
          <a:p>
            <a:pPr eaLnBrk="1" hangingPunct="1"/>
            <a:r>
              <a:rPr lang="en-US" altLang="en-US" smtClean="0"/>
              <a:t>Grouping factors </a:t>
            </a:r>
          </a:p>
        </p:txBody>
      </p:sp>
      <p:pic>
        <p:nvPicPr>
          <p:cNvPr id="29701" name="Picture 2051" descr="E:\myfigures\gestalt-1.TIF"/>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a:stretch>
            <a:fillRect/>
          </a:stretch>
        </p:blipFill>
        <p:spPr bwMode="auto">
          <a:xfrm>
            <a:off x="914400" y="1905000"/>
            <a:ext cx="72390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6563"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69FE6664-8D22-4CE3-ABEF-6D4A9BAD45DD}" type="slidenum">
              <a:rPr lang="en-US" altLang="en-US" sz="1200">
                <a:solidFill>
                  <a:srgbClr val="FFFFFF"/>
                </a:solidFill>
                <a:latin typeface="Arial" panose="020B0604020202020204" pitchFamily="34" charset="0"/>
              </a:rPr>
              <a:pPr eaLnBrk="1" hangingPunct="1">
                <a:spcBef>
                  <a:spcPct val="0"/>
                </a:spcBef>
                <a:buFontTx/>
                <a:buNone/>
              </a:pPr>
              <a:t>40</a:t>
            </a:fld>
            <a:endParaRPr lang="en-US" altLang="en-US" sz="1200">
              <a:solidFill>
                <a:srgbClr val="FFFFFF"/>
              </a:solidFill>
              <a:latin typeface="Arial" panose="020B0604020202020204" pitchFamily="34" charset="0"/>
            </a:endParaRPr>
          </a:p>
        </p:txBody>
      </p:sp>
      <p:pic>
        <p:nvPicPr>
          <p:cNvPr id="66564" name="Picture 2" descr="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75"/>
            <a:ext cx="7010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5" name="Text Box 3"/>
          <p:cNvSpPr txBox="1">
            <a:spLocks noChangeArrowheads="1"/>
          </p:cNvSpPr>
          <p:nvPr/>
        </p:nvSpPr>
        <p:spPr bwMode="auto">
          <a:xfrm>
            <a:off x="0" y="228600"/>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a:solidFill>
                  <a:srgbClr val="FFFFFF"/>
                </a:solidFill>
              </a:rPr>
              <a:t>Classifier</a:t>
            </a:r>
          </a:p>
          <a:p>
            <a:pPr algn="ctr" eaLnBrk="1" hangingPunct="1">
              <a:spcBef>
                <a:spcPct val="0"/>
              </a:spcBef>
              <a:buFontTx/>
              <a:buNone/>
            </a:pPr>
            <a:r>
              <a:rPr lang="en-US" altLang="en-US" sz="3600">
                <a:solidFill>
                  <a:srgbClr val="FFFFFF"/>
                </a:solidFill>
              </a:rPr>
              <a:t>Comparison</a:t>
            </a:r>
          </a:p>
        </p:txBody>
      </p:sp>
      <p:sp>
        <p:nvSpPr>
          <p:cNvPr id="66566" name="Rectangle 4"/>
          <p:cNvSpPr>
            <a:spLocks noChangeArrowheads="1"/>
          </p:cNvSpPr>
          <p:nvPr/>
        </p:nvSpPr>
        <p:spPr bwMode="auto">
          <a:xfrm>
            <a:off x="3048000" y="228600"/>
            <a:ext cx="5943600" cy="5867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6567" name="AutoShape 5"/>
          <p:cNvSpPr>
            <a:spLocks noChangeArrowheads="1"/>
          </p:cNvSpPr>
          <p:nvPr/>
        </p:nvSpPr>
        <p:spPr bwMode="auto">
          <a:xfrm rot="-2700000">
            <a:off x="8077200" y="457200"/>
            <a:ext cx="914400" cy="457200"/>
          </a:xfrm>
          <a:prstGeom prst="rightArrow">
            <a:avLst>
              <a:gd name="adj1" fmla="val 50000"/>
              <a:gd name="adj2" fmla="val 50000"/>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6568" name="Text Box 7"/>
          <p:cNvSpPr txBox="1">
            <a:spLocks noChangeArrowheads="1"/>
          </p:cNvSpPr>
          <p:nvPr/>
        </p:nvSpPr>
        <p:spPr bwMode="auto">
          <a:xfrm>
            <a:off x="7315200" y="914400"/>
            <a:ext cx="1019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Goal</a:t>
            </a:r>
          </a:p>
        </p:txBody>
      </p:sp>
      <p:sp>
        <p:nvSpPr>
          <p:cNvPr id="66569" name="AutoShape 8"/>
          <p:cNvSpPr>
            <a:spLocks noChangeArrowheads="1"/>
          </p:cNvSpPr>
          <p:nvPr/>
        </p:nvSpPr>
        <p:spPr bwMode="auto">
          <a:xfrm>
            <a:off x="3200400" y="1219200"/>
            <a:ext cx="381000" cy="3657600"/>
          </a:xfrm>
          <a:prstGeom prst="downArrow">
            <a:avLst>
              <a:gd name="adj1" fmla="val 50000"/>
              <a:gd name="adj2" fmla="val 1196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6570" name="AutoShape 9"/>
          <p:cNvSpPr>
            <a:spLocks noChangeArrowheads="1"/>
          </p:cNvSpPr>
          <p:nvPr/>
        </p:nvSpPr>
        <p:spPr bwMode="auto">
          <a:xfrm rot="-5400000">
            <a:off x="6057900" y="3924300"/>
            <a:ext cx="381000" cy="3657600"/>
          </a:xfrm>
          <a:prstGeom prst="downArrow">
            <a:avLst>
              <a:gd name="adj1" fmla="val 50000"/>
              <a:gd name="adj2" fmla="val 119600"/>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6571" name="Text Box 10"/>
          <p:cNvSpPr txBox="1">
            <a:spLocks noChangeArrowheads="1"/>
          </p:cNvSpPr>
          <p:nvPr/>
        </p:nvSpPr>
        <p:spPr bwMode="auto">
          <a:xfrm>
            <a:off x="3505200" y="2438400"/>
            <a:ext cx="113347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More</a:t>
            </a:r>
          </a:p>
          <a:p>
            <a:pPr algn="ctr" eaLnBrk="1" hangingPunct="1">
              <a:spcBef>
                <a:spcPct val="0"/>
              </a:spcBef>
              <a:buFontTx/>
              <a:buNone/>
            </a:pPr>
            <a:r>
              <a:rPr lang="en-US" altLang="en-US" sz="3200" b="1">
                <a:solidFill>
                  <a:srgbClr val="FFFFFF"/>
                </a:solidFill>
              </a:rPr>
              <a:t>Noise</a:t>
            </a:r>
          </a:p>
        </p:txBody>
      </p:sp>
      <p:sp>
        <p:nvSpPr>
          <p:cNvPr id="66572" name="Text Box 11"/>
          <p:cNvSpPr txBox="1">
            <a:spLocks noChangeArrowheads="1"/>
          </p:cNvSpPr>
          <p:nvPr/>
        </p:nvSpPr>
        <p:spPr bwMode="auto">
          <a:xfrm>
            <a:off x="5421313" y="4495800"/>
            <a:ext cx="12668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More</a:t>
            </a:r>
          </a:p>
          <a:p>
            <a:pPr algn="ctr" eaLnBrk="1" hangingPunct="1">
              <a:spcBef>
                <a:spcPct val="0"/>
              </a:spcBef>
              <a:buFontTx/>
              <a:buNone/>
            </a:pPr>
            <a:r>
              <a:rPr lang="en-US" altLang="en-US" sz="3200" b="1">
                <a:solidFill>
                  <a:srgbClr val="FFFFFF"/>
                </a:solidFill>
              </a:rPr>
              <a:t>Signal</a:t>
            </a:r>
          </a:p>
        </p:txBody>
      </p:sp>
      <p:sp>
        <p:nvSpPr>
          <p:cNvPr id="121871" name="Freeform 15"/>
          <p:cNvSpPr>
            <a:spLocks/>
          </p:cNvSpPr>
          <p:nvPr/>
        </p:nvSpPr>
        <p:spPr bwMode="auto">
          <a:xfrm>
            <a:off x="3124200" y="609600"/>
            <a:ext cx="5410200" cy="3657600"/>
          </a:xfrm>
          <a:custGeom>
            <a:avLst/>
            <a:gdLst>
              <a:gd name="T0" fmla="*/ 0 w 3408"/>
              <a:gd name="T1" fmla="*/ 0 h 2304"/>
              <a:gd name="T2" fmla="*/ 2147483647 w 3408"/>
              <a:gd name="T3" fmla="*/ 725805000 h 2304"/>
              <a:gd name="T4" fmla="*/ 2147483647 w 3408"/>
              <a:gd name="T5" fmla="*/ 1693545000 h 2304"/>
              <a:gd name="T6" fmla="*/ 2147483647 w 3408"/>
              <a:gd name="T7" fmla="*/ 2147483647 h 2304"/>
              <a:gd name="T8" fmla="*/ 2147483647 w 3408"/>
              <a:gd name="T9" fmla="*/ 2147483647 h 2304"/>
              <a:gd name="T10" fmla="*/ 2147483647 w 3408"/>
              <a:gd name="T11" fmla="*/ 2147483647 h 23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08" h="2304">
                <a:moveTo>
                  <a:pt x="0" y="0"/>
                </a:moveTo>
                <a:cubicBezTo>
                  <a:pt x="384" y="88"/>
                  <a:pt x="768" y="176"/>
                  <a:pt x="1104" y="288"/>
                </a:cubicBezTo>
                <a:cubicBezTo>
                  <a:pt x="1440" y="400"/>
                  <a:pt x="1760" y="536"/>
                  <a:pt x="2016" y="672"/>
                </a:cubicBezTo>
                <a:cubicBezTo>
                  <a:pt x="2272" y="808"/>
                  <a:pt x="2456" y="952"/>
                  <a:pt x="2640" y="1104"/>
                </a:cubicBezTo>
                <a:cubicBezTo>
                  <a:pt x="2824" y="1256"/>
                  <a:pt x="2992" y="1384"/>
                  <a:pt x="3120" y="1584"/>
                </a:cubicBezTo>
                <a:cubicBezTo>
                  <a:pt x="3248" y="1784"/>
                  <a:pt x="3328" y="2044"/>
                  <a:pt x="3408" y="230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872" name="Oval 16"/>
          <p:cNvSpPr>
            <a:spLocks noChangeArrowheads="1"/>
          </p:cNvSpPr>
          <p:nvPr/>
        </p:nvSpPr>
        <p:spPr bwMode="auto">
          <a:xfrm>
            <a:off x="3200400" y="563563"/>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3" name="Oval 17"/>
          <p:cNvSpPr>
            <a:spLocks noChangeArrowheads="1"/>
          </p:cNvSpPr>
          <p:nvPr/>
        </p:nvSpPr>
        <p:spPr bwMode="auto">
          <a:xfrm>
            <a:off x="3962400" y="762000"/>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4" name="Oval 18"/>
          <p:cNvSpPr>
            <a:spLocks noChangeArrowheads="1"/>
          </p:cNvSpPr>
          <p:nvPr/>
        </p:nvSpPr>
        <p:spPr bwMode="auto">
          <a:xfrm>
            <a:off x="4724400" y="990600"/>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5" name="Oval 19"/>
          <p:cNvSpPr>
            <a:spLocks noChangeArrowheads="1"/>
          </p:cNvSpPr>
          <p:nvPr/>
        </p:nvSpPr>
        <p:spPr bwMode="auto">
          <a:xfrm>
            <a:off x="5410200" y="1219200"/>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6" name="Oval 20"/>
          <p:cNvSpPr>
            <a:spLocks noChangeArrowheads="1"/>
          </p:cNvSpPr>
          <p:nvPr/>
        </p:nvSpPr>
        <p:spPr bwMode="auto">
          <a:xfrm>
            <a:off x="5989638" y="1463675"/>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7" name="Oval 21"/>
          <p:cNvSpPr>
            <a:spLocks noChangeArrowheads="1"/>
          </p:cNvSpPr>
          <p:nvPr/>
        </p:nvSpPr>
        <p:spPr bwMode="auto">
          <a:xfrm>
            <a:off x="6553200" y="1782763"/>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8" name="Oval 22"/>
          <p:cNvSpPr>
            <a:spLocks noChangeArrowheads="1"/>
          </p:cNvSpPr>
          <p:nvPr/>
        </p:nvSpPr>
        <p:spPr bwMode="auto">
          <a:xfrm>
            <a:off x="7070725" y="2117725"/>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79" name="Oval 23"/>
          <p:cNvSpPr>
            <a:spLocks noChangeArrowheads="1"/>
          </p:cNvSpPr>
          <p:nvPr/>
        </p:nvSpPr>
        <p:spPr bwMode="auto">
          <a:xfrm>
            <a:off x="7513638" y="2530475"/>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80" name="Oval 24"/>
          <p:cNvSpPr>
            <a:spLocks noChangeArrowheads="1"/>
          </p:cNvSpPr>
          <p:nvPr/>
        </p:nvSpPr>
        <p:spPr bwMode="auto">
          <a:xfrm>
            <a:off x="7924800" y="2941638"/>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81" name="Oval 25"/>
          <p:cNvSpPr>
            <a:spLocks noChangeArrowheads="1"/>
          </p:cNvSpPr>
          <p:nvPr/>
        </p:nvSpPr>
        <p:spPr bwMode="auto">
          <a:xfrm>
            <a:off x="8199438" y="3475038"/>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82" name="Oval 26"/>
          <p:cNvSpPr>
            <a:spLocks noChangeArrowheads="1"/>
          </p:cNvSpPr>
          <p:nvPr/>
        </p:nvSpPr>
        <p:spPr bwMode="auto">
          <a:xfrm>
            <a:off x="8458200" y="4114800"/>
            <a:ext cx="152400" cy="152400"/>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121883" name="Oval 27"/>
          <p:cNvSpPr>
            <a:spLocks noChangeArrowheads="1"/>
          </p:cNvSpPr>
          <p:nvPr/>
        </p:nvSpPr>
        <p:spPr bwMode="auto">
          <a:xfrm>
            <a:off x="6964363" y="2011363"/>
            <a:ext cx="381000" cy="3810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66586" name="Text Box 28"/>
          <p:cNvSpPr txBox="1">
            <a:spLocks noChangeArrowheads="1"/>
          </p:cNvSpPr>
          <p:nvPr/>
        </p:nvSpPr>
        <p:spPr bwMode="auto">
          <a:xfrm>
            <a:off x="5699125" y="2457450"/>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187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121873"/>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21874"/>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121875"/>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121876"/>
                                        </p:tgtEl>
                                        <p:attrNameLst>
                                          <p:attrName>style.visibility</p:attrName>
                                        </p:attrNameLst>
                                      </p:cBhvr>
                                      <p:to>
                                        <p:strVal val="visible"/>
                                      </p:to>
                                    </p:set>
                                  </p:childTnLst>
                                </p:cTn>
                              </p:par>
                              <p:par>
                                <p:cTn id="17" presetID="1" presetClass="entr" presetSubtype="0" fill="hold" grpId="0" nodeType="withEffect">
                                  <p:stCondLst>
                                    <p:cond delay="2500"/>
                                  </p:stCondLst>
                                  <p:childTnLst>
                                    <p:set>
                                      <p:cBhvr>
                                        <p:cTn id="18" dur="1" fill="hold">
                                          <p:stCondLst>
                                            <p:cond delay="0"/>
                                          </p:stCondLst>
                                        </p:cTn>
                                        <p:tgtEl>
                                          <p:spTgt spid="121877"/>
                                        </p:tgtEl>
                                        <p:attrNameLst>
                                          <p:attrName>style.visibility</p:attrName>
                                        </p:attrNameLst>
                                      </p:cBhvr>
                                      <p:to>
                                        <p:strVal val="visible"/>
                                      </p:to>
                                    </p:set>
                                  </p:childTnLst>
                                </p:cTn>
                              </p:par>
                              <p:par>
                                <p:cTn id="19" presetID="1" presetClass="entr" presetSubtype="0" fill="hold" grpId="0" nodeType="withEffect">
                                  <p:stCondLst>
                                    <p:cond delay="3000"/>
                                  </p:stCondLst>
                                  <p:childTnLst>
                                    <p:set>
                                      <p:cBhvr>
                                        <p:cTn id="20" dur="1" fill="hold">
                                          <p:stCondLst>
                                            <p:cond delay="0"/>
                                          </p:stCondLst>
                                        </p:cTn>
                                        <p:tgtEl>
                                          <p:spTgt spid="121878"/>
                                        </p:tgtEl>
                                        <p:attrNameLst>
                                          <p:attrName>style.visibility</p:attrName>
                                        </p:attrNameLst>
                                      </p:cBhvr>
                                      <p:to>
                                        <p:strVal val="visible"/>
                                      </p:to>
                                    </p:set>
                                  </p:childTnLst>
                                </p:cTn>
                              </p:par>
                              <p:par>
                                <p:cTn id="21" presetID="1" presetClass="entr" presetSubtype="0" fill="hold" grpId="0" nodeType="withEffect">
                                  <p:stCondLst>
                                    <p:cond delay="3500"/>
                                  </p:stCondLst>
                                  <p:childTnLst>
                                    <p:set>
                                      <p:cBhvr>
                                        <p:cTn id="22" dur="1" fill="hold">
                                          <p:stCondLst>
                                            <p:cond delay="0"/>
                                          </p:stCondLst>
                                        </p:cTn>
                                        <p:tgtEl>
                                          <p:spTgt spid="121879"/>
                                        </p:tgtEl>
                                        <p:attrNameLst>
                                          <p:attrName>style.visibility</p:attrName>
                                        </p:attrNameLst>
                                      </p:cBhvr>
                                      <p:to>
                                        <p:strVal val="visible"/>
                                      </p:to>
                                    </p:set>
                                  </p:childTnLst>
                                </p:cTn>
                              </p:par>
                              <p:par>
                                <p:cTn id="23" presetID="1" presetClass="entr" presetSubtype="0" fill="hold" grpId="0" nodeType="withEffect">
                                  <p:stCondLst>
                                    <p:cond delay="4000"/>
                                  </p:stCondLst>
                                  <p:childTnLst>
                                    <p:set>
                                      <p:cBhvr>
                                        <p:cTn id="24" dur="1" fill="hold">
                                          <p:stCondLst>
                                            <p:cond delay="0"/>
                                          </p:stCondLst>
                                        </p:cTn>
                                        <p:tgtEl>
                                          <p:spTgt spid="121880"/>
                                        </p:tgtEl>
                                        <p:attrNameLst>
                                          <p:attrName>style.visibility</p:attrName>
                                        </p:attrNameLst>
                                      </p:cBhvr>
                                      <p:to>
                                        <p:strVal val="visible"/>
                                      </p:to>
                                    </p:set>
                                  </p:childTnLst>
                                </p:cTn>
                              </p:par>
                              <p:par>
                                <p:cTn id="25" presetID="1" presetClass="entr" presetSubtype="0" fill="hold" grpId="0" nodeType="withEffect">
                                  <p:stCondLst>
                                    <p:cond delay="4500"/>
                                  </p:stCondLst>
                                  <p:childTnLst>
                                    <p:set>
                                      <p:cBhvr>
                                        <p:cTn id="26" dur="1" fill="hold">
                                          <p:stCondLst>
                                            <p:cond delay="0"/>
                                          </p:stCondLst>
                                        </p:cTn>
                                        <p:tgtEl>
                                          <p:spTgt spid="121881"/>
                                        </p:tgtEl>
                                        <p:attrNameLst>
                                          <p:attrName>style.visibility</p:attrName>
                                        </p:attrNameLst>
                                      </p:cBhvr>
                                      <p:to>
                                        <p:strVal val="visible"/>
                                      </p:to>
                                    </p:set>
                                  </p:childTnLst>
                                </p:cTn>
                              </p:par>
                              <p:par>
                                <p:cTn id="27" presetID="1" presetClass="entr" presetSubtype="0" fill="hold" grpId="0" nodeType="withEffect">
                                  <p:stCondLst>
                                    <p:cond delay="5000"/>
                                  </p:stCondLst>
                                  <p:childTnLst>
                                    <p:set>
                                      <p:cBhvr>
                                        <p:cTn id="28" dur="1" fill="hold">
                                          <p:stCondLst>
                                            <p:cond delay="0"/>
                                          </p:stCondLst>
                                        </p:cTn>
                                        <p:tgtEl>
                                          <p:spTgt spid="121882"/>
                                        </p:tgtEl>
                                        <p:attrNameLst>
                                          <p:attrName>style.visibility</p:attrName>
                                        </p:attrNameLst>
                                      </p:cBhvr>
                                      <p:to>
                                        <p:strVal val="visible"/>
                                      </p:to>
                                    </p:set>
                                  </p:childTnLst>
                                </p:cTn>
                              </p:par>
                              <p:par>
                                <p:cTn id="29" presetID="1" presetClass="entr" presetSubtype="0" fill="hold" grpId="0" nodeType="withEffect">
                                  <p:stCondLst>
                                    <p:cond delay="5500"/>
                                  </p:stCondLst>
                                  <p:childTnLst>
                                    <p:set>
                                      <p:cBhvr>
                                        <p:cTn id="30" dur="1" fill="hold">
                                          <p:stCondLst>
                                            <p:cond delay="0"/>
                                          </p:stCondLst>
                                        </p:cTn>
                                        <p:tgtEl>
                                          <p:spTgt spid="1218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18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71" grpId="0" animBg="1"/>
      <p:bldP spid="121872" grpId="0" animBg="1"/>
      <p:bldP spid="121873" grpId="0" animBg="1"/>
      <p:bldP spid="121874" grpId="0" animBg="1"/>
      <p:bldP spid="121875" grpId="0" animBg="1"/>
      <p:bldP spid="121876" grpId="0" animBg="1"/>
      <p:bldP spid="121877" grpId="0" animBg="1"/>
      <p:bldP spid="121878" grpId="0" animBg="1"/>
      <p:bldP spid="121879" grpId="0" animBg="1"/>
      <p:bldP spid="121880" grpId="0" animBg="1"/>
      <p:bldP spid="121881" grpId="0" animBg="1"/>
      <p:bldP spid="121882" grpId="0" animBg="1"/>
      <p:bldP spid="12188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7587"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B1A1AA08-058A-410E-B124-0495E3345C5E}" type="slidenum">
              <a:rPr lang="en-US" altLang="en-US" sz="1200">
                <a:solidFill>
                  <a:srgbClr val="FFFFFF"/>
                </a:solidFill>
                <a:latin typeface="Arial" panose="020B0604020202020204" pitchFamily="34" charset="0"/>
              </a:rPr>
              <a:pPr eaLnBrk="1" hangingPunct="1">
                <a:spcBef>
                  <a:spcPct val="0"/>
                </a:spcBef>
                <a:buFontTx/>
                <a:buNone/>
              </a:pPr>
              <a:t>41</a:t>
            </a:fld>
            <a:endParaRPr lang="en-US" altLang="en-US" sz="1200">
              <a:solidFill>
                <a:srgbClr val="FFFFFF"/>
              </a:solidFill>
              <a:latin typeface="Arial" panose="020B0604020202020204" pitchFamily="34" charset="0"/>
            </a:endParaRPr>
          </a:p>
        </p:txBody>
      </p:sp>
      <p:sp>
        <p:nvSpPr>
          <p:cNvPr id="67588" name="Rectangle 2"/>
          <p:cNvSpPr>
            <a:spLocks noGrp="1" noChangeArrowheads="1"/>
          </p:cNvSpPr>
          <p:nvPr>
            <p:ph type="title"/>
          </p:nvPr>
        </p:nvSpPr>
        <p:spPr>
          <a:xfrm>
            <a:off x="0" y="381000"/>
            <a:ext cx="5029200" cy="1143000"/>
          </a:xfrm>
        </p:spPr>
        <p:txBody>
          <a:bodyPr/>
          <a:lstStyle/>
          <a:p>
            <a:pPr eaLnBrk="1" hangingPunct="1"/>
            <a:r>
              <a:rPr lang="en-US" altLang="en-US" smtClean="0"/>
              <a:t>ROC vs. Precision/Recall</a:t>
            </a:r>
          </a:p>
        </p:txBody>
      </p:sp>
      <p:sp>
        <p:nvSpPr>
          <p:cNvPr id="67589" name="Rectangle 66"/>
          <p:cNvSpPr>
            <a:spLocks noChangeArrowheads="1"/>
          </p:cNvSpPr>
          <p:nvPr/>
        </p:nvSpPr>
        <p:spPr bwMode="auto">
          <a:xfrm rot="-5400000">
            <a:off x="4700587" y="1852613"/>
            <a:ext cx="9620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Signal</a:t>
            </a:r>
          </a:p>
        </p:txBody>
      </p:sp>
      <p:sp>
        <p:nvSpPr>
          <p:cNvPr id="67590" name="Rectangle 67"/>
          <p:cNvSpPr>
            <a:spLocks noChangeArrowheads="1"/>
          </p:cNvSpPr>
          <p:nvPr/>
        </p:nvSpPr>
        <p:spPr bwMode="auto">
          <a:xfrm>
            <a:off x="6248400" y="457200"/>
            <a:ext cx="860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buFontTx/>
              <a:buNone/>
            </a:pPr>
            <a:r>
              <a:rPr lang="en-US" altLang="en-US" sz="2400">
                <a:solidFill>
                  <a:srgbClr val="FFFFFF"/>
                </a:solidFill>
              </a:rPr>
              <a:t>Truth</a:t>
            </a:r>
          </a:p>
        </p:txBody>
      </p:sp>
      <p:graphicFrame>
        <p:nvGraphicFramePr>
          <p:cNvPr id="77935" name="Group 111"/>
          <p:cNvGraphicFramePr>
            <a:graphicFrameLocks noGrp="1"/>
          </p:cNvGraphicFramePr>
          <p:nvPr/>
        </p:nvGraphicFramePr>
        <p:xfrm>
          <a:off x="5410200" y="914400"/>
          <a:ext cx="1905000" cy="1752600"/>
        </p:xfrm>
        <a:graphic>
          <a:graphicData uri="http://schemas.openxmlformats.org/drawingml/2006/table">
            <a:tbl>
              <a:tblPr/>
              <a:tblGrid>
                <a:gridCol w="635000"/>
                <a:gridCol w="635000"/>
                <a:gridCol w="635000"/>
              </a:tblGrid>
              <a:tr h="5842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42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P</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FP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r>
              <a:tr h="5842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FN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0" i="0" u="none" strike="noStrike" cap="none" normalizeH="0" baseline="0" smtClean="0">
                          <a:ln>
                            <a:noFill/>
                          </a:ln>
                          <a:solidFill>
                            <a:schemeClr val="tx1"/>
                          </a:solidFill>
                          <a:effectLst/>
                          <a:latin typeface="Times New Roman" pitchFamily="18" charset="0"/>
                        </a:rPr>
                        <a:t>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r>
            </a:tbl>
          </a:graphicData>
        </a:graphic>
      </p:graphicFrame>
      <p:sp>
        <p:nvSpPr>
          <p:cNvPr id="67609" name="Text Box 89"/>
          <p:cNvSpPr txBox="1">
            <a:spLocks noChangeArrowheads="1"/>
          </p:cNvSpPr>
          <p:nvPr/>
        </p:nvSpPr>
        <p:spPr bwMode="auto">
          <a:xfrm>
            <a:off x="990600" y="3657600"/>
            <a:ext cx="731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50000"/>
              </a:spcBef>
              <a:buFontTx/>
              <a:buNone/>
            </a:pPr>
            <a:endParaRPr lang="en-US" altLang="en-US" sz="3200" b="1">
              <a:solidFill>
                <a:srgbClr val="FFFFFF"/>
              </a:solidFill>
            </a:endParaRPr>
          </a:p>
        </p:txBody>
      </p:sp>
      <p:sp>
        <p:nvSpPr>
          <p:cNvPr id="67610" name="Text Box 90"/>
          <p:cNvSpPr txBox="1">
            <a:spLocks noChangeArrowheads="1"/>
          </p:cNvSpPr>
          <p:nvPr/>
        </p:nvSpPr>
        <p:spPr bwMode="auto">
          <a:xfrm>
            <a:off x="0" y="2667000"/>
            <a:ext cx="4953000" cy="3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r" eaLnBrk="1" hangingPunct="1">
              <a:spcBef>
                <a:spcPct val="50000"/>
              </a:spcBef>
              <a:buFontTx/>
              <a:buNone/>
            </a:pPr>
            <a:r>
              <a:rPr lang="en-US" altLang="en-US" sz="2400" b="1">
                <a:solidFill>
                  <a:srgbClr val="FFFF00"/>
                </a:solidFill>
              </a:rPr>
              <a:t>ROC Curve	</a:t>
            </a:r>
          </a:p>
          <a:p>
            <a:pPr algn="r" eaLnBrk="1" hangingPunct="1">
              <a:spcBef>
                <a:spcPct val="50000"/>
              </a:spcBef>
              <a:buFontTx/>
              <a:buNone/>
            </a:pPr>
            <a:r>
              <a:rPr lang="en-US" altLang="en-US" sz="2400" b="1">
                <a:solidFill>
                  <a:srgbClr val="FFFFFF"/>
                </a:solidFill>
              </a:rPr>
              <a:t>Hit Rate = TP / (TP+FN) =</a:t>
            </a:r>
          </a:p>
          <a:p>
            <a:pPr algn="r" eaLnBrk="1" hangingPunct="1">
              <a:spcBef>
                <a:spcPct val="50000"/>
              </a:spcBef>
              <a:buFontTx/>
              <a:buNone/>
            </a:pPr>
            <a:r>
              <a:rPr lang="en-US" altLang="en-US" sz="2400" b="1">
                <a:solidFill>
                  <a:srgbClr val="FFFFFF"/>
                </a:solidFill>
              </a:rPr>
              <a:t>False Alarm Rate = FP / (FP+TN) =</a:t>
            </a:r>
          </a:p>
          <a:p>
            <a:pPr algn="r" eaLnBrk="1" hangingPunct="1">
              <a:spcBef>
                <a:spcPct val="50000"/>
              </a:spcBef>
              <a:buFontTx/>
              <a:buNone/>
            </a:pPr>
            <a:r>
              <a:rPr lang="en-US" altLang="en-US" sz="2400" b="1">
                <a:solidFill>
                  <a:srgbClr val="FFFF00"/>
                </a:solidFill>
              </a:rPr>
              <a:t>PR Curve	</a:t>
            </a:r>
          </a:p>
          <a:p>
            <a:pPr algn="r" eaLnBrk="1" hangingPunct="1">
              <a:spcBef>
                <a:spcPct val="50000"/>
              </a:spcBef>
              <a:buFontTx/>
              <a:buNone/>
            </a:pPr>
            <a:r>
              <a:rPr lang="en-US" altLang="en-US" sz="2400" b="1">
                <a:solidFill>
                  <a:srgbClr val="FFFFFF"/>
                </a:solidFill>
              </a:rPr>
              <a:t>Precision = TP / (TP+FP) =</a:t>
            </a:r>
          </a:p>
          <a:p>
            <a:pPr algn="r" eaLnBrk="1" hangingPunct="1">
              <a:spcBef>
                <a:spcPct val="50000"/>
              </a:spcBef>
              <a:buFontTx/>
              <a:buNone/>
            </a:pPr>
            <a:r>
              <a:rPr lang="en-US" altLang="en-US" sz="2400" b="1">
                <a:solidFill>
                  <a:srgbClr val="FFFFFF"/>
                </a:solidFill>
              </a:rPr>
              <a:t>Recall = TP / (TP+FN) =</a:t>
            </a:r>
          </a:p>
        </p:txBody>
      </p:sp>
      <p:graphicFrame>
        <p:nvGraphicFramePr>
          <p:cNvPr id="78072" name="Group 248"/>
          <p:cNvGraphicFramePr>
            <a:graphicFrameLocks noGrp="1"/>
          </p:cNvGraphicFramePr>
          <p:nvPr/>
        </p:nvGraphicFramePr>
        <p:xfrm>
          <a:off x="4953000" y="31242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8073" name="Group 249"/>
          <p:cNvGraphicFramePr>
            <a:graphicFrameLocks noGrp="1"/>
          </p:cNvGraphicFramePr>
          <p:nvPr/>
        </p:nvGraphicFramePr>
        <p:xfrm>
          <a:off x="5867400" y="31242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33" name="Text Box 156"/>
          <p:cNvSpPr txBox="1">
            <a:spLocks noChangeArrowheads="1"/>
          </p:cNvSpPr>
          <p:nvPr/>
        </p:nvSpPr>
        <p:spPr bwMode="auto">
          <a:xfrm>
            <a:off x="5562600" y="31242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a:t>
            </a:r>
          </a:p>
        </p:txBody>
      </p:sp>
      <p:graphicFrame>
        <p:nvGraphicFramePr>
          <p:cNvPr id="78075" name="Group 251"/>
          <p:cNvGraphicFramePr>
            <a:graphicFrameLocks noGrp="1"/>
          </p:cNvGraphicFramePr>
          <p:nvPr/>
        </p:nvGraphicFramePr>
        <p:xfrm>
          <a:off x="4953000" y="38100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8076" name="Group 252"/>
          <p:cNvGraphicFramePr>
            <a:graphicFrameLocks noGrp="1"/>
          </p:cNvGraphicFramePr>
          <p:nvPr/>
        </p:nvGraphicFramePr>
        <p:xfrm>
          <a:off x="5867400" y="38100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r>
            </a:tbl>
          </a:graphicData>
        </a:graphic>
      </p:graphicFrame>
      <p:sp>
        <p:nvSpPr>
          <p:cNvPr id="67656" name="Text Box 200"/>
          <p:cNvSpPr txBox="1">
            <a:spLocks noChangeArrowheads="1"/>
          </p:cNvSpPr>
          <p:nvPr/>
        </p:nvSpPr>
        <p:spPr bwMode="auto">
          <a:xfrm>
            <a:off x="5562600" y="38100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a:t>
            </a:r>
          </a:p>
        </p:txBody>
      </p:sp>
      <p:graphicFrame>
        <p:nvGraphicFramePr>
          <p:cNvPr id="78078" name="Group 254"/>
          <p:cNvGraphicFramePr>
            <a:graphicFrameLocks noGrp="1"/>
          </p:cNvGraphicFramePr>
          <p:nvPr/>
        </p:nvGraphicFramePr>
        <p:xfrm>
          <a:off x="4953000" y="48006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8086" name="Group 262"/>
          <p:cNvGraphicFramePr>
            <a:graphicFrameLocks noGrp="1"/>
          </p:cNvGraphicFramePr>
          <p:nvPr/>
        </p:nvGraphicFramePr>
        <p:xfrm>
          <a:off x="5867400" y="48006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9900"/>
                    </a:solid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679" name="Text Box 223"/>
          <p:cNvSpPr txBox="1">
            <a:spLocks noChangeArrowheads="1"/>
          </p:cNvSpPr>
          <p:nvPr/>
        </p:nvSpPr>
        <p:spPr bwMode="auto">
          <a:xfrm>
            <a:off x="5562600" y="48006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a:t>
            </a:r>
          </a:p>
        </p:txBody>
      </p:sp>
      <p:graphicFrame>
        <p:nvGraphicFramePr>
          <p:cNvPr id="78082" name="Group 258"/>
          <p:cNvGraphicFramePr>
            <a:graphicFrameLocks noGrp="1"/>
          </p:cNvGraphicFramePr>
          <p:nvPr/>
        </p:nvGraphicFramePr>
        <p:xfrm>
          <a:off x="4953000" y="54864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78083" name="Group 259"/>
          <p:cNvGraphicFramePr>
            <a:graphicFrameLocks noGrp="1"/>
          </p:cNvGraphicFramePr>
          <p:nvPr/>
        </p:nvGraphicFramePr>
        <p:xfrm>
          <a:off x="5867400" y="5486400"/>
          <a:ext cx="609600" cy="557213"/>
        </p:xfrm>
        <a:graphic>
          <a:graphicData uri="http://schemas.openxmlformats.org/drawingml/2006/table">
            <a:tbl>
              <a:tblPr/>
              <a:tblGrid>
                <a:gridCol w="304800"/>
                <a:gridCol w="304800"/>
              </a:tblGrid>
              <a:tr h="279400">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7813">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66FF"/>
                    </a:solidFill>
                  </a:tcPr>
                </a:tc>
                <a:tc>
                  <a:txBody>
                    <a:bodyPr/>
                    <a:lstStyle>
                      <a:lvl1pPr algn="l">
                        <a:spcBef>
                          <a:spcPct val="20000"/>
                        </a:spcBef>
                        <a:defRPr sz="2400">
                          <a:solidFill>
                            <a:schemeClr val="tx1"/>
                          </a:solidFill>
                          <a:latin typeface="Times New Roman" pitchFamily="18" charset="0"/>
                        </a:defRPr>
                      </a:lvl1pPr>
                      <a:lvl2pPr algn="l">
                        <a:spcBef>
                          <a:spcPct val="20000"/>
                        </a:spcBef>
                        <a:defRPr sz="2000">
                          <a:solidFill>
                            <a:schemeClr val="tx1"/>
                          </a:solidFill>
                          <a:latin typeface="Times New Roman" pitchFamily="18" charset="0"/>
                        </a:defRPr>
                      </a:lvl2pPr>
                      <a:lvl3pPr algn="l">
                        <a:spcBef>
                          <a:spcPct val="20000"/>
                        </a:spcBef>
                        <a:defRPr>
                          <a:solidFill>
                            <a:schemeClr val="tx1"/>
                          </a:solidFill>
                          <a:latin typeface="Times New Roman" pitchFamily="18" charset="0"/>
                        </a:defRPr>
                      </a:lvl3pPr>
                      <a:lvl4pPr algn="l">
                        <a:spcBef>
                          <a:spcPct val="20000"/>
                        </a:spcBef>
                        <a:defRPr sz="1600">
                          <a:solidFill>
                            <a:schemeClr val="tx1"/>
                          </a:solidFill>
                          <a:latin typeface="Times New Roman" pitchFamily="18" charset="0"/>
                        </a:defRPr>
                      </a:lvl4pPr>
                      <a:lvl5pPr algn="l">
                        <a:spcBef>
                          <a:spcPct val="20000"/>
                        </a:spcBef>
                        <a:defRPr sz="1600">
                          <a:solidFill>
                            <a:schemeClr val="tx1"/>
                          </a:solidFill>
                          <a:latin typeface="Times New Roman" pitchFamily="18" charset="0"/>
                        </a:defRPr>
                      </a:lvl5pPr>
                      <a:lvl6pPr fontAlgn="base">
                        <a:spcBef>
                          <a:spcPct val="20000"/>
                        </a:spcBef>
                        <a:spcAft>
                          <a:spcPct val="0"/>
                        </a:spcAft>
                        <a:defRPr sz="1600">
                          <a:solidFill>
                            <a:schemeClr val="tx1"/>
                          </a:solidFill>
                          <a:latin typeface="Times New Roman" pitchFamily="18" charset="0"/>
                        </a:defRPr>
                      </a:lvl6pPr>
                      <a:lvl7pPr fontAlgn="base">
                        <a:spcBef>
                          <a:spcPct val="20000"/>
                        </a:spcBef>
                        <a:spcAft>
                          <a:spcPct val="0"/>
                        </a:spcAft>
                        <a:defRPr sz="1600">
                          <a:solidFill>
                            <a:schemeClr val="tx1"/>
                          </a:solidFill>
                          <a:latin typeface="Times New Roman" pitchFamily="18" charset="0"/>
                        </a:defRPr>
                      </a:lvl7pPr>
                      <a:lvl8pPr fontAlgn="base">
                        <a:spcBef>
                          <a:spcPct val="20000"/>
                        </a:spcBef>
                        <a:spcAft>
                          <a:spcPct val="0"/>
                        </a:spcAft>
                        <a:defRPr sz="1600">
                          <a:solidFill>
                            <a:schemeClr val="tx1"/>
                          </a:solidFill>
                          <a:latin typeface="Times New Roman" pitchFamily="18" charset="0"/>
                        </a:defRPr>
                      </a:lvl8pPr>
                      <a:lvl9pPr fontAlgn="base">
                        <a:spcBef>
                          <a:spcPct val="20000"/>
                        </a:spcBef>
                        <a:spcAft>
                          <a:spcPct val="0"/>
                        </a:spcAft>
                        <a:defRPr sz="16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5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7702" name="Text Box 246"/>
          <p:cNvSpPr txBox="1">
            <a:spLocks noChangeArrowheads="1"/>
          </p:cNvSpPr>
          <p:nvPr/>
        </p:nvSpPr>
        <p:spPr bwMode="auto">
          <a:xfrm>
            <a:off x="5562600" y="5486400"/>
            <a:ext cx="2968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a:t>
            </a:r>
          </a:p>
        </p:txBody>
      </p:sp>
      <p:graphicFrame>
        <p:nvGraphicFramePr>
          <p:cNvPr id="78088" name="Object 264"/>
          <p:cNvGraphicFramePr>
            <a:graphicFrameLocks noChangeAspect="1"/>
          </p:cNvGraphicFramePr>
          <p:nvPr/>
        </p:nvGraphicFramePr>
        <p:xfrm>
          <a:off x="990600" y="1600200"/>
          <a:ext cx="2692400" cy="1089025"/>
        </p:xfrm>
        <a:graphic>
          <a:graphicData uri="http://schemas.openxmlformats.org/presentationml/2006/ole">
            <mc:AlternateContent xmlns:mc="http://schemas.openxmlformats.org/markup-compatibility/2006">
              <mc:Choice xmlns:v="urn:schemas-microsoft-com:vml" Requires="v">
                <p:oleObj spid="_x0000_s67710" name="Equation" r:id="rId3" imgW="1117620" imgH="444420" progId="Equation.3">
                  <p:embed/>
                </p:oleObj>
              </mc:Choice>
              <mc:Fallback>
                <p:oleObj name="Equation" r:id="rId3" imgW="1117620" imgH="444420" progId="Equation.3">
                  <p:embed/>
                  <p:pic>
                    <p:nvPicPr>
                      <p:cNvPr id="0" name="Object 2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2692400" cy="1089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80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861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33146DDB-F6E2-4BA7-AD80-751E0695A0F8}" type="slidenum">
              <a:rPr lang="en-US" altLang="en-US" sz="1200">
                <a:solidFill>
                  <a:srgbClr val="FFFFFF"/>
                </a:solidFill>
                <a:latin typeface="Arial" panose="020B0604020202020204" pitchFamily="34" charset="0"/>
              </a:rPr>
              <a:pPr eaLnBrk="1" hangingPunct="1">
                <a:spcBef>
                  <a:spcPct val="0"/>
                </a:spcBef>
                <a:buFontTx/>
                <a:buNone/>
              </a:pPr>
              <a:t>42</a:t>
            </a:fld>
            <a:endParaRPr lang="en-US" altLang="en-US" sz="1200">
              <a:solidFill>
                <a:srgbClr val="FFFFFF"/>
              </a:solidFill>
              <a:latin typeface="Arial" panose="020B0604020202020204" pitchFamily="34" charset="0"/>
            </a:endParaRPr>
          </a:p>
        </p:txBody>
      </p:sp>
      <p:sp>
        <p:nvSpPr>
          <p:cNvPr id="68612" name="Rectangle 2"/>
          <p:cNvSpPr>
            <a:spLocks noGrp="1" noChangeArrowheads="1"/>
          </p:cNvSpPr>
          <p:nvPr>
            <p:ph type="title"/>
          </p:nvPr>
        </p:nvSpPr>
        <p:spPr/>
        <p:txBody>
          <a:bodyPr/>
          <a:lstStyle/>
          <a:p>
            <a:pPr eaLnBrk="1" hangingPunct="1"/>
            <a:r>
              <a:rPr lang="en-US" altLang="en-US" smtClean="0"/>
              <a:t>Cue Calibration</a:t>
            </a:r>
          </a:p>
        </p:txBody>
      </p:sp>
      <p:sp>
        <p:nvSpPr>
          <p:cNvPr id="68613" name="Rectangle 3"/>
          <p:cNvSpPr>
            <a:spLocks noGrp="1" noChangeArrowheads="1"/>
          </p:cNvSpPr>
          <p:nvPr>
            <p:ph type="body" idx="1"/>
          </p:nvPr>
        </p:nvSpPr>
        <p:spPr/>
        <p:txBody>
          <a:bodyPr/>
          <a:lstStyle/>
          <a:p>
            <a:pPr eaLnBrk="1" hangingPunct="1">
              <a:lnSpc>
                <a:spcPct val="90000"/>
              </a:lnSpc>
              <a:buFont typeface="Wingdings" panose="05000000000000000000" pitchFamily="2" charset="2"/>
              <a:buChar char="Ø"/>
            </a:pPr>
            <a:r>
              <a:rPr lang="en-US" altLang="en-US" smtClean="0">
                <a:sym typeface="Symbol" panose="05050102010706020507" pitchFamily="18" charset="2"/>
              </a:rPr>
              <a:t>All free parameters optimized on training data</a:t>
            </a:r>
          </a:p>
          <a:p>
            <a:pPr eaLnBrk="1" hangingPunct="1">
              <a:lnSpc>
                <a:spcPct val="90000"/>
              </a:lnSpc>
              <a:buFont typeface="Wingdings" panose="05000000000000000000" pitchFamily="2" charset="2"/>
              <a:buChar char="Ø"/>
            </a:pPr>
            <a:r>
              <a:rPr lang="en-US" altLang="en-US" smtClean="0">
                <a:sym typeface="Symbol" panose="05050102010706020507" pitchFamily="18" charset="2"/>
              </a:rPr>
              <a:t>All algorithmic alternatives evaluated by experiment</a:t>
            </a:r>
          </a:p>
          <a:p>
            <a:pPr eaLnBrk="1" hangingPunct="1">
              <a:lnSpc>
                <a:spcPct val="90000"/>
              </a:lnSpc>
            </a:pPr>
            <a:endParaRPr lang="en-US" altLang="en-US" sz="2000" smtClean="0">
              <a:sym typeface="Symbol" panose="05050102010706020507" pitchFamily="18" charset="2"/>
            </a:endParaRPr>
          </a:p>
          <a:p>
            <a:pPr eaLnBrk="1" hangingPunct="1">
              <a:lnSpc>
                <a:spcPct val="90000"/>
              </a:lnSpc>
            </a:pPr>
            <a:r>
              <a:rPr lang="en-US" altLang="en-US" sz="2400" smtClean="0">
                <a:sym typeface="Symbol" panose="05050102010706020507" pitchFamily="18" charset="2"/>
              </a:rPr>
              <a:t>Brightness Gradient</a:t>
            </a:r>
            <a:endParaRPr lang="en-US" altLang="en-US" sz="2400" smtClean="0"/>
          </a:p>
          <a:p>
            <a:pPr lvl="1" eaLnBrk="1" hangingPunct="1">
              <a:lnSpc>
                <a:spcPct val="90000"/>
              </a:lnSpc>
            </a:pPr>
            <a:r>
              <a:rPr lang="en-US" altLang="en-US" sz="2000" smtClean="0"/>
              <a:t>Scale, bin/kernel sizes for KDE</a:t>
            </a:r>
          </a:p>
          <a:p>
            <a:pPr eaLnBrk="1" hangingPunct="1">
              <a:lnSpc>
                <a:spcPct val="90000"/>
              </a:lnSpc>
            </a:pPr>
            <a:r>
              <a:rPr lang="en-US" altLang="en-US" sz="2400" smtClean="0">
                <a:sym typeface="Symbol" panose="05050102010706020507" pitchFamily="18" charset="2"/>
              </a:rPr>
              <a:t>Color Gradient</a:t>
            </a:r>
            <a:endParaRPr lang="en-US" altLang="en-US" sz="2400" smtClean="0"/>
          </a:p>
          <a:p>
            <a:pPr lvl="1" eaLnBrk="1" hangingPunct="1">
              <a:lnSpc>
                <a:spcPct val="90000"/>
              </a:lnSpc>
            </a:pPr>
            <a:r>
              <a:rPr lang="en-US" altLang="en-US" sz="2000" smtClean="0"/>
              <a:t>Scale, bin/kernel sizes for KDE, joint vs. marginals</a:t>
            </a:r>
          </a:p>
          <a:p>
            <a:pPr eaLnBrk="1" hangingPunct="1">
              <a:lnSpc>
                <a:spcPct val="90000"/>
              </a:lnSpc>
            </a:pPr>
            <a:r>
              <a:rPr lang="en-US" altLang="en-US" sz="2400" smtClean="0">
                <a:sym typeface="Symbol" panose="05050102010706020507" pitchFamily="18" charset="2"/>
              </a:rPr>
              <a:t>Texture Gradient</a:t>
            </a:r>
            <a:endParaRPr lang="en-US" altLang="en-US" sz="2400" smtClean="0"/>
          </a:p>
          <a:p>
            <a:pPr lvl="1" eaLnBrk="1" hangingPunct="1">
              <a:lnSpc>
                <a:spcPct val="90000"/>
              </a:lnSpc>
            </a:pPr>
            <a:r>
              <a:rPr lang="en-US" altLang="en-US" sz="2000" smtClean="0">
                <a:sym typeface="Symbol" panose="05050102010706020507" pitchFamily="18" charset="2"/>
              </a:rPr>
              <a:t>Filter bank: scale, multiscale?</a:t>
            </a:r>
            <a:r>
              <a:rPr lang="en-US" altLang="en-US" sz="2000" smtClean="0"/>
              <a:t> </a:t>
            </a:r>
          </a:p>
          <a:p>
            <a:pPr lvl="1" eaLnBrk="1" hangingPunct="1">
              <a:lnSpc>
                <a:spcPct val="90000"/>
              </a:lnSpc>
            </a:pPr>
            <a:r>
              <a:rPr lang="en-US" altLang="en-US" sz="2000" smtClean="0"/>
              <a:t>Histogram comparison: L</a:t>
            </a:r>
            <a:r>
              <a:rPr lang="en-US" altLang="en-US" sz="2000" baseline="30000" smtClean="0"/>
              <a:t>1</a:t>
            </a:r>
            <a:r>
              <a:rPr lang="en-US" altLang="en-US" sz="2000" smtClean="0"/>
              <a:t>, L</a:t>
            </a:r>
            <a:r>
              <a:rPr lang="en-US" altLang="en-US" sz="2000" baseline="30000" smtClean="0"/>
              <a:t>2</a:t>
            </a:r>
            <a:r>
              <a:rPr lang="en-US" altLang="en-US" sz="2000" smtClean="0"/>
              <a:t>, L</a:t>
            </a:r>
            <a:r>
              <a:rPr lang="en-US" altLang="en-US" sz="2800" baseline="30000" smtClean="0">
                <a:sym typeface="Symbol" panose="05050102010706020507" pitchFamily="18" charset="2"/>
              </a:rPr>
              <a:t></a:t>
            </a:r>
            <a:r>
              <a:rPr lang="en-US" altLang="en-US" sz="2000" smtClean="0"/>
              <a:t>, </a:t>
            </a:r>
            <a:r>
              <a:rPr lang="en-US" altLang="en-US" sz="2000" smtClean="0">
                <a:sym typeface="Symbol" panose="05050102010706020507" pitchFamily="18" charset="2"/>
              </a:rPr>
              <a:t></a:t>
            </a:r>
            <a:r>
              <a:rPr lang="en-US" altLang="en-US" sz="2000" baseline="30000" smtClean="0">
                <a:sym typeface="Symbol" panose="05050102010706020507" pitchFamily="18" charset="2"/>
              </a:rPr>
              <a:t>2</a:t>
            </a:r>
            <a:r>
              <a:rPr lang="en-US" altLang="en-US" sz="2000" smtClean="0">
                <a:sym typeface="Symbol" panose="05050102010706020507" pitchFamily="18" charset="2"/>
              </a:rPr>
              <a:t>, EMD</a:t>
            </a:r>
          </a:p>
          <a:p>
            <a:pPr lvl="1" eaLnBrk="1" hangingPunct="1">
              <a:lnSpc>
                <a:spcPct val="90000"/>
              </a:lnSpc>
            </a:pPr>
            <a:r>
              <a:rPr lang="en-US" altLang="en-US" sz="2000" smtClean="0">
                <a:sym typeface="Symbol" panose="05050102010706020507" pitchFamily="18" charset="2"/>
              </a:rPr>
              <a:t>Number of textons, Image-specific vs. universal textons</a:t>
            </a:r>
          </a:p>
          <a:p>
            <a:pPr eaLnBrk="1" hangingPunct="1">
              <a:lnSpc>
                <a:spcPct val="90000"/>
              </a:lnSpc>
            </a:pPr>
            <a:r>
              <a:rPr lang="en-US" altLang="en-US" sz="2400" smtClean="0">
                <a:sym typeface="Symbol" panose="05050102010706020507" pitchFamily="18" charset="2"/>
              </a:rPr>
              <a:t>Localization parameters for each cue</a:t>
            </a:r>
            <a:endParaRPr lang="en-US" altLang="en-US" sz="240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6963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656C1E98-5D2A-476C-96A7-08D6BF0410C9}" type="slidenum">
              <a:rPr lang="en-US" altLang="en-US" sz="1200">
                <a:solidFill>
                  <a:srgbClr val="FFFFFF"/>
                </a:solidFill>
                <a:latin typeface="Arial" panose="020B0604020202020204" pitchFamily="34" charset="0"/>
              </a:rPr>
              <a:pPr eaLnBrk="1" hangingPunct="1">
                <a:spcBef>
                  <a:spcPct val="0"/>
                </a:spcBef>
                <a:buFontTx/>
                <a:buNone/>
              </a:pPr>
              <a:t>43</a:t>
            </a:fld>
            <a:endParaRPr lang="en-US" altLang="en-US" sz="1200">
              <a:solidFill>
                <a:srgbClr val="FFFFFF"/>
              </a:solidFill>
              <a:latin typeface="Arial" panose="020B0604020202020204" pitchFamily="34" charset="0"/>
            </a:endParaRPr>
          </a:p>
        </p:txBody>
      </p:sp>
      <p:sp>
        <p:nvSpPr>
          <p:cNvPr id="69636" name="Text Box 2"/>
          <p:cNvSpPr txBox="1">
            <a:spLocks noChangeArrowheads="1"/>
          </p:cNvSpPr>
          <p:nvPr/>
        </p:nvSpPr>
        <p:spPr bwMode="auto">
          <a:xfrm>
            <a:off x="304800" y="381000"/>
            <a:ext cx="28956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u="sng">
                <a:solidFill>
                  <a:srgbClr val="FFFFFF"/>
                </a:solidFill>
              </a:rPr>
              <a:t>Calibration Example</a:t>
            </a:r>
            <a:r>
              <a:rPr lang="en-US" altLang="en-US" sz="3600">
                <a:solidFill>
                  <a:srgbClr val="FFFFFF"/>
                </a:solidFill>
              </a:rPr>
              <a:t>:  Number of</a:t>
            </a:r>
          </a:p>
          <a:p>
            <a:pPr algn="ctr" eaLnBrk="1" hangingPunct="1">
              <a:spcBef>
                <a:spcPct val="0"/>
              </a:spcBef>
              <a:buFontTx/>
              <a:buNone/>
            </a:pPr>
            <a:r>
              <a:rPr lang="en-US" altLang="en-US" sz="3600">
                <a:solidFill>
                  <a:srgbClr val="FFFFFF"/>
                </a:solidFill>
              </a:rPr>
              <a:t>Textons </a:t>
            </a:r>
          </a:p>
          <a:p>
            <a:pPr algn="ctr" eaLnBrk="1" hangingPunct="1">
              <a:spcBef>
                <a:spcPct val="0"/>
              </a:spcBef>
              <a:buFontTx/>
              <a:buNone/>
            </a:pPr>
            <a:r>
              <a:rPr lang="en-US" altLang="en-US" sz="3600">
                <a:solidFill>
                  <a:srgbClr val="FFFFFF"/>
                </a:solidFill>
              </a:rPr>
              <a:t>for the Texture Gradient</a:t>
            </a:r>
          </a:p>
        </p:txBody>
      </p:sp>
      <p:pic>
        <p:nvPicPr>
          <p:cNvPr id="69637" name="Picture 3" descr="numt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33400"/>
            <a:ext cx="5859463"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0659"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B70018DC-874D-4EA8-9E1F-A5682484A44F}" type="slidenum">
              <a:rPr lang="en-US" altLang="en-US" sz="1200">
                <a:solidFill>
                  <a:srgbClr val="FFFFFF"/>
                </a:solidFill>
                <a:latin typeface="Arial" panose="020B0604020202020204" pitchFamily="34" charset="0"/>
              </a:rPr>
              <a:pPr eaLnBrk="1" hangingPunct="1">
                <a:spcBef>
                  <a:spcPct val="0"/>
                </a:spcBef>
                <a:buFontTx/>
                <a:buNone/>
              </a:pPr>
              <a:t>44</a:t>
            </a:fld>
            <a:endParaRPr lang="en-US" altLang="en-US" sz="1200">
              <a:solidFill>
                <a:srgbClr val="FFFFFF"/>
              </a:solidFill>
              <a:latin typeface="Arial" panose="020B0604020202020204" pitchFamily="34" charset="0"/>
            </a:endParaRPr>
          </a:p>
        </p:txBody>
      </p:sp>
      <p:sp>
        <p:nvSpPr>
          <p:cNvPr id="70660" name="Text Box 2"/>
          <p:cNvSpPr txBox="1">
            <a:spLocks noChangeArrowheads="1"/>
          </p:cNvSpPr>
          <p:nvPr/>
        </p:nvSpPr>
        <p:spPr bwMode="auto">
          <a:xfrm>
            <a:off x="304800" y="381000"/>
            <a:ext cx="28956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u="sng">
                <a:solidFill>
                  <a:srgbClr val="FFFFFF"/>
                </a:solidFill>
              </a:rPr>
              <a:t>Calibration Example #2</a:t>
            </a:r>
            <a:r>
              <a:rPr lang="en-US" altLang="en-US" sz="3600">
                <a:solidFill>
                  <a:srgbClr val="FFFFFF"/>
                </a:solidFill>
              </a:rPr>
              <a:t>:  Image-Specific </a:t>
            </a:r>
          </a:p>
          <a:p>
            <a:pPr algn="ctr" eaLnBrk="1" hangingPunct="1">
              <a:spcBef>
                <a:spcPct val="0"/>
              </a:spcBef>
              <a:buFontTx/>
              <a:buNone/>
            </a:pPr>
            <a:r>
              <a:rPr lang="en-US" altLang="en-US" sz="3600">
                <a:solidFill>
                  <a:srgbClr val="FFFFFF"/>
                </a:solidFill>
              </a:rPr>
              <a:t>vs. </a:t>
            </a:r>
          </a:p>
          <a:p>
            <a:pPr algn="ctr" eaLnBrk="1" hangingPunct="1">
              <a:spcBef>
                <a:spcPct val="0"/>
              </a:spcBef>
              <a:buFontTx/>
              <a:buNone/>
            </a:pPr>
            <a:r>
              <a:rPr lang="en-US" altLang="en-US" sz="3600">
                <a:solidFill>
                  <a:srgbClr val="FFFFFF"/>
                </a:solidFill>
              </a:rPr>
              <a:t>Universal Textons</a:t>
            </a:r>
          </a:p>
        </p:txBody>
      </p:sp>
      <p:pic>
        <p:nvPicPr>
          <p:cNvPr id="70661" name="Picture 3" descr="univ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533400"/>
            <a:ext cx="5859463" cy="571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1683"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36A2E1EB-A49A-4B98-A392-90B09FC164C0}" type="slidenum">
              <a:rPr lang="en-US" altLang="en-US" sz="1200">
                <a:solidFill>
                  <a:srgbClr val="FFFFFF"/>
                </a:solidFill>
                <a:latin typeface="Arial" panose="020B0604020202020204" pitchFamily="34" charset="0"/>
              </a:rPr>
              <a:pPr eaLnBrk="1" hangingPunct="1">
                <a:spcBef>
                  <a:spcPct val="0"/>
                </a:spcBef>
                <a:buFontTx/>
                <a:buNone/>
              </a:pPr>
              <a:t>45</a:t>
            </a:fld>
            <a:endParaRPr lang="en-US" altLang="en-US" sz="1200">
              <a:solidFill>
                <a:srgbClr val="FFFFFF"/>
              </a:solidFill>
              <a:latin typeface="Arial" panose="020B0604020202020204" pitchFamily="34" charset="0"/>
            </a:endParaRPr>
          </a:p>
        </p:txBody>
      </p:sp>
      <p:sp>
        <p:nvSpPr>
          <p:cNvPr id="71684" name="Line 2"/>
          <p:cNvSpPr>
            <a:spLocks noChangeShapeType="1"/>
          </p:cNvSpPr>
          <p:nvPr/>
        </p:nvSpPr>
        <p:spPr bwMode="auto">
          <a:xfrm>
            <a:off x="400050" y="969963"/>
            <a:ext cx="28956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5" name="Text Box 3"/>
          <p:cNvSpPr txBox="1">
            <a:spLocks noChangeArrowheads="1"/>
          </p:cNvSpPr>
          <p:nvPr/>
        </p:nvSpPr>
        <p:spPr bwMode="auto">
          <a:xfrm>
            <a:off x="762000" y="695325"/>
            <a:ext cx="2198688"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Non-Boundaries</a:t>
            </a:r>
          </a:p>
        </p:txBody>
      </p:sp>
      <p:pic>
        <p:nvPicPr>
          <p:cNvPr id="71686" name="Picture 4" descr="199-71-4-tg-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32559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6" descr="199-71-4-tg-r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7625" y="226536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Line 7"/>
          <p:cNvSpPr>
            <a:spLocks noChangeShapeType="1"/>
          </p:cNvSpPr>
          <p:nvPr/>
        </p:nvSpPr>
        <p:spPr bwMode="auto">
          <a:xfrm>
            <a:off x="3857625" y="969963"/>
            <a:ext cx="4876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689" name="Text Box 8"/>
          <p:cNvSpPr txBox="1">
            <a:spLocks noChangeArrowheads="1"/>
          </p:cNvSpPr>
          <p:nvPr/>
        </p:nvSpPr>
        <p:spPr bwMode="auto">
          <a:xfrm>
            <a:off x="5534025" y="685800"/>
            <a:ext cx="15716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Boundaries</a:t>
            </a:r>
          </a:p>
        </p:txBody>
      </p:sp>
      <p:pic>
        <p:nvPicPr>
          <p:cNvPr id="71690" name="Picture 10" descr="45-56-8-tg-r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 y="2286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1" name="Picture 11" descr="45-56-8-tg-ha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05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2" name="Picture 13" descr="58-103-8-tg-ra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650" y="2286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3" name="Picture 14" descr="58-103-8-tg-ha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065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4" name="Picture 16" descr="57-192-7-tg-raw"/>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1250" y="22860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5" name="Picture 17" descr="57-192-7-tg-h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81250" y="3276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6" name="Picture 18" descr="57-192-7-pat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81250" y="1219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7" name="Picture 19" descr="58-103-8-patc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0650" y="1219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8" name="Picture 20" descr="45-56-8-patc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0050" y="1219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99" name="Picture 21" descr="199-71-4-patch"/>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7625" y="1219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00" name="Object 22"/>
          <p:cNvGraphicFramePr>
            <a:graphicFrameLocks noChangeAspect="1"/>
          </p:cNvGraphicFramePr>
          <p:nvPr/>
        </p:nvGraphicFramePr>
        <p:xfrm>
          <a:off x="4848225" y="1219200"/>
          <a:ext cx="914400" cy="914400"/>
        </p:xfrm>
        <a:graphic>
          <a:graphicData uri="http://schemas.openxmlformats.org/presentationml/2006/ole">
            <mc:AlternateContent xmlns:mc="http://schemas.openxmlformats.org/markup-compatibility/2006">
              <mc:Choice xmlns:v="urn:schemas-microsoft-com:vml" Requires="v">
                <p:oleObj spid="_x0000_s71801" name="Photo Editor Photo" r:id="rId15" imgW="3238952" imgH="3238952" progId="MSPhotoEd.3">
                  <p:embed/>
                </p:oleObj>
              </mc:Choice>
              <mc:Fallback>
                <p:oleObj name="Photo Editor Photo" r:id="rId15" imgW="3238952" imgH="3238952" progId="MSPhotoEd.3">
                  <p:embed/>
                  <p:pic>
                    <p:nvPicPr>
                      <p:cNvPr id="0" name="Object 2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48225" y="1219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1" name="Object 23"/>
          <p:cNvGraphicFramePr>
            <a:graphicFrameLocks noChangeAspect="1"/>
          </p:cNvGraphicFramePr>
          <p:nvPr/>
        </p:nvGraphicFramePr>
        <p:xfrm>
          <a:off x="4848225" y="2286000"/>
          <a:ext cx="914400" cy="914400"/>
        </p:xfrm>
        <a:graphic>
          <a:graphicData uri="http://schemas.openxmlformats.org/presentationml/2006/ole">
            <mc:AlternateContent xmlns:mc="http://schemas.openxmlformats.org/markup-compatibility/2006">
              <mc:Choice xmlns:v="urn:schemas-microsoft-com:vml" Requires="v">
                <p:oleObj spid="_x0000_s71802" name="Photo Editor Photo" r:id="rId17" imgW="3390476" imgH="3390476" progId="MSPhotoEd.3">
                  <p:embed/>
                </p:oleObj>
              </mc:Choice>
              <mc:Fallback>
                <p:oleObj name="Photo Editor Photo" r:id="rId17" imgW="3390476" imgH="3390476" progId="MSPhotoEd.3">
                  <p:embed/>
                  <p:pic>
                    <p:nvPicPr>
                      <p:cNvPr id="0" name="Object 2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848225" y="22860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2" name="Object 24"/>
          <p:cNvGraphicFramePr>
            <a:graphicFrameLocks noChangeAspect="1"/>
          </p:cNvGraphicFramePr>
          <p:nvPr/>
        </p:nvGraphicFramePr>
        <p:xfrm>
          <a:off x="4848225" y="3276600"/>
          <a:ext cx="914400" cy="914400"/>
        </p:xfrm>
        <a:graphic>
          <a:graphicData uri="http://schemas.openxmlformats.org/presentationml/2006/ole">
            <mc:AlternateContent xmlns:mc="http://schemas.openxmlformats.org/markup-compatibility/2006">
              <mc:Choice xmlns:v="urn:schemas-microsoft-com:vml" Requires="v">
                <p:oleObj spid="_x0000_s71803" name="Photo Editor Photo" r:id="rId19" imgW="3390476" imgH="3390476" progId="MSPhotoEd.3">
                  <p:embed/>
                </p:oleObj>
              </mc:Choice>
              <mc:Fallback>
                <p:oleObj name="Photo Editor Photo" r:id="rId19" imgW="3390476" imgH="3390476" progId="MSPhotoEd.3">
                  <p:embed/>
                  <p:pic>
                    <p:nvPicPr>
                      <p:cNvPr id="0" name="Object 2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848225" y="3276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03" name="Text Box 29"/>
          <p:cNvSpPr txBox="1">
            <a:spLocks noChangeArrowheads="1"/>
          </p:cNvSpPr>
          <p:nvPr/>
        </p:nvSpPr>
        <p:spPr bwMode="auto">
          <a:xfrm>
            <a:off x="3276600" y="2514600"/>
            <a:ext cx="590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TG</a:t>
            </a:r>
          </a:p>
        </p:txBody>
      </p:sp>
      <p:grpSp>
        <p:nvGrpSpPr>
          <p:cNvPr id="71704" name="Group 30"/>
          <p:cNvGrpSpPr>
            <a:grpSpLocks/>
          </p:cNvGrpSpPr>
          <p:nvPr/>
        </p:nvGrpSpPr>
        <p:grpSpPr bwMode="auto">
          <a:xfrm>
            <a:off x="3276600" y="3505200"/>
            <a:ext cx="590550" cy="457200"/>
            <a:chOff x="2016" y="3648"/>
            <a:chExt cx="372" cy="288"/>
          </a:xfrm>
        </p:grpSpPr>
        <p:sp>
          <p:nvSpPr>
            <p:cNvPr id="71719" name="Text Box 31"/>
            <p:cNvSpPr txBox="1">
              <a:spLocks noChangeArrowheads="1"/>
            </p:cNvSpPr>
            <p:nvPr/>
          </p:nvSpPr>
          <p:spPr bwMode="auto">
            <a:xfrm>
              <a:off x="2016" y="3648"/>
              <a:ext cx="37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TG</a:t>
              </a:r>
            </a:p>
          </p:txBody>
        </p:sp>
        <p:grpSp>
          <p:nvGrpSpPr>
            <p:cNvPr id="71720" name="Group 32"/>
            <p:cNvGrpSpPr>
              <a:grpSpLocks/>
            </p:cNvGrpSpPr>
            <p:nvPr/>
          </p:nvGrpSpPr>
          <p:grpSpPr bwMode="auto">
            <a:xfrm>
              <a:off x="2102" y="3654"/>
              <a:ext cx="192" cy="48"/>
              <a:chOff x="2112" y="3648"/>
              <a:chExt cx="192" cy="48"/>
            </a:xfrm>
          </p:grpSpPr>
          <p:sp>
            <p:nvSpPr>
              <p:cNvPr id="71721" name="Line 33"/>
              <p:cNvSpPr>
                <a:spLocks noChangeShapeType="1"/>
              </p:cNvSpPr>
              <p:nvPr/>
            </p:nvSpPr>
            <p:spPr bwMode="auto">
              <a:xfrm flipV="1">
                <a:off x="2112" y="3648"/>
                <a:ext cx="96"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22" name="Line 34"/>
              <p:cNvSpPr>
                <a:spLocks noChangeShapeType="1"/>
              </p:cNvSpPr>
              <p:nvPr/>
            </p:nvSpPr>
            <p:spPr bwMode="auto">
              <a:xfrm>
                <a:off x="2208" y="3648"/>
                <a:ext cx="96" cy="48"/>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aphicFrame>
        <p:nvGraphicFramePr>
          <p:cNvPr id="71705" name="Object 35"/>
          <p:cNvGraphicFramePr>
            <a:graphicFrameLocks noChangeAspect="1"/>
          </p:cNvGraphicFramePr>
          <p:nvPr/>
        </p:nvGraphicFramePr>
        <p:xfrm>
          <a:off x="5838825" y="1219200"/>
          <a:ext cx="914400" cy="914400"/>
        </p:xfrm>
        <a:graphic>
          <a:graphicData uri="http://schemas.openxmlformats.org/presentationml/2006/ole">
            <mc:AlternateContent xmlns:mc="http://schemas.openxmlformats.org/markup-compatibility/2006">
              <mc:Choice xmlns:v="urn:schemas-microsoft-com:vml" Requires="v">
                <p:oleObj spid="_x0000_s71804" name="Photo Editor Photo" r:id="rId21" imgW="3238952" imgH="3238952" progId="MSPhotoEd.3">
                  <p:embed/>
                </p:oleObj>
              </mc:Choice>
              <mc:Fallback>
                <p:oleObj name="Photo Editor Photo" r:id="rId21" imgW="3238952" imgH="3238952" progId="MSPhotoEd.3">
                  <p:embed/>
                  <p:pic>
                    <p:nvPicPr>
                      <p:cNvPr id="0" name="Object 35"/>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38825" y="1219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6" name="Object 37"/>
          <p:cNvGraphicFramePr>
            <a:graphicFrameLocks noChangeAspect="1"/>
          </p:cNvGraphicFramePr>
          <p:nvPr/>
        </p:nvGraphicFramePr>
        <p:xfrm>
          <a:off x="5838825" y="2286000"/>
          <a:ext cx="914400" cy="914400"/>
        </p:xfrm>
        <a:graphic>
          <a:graphicData uri="http://schemas.openxmlformats.org/presentationml/2006/ole">
            <mc:AlternateContent xmlns:mc="http://schemas.openxmlformats.org/markup-compatibility/2006">
              <mc:Choice xmlns:v="urn:schemas-microsoft-com:vml" Requires="v">
                <p:oleObj spid="_x0000_s71805" name="Photo Editor Photo" r:id="rId23" imgW="3390476" imgH="3390476" progId="MSPhotoEd.3">
                  <p:embed/>
                </p:oleObj>
              </mc:Choice>
              <mc:Fallback>
                <p:oleObj name="Photo Editor Photo" r:id="rId23" imgW="3390476" imgH="3390476" progId="MSPhotoEd.3">
                  <p:embed/>
                  <p:pic>
                    <p:nvPicPr>
                      <p:cNvPr id="0" name="Object 37"/>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838825" y="22860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7" name="Object 38"/>
          <p:cNvGraphicFramePr>
            <a:graphicFrameLocks noChangeAspect="1"/>
          </p:cNvGraphicFramePr>
          <p:nvPr/>
        </p:nvGraphicFramePr>
        <p:xfrm>
          <a:off x="5838825" y="3276600"/>
          <a:ext cx="914400" cy="914400"/>
        </p:xfrm>
        <a:graphic>
          <a:graphicData uri="http://schemas.openxmlformats.org/presentationml/2006/ole">
            <mc:AlternateContent xmlns:mc="http://schemas.openxmlformats.org/markup-compatibility/2006">
              <mc:Choice xmlns:v="urn:schemas-microsoft-com:vml" Requires="v">
                <p:oleObj spid="_x0000_s71806" name="Photo Editor Photo" r:id="rId25" imgW="3390476" imgH="3390476" progId="MSPhotoEd.3">
                  <p:embed/>
                </p:oleObj>
              </mc:Choice>
              <mc:Fallback>
                <p:oleObj name="Photo Editor Photo" r:id="rId25" imgW="3390476" imgH="3390476" progId="MSPhotoEd.3">
                  <p:embed/>
                  <p:pic>
                    <p:nvPicPr>
                      <p:cNvPr id="0" name="Object 38"/>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38825" y="3276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8" name="Object 39"/>
          <p:cNvGraphicFramePr>
            <a:graphicFrameLocks noChangeAspect="1"/>
          </p:cNvGraphicFramePr>
          <p:nvPr/>
        </p:nvGraphicFramePr>
        <p:xfrm>
          <a:off x="6829425" y="1219200"/>
          <a:ext cx="914400" cy="914400"/>
        </p:xfrm>
        <a:graphic>
          <a:graphicData uri="http://schemas.openxmlformats.org/presentationml/2006/ole">
            <mc:AlternateContent xmlns:mc="http://schemas.openxmlformats.org/markup-compatibility/2006">
              <mc:Choice xmlns:v="urn:schemas-microsoft-com:vml" Requires="v">
                <p:oleObj spid="_x0000_s71807" name="Photo Editor Photo" r:id="rId27" imgW="3238952" imgH="3238952" progId="MSPhotoEd.3">
                  <p:embed/>
                </p:oleObj>
              </mc:Choice>
              <mc:Fallback>
                <p:oleObj name="Photo Editor Photo" r:id="rId27" imgW="3238952" imgH="3238952" progId="MSPhotoEd.3">
                  <p:embed/>
                  <p:pic>
                    <p:nvPicPr>
                      <p:cNvPr id="0" name="Object 39"/>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29425" y="1219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09" name="Object 41"/>
          <p:cNvGraphicFramePr>
            <a:graphicFrameLocks noChangeAspect="1"/>
          </p:cNvGraphicFramePr>
          <p:nvPr/>
        </p:nvGraphicFramePr>
        <p:xfrm>
          <a:off x="6829425" y="2286000"/>
          <a:ext cx="914400" cy="914400"/>
        </p:xfrm>
        <a:graphic>
          <a:graphicData uri="http://schemas.openxmlformats.org/presentationml/2006/ole">
            <mc:AlternateContent xmlns:mc="http://schemas.openxmlformats.org/markup-compatibility/2006">
              <mc:Choice xmlns:v="urn:schemas-microsoft-com:vml" Requires="v">
                <p:oleObj spid="_x0000_s71808" name="Photo Editor Photo" r:id="rId29" imgW="3390476" imgH="3390476" progId="MSPhotoEd.3">
                  <p:embed/>
                </p:oleObj>
              </mc:Choice>
              <mc:Fallback>
                <p:oleObj name="Photo Editor Photo" r:id="rId29" imgW="3390476" imgH="3390476" progId="MSPhotoEd.3">
                  <p:embed/>
                  <p:pic>
                    <p:nvPicPr>
                      <p:cNvPr id="0" name="Object 4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29425" y="22860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0" name="Object 42"/>
          <p:cNvGraphicFramePr>
            <a:graphicFrameLocks noChangeAspect="1"/>
          </p:cNvGraphicFramePr>
          <p:nvPr/>
        </p:nvGraphicFramePr>
        <p:xfrm>
          <a:off x="6829425" y="3276600"/>
          <a:ext cx="914400" cy="914400"/>
        </p:xfrm>
        <a:graphic>
          <a:graphicData uri="http://schemas.openxmlformats.org/presentationml/2006/ole">
            <mc:AlternateContent xmlns:mc="http://schemas.openxmlformats.org/markup-compatibility/2006">
              <mc:Choice xmlns:v="urn:schemas-microsoft-com:vml" Requires="v">
                <p:oleObj spid="_x0000_s71809" name="Photo Editor Photo" r:id="rId31" imgW="3390476" imgH="3390476" progId="MSPhotoEd.3">
                  <p:embed/>
                </p:oleObj>
              </mc:Choice>
              <mc:Fallback>
                <p:oleObj name="Photo Editor Photo" r:id="rId31" imgW="3390476" imgH="3390476" progId="MSPhotoEd.3">
                  <p:embed/>
                  <p:pic>
                    <p:nvPicPr>
                      <p:cNvPr id="0" name="Object 42"/>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829425" y="3276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1" name="Object 43"/>
          <p:cNvGraphicFramePr>
            <a:graphicFrameLocks noChangeAspect="1"/>
          </p:cNvGraphicFramePr>
          <p:nvPr/>
        </p:nvGraphicFramePr>
        <p:xfrm>
          <a:off x="7820025" y="1219200"/>
          <a:ext cx="914400" cy="914400"/>
        </p:xfrm>
        <a:graphic>
          <a:graphicData uri="http://schemas.openxmlformats.org/presentationml/2006/ole">
            <mc:AlternateContent xmlns:mc="http://schemas.openxmlformats.org/markup-compatibility/2006">
              <mc:Choice xmlns:v="urn:schemas-microsoft-com:vml" Requires="v">
                <p:oleObj spid="_x0000_s71810" name="Photo Editor Photo" r:id="rId33" imgW="3238952" imgH="3238952" progId="MSPhotoEd.3">
                  <p:embed/>
                </p:oleObj>
              </mc:Choice>
              <mc:Fallback>
                <p:oleObj name="Photo Editor Photo" r:id="rId33" imgW="3238952" imgH="3238952" progId="MSPhotoEd.3">
                  <p:embed/>
                  <p:pic>
                    <p:nvPicPr>
                      <p:cNvPr id="0" name="Object 43"/>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820025" y="12192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2" name="Object 45"/>
          <p:cNvGraphicFramePr>
            <a:graphicFrameLocks noChangeAspect="1"/>
          </p:cNvGraphicFramePr>
          <p:nvPr/>
        </p:nvGraphicFramePr>
        <p:xfrm>
          <a:off x="7820025" y="2286000"/>
          <a:ext cx="914400" cy="914400"/>
        </p:xfrm>
        <a:graphic>
          <a:graphicData uri="http://schemas.openxmlformats.org/presentationml/2006/ole">
            <mc:AlternateContent xmlns:mc="http://schemas.openxmlformats.org/markup-compatibility/2006">
              <mc:Choice xmlns:v="urn:schemas-microsoft-com:vml" Requires="v">
                <p:oleObj spid="_x0000_s71811" name="Photo Editor Photo" r:id="rId35" imgW="3390476" imgH="3390476" progId="MSPhotoEd.3">
                  <p:embed/>
                </p:oleObj>
              </mc:Choice>
              <mc:Fallback>
                <p:oleObj name="Photo Editor Photo" r:id="rId35" imgW="3390476" imgH="3390476" progId="MSPhotoEd.3">
                  <p:embed/>
                  <p:pic>
                    <p:nvPicPr>
                      <p:cNvPr id="0" name="Object 45"/>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820025" y="22860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3" name="Object 46"/>
          <p:cNvGraphicFramePr>
            <a:graphicFrameLocks noChangeAspect="1"/>
          </p:cNvGraphicFramePr>
          <p:nvPr/>
        </p:nvGraphicFramePr>
        <p:xfrm>
          <a:off x="7820025" y="3276600"/>
          <a:ext cx="914400" cy="914400"/>
        </p:xfrm>
        <a:graphic>
          <a:graphicData uri="http://schemas.openxmlformats.org/presentationml/2006/ole">
            <mc:AlternateContent xmlns:mc="http://schemas.openxmlformats.org/markup-compatibility/2006">
              <mc:Choice xmlns:v="urn:schemas-microsoft-com:vml" Requires="v">
                <p:oleObj spid="_x0000_s71812" name="Photo Editor Photo" r:id="rId37" imgW="3390476" imgH="3390476" progId="MSPhotoEd.3">
                  <p:embed/>
                </p:oleObj>
              </mc:Choice>
              <mc:Fallback>
                <p:oleObj name="Photo Editor Photo" r:id="rId37" imgW="3390476" imgH="3390476" progId="MSPhotoEd.3">
                  <p:embed/>
                  <p:pic>
                    <p:nvPicPr>
                      <p:cNvPr id="0" name="Object 46"/>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820025" y="3276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14" name="Object 63"/>
          <p:cNvGraphicFramePr>
            <a:graphicFrameLocks noChangeAspect="1"/>
          </p:cNvGraphicFramePr>
          <p:nvPr/>
        </p:nvGraphicFramePr>
        <p:xfrm>
          <a:off x="3657600" y="5638800"/>
          <a:ext cx="1992313" cy="960438"/>
        </p:xfrm>
        <a:graphic>
          <a:graphicData uri="http://schemas.openxmlformats.org/presentationml/2006/ole">
            <mc:AlternateContent xmlns:mc="http://schemas.openxmlformats.org/markup-compatibility/2006">
              <mc:Choice xmlns:v="urn:schemas-microsoft-com:vml" Requires="v">
                <p:oleObj spid="_x0000_s71813" name="Equation" r:id="rId39" imgW="1041480" imgH="495360" progId="Equation.3">
                  <p:embed/>
                </p:oleObj>
              </mc:Choice>
              <mc:Fallback>
                <p:oleObj name="Equation" r:id="rId39" imgW="1041480" imgH="495360" progId="Equation.3">
                  <p:embed/>
                  <p:pic>
                    <p:nvPicPr>
                      <p:cNvPr id="0" name="Object 6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657600" y="5638800"/>
                        <a:ext cx="1992313"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5" name="Text Box 64"/>
          <p:cNvSpPr txBox="1">
            <a:spLocks noChangeArrowheads="1"/>
          </p:cNvSpPr>
          <p:nvPr/>
        </p:nvSpPr>
        <p:spPr bwMode="auto">
          <a:xfrm>
            <a:off x="381000" y="4724400"/>
            <a:ext cx="6172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800">
                <a:solidFill>
                  <a:schemeClr val="tx1"/>
                </a:solidFill>
                <a:latin typeface="Times New Roman" panose="02020603050405020304" pitchFamily="18" charset="0"/>
              </a:defRPr>
            </a:lvl1pPr>
            <a:lvl2pPr marL="914400" indent="-457200" eaLnBrk="0" hangingPunct="0">
              <a:spcBef>
                <a:spcPct val="20000"/>
              </a:spcBef>
              <a:buChar char="–"/>
              <a:defRPr sz="2400">
                <a:solidFill>
                  <a:schemeClr val="tx1"/>
                </a:solidFill>
                <a:latin typeface="Times New Roman" panose="02020603050405020304" pitchFamily="18" charset="0"/>
              </a:defRPr>
            </a:lvl2pPr>
            <a:lvl3pPr marL="1371600" indent="-457200" eaLnBrk="0" hangingPunct="0">
              <a:spcBef>
                <a:spcPct val="20000"/>
              </a:spcBef>
              <a:buChar char="•"/>
              <a:defRPr sz="2000">
                <a:solidFill>
                  <a:schemeClr val="tx1"/>
                </a:solidFill>
                <a:latin typeface="Times New Roman" panose="02020603050405020304" pitchFamily="18" charset="0"/>
              </a:defRPr>
            </a:lvl3pPr>
            <a:lvl4pPr marL="1828800" indent="-457200" eaLnBrk="0" hangingPunct="0">
              <a:spcBef>
                <a:spcPct val="20000"/>
              </a:spcBef>
              <a:buChar char="–"/>
              <a:defRPr>
                <a:solidFill>
                  <a:schemeClr val="tx1"/>
                </a:solidFill>
                <a:latin typeface="Times New Roman" panose="02020603050405020304" pitchFamily="18" charset="0"/>
              </a:defRPr>
            </a:lvl4pPr>
            <a:lvl5pPr marL="2286000" indent="-457200" eaLnBrk="0" hangingPunct="0">
              <a:spcBef>
                <a:spcPct val="20000"/>
              </a:spcBef>
              <a:buChar char="»"/>
              <a:defRPr>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2400">
                <a:solidFill>
                  <a:srgbClr val="FFFFFF"/>
                </a:solidFill>
              </a:rPr>
              <a:t>(1) Fit cylindrical parabolas to raw oriented signal to get local shape: (Savitsky-Golay) </a:t>
            </a:r>
          </a:p>
        </p:txBody>
      </p:sp>
      <p:pic>
        <p:nvPicPr>
          <p:cNvPr id="71716" name="Picture 65"/>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6324600" y="4648200"/>
            <a:ext cx="2032000" cy="979488"/>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Lst>
        </p:spPr>
      </p:pic>
      <p:sp>
        <p:nvSpPr>
          <p:cNvPr id="71717" name="Rectangle 66"/>
          <p:cNvSpPr>
            <a:spLocks noChangeArrowheads="1"/>
          </p:cNvSpPr>
          <p:nvPr/>
        </p:nvSpPr>
        <p:spPr bwMode="auto">
          <a:xfrm>
            <a:off x="685800" y="5867400"/>
            <a:ext cx="3200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spcBef>
                <a:spcPct val="20000"/>
              </a:spcBef>
              <a:buChar char="•"/>
              <a:defRPr sz="2800">
                <a:solidFill>
                  <a:schemeClr val="tx1"/>
                </a:solidFill>
                <a:latin typeface="Times New Roman" panose="02020603050405020304" pitchFamily="18" charset="0"/>
              </a:defRPr>
            </a:lvl1pPr>
            <a:lvl2pPr marL="914400" indent="-457200" eaLnBrk="0" hangingPunct="0">
              <a:spcBef>
                <a:spcPct val="20000"/>
              </a:spcBef>
              <a:buChar char="–"/>
              <a:defRPr sz="2400">
                <a:solidFill>
                  <a:schemeClr val="tx1"/>
                </a:solidFill>
                <a:latin typeface="Times New Roman" panose="02020603050405020304" pitchFamily="18" charset="0"/>
              </a:defRPr>
            </a:lvl2pPr>
            <a:lvl3pPr marL="1371600" indent="-457200" eaLnBrk="0" hangingPunct="0">
              <a:spcBef>
                <a:spcPct val="20000"/>
              </a:spcBef>
              <a:buChar char="•"/>
              <a:defRPr sz="2000">
                <a:solidFill>
                  <a:schemeClr val="tx1"/>
                </a:solidFill>
                <a:latin typeface="Times New Roman" panose="02020603050405020304" pitchFamily="18" charset="0"/>
              </a:defRPr>
            </a:lvl3pPr>
            <a:lvl4pPr marL="1828800" indent="-457200" eaLnBrk="0" hangingPunct="0">
              <a:spcBef>
                <a:spcPct val="20000"/>
              </a:spcBef>
              <a:buChar char="–"/>
              <a:defRPr>
                <a:solidFill>
                  <a:schemeClr val="tx1"/>
                </a:solidFill>
                <a:latin typeface="Times New Roman" panose="02020603050405020304" pitchFamily="18" charset="0"/>
              </a:defRPr>
            </a:lvl4pPr>
            <a:lvl5pPr marL="2286000" indent="-457200" eaLnBrk="0" hangingPunct="0">
              <a:spcBef>
                <a:spcPct val="20000"/>
              </a:spcBef>
              <a:buChar char="»"/>
              <a:defRPr>
                <a:solidFill>
                  <a:schemeClr val="tx1"/>
                </a:solidFill>
                <a:latin typeface="Times New Roman" panose="02020603050405020304" pitchFamily="18" charset="0"/>
              </a:defRPr>
            </a:lvl5pPr>
            <a:lvl6pPr marL="2743200" indent="-457200" eaLnBrk="0" fontAlgn="base" hangingPunct="0">
              <a:spcBef>
                <a:spcPct val="20000"/>
              </a:spcBef>
              <a:spcAft>
                <a:spcPct val="0"/>
              </a:spcAft>
              <a:buChar char="»"/>
              <a:defRPr>
                <a:solidFill>
                  <a:schemeClr val="tx1"/>
                </a:solidFill>
                <a:latin typeface="Times New Roman" panose="02020603050405020304" pitchFamily="18" charset="0"/>
              </a:defRPr>
            </a:lvl6pPr>
            <a:lvl7pPr marL="3200400" indent="-457200" eaLnBrk="0" fontAlgn="base" hangingPunct="0">
              <a:spcBef>
                <a:spcPct val="20000"/>
              </a:spcBef>
              <a:spcAft>
                <a:spcPct val="0"/>
              </a:spcAft>
              <a:buChar char="»"/>
              <a:defRPr>
                <a:solidFill>
                  <a:schemeClr val="tx1"/>
                </a:solidFill>
                <a:latin typeface="Times New Roman" panose="02020603050405020304" pitchFamily="18" charset="0"/>
              </a:defRPr>
            </a:lvl7pPr>
            <a:lvl8pPr marL="3657600" indent="-457200" eaLnBrk="0" fontAlgn="base" hangingPunct="0">
              <a:spcBef>
                <a:spcPct val="20000"/>
              </a:spcBef>
              <a:spcAft>
                <a:spcPct val="0"/>
              </a:spcAft>
              <a:buChar char="»"/>
              <a:defRPr>
                <a:solidFill>
                  <a:schemeClr val="tx1"/>
                </a:solidFill>
                <a:latin typeface="Times New Roman" panose="02020603050405020304" pitchFamily="18" charset="0"/>
              </a:defRPr>
            </a:lvl8pPr>
            <a:lvl9pPr marL="4114800" indent="-4572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50000"/>
              </a:spcBef>
              <a:buFontTx/>
              <a:buNone/>
            </a:pPr>
            <a:r>
              <a:rPr lang="en-US" altLang="en-US" sz="2400">
                <a:solidFill>
                  <a:srgbClr val="FFFFFF"/>
                </a:solidFill>
              </a:rPr>
              <a:t>(2) Localize peaks:</a:t>
            </a:r>
          </a:p>
        </p:txBody>
      </p:sp>
      <p:sp>
        <p:nvSpPr>
          <p:cNvPr id="71718" name="Rectangle 68"/>
          <p:cNvSpPr>
            <a:spLocks noGrp="1" noChangeArrowheads="1"/>
          </p:cNvSpPr>
          <p:nvPr>
            <p:ph type="title"/>
          </p:nvPr>
        </p:nvSpPr>
        <p:spPr>
          <a:xfrm>
            <a:off x="685800" y="-152400"/>
            <a:ext cx="7772400" cy="1143000"/>
          </a:xfrm>
          <a:noFill/>
        </p:spPr>
        <p:txBody>
          <a:bodyPr/>
          <a:lstStyle/>
          <a:p>
            <a:pPr eaLnBrk="1" hangingPunct="1"/>
            <a:r>
              <a:rPr lang="en-US" altLang="en-US" sz="3600" smtClean="0"/>
              <a:t>Boundary Localization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2707"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11110663-46D2-4E39-91A5-18A8CF9263BF}" type="slidenum">
              <a:rPr lang="en-US" altLang="en-US" sz="1200">
                <a:solidFill>
                  <a:srgbClr val="FFFFFF"/>
                </a:solidFill>
                <a:latin typeface="Arial" panose="020B0604020202020204" pitchFamily="34" charset="0"/>
              </a:rPr>
              <a:pPr eaLnBrk="1" hangingPunct="1">
                <a:spcBef>
                  <a:spcPct val="0"/>
                </a:spcBef>
                <a:buFontTx/>
                <a:buNone/>
              </a:pPr>
              <a:t>46</a:t>
            </a:fld>
            <a:endParaRPr lang="en-US" altLang="en-US" sz="1200">
              <a:solidFill>
                <a:srgbClr val="FFFFFF"/>
              </a:solidFill>
              <a:latin typeface="Arial" panose="020B0604020202020204" pitchFamily="34" charset="0"/>
            </a:endParaRPr>
          </a:p>
        </p:txBody>
      </p:sp>
      <p:sp>
        <p:nvSpPr>
          <p:cNvPr id="72708" name="Rectangle 2"/>
          <p:cNvSpPr>
            <a:spLocks noGrp="1" noChangeArrowheads="1"/>
          </p:cNvSpPr>
          <p:nvPr>
            <p:ph type="title"/>
          </p:nvPr>
        </p:nvSpPr>
        <p:spPr/>
        <p:txBody>
          <a:bodyPr/>
          <a:lstStyle/>
          <a:p>
            <a:pPr eaLnBrk="1" hangingPunct="1"/>
            <a:r>
              <a:rPr lang="en-US" altLang="en-US" smtClean="0"/>
              <a:t>Dataflow</a:t>
            </a:r>
          </a:p>
        </p:txBody>
      </p:sp>
      <p:pic>
        <p:nvPicPr>
          <p:cNvPr id="7270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14668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sp>
        <p:nvSpPr>
          <p:cNvPr id="72710" name="Text Box 4"/>
          <p:cNvSpPr txBox="1">
            <a:spLocks noChangeArrowheads="1"/>
          </p:cNvSpPr>
          <p:nvPr/>
        </p:nvSpPr>
        <p:spPr bwMode="auto">
          <a:xfrm>
            <a:off x="533400" y="914400"/>
            <a:ext cx="996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Image</a:t>
            </a:r>
          </a:p>
        </p:txBody>
      </p:sp>
      <p:sp>
        <p:nvSpPr>
          <p:cNvPr id="72711" name="AutoShape 5"/>
          <p:cNvSpPr>
            <a:spLocks noChangeArrowheads="1"/>
          </p:cNvSpPr>
          <p:nvPr/>
        </p:nvSpPr>
        <p:spPr bwMode="auto">
          <a:xfrm>
            <a:off x="1828800" y="23622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72712" name="Text Box 6"/>
          <p:cNvSpPr txBox="1">
            <a:spLocks noChangeArrowheads="1"/>
          </p:cNvSpPr>
          <p:nvPr/>
        </p:nvSpPr>
        <p:spPr bwMode="auto">
          <a:xfrm>
            <a:off x="2368550" y="1143000"/>
            <a:ext cx="2274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Optimized Cues</a:t>
            </a:r>
          </a:p>
        </p:txBody>
      </p:sp>
      <p:sp>
        <p:nvSpPr>
          <p:cNvPr id="72713" name="AutoShape 7"/>
          <p:cNvSpPr>
            <a:spLocks noChangeArrowheads="1"/>
          </p:cNvSpPr>
          <p:nvPr/>
        </p:nvSpPr>
        <p:spPr bwMode="auto">
          <a:xfrm>
            <a:off x="4648200" y="234315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72714" name="Oval 8"/>
          <p:cNvSpPr>
            <a:spLocks noChangeArrowheads="1"/>
          </p:cNvSpPr>
          <p:nvPr/>
        </p:nvSpPr>
        <p:spPr bwMode="auto">
          <a:xfrm>
            <a:off x="5410200" y="1809750"/>
            <a:ext cx="1295400" cy="1371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Model</a:t>
            </a:r>
          </a:p>
        </p:txBody>
      </p:sp>
      <p:sp>
        <p:nvSpPr>
          <p:cNvPr id="72715" name="AutoShape 9"/>
          <p:cNvSpPr>
            <a:spLocks noChangeArrowheads="1"/>
          </p:cNvSpPr>
          <p:nvPr/>
        </p:nvSpPr>
        <p:spPr bwMode="auto">
          <a:xfrm>
            <a:off x="6858000" y="234315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graphicFrame>
        <p:nvGraphicFramePr>
          <p:cNvPr id="72716" name="Object 10"/>
          <p:cNvGraphicFramePr>
            <a:graphicFrameLocks noChangeAspect="1"/>
          </p:cNvGraphicFramePr>
          <p:nvPr/>
        </p:nvGraphicFramePr>
        <p:xfrm>
          <a:off x="7543800" y="1371600"/>
          <a:ext cx="1416050" cy="2133600"/>
        </p:xfrm>
        <a:graphic>
          <a:graphicData uri="http://schemas.openxmlformats.org/presentationml/2006/ole">
            <mc:AlternateContent xmlns:mc="http://schemas.openxmlformats.org/markup-compatibility/2006">
              <mc:Choice xmlns:v="urn:schemas-microsoft-com:vml" Requires="v">
                <p:oleObj spid="_x0000_s72743" name="Bitmap Image" r:id="rId4" imgW="1523810" imgH="2295238" progId="Paint.Picture">
                  <p:embed/>
                </p:oleObj>
              </mc:Choice>
              <mc:Fallback>
                <p:oleObj name="Bitmap Image" r:id="rId4" imgW="1523810" imgH="2295238" progId="Paint.Picture">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1371600"/>
                        <a:ext cx="1416050" cy="213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717" name="Text Box 11"/>
          <p:cNvSpPr txBox="1">
            <a:spLocks noChangeArrowheads="1"/>
          </p:cNvSpPr>
          <p:nvPr/>
        </p:nvSpPr>
        <p:spPr bwMode="auto">
          <a:xfrm>
            <a:off x="7924800" y="762000"/>
            <a:ext cx="5794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FF"/>
                </a:solidFill>
              </a:rPr>
              <a:t>P</a:t>
            </a:r>
            <a:r>
              <a:rPr lang="en-US" altLang="en-US" sz="3200" b="1" baseline="-25000">
                <a:solidFill>
                  <a:srgbClr val="FFFFFF"/>
                </a:solidFill>
              </a:rPr>
              <a:t>b</a:t>
            </a:r>
          </a:p>
        </p:txBody>
      </p:sp>
      <p:sp>
        <p:nvSpPr>
          <p:cNvPr id="72718" name="Rectangle 12"/>
          <p:cNvSpPr>
            <a:spLocks noChangeArrowheads="1"/>
          </p:cNvSpPr>
          <p:nvPr/>
        </p:nvSpPr>
        <p:spPr bwMode="auto">
          <a:xfrm>
            <a:off x="2514600" y="16002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Brightness</a:t>
            </a:r>
          </a:p>
        </p:txBody>
      </p:sp>
      <p:sp>
        <p:nvSpPr>
          <p:cNvPr id="72719" name="Rectangle 13"/>
          <p:cNvSpPr>
            <a:spLocks noChangeArrowheads="1"/>
          </p:cNvSpPr>
          <p:nvPr/>
        </p:nvSpPr>
        <p:spPr bwMode="auto">
          <a:xfrm>
            <a:off x="2514600" y="22098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Color</a:t>
            </a:r>
          </a:p>
        </p:txBody>
      </p:sp>
      <p:sp>
        <p:nvSpPr>
          <p:cNvPr id="72720" name="Rectangle 14"/>
          <p:cNvSpPr>
            <a:spLocks noChangeArrowheads="1"/>
          </p:cNvSpPr>
          <p:nvPr/>
        </p:nvSpPr>
        <p:spPr bwMode="auto">
          <a:xfrm>
            <a:off x="2514600" y="2819400"/>
            <a:ext cx="1981200" cy="533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Texture</a:t>
            </a:r>
          </a:p>
        </p:txBody>
      </p:sp>
      <p:grpSp>
        <p:nvGrpSpPr>
          <p:cNvPr id="115743" name="Group 31"/>
          <p:cNvGrpSpPr>
            <a:grpSpLocks/>
          </p:cNvGrpSpPr>
          <p:nvPr/>
        </p:nvGrpSpPr>
        <p:grpSpPr bwMode="auto">
          <a:xfrm>
            <a:off x="5562600" y="3810000"/>
            <a:ext cx="3124200" cy="2209800"/>
            <a:chOff x="3504" y="2400"/>
            <a:chExt cx="1968" cy="1392"/>
          </a:xfrm>
        </p:grpSpPr>
        <p:sp>
          <p:nvSpPr>
            <p:cNvPr id="72734" name="AutoShape 17"/>
            <p:cNvSpPr>
              <a:spLocks noChangeArrowheads="1"/>
            </p:cNvSpPr>
            <p:nvPr/>
          </p:nvSpPr>
          <p:spPr bwMode="auto">
            <a:xfrm>
              <a:off x="3504" y="3216"/>
              <a:ext cx="336" cy="192"/>
            </a:xfrm>
            <a:prstGeom prst="rightArrow">
              <a:avLst>
                <a:gd name="adj1" fmla="val 37500"/>
                <a:gd name="adj2" fmla="val 65625"/>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72735" name="AutoShape 18"/>
            <p:cNvSpPr>
              <a:spLocks noChangeArrowheads="1"/>
            </p:cNvSpPr>
            <p:nvPr/>
          </p:nvSpPr>
          <p:spPr bwMode="auto">
            <a:xfrm rot="6265124">
              <a:off x="4920" y="2472"/>
              <a:ext cx="336" cy="192"/>
            </a:xfrm>
            <a:prstGeom prst="rightArrow">
              <a:avLst>
                <a:gd name="adj1" fmla="val 37500"/>
                <a:gd name="adj2" fmla="val 65625"/>
              </a:avLst>
            </a:prstGeom>
            <a:solidFill>
              <a:srgbClr val="FFFF00"/>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72736" name="Oval 19"/>
            <p:cNvSpPr>
              <a:spLocks noChangeArrowheads="1"/>
            </p:cNvSpPr>
            <p:nvPr/>
          </p:nvSpPr>
          <p:spPr bwMode="auto">
            <a:xfrm>
              <a:off x="4080" y="2928"/>
              <a:ext cx="1392" cy="864"/>
            </a:xfrm>
            <a:prstGeom prst="ellipse">
              <a:avLst/>
            </a:prstGeom>
            <a:noFill/>
            <a:ln w="57150">
              <a:solidFill>
                <a:srgbClr val="FFFF00"/>
              </a:solidFill>
              <a:round/>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200" b="1">
                  <a:solidFill>
                    <a:srgbClr val="FFFF00"/>
                  </a:solidFill>
                </a:rPr>
                <a:t>Benchmark</a:t>
              </a:r>
            </a:p>
          </p:txBody>
        </p:sp>
      </p:grpSp>
      <p:grpSp>
        <p:nvGrpSpPr>
          <p:cNvPr id="115742" name="Group 30"/>
          <p:cNvGrpSpPr>
            <a:grpSpLocks/>
          </p:cNvGrpSpPr>
          <p:nvPr/>
        </p:nvGrpSpPr>
        <p:grpSpPr bwMode="auto">
          <a:xfrm>
            <a:off x="1752600" y="3581400"/>
            <a:ext cx="3597275" cy="2895600"/>
            <a:chOff x="1104" y="2256"/>
            <a:chExt cx="2266" cy="1824"/>
          </a:xfrm>
        </p:grpSpPr>
        <p:sp>
          <p:nvSpPr>
            <p:cNvPr id="72726" name="AutoShape 22"/>
            <p:cNvSpPr>
              <a:spLocks noChangeArrowheads="1"/>
            </p:cNvSpPr>
            <p:nvPr/>
          </p:nvSpPr>
          <p:spPr bwMode="auto">
            <a:xfrm rot="2543134">
              <a:off x="1104" y="2256"/>
              <a:ext cx="336" cy="192"/>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pic>
          <p:nvPicPr>
            <p:cNvPr id="72727" name="Picture 23" descr="11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 y="2448"/>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8" name="Picture 24" descr="113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8" y="2592"/>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29" name="Picture 25" descr="11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4" y="2736"/>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0" name="Picture 26" descr="11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8" y="2448"/>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1" name="Picture 27" descr="11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4" y="2592"/>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32" name="Picture 28" descr="11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0" y="2736"/>
              <a:ext cx="720" cy="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33" name="Text Box 29"/>
            <p:cNvSpPr txBox="1">
              <a:spLocks noChangeArrowheads="1"/>
            </p:cNvSpPr>
            <p:nvPr/>
          </p:nvSpPr>
          <p:spPr bwMode="auto">
            <a:xfrm>
              <a:off x="1392" y="3792"/>
              <a:ext cx="19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Human Segmentations</a:t>
              </a:r>
            </a:p>
          </p:txBody>
        </p:sp>
      </p:grpSp>
      <p:sp>
        <p:nvSpPr>
          <p:cNvPr id="72723" name="Text Box 32"/>
          <p:cNvSpPr txBox="1">
            <a:spLocks noChangeArrowheads="1"/>
          </p:cNvSpPr>
          <p:nvPr/>
        </p:nvSpPr>
        <p:spPr bwMode="auto">
          <a:xfrm>
            <a:off x="4800600" y="1371600"/>
            <a:ext cx="2497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b="1">
                <a:solidFill>
                  <a:srgbClr val="FFFFFF"/>
                </a:solidFill>
              </a:rPr>
              <a:t>Cue Combination</a:t>
            </a:r>
          </a:p>
        </p:txBody>
      </p:sp>
      <p:sp>
        <p:nvSpPr>
          <p:cNvPr id="72724" name="AutoShape 33"/>
          <p:cNvSpPr>
            <a:spLocks noChangeArrowheads="1"/>
          </p:cNvSpPr>
          <p:nvPr/>
        </p:nvSpPr>
        <p:spPr bwMode="auto">
          <a:xfrm>
            <a:off x="1860550" y="17526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
        <p:nvSpPr>
          <p:cNvPr id="72725" name="AutoShape 34"/>
          <p:cNvSpPr>
            <a:spLocks noChangeArrowheads="1"/>
          </p:cNvSpPr>
          <p:nvPr/>
        </p:nvSpPr>
        <p:spPr bwMode="auto">
          <a:xfrm>
            <a:off x="1860550" y="2895600"/>
            <a:ext cx="533400" cy="304800"/>
          </a:xfrm>
          <a:prstGeom prst="rightArrow">
            <a:avLst>
              <a:gd name="adj1" fmla="val 37500"/>
              <a:gd name="adj2" fmla="val 65625"/>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5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30"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3731"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895366B-36DB-41D7-AFCF-1C0ED01FE9DA}" type="slidenum">
              <a:rPr lang="en-US" altLang="en-US" sz="1200">
                <a:solidFill>
                  <a:srgbClr val="FFFFFF"/>
                </a:solidFill>
                <a:latin typeface="Arial" panose="020B0604020202020204" pitchFamily="34" charset="0"/>
              </a:rPr>
              <a:pPr eaLnBrk="1" hangingPunct="1">
                <a:spcBef>
                  <a:spcPct val="0"/>
                </a:spcBef>
                <a:buFontTx/>
                <a:buNone/>
              </a:pPr>
              <a:t>47</a:t>
            </a:fld>
            <a:endParaRPr lang="en-US" altLang="en-US" sz="1200">
              <a:solidFill>
                <a:srgbClr val="FFFFFF"/>
              </a:solidFill>
              <a:latin typeface="Arial" panose="020B0604020202020204" pitchFamily="34" charset="0"/>
            </a:endParaRPr>
          </a:p>
        </p:txBody>
      </p:sp>
      <p:pic>
        <p:nvPicPr>
          <p:cNvPr id="73732" name="Picture 2" descr="mode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75"/>
            <a:ext cx="7010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3"/>
          <p:cNvSpPr txBox="1">
            <a:spLocks noChangeArrowheads="1"/>
          </p:cNvSpPr>
          <p:nvPr/>
        </p:nvSpPr>
        <p:spPr bwMode="auto">
          <a:xfrm>
            <a:off x="0" y="228600"/>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a:solidFill>
                  <a:srgbClr val="FFFFFF"/>
                </a:solidFill>
              </a:rPr>
              <a:t>Classifier</a:t>
            </a:r>
          </a:p>
          <a:p>
            <a:pPr algn="ctr" eaLnBrk="1" hangingPunct="1">
              <a:spcBef>
                <a:spcPct val="0"/>
              </a:spcBef>
              <a:buFontTx/>
              <a:buNone/>
            </a:pPr>
            <a:r>
              <a:rPr lang="en-US" altLang="en-US" sz="3600">
                <a:solidFill>
                  <a:srgbClr val="FFFFFF"/>
                </a:solidFill>
              </a:rPr>
              <a:t>Comparison</a:t>
            </a:r>
          </a:p>
        </p:txBody>
      </p:sp>
      <p:sp>
        <p:nvSpPr>
          <p:cNvPr id="73734" name="AutoShape 4"/>
          <p:cNvSpPr>
            <a:spLocks noChangeArrowheads="1"/>
          </p:cNvSpPr>
          <p:nvPr/>
        </p:nvSpPr>
        <p:spPr bwMode="auto">
          <a:xfrm rot="8100000">
            <a:off x="7162800" y="1676400"/>
            <a:ext cx="663575" cy="282575"/>
          </a:xfrm>
          <a:prstGeom prst="rightArrow">
            <a:avLst>
              <a:gd name="adj1" fmla="val 34213"/>
              <a:gd name="adj2" fmla="val 60567"/>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endParaRPr lang="en-US" altLang="en-US" sz="3200" b="1">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475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E5D25087-2626-4FAF-A9A9-F6850366254D}" type="slidenum">
              <a:rPr lang="en-US" altLang="en-US" sz="1200">
                <a:solidFill>
                  <a:srgbClr val="FFFFFF"/>
                </a:solidFill>
                <a:latin typeface="Arial" panose="020B0604020202020204" pitchFamily="34" charset="0"/>
              </a:rPr>
              <a:pPr eaLnBrk="1" hangingPunct="1">
                <a:spcBef>
                  <a:spcPct val="0"/>
                </a:spcBef>
                <a:buFontTx/>
                <a:buNone/>
              </a:pPr>
              <a:t>48</a:t>
            </a:fld>
            <a:endParaRPr lang="en-US" altLang="en-US" sz="1200">
              <a:solidFill>
                <a:srgbClr val="FFFFFF"/>
              </a:solidFill>
              <a:latin typeface="Arial" panose="020B0604020202020204" pitchFamily="34" charset="0"/>
            </a:endParaRPr>
          </a:p>
        </p:txBody>
      </p:sp>
      <p:pic>
        <p:nvPicPr>
          <p:cNvPr id="74756" name="Picture 4" descr="o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875"/>
            <a:ext cx="70104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p:cNvSpPr txBox="1">
            <a:spLocks noChangeArrowheads="1"/>
          </p:cNvSpPr>
          <p:nvPr/>
        </p:nvSpPr>
        <p:spPr bwMode="auto">
          <a:xfrm>
            <a:off x="0" y="152400"/>
            <a:ext cx="28956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a:solidFill>
                  <a:srgbClr val="FFFFFF"/>
                </a:solidFill>
              </a:rPr>
              <a:t>Cue Combinations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5779"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D2BC677-124D-4483-99B8-9B3592A3AE4B}" type="slidenum">
              <a:rPr lang="en-US" altLang="en-US" sz="1200">
                <a:solidFill>
                  <a:srgbClr val="FFFFFF"/>
                </a:solidFill>
                <a:latin typeface="Arial" panose="020B0604020202020204" pitchFamily="34" charset="0"/>
              </a:rPr>
              <a:pPr eaLnBrk="1" hangingPunct="1">
                <a:spcBef>
                  <a:spcPct val="0"/>
                </a:spcBef>
                <a:buFontTx/>
                <a:buNone/>
              </a:pPr>
              <a:t>49</a:t>
            </a:fld>
            <a:endParaRPr lang="en-US" altLang="en-US" sz="1200">
              <a:solidFill>
                <a:srgbClr val="FFFFFF"/>
              </a:solidFill>
              <a:latin typeface="Arial" panose="020B0604020202020204" pitchFamily="34" charset="0"/>
            </a:endParaRPr>
          </a:p>
        </p:txBody>
      </p:sp>
      <p:sp>
        <p:nvSpPr>
          <p:cNvPr id="75780" name="Rectangle 2"/>
          <p:cNvSpPr>
            <a:spLocks noGrp="1" noChangeArrowheads="1"/>
          </p:cNvSpPr>
          <p:nvPr>
            <p:ph type="title"/>
          </p:nvPr>
        </p:nvSpPr>
        <p:spPr/>
        <p:txBody>
          <a:bodyPr/>
          <a:lstStyle/>
          <a:p>
            <a:pPr eaLnBrk="1" hangingPunct="1"/>
            <a:r>
              <a:rPr lang="en-US" altLang="en-US" smtClean="0"/>
              <a:t>Alternate Approaches</a:t>
            </a:r>
          </a:p>
        </p:txBody>
      </p:sp>
      <p:sp>
        <p:nvSpPr>
          <p:cNvPr id="75781" name="Rectangle 3"/>
          <p:cNvSpPr>
            <a:spLocks noGrp="1" noChangeArrowheads="1"/>
          </p:cNvSpPr>
          <p:nvPr>
            <p:ph type="body" idx="1"/>
          </p:nvPr>
        </p:nvSpPr>
        <p:spPr/>
        <p:txBody>
          <a:bodyPr/>
          <a:lstStyle/>
          <a:p>
            <a:pPr eaLnBrk="1" hangingPunct="1"/>
            <a:r>
              <a:rPr lang="en-US" altLang="en-US" smtClean="0"/>
              <a:t>Canny Detector</a:t>
            </a:r>
          </a:p>
          <a:p>
            <a:pPr lvl="1" eaLnBrk="1" hangingPunct="1"/>
            <a:r>
              <a:rPr lang="en-US" altLang="en-US" smtClean="0"/>
              <a:t>Canny 1986</a:t>
            </a:r>
          </a:p>
          <a:p>
            <a:pPr lvl="1" eaLnBrk="1" hangingPunct="1"/>
            <a:r>
              <a:rPr lang="en-US" altLang="en-US" smtClean="0"/>
              <a:t>MATLAB implementation</a:t>
            </a:r>
          </a:p>
          <a:p>
            <a:pPr lvl="1" eaLnBrk="1" hangingPunct="1"/>
            <a:r>
              <a:rPr lang="en-US" altLang="en-US" smtClean="0"/>
              <a:t>With and without hysteresis</a:t>
            </a:r>
          </a:p>
          <a:p>
            <a:pPr eaLnBrk="1" hangingPunct="1"/>
            <a:r>
              <a:rPr lang="en-US" altLang="en-US" smtClean="0"/>
              <a:t>Second Moment Matrix</a:t>
            </a:r>
          </a:p>
          <a:p>
            <a:pPr lvl="1" eaLnBrk="1" hangingPunct="1"/>
            <a:r>
              <a:rPr lang="en-US" altLang="en-US" smtClean="0"/>
              <a:t>Nitzberg/Mumford/Shiota 1993</a:t>
            </a:r>
          </a:p>
          <a:p>
            <a:pPr lvl="1" eaLnBrk="1" hangingPunct="1"/>
            <a:r>
              <a:rPr lang="en-US" altLang="en-US" smtClean="0"/>
              <a:t>cf. F</a:t>
            </a:r>
            <a:r>
              <a:rPr lang="en-US" altLang="en-US" smtClean="0">
                <a:cs typeface="Times New Roman" panose="02020603050405020304" pitchFamily="18" charset="0"/>
              </a:rPr>
              <a:t>ö</a:t>
            </a:r>
            <a:r>
              <a:rPr lang="en-US" altLang="en-US" smtClean="0"/>
              <a:t>rstner and Harris corner detectors</a:t>
            </a:r>
          </a:p>
          <a:p>
            <a:pPr lvl="1" eaLnBrk="1" hangingPunct="1"/>
            <a:r>
              <a:rPr lang="en-US" altLang="en-US" smtClean="0"/>
              <a:t>Used by Konishi et al. 1999 in learning framework</a:t>
            </a:r>
          </a:p>
          <a:p>
            <a:pPr lvl="1" eaLnBrk="1" hangingPunct="1"/>
            <a:r>
              <a:rPr lang="en-US" altLang="en-US" smtClean="0"/>
              <a:t>Logistic model trained on full eigenspectrum</a:t>
            </a:r>
          </a:p>
          <a:p>
            <a:pPr lvl="1" eaLnBrk="1" hangingPunct="1"/>
            <a:endParaRPr lang="en-US" altLang="en-US"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dirty="0" smtClean="0"/>
              <a:t>Recap: Canny edge detector</a:t>
            </a:r>
          </a:p>
        </p:txBody>
      </p:sp>
      <p:sp>
        <p:nvSpPr>
          <p:cNvPr id="19459" name="Rectangle 3"/>
          <p:cNvSpPr>
            <a:spLocks noGrp="1" noChangeArrowheads="1"/>
          </p:cNvSpPr>
          <p:nvPr>
            <p:ph type="body" idx="1"/>
          </p:nvPr>
        </p:nvSpPr>
        <p:spPr>
          <a:xfrm>
            <a:off x="685800" y="1066800"/>
            <a:ext cx="7772400" cy="3886200"/>
          </a:xfrm>
        </p:spPr>
        <p:txBody>
          <a:bodyPr>
            <a:normAutofit lnSpcReduction="10000"/>
          </a:bodyPr>
          <a:lstStyle/>
          <a:p>
            <a:pPr>
              <a:buFontTx/>
              <a:buChar char="•"/>
              <a:defRPr/>
            </a:pPr>
            <a:r>
              <a:rPr lang="en-US" smtClean="0"/>
              <a:t>This is probably the most widely used edge detector in computer vision</a:t>
            </a:r>
          </a:p>
          <a:p>
            <a:pPr>
              <a:buFontTx/>
              <a:buChar char="•"/>
              <a:defRPr/>
            </a:pPr>
            <a:r>
              <a:rPr lang="en-US" smtClean="0"/>
              <a:t>Theoretical model: step-edges corrupted by additive Gaussian noise</a:t>
            </a:r>
          </a:p>
          <a:p>
            <a:pPr>
              <a:buFontTx/>
              <a:buChar char="•"/>
              <a:defRPr/>
            </a:pPr>
            <a:r>
              <a:rPr lang="en-US" smtClean="0"/>
              <a:t>Canny has shown that the first derivative of the Gaussian closely approximates the operator that optimizes the product of </a:t>
            </a:r>
            <a:r>
              <a:rPr lang="en-US" i="1" smtClean="0"/>
              <a:t>signal-to-noise ratio</a:t>
            </a:r>
            <a:r>
              <a:rPr lang="en-US" smtClean="0"/>
              <a:t> and localization</a:t>
            </a:r>
          </a:p>
        </p:txBody>
      </p:sp>
      <p:sp>
        <p:nvSpPr>
          <p:cNvPr id="30724" name="Rectangle 4"/>
          <p:cNvSpPr>
            <a:spLocks noChangeArrowheads="1"/>
          </p:cNvSpPr>
          <p:nvPr/>
        </p:nvSpPr>
        <p:spPr bwMode="auto">
          <a:xfrm>
            <a:off x="457200" y="5532438"/>
            <a:ext cx="8229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latin typeface="Arial" panose="020B0604020202020204" pitchFamily="34" charset="0"/>
              </a:rPr>
              <a:t>J. Canny, </a:t>
            </a:r>
            <a:r>
              <a:rPr lang="en-US" altLang="en-US" sz="2000" b="1" i="1">
                <a:latin typeface="Arial" panose="020B0604020202020204" pitchFamily="34" charset="0"/>
                <a:hlinkClick r:id="rId3"/>
              </a:rPr>
              <a:t>A Computational Approach To Edge Detection</a:t>
            </a:r>
            <a:r>
              <a:rPr lang="en-US" altLang="en-US" sz="2000">
                <a:latin typeface="Arial" panose="020B0604020202020204" pitchFamily="34" charset="0"/>
              </a:rPr>
              <a:t>, IEEE Trans. Pattern Analysis and Machine Intelligence, 8:679-714, 1986. </a:t>
            </a:r>
          </a:p>
        </p:txBody>
      </p:sp>
      <p:sp>
        <p:nvSpPr>
          <p:cNvPr id="30725" name="Text Box 5"/>
          <p:cNvSpPr txBox="1">
            <a:spLocks noChangeArrowheads="1"/>
          </p:cNvSpPr>
          <p:nvPr/>
        </p:nvSpPr>
        <p:spPr bwMode="auto">
          <a:xfrm>
            <a:off x="7519988" y="6553200"/>
            <a:ext cx="1592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Source: L. Fei-Fei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6803"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101B2E8E-4776-4731-B209-4F27EDB33DB0}" type="slidenum">
              <a:rPr lang="en-US" altLang="en-US" sz="1200">
                <a:solidFill>
                  <a:srgbClr val="FFFFFF"/>
                </a:solidFill>
                <a:latin typeface="Arial" panose="020B0604020202020204" pitchFamily="34" charset="0"/>
              </a:rPr>
              <a:pPr eaLnBrk="1" hangingPunct="1">
                <a:spcBef>
                  <a:spcPct val="0"/>
                </a:spcBef>
                <a:buFontTx/>
                <a:buNone/>
              </a:pPr>
              <a:t>50</a:t>
            </a:fld>
            <a:endParaRPr lang="en-US" altLang="en-US" sz="1200">
              <a:solidFill>
                <a:srgbClr val="FFFFFF"/>
              </a:solidFill>
              <a:latin typeface="Arial" panose="020B0604020202020204" pitchFamily="34" charset="0"/>
            </a:endParaRPr>
          </a:p>
        </p:txBody>
      </p:sp>
      <p:graphicFrame>
        <p:nvGraphicFramePr>
          <p:cNvPr id="76804" name="Object 10"/>
          <p:cNvGraphicFramePr>
            <a:graphicFrameLocks noChangeAspect="1"/>
          </p:cNvGraphicFramePr>
          <p:nvPr/>
        </p:nvGraphicFramePr>
        <p:xfrm>
          <a:off x="609600" y="1600200"/>
          <a:ext cx="1527175" cy="2287588"/>
        </p:xfrm>
        <a:graphic>
          <a:graphicData uri="http://schemas.openxmlformats.org/presentationml/2006/ole">
            <mc:AlternateContent xmlns:mc="http://schemas.openxmlformats.org/markup-compatibility/2006">
              <mc:Choice xmlns:v="urn:schemas-microsoft-com:vml" Requires="v">
                <p:oleObj spid="_x0000_s76856" name="Photo Editor Photo" r:id="rId3" imgW="3057143" imgH="4580952" progId="MSPhotoEd.3">
                  <p:embed/>
                </p:oleObj>
              </mc:Choice>
              <mc:Fallback>
                <p:oleObj name="Photo Editor Photo" r:id="rId3" imgW="3057143" imgH="4580952" progId="MSPhotoEd.3">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1527175" cy="22875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5" name="Object 11"/>
          <p:cNvGraphicFramePr>
            <a:graphicFrameLocks noChangeAspect="1"/>
          </p:cNvGraphicFramePr>
          <p:nvPr/>
        </p:nvGraphicFramePr>
        <p:xfrm>
          <a:off x="7010400" y="1600200"/>
          <a:ext cx="1527175" cy="2287588"/>
        </p:xfrm>
        <a:graphic>
          <a:graphicData uri="http://schemas.openxmlformats.org/presentationml/2006/ole">
            <mc:AlternateContent xmlns:mc="http://schemas.openxmlformats.org/markup-compatibility/2006">
              <mc:Choice xmlns:v="urn:schemas-microsoft-com:vml" Requires="v">
                <p:oleObj spid="_x0000_s76857" name="Photo Editor Photo" r:id="rId5" imgW="3057143" imgH="4580952" progId="MSPhotoEd.3">
                  <p:embed/>
                </p:oleObj>
              </mc:Choice>
              <mc:Fallback>
                <p:oleObj name="Photo Editor Photo" r:id="rId5" imgW="3057143" imgH="4580952" progId="MSPhotoEd.3">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00200"/>
                        <a:ext cx="1527175" cy="22875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6" name="Object 12"/>
          <p:cNvGraphicFramePr>
            <a:graphicFrameLocks noChangeAspect="1"/>
          </p:cNvGraphicFramePr>
          <p:nvPr/>
        </p:nvGraphicFramePr>
        <p:xfrm>
          <a:off x="2209800" y="1600200"/>
          <a:ext cx="1524000" cy="2286000"/>
        </p:xfrm>
        <a:graphic>
          <a:graphicData uri="http://schemas.openxmlformats.org/presentationml/2006/ole">
            <mc:AlternateContent xmlns:mc="http://schemas.openxmlformats.org/markup-compatibility/2006">
              <mc:Choice xmlns:v="urn:schemas-microsoft-com:vml" Requires="v">
                <p:oleObj spid="_x0000_s76858" name="Photo Editor Photo" r:id="rId7" imgW="1523810" imgH="2285714" progId="MSPhotoEd.3">
                  <p:embed/>
                </p:oleObj>
              </mc:Choice>
              <mc:Fallback>
                <p:oleObj name="Photo Editor Photo" r:id="rId7" imgW="1523810" imgH="2285714" progId="MSPhotoEd.3">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1600200"/>
                        <a:ext cx="1524000" cy="228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7" name="Object 13"/>
          <p:cNvGraphicFramePr>
            <a:graphicFrameLocks noChangeAspect="1"/>
          </p:cNvGraphicFramePr>
          <p:nvPr/>
        </p:nvGraphicFramePr>
        <p:xfrm>
          <a:off x="3810000" y="1600200"/>
          <a:ext cx="1524000" cy="2286000"/>
        </p:xfrm>
        <a:graphic>
          <a:graphicData uri="http://schemas.openxmlformats.org/presentationml/2006/ole">
            <mc:AlternateContent xmlns:mc="http://schemas.openxmlformats.org/markup-compatibility/2006">
              <mc:Choice xmlns:v="urn:schemas-microsoft-com:vml" Requires="v">
                <p:oleObj spid="_x0000_s76859" name="Photo Editor Photo" r:id="rId9" imgW="1523810" imgH="2285714" progId="MSPhotoEd.3">
                  <p:embed/>
                </p:oleObj>
              </mc:Choice>
              <mc:Fallback>
                <p:oleObj name="Photo Editor Photo" r:id="rId9" imgW="1523810" imgH="2285714" progId="MSPhotoEd.3">
                  <p:embed/>
                  <p:pic>
                    <p:nvPicPr>
                      <p:cNvPr id="0" name="Object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1600200"/>
                        <a:ext cx="1524000" cy="228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6808" name="Object 14"/>
          <p:cNvGraphicFramePr>
            <a:graphicFrameLocks noChangeAspect="1"/>
          </p:cNvGraphicFramePr>
          <p:nvPr/>
        </p:nvGraphicFramePr>
        <p:xfrm>
          <a:off x="5410200" y="1600200"/>
          <a:ext cx="1524000" cy="2286000"/>
        </p:xfrm>
        <a:graphic>
          <a:graphicData uri="http://schemas.openxmlformats.org/presentationml/2006/ole">
            <mc:AlternateContent xmlns:mc="http://schemas.openxmlformats.org/markup-compatibility/2006">
              <mc:Choice xmlns:v="urn:schemas-microsoft-com:vml" Requires="v">
                <p:oleObj spid="_x0000_s76860" name="Photo Editor Photo" r:id="rId11" imgW="1523810" imgH="2285714" progId="MSPhotoEd.3">
                  <p:embed/>
                </p:oleObj>
              </mc:Choice>
              <mc:Fallback>
                <p:oleObj name="Photo Editor Photo" r:id="rId11" imgW="1523810" imgH="2285714" progId="MSPhotoEd.3">
                  <p:embed/>
                  <p:pic>
                    <p:nvPicPr>
                      <p:cNvPr id="0"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1600200"/>
                        <a:ext cx="1524000" cy="228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6809" name="Rectangle 15"/>
          <p:cNvSpPr>
            <a:spLocks noGrp="1" noChangeArrowheads="1"/>
          </p:cNvSpPr>
          <p:nvPr>
            <p:ph type="title"/>
          </p:nvPr>
        </p:nvSpPr>
        <p:spPr>
          <a:noFill/>
        </p:spPr>
        <p:txBody>
          <a:bodyPr/>
          <a:lstStyle/>
          <a:p>
            <a:pPr eaLnBrk="1" hangingPunct="1"/>
            <a:r>
              <a:rPr lang="en-US" altLang="en-US" smtClean="0"/>
              <a:t>P</a:t>
            </a:r>
            <a:r>
              <a:rPr lang="en-US" altLang="en-US" baseline="-25000" smtClean="0"/>
              <a:t>b</a:t>
            </a:r>
            <a:r>
              <a:rPr lang="en-US" altLang="en-US" smtClean="0"/>
              <a:t> Images</a:t>
            </a:r>
          </a:p>
        </p:txBody>
      </p:sp>
      <p:sp>
        <p:nvSpPr>
          <p:cNvPr id="76810" name="Text Box 16"/>
          <p:cNvSpPr txBox="1">
            <a:spLocks noChangeArrowheads="1"/>
          </p:cNvSpPr>
          <p:nvPr/>
        </p:nvSpPr>
        <p:spPr bwMode="auto">
          <a:xfrm>
            <a:off x="2514600" y="1143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Canny</a:t>
            </a:r>
          </a:p>
        </p:txBody>
      </p:sp>
      <p:sp>
        <p:nvSpPr>
          <p:cNvPr id="76811" name="Text Box 17"/>
          <p:cNvSpPr txBox="1">
            <a:spLocks noChangeArrowheads="1"/>
          </p:cNvSpPr>
          <p:nvPr/>
        </p:nvSpPr>
        <p:spPr bwMode="auto">
          <a:xfrm>
            <a:off x="4165600" y="1143000"/>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2MM</a:t>
            </a:r>
          </a:p>
        </p:txBody>
      </p:sp>
      <p:sp>
        <p:nvSpPr>
          <p:cNvPr id="76812" name="Text Box 18"/>
          <p:cNvSpPr txBox="1">
            <a:spLocks noChangeArrowheads="1"/>
          </p:cNvSpPr>
          <p:nvPr/>
        </p:nvSpPr>
        <p:spPr bwMode="auto">
          <a:xfrm>
            <a:off x="5943600" y="11430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Us</a:t>
            </a:r>
          </a:p>
        </p:txBody>
      </p:sp>
      <p:sp>
        <p:nvSpPr>
          <p:cNvPr id="76813" name="Text Box 19"/>
          <p:cNvSpPr txBox="1">
            <a:spLocks noChangeArrowheads="1"/>
          </p:cNvSpPr>
          <p:nvPr/>
        </p:nvSpPr>
        <p:spPr bwMode="auto">
          <a:xfrm>
            <a:off x="7265988" y="1143000"/>
            <a:ext cx="108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Human</a:t>
            </a:r>
          </a:p>
        </p:txBody>
      </p:sp>
      <p:sp>
        <p:nvSpPr>
          <p:cNvPr id="76814" name="Text Box 20"/>
          <p:cNvSpPr txBox="1">
            <a:spLocks noChangeArrowheads="1"/>
          </p:cNvSpPr>
          <p:nvPr/>
        </p:nvSpPr>
        <p:spPr bwMode="auto">
          <a:xfrm>
            <a:off x="933450" y="1143000"/>
            <a:ext cx="94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Image</a:t>
            </a:r>
          </a:p>
        </p:txBody>
      </p:sp>
      <p:graphicFrame>
        <p:nvGraphicFramePr>
          <p:cNvPr id="76815" name="Object 23"/>
          <p:cNvGraphicFramePr>
            <a:graphicFrameLocks noChangeAspect="1"/>
          </p:cNvGraphicFramePr>
          <p:nvPr/>
        </p:nvGraphicFramePr>
        <p:xfrm>
          <a:off x="5410200" y="3962400"/>
          <a:ext cx="1524000" cy="2286000"/>
        </p:xfrm>
        <a:graphic>
          <a:graphicData uri="http://schemas.openxmlformats.org/presentationml/2006/ole">
            <mc:AlternateContent xmlns:mc="http://schemas.openxmlformats.org/markup-compatibility/2006">
              <mc:Choice xmlns:v="urn:schemas-microsoft-com:vml" Requires="v">
                <p:oleObj spid="_x0000_s76861" name="Photo Editor Photo" r:id="rId13" imgW="1523810" imgH="2285714" progId="MSPhotoEd.3">
                  <p:embed/>
                </p:oleObj>
              </mc:Choice>
              <mc:Fallback>
                <p:oleObj name="Photo Editor Photo" r:id="rId13" imgW="1523810" imgH="2285714" progId="MSPhotoEd.3">
                  <p:embed/>
                  <p:pic>
                    <p:nvPicPr>
                      <p:cNvPr id="0"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10200" y="3962400"/>
                        <a:ext cx="1524000" cy="22860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816" name="Picture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09600" y="3962400"/>
            <a:ext cx="1527175" cy="2287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7" name="Picture 2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3962400"/>
            <a:ext cx="1527175" cy="22875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8" name="Picture 2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09800" y="3962400"/>
            <a:ext cx="1524000"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6819" name="Picture 2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3962400"/>
            <a:ext cx="1524000"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7827"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A0EFE900-C281-4A5E-ADFD-26ED8A97BF33}" type="slidenum">
              <a:rPr lang="en-US" altLang="en-US" sz="1200">
                <a:solidFill>
                  <a:srgbClr val="FFFFFF"/>
                </a:solidFill>
                <a:latin typeface="Arial" panose="020B0604020202020204" pitchFamily="34" charset="0"/>
              </a:rPr>
              <a:pPr eaLnBrk="1" hangingPunct="1">
                <a:spcBef>
                  <a:spcPct val="0"/>
                </a:spcBef>
                <a:buFontTx/>
                <a:buNone/>
              </a:pPr>
              <a:t>51</a:t>
            </a:fld>
            <a:endParaRPr lang="en-US" altLang="en-US" sz="1200">
              <a:solidFill>
                <a:srgbClr val="FFFFFF"/>
              </a:solidFill>
              <a:latin typeface="Arial" panose="020B0604020202020204" pitchFamily="34" charset="0"/>
            </a:endParaRPr>
          </a:p>
        </p:txBody>
      </p:sp>
      <p:sp>
        <p:nvSpPr>
          <p:cNvPr id="77828" name="Rectangle 2"/>
          <p:cNvSpPr>
            <a:spLocks noGrp="1" noChangeArrowheads="1"/>
          </p:cNvSpPr>
          <p:nvPr>
            <p:ph type="title"/>
          </p:nvPr>
        </p:nvSpPr>
        <p:spPr/>
        <p:txBody>
          <a:bodyPr/>
          <a:lstStyle/>
          <a:p>
            <a:pPr eaLnBrk="1" hangingPunct="1"/>
            <a:r>
              <a:rPr lang="en-US" altLang="en-US" smtClean="0"/>
              <a:t>P</a:t>
            </a:r>
            <a:r>
              <a:rPr lang="en-US" altLang="en-US" baseline="-25000" smtClean="0"/>
              <a:t>b</a:t>
            </a:r>
            <a:r>
              <a:rPr lang="en-US" altLang="en-US" smtClean="0"/>
              <a:t> Images II</a:t>
            </a:r>
          </a:p>
        </p:txBody>
      </p:sp>
      <p:graphicFrame>
        <p:nvGraphicFramePr>
          <p:cNvPr id="77829" name="Object 3"/>
          <p:cNvGraphicFramePr>
            <a:graphicFrameLocks noChangeAspect="1"/>
          </p:cNvGraphicFramePr>
          <p:nvPr/>
        </p:nvGraphicFramePr>
        <p:xfrm>
          <a:off x="609600" y="1600200"/>
          <a:ext cx="1527175" cy="2287588"/>
        </p:xfrm>
        <a:graphic>
          <a:graphicData uri="http://schemas.openxmlformats.org/presentationml/2006/ole">
            <mc:AlternateContent xmlns:mc="http://schemas.openxmlformats.org/markup-compatibility/2006">
              <mc:Choice xmlns:v="urn:schemas-microsoft-com:vml" Requires="v">
                <p:oleObj spid="_x0000_s77904" name="Photo Editor Photo" r:id="rId3" imgW="3057143" imgH="4580952" progId="MSPhotoEd.3">
                  <p:embed/>
                </p:oleObj>
              </mc:Choice>
              <mc:Fallback>
                <p:oleObj name="Photo Editor Photo" r:id="rId3" imgW="3057143" imgH="4580952"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1527175" cy="2287588"/>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0" name="Object 4"/>
          <p:cNvGraphicFramePr>
            <a:graphicFrameLocks noChangeAspect="1"/>
          </p:cNvGraphicFramePr>
          <p:nvPr/>
        </p:nvGraphicFramePr>
        <p:xfrm>
          <a:off x="5410200" y="1600200"/>
          <a:ext cx="1524000" cy="2286000"/>
        </p:xfrm>
        <a:graphic>
          <a:graphicData uri="http://schemas.openxmlformats.org/presentationml/2006/ole">
            <mc:AlternateContent xmlns:mc="http://schemas.openxmlformats.org/markup-compatibility/2006">
              <mc:Choice xmlns:v="urn:schemas-microsoft-com:vml" Requires="v">
                <p:oleObj spid="_x0000_s77905" name="Photo Editor Photo" r:id="rId5" imgW="1523810" imgH="2285714" progId="MSPhotoEd.3">
                  <p:embed/>
                </p:oleObj>
              </mc:Choice>
              <mc:Fallback>
                <p:oleObj name="Photo Editor Photo" r:id="rId5" imgW="1523810" imgH="2285714"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1600200"/>
                        <a:ext cx="1524000" cy="2286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1" name="Object 5"/>
          <p:cNvGraphicFramePr>
            <a:graphicFrameLocks noChangeAspect="1"/>
          </p:cNvGraphicFramePr>
          <p:nvPr/>
        </p:nvGraphicFramePr>
        <p:xfrm>
          <a:off x="7010400" y="1600200"/>
          <a:ext cx="1527175" cy="2287588"/>
        </p:xfrm>
        <a:graphic>
          <a:graphicData uri="http://schemas.openxmlformats.org/presentationml/2006/ole">
            <mc:AlternateContent xmlns:mc="http://schemas.openxmlformats.org/markup-compatibility/2006">
              <mc:Choice xmlns:v="urn:schemas-microsoft-com:vml" Requires="v">
                <p:oleObj spid="_x0000_s77906" name="Photo Editor Photo" r:id="rId7" imgW="3057143" imgH="4580952" progId="MSPhotoEd.3">
                  <p:embed/>
                </p:oleObj>
              </mc:Choice>
              <mc:Fallback>
                <p:oleObj name="Photo Editor Photo" r:id="rId7" imgW="3057143" imgH="4580952"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00200"/>
                        <a:ext cx="1527175"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2" name="Object 6"/>
          <p:cNvGraphicFramePr>
            <a:graphicFrameLocks noChangeAspect="1"/>
          </p:cNvGraphicFramePr>
          <p:nvPr/>
        </p:nvGraphicFramePr>
        <p:xfrm>
          <a:off x="2209800" y="1600200"/>
          <a:ext cx="1524000" cy="2286000"/>
        </p:xfrm>
        <a:graphic>
          <a:graphicData uri="http://schemas.openxmlformats.org/presentationml/2006/ole">
            <mc:AlternateContent xmlns:mc="http://schemas.openxmlformats.org/markup-compatibility/2006">
              <mc:Choice xmlns:v="urn:schemas-microsoft-com:vml" Requires="v">
                <p:oleObj spid="_x0000_s77907" name="Photo Editor Photo" r:id="rId9" imgW="1523810" imgH="2285714" progId="MSPhotoEd.3">
                  <p:embed/>
                </p:oleObj>
              </mc:Choice>
              <mc:Fallback>
                <p:oleObj name="Photo Editor Photo" r:id="rId9" imgW="1523810" imgH="2285714"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09800" y="1600200"/>
                        <a:ext cx="1524000" cy="2286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3" name="Object 7"/>
          <p:cNvGraphicFramePr>
            <a:graphicFrameLocks noChangeAspect="1"/>
          </p:cNvGraphicFramePr>
          <p:nvPr/>
        </p:nvGraphicFramePr>
        <p:xfrm>
          <a:off x="3810000" y="1600200"/>
          <a:ext cx="1524000" cy="2286000"/>
        </p:xfrm>
        <a:graphic>
          <a:graphicData uri="http://schemas.openxmlformats.org/presentationml/2006/ole">
            <mc:AlternateContent xmlns:mc="http://schemas.openxmlformats.org/markup-compatibility/2006">
              <mc:Choice xmlns:v="urn:schemas-microsoft-com:vml" Requires="v">
                <p:oleObj spid="_x0000_s77908" name="Photo Editor Photo" r:id="rId11" imgW="1523810" imgH="2285714" progId="MSPhotoEd.3">
                  <p:embed/>
                </p:oleObj>
              </mc:Choice>
              <mc:Fallback>
                <p:oleObj name="Photo Editor Photo" r:id="rId11" imgW="1523810" imgH="2285714" progId="MSPhotoEd.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0000" y="1600200"/>
                        <a:ext cx="1524000" cy="2286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4" name="Object 8"/>
          <p:cNvGraphicFramePr>
            <a:graphicFrameLocks noChangeAspect="1"/>
          </p:cNvGraphicFramePr>
          <p:nvPr/>
        </p:nvGraphicFramePr>
        <p:xfrm>
          <a:off x="609600" y="3962400"/>
          <a:ext cx="1527175" cy="2287588"/>
        </p:xfrm>
        <a:graphic>
          <a:graphicData uri="http://schemas.openxmlformats.org/presentationml/2006/ole">
            <mc:AlternateContent xmlns:mc="http://schemas.openxmlformats.org/markup-compatibility/2006">
              <mc:Choice xmlns:v="urn:schemas-microsoft-com:vml" Requires="v">
                <p:oleObj spid="_x0000_s77909" name="Photo Editor Photo" r:id="rId13" imgW="3057143" imgH="4580952" progId="MSPhotoEd.3">
                  <p:embed/>
                </p:oleObj>
              </mc:Choice>
              <mc:Fallback>
                <p:oleObj name="Photo Editor Photo" r:id="rId13" imgW="3057143" imgH="4580952" progId="MSPhotoEd.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3962400"/>
                        <a:ext cx="1527175" cy="2287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5" name="Object 9"/>
          <p:cNvGraphicFramePr>
            <a:graphicFrameLocks noChangeAspect="1"/>
          </p:cNvGraphicFramePr>
          <p:nvPr/>
        </p:nvGraphicFramePr>
        <p:xfrm>
          <a:off x="7010400" y="3962400"/>
          <a:ext cx="1527175" cy="2287588"/>
        </p:xfrm>
        <a:graphic>
          <a:graphicData uri="http://schemas.openxmlformats.org/presentationml/2006/ole">
            <mc:AlternateContent xmlns:mc="http://schemas.openxmlformats.org/markup-compatibility/2006">
              <mc:Choice xmlns:v="urn:schemas-microsoft-com:vml" Requires="v">
                <p:oleObj spid="_x0000_s77910" name="Photo Editor Photo" r:id="rId15" imgW="3057143" imgH="4580952" progId="MSPhotoEd.3">
                  <p:embed/>
                </p:oleObj>
              </mc:Choice>
              <mc:Fallback>
                <p:oleObj name="Photo Editor Photo" r:id="rId15" imgW="3057143" imgH="4580952" progId="MSPhotoEd.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3962400"/>
                        <a:ext cx="1527175"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6" name="Object 10"/>
          <p:cNvGraphicFramePr>
            <a:graphicFrameLocks noChangeAspect="1"/>
          </p:cNvGraphicFramePr>
          <p:nvPr/>
        </p:nvGraphicFramePr>
        <p:xfrm>
          <a:off x="5410200" y="3962400"/>
          <a:ext cx="1524000" cy="2286000"/>
        </p:xfrm>
        <a:graphic>
          <a:graphicData uri="http://schemas.openxmlformats.org/presentationml/2006/ole">
            <mc:AlternateContent xmlns:mc="http://schemas.openxmlformats.org/markup-compatibility/2006">
              <mc:Choice xmlns:v="urn:schemas-microsoft-com:vml" Requires="v">
                <p:oleObj spid="_x0000_s77911" name="Photo Editor Photo" r:id="rId17" imgW="1523810" imgH="2285714" progId="MSPhotoEd.3">
                  <p:embed/>
                </p:oleObj>
              </mc:Choice>
              <mc:Fallback>
                <p:oleObj name="Photo Editor Photo" r:id="rId17" imgW="1523810" imgH="2285714" progId="MSPhotoEd.3">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102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7" name="Object 11"/>
          <p:cNvGraphicFramePr>
            <a:graphicFrameLocks noChangeAspect="1"/>
          </p:cNvGraphicFramePr>
          <p:nvPr/>
        </p:nvGraphicFramePr>
        <p:xfrm>
          <a:off x="2209800" y="3962400"/>
          <a:ext cx="1524000" cy="2286000"/>
        </p:xfrm>
        <a:graphic>
          <a:graphicData uri="http://schemas.openxmlformats.org/presentationml/2006/ole">
            <mc:AlternateContent xmlns:mc="http://schemas.openxmlformats.org/markup-compatibility/2006">
              <mc:Choice xmlns:v="urn:schemas-microsoft-com:vml" Requires="v">
                <p:oleObj spid="_x0000_s77912" name="Photo Editor Photo" r:id="rId19" imgW="1523810" imgH="2285714" progId="MSPhotoEd.3">
                  <p:embed/>
                </p:oleObj>
              </mc:Choice>
              <mc:Fallback>
                <p:oleObj name="Photo Editor Photo" r:id="rId19" imgW="1523810" imgH="2285714" progId="MSPhotoEd.3">
                  <p:embed/>
                  <p:pic>
                    <p:nvPicPr>
                      <p:cNvPr id="0"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098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8" name="Object 12"/>
          <p:cNvGraphicFramePr>
            <a:graphicFrameLocks noChangeAspect="1"/>
          </p:cNvGraphicFramePr>
          <p:nvPr/>
        </p:nvGraphicFramePr>
        <p:xfrm>
          <a:off x="3810000" y="3962400"/>
          <a:ext cx="1524000" cy="2286000"/>
        </p:xfrm>
        <a:graphic>
          <a:graphicData uri="http://schemas.openxmlformats.org/presentationml/2006/ole">
            <mc:AlternateContent xmlns:mc="http://schemas.openxmlformats.org/markup-compatibility/2006">
              <mc:Choice xmlns:v="urn:schemas-microsoft-com:vml" Requires="v">
                <p:oleObj spid="_x0000_s77913" name="Photo Editor Photo" r:id="rId21" imgW="1523810" imgH="2285714" progId="MSPhotoEd.3">
                  <p:embed/>
                </p:oleObj>
              </mc:Choice>
              <mc:Fallback>
                <p:oleObj name="Photo Editor Photo" r:id="rId21" imgW="1523810" imgH="2285714" progId="MSPhotoEd.3">
                  <p:embed/>
                  <p:pic>
                    <p:nvPicPr>
                      <p:cNvPr id="0" name="Object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100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7839" name="Text Box 13"/>
          <p:cNvSpPr txBox="1">
            <a:spLocks noChangeArrowheads="1"/>
          </p:cNvSpPr>
          <p:nvPr/>
        </p:nvSpPr>
        <p:spPr bwMode="auto">
          <a:xfrm>
            <a:off x="2514600" y="1143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Canny</a:t>
            </a:r>
          </a:p>
        </p:txBody>
      </p:sp>
      <p:sp>
        <p:nvSpPr>
          <p:cNvPr id="77840" name="Text Box 14"/>
          <p:cNvSpPr txBox="1">
            <a:spLocks noChangeArrowheads="1"/>
          </p:cNvSpPr>
          <p:nvPr/>
        </p:nvSpPr>
        <p:spPr bwMode="auto">
          <a:xfrm>
            <a:off x="4165600" y="1143000"/>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2MM</a:t>
            </a:r>
          </a:p>
        </p:txBody>
      </p:sp>
      <p:sp>
        <p:nvSpPr>
          <p:cNvPr id="77841" name="Text Box 15"/>
          <p:cNvSpPr txBox="1">
            <a:spLocks noChangeArrowheads="1"/>
          </p:cNvSpPr>
          <p:nvPr/>
        </p:nvSpPr>
        <p:spPr bwMode="auto">
          <a:xfrm>
            <a:off x="5943600" y="11430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Us</a:t>
            </a:r>
          </a:p>
        </p:txBody>
      </p:sp>
      <p:sp>
        <p:nvSpPr>
          <p:cNvPr id="77842" name="Text Box 16"/>
          <p:cNvSpPr txBox="1">
            <a:spLocks noChangeArrowheads="1"/>
          </p:cNvSpPr>
          <p:nvPr/>
        </p:nvSpPr>
        <p:spPr bwMode="auto">
          <a:xfrm>
            <a:off x="7265988" y="1143000"/>
            <a:ext cx="108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Human</a:t>
            </a:r>
          </a:p>
        </p:txBody>
      </p:sp>
      <p:sp>
        <p:nvSpPr>
          <p:cNvPr id="77843" name="Text Box 17"/>
          <p:cNvSpPr txBox="1">
            <a:spLocks noChangeArrowheads="1"/>
          </p:cNvSpPr>
          <p:nvPr/>
        </p:nvSpPr>
        <p:spPr bwMode="auto">
          <a:xfrm>
            <a:off x="933450" y="1143000"/>
            <a:ext cx="94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Image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oter Placeholder 2"/>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8851" name="Slide Number Placeholder 3"/>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5FCA0A13-8E75-4B18-9A3F-541160E3CC8A}" type="slidenum">
              <a:rPr lang="en-US" altLang="en-US" sz="1200">
                <a:solidFill>
                  <a:srgbClr val="FFFFFF"/>
                </a:solidFill>
                <a:latin typeface="Arial" panose="020B0604020202020204" pitchFamily="34" charset="0"/>
              </a:rPr>
              <a:pPr eaLnBrk="1" hangingPunct="1">
                <a:spcBef>
                  <a:spcPct val="0"/>
                </a:spcBef>
                <a:buFontTx/>
                <a:buNone/>
              </a:pPr>
              <a:t>52</a:t>
            </a:fld>
            <a:endParaRPr lang="en-US" altLang="en-US" sz="1200">
              <a:solidFill>
                <a:srgbClr val="FFFFFF"/>
              </a:solidFill>
              <a:latin typeface="Arial" panose="020B0604020202020204" pitchFamily="34" charset="0"/>
            </a:endParaRPr>
          </a:p>
        </p:txBody>
      </p:sp>
      <p:sp>
        <p:nvSpPr>
          <p:cNvPr id="78852" name="Rectangle 2"/>
          <p:cNvSpPr>
            <a:spLocks noGrp="1" noChangeArrowheads="1"/>
          </p:cNvSpPr>
          <p:nvPr>
            <p:ph type="title"/>
          </p:nvPr>
        </p:nvSpPr>
        <p:spPr/>
        <p:txBody>
          <a:bodyPr/>
          <a:lstStyle/>
          <a:p>
            <a:pPr eaLnBrk="1" hangingPunct="1"/>
            <a:r>
              <a:rPr lang="en-US" altLang="en-US" dirty="0" err="1" smtClean="0"/>
              <a:t>P</a:t>
            </a:r>
            <a:r>
              <a:rPr lang="en-US" altLang="en-US" baseline="-25000" dirty="0" err="1" smtClean="0"/>
              <a:t>b</a:t>
            </a:r>
            <a:r>
              <a:rPr lang="en-US" altLang="en-US" dirty="0" smtClean="0"/>
              <a:t> Images II</a:t>
            </a:r>
          </a:p>
        </p:txBody>
      </p:sp>
      <p:graphicFrame>
        <p:nvGraphicFramePr>
          <p:cNvPr id="78853" name="Object 3"/>
          <p:cNvGraphicFramePr>
            <a:graphicFrameLocks noChangeAspect="1"/>
          </p:cNvGraphicFramePr>
          <p:nvPr/>
        </p:nvGraphicFramePr>
        <p:xfrm>
          <a:off x="609600" y="1600200"/>
          <a:ext cx="1527175" cy="2287588"/>
        </p:xfrm>
        <a:graphic>
          <a:graphicData uri="http://schemas.openxmlformats.org/presentationml/2006/ole">
            <mc:AlternateContent xmlns:mc="http://schemas.openxmlformats.org/markup-compatibility/2006">
              <mc:Choice xmlns:v="urn:schemas-microsoft-com:vml" Requires="v">
                <p:oleObj spid="_x0000_s78928" name="Photo Editor Photo" r:id="rId3" imgW="3057143" imgH="4580952" progId="MSPhotoEd.3">
                  <p:embed/>
                </p:oleObj>
              </mc:Choice>
              <mc:Fallback>
                <p:oleObj name="Photo Editor Photo" r:id="rId3" imgW="3057143" imgH="4580952" progId="MSPhotoEd.3">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600200"/>
                        <a:ext cx="1527175" cy="2287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4" name="Object 4"/>
          <p:cNvGraphicFramePr>
            <a:graphicFrameLocks noChangeAspect="1"/>
          </p:cNvGraphicFramePr>
          <p:nvPr/>
        </p:nvGraphicFramePr>
        <p:xfrm>
          <a:off x="7010400" y="1600200"/>
          <a:ext cx="1527175" cy="2287588"/>
        </p:xfrm>
        <a:graphic>
          <a:graphicData uri="http://schemas.openxmlformats.org/presentationml/2006/ole">
            <mc:AlternateContent xmlns:mc="http://schemas.openxmlformats.org/markup-compatibility/2006">
              <mc:Choice xmlns:v="urn:schemas-microsoft-com:vml" Requires="v">
                <p:oleObj spid="_x0000_s78929" name="Photo Editor Photo" r:id="rId5" imgW="3057143" imgH="4580952" progId="MSPhotoEd.3">
                  <p:embed/>
                </p:oleObj>
              </mc:Choice>
              <mc:Fallback>
                <p:oleObj name="Photo Editor Photo" r:id="rId5" imgW="3057143" imgH="4580952" progId="MSPhotoEd.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600200"/>
                        <a:ext cx="1527175"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5" name="Object 5"/>
          <p:cNvGraphicFramePr>
            <a:graphicFrameLocks noChangeAspect="1"/>
          </p:cNvGraphicFramePr>
          <p:nvPr/>
        </p:nvGraphicFramePr>
        <p:xfrm>
          <a:off x="2209800" y="1600200"/>
          <a:ext cx="1524000" cy="2286000"/>
        </p:xfrm>
        <a:graphic>
          <a:graphicData uri="http://schemas.openxmlformats.org/presentationml/2006/ole">
            <mc:AlternateContent xmlns:mc="http://schemas.openxmlformats.org/markup-compatibility/2006">
              <mc:Choice xmlns:v="urn:schemas-microsoft-com:vml" Requires="v">
                <p:oleObj spid="_x0000_s78930" name="Photo Editor Photo" r:id="rId7" imgW="1523810" imgH="2285714" progId="MSPhotoEd.3">
                  <p:embed/>
                </p:oleObj>
              </mc:Choice>
              <mc:Fallback>
                <p:oleObj name="Photo Editor Photo" r:id="rId7" imgW="1523810" imgH="2285714" progId="MSPhotoEd.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16002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6" name="Object 6"/>
          <p:cNvGraphicFramePr>
            <a:graphicFrameLocks noChangeAspect="1"/>
          </p:cNvGraphicFramePr>
          <p:nvPr/>
        </p:nvGraphicFramePr>
        <p:xfrm>
          <a:off x="3810000" y="1600200"/>
          <a:ext cx="1524000" cy="2286000"/>
        </p:xfrm>
        <a:graphic>
          <a:graphicData uri="http://schemas.openxmlformats.org/presentationml/2006/ole">
            <mc:AlternateContent xmlns:mc="http://schemas.openxmlformats.org/markup-compatibility/2006">
              <mc:Choice xmlns:v="urn:schemas-microsoft-com:vml" Requires="v">
                <p:oleObj spid="_x0000_s78931" name="Photo Editor Photo" r:id="rId9" imgW="1523810" imgH="2285714" progId="MSPhotoEd.3">
                  <p:embed/>
                </p:oleObj>
              </mc:Choice>
              <mc:Fallback>
                <p:oleObj name="Photo Editor Photo" r:id="rId9" imgW="1523810" imgH="2285714" progId="MSPhotoEd.3">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16002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7" name="Object 7"/>
          <p:cNvGraphicFramePr>
            <a:graphicFrameLocks noChangeAspect="1"/>
          </p:cNvGraphicFramePr>
          <p:nvPr/>
        </p:nvGraphicFramePr>
        <p:xfrm>
          <a:off x="5410200" y="1600200"/>
          <a:ext cx="1524000" cy="2286000"/>
        </p:xfrm>
        <a:graphic>
          <a:graphicData uri="http://schemas.openxmlformats.org/presentationml/2006/ole">
            <mc:AlternateContent xmlns:mc="http://schemas.openxmlformats.org/markup-compatibility/2006">
              <mc:Choice xmlns:v="urn:schemas-microsoft-com:vml" Requires="v">
                <p:oleObj spid="_x0000_s78932" name="Photo Editor Photo" r:id="rId11" imgW="1523810" imgH="2285714" progId="MSPhotoEd.3">
                  <p:embed/>
                </p:oleObj>
              </mc:Choice>
              <mc:Fallback>
                <p:oleObj name="Photo Editor Photo" r:id="rId11" imgW="1523810" imgH="2285714" progId="MSPhotoEd.3">
                  <p:embed/>
                  <p:pic>
                    <p:nvPicPr>
                      <p:cNvPr id="0" name="Object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200" y="16002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8" name="Object 8"/>
          <p:cNvGraphicFramePr>
            <a:graphicFrameLocks noChangeAspect="1"/>
          </p:cNvGraphicFramePr>
          <p:nvPr/>
        </p:nvGraphicFramePr>
        <p:xfrm>
          <a:off x="609600" y="3962400"/>
          <a:ext cx="1527175" cy="2287588"/>
        </p:xfrm>
        <a:graphic>
          <a:graphicData uri="http://schemas.openxmlformats.org/presentationml/2006/ole">
            <mc:AlternateContent xmlns:mc="http://schemas.openxmlformats.org/markup-compatibility/2006">
              <mc:Choice xmlns:v="urn:schemas-microsoft-com:vml" Requires="v">
                <p:oleObj spid="_x0000_s78933" name="Photo Editor Photo" r:id="rId13" imgW="3057143" imgH="4580952" progId="MSPhotoEd.3">
                  <p:embed/>
                </p:oleObj>
              </mc:Choice>
              <mc:Fallback>
                <p:oleObj name="Photo Editor Photo" r:id="rId13" imgW="3057143" imgH="4580952" progId="MSPhotoEd.3">
                  <p:embed/>
                  <p:pic>
                    <p:nvPicPr>
                      <p:cNvPr id="0" name="Object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 y="3962400"/>
                        <a:ext cx="1527175" cy="22875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59" name="Object 9"/>
          <p:cNvGraphicFramePr>
            <a:graphicFrameLocks noChangeAspect="1"/>
          </p:cNvGraphicFramePr>
          <p:nvPr/>
        </p:nvGraphicFramePr>
        <p:xfrm>
          <a:off x="7010400" y="3962400"/>
          <a:ext cx="1527175" cy="2287588"/>
        </p:xfrm>
        <a:graphic>
          <a:graphicData uri="http://schemas.openxmlformats.org/presentationml/2006/ole">
            <mc:AlternateContent xmlns:mc="http://schemas.openxmlformats.org/markup-compatibility/2006">
              <mc:Choice xmlns:v="urn:schemas-microsoft-com:vml" Requires="v">
                <p:oleObj spid="_x0000_s78934" name="Photo Editor Photo" r:id="rId15" imgW="3057143" imgH="4580952" progId="MSPhotoEd.3">
                  <p:embed/>
                </p:oleObj>
              </mc:Choice>
              <mc:Fallback>
                <p:oleObj name="Photo Editor Photo" r:id="rId15" imgW="3057143" imgH="4580952" progId="MSPhotoEd.3">
                  <p:embed/>
                  <p:pic>
                    <p:nvPicPr>
                      <p:cNvPr id="0" name="Object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10400" y="3962400"/>
                        <a:ext cx="1527175" cy="2287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60" name="Object 10"/>
          <p:cNvGraphicFramePr>
            <a:graphicFrameLocks noChangeAspect="1"/>
          </p:cNvGraphicFramePr>
          <p:nvPr/>
        </p:nvGraphicFramePr>
        <p:xfrm>
          <a:off x="2209800" y="3962400"/>
          <a:ext cx="1524000" cy="2286000"/>
        </p:xfrm>
        <a:graphic>
          <a:graphicData uri="http://schemas.openxmlformats.org/presentationml/2006/ole">
            <mc:AlternateContent xmlns:mc="http://schemas.openxmlformats.org/markup-compatibility/2006">
              <mc:Choice xmlns:v="urn:schemas-microsoft-com:vml" Requires="v">
                <p:oleObj spid="_x0000_s78935" name="Photo Editor Photo" r:id="rId17" imgW="1523810" imgH="2285714" progId="MSPhotoEd.3">
                  <p:embed/>
                </p:oleObj>
              </mc:Choice>
              <mc:Fallback>
                <p:oleObj name="Photo Editor Photo" r:id="rId17" imgW="1523810" imgH="2285714" progId="MSPhotoEd.3">
                  <p:embed/>
                  <p:pic>
                    <p:nvPicPr>
                      <p:cNvPr id="0" name="Object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098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61" name="Object 11"/>
          <p:cNvGraphicFramePr>
            <a:graphicFrameLocks noChangeAspect="1"/>
          </p:cNvGraphicFramePr>
          <p:nvPr/>
        </p:nvGraphicFramePr>
        <p:xfrm>
          <a:off x="3810000" y="3962400"/>
          <a:ext cx="1524000" cy="2286000"/>
        </p:xfrm>
        <a:graphic>
          <a:graphicData uri="http://schemas.openxmlformats.org/presentationml/2006/ole">
            <mc:AlternateContent xmlns:mc="http://schemas.openxmlformats.org/markup-compatibility/2006">
              <mc:Choice xmlns:v="urn:schemas-microsoft-com:vml" Requires="v">
                <p:oleObj spid="_x0000_s78936" name="Photo Editor Photo" r:id="rId19" imgW="1523810" imgH="2285714" progId="MSPhotoEd.3">
                  <p:embed/>
                </p:oleObj>
              </mc:Choice>
              <mc:Fallback>
                <p:oleObj name="Photo Editor Photo" r:id="rId19" imgW="1523810" imgH="2285714" progId="MSPhotoEd.3">
                  <p:embed/>
                  <p:pic>
                    <p:nvPicPr>
                      <p:cNvPr id="0" name="Object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00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862" name="Object 12"/>
          <p:cNvGraphicFramePr>
            <a:graphicFrameLocks noChangeAspect="1"/>
          </p:cNvGraphicFramePr>
          <p:nvPr/>
        </p:nvGraphicFramePr>
        <p:xfrm>
          <a:off x="5410200" y="3962400"/>
          <a:ext cx="1524000" cy="2286000"/>
        </p:xfrm>
        <a:graphic>
          <a:graphicData uri="http://schemas.openxmlformats.org/presentationml/2006/ole">
            <mc:AlternateContent xmlns:mc="http://schemas.openxmlformats.org/markup-compatibility/2006">
              <mc:Choice xmlns:v="urn:schemas-microsoft-com:vml" Requires="v">
                <p:oleObj spid="_x0000_s78937" name="Photo Editor Photo" r:id="rId21" imgW="1523810" imgH="2285714" progId="MSPhotoEd.3">
                  <p:embed/>
                </p:oleObj>
              </mc:Choice>
              <mc:Fallback>
                <p:oleObj name="Photo Editor Photo" r:id="rId21" imgW="1523810" imgH="2285714" progId="MSPhotoEd.3">
                  <p:embed/>
                  <p:pic>
                    <p:nvPicPr>
                      <p:cNvPr id="0" name="Object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410200" y="3962400"/>
                        <a:ext cx="1524000" cy="2286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863" name="Text Box 13"/>
          <p:cNvSpPr txBox="1">
            <a:spLocks noChangeArrowheads="1"/>
          </p:cNvSpPr>
          <p:nvPr/>
        </p:nvSpPr>
        <p:spPr bwMode="auto">
          <a:xfrm>
            <a:off x="2514600" y="1143000"/>
            <a:ext cx="979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Canny</a:t>
            </a:r>
          </a:p>
        </p:txBody>
      </p:sp>
      <p:sp>
        <p:nvSpPr>
          <p:cNvPr id="78864" name="Text Box 14"/>
          <p:cNvSpPr txBox="1">
            <a:spLocks noChangeArrowheads="1"/>
          </p:cNvSpPr>
          <p:nvPr/>
        </p:nvSpPr>
        <p:spPr bwMode="auto">
          <a:xfrm>
            <a:off x="4165600" y="1143000"/>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2MM</a:t>
            </a:r>
          </a:p>
        </p:txBody>
      </p:sp>
      <p:sp>
        <p:nvSpPr>
          <p:cNvPr id="78865" name="Text Box 15"/>
          <p:cNvSpPr txBox="1">
            <a:spLocks noChangeArrowheads="1"/>
          </p:cNvSpPr>
          <p:nvPr/>
        </p:nvSpPr>
        <p:spPr bwMode="auto">
          <a:xfrm>
            <a:off x="5943600" y="1143000"/>
            <a:ext cx="523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Us</a:t>
            </a:r>
          </a:p>
        </p:txBody>
      </p:sp>
      <p:sp>
        <p:nvSpPr>
          <p:cNvPr id="78866" name="Text Box 16"/>
          <p:cNvSpPr txBox="1">
            <a:spLocks noChangeArrowheads="1"/>
          </p:cNvSpPr>
          <p:nvPr/>
        </p:nvSpPr>
        <p:spPr bwMode="auto">
          <a:xfrm>
            <a:off x="7265988" y="1143000"/>
            <a:ext cx="10810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Human</a:t>
            </a:r>
          </a:p>
        </p:txBody>
      </p:sp>
      <p:sp>
        <p:nvSpPr>
          <p:cNvPr id="78867" name="Text Box 17"/>
          <p:cNvSpPr txBox="1">
            <a:spLocks noChangeArrowheads="1"/>
          </p:cNvSpPr>
          <p:nvPr/>
        </p:nvSpPr>
        <p:spPr bwMode="auto">
          <a:xfrm>
            <a:off x="933450" y="1143000"/>
            <a:ext cx="944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2400">
                <a:solidFill>
                  <a:srgbClr val="FFFFFF"/>
                </a:solidFill>
              </a:rPr>
              <a:t>Image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79875"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F7DC06F4-4EEC-47C4-B44E-93FD661B423E}" type="slidenum">
              <a:rPr lang="en-US" altLang="en-US" sz="1200">
                <a:solidFill>
                  <a:srgbClr val="FFFFFF"/>
                </a:solidFill>
                <a:latin typeface="Arial" panose="020B0604020202020204" pitchFamily="34" charset="0"/>
              </a:rPr>
              <a:pPr eaLnBrk="1" hangingPunct="1">
                <a:spcBef>
                  <a:spcPct val="0"/>
                </a:spcBef>
                <a:buFontTx/>
                <a:buNone/>
              </a:pPr>
              <a:t>53</a:t>
            </a:fld>
            <a:endParaRPr lang="en-US" altLang="en-US" sz="1200">
              <a:solidFill>
                <a:srgbClr val="FFFFFF"/>
              </a:solidFill>
              <a:latin typeface="Arial" panose="020B0604020202020204" pitchFamily="34" charset="0"/>
            </a:endParaRPr>
          </a:p>
        </p:txBody>
      </p:sp>
      <p:pic>
        <p:nvPicPr>
          <p:cNvPr id="79876" name="Picture 7" descr="twodecad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1538" y="0"/>
            <a:ext cx="7002462"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5"/>
          <p:cNvSpPr txBox="1">
            <a:spLocks noChangeArrowheads="1"/>
          </p:cNvSpPr>
          <p:nvPr/>
        </p:nvSpPr>
        <p:spPr bwMode="auto">
          <a:xfrm>
            <a:off x="0" y="0"/>
            <a:ext cx="2895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algn="ctr" eaLnBrk="1" hangingPunct="1">
              <a:spcBef>
                <a:spcPct val="0"/>
              </a:spcBef>
              <a:buFontTx/>
              <a:buNone/>
            </a:pPr>
            <a:r>
              <a:rPr lang="en-US" altLang="en-US" sz="3600">
                <a:solidFill>
                  <a:srgbClr val="FFFFFF"/>
                </a:solidFill>
              </a:rPr>
              <a:t>Two Decades of Boundary Detection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endParaRPr lang="en-US" altLang="en-US" smtClean="0"/>
          </a:p>
        </p:txBody>
      </p:sp>
      <p:sp>
        <p:nvSpPr>
          <p:cNvPr id="4099" name="Content Placeholder 2"/>
          <p:cNvSpPr>
            <a:spLocks noGrp="1"/>
          </p:cNvSpPr>
          <p:nvPr>
            <p:ph idx="1"/>
          </p:nvPr>
        </p:nvSpPr>
        <p:spPr/>
        <p:txBody>
          <a:bodyPr/>
          <a:lstStyle/>
          <a:p>
            <a:endParaRPr lang="en-US" altLang="en-US" smtClean="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l="12926" t="5762" r="12233" b="3291"/>
          <a:stretch>
            <a:fillRect/>
          </a:stretch>
        </p:blipFill>
        <p:spPr bwMode="auto">
          <a:xfrm>
            <a:off x="3175" y="0"/>
            <a:ext cx="9140825" cy="6884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71792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endParaRPr lang="en-US" altLang="en-US" smtClean="0"/>
          </a:p>
        </p:txBody>
      </p:sp>
      <p:sp>
        <p:nvSpPr>
          <p:cNvPr id="5123" name="Content Placeholder 2"/>
          <p:cNvSpPr>
            <a:spLocks noGrp="1"/>
          </p:cNvSpPr>
          <p:nvPr>
            <p:ph idx="1"/>
          </p:nvPr>
        </p:nvSpPr>
        <p:spPr/>
        <p:txBody>
          <a:bodyPr/>
          <a:lstStyle/>
          <a:p>
            <a:endParaRPr lang="en-US" altLang="en-US" smtClean="0"/>
          </a:p>
        </p:txBody>
      </p:sp>
      <p:pic>
        <p:nvPicPr>
          <p:cNvPr id="5124" name="Picture 3"/>
          <p:cNvPicPr>
            <a:picLocks noChangeAspect="1" noChangeArrowheads="1"/>
          </p:cNvPicPr>
          <p:nvPr/>
        </p:nvPicPr>
        <p:blipFill>
          <a:blip r:embed="rId2">
            <a:extLst>
              <a:ext uri="{28A0092B-C50C-407E-A947-70E740481C1C}">
                <a14:useLocalDpi xmlns:a14="http://schemas.microsoft.com/office/drawing/2010/main" val="0"/>
              </a:ext>
            </a:extLst>
          </a:blip>
          <a:srcRect l="8737" t="6021" r="16158" b="3876"/>
          <a:stretch>
            <a:fillRect/>
          </a:stretch>
        </p:blipFill>
        <p:spPr bwMode="auto">
          <a:xfrm>
            <a:off x="-11113" y="0"/>
            <a:ext cx="9155113" cy="686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3117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Footer Placeholder 3"/>
          <p:cNvSpPr>
            <a:spLocks noGrp="1"/>
          </p:cNvSpPr>
          <p:nvPr>
            <p:ph type="ftr" sz="quarter" idx="10"/>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r>
              <a:rPr lang="en-US" altLang="en-US" sz="1200" smtClean="0">
                <a:solidFill>
                  <a:srgbClr val="FFFFFF"/>
                </a:solidFill>
                <a:latin typeface="Arial" panose="020B0604020202020204" pitchFamily="34" charset="0"/>
                <a:cs typeface="Arial" panose="020B0604020202020204" pitchFamily="34" charset="0"/>
              </a:rPr>
              <a:t>	</a:t>
            </a:r>
          </a:p>
        </p:txBody>
      </p:sp>
      <p:sp>
        <p:nvSpPr>
          <p:cNvPr id="80899" name="Slide Number Placeholder 4"/>
          <p:cNvSpPr>
            <a:spLocks noGrp="1"/>
          </p:cNvSpPr>
          <p:nvPr>
            <p:ph type="sldNum" sz="quarter" idx="11"/>
          </p:nvPr>
        </p:nvSpPr>
        <p:spPr>
          <a:noFill/>
        </p:spPr>
        <p:txBody>
          <a:bodyPr/>
          <a:lstStyle>
            <a:lvl1pPr eaLnBrk="0" hangingPunct="0">
              <a:spcBef>
                <a:spcPct val="20000"/>
              </a:spcBef>
              <a:buChar char="•"/>
              <a:defRPr sz="2800">
                <a:solidFill>
                  <a:schemeClr val="tx1"/>
                </a:solidFill>
                <a:latin typeface="Times New Roman" panose="02020603050405020304" pitchFamily="18" charset="0"/>
              </a:defRPr>
            </a:lvl1pPr>
            <a:lvl2pPr marL="742950" indent="-285750" eaLnBrk="0" hangingPunct="0">
              <a:spcBef>
                <a:spcPct val="20000"/>
              </a:spcBef>
              <a:buChar char="–"/>
              <a:defRPr sz="2400">
                <a:solidFill>
                  <a:schemeClr val="tx1"/>
                </a:solidFill>
                <a:latin typeface="Times New Roman" panose="02020603050405020304" pitchFamily="18" charset="0"/>
              </a:defRPr>
            </a:lvl2pPr>
            <a:lvl3pPr marL="1143000" indent="-228600" eaLnBrk="0" hangingPunct="0">
              <a:spcBef>
                <a:spcPct val="20000"/>
              </a:spcBef>
              <a:buChar char="•"/>
              <a:defRPr sz="2000">
                <a:solidFill>
                  <a:schemeClr val="tx1"/>
                </a:solidFill>
                <a:latin typeface="Times New Roman" panose="02020603050405020304" pitchFamily="18" charset="0"/>
              </a:defRPr>
            </a:lvl3pPr>
            <a:lvl4pPr marL="1600200" indent="-228600" eaLnBrk="0" hangingPunct="0">
              <a:spcBef>
                <a:spcPct val="20000"/>
              </a:spcBef>
              <a:buChar char="–"/>
              <a:defRPr>
                <a:solidFill>
                  <a:schemeClr val="tx1"/>
                </a:solidFill>
                <a:latin typeface="Times New Roman" panose="02020603050405020304" pitchFamily="18" charset="0"/>
              </a:defRPr>
            </a:lvl4pPr>
            <a:lvl5pPr marL="2057400" indent="-228600" eaLnBrk="0" hangingPunct="0">
              <a:spcBef>
                <a:spcPct val="20000"/>
              </a:spcBef>
              <a:buChar char="»"/>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a:solidFill>
                  <a:schemeClr val="tx1"/>
                </a:solidFill>
                <a:latin typeface="Times New Roman" panose="02020603050405020304" pitchFamily="18" charset="0"/>
              </a:defRPr>
            </a:lvl9pPr>
          </a:lstStyle>
          <a:p>
            <a:pPr eaLnBrk="1" hangingPunct="1">
              <a:spcBef>
                <a:spcPct val="0"/>
              </a:spcBef>
              <a:buFontTx/>
              <a:buNone/>
            </a:pPr>
            <a:fld id="{00F4FF7A-ADB5-4B55-956D-CDCE1C0993EE}" type="slidenum">
              <a:rPr lang="en-US" altLang="en-US" sz="1200">
                <a:solidFill>
                  <a:srgbClr val="FFFFFF"/>
                </a:solidFill>
                <a:latin typeface="Arial" panose="020B0604020202020204" pitchFamily="34" charset="0"/>
              </a:rPr>
              <a:pPr eaLnBrk="1" hangingPunct="1">
                <a:spcBef>
                  <a:spcPct val="0"/>
                </a:spcBef>
                <a:buFontTx/>
                <a:buNone/>
              </a:pPr>
              <a:t>56</a:t>
            </a:fld>
            <a:endParaRPr lang="en-US" altLang="en-US" sz="1200">
              <a:solidFill>
                <a:srgbClr val="FFFFFF"/>
              </a:solidFill>
              <a:latin typeface="Arial" panose="020B0604020202020204" pitchFamily="34" charset="0"/>
            </a:endParaRPr>
          </a:p>
        </p:txBody>
      </p:sp>
      <p:sp>
        <p:nvSpPr>
          <p:cNvPr id="80900" name="Rectangle 2"/>
          <p:cNvSpPr>
            <a:spLocks noGrp="1" noChangeArrowheads="1"/>
          </p:cNvSpPr>
          <p:nvPr>
            <p:ph type="title"/>
          </p:nvPr>
        </p:nvSpPr>
        <p:spPr/>
        <p:txBody>
          <a:bodyPr/>
          <a:lstStyle/>
          <a:p>
            <a:pPr eaLnBrk="1" hangingPunct="1"/>
            <a:r>
              <a:rPr lang="en-US" altLang="en-US" smtClean="0"/>
              <a:t>Findings</a:t>
            </a:r>
          </a:p>
        </p:txBody>
      </p:sp>
      <p:sp>
        <p:nvSpPr>
          <p:cNvPr id="80901" name="Rectangle 3"/>
          <p:cNvSpPr>
            <a:spLocks noGrp="1" noChangeArrowheads="1"/>
          </p:cNvSpPr>
          <p:nvPr>
            <p:ph type="body" idx="1"/>
          </p:nvPr>
        </p:nvSpPr>
        <p:spPr/>
        <p:txBody>
          <a:bodyPr/>
          <a:lstStyle/>
          <a:p>
            <a:pPr marL="533400" indent="-533400" eaLnBrk="1" hangingPunct="1">
              <a:lnSpc>
                <a:spcPct val="90000"/>
              </a:lnSpc>
              <a:buFontTx/>
              <a:buAutoNum type="arabicPeriod"/>
            </a:pPr>
            <a:r>
              <a:rPr lang="en-US" altLang="en-US" smtClean="0"/>
              <a:t>A simple linear model is sufficient for cue combination</a:t>
            </a:r>
          </a:p>
          <a:p>
            <a:pPr marL="914400" lvl="1" indent="-457200" eaLnBrk="1" hangingPunct="1">
              <a:lnSpc>
                <a:spcPct val="90000"/>
              </a:lnSpc>
            </a:pPr>
            <a:r>
              <a:rPr lang="en-US" altLang="en-US" smtClean="0"/>
              <a:t>All cues weighted approximately equally in logistic</a:t>
            </a:r>
          </a:p>
          <a:p>
            <a:pPr marL="533400" indent="-533400" eaLnBrk="1" hangingPunct="1">
              <a:lnSpc>
                <a:spcPct val="90000"/>
              </a:lnSpc>
              <a:buFontTx/>
              <a:buAutoNum type="arabicPeriod"/>
            </a:pPr>
            <a:r>
              <a:rPr lang="en-US" altLang="en-US" smtClean="0"/>
              <a:t>Proper texture edge model is not optional for complex natural images</a:t>
            </a:r>
          </a:p>
          <a:p>
            <a:pPr marL="914400" lvl="1" indent="-457200" eaLnBrk="1" hangingPunct="1">
              <a:lnSpc>
                <a:spcPct val="90000"/>
              </a:lnSpc>
            </a:pPr>
            <a:r>
              <a:rPr lang="en-US" altLang="en-US" smtClean="0"/>
              <a:t>Texture suppression is not sufficient!</a:t>
            </a:r>
          </a:p>
          <a:p>
            <a:pPr marL="533400" indent="-533400" eaLnBrk="1" hangingPunct="1">
              <a:lnSpc>
                <a:spcPct val="90000"/>
              </a:lnSpc>
              <a:buFontTx/>
              <a:buAutoNum type="arabicPeriod"/>
            </a:pPr>
            <a:r>
              <a:rPr lang="en-US" altLang="en-US" smtClean="0"/>
              <a:t>Significant improvement over state-of-the-art in boundary detection</a:t>
            </a:r>
          </a:p>
          <a:p>
            <a:pPr marL="914400" lvl="1" indent="-457200" eaLnBrk="1" hangingPunct="1">
              <a:lnSpc>
                <a:spcPct val="90000"/>
              </a:lnSpc>
            </a:pPr>
            <a:r>
              <a:rPr lang="en-US" altLang="en-US" smtClean="0"/>
              <a:t>P</a:t>
            </a:r>
            <a:r>
              <a:rPr lang="en-US" altLang="en-US" baseline="-25000" smtClean="0"/>
              <a:t>b</a:t>
            </a:r>
            <a:r>
              <a:rPr lang="en-US" altLang="en-US" smtClean="0"/>
              <a:t>(x,y,</a:t>
            </a:r>
            <a:r>
              <a:rPr lang="en-US" altLang="en-US" smtClean="0">
                <a:sym typeface="Symbol" panose="05050102010706020507" pitchFamily="18" charset="2"/>
              </a:rPr>
              <a:t></a:t>
            </a:r>
            <a:r>
              <a:rPr lang="en-US" altLang="en-US" smtClean="0"/>
              <a:t>) useful for higher-level processing</a:t>
            </a:r>
          </a:p>
          <a:p>
            <a:pPr marL="533400" indent="-533400" eaLnBrk="1" hangingPunct="1">
              <a:lnSpc>
                <a:spcPct val="90000"/>
              </a:lnSpc>
              <a:buFontTx/>
              <a:buAutoNum type="arabicPeriod"/>
            </a:pPr>
            <a:r>
              <a:rPr lang="en-US" altLang="en-US" smtClean="0"/>
              <a:t>Empirical approach critical for both cue calibration and cue combination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381000" y="1143000"/>
            <a:ext cx="8458200" cy="1927225"/>
          </a:xfrm>
        </p:spPr>
        <p:txBody>
          <a:bodyPr/>
          <a:lstStyle/>
          <a:p>
            <a:r>
              <a:rPr lang="en-US" altLang="en-US" sz="3200" smtClean="0"/>
              <a:t>Sketch Tokens: A Learned Mid-level</a:t>
            </a:r>
            <a:br>
              <a:rPr lang="en-US" altLang="en-US" sz="3200" smtClean="0"/>
            </a:br>
            <a:r>
              <a:rPr lang="en-US" altLang="en-US" sz="3200" smtClean="0"/>
              <a:t>Representation for Contour and Object Detection</a:t>
            </a:r>
          </a:p>
        </p:txBody>
      </p:sp>
      <p:sp>
        <p:nvSpPr>
          <p:cNvPr id="8195" name="Subtitle 2"/>
          <p:cNvSpPr>
            <a:spLocks noGrp="1"/>
          </p:cNvSpPr>
          <p:nvPr>
            <p:ph type="subTitle" idx="1"/>
          </p:nvPr>
        </p:nvSpPr>
        <p:spPr>
          <a:xfrm>
            <a:off x="914400" y="3352800"/>
            <a:ext cx="7315200" cy="2971800"/>
          </a:xfrm>
        </p:spPr>
        <p:txBody>
          <a:bodyPr/>
          <a:lstStyle/>
          <a:p>
            <a:pPr eaLnBrk="1" hangingPunct="1"/>
            <a:r>
              <a:rPr lang="en-US" altLang="en-US" smtClean="0">
                <a:solidFill>
                  <a:schemeClr val="tx1"/>
                </a:solidFill>
              </a:rPr>
              <a:t>Joseph Lim, C Lawrence Zitnick, Piotr Dollar</a:t>
            </a:r>
            <a:br>
              <a:rPr lang="en-US" altLang="en-US" smtClean="0">
                <a:solidFill>
                  <a:schemeClr val="tx1"/>
                </a:solidFill>
              </a:rPr>
            </a:br>
            <a:r>
              <a:rPr lang="en-US" altLang="en-US" smtClean="0">
                <a:solidFill>
                  <a:schemeClr val="tx1"/>
                </a:solidFill>
              </a:rPr>
              <a:t>CVPR 2013</a:t>
            </a:r>
          </a:p>
        </p:txBody>
      </p:sp>
    </p:spTree>
    <p:extLst>
      <p:ext uri="{BB962C8B-B14F-4D97-AF65-F5344CB8AC3E}">
        <p14:creationId xmlns:p14="http://schemas.microsoft.com/office/powerpoint/2010/main" val="301711257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endParaRPr lang="en-US" altLang="en-US" smtClean="0"/>
          </a:p>
        </p:txBody>
      </p:sp>
      <p:sp>
        <p:nvSpPr>
          <p:cNvPr id="9219" name="Content Placeholder 2"/>
          <p:cNvSpPr>
            <a:spLocks noGrp="1"/>
          </p:cNvSpPr>
          <p:nvPr>
            <p:ph idx="1"/>
          </p:nvPr>
        </p:nvSpPr>
        <p:spPr/>
        <p:txBody>
          <a:bodyPr/>
          <a:lstStyle/>
          <a:p>
            <a:endParaRPr lang="en-US" altLang="en-US" smtClean="0"/>
          </a:p>
        </p:txBody>
      </p:sp>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1032" r="11684" b="47031"/>
          <a:stretch>
            <a:fillRect/>
          </a:stretch>
        </p:blipFill>
        <p:spPr bwMode="auto">
          <a:xfrm>
            <a:off x="1143000" y="1143000"/>
            <a:ext cx="6672263" cy="4564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3283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endParaRPr lang="en-US" altLang="en-US" smtClean="0"/>
          </a:p>
        </p:txBody>
      </p:sp>
      <p:sp>
        <p:nvSpPr>
          <p:cNvPr id="10243" name="Content Placeholder 2"/>
          <p:cNvSpPr>
            <a:spLocks noGrp="1"/>
          </p:cNvSpPr>
          <p:nvPr>
            <p:ph idx="1"/>
          </p:nvPr>
        </p:nvSpPr>
        <p:spPr/>
        <p:txBody>
          <a:bodyPr/>
          <a:lstStyle/>
          <a:p>
            <a:endParaRPr lang="en-US" altLang="en-US" smtClean="0"/>
          </a:p>
        </p:txBody>
      </p:sp>
      <p:pic>
        <p:nvPicPr>
          <p:cNvPr id="10244" name="Picture 2"/>
          <p:cNvPicPr>
            <a:picLocks noChangeAspect="1" noChangeArrowheads="1"/>
          </p:cNvPicPr>
          <p:nvPr/>
        </p:nvPicPr>
        <p:blipFill>
          <a:blip r:embed="rId2">
            <a:extLst>
              <a:ext uri="{28A0092B-C50C-407E-A947-70E740481C1C}">
                <a14:useLocalDpi xmlns:a14="http://schemas.microsoft.com/office/drawing/2010/main" val="0"/>
              </a:ext>
            </a:extLst>
          </a:blip>
          <a:srcRect l="36737" t="17937" r="13052" b="21179"/>
          <a:stretch>
            <a:fillRect/>
          </a:stretch>
        </p:blipFill>
        <p:spPr bwMode="auto">
          <a:xfrm>
            <a:off x="1219200" y="1295400"/>
            <a:ext cx="6348413" cy="481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051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t>Example</a:t>
            </a:r>
          </a:p>
        </p:txBody>
      </p:sp>
      <p:sp>
        <p:nvSpPr>
          <p:cNvPr id="31747" name="Rectangle 3"/>
          <p:cNvSpPr>
            <a:spLocks noGrp="1" noChangeArrowheads="1"/>
          </p:cNvSpPr>
          <p:nvPr>
            <p:ph type="body" idx="1"/>
          </p:nvPr>
        </p:nvSpPr>
        <p:spPr>
          <a:xfrm>
            <a:off x="685800" y="5791200"/>
            <a:ext cx="7772400" cy="609600"/>
          </a:xfrm>
        </p:spPr>
        <p:txBody>
          <a:bodyPr/>
          <a:lstStyle/>
          <a:p>
            <a:pPr algn="ctr">
              <a:buFont typeface="Arial" panose="020B0604020202020204" pitchFamily="34" charset="0"/>
              <a:buNone/>
            </a:pPr>
            <a:r>
              <a:rPr lang="en-US" altLang="en-US" smtClean="0"/>
              <a:t>original image (Lena)</a:t>
            </a:r>
          </a:p>
        </p:txBody>
      </p:sp>
      <p:pic>
        <p:nvPicPr>
          <p:cNvPr id="31748" name="Picture 4" descr="l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50950"/>
            <a:ext cx="4387850"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Image Features – 21350 dimensions!</a:t>
            </a:r>
          </a:p>
        </p:txBody>
      </p:sp>
      <p:sp>
        <p:nvSpPr>
          <p:cNvPr id="11267" name="Content Placeholder 2"/>
          <p:cNvSpPr>
            <a:spLocks noGrp="1"/>
          </p:cNvSpPr>
          <p:nvPr>
            <p:ph idx="1"/>
          </p:nvPr>
        </p:nvSpPr>
        <p:spPr/>
        <p:txBody>
          <a:bodyPr/>
          <a:lstStyle/>
          <a:p>
            <a:r>
              <a:rPr lang="en-US" altLang="en-US" smtClean="0"/>
              <a:t>35x35 patches centered at every pixel</a:t>
            </a:r>
          </a:p>
          <a:p>
            <a:r>
              <a:rPr lang="en-US" altLang="en-US" smtClean="0"/>
              <a:t>35x35 “channels” of many types:</a:t>
            </a:r>
          </a:p>
          <a:p>
            <a:pPr lvl="1"/>
            <a:r>
              <a:rPr lang="en-US" altLang="en-US" smtClean="0"/>
              <a:t>Color (3 channels)</a:t>
            </a:r>
          </a:p>
          <a:p>
            <a:pPr lvl="1"/>
            <a:r>
              <a:rPr lang="en-US" altLang="en-US" smtClean="0"/>
              <a:t>Gradients (3 unoriented + 8 oriented channels)</a:t>
            </a:r>
          </a:p>
          <a:p>
            <a:pPr lvl="2"/>
            <a:r>
              <a:rPr lang="en-US" altLang="en-US" smtClean="0"/>
              <a:t>Sigma = 0, T   heta = 0, pi/2, pi, 3pi/2</a:t>
            </a:r>
          </a:p>
          <a:p>
            <a:pPr lvl="2"/>
            <a:r>
              <a:rPr lang="en-US" altLang="en-US" smtClean="0"/>
              <a:t>Sigma = 1.5, Theta = 0, pi/2, pi, 3pi/2</a:t>
            </a:r>
          </a:p>
          <a:p>
            <a:pPr lvl="2"/>
            <a:r>
              <a:rPr lang="en-US" altLang="en-US" smtClean="0"/>
              <a:t>Sigma = 5</a:t>
            </a:r>
          </a:p>
          <a:p>
            <a:pPr lvl="1"/>
            <a:r>
              <a:rPr lang="en-US" altLang="en-US" smtClean="0"/>
              <a:t>Self Similarity</a:t>
            </a:r>
          </a:p>
          <a:p>
            <a:pPr lvl="2"/>
            <a:r>
              <a:rPr lang="en-US" altLang="en-US" smtClean="0"/>
              <a:t>5x5 maps of self similarity within the above channels for a particular anchor point.</a:t>
            </a:r>
          </a:p>
          <a:p>
            <a:pPr lvl="2"/>
            <a:endParaRPr lang="en-US" altLang="en-US" smtClean="0"/>
          </a:p>
        </p:txBody>
      </p:sp>
    </p:spTree>
    <p:extLst>
      <p:ext uri="{BB962C8B-B14F-4D97-AF65-F5344CB8AC3E}">
        <p14:creationId xmlns:p14="http://schemas.microsoft.com/office/powerpoint/2010/main" val="15493418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Self-similarity features</a:t>
            </a:r>
          </a:p>
        </p:txBody>
      </p:sp>
      <p:sp>
        <p:nvSpPr>
          <p:cNvPr id="3" name="Content Placeholder 2"/>
          <p:cNvSpPr>
            <a:spLocks noGrp="1"/>
          </p:cNvSpPr>
          <p:nvPr>
            <p:ph idx="1"/>
          </p:nvPr>
        </p:nvSpPr>
        <p:spPr>
          <a:xfrm>
            <a:off x="457200" y="5257800"/>
            <a:ext cx="8229600" cy="1143000"/>
          </a:xfrm>
        </p:spPr>
        <p:txBody>
          <a:bodyPr>
            <a:normAutofit fontScale="70000" lnSpcReduction="20000"/>
          </a:bodyPr>
          <a:lstStyle/>
          <a:p>
            <a:pPr marL="0" indent="0">
              <a:buFont typeface="Arial" charset="0"/>
              <a:buNone/>
              <a:defRPr/>
            </a:pPr>
            <a:r>
              <a:rPr lang="en-US" dirty="0" smtClean="0"/>
              <a:t>Self-similarity </a:t>
            </a:r>
            <a:r>
              <a:rPr lang="en-US" dirty="0"/>
              <a:t>features: The L1 </a:t>
            </a:r>
            <a:r>
              <a:rPr lang="en-US" dirty="0" smtClean="0"/>
              <a:t>distance </a:t>
            </a:r>
            <a:r>
              <a:rPr lang="en-US" dirty="0"/>
              <a:t>from the anchor cell (yellow box) to the </a:t>
            </a:r>
            <a:r>
              <a:rPr lang="en-US" dirty="0" smtClean="0"/>
              <a:t>other 5 x </a:t>
            </a:r>
            <a:r>
              <a:rPr lang="en-US" dirty="0"/>
              <a:t>5 cells are shown for color and gradient magnitude </a:t>
            </a:r>
            <a:r>
              <a:rPr lang="en-US" dirty="0" smtClean="0"/>
              <a:t>channels. The </a:t>
            </a:r>
            <a:r>
              <a:rPr lang="en-US" dirty="0"/>
              <a:t>original patch is shown to the left.</a:t>
            </a:r>
          </a:p>
        </p:txBody>
      </p:sp>
      <p:pic>
        <p:nvPicPr>
          <p:cNvPr id="12292" name="Picture 2"/>
          <p:cNvPicPr>
            <a:picLocks noChangeAspect="1" noChangeArrowheads="1"/>
          </p:cNvPicPr>
          <p:nvPr/>
        </p:nvPicPr>
        <p:blipFill>
          <a:blip r:embed="rId2">
            <a:extLst>
              <a:ext uri="{28A0092B-C50C-407E-A947-70E740481C1C}">
                <a14:useLocalDpi xmlns:a14="http://schemas.microsoft.com/office/drawing/2010/main" val="0"/>
              </a:ext>
            </a:extLst>
          </a:blip>
          <a:srcRect l="8948" t="15579" r="53107" b="48801"/>
          <a:stretch>
            <a:fillRect/>
          </a:stretch>
        </p:blipFill>
        <p:spPr bwMode="auto">
          <a:xfrm>
            <a:off x="1143000" y="957263"/>
            <a:ext cx="6940550" cy="407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746253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Learning</a:t>
            </a:r>
          </a:p>
        </p:txBody>
      </p:sp>
      <p:sp>
        <p:nvSpPr>
          <p:cNvPr id="13315" name="Content Placeholder 2"/>
          <p:cNvSpPr>
            <a:spLocks noGrp="1"/>
          </p:cNvSpPr>
          <p:nvPr>
            <p:ph idx="1"/>
          </p:nvPr>
        </p:nvSpPr>
        <p:spPr/>
        <p:txBody>
          <a:bodyPr/>
          <a:lstStyle/>
          <a:p>
            <a:r>
              <a:rPr lang="en-US" altLang="en-US" smtClean="0"/>
              <a:t>Random Forest Classifiers, one for each sketch token + background, trained 1-vs-all</a:t>
            </a:r>
          </a:p>
          <a:p>
            <a:r>
              <a:rPr lang="en-US" altLang="en-US" smtClean="0"/>
              <a:t>Advantages:</a:t>
            </a:r>
          </a:p>
          <a:p>
            <a:pPr lvl="1"/>
            <a:r>
              <a:rPr lang="en-US" altLang="en-US" smtClean="0"/>
              <a:t>Fast at test time, especially for a non-linear classifier.</a:t>
            </a:r>
          </a:p>
          <a:p>
            <a:pPr lvl="1"/>
            <a:r>
              <a:rPr lang="en-US" altLang="en-US" smtClean="0"/>
              <a:t>Don’t have to explicitly compute independent descriptors for every patch. Just look up what the decision tree wants to know at each branch.</a:t>
            </a:r>
          </a:p>
          <a:p>
            <a:pPr lvl="1"/>
            <a:endParaRPr lang="en-US" altLang="en-US" smtClean="0"/>
          </a:p>
          <a:p>
            <a:endParaRPr lang="en-US" altLang="en-US" smtClean="0"/>
          </a:p>
        </p:txBody>
      </p:sp>
    </p:spTree>
    <p:extLst>
      <p:ext uri="{BB962C8B-B14F-4D97-AF65-F5344CB8AC3E}">
        <p14:creationId xmlns:p14="http://schemas.microsoft.com/office/powerpoint/2010/main" val="4030729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Learning</a:t>
            </a:r>
          </a:p>
        </p:txBody>
      </p:sp>
      <p:sp>
        <p:nvSpPr>
          <p:cNvPr id="3" name="Content Placeholder 2"/>
          <p:cNvSpPr>
            <a:spLocks noGrp="1"/>
          </p:cNvSpPr>
          <p:nvPr>
            <p:ph idx="1"/>
          </p:nvPr>
        </p:nvSpPr>
        <p:spPr>
          <a:xfrm>
            <a:off x="457200" y="5410200"/>
            <a:ext cx="8229600" cy="1295400"/>
          </a:xfrm>
        </p:spPr>
        <p:txBody>
          <a:bodyPr>
            <a:normAutofit fontScale="70000" lnSpcReduction="20000"/>
          </a:bodyPr>
          <a:lstStyle/>
          <a:p>
            <a:pPr marL="0" indent="0">
              <a:buFont typeface="Arial" charset="0"/>
              <a:buNone/>
              <a:defRPr/>
            </a:pPr>
            <a:r>
              <a:rPr lang="en-US" dirty="0"/>
              <a:t>Frequency of example features being selected by the </a:t>
            </a:r>
            <a:r>
              <a:rPr lang="en-US" dirty="0" smtClean="0"/>
              <a:t>random forest</a:t>
            </a:r>
            <a:r>
              <a:rPr lang="en-US" dirty="0"/>
              <a:t>: (first row) color channels, (second row) gradient </a:t>
            </a:r>
            <a:r>
              <a:rPr lang="en-US" dirty="0" smtClean="0"/>
              <a:t>magnitude channels</a:t>
            </a:r>
            <a:r>
              <a:rPr lang="en-US" dirty="0"/>
              <a:t>, (third row) selected orientation channels.</a:t>
            </a:r>
          </a:p>
        </p:txBody>
      </p:sp>
      <p:pic>
        <p:nvPicPr>
          <p:cNvPr id="14340" name="Picture 2"/>
          <p:cNvPicPr>
            <a:picLocks noChangeAspect="1" noChangeArrowheads="1"/>
          </p:cNvPicPr>
          <p:nvPr/>
        </p:nvPicPr>
        <p:blipFill>
          <a:blip r:embed="rId2">
            <a:extLst>
              <a:ext uri="{28A0092B-C50C-407E-A947-70E740481C1C}">
                <a14:useLocalDpi xmlns:a14="http://schemas.microsoft.com/office/drawing/2010/main" val="0"/>
              </a:ext>
            </a:extLst>
          </a:blip>
          <a:srcRect l="52615" t="16373" r="13857" b="35318"/>
          <a:stretch>
            <a:fillRect/>
          </a:stretch>
        </p:blipFill>
        <p:spPr bwMode="auto">
          <a:xfrm>
            <a:off x="2268538" y="990600"/>
            <a:ext cx="4606925" cy="414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09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Detections of individual sketch tokens</a:t>
            </a:r>
          </a:p>
        </p:txBody>
      </p:sp>
      <p:sp>
        <p:nvSpPr>
          <p:cNvPr id="15363" name="Content Placeholder 2"/>
          <p:cNvSpPr>
            <a:spLocks noGrp="1"/>
          </p:cNvSpPr>
          <p:nvPr>
            <p:ph idx="1"/>
          </p:nvPr>
        </p:nvSpPr>
        <p:spPr/>
        <p:txBody>
          <a:bodyPr/>
          <a:lstStyle/>
          <a:p>
            <a:endParaRPr lang="en-US" altLang="en-US" smtClean="0"/>
          </a:p>
        </p:txBody>
      </p:sp>
      <p:pic>
        <p:nvPicPr>
          <p:cNvPr id="15364" name="Picture 2"/>
          <p:cNvPicPr>
            <a:picLocks noChangeAspect="1" noChangeArrowheads="1"/>
          </p:cNvPicPr>
          <p:nvPr/>
        </p:nvPicPr>
        <p:blipFill>
          <a:blip r:embed="rId2">
            <a:extLst>
              <a:ext uri="{28A0092B-C50C-407E-A947-70E740481C1C}">
                <a14:useLocalDpi xmlns:a14="http://schemas.microsoft.com/office/drawing/2010/main" val="0"/>
              </a:ext>
            </a:extLst>
          </a:blip>
          <a:srcRect l="9010" t="14511" r="51900" b="35365"/>
          <a:stretch>
            <a:fillRect/>
          </a:stretch>
        </p:blipFill>
        <p:spPr bwMode="auto">
          <a:xfrm>
            <a:off x="1435100" y="1066800"/>
            <a:ext cx="6273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1199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Detections of individual sketch tokens</a:t>
            </a:r>
          </a:p>
        </p:txBody>
      </p:sp>
      <p:sp>
        <p:nvSpPr>
          <p:cNvPr id="16387" name="Content Placeholder 2"/>
          <p:cNvSpPr>
            <a:spLocks noGrp="1"/>
          </p:cNvSpPr>
          <p:nvPr>
            <p:ph idx="1"/>
          </p:nvPr>
        </p:nvSpPr>
        <p:spPr/>
        <p:txBody>
          <a:bodyPr/>
          <a:lstStyle/>
          <a:p>
            <a:endParaRPr lang="en-US" altLang="en-US" smtClean="0"/>
          </a:p>
        </p:txBody>
      </p:sp>
      <p:pic>
        <p:nvPicPr>
          <p:cNvPr id="16388" name="Picture 2"/>
          <p:cNvPicPr>
            <a:picLocks noChangeAspect="1" noChangeArrowheads="1"/>
          </p:cNvPicPr>
          <p:nvPr/>
        </p:nvPicPr>
        <p:blipFill>
          <a:blip r:embed="rId2">
            <a:extLst>
              <a:ext uri="{28A0092B-C50C-407E-A947-70E740481C1C}">
                <a14:useLocalDpi xmlns:a14="http://schemas.microsoft.com/office/drawing/2010/main" val="0"/>
              </a:ext>
            </a:extLst>
          </a:blip>
          <a:srcRect l="50000" t="14616" r="10910" b="35258"/>
          <a:stretch>
            <a:fillRect/>
          </a:stretch>
        </p:blipFill>
        <p:spPr bwMode="auto">
          <a:xfrm>
            <a:off x="1435100" y="1066800"/>
            <a:ext cx="62738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3390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Combining sketch token detections</a:t>
            </a:r>
          </a:p>
        </p:txBody>
      </p:sp>
      <p:sp>
        <p:nvSpPr>
          <p:cNvPr id="17411" name="Content Placeholder 2"/>
          <p:cNvSpPr>
            <a:spLocks noGrp="1"/>
          </p:cNvSpPr>
          <p:nvPr>
            <p:ph idx="1"/>
          </p:nvPr>
        </p:nvSpPr>
        <p:spPr/>
        <p:txBody>
          <a:bodyPr/>
          <a:lstStyle/>
          <a:p>
            <a:r>
              <a:rPr lang="en-US" altLang="en-US" dirty="0" smtClean="0"/>
              <a:t>Simply add the probability of all non-background sketch tokens</a:t>
            </a:r>
          </a:p>
          <a:p>
            <a:endParaRPr lang="en-US" altLang="en-US" dirty="0" smtClean="0"/>
          </a:p>
          <a:p>
            <a:r>
              <a:rPr lang="en-US" altLang="en-US" dirty="0" smtClean="0"/>
              <a:t>Free parameter: number of sketch tokens</a:t>
            </a:r>
          </a:p>
          <a:p>
            <a:pPr lvl="1"/>
            <a:r>
              <a:rPr lang="en-US" altLang="en-US" dirty="0" smtClean="0"/>
              <a:t>k = 1 works poorly</a:t>
            </a:r>
            <a:r>
              <a:rPr lang="en-US" altLang="en-US" dirty="0" smtClean="0">
                <a:solidFill>
                  <a:srgbClr val="FF0000"/>
                </a:solidFill>
              </a:rPr>
              <a:t>*</a:t>
            </a:r>
            <a:r>
              <a:rPr lang="en-US" altLang="en-US" dirty="0" smtClean="0"/>
              <a:t>, k = 16 and above work OK.</a:t>
            </a:r>
          </a:p>
          <a:p>
            <a:pPr lvl="1"/>
            <a:endParaRPr lang="en-US" altLang="en-US" dirty="0"/>
          </a:p>
          <a:p>
            <a:pPr lvl="1"/>
            <a:endParaRPr lang="en-US" altLang="en-US" dirty="0" smtClean="0"/>
          </a:p>
          <a:p>
            <a:pPr marL="0" indent="0">
              <a:buNone/>
            </a:pPr>
            <a:r>
              <a:rPr lang="en-US" altLang="en-US" dirty="0" smtClean="0">
                <a:solidFill>
                  <a:srgbClr val="FF0000"/>
                </a:solidFill>
              </a:rPr>
              <a:t>*</a:t>
            </a:r>
            <a:r>
              <a:rPr lang="en-US" altLang="en-US" dirty="0" smtClean="0"/>
              <a:t>Actually, the entire sketch clustering idea might not be important.</a:t>
            </a:r>
          </a:p>
        </p:txBody>
      </p:sp>
    </p:spTree>
    <p:extLst>
      <p:ext uri="{BB962C8B-B14F-4D97-AF65-F5344CB8AC3E}">
        <p14:creationId xmlns:p14="http://schemas.microsoft.com/office/powerpoint/2010/main" val="238559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xEl>
                                              <p:pRg st="6" end="6"/>
                                            </p:txEl>
                                          </p:spTgt>
                                        </p:tgtEl>
                                        <p:attrNameLst>
                                          <p:attrName>style.visibility</p:attrName>
                                        </p:attrNameLst>
                                      </p:cBhvr>
                                      <p:to>
                                        <p:strVal val="visible"/>
                                      </p:to>
                                    </p:set>
                                    <p:animEffect transition="in" filter="fade">
                                      <p:cBhvr>
                                        <p:cTn id="7" dur="500"/>
                                        <p:tgtEl>
                                          <p:spTgt spid="174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altLang="en-US" smtClean="0"/>
          </a:p>
        </p:txBody>
      </p:sp>
      <p:sp>
        <p:nvSpPr>
          <p:cNvPr id="3" name="Content Placeholder 2"/>
          <p:cNvSpPr>
            <a:spLocks noGrp="1"/>
          </p:cNvSpPr>
          <p:nvPr>
            <p:ph idx="1"/>
          </p:nvPr>
        </p:nvSpPr>
        <p:spPr>
          <a:xfrm>
            <a:off x="457200" y="6019800"/>
            <a:ext cx="8382000" cy="563563"/>
          </a:xfrm>
        </p:spPr>
        <p:txBody>
          <a:bodyPr>
            <a:normAutofit lnSpcReduction="10000"/>
          </a:bodyPr>
          <a:lstStyle/>
          <a:p>
            <a:pPr marL="0" indent="0">
              <a:buFont typeface="Arial" charset="0"/>
              <a:buNone/>
              <a:defRPr/>
            </a:pPr>
            <a:r>
              <a:rPr lang="en-US" dirty="0" smtClean="0"/>
              <a:t>Input Image           Ground Truth      Sketch Tokens</a:t>
            </a:r>
            <a:endParaRPr lang="en-US" dirty="0"/>
          </a:p>
        </p:txBody>
      </p:sp>
      <p:pic>
        <p:nvPicPr>
          <p:cNvPr id="18436" name="Picture 2"/>
          <p:cNvPicPr>
            <a:picLocks noChangeAspect="1" noChangeArrowheads="1"/>
          </p:cNvPicPr>
          <p:nvPr/>
        </p:nvPicPr>
        <p:blipFill>
          <a:blip r:embed="rId2">
            <a:extLst>
              <a:ext uri="{28A0092B-C50C-407E-A947-70E740481C1C}">
                <a14:useLocalDpi xmlns:a14="http://schemas.microsoft.com/office/drawing/2010/main" val="0"/>
              </a:ext>
            </a:extLst>
          </a:blip>
          <a:srcRect l="10695" t="8333" r="51041" b="28778"/>
          <a:stretch>
            <a:fillRect/>
          </a:stretch>
        </p:blipFill>
        <p:spPr bwMode="auto">
          <a:xfrm>
            <a:off x="228600" y="0"/>
            <a:ext cx="5773738" cy="593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2"/>
          <p:cNvPicPr>
            <a:picLocks noChangeAspect="1" noChangeArrowheads="1"/>
          </p:cNvPicPr>
          <p:nvPr/>
        </p:nvPicPr>
        <p:blipFill>
          <a:blip r:embed="rId2">
            <a:extLst>
              <a:ext uri="{28A0092B-C50C-407E-A947-70E740481C1C}">
                <a14:useLocalDpi xmlns:a14="http://schemas.microsoft.com/office/drawing/2010/main" val="0"/>
              </a:ext>
            </a:extLst>
          </a:blip>
          <a:srcRect l="67870" t="8427" r="12997" b="28683"/>
          <a:stretch>
            <a:fillRect/>
          </a:stretch>
        </p:blipFill>
        <p:spPr bwMode="auto">
          <a:xfrm>
            <a:off x="6029325" y="12700"/>
            <a:ext cx="2886075" cy="593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40759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Evaluation on BSDS</a:t>
            </a:r>
          </a:p>
        </p:txBody>
      </p:sp>
      <p:sp>
        <p:nvSpPr>
          <p:cNvPr id="19459" name="Content Placeholder 2"/>
          <p:cNvSpPr>
            <a:spLocks noGrp="1"/>
          </p:cNvSpPr>
          <p:nvPr>
            <p:ph idx="1"/>
          </p:nvPr>
        </p:nvSpPr>
        <p:spPr/>
        <p:txBody>
          <a:bodyPr/>
          <a:lstStyle/>
          <a:p>
            <a:endParaRPr lang="en-US" altLang="en-US" smtClean="0"/>
          </a:p>
        </p:txBody>
      </p:sp>
      <p:pic>
        <p:nvPicPr>
          <p:cNvPr id="19460" name="Picture 2"/>
          <p:cNvPicPr>
            <a:picLocks noChangeAspect="1" noChangeArrowheads="1"/>
          </p:cNvPicPr>
          <p:nvPr/>
        </p:nvPicPr>
        <p:blipFill>
          <a:blip r:embed="rId2">
            <a:extLst>
              <a:ext uri="{28A0092B-C50C-407E-A947-70E740481C1C}">
                <a14:useLocalDpi xmlns:a14="http://schemas.microsoft.com/office/drawing/2010/main" val="0"/>
              </a:ext>
            </a:extLst>
          </a:blip>
          <a:srcRect l="10582" t="13303" r="54791" b="57222"/>
          <a:stretch>
            <a:fillRect/>
          </a:stretch>
        </p:blipFill>
        <p:spPr bwMode="auto">
          <a:xfrm>
            <a:off x="1404938" y="1574800"/>
            <a:ext cx="6334125" cy="336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76837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Evaluation on BSDS</a:t>
            </a:r>
          </a:p>
        </p:txBody>
      </p:sp>
      <p:sp>
        <p:nvSpPr>
          <p:cNvPr id="20483" name="Content Placeholder 2"/>
          <p:cNvSpPr>
            <a:spLocks noGrp="1"/>
          </p:cNvSpPr>
          <p:nvPr>
            <p:ph idx="1"/>
          </p:nvPr>
        </p:nvSpPr>
        <p:spPr/>
        <p:txBody>
          <a:bodyPr/>
          <a:lstStyle/>
          <a:p>
            <a:endParaRPr lang="en-US" altLang="en-US" smtClean="0"/>
          </a:p>
        </p:txBody>
      </p:sp>
      <p:pic>
        <p:nvPicPr>
          <p:cNvPr id="20484" name="Picture 2"/>
          <p:cNvPicPr>
            <a:picLocks noChangeAspect="1" noChangeArrowheads="1"/>
          </p:cNvPicPr>
          <p:nvPr/>
        </p:nvPicPr>
        <p:blipFill>
          <a:blip r:embed="rId2">
            <a:extLst>
              <a:ext uri="{28A0092B-C50C-407E-A947-70E740481C1C}">
                <a14:useLocalDpi xmlns:a14="http://schemas.microsoft.com/office/drawing/2010/main" val="0"/>
              </a:ext>
            </a:extLst>
          </a:blip>
          <a:srcRect l="11874" t="19444" r="56181" b="32443"/>
          <a:stretch>
            <a:fillRect/>
          </a:stretch>
        </p:blipFill>
        <p:spPr bwMode="auto">
          <a:xfrm>
            <a:off x="1936750" y="1219200"/>
            <a:ext cx="5270500" cy="4960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19681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t>Derivative of Gaussian filter</a:t>
            </a:r>
          </a:p>
        </p:txBody>
      </p:sp>
      <p:pic>
        <p:nvPicPr>
          <p:cNvPr id="3277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148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006475"/>
            <a:ext cx="34290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90600"/>
            <a:ext cx="3363913" cy="275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8"/>
          <p:cNvSpPr txBox="1">
            <a:spLocks noChangeArrowheads="1"/>
          </p:cNvSpPr>
          <p:nvPr/>
        </p:nvSpPr>
        <p:spPr bwMode="auto">
          <a:xfrm>
            <a:off x="2117725" y="3544888"/>
            <a:ext cx="15922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x</a:t>
            </a:r>
            <a:r>
              <a:rPr lang="en-US" altLang="en-US" sz="1800">
                <a:latin typeface="Arial" panose="020B0604020202020204" pitchFamily="34" charset="0"/>
              </a:rPr>
              <a:t>-direction</a:t>
            </a:r>
          </a:p>
        </p:txBody>
      </p:sp>
      <p:sp>
        <p:nvSpPr>
          <p:cNvPr id="32776" name="Text Box 9"/>
          <p:cNvSpPr txBox="1">
            <a:spLocks noChangeArrowheads="1"/>
          </p:cNvSpPr>
          <p:nvPr/>
        </p:nvSpPr>
        <p:spPr bwMode="auto">
          <a:xfrm>
            <a:off x="5570538" y="3505200"/>
            <a:ext cx="1592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y</a:t>
            </a:r>
            <a:r>
              <a:rPr lang="en-US" altLang="en-US" sz="1800">
                <a:latin typeface="Arial" panose="020B0604020202020204" pitchFamily="34" charset="0"/>
              </a:rPr>
              <a:t>-direction</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Summary</a:t>
            </a:r>
          </a:p>
        </p:txBody>
      </p:sp>
      <p:sp>
        <p:nvSpPr>
          <p:cNvPr id="21507" name="Content Placeholder 2"/>
          <p:cNvSpPr>
            <a:spLocks noGrp="1"/>
          </p:cNvSpPr>
          <p:nvPr>
            <p:ph idx="1"/>
          </p:nvPr>
        </p:nvSpPr>
        <p:spPr/>
        <p:txBody>
          <a:bodyPr/>
          <a:lstStyle/>
          <a:p>
            <a:r>
              <a:rPr lang="en-US" altLang="en-US" dirty="0" smtClean="0"/>
              <a:t>Distinct from previous work, cluster the </a:t>
            </a:r>
            <a:r>
              <a:rPr lang="en-US" altLang="en-US" i="1" dirty="0" smtClean="0"/>
              <a:t>human annotations</a:t>
            </a:r>
            <a:r>
              <a:rPr lang="en-US" altLang="en-US" dirty="0" smtClean="0"/>
              <a:t> to discover the mid-level structures that you want to detect.</a:t>
            </a:r>
          </a:p>
          <a:p>
            <a:r>
              <a:rPr lang="en-US" altLang="en-US" dirty="0" smtClean="0"/>
              <a:t>Train a classifier for every sketch token.</a:t>
            </a:r>
          </a:p>
          <a:p>
            <a:r>
              <a:rPr lang="en-US" altLang="en-US" dirty="0" smtClean="0"/>
              <a:t>Is as accurate as any other method while being 200 times faster and using no global information.</a:t>
            </a:r>
          </a:p>
        </p:txBody>
      </p:sp>
    </p:spTree>
    <p:extLst>
      <p:ext uri="{BB962C8B-B14F-4D97-AF65-F5344CB8AC3E}">
        <p14:creationId xmlns:p14="http://schemas.microsoft.com/office/powerpoint/2010/main" val="156051622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4"/>
          <p:cNvSpPr txBox="1">
            <a:spLocks noChangeArrowheads="1"/>
          </p:cNvSpPr>
          <p:nvPr/>
        </p:nvSpPr>
        <p:spPr bwMode="auto">
          <a:xfrm>
            <a:off x="184633" y="1885952"/>
            <a:ext cx="8706565" cy="470842"/>
          </a:xfrm>
          <a:prstGeom prst="rect">
            <a:avLst/>
          </a:prstGeom>
          <a:noFill/>
          <a:ln>
            <a:noFill/>
          </a:ln>
          <a:extLst/>
        </p:spPr>
        <p:txBody>
          <a:bodyPr wrap="square" lIns="54805" tIns="27404" rIns="54805" bIns="27404">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685059" eaLnBrk="1" hangingPunct="1">
              <a:spcBef>
                <a:spcPct val="50000"/>
              </a:spcBef>
              <a:defRPr/>
            </a:pPr>
            <a:r>
              <a:rPr lang="en-US" sz="2700" b="1" dirty="0">
                <a:solidFill>
                  <a:srgbClr val="141313"/>
                </a:solidFill>
              </a:rPr>
              <a:t>How Do Humans Sketch Objects?</a:t>
            </a:r>
            <a:endParaRPr lang="en-US" sz="2700" b="1" dirty="0">
              <a:solidFill>
                <a:srgbClr val="141313"/>
              </a:solidFill>
              <a:effectLst>
                <a:outerShdw blurRad="50800" dist="38100" dir="2700000" algn="tl" rotWithShape="0">
                  <a:srgbClr val="FFFFFE">
                    <a:alpha val="43000"/>
                  </a:srgbClr>
                </a:outerShdw>
              </a:effectLst>
              <a:latin typeface="Arial Bold" charset="0"/>
            </a:endParaRPr>
          </a:p>
        </p:txBody>
      </p:sp>
      <p:pic>
        <p:nvPicPr>
          <p:cNvPr id="20" name="Bild 1" descr="teaser_siggraph.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667000"/>
            <a:ext cx="8925419" cy="1151096"/>
          </a:xfrm>
          <a:prstGeom prst="rect">
            <a:avLst/>
          </a:prstGeom>
        </p:spPr>
      </p:pic>
      <p:sp>
        <p:nvSpPr>
          <p:cNvPr id="22" name="TextBox 21"/>
          <p:cNvSpPr txBox="1"/>
          <p:nvPr/>
        </p:nvSpPr>
        <p:spPr>
          <a:xfrm>
            <a:off x="2290338" y="5609479"/>
            <a:ext cx="4563339" cy="300003"/>
          </a:xfrm>
          <a:prstGeom prst="rect">
            <a:avLst/>
          </a:prstGeom>
          <a:noFill/>
        </p:spPr>
        <p:txBody>
          <a:bodyPr wrap="none" lIns="68504" tIns="34251" rIns="68504" bIns="34251" rtlCol="0">
            <a:spAutoFit/>
          </a:bodyPr>
          <a:lstStyle/>
          <a:p>
            <a:pPr algn="ctr" defTabSz="685059"/>
            <a:r>
              <a:rPr lang="en-US" sz="1500" dirty="0">
                <a:solidFill>
                  <a:srgbClr val="787972"/>
                </a:solidFill>
                <a:latin typeface="Calibri"/>
                <a:ea typeface="ＭＳ Ｐゴシック" charset="-128"/>
                <a:cs typeface="ＭＳ Ｐゴシック" charset="-128"/>
              </a:rPr>
              <a:t>Mathias </a:t>
            </a:r>
            <a:r>
              <a:rPr lang="en-US" sz="1500" dirty="0" err="1">
                <a:solidFill>
                  <a:srgbClr val="787972"/>
                </a:solidFill>
                <a:latin typeface="Calibri"/>
                <a:ea typeface="ＭＳ Ｐゴシック" charset="-128"/>
                <a:cs typeface="ＭＳ Ｐゴシック" charset="-128"/>
              </a:rPr>
              <a:t>Eitz</a:t>
            </a:r>
            <a:r>
              <a:rPr lang="en-US" sz="1500" dirty="0">
                <a:solidFill>
                  <a:srgbClr val="787972"/>
                </a:solidFill>
                <a:latin typeface="Calibri"/>
                <a:ea typeface="ＭＳ Ｐゴシック" charset="-128"/>
                <a:cs typeface="ＭＳ Ｐゴシック" charset="-128"/>
              </a:rPr>
              <a:t>, James Hays, and Marc </a:t>
            </a:r>
            <a:r>
              <a:rPr lang="en-US" sz="1500" dirty="0" err="1">
                <a:solidFill>
                  <a:srgbClr val="787972"/>
                </a:solidFill>
                <a:latin typeface="Calibri"/>
                <a:ea typeface="ＭＳ Ｐゴシック" charset="-128"/>
                <a:cs typeface="ＭＳ Ｐゴシック" charset="-128"/>
              </a:rPr>
              <a:t>Alexa</a:t>
            </a:r>
            <a:r>
              <a:rPr lang="en-US" sz="1500" dirty="0">
                <a:solidFill>
                  <a:srgbClr val="787972"/>
                </a:solidFill>
                <a:latin typeface="Calibri"/>
                <a:ea typeface="ＭＳ Ｐゴシック" charset="-128"/>
                <a:cs typeface="ＭＳ Ｐゴシック" charset="-128"/>
              </a:rPr>
              <a:t>. </a:t>
            </a:r>
            <a:r>
              <a:rPr lang="en-US" sz="1500" dirty="0" err="1">
                <a:solidFill>
                  <a:srgbClr val="787972"/>
                </a:solidFill>
                <a:latin typeface="Calibri"/>
                <a:ea typeface="ＭＳ Ｐゴシック" charset="-128"/>
                <a:cs typeface="ＭＳ Ｐゴシック" charset="-128"/>
              </a:rPr>
              <a:t>Siggraph</a:t>
            </a:r>
            <a:r>
              <a:rPr lang="en-US" sz="1500" dirty="0">
                <a:solidFill>
                  <a:srgbClr val="787972"/>
                </a:solidFill>
                <a:latin typeface="Calibri"/>
                <a:ea typeface="ＭＳ Ｐゴシック" charset="-128"/>
                <a:cs typeface="ＭＳ Ｐゴシック" charset="-128"/>
              </a:rPr>
              <a:t> 2012</a:t>
            </a:r>
          </a:p>
        </p:txBody>
      </p:sp>
    </p:spTree>
    <p:extLst>
      <p:ext uri="{BB962C8B-B14F-4D97-AF65-F5344CB8AC3E}">
        <p14:creationId xmlns:p14="http://schemas.microsoft.com/office/powerpoint/2010/main" val="235449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Sketches Are Important</a:t>
            </a:r>
            <a:endParaRPr lang="en-US" dirty="0"/>
          </a:p>
        </p:txBody>
      </p:sp>
      <p:sp>
        <p:nvSpPr>
          <p:cNvPr id="6" name="Inhaltsplatzhalter 5"/>
          <p:cNvSpPr>
            <a:spLocks noGrp="1"/>
          </p:cNvSpPr>
          <p:nvPr>
            <p:ph sz="quarter" idx="10"/>
          </p:nvPr>
        </p:nvSpPr>
        <p:spPr>
          <a:xfrm>
            <a:off x="1500188" y="4895850"/>
            <a:ext cx="6286500" cy="533400"/>
          </a:xfrm>
        </p:spPr>
        <p:txBody>
          <a:bodyPr/>
          <a:lstStyle/>
          <a:p>
            <a:pPr marL="0" indent="0" algn="ctr">
              <a:buNone/>
            </a:pPr>
            <a:r>
              <a:rPr lang="de-DE" dirty="0" smtClean="0"/>
              <a:t>20,000 years ago (</a:t>
            </a:r>
            <a:r>
              <a:rPr lang="de-DE" dirty="0"/>
              <a:t>L</a:t>
            </a:r>
            <a:r>
              <a:rPr lang="de-DE" dirty="0" smtClean="0"/>
              <a:t>ascaux, France)</a:t>
            </a:r>
            <a:endParaRPr lang="de-DE" dirty="0"/>
          </a:p>
        </p:txBody>
      </p:sp>
      <p:pic>
        <p:nvPicPr>
          <p:cNvPr id="4" name="Bild 3"/>
          <p:cNvPicPr>
            <a:picLocks noChangeAspect="1"/>
          </p:cNvPicPr>
          <p:nvPr/>
        </p:nvPicPr>
        <p:blipFill>
          <a:blip r:embed="rId3" cstate="print"/>
          <a:stretch>
            <a:fillRect/>
          </a:stretch>
        </p:blipFill>
        <p:spPr>
          <a:xfrm>
            <a:off x="965982" y="1905001"/>
            <a:ext cx="3477431" cy="2930552"/>
          </a:xfrm>
          <a:prstGeom prst="roundRect">
            <a:avLst>
              <a:gd name="adj" fmla="val 8594"/>
            </a:avLst>
          </a:prstGeom>
          <a:solidFill>
            <a:srgbClr val="FFFFFF">
              <a:shade val="85000"/>
            </a:srgbClr>
          </a:solidFill>
          <a:ln>
            <a:solidFill>
              <a:schemeClr val="bg2"/>
            </a:solidFill>
          </a:ln>
          <a:effectLst/>
        </p:spPr>
      </p:pic>
      <p:pic>
        <p:nvPicPr>
          <p:cNvPr id="5" name="Bild 4"/>
          <p:cNvPicPr>
            <a:picLocks noChangeAspect="1"/>
          </p:cNvPicPr>
          <p:nvPr/>
        </p:nvPicPr>
        <p:blipFill>
          <a:blip r:embed="rId4" cstate="print"/>
          <a:stretch>
            <a:fillRect/>
          </a:stretch>
        </p:blipFill>
        <p:spPr>
          <a:xfrm>
            <a:off x="4800600" y="1905000"/>
            <a:ext cx="3477431" cy="2930552"/>
          </a:xfrm>
          <a:prstGeom prst="roundRect">
            <a:avLst>
              <a:gd name="adj" fmla="val 8594"/>
            </a:avLst>
          </a:prstGeom>
          <a:solidFill>
            <a:srgbClr val="FFFFFF">
              <a:shade val="85000"/>
            </a:srgbClr>
          </a:solidFill>
          <a:ln>
            <a:solidFill>
              <a:schemeClr val="bg2"/>
            </a:solidFill>
          </a:ln>
          <a:effectLst/>
        </p:spPr>
      </p:pic>
    </p:spTree>
    <p:extLst>
      <p:ext uri="{BB962C8B-B14F-4D97-AF65-F5344CB8AC3E}">
        <p14:creationId xmlns:p14="http://schemas.microsoft.com/office/powerpoint/2010/main" val="3830216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18710"/>
            <a:ext cx="9144000" cy="5315713"/>
          </a:xfrm>
        </p:spPr>
      </p:pic>
    </p:spTree>
    <p:extLst>
      <p:ext uri="{BB962C8B-B14F-4D97-AF65-F5344CB8AC3E}">
        <p14:creationId xmlns:p14="http://schemas.microsoft.com/office/powerpoint/2010/main" val="26430963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57251"/>
            <a:ext cx="9144000" cy="5142332"/>
          </a:xfrm>
        </p:spPr>
      </p:pic>
    </p:spTree>
    <p:extLst>
      <p:ext uri="{BB962C8B-B14F-4D97-AF65-F5344CB8AC3E}">
        <p14:creationId xmlns:p14="http://schemas.microsoft.com/office/powerpoint/2010/main" val="308929361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Sketches Are Important</a:t>
            </a:r>
          </a:p>
        </p:txBody>
      </p:sp>
      <p:sp>
        <p:nvSpPr>
          <p:cNvPr id="6" name="Inhaltsplatzhalter 5"/>
          <p:cNvSpPr>
            <a:spLocks noGrp="1"/>
          </p:cNvSpPr>
          <p:nvPr>
            <p:ph sz="quarter" idx="10"/>
          </p:nvPr>
        </p:nvSpPr>
        <p:spPr>
          <a:xfrm>
            <a:off x="1485900" y="4895850"/>
            <a:ext cx="6286500" cy="419100"/>
          </a:xfrm>
        </p:spPr>
        <p:txBody>
          <a:bodyPr>
            <a:normAutofit fontScale="92500" lnSpcReduction="10000"/>
          </a:bodyPr>
          <a:lstStyle/>
          <a:p>
            <a:pPr marL="0" indent="0" algn="ctr">
              <a:buNone/>
            </a:pPr>
            <a:r>
              <a:rPr lang="de-DE" dirty="0" smtClean="0"/>
              <a:t>Today</a:t>
            </a:r>
            <a:endParaRPr lang="de-DE" dirty="0"/>
          </a:p>
        </p:txBody>
      </p:sp>
      <p:pic>
        <p:nvPicPr>
          <p:cNvPr id="9" name="Picture 2" descr="C:\Documents and Settings\James\My Documents\My Dropbox\presentations\Siggraph 2011 sketch\new_from_james\child_art.jpg"/>
          <p:cNvPicPr>
            <a:picLocks noChangeAspect="1" noChangeArrowheads="1"/>
          </p:cNvPicPr>
          <p:nvPr/>
        </p:nvPicPr>
        <p:blipFill rotWithShape="1">
          <a:blip r:embed="rId3" cstate="print"/>
          <a:srcRect t="5630" b="3704"/>
          <a:stretch/>
        </p:blipFill>
        <p:spPr bwMode="auto">
          <a:xfrm>
            <a:off x="4899374" y="1687398"/>
            <a:ext cx="3101625" cy="3113202"/>
          </a:xfrm>
          <a:prstGeom prst="roundRect">
            <a:avLst>
              <a:gd name="adj" fmla="val 8594"/>
            </a:avLst>
          </a:prstGeom>
          <a:solidFill>
            <a:srgbClr val="FFFFFF">
              <a:shade val="85000"/>
            </a:srgbClr>
          </a:solidFill>
          <a:ln>
            <a:solidFill>
              <a:srgbClr val="141313"/>
            </a:solidFill>
          </a:ln>
          <a:effectLst/>
        </p:spPr>
      </p:pic>
      <p:pic>
        <p:nvPicPr>
          <p:cNvPr id="3" name="Bild 2"/>
          <p:cNvPicPr>
            <a:picLocks noChangeAspect="1"/>
          </p:cNvPicPr>
          <p:nvPr/>
        </p:nvPicPr>
        <p:blipFill>
          <a:blip r:embed="rId4" cstate="print"/>
          <a:stretch>
            <a:fillRect/>
          </a:stretch>
        </p:blipFill>
        <p:spPr>
          <a:xfrm>
            <a:off x="1066800" y="1652280"/>
            <a:ext cx="3496267" cy="3148320"/>
          </a:xfrm>
          <a:prstGeom prst="roundRect">
            <a:avLst>
              <a:gd name="adj" fmla="val 8594"/>
            </a:avLst>
          </a:prstGeom>
          <a:solidFill>
            <a:srgbClr val="FFFFFF">
              <a:shade val="85000"/>
            </a:srgbClr>
          </a:solidFill>
          <a:ln>
            <a:solidFill>
              <a:schemeClr val="bg2"/>
            </a:solidFill>
          </a:ln>
          <a:effectLst/>
        </p:spPr>
      </p:pic>
    </p:spTree>
    <p:extLst>
      <p:ext uri="{BB962C8B-B14F-4D97-AF65-F5344CB8AC3E}">
        <p14:creationId xmlns:p14="http://schemas.microsoft.com/office/powerpoint/2010/main" val="2149362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Sketches Are Important</a:t>
            </a:r>
          </a:p>
        </p:txBody>
      </p:sp>
      <p:sp>
        <p:nvSpPr>
          <p:cNvPr id="6" name="Inhaltsplatzhalter 5"/>
          <p:cNvSpPr>
            <a:spLocks noGrp="1"/>
          </p:cNvSpPr>
          <p:nvPr>
            <p:ph sz="quarter" idx="10"/>
          </p:nvPr>
        </p:nvSpPr>
        <p:spPr>
          <a:xfrm>
            <a:off x="1500188" y="2190750"/>
            <a:ext cx="6286500" cy="666750"/>
          </a:xfrm>
        </p:spPr>
        <p:txBody>
          <a:bodyPr/>
          <a:lstStyle/>
          <a:p>
            <a:pPr marL="0" indent="0">
              <a:buNone/>
            </a:pPr>
            <a:r>
              <a:rPr lang="de-DE" dirty="0" err="1" smtClean="0"/>
              <a:t>Despite</a:t>
            </a:r>
            <a:r>
              <a:rPr lang="de-DE" dirty="0" smtClean="0"/>
              <a:t> </a:t>
            </a:r>
            <a:r>
              <a:rPr lang="de-DE" dirty="0" err="1" smtClean="0"/>
              <a:t>decades</a:t>
            </a:r>
            <a:r>
              <a:rPr lang="de-DE" dirty="0" smtClean="0"/>
              <a:t> </a:t>
            </a:r>
            <a:r>
              <a:rPr lang="de-DE" dirty="0" err="1" smtClean="0"/>
              <a:t>of</a:t>
            </a:r>
            <a:r>
              <a:rPr lang="de-DE" dirty="0" smtClean="0"/>
              <a:t> Computer Graphics </a:t>
            </a:r>
            <a:r>
              <a:rPr lang="de-DE" dirty="0" err="1" smtClean="0"/>
              <a:t>research</a:t>
            </a:r>
            <a:r>
              <a:rPr lang="de-DE" dirty="0" smtClean="0"/>
              <a:t>:</a:t>
            </a:r>
          </a:p>
          <a:p>
            <a:pPr indent="0">
              <a:buNone/>
            </a:pPr>
            <a:endParaRPr lang="de-DE" dirty="0" smtClean="0"/>
          </a:p>
          <a:p>
            <a:pPr indent="0">
              <a:buNone/>
            </a:pPr>
            <a:endParaRPr lang="de-DE" dirty="0"/>
          </a:p>
        </p:txBody>
      </p:sp>
      <p:sp>
        <p:nvSpPr>
          <p:cNvPr id="3" name="Textfeld 2"/>
          <p:cNvSpPr txBox="1"/>
          <p:nvPr/>
        </p:nvSpPr>
        <p:spPr>
          <a:xfrm>
            <a:off x="1615248" y="3057006"/>
            <a:ext cx="5913524" cy="881685"/>
          </a:xfrm>
          <a:prstGeom prst="rect">
            <a:avLst/>
          </a:prstGeom>
          <a:noFill/>
        </p:spPr>
        <p:txBody>
          <a:bodyPr wrap="square" lIns="95908" tIns="47959" rIns="95908" bIns="47959" rtlCol="0">
            <a:spAutoFit/>
          </a:bodyPr>
          <a:lstStyle/>
          <a:p>
            <a:pPr algn="ctr" defTabSz="959080"/>
            <a:r>
              <a:rPr lang="de-DE" sz="2550" b="1" dirty="0">
                <a:solidFill>
                  <a:srgbClr val="D84820"/>
                </a:solidFill>
                <a:latin typeface="Arial" charset="0"/>
                <a:ea typeface="ＭＳ Ｐゴシック" charset="-128"/>
                <a:cs typeface="ＭＳ Ｐゴシック" charset="-128"/>
              </a:rPr>
              <a:t>Sketching is the only method for most people to render visual content</a:t>
            </a:r>
          </a:p>
        </p:txBody>
      </p:sp>
    </p:spTree>
    <p:extLst>
      <p:ext uri="{BB962C8B-B14F-4D97-AF65-F5344CB8AC3E}">
        <p14:creationId xmlns:p14="http://schemas.microsoft.com/office/powerpoint/2010/main" val="4612414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Prior Work: Domain-specific Recognition</a:t>
            </a:r>
            <a:endParaRPr lang="en-US" dirty="0"/>
          </a:p>
        </p:txBody>
      </p:sp>
      <p:grpSp>
        <p:nvGrpSpPr>
          <p:cNvPr id="3" name="Gruppierung 10"/>
          <p:cNvGrpSpPr/>
          <p:nvPr/>
        </p:nvGrpSpPr>
        <p:grpSpPr>
          <a:xfrm>
            <a:off x="2254136" y="4108383"/>
            <a:ext cx="1978442" cy="1422576"/>
            <a:chOff x="3696452" y="748600"/>
            <a:chExt cx="1801331" cy="1138061"/>
          </a:xfrm>
        </p:grpSpPr>
        <p:pic>
          <p:nvPicPr>
            <p:cNvPr id="6" name="Bild 5" descr="screen-capture-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6452" y="748600"/>
              <a:ext cx="1801331" cy="907387"/>
            </a:xfrm>
            <a:prstGeom prst="roundRect">
              <a:avLst>
                <a:gd name="adj" fmla="val 8594"/>
              </a:avLst>
            </a:prstGeom>
            <a:solidFill>
              <a:srgbClr val="FFFFFF">
                <a:shade val="85000"/>
              </a:srgbClr>
            </a:solidFill>
            <a:ln>
              <a:solidFill>
                <a:srgbClr val="141313"/>
              </a:solidFill>
            </a:ln>
            <a:effectLst/>
          </p:spPr>
        </p:pic>
        <p:sp>
          <p:nvSpPr>
            <p:cNvPr id="7" name="Textfeld 6"/>
            <p:cNvSpPr txBox="1"/>
            <p:nvPr/>
          </p:nvSpPr>
          <p:spPr>
            <a:xfrm>
              <a:off x="3837459" y="1655828"/>
              <a:ext cx="1346887" cy="230833"/>
            </a:xfrm>
            <a:prstGeom prst="rect">
              <a:avLst/>
            </a:prstGeom>
            <a:noFill/>
          </p:spPr>
          <p:txBody>
            <a:bodyPr wrap="none" rtlCol="0">
              <a:spAutoFit/>
            </a:bodyPr>
            <a:lstStyle/>
            <a:p>
              <a:pPr defTabSz="684848" fontAlgn="auto">
                <a:spcBef>
                  <a:spcPts val="0"/>
                </a:spcBef>
                <a:spcAft>
                  <a:spcPts val="0"/>
                </a:spcAft>
              </a:pPr>
              <a:r>
                <a:rPr lang="de-DE" sz="1275" dirty="0">
                  <a:solidFill>
                    <a:prstClr val="black"/>
                  </a:solidFill>
                  <a:latin typeface="Calibri"/>
                  <a:cs typeface="+mn-cs"/>
                </a:rPr>
                <a:t>[</a:t>
              </a:r>
              <a:r>
                <a:rPr lang="de-DE" sz="1275" dirty="0" err="1">
                  <a:solidFill>
                    <a:prstClr val="black"/>
                  </a:solidFill>
                  <a:latin typeface="Calibri"/>
                  <a:cs typeface="+mn-cs"/>
                </a:rPr>
                <a:t>Rebelo</a:t>
              </a:r>
              <a:r>
                <a:rPr lang="de-DE" sz="1275" dirty="0">
                  <a:solidFill>
                    <a:prstClr val="black"/>
                  </a:solidFill>
                  <a:latin typeface="Calibri"/>
                  <a:cs typeface="+mn-cs"/>
                </a:rPr>
                <a:t> et al. 2009]</a:t>
              </a:r>
            </a:p>
          </p:txBody>
        </p:sp>
      </p:grpSp>
      <p:grpSp>
        <p:nvGrpSpPr>
          <p:cNvPr id="4" name="Gruppierung 12"/>
          <p:cNvGrpSpPr/>
          <p:nvPr/>
        </p:nvGrpSpPr>
        <p:grpSpPr>
          <a:xfrm>
            <a:off x="4819434" y="4108186"/>
            <a:ext cx="2051800" cy="1422783"/>
            <a:chOff x="3524253" y="2005181"/>
            <a:chExt cx="1868122" cy="1138226"/>
          </a:xfrm>
        </p:grpSpPr>
        <p:pic>
          <p:nvPicPr>
            <p:cNvPr id="5" name="Bild 4" descr="screen-captur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6034" y="2005181"/>
              <a:ext cx="1826341" cy="907387"/>
            </a:xfrm>
            <a:prstGeom prst="roundRect">
              <a:avLst>
                <a:gd name="adj" fmla="val 8594"/>
              </a:avLst>
            </a:prstGeom>
            <a:solidFill>
              <a:srgbClr val="FFFFFF">
                <a:shade val="85000"/>
              </a:srgbClr>
            </a:solidFill>
            <a:ln>
              <a:solidFill>
                <a:schemeClr val="bg2"/>
              </a:solidFill>
            </a:ln>
            <a:effectLst/>
          </p:spPr>
        </p:pic>
        <p:sp>
          <p:nvSpPr>
            <p:cNvPr id="8" name="Textfeld 7"/>
            <p:cNvSpPr txBox="1"/>
            <p:nvPr/>
          </p:nvSpPr>
          <p:spPr>
            <a:xfrm>
              <a:off x="3524253" y="2912574"/>
              <a:ext cx="1675450" cy="230833"/>
            </a:xfrm>
            <a:prstGeom prst="rect">
              <a:avLst/>
            </a:prstGeom>
            <a:noFill/>
          </p:spPr>
          <p:txBody>
            <a:bodyPr wrap="none" rtlCol="0">
              <a:spAutoFit/>
            </a:bodyPr>
            <a:lstStyle/>
            <a:p>
              <a:pPr defTabSz="684848" fontAlgn="auto">
                <a:spcBef>
                  <a:spcPts val="0"/>
                </a:spcBef>
                <a:spcAft>
                  <a:spcPts val="0"/>
                </a:spcAft>
              </a:pPr>
              <a:r>
                <a:rPr lang="de-DE" sz="1275" dirty="0">
                  <a:solidFill>
                    <a:prstClr val="black"/>
                  </a:solidFill>
                  <a:latin typeface="Calibri"/>
                  <a:cs typeface="+mn-cs"/>
                </a:rPr>
                <a:t>[</a:t>
              </a:r>
              <a:r>
                <a:rPr lang="de-DE" sz="1275" dirty="0" err="1">
                  <a:solidFill>
                    <a:prstClr val="black"/>
                  </a:solidFill>
                  <a:latin typeface="Calibri"/>
                  <a:cs typeface="+mn-cs"/>
                </a:rPr>
                <a:t>Ouyang</a:t>
              </a:r>
              <a:r>
                <a:rPr lang="de-DE" sz="1275" dirty="0">
                  <a:solidFill>
                    <a:prstClr val="black"/>
                  </a:solidFill>
                  <a:latin typeface="Calibri"/>
                  <a:cs typeface="+mn-cs"/>
                </a:rPr>
                <a:t> </a:t>
              </a:r>
              <a:r>
                <a:rPr lang="de-DE" sz="1275" dirty="0" err="1">
                  <a:solidFill>
                    <a:prstClr val="black"/>
                  </a:solidFill>
                  <a:latin typeface="Calibri"/>
                  <a:cs typeface="+mn-cs"/>
                </a:rPr>
                <a:t>and</a:t>
              </a:r>
              <a:r>
                <a:rPr lang="de-DE" sz="1275" dirty="0">
                  <a:solidFill>
                    <a:prstClr val="black"/>
                  </a:solidFill>
                  <a:latin typeface="Calibri"/>
                  <a:cs typeface="+mn-cs"/>
                </a:rPr>
                <a:t> Davis 2011]</a:t>
              </a:r>
            </a:p>
          </p:txBody>
        </p:sp>
      </p:grpSp>
      <p:grpSp>
        <p:nvGrpSpPr>
          <p:cNvPr id="9" name="Gruppierung 13"/>
          <p:cNvGrpSpPr/>
          <p:nvPr/>
        </p:nvGrpSpPr>
        <p:grpSpPr>
          <a:xfrm>
            <a:off x="4833731" y="2223949"/>
            <a:ext cx="2021828" cy="1439434"/>
            <a:chOff x="306303" y="1477885"/>
            <a:chExt cx="1840833" cy="1151547"/>
          </a:xfrm>
        </p:grpSpPr>
        <p:pic>
          <p:nvPicPr>
            <p:cNvPr id="10" name="Bild 9"/>
            <p:cNvPicPr>
              <a:picLocks noChangeAspect="1"/>
            </p:cNvPicPr>
            <p:nvPr/>
          </p:nvPicPr>
          <p:blipFill>
            <a:blip r:embed="rId5" cstate="print"/>
            <a:stretch>
              <a:fillRect/>
            </a:stretch>
          </p:blipFill>
          <p:spPr>
            <a:xfrm>
              <a:off x="318336" y="1477885"/>
              <a:ext cx="1828800" cy="840169"/>
            </a:xfrm>
            <a:prstGeom prst="roundRect">
              <a:avLst>
                <a:gd name="adj" fmla="val 8594"/>
              </a:avLst>
            </a:prstGeom>
            <a:solidFill>
              <a:srgbClr val="FFFFFF">
                <a:shade val="85000"/>
              </a:srgbClr>
            </a:solidFill>
            <a:ln>
              <a:solidFill>
                <a:srgbClr val="141313"/>
              </a:solidFill>
            </a:ln>
            <a:effectLst/>
          </p:spPr>
        </p:pic>
        <p:sp>
          <p:nvSpPr>
            <p:cNvPr id="12" name="Textfeld 11"/>
            <p:cNvSpPr txBox="1"/>
            <p:nvPr/>
          </p:nvSpPr>
          <p:spPr>
            <a:xfrm>
              <a:off x="306303" y="2398599"/>
              <a:ext cx="1593308" cy="230833"/>
            </a:xfrm>
            <a:prstGeom prst="rect">
              <a:avLst/>
            </a:prstGeom>
            <a:noFill/>
          </p:spPr>
          <p:txBody>
            <a:bodyPr wrap="none" rtlCol="0">
              <a:spAutoFit/>
            </a:bodyPr>
            <a:lstStyle/>
            <a:p>
              <a:pPr defTabSz="684848" fontAlgn="auto">
                <a:spcBef>
                  <a:spcPts val="0"/>
                </a:spcBef>
                <a:spcAft>
                  <a:spcPts val="0"/>
                </a:spcAft>
              </a:pPr>
              <a:r>
                <a:rPr lang="de-DE" sz="1275" dirty="0">
                  <a:solidFill>
                    <a:prstClr val="black"/>
                  </a:solidFill>
                  <a:latin typeface="Calibri"/>
                  <a:cs typeface="+mn-cs"/>
                </a:rPr>
                <a:t>[Sezgin </a:t>
              </a:r>
              <a:r>
                <a:rPr lang="de-DE" sz="1275" dirty="0" err="1">
                  <a:solidFill>
                    <a:prstClr val="black"/>
                  </a:solidFill>
                  <a:latin typeface="Calibri"/>
                  <a:cs typeface="+mn-cs"/>
                </a:rPr>
                <a:t>and</a:t>
              </a:r>
              <a:r>
                <a:rPr lang="de-DE" sz="1275" dirty="0">
                  <a:solidFill>
                    <a:prstClr val="black"/>
                  </a:solidFill>
                  <a:latin typeface="Calibri"/>
                  <a:cs typeface="+mn-cs"/>
                </a:rPr>
                <a:t> Davis 2008]</a:t>
              </a:r>
            </a:p>
          </p:txBody>
        </p:sp>
      </p:grpSp>
      <p:grpSp>
        <p:nvGrpSpPr>
          <p:cNvPr id="11" name="Gruppierung 16"/>
          <p:cNvGrpSpPr/>
          <p:nvPr/>
        </p:nvGrpSpPr>
        <p:grpSpPr>
          <a:xfrm>
            <a:off x="2148709" y="2147589"/>
            <a:ext cx="2132128" cy="1515790"/>
            <a:chOff x="3656344" y="2591481"/>
            <a:chExt cx="1941258" cy="1212632"/>
          </a:xfrm>
        </p:grpSpPr>
        <p:pic>
          <p:nvPicPr>
            <p:cNvPr id="16" name="Bild 15"/>
            <p:cNvPicPr>
              <a:picLocks noChangeAspect="1"/>
            </p:cNvPicPr>
            <p:nvPr/>
          </p:nvPicPr>
          <p:blipFill>
            <a:blip r:embed="rId6" cstate="print"/>
            <a:stretch>
              <a:fillRect/>
            </a:stretch>
          </p:blipFill>
          <p:spPr>
            <a:xfrm>
              <a:off x="3796234" y="2591481"/>
              <a:ext cx="1801368" cy="1016990"/>
            </a:xfrm>
            <a:prstGeom prst="roundRect">
              <a:avLst>
                <a:gd name="adj" fmla="val 8594"/>
              </a:avLst>
            </a:prstGeom>
            <a:solidFill>
              <a:srgbClr val="FFFFFF">
                <a:shade val="85000"/>
              </a:srgbClr>
            </a:solidFill>
            <a:ln>
              <a:solidFill>
                <a:srgbClr val="141313"/>
              </a:solidFill>
            </a:ln>
            <a:effectLst/>
          </p:spPr>
        </p:pic>
        <p:sp>
          <p:nvSpPr>
            <p:cNvPr id="18" name="Textfeld 17"/>
            <p:cNvSpPr txBox="1"/>
            <p:nvPr/>
          </p:nvSpPr>
          <p:spPr>
            <a:xfrm>
              <a:off x="3656344" y="3573280"/>
              <a:ext cx="1815094" cy="230833"/>
            </a:xfrm>
            <a:prstGeom prst="rect">
              <a:avLst/>
            </a:prstGeom>
            <a:noFill/>
          </p:spPr>
          <p:txBody>
            <a:bodyPr wrap="none" rtlCol="0">
              <a:spAutoFit/>
            </a:bodyPr>
            <a:lstStyle/>
            <a:p>
              <a:pPr defTabSz="684848" fontAlgn="auto">
                <a:spcBef>
                  <a:spcPts val="0"/>
                </a:spcBef>
                <a:spcAft>
                  <a:spcPts val="0"/>
                </a:spcAft>
              </a:pPr>
              <a:r>
                <a:rPr lang="de-DE" sz="1275" dirty="0">
                  <a:solidFill>
                    <a:prstClr val="black"/>
                  </a:solidFill>
                  <a:latin typeface="Calibri"/>
                  <a:cs typeface="+mn-cs"/>
                </a:rPr>
                <a:t>[</a:t>
              </a:r>
              <a:r>
                <a:rPr lang="de-DE" sz="1275" dirty="0" err="1">
                  <a:solidFill>
                    <a:prstClr val="black"/>
                  </a:solidFill>
                  <a:latin typeface="Calibri"/>
                  <a:cs typeface="+mn-cs"/>
                </a:rPr>
                <a:t>LaViola</a:t>
              </a:r>
              <a:r>
                <a:rPr lang="de-DE" sz="1275" dirty="0">
                  <a:solidFill>
                    <a:prstClr val="black"/>
                  </a:solidFill>
                  <a:latin typeface="Calibri"/>
                  <a:cs typeface="+mn-cs"/>
                </a:rPr>
                <a:t> </a:t>
              </a:r>
              <a:r>
                <a:rPr lang="de-DE" sz="1275" dirty="0" err="1">
                  <a:solidFill>
                    <a:prstClr val="black"/>
                  </a:solidFill>
                  <a:latin typeface="Calibri"/>
                  <a:cs typeface="+mn-cs"/>
                </a:rPr>
                <a:t>and</a:t>
              </a:r>
              <a:r>
                <a:rPr lang="de-DE" sz="1275" dirty="0">
                  <a:solidFill>
                    <a:prstClr val="black"/>
                  </a:solidFill>
                  <a:latin typeface="Calibri"/>
                  <a:cs typeface="+mn-cs"/>
                </a:rPr>
                <a:t> </a:t>
              </a:r>
              <a:r>
                <a:rPr lang="de-DE" sz="1275" dirty="0" err="1">
                  <a:solidFill>
                    <a:prstClr val="black"/>
                  </a:solidFill>
                  <a:latin typeface="Calibri"/>
                  <a:cs typeface="+mn-cs"/>
                </a:rPr>
                <a:t>Zeleznik</a:t>
              </a:r>
              <a:r>
                <a:rPr lang="de-DE" sz="1275" dirty="0">
                  <a:solidFill>
                    <a:prstClr val="black"/>
                  </a:solidFill>
                  <a:latin typeface="Calibri"/>
                  <a:cs typeface="+mn-cs"/>
                </a:rPr>
                <a:t> 2004]</a:t>
              </a:r>
            </a:p>
          </p:txBody>
        </p:sp>
      </p:grpSp>
    </p:spTree>
    <p:extLst>
      <p:ext uri="{BB962C8B-B14F-4D97-AF65-F5344CB8AC3E}">
        <p14:creationId xmlns:p14="http://schemas.microsoft.com/office/powerpoint/2010/main" val="3775341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1172" y="1269605"/>
            <a:ext cx="6781659" cy="434578"/>
          </a:xfrm>
        </p:spPr>
        <p:txBody>
          <a:bodyPr>
            <a:normAutofit fontScale="90000"/>
          </a:bodyPr>
          <a:lstStyle/>
          <a:p>
            <a:r>
              <a:rPr lang="en-US" dirty="0" smtClean="0"/>
              <a:t>Prior Work: Sketch-based image retrieval</a:t>
            </a:r>
            <a:endParaRPr lang="en-US" dirty="0"/>
          </a:p>
        </p:txBody>
      </p:sp>
      <p:sp>
        <p:nvSpPr>
          <p:cNvPr id="5" name="Content Placeholder 2"/>
          <p:cNvSpPr>
            <a:spLocks noGrp="1"/>
          </p:cNvSpPr>
          <p:nvPr>
            <p:ph sz="quarter" idx="10"/>
          </p:nvPr>
        </p:nvSpPr>
        <p:spPr>
          <a:xfrm>
            <a:off x="521550" y="4779150"/>
            <a:ext cx="8190910" cy="914400"/>
          </a:xfrm>
        </p:spPr>
        <p:txBody>
          <a:bodyPr>
            <a:normAutofit fontScale="85000" lnSpcReduction="10000"/>
          </a:bodyPr>
          <a:lstStyle/>
          <a:p>
            <a:r>
              <a:rPr lang="en-US" dirty="0" err="1" smtClean="0"/>
              <a:t>PhotoSketcher</a:t>
            </a:r>
            <a:r>
              <a:rPr lang="en-US" dirty="0"/>
              <a:t>.</a:t>
            </a:r>
            <a:r>
              <a:rPr lang="en-US" dirty="0" smtClean="0"/>
              <a:t> </a:t>
            </a:r>
            <a:r>
              <a:rPr lang="en-US" dirty="0" err="1" smtClean="0"/>
              <a:t>Eitz</a:t>
            </a:r>
            <a:r>
              <a:rPr lang="en-US" dirty="0" smtClean="0"/>
              <a:t>, Richter, Hildebrand, </a:t>
            </a:r>
            <a:r>
              <a:rPr lang="en-US" dirty="0" err="1" smtClean="0"/>
              <a:t>Boubekeur</a:t>
            </a:r>
            <a:r>
              <a:rPr lang="en-US" dirty="0" smtClean="0"/>
              <a:t>, and Alexa. CGA 2011.</a:t>
            </a:r>
          </a:p>
          <a:p>
            <a:r>
              <a:rPr lang="en-US" dirty="0" smtClean="0"/>
              <a:t>Sketch2Photo. Chen, Cheng, Tan, Shamir, Hu. </a:t>
            </a:r>
            <a:r>
              <a:rPr lang="en-US" dirty="0" err="1" smtClean="0"/>
              <a:t>Siggraph</a:t>
            </a:r>
            <a:r>
              <a:rPr lang="en-US" dirty="0" smtClean="0"/>
              <a:t> Asia 2009 </a:t>
            </a:r>
            <a:endParaRPr lang="en-US" dirty="0"/>
          </a:p>
        </p:txBody>
      </p:sp>
      <p:pic>
        <p:nvPicPr>
          <p:cNvPr id="6" name="Picture 2" descr="C:\Documents and Settings\James\My Documents\My Dropbox\presentations\Siggraph 2011 sketch\new_from_james\photosketcher.png"/>
          <p:cNvPicPr>
            <a:picLocks noChangeAspect="1" noChangeArrowheads="1"/>
          </p:cNvPicPr>
          <p:nvPr/>
        </p:nvPicPr>
        <p:blipFill>
          <a:blip r:embed="rId2"/>
          <a:srcRect/>
          <a:stretch>
            <a:fillRect/>
          </a:stretch>
        </p:blipFill>
        <p:spPr bwMode="auto">
          <a:xfrm>
            <a:off x="1162966" y="2218005"/>
            <a:ext cx="6818071" cy="1729693"/>
          </a:xfrm>
          <a:prstGeom prst="rect">
            <a:avLst/>
          </a:prstGeom>
          <a:noFill/>
        </p:spPr>
      </p:pic>
    </p:spTree>
    <p:extLst>
      <p:ext uri="{BB962C8B-B14F-4D97-AF65-F5344CB8AC3E}">
        <p14:creationId xmlns:p14="http://schemas.microsoft.com/office/powerpoint/2010/main" val="463170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a:spLocks noGrp="1"/>
          </p:cNvSpPr>
          <p:nvPr>
            <p:ph type="title"/>
          </p:nvPr>
        </p:nvSpPr>
        <p:spPr>
          <a:xfrm>
            <a:off x="2047273" y="1282631"/>
            <a:ext cx="5049456" cy="434578"/>
          </a:xfrm>
        </p:spPr>
        <p:txBody>
          <a:bodyPr>
            <a:normAutofit fontScale="90000"/>
          </a:bodyPr>
          <a:lstStyle/>
          <a:p>
            <a:r>
              <a:rPr lang="en-US" dirty="0" smtClean="0"/>
              <a:t>Prior Work: </a:t>
            </a:r>
            <a:r>
              <a:rPr lang="en-US" dirty="0" err="1" smtClean="0"/>
              <a:t>ShadowDraw</a:t>
            </a:r>
            <a:endParaRPr lang="en-US" dirty="0"/>
          </a:p>
        </p:txBody>
      </p:sp>
      <p:sp>
        <p:nvSpPr>
          <p:cNvPr id="5" name="Content Placeholder 2"/>
          <p:cNvSpPr>
            <a:spLocks noGrp="1"/>
          </p:cNvSpPr>
          <p:nvPr>
            <p:ph sz="quarter" idx="10"/>
          </p:nvPr>
        </p:nvSpPr>
        <p:spPr>
          <a:xfrm>
            <a:off x="2194850" y="4967706"/>
            <a:ext cx="5257800" cy="571500"/>
          </a:xfrm>
        </p:spPr>
        <p:txBody>
          <a:bodyPr/>
          <a:lstStyle/>
          <a:p>
            <a:r>
              <a:rPr lang="en-US" dirty="0" smtClean="0"/>
              <a:t>Lee, </a:t>
            </a:r>
            <a:r>
              <a:rPr lang="en-US" dirty="0" err="1" smtClean="0"/>
              <a:t>Zitnick</a:t>
            </a:r>
            <a:r>
              <a:rPr lang="en-US" dirty="0" smtClean="0"/>
              <a:t>, Cohen, SIGGRAPH 2011</a:t>
            </a:r>
            <a:endParaRPr lang="en-US" dirty="0"/>
          </a:p>
        </p:txBody>
      </p:sp>
      <p:pic>
        <p:nvPicPr>
          <p:cNvPr id="6" name="Picture 2" descr="C:\Documents and Settings\James\My Documents\My Dropbox\presentations\Siggraph 2011 sketch\new_from_james\shadowdraw.png"/>
          <p:cNvPicPr>
            <a:picLocks noChangeAspect="1" noChangeArrowheads="1"/>
          </p:cNvPicPr>
          <p:nvPr/>
        </p:nvPicPr>
        <p:blipFill>
          <a:blip r:embed="rId2"/>
          <a:srcRect/>
          <a:stretch>
            <a:fillRect/>
          </a:stretch>
        </p:blipFill>
        <p:spPr bwMode="auto">
          <a:xfrm>
            <a:off x="1545221" y="2202106"/>
            <a:ext cx="6180794" cy="2227370"/>
          </a:xfrm>
          <a:prstGeom prst="rect">
            <a:avLst/>
          </a:prstGeom>
          <a:noFill/>
        </p:spPr>
      </p:pic>
    </p:spTree>
    <p:extLst>
      <p:ext uri="{BB962C8B-B14F-4D97-AF65-F5344CB8AC3E}">
        <p14:creationId xmlns:p14="http://schemas.microsoft.com/office/powerpoint/2010/main" val="1048239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Compute Gradients (DoG)</a:t>
            </a:r>
          </a:p>
        </p:txBody>
      </p:sp>
      <p:pic>
        <p:nvPicPr>
          <p:cNvPr id="33795" name="Picture 4" descr="C:\Documents and Settings\Derek Hoiem\My Documents\Classes\Spring10 - Computer Vision\figs\7\lena_gma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5" descr="C:\Documents and Settings\Derek Hoiem\My Documents\Classes\Spring10 - Computer Vision\figs\7\lena_gmag_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6" descr="C:\Documents and Settings\Derek Hoiem\My Documents\Classes\Spring10 - Computer Vision\figs\7\lena_gmag_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981200"/>
            <a:ext cx="2925763"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6"/>
          <p:cNvSpPr txBox="1">
            <a:spLocks noChangeArrowheads="1"/>
          </p:cNvSpPr>
          <p:nvPr/>
        </p:nvSpPr>
        <p:spPr bwMode="auto">
          <a:xfrm>
            <a:off x="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X-Derivative of Gaussian</a:t>
            </a:r>
          </a:p>
        </p:txBody>
      </p:sp>
      <p:sp>
        <p:nvSpPr>
          <p:cNvPr id="33799" name="TextBox 7"/>
          <p:cNvSpPr txBox="1">
            <a:spLocks noChangeArrowheads="1"/>
          </p:cNvSpPr>
          <p:nvPr/>
        </p:nvSpPr>
        <p:spPr bwMode="auto">
          <a:xfrm>
            <a:off x="29718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Y-Derivative of Gaussian</a:t>
            </a:r>
          </a:p>
        </p:txBody>
      </p:sp>
      <p:sp>
        <p:nvSpPr>
          <p:cNvPr id="33800" name="TextBox 8"/>
          <p:cNvSpPr txBox="1">
            <a:spLocks noChangeArrowheads="1"/>
          </p:cNvSpPr>
          <p:nvPr/>
        </p:nvSpPr>
        <p:spPr bwMode="auto">
          <a:xfrm>
            <a:off x="6096000" y="4876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Gradient Magnitude</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Work: </a:t>
            </a:r>
            <a:r>
              <a:rPr lang="en-US" dirty="0" err="1"/>
              <a:t>ShadowDraw</a:t>
            </a:r>
            <a:endParaRPr lang="en-US" dirty="0"/>
          </a:p>
        </p:txBody>
      </p:sp>
      <p:pic>
        <p:nvPicPr>
          <p:cNvPr id="4" name="145865">
            <a:hlinkClick r:id="" action="ppaction://media"/>
          </p:cNvPr>
          <p:cNvPicPr>
            <a:picLocks noGrp="1" noChangeAspect="1"/>
          </p:cNvPicPr>
          <p:nvPr>
            <p:ph sz="quarter" idx="10"/>
            <a:videoFile r:link="rId1"/>
            <p:extLst>
              <p:ext uri="{DAA4B4D4-6D71-4841-9C94-3DE7FCFB9230}">
                <p14:media xmlns:p14="http://schemas.microsoft.com/office/powerpoint/2010/main" r:embed="rId2">
                  <p14:trim st="41093" end="59746.9138"/>
                </p14:media>
              </p:ext>
            </p:extLst>
          </p:nvPr>
        </p:nvPicPr>
        <p:blipFill>
          <a:blip r:embed="rId4"/>
          <a:stretch>
            <a:fillRect/>
          </a:stretch>
        </p:blipFill>
        <p:spPr>
          <a:xfrm>
            <a:off x="1365250" y="1905000"/>
            <a:ext cx="6604000" cy="3714750"/>
          </a:xfrm>
        </p:spPr>
      </p:pic>
    </p:spTree>
    <p:extLst>
      <p:ext uri="{BB962C8B-B14F-4D97-AF65-F5344CB8AC3E}">
        <p14:creationId xmlns:p14="http://schemas.microsoft.com/office/powerpoint/2010/main" val="3867963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Work: </a:t>
            </a:r>
            <a:r>
              <a:rPr lang="en-US" dirty="0" err="1"/>
              <a:t>ShadowDraw</a:t>
            </a:r>
            <a:endParaRPr lang="en-US" dirty="0"/>
          </a:p>
        </p:txBody>
      </p:sp>
      <p:pic>
        <p:nvPicPr>
          <p:cNvPr id="4" name="Picture 3"/>
          <p:cNvPicPr>
            <a:picLocks noChangeAspect="1"/>
          </p:cNvPicPr>
          <p:nvPr/>
        </p:nvPicPr>
        <p:blipFill rotWithShape="1">
          <a:blip r:embed="rId2"/>
          <a:srcRect l="14038" t="24800" r="35038" b="26060"/>
          <a:stretch/>
        </p:blipFill>
        <p:spPr>
          <a:xfrm>
            <a:off x="1846717" y="2212032"/>
            <a:ext cx="5450569" cy="3287198"/>
          </a:xfrm>
          <a:prstGeom prst="rect">
            <a:avLst/>
          </a:prstGeom>
        </p:spPr>
      </p:pic>
    </p:spTree>
    <p:extLst>
      <p:ext uri="{BB962C8B-B14F-4D97-AF65-F5344CB8AC3E}">
        <p14:creationId xmlns:p14="http://schemas.microsoft.com/office/powerpoint/2010/main" val="15953058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1.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cstate="print"/>
          <a:stretch>
            <a:fillRect/>
          </a:stretch>
        </p:blipFill>
        <p:spPr>
          <a:xfrm>
            <a:off x="711201" y="1657350"/>
            <a:ext cx="7721601" cy="4343400"/>
          </a:xfrm>
          <a:prstGeom prst="rect">
            <a:avLst/>
          </a:prstGeom>
        </p:spPr>
      </p:pic>
      <p:sp>
        <p:nvSpPr>
          <p:cNvPr id="4" name="Titel 3"/>
          <p:cNvSpPr>
            <a:spLocks noGrp="1"/>
          </p:cNvSpPr>
          <p:nvPr>
            <p:ph type="title"/>
          </p:nvPr>
        </p:nvSpPr>
        <p:spPr>
          <a:xfrm>
            <a:off x="1485900" y="914400"/>
            <a:ext cx="6172200" cy="857250"/>
          </a:xfrm>
        </p:spPr>
        <p:txBody>
          <a:bodyPr/>
          <a:lstStyle/>
          <a:p>
            <a:r>
              <a:rPr lang="de-DE" dirty="0" err="1" smtClean="0"/>
              <a:t>Our</a:t>
            </a:r>
            <a:r>
              <a:rPr lang="de-DE" dirty="0" smtClean="0"/>
              <a:t> </a:t>
            </a:r>
            <a:r>
              <a:rPr lang="de-DE" dirty="0" err="1" smtClean="0"/>
              <a:t>work</a:t>
            </a:r>
            <a:endParaRPr lang="de-DE" dirty="0"/>
          </a:p>
        </p:txBody>
      </p:sp>
    </p:spTree>
    <p:extLst>
      <p:ext uri="{BB962C8B-B14F-4D97-AF65-F5344CB8AC3E}">
        <p14:creationId xmlns:p14="http://schemas.microsoft.com/office/powerpoint/2010/main" val="240254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3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85900" y="908720"/>
            <a:ext cx="6172200" cy="857250"/>
          </a:xfrm>
        </p:spPr>
        <p:txBody>
          <a:bodyPr>
            <a:normAutofit/>
          </a:bodyPr>
          <a:lstStyle/>
          <a:p>
            <a:r>
              <a:rPr lang="en-US" dirty="0"/>
              <a:t>How Do Humans Sketch Objects?</a:t>
            </a:r>
          </a:p>
        </p:txBody>
      </p:sp>
      <p:sp>
        <p:nvSpPr>
          <p:cNvPr id="6" name="TextBox 5"/>
          <p:cNvSpPr txBox="1"/>
          <p:nvPr/>
        </p:nvSpPr>
        <p:spPr>
          <a:xfrm>
            <a:off x="2057400" y="3600451"/>
            <a:ext cx="5029200" cy="1546553"/>
          </a:xfrm>
          <a:prstGeom prst="rect">
            <a:avLst/>
          </a:prstGeom>
          <a:noFill/>
        </p:spPr>
        <p:txBody>
          <a:bodyPr wrap="square" lIns="68555" tIns="34278" rIns="68555" bIns="34278" rtlCol="0">
            <a:spAutoFit/>
          </a:bodyPr>
          <a:lstStyle/>
          <a:p>
            <a:pPr algn="ctr" defTabSz="685553"/>
            <a:r>
              <a:rPr lang="en-US" sz="2400" dirty="0">
                <a:solidFill>
                  <a:srgbClr val="D84820"/>
                </a:solidFill>
                <a:latin typeface="Arial" charset="0"/>
                <a:ea typeface="ＭＳ Ｐゴシック" charset="-128"/>
                <a:cs typeface="ＭＳ Ｐゴシック" charset="-128"/>
              </a:rPr>
              <a:t>“Please sketch an image that is clearly recognizable to other humans as belonging to the following category: airplane”</a:t>
            </a:r>
          </a:p>
        </p:txBody>
      </p:sp>
      <p:sp>
        <p:nvSpPr>
          <p:cNvPr id="7" name="Inhaltsplatzhalter 2"/>
          <p:cNvSpPr txBox="1">
            <a:spLocks/>
          </p:cNvSpPr>
          <p:nvPr/>
        </p:nvSpPr>
        <p:spPr>
          <a:xfrm>
            <a:off x="971600" y="2141790"/>
            <a:ext cx="7650850" cy="1515810"/>
          </a:xfrm>
          <a:prstGeom prst="rect">
            <a:avLst/>
          </a:prstGeom>
        </p:spPr>
        <p:txBody>
          <a:bodyPr lIns="68555" tIns="34278" rIns="68555" bIns="34278">
            <a:normAutofit/>
          </a:bodyPr>
          <a:lstStyle/>
          <a:p>
            <a:pPr marL="256531" indent="-256531" defTabSz="685553">
              <a:spcBef>
                <a:spcPct val="20000"/>
              </a:spcBef>
              <a:buFont typeface="Arial" charset="0"/>
              <a:buChar char="•"/>
              <a:defRPr/>
            </a:pPr>
            <a:r>
              <a:rPr lang="en-US" sz="2400" dirty="0">
                <a:solidFill>
                  <a:prstClr val="black"/>
                </a:solidFill>
                <a:latin typeface="Calibri"/>
                <a:cs typeface="+mn-cs"/>
              </a:rPr>
              <a:t>Need many example sketches from a variety of humans</a:t>
            </a:r>
          </a:p>
          <a:p>
            <a:pPr marL="256531" indent="-256531" defTabSz="685553">
              <a:spcBef>
                <a:spcPct val="20000"/>
              </a:spcBef>
              <a:buFont typeface="Arial" charset="0"/>
              <a:buChar char="•"/>
              <a:defRPr/>
            </a:pPr>
            <a:r>
              <a:rPr lang="en-US" sz="2400" dirty="0">
                <a:solidFill>
                  <a:prstClr val="black"/>
                </a:solidFill>
                <a:latin typeface="Calibri"/>
                <a:cs typeface="+mn-cs"/>
              </a:rPr>
              <a:t>We used </a:t>
            </a:r>
            <a:r>
              <a:rPr lang="en-US" sz="2400" dirty="0" err="1">
                <a:solidFill>
                  <a:prstClr val="black"/>
                </a:solidFill>
                <a:latin typeface="Calibri"/>
                <a:cs typeface="+mn-cs"/>
              </a:rPr>
              <a:t>amazon</a:t>
            </a:r>
            <a:r>
              <a:rPr lang="en-US" sz="2400" dirty="0">
                <a:solidFill>
                  <a:prstClr val="black"/>
                </a:solidFill>
                <a:latin typeface="Calibri"/>
                <a:cs typeface="+mn-cs"/>
              </a:rPr>
              <a:t> Mechanical Turk</a:t>
            </a:r>
          </a:p>
        </p:txBody>
      </p:sp>
    </p:spTree>
    <p:extLst>
      <p:ext uri="{BB962C8B-B14F-4D97-AF65-F5344CB8AC3E}">
        <p14:creationId xmlns:p14="http://schemas.microsoft.com/office/powerpoint/2010/main" val="4262763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srcRect l="6883"/>
          <a:stretch/>
        </p:blipFill>
        <p:spPr>
          <a:xfrm>
            <a:off x="1573508" y="1885952"/>
            <a:ext cx="5996989" cy="1481259"/>
          </a:xfrm>
          <a:prstGeom prst="rect">
            <a:avLst/>
          </a:prstGeom>
        </p:spPr>
      </p:pic>
      <p:pic>
        <p:nvPicPr>
          <p:cNvPr id="6" name="Picture 5"/>
          <p:cNvPicPr>
            <a:picLocks noChangeAspect="1"/>
          </p:cNvPicPr>
          <p:nvPr/>
        </p:nvPicPr>
        <p:blipFill rotWithShape="1">
          <a:blip r:embed="rId3" cstate="print"/>
          <a:srcRect l="7980"/>
          <a:stretch/>
        </p:blipFill>
        <p:spPr>
          <a:xfrm>
            <a:off x="1657353" y="3367209"/>
            <a:ext cx="5926306" cy="2114550"/>
          </a:xfrm>
          <a:prstGeom prst="rect">
            <a:avLst/>
          </a:prstGeom>
        </p:spPr>
      </p:pic>
      <p:sp>
        <p:nvSpPr>
          <p:cNvPr id="7" name="TextBox 6"/>
          <p:cNvSpPr txBox="1"/>
          <p:nvPr/>
        </p:nvSpPr>
        <p:spPr>
          <a:xfrm>
            <a:off x="2857500" y="5654502"/>
            <a:ext cx="3429000" cy="346224"/>
          </a:xfrm>
          <a:prstGeom prst="rect">
            <a:avLst/>
          </a:prstGeom>
          <a:noFill/>
        </p:spPr>
        <p:txBody>
          <a:bodyPr wrap="square" lIns="68555" tIns="34278" rIns="68555" bIns="34278" rtlCol="0">
            <a:spAutoFit/>
          </a:bodyPr>
          <a:lstStyle/>
          <a:p>
            <a:pPr algn="ctr" defTabSz="914180" fontAlgn="auto">
              <a:spcBef>
                <a:spcPts val="0"/>
              </a:spcBef>
              <a:spcAft>
                <a:spcPts val="0"/>
              </a:spcAft>
            </a:pPr>
            <a:r>
              <a:rPr lang="en-US" dirty="0">
                <a:solidFill>
                  <a:prstClr val="black"/>
                </a:solidFill>
                <a:latin typeface="Calibri"/>
                <a:cs typeface="+mn-cs"/>
              </a:rPr>
              <a:t>Mechanical Turk Instructions</a:t>
            </a:r>
          </a:p>
        </p:txBody>
      </p:sp>
      <p:sp>
        <p:nvSpPr>
          <p:cNvPr id="8" name="Title 1"/>
          <p:cNvSpPr txBox="1">
            <a:spLocks/>
          </p:cNvSpPr>
          <p:nvPr/>
        </p:nvSpPr>
        <p:spPr>
          <a:xfrm>
            <a:off x="1485900" y="908720"/>
            <a:ext cx="6172200" cy="857250"/>
          </a:xfrm>
          <a:prstGeom prst="rect">
            <a:avLst/>
          </a:prstGeom>
        </p:spPr>
        <p:txBody>
          <a:bodyPr vert="horz" lIns="114011" tIns="57006" rIns="114011" bIns="57006" rtlCol="0" anchor="ctr">
            <a:normAutofit/>
          </a:bodyPr>
          <a:lstStyle>
            <a:lvl1pPr algn="ctr" defTabSz="547287" rtl="0" eaLnBrk="1" latinLnBrk="0" hangingPunct="1">
              <a:spcBef>
                <a:spcPct val="0"/>
              </a:spcBef>
              <a:buNone/>
              <a:defRPr sz="2580" kern="1200">
                <a:solidFill>
                  <a:schemeClr val="tx1"/>
                </a:solidFill>
                <a:latin typeface="+mj-lt"/>
                <a:ea typeface="+mj-ea"/>
                <a:cs typeface="+mj-cs"/>
              </a:defRPr>
            </a:lvl1pPr>
          </a:lstStyle>
          <a:p>
            <a:pPr fontAlgn="auto">
              <a:spcAft>
                <a:spcPts val="0"/>
              </a:spcAft>
            </a:pPr>
            <a:r>
              <a:rPr lang="en-US" sz="3225">
                <a:solidFill>
                  <a:prstClr val="black"/>
                </a:solidFill>
              </a:rPr>
              <a:t>How Do Humans Sketch Objects?</a:t>
            </a:r>
            <a:endParaRPr lang="en-US" sz="3225" dirty="0">
              <a:solidFill>
                <a:prstClr val="black"/>
              </a:solidFill>
            </a:endParaRPr>
          </a:p>
        </p:txBody>
      </p:sp>
    </p:spTree>
    <p:extLst>
      <p:ext uri="{BB962C8B-B14F-4D97-AF65-F5344CB8AC3E}">
        <p14:creationId xmlns:p14="http://schemas.microsoft.com/office/powerpoint/2010/main" val="1659485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85900" y="908720"/>
            <a:ext cx="6172200" cy="857250"/>
          </a:xfrm>
        </p:spPr>
        <p:txBody>
          <a:bodyPr>
            <a:normAutofit/>
          </a:bodyPr>
          <a:lstStyle/>
          <a:p>
            <a:r>
              <a:rPr lang="en-US" dirty="0"/>
              <a:t>How Do Humans Sketch Objects?</a:t>
            </a:r>
          </a:p>
        </p:txBody>
      </p:sp>
      <p:pic>
        <p:nvPicPr>
          <p:cNvPr id="3" name="Picture 2"/>
          <p:cNvPicPr>
            <a:picLocks noChangeAspect="1"/>
          </p:cNvPicPr>
          <p:nvPr/>
        </p:nvPicPr>
        <p:blipFill rotWithShape="1">
          <a:blip r:embed="rId2" cstate="print"/>
          <a:srcRect l="7667"/>
          <a:stretch/>
        </p:blipFill>
        <p:spPr>
          <a:xfrm>
            <a:off x="1564755" y="1885951"/>
            <a:ext cx="5979045" cy="1910273"/>
          </a:xfrm>
          <a:prstGeom prst="rect">
            <a:avLst/>
          </a:prstGeom>
        </p:spPr>
      </p:pic>
      <p:pic>
        <p:nvPicPr>
          <p:cNvPr id="5" name="Picture 4"/>
          <p:cNvPicPr>
            <a:picLocks noChangeAspect="1"/>
          </p:cNvPicPr>
          <p:nvPr/>
        </p:nvPicPr>
        <p:blipFill rotWithShape="1">
          <a:blip r:embed="rId3" cstate="print"/>
          <a:srcRect l="8764"/>
          <a:stretch/>
        </p:blipFill>
        <p:spPr>
          <a:xfrm>
            <a:off x="1635825" y="3771900"/>
            <a:ext cx="5907975" cy="1910275"/>
          </a:xfrm>
          <a:prstGeom prst="rect">
            <a:avLst/>
          </a:prstGeom>
        </p:spPr>
      </p:pic>
      <p:sp>
        <p:nvSpPr>
          <p:cNvPr id="6" name="TextBox 5"/>
          <p:cNvSpPr txBox="1"/>
          <p:nvPr/>
        </p:nvSpPr>
        <p:spPr>
          <a:xfrm>
            <a:off x="2857500" y="5654502"/>
            <a:ext cx="3429000" cy="346224"/>
          </a:xfrm>
          <a:prstGeom prst="rect">
            <a:avLst/>
          </a:prstGeom>
          <a:noFill/>
        </p:spPr>
        <p:txBody>
          <a:bodyPr wrap="square" lIns="68555" tIns="34278" rIns="68555" bIns="34278" rtlCol="0">
            <a:spAutoFit/>
          </a:bodyPr>
          <a:lstStyle/>
          <a:p>
            <a:pPr algn="ctr" defTabSz="914180" fontAlgn="auto">
              <a:spcBef>
                <a:spcPts val="0"/>
              </a:spcBef>
              <a:spcAft>
                <a:spcPts val="0"/>
              </a:spcAft>
            </a:pPr>
            <a:r>
              <a:rPr lang="en-US" dirty="0">
                <a:solidFill>
                  <a:prstClr val="black"/>
                </a:solidFill>
                <a:latin typeface="Calibri"/>
                <a:cs typeface="+mn-cs"/>
              </a:rPr>
              <a:t>Mechanical Turk Instructions</a:t>
            </a:r>
          </a:p>
        </p:txBody>
      </p:sp>
    </p:spTree>
    <p:extLst>
      <p:ext uri="{BB962C8B-B14F-4D97-AF65-F5344CB8AC3E}">
        <p14:creationId xmlns:p14="http://schemas.microsoft.com/office/powerpoint/2010/main" val="21377984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857250"/>
          </a:xfrm>
        </p:spPr>
        <p:txBody>
          <a:bodyPr>
            <a:normAutofit/>
          </a:bodyPr>
          <a:lstStyle/>
          <a:p>
            <a:r>
              <a:rPr lang="en-US" dirty="0"/>
              <a:t>How Do Humans Sketch Objects?</a:t>
            </a:r>
          </a:p>
        </p:txBody>
      </p:sp>
      <p:sp>
        <p:nvSpPr>
          <p:cNvPr id="3" name="Inhaltsplatzhalter 2"/>
          <p:cNvSpPr>
            <a:spLocks noGrp="1"/>
          </p:cNvSpPr>
          <p:nvPr>
            <p:ph sz="quarter" idx="10"/>
          </p:nvPr>
        </p:nvSpPr>
        <p:spPr>
          <a:xfrm>
            <a:off x="1500188" y="1896050"/>
            <a:ext cx="6286500" cy="1172910"/>
          </a:xfrm>
        </p:spPr>
        <p:txBody>
          <a:bodyPr>
            <a:normAutofit/>
          </a:bodyPr>
          <a:lstStyle/>
          <a:p>
            <a:r>
              <a:rPr lang="de-DE" dirty="0" smtClean="0"/>
              <a:t>20,000 </a:t>
            </a:r>
            <a:r>
              <a:rPr lang="de-DE" dirty="0" err="1"/>
              <a:t>sketches</a:t>
            </a:r>
            <a:r>
              <a:rPr lang="de-DE" dirty="0"/>
              <a:t> in 250 </a:t>
            </a:r>
            <a:r>
              <a:rPr lang="de-DE" dirty="0" err="1" smtClean="0"/>
              <a:t>categories</a:t>
            </a:r>
            <a:endParaRPr lang="de-DE" dirty="0" smtClean="0"/>
          </a:p>
          <a:p>
            <a:pPr lvl="1"/>
            <a:r>
              <a:rPr lang="de-DE" dirty="0" smtClean="0"/>
              <a:t>1,350 </a:t>
            </a:r>
            <a:r>
              <a:rPr lang="de-DE" dirty="0" err="1" smtClean="0"/>
              <a:t>unique</a:t>
            </a:r>
            <a:r>
              <a:rPr lang="de-DE" dirty="0" smtClean="0"/>
              <a:t> </a:t>
            </a:r>
            <a:r>
              <a:rPr lang="de-DE" dirty="0" err="1" smtClean="0"/>
              <a:t>participants</a:t>
            </a:r>
            <a:r>
              <a:rPr lang="de-DE" dirty="0" smtClean="0"/>
              <a:t>, 741 </a:t>
            </a:r>
            <a:r>
              <a:rPr lang="de-DE" dirty="0" err="1" smtClean="0"/>
              <a:t>hours</a:t>
            </a:r>
            <a:r>
              <a:rPr lang="de-DE" dirty="0" smtClean="0"/>
              <a:t> </a:t>
            </a:r>
            <a:r>
              <a:rPr lang="de-DE" dirty="0" err="1" smtClean="0"/>
              <a:t>drawing</a:t>
            </a:r>
            <a:r>
              <a:rPr lang="de-DE" dirty="0" smtClean="0"/>
              <a:t> time</a:t>
            </a:r>
            <a:endParaRPr lang="de-DE" dirty="0"/>
          </a:p>
        </p:txBody>
      </p:sp>
      <p:grpSp>
        <p:nvGrpSpPr>
          <p:cNvPr id="4" name="Group 4"/>
          <p:cNvGrpSpPr/>
          <p:nvPr/>
        </p:nvGrpSpPr>
        <p:grpSpPr>
          <a:xfrm>
            <a:off x="71501" y="3068960"/>
            <a:ext cx="9057944" cy="2970330"/>
            <a:chOff x="368301" y="4070992"/>
            <a:chExt cx="7130501" cy="2338272"/>
          </a:xfrm>
        </p:grpSpPr>
        <p:pic>
          <p:nvPicPr>
            <p:cNvPr id="8" name="Picture 7"/>
            <p:cNvPicPr>
              <a:picLocks noChangeAspect="1"/>
            </p:cNvPicPr>
            <p:nvPr/>
          </p:nvPicPr>
          <p:blipFill>
            <a:blip r:embed="rId4" cstate="print"/>
            <a:stretch>
              <a:fillRect/>
            </a:stretch>
          </p:blipFill>
          <p:spPr>
            <a:xfrm>
              <a:off x="368301" y="4070992"/>
              <a:ext cx="1952344" cy="2338272"/>
            </a:xfrm>
            <a:prstGeom prst="rect">
              <a:avLst/>
            </a:prstGeom>
          </p:spPr>
        </p:pic>
        <p:pic>
          <p:nvPicPr>
            <p:cNvPr id="9" name="Picture 8"/>
            <p:cNvPicPr>
              <a:picLocks noChangeAspect="1"/>
            </p:cNvPicPr>
            <p:nvPr/>
          </p:nvPicPr>
          <p:blipFill>
            <a:blip r:embed="rId5" cstate="print"/>
            <a:stretch>
              <a:fillRect/>
            </a:stretch>
          </p:blipFill>
          <p:spPr>
            <a:xfrm>
              <a:off x="2438400" y="4191000"/>
              <a:ext cx="2643613" cy="2146300"/>
            </a:xfrm>
            <a:prstGeom prst="rect">
              <a:avLst/>
            </a:prstGeom>
          </p:spPr>
        </p:pic>
        <p:pic>
          <p:nvPicPr>
            <p:cNvPr id="10" name="Picture 9"/>
            <p:cNvPicPr>
              <a:picLocks noChangeAspect="1"/>
            </p:cNvPicPr>
            <p:nvPr/>
          </p:nvPicPr>
          <p:blipFill>
            <a:blip r:embed="rId6" cstate="print"/>
            <a:stretch>
              <a:fillRect/>
            </a:stretch>
          </p:blipFill>
          <p:spPr>
            <a:xfrm>
              <a:off x="5145514" y="4226982"/>
              <a:ext cx="2353288" cy="2027833"/>
            </a:xfrm>
            <a:prstGeom prst="rect">
              <a:avLst/>
            </a:prstGeom>
          </p:spPr>
        </p:pic>
      </p:grpSp>
    </p:spTree>
    <p:custDataLst>
      <p:tags r:id="rId1"/>
    </p:custDataLst>
    <p:extLst>
      <p:ext uri="{BB962C8B-B14F-4D97-AF65-F5344CB8AC3E}">
        <p14:creationId xmlns:p14="http://schemas.microsoft.com/office/powerpoint/2010/main" val="3754236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08720"/>
            <a:ext cx="8229600" cy="857250"/>
          </a:xfrm>
        </p:spPr>
        <p:txBody>
          <a:bodyPr/>
          <a:lstStyle/>
          <a:p>
            <a:r>
              <a:rPr lang="de-DE" dirty="0" smtClean="0"/>
              <a:t>Human Sketch Recognition</a:t>
            </a:r>
            <a:endParaRPr lang="de-DE" dirty="0"/>
          </a:p>
        </p:txBody>
      </p:sp>
      <p:sp>
        <p:nvSpPr>
          <p:cNvPr id="3" name="Inhaltsplatzhalter 2"/>
          <p:cNvSpPr>
            <a:spLocks noGrp="1"/>
          </p:cNvSpPr>
          <p:nvPr>
            <p:ph sz="quarter" idx="10"/>
          </p:nvPr>
        </p:nvSpPr>
        <p:spPr/>
        <p:txBody>
          <a:bodyPr/>
          <a:lstStyle/>
          <a:p>
            <a:r>
              <a:rPr lang="de-DE" dirty="0" smtClean="0"/>
              <a:t>73% </a:t>
            </a:r>
            <a:r>
              <a:rPr lang="de-DE" dirty="0" err="1" smtClean="0"/>
              <a:t>overall</a:t>
            </a:r>
            <a:r>
              <a:rPr lang="de-DE" dirty="0" smtClean="0"/>
              <a:t> human </a:t>
            </a:r>
            <a:r>
              <a:rPr lang="de-DE" dirty="0" err="1" smtClean="0"/>
              <a:t>recognition</a:t>
            </a:r>
            <a:r>
              <a:rPr lang="de-DE" dirty="0" smtClean="0"/>
              <a:t> </a:t>
            </a:r>
            <a:r>
              <a:rPr lang="de-DE" dirty="0" err="1" smtClean="0"/>
              <a:t>accuracy</a:t>
            </a:r>
            <a:endParaRPr lang="de-DE" dirty="0"/>
          </a:p>
        </p:txBody>
      </p:sp>
      <p:grpSp>
        <p:nvGrpSpPr>
          <p:cNvPr id="4" name="Gruppierung 28"/>
          <p:cNvGrpSpPr/>
          <p:nvPr/>
        </p:nvGrpSpPr>
        <p:grpSpPr>
          <a:xfrm>
            <a:off x="1200150" y="2454164"/>
            <a:ext cx="1061393" cy="1025105"/>
            <a:chOff x="-1524000" y="990600"/>
            <a:chExt cx="990600" cy="956732"/>
          </a:xfrm>
        </p:grpSpPr>
        <p:sp>
          <p:nvSpPr>
            <p:cNvPr id="60" name="Abgerundetes Rechteck 25"/>
            <p:cNvSpPr/>
            <p:nvPr/>
          </p:nvSpPr>
          <p:spPr>
            <a:xfrm>
              <a:off x="-1524000" y="990600"/>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61" name="Bild 6"/>
            <p:cNvPicPr>
              <a:picLocks noChangeAspect="1"/>
            </p:cNvPicPr>
            <p:nvPr/>
          </p:nvPicPr>
          <p:blipFill>
            <a:blip r:embed="rId3" cstate="print"/>
            <a:stretch>
              <a:fillRect/>
            </a:stretch>
          </p:blipFill>
          <p:spPr>
            <a:xfrm>
              <a:off x="-1447800" y="1032932"/>
              <a:ext cx="773723" cy="914400"/>
            </a:xfrm>
            <a:prstGeom prst="rect">
              <a:avLst/>
            </a:prstGeom>
          </p:spPr>
        </p:pic>
      </p:grpSp>
      <p:grpSp>
        <p:nvGrpSpPr>
          <p:cNvPr id="5" name="Gruppierung 67"/>
          <p:cNvGrpSpPr/>
          <p:nvPr/>
        </p:nvGrpSpPr>
        <p:grpSpPr>
          <a:xfrm>
            <a:off x="4602047" y="2462436"/>
            <a:ext cx="1061393" cy="1008564"/>
            <a:chOff x="3657600" y="719667"/>
            <a:chExt cx="990600" cy="941294"/>
          </a:xfrm>
        </p:grpSpPr>
        <p:sp>
          <p:nvSpPr>
            <p:cNvPr id="63" name="Abgerundetes Rechteck 30"/>
            <p:cNvSpPr/>
            <p:nvPr/>
          </p:nvSpPr>
          <p:spPr>
            <a:xfrm>
              <a:off x="3657600" y="719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64" name="Bild 9"/>
            <p:cNvPicPr>
              <a:picLocks noChangeAspect="1"/>
            </p:cNvPicPr>
            <p:nvPr/>
          </p:nvPicPr>
          <p:blipFill>
            <a:blip r:embed="rId4" cstate="print"/>
            <a:stretch>
              <a:fillRect/>
            </a:stretch>
          </p:blipFill>
          <p:spPr>
            <a:xfrm>
              <a:off x="3886200" y="719667"/>
              <a:ext cx="633046" cy="914400"/>
            </a:xfrm>
            <a:prstGeom prst="rect">
              <a:avLst/>
            </a:prstGeom>
          </p:spPr>
        </p:pic>
      </p:grpSp>
      <p:grpSp>
        <p:nvGrpSpPr>
          <p:cNvPr id="6" name="Gruppierung 68"/>
          <p:cNvGrpSpPr/>
          <p:nvPr/>
        </p:nvGrpSpPr>
        <p:grpSpPr>
          <a:xfrm>
            <a:off x="5745086" y="2462436"/>
            <a:ext cx="1061393" cy="1008564"/>
            <a:chOff x="4724400" y="719667"/>
            <a:chExt cx="990600" cy="941294"/>
          </a:xfrm>
        </p:grpSpPr>
        <p:sp>
          <p:nvSpPr>
            <p:cNvPr id="66" name="Abgerundetes Rechteck 31"/>
            <p:cNvSpPr/>
            <p:nvPr/>
          </p:nvSpPr>
          <p:spPr>
            <a:xfrm>
              <a:off x="4724400" y="719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67" name="Bild 10"/>
            <p:cNvPicPr>
              <a:picLocks noChangeAspect="1"/>
            </p:cNvPicPr>
            <p:nvPr/>
          </p:nvPicPr>
          <p:blipFill>
            <a:blip r:embed="rId5" cstate="print"/>
            <a:stretch>
              <a:fillRect/>
            </a:stretch>
          </p:blipFill>
          <p:spPr>
            <a:xfrm>
              <a:off x="4800600" y="719667"/>
              <a:ext cx="797169" cy="914400"/>
            </a:xfrm>
            <a:prstGeom prst="rect">
              <a:avLst/>
            </a:prstGeom>
          </p:spPr>
        </p:pic>
      </p:grpSp>
      <p:grpSp>
        <p:nvGrpSpPr>
          <p:cNvPr id="7" name="Gruppierung 69"/>
          <p:cNvGrpSpPr/>
          <p:nvPr/>
        </p:nvGrpSpPr>
        <p:grpSpPr>
          <a:xfrm>
            <a:off x="6888125" y="2462436"/>
            <a:ext cx="1061393" cy="1008564"/>
            <a:chOff x="5791200" y="719667"/>
            <a:chExt cx="990600" cy="941294"/>
          </a:xfrm>
        </p:grpSpPr>
        <p:sp>
          <p:nvSpPr>
            <p:cNvPr id="69" name="Abgerundetes Rechteck 32"/>
            <p:cNvSpPr/>
            <p:nvPr/>
          </p:nvSpPr>
          <p:spPr>
            <a:xfrm>
              <a:off x="5791200" y="719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70" name="Bild 11"/>
            <p:cNvPicPr>
              <a:picLocks noChangeAspect="1"/>
            </p:cNvPicPr>
            <p:nvPr/>
          </p:nvPicPr>
          <p:blipFill>
            <a:blip r:embed="rId6" cstate="print"/>
            <a:stretch>
              <a:fillRect/>
            </a:stretch>
          </p:blipFill>
          <p:spPr>
            <a:xfrm>
              <a:off x="5884985" y="719667"/>
              <a:ext cx="820615" cy="914400"/>
            </a:xfrm>
            <a:prstGeom prst="rect">
              <a:avLst/>
            </a:prstGeom>
          </p:spPr>
        </p:pic>
      </p:grpSp>
      <p:grpSp>
        <p:nvGrpSpPr>
          <p:cNvPr id="8" name="Gruppierung 65"/>
          <p:cNvGrpSpPr/>
          <p:nvPr/>
        </p:nvGrpSpPr>
        <p:grpSpPr>
          <a:xfrm>
            <a:off x="2329579" y="2462436"/>
            <a:ext cx="1061393" cy="1008564"/>
            <a:chOff x="1524000" y="719667"/>
            <a:chExt cx="990600" cy="941294"/>
          </a:xfrm>
        </p:grpSpPr>
        <p:sp>
          <p:nvSpPr>
            <p:cNvPr id="72" name="Abgerundetes Rechteck 27"/>
            <p:cNvSpPr/>
            <p:nvPr/>
          </p:nvSpPr>
          <p:spPr>
            <a:xfrm>
              <a:off x="1524000" y="719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73" name="Bild 7"/>
            <p:cNvPicPr>
              <a:picLocks noChangeAspect="1"/>
            </p:cNvPicPr>
            <p:nvPr/>
          </p:nvPicPr>
          <p:blipFill>
            <a:blip r:embed="rId7" cstate="print"/>
            <a:stretch>
              <a:fillRect/>
            </a:stretch>
          </p:blipFill>
          <p:spPr>
            <a:xfrm>
              <a:off x="1617134" y="736601"/>
              <a:ext cx="797169" cy="914400"/>
            </a:xfrm>
            <a:prstGeom prst="rect">
              <a:avLst/>
            </a:prstGeom>
          </p:spPr>
        </p:pic>
      </p:grpSp>
      <p:grpSp>
        <p:nvGrpSpPr>
          <p:cNvPr id="9" name="Gruppierung 66"/>
          <p:cNvGrpSpPr/>
          <p:nvPr/>
        </p:nvGrpSpPr>
        <p:grpSpPr>
          <a:xfrm>
            <a:off x="3472616" y="2462436"/>
            <a:ext cx="1061393" cy="1008564"/>
            <a:chOff x="2590800" y="719667"/>
            <a:chExt cx="990600" cy="941294"/>
          </a:xfrm>
        </p:grpSpPr>
        <p:sp>
          <p:nvSpPr>
            <p:cNvPr id="75" name="Abgerundetes Rechteck 29"/>
            <p:cNvSpPr/>
            <p:nvPr/>
          </p:nvSpPr>
          <p:spPr>
            <a:xfrm>
              <a:off x="2590800" y="719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76" name="Bild 8"/>
            <p:cNvPicPr>
              <a:picLocks noChangeAspect="1"/>
            </p:cNvPicPr>
            <p:nvPr/>
          </p:nvPicPr>
          <p:blipFill>
            <a:blip r:embed="rId8" cstate="print"/>
            <a:stretch>
              <a:fillRect/>
            </a:stretch>
          </p:blipFill>
          <p:spPr>
            <a:xfrm>
              <a:off x="2667000" y="736601"/>
              <a:ext cx="797169" cy="914400"/>
            </a:xfrm>
            <a:prstGeom prst="rect">
              <a:avLst/>
            </a:prstGeom>
          </p:spPr>
        </p:pic>
      </p:grpSp>
      <p:grpSp>
        <p:nvGrpSpPr>
          <p:cNvPr id="11" name="Gruppierung 70"/>
          <p:cNvGrpSpPr/>
          <p:nvPr/>
        </p:nvGrpSpPr>
        <p:grpSpPr>
          <a:xfrm>
            <a:off x="1200152" y="3632019"/>
            <a:ext cx="1061393" cy="1016034"/>
            <a:chOff x="457200" y="1862667"/>
            <a:chExt cx="990600" cy="948266"/>
          </a:xfrm>
        </p:grpSpPr>
        <p:sp>
          <p:nvSpPr>
            <p:cNvPr id="112" name="Abgerundetes Rechteck 45"/>
            <p:cNvSpPr/>
            <p:nvPr/>
          </p:nvSpPr>
          <p:spPr>
            <a:xfrm>
              <a:off x="457200" y="1862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13" name="Bild 12"/>
            <p:cNvPicPr>
              <a:picLocks noChangeAspect="1"/>
            </p:cNvPicPr>
            <p:nvPr/>
          </p:nvPicPr>
          <p:blipFill>
            <a:blip r:embed="rId9" cstate="print"/>
            <a:stretch>
              <a:fillRect/>
            </a:stretch>
          </p:blipFill>
          <p:spPr>
            <a:xfrm>
              <a:off x="524933" y="1896533"/>
              <a:ext cx="754380" cy="914400"/>
            </a:xfrm>
            <a:prstGeom prst="rect">
              <a:avLst/>
            </a:prstGeom>
          </p:spPr>
        </p:pic>
      </p:grpSp>
      <p:grpSp>
        <p:nvGrpSpPr>
          <p:cNvPr id="12" name="Gruppierung 71"/>
          <p:cNvGrpSpPr/>
          <p:nvPr/>
        </p:nvGrpSpPr>
        <p:grpSpPr>
          <a:xfrm>
            <a:off x="2329581" y="3635754"/>
            <a:ext cx="1061393" cy="1008564"/>
            <a:chOff x="1524000" y="1862667"/>
            <a:chExt cx="990600" cy="941294"/>
          </a:xfrm>
        </p:grpSpPr>
        <p:sp>
          <p:nvSpPr>
            <p:cNvPr id="110" name="Abgerundetes Rechteck 46"/>
            <p:cNvSpPr/>
            <p:nvPr/>
          </p:nvSpPr>
          <p:spPr>
            <a:xfrm>
              <a:off x="1524000" y="1862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11" name="Bild 13"/>
            <p:cNvPicPr>
              <a:picLocks noChangeAspect="1"/>
            </p:cNvPicPr>
            <p:nvPr/>
          </p:nvPicPr>
          <p:blipFill>
            <a:blip r:embed="rId10" cstate="print"/>
            <a:stretch>
              <a:fillRect/>
            </a:stretch>
          </p:blipFill>
          <p:spPr>
            <a:xfrm>
              <a:off x="1634067" y="1879600"/>
              <a:ext cx="800100" cy="914400"/>
            </a:xfrm>
            <a:prstGeom prst="rect">
              <a:avLst/>
            </a:prstGeom>
          </p:spPr>
        </p:pic>
      </p:grpSp>
      <p:grpSp>
        <p:nvGrpSpPr>
          <p:cNvPr id="13" name="Gruppierung 77"/>
          <p:cNvGrpSpPr/>
          <p:nvPr/>
        </p:nvGrpSpPr>
        <p:grpSpPr>
          <a:xfrm>
            <a:off x="2329581" y="4815985"/>
            <a:ext cx="1061393" cy="1127616"/>
            <a:chOff x="1600200" y="3081867"/>
            <a:chExt cx="990600" cy="956733"/>
          </a:xfrm>
        </p:grpSpPr>
        <p:sp>
          <p:nvSpPr>
            <p:cNvPr id="108" name="Abgerundetes Rechteck 60"/>
            <p:cNvSpPr/>
            <p:nvPr/>
          </p:nvSpPr>
          <p:spPr>
            <a:xfrm>
              <a:off x="16002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09" name="Bild 14"/>
            <p:cNvPicPr>
              <a:picLocks noChangeAspect="1"/>
            </p:cNvPicPr>
            <p:nvPr/>
          </p:nvPicPr>
          <p:blipFill>
            <a:blip r:embed="rId11" cstate="print"/>
            <a:stretch>
              <a:fillRect/>
            </a:stretch>
          </p:blipFill>
          <p:spPr>
            <a:xfrm>
              <a:off x="1684866" y="3124200"/>
              <a:ext cx="777240" cy="914400"/>
            </a:xfrm>
            <a:prstGeom prst="rect">
              <a:avLst/>
            </a:prstGeom>
          </p:spPr>
        </p:pic>
      </p:grpSp>
      <p:grpSp>
        <p:nvGrpSpPr>
          <p:cNvPr id="14" name="Gruppierung 72"/>
          <p:cNvGrpSpPr/>
          <p:nvPr/>
        </p:nvGrpSpPr>
        <p:grpSpPr>
          <a:xfrm>
            <a:off x="3472619" y="3632019"/>
            <a:ext cx="1061393" cy="1016034"/>
            <a:chOff x="2607731" y="1862667"/>
            <a:chExt cx="990600" cy="948266"/>
          </a:xfrm>
        </p:grpSpPr>
        <p:sp>
          <p:nvSpPr>
            <p:cNvPr id="106" name="Abgerundetes Rechteck 47"/>
            <p:cNvSpPr/>
            <p:nvPr/>
          </p:nvSpPr>
          <p:spPr>
            <a:xfrm>
              <a:off x="2607731" y="1862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07" name="Bild 15"/>
            <p:cNvPicPr>
              <a:picLocks noChangeAspect="1"/>
            </p:cNvPicPr>
            <p:nvPr/>
          </p:nvPicPr>
          <p:blipFill>
            <a:blip r:embed="rId12" cstate="print"/>
            <a:stretch>
              <a:fillRect/>
            </a:stretch>
          </p:blipFill>
          <p:spPr>
            <a:xfrm>
              <a:off x="2709331" y="1896533"/>
              <a:ext cx="731520" cy="914400"/>
            </a:xfrm>
            <a:prstGeom prst="rect">
              <a:avLst/>
            </a:prstGeom>
          </p:spPr>
        </p:pic>
      </p:grpSp>
      <p:grpSp>
        <p:nvGrpSpPr>
          <p:cNvPr id="15" name="Gruppierung 75"/>
          <p:cNvGrpSpPr/>
          <p:nvPr/>
        </p:nvGrpSpPr>
        <p:grpSpPr>
          <a:xfrm>
            <a:off x="6888127" y="3635754"/>
            <a:ext cx="1061393" cy="1008564"/>
            <a:chOff x="5791200" y="1862667"/>
            <a:chExt cx="990600" cy="941294"/>
          </a:xfrm>
        </p:grpSpPr>
        <p:sp>
          <p:nvSpPr>
            <p:cNvPr id="104" name="Abgerundetes Rechteck 50"/>
            <p:cNvSpPr/>
            <p:nvPr/>
          </p:nvSpPr>
          <p:spPr>
            <a:xfrm>
              <a:off x="5791200" y="1862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05" name="Bild 17"/>
            <p:cNvPicPr>
              <a:picLocks noChangeAspect="1"/>
            </p:cNvPicPr>
            <p:nvPr/>
          </p:nvPicPr>
          <p:blipFill>
            <a:blip r:embed="rId13" cstate="print"/>
            <a:stretch>
              <a:fillRect/>
            </a:stretch>
          </p:blipFill>
          <p:spPr>
            <a:xfrm>
              <a:off x="5867400" y="1862667"/>
              <a:ext cx="845820" cy="914400"/>
            </a:xfrm>
            <a:prstGeom prst="rect">
              <a:avLst/>
            </a:prstGeom>
          </p:spPr>
        </p:pic>
      </p:grpSp>
      <p:grpSp>
        <p:nvGrpSpPr>
          <p:cNvPr id="16" name="Gruppierung 76"/>
          <p:cNvGrpSpPr/>
          <p:nvPr/>
        </p:nvGrpSpPr>
        <p:grpSpPr>
          <a:xfrm>
            <a:off x="1200152" y="4820974"/>
            <a:ext cx="1061393" cy="1117638"/>
            <a:chOff x="457200" y="3081867"/>
            <a:chExt cx="990600" cy="948266"/>
          </a:xfrm>
        </p:grpSpPr>
        <p:sp>
          <p:nvSpPr>
            <p:cNvPr id="102" name="Abgerundetes Rechteck 59"/>
            <p:cNvSpPr/>
            <p:nvPr/>
          </p:nvSpPr>
          <p:spPr>
            <a:xfrm>
              <a:off x="4572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03" name="Bild 18"/>
            <p:cNvPicPr>
              <a:picLocks noChangeAspect="1"/>
            </p:cNvPicPr>
            <p:nvPr/>
          </p:nvPicPr>
          <p:blipFill>
            <a:blip r:embed="rId14" cstate="print"/>
            <a:stretch>
              <a:fillRect/>
            </a:stretch>
          </p:blipFill>
          <p:spPr>
            <a:xfrm>
              <a:off x="677333" y="3115733"/>
              <a:ext cx="609600" cy="914400"/>
            </a:xfrm>
            <a:prstGeom prst="rect">
              <a:avLst/>
            </a:prstGeom>
          </p:spPr>
        </p:pic>
      </p:grpSp>
      <p:grpSp>
        <p:nvGrpSpPr>
          <p:cNvPr id="17" name="Gruppierung 73"/>
          <p:cNvGrpSpPr/>
          <p:nvPr/>
        </p:nvGrpSpPr>
        <p:grpSpPr>
          <a:xfrm>
            <a:off x="4602051" y="3627483"/>
            <a:ext cx="1061393" cy="1025106"/>
            <a:chOff x="3657600" y="1862667"/>
            <a:chExt cx="990600" cy="956734"/>
          </a:xfrm>
        </p:grpSpPr>
        <p:sp>
          <p:nvSpPr>
            <p:cNvPr id="100" name="Abgerundetes Rechteck 48"/>
            <p:cNvSpPr/>
            <p:nvPr/>
          </p:nvSpPr>
          <p:spPr>
            <a:xfrm>
              <a:off x="3657600" y="18626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01" name="Bild 19"/>
            <p:cNvPicPr>
              <a:picLocks noChangeAspect="1"/>
            </p:cNvPicPr>
            <p:nvPr/>
          </p:nvPicPr>
          <p:blipFill>
            <a:blip r:embed="rId15" cstate="print"/>
            <a:stretch>
              <a:fillRect/>
            </a:stretch>
          </p:blipFill>
          <p:spPr>
            <a:xfrm>
              <a:off x="3727938" y="1905001"/>
              <a:ext cx="844062" cy="914400"/>
            </a:xfrm>
            <a:prstGeom prst="rect">
              <a:avLst/>
            </a:prstGeom>
          </p:spPr>
        </p:pic>
      </p:grpSp>
      <p:grpSp>
        <p:nvGrpSpPr>
          <p:cNvPr id="18" name="Gruppierung 78"/>
          <p:cNvGrpSpPr/>
          <p:nvPr/>
        </p:nvGrpSpPr>
        <p:grpSpPr>
          <a:xfrm>
            <a:off x="3472619" y="4825083"/>
            <a:ext cx="1061393" cy="1109419"/>
            <a:chOff x="2667000" y="3081867"/>
            <a:chExt cx="990600" cy="941294"/>
          </a:xfrm>
        </p:grpSpPr>
        <p:sp>
          <p:nvSpPr>
            <p:cNvPr id="98" name="Abgerundetes Rechteck 61"/>
            <p:cNvSpPr/>
            <p:nvPr/>
          </p:nvSpPr>
          <p:spPr>
            <a:xfrm>
              <a:off x="26670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99" name="Bild 20"/>
            <p:cNvPicPr>
              <a:picLocks noChangeAspect="1"/>
            </p:cNvPicPr>
            <p:nvPr/>
          </p:nvPicPr>
          <p:blipFill>
            <a:blip r:embed="rId16" cstate="print"/>
            <a:stretch>
              <a:fillRect/>
            </a:stretch>
          </p:blipFill>
          <p:spPr>
            <a:xfrm>
              <a:off x="2726267" y="3090334"/>
              <a:ext cx="773723" cy="914400"/>
            </a:xfrm>
            <a:prstGeom prst="rect">
              <a:avLst/>
            </a:prstGeom>
          </p:spPr>
        </p:pic>
      </p:grpSp>
      <p:grpSp>
        <p:nvGrpSpPr>
          <p:cNvPr id="19" name="Gruppierung 79"/>
          <p:cNvGrpSpPr/>
          <p:nvPr/>
        </p:nvGrpSpPr>
        <p:grpSpPr>
          <a:xfrm>
            <a:off x="4602051" y="4820973"/>
            <a:ext cx="1061393" cy="1117639"/>
            <a:chOff x="3657600" y="3081867"/>
            <a:chExt cx="990600" cy="948267"/>
          </a:xfrm>
        </p:grpSpPr>
        <p:sp>
          <p:nvSpPr>
            <p:cNvPr id="96" name="Abgerundetes Rechteck 62"/>
            <p:cNvSpPr/>
            <p:nvPr/>
          </p:nvSpPr>
          <p:spPr>
            <a:xfrm>
              <a:off x="36576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97" name="Bild 21"/>
            <p:cNvPicPr>
              <a:picLocks noChangeAspect="1"/>
            </p:cNvPicPr>
            <p:nvPr/>
          </p:nvPicPr>
          <p:blipFill>
            <a:blip r:embed="rId17" cstate="print"/>
            <a:stretch>
              <a:fillRect/>
            </a:stretch>
          </p:blipFill>
          <p:spPr>
            <a:xfrm>
              <a:off x="3750733" y="3115734"/>
              <a:ext cx="750277" cy="914400"/>
            </a:xfrm>
            <a:prstGeom prst="rect">
              <a:avLst/>
            </a:prstGeom>
          </p:spPr>
        </p:pic>
      </p:grpSp>
      <p:grpSp>
        <p:nvGrpSpPr>
          <p:cNvPr id="20" name="Gruppierung 80"/>
          <p:cNvGrpSpPr/>
          <p:nvPr/>
        </p:nvGrpSpPr>
        <p:grpSpPr>
          <a:xfrm>
            <a:off x="5745089" y="4815985"/>
            <a:ext cx="1061393" cy="1127616"/>
            <a:chOff x="4724400" y="3081867"/>
            <a:chExt cx="990600" cy="956733"/>
          </a:xfrm>
        </p:grpSpPr>
        <p:sp>
          <p:nvSpPr>
            <p:cNvPr id="94" name="Abgerundetes Rechteck 63"/>
            <p:cNvSpPr/>
            <p:nvPr/>
          </p:nvSpPr>
          <p:spPr>
            <a:xfrm>
              <a:off x="47244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95" name="Bild 22"/>
            <p:cNvPicPr>
              <a:picLocks noChangeAspect="1"/>
            </p:cNvPicPr>
            <p:nvPr/>
          </p:nvPicPr>
          <p:blipFill>
            <a:blip r:embed="rId18" cstate="print"/>
            <a:stretch>
              <a:fillRect/>
            </a:stretch>
          </p:blipFill>
          <p:spPr>
            <a:xfrm>
              <a:off x="4936067" y="3124200"/>
              <a:ext cx="633046" cy="914400"/>
            </a:xfrm>
            <a:prstGeom prst="rect">
              <a:avLst/>
            </a:prstGeom>
          </p:spPr>
        </p:pic>
      </p:grpSp>
      <p:grpSp>
        <p:nvGrpSpPr>
          <p:cNvPr id="21" name="Gruppierung 81"/>
          <p:cNvGrpSpPr/>
          <p:nvPr/>
        </p:nvGrpSpPr>
        <p:grpSpPr>
          <a:xfrm>
            <a:off x="6888127" y="4815985"/>
            <a:ext cx="1061393" cy="1127616"/>
            <a:chOff x="5791200" y="3081867"/>
            <a:chExt cx="990600" cy="956733"/>
          </a:xfrm>
        </p:grpSpPr>
        <p:sp>
          <p:nvSpPr>
            <p:cNvPr id="92" name="Abgerundetes Rechteck 64"/>
            <p:cNvSpPr/>
            <p:nvPr/>
          </p:nvSpPr>
          <p:spPr>
            <a:xfrm>
              <a:off x="5791200" y="3081867"/>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93" name="Bild 23"/>
            <p:cNvPicPr>
              <a:picLocks noChangeAspect="1"/>
            </p:cNvPicPr>
            <p:nvPr/>
          </p:nvPicPr>
          <p:blipFill>
            <a:blip r:embed="rId19" cstate="print"/>
            <a:stretch>
              <a:fillRect/>
            </a:stretch>
          </p:blipFill>
          <p:spPr>
            <a:xfrm>
              <a:off x="5884333" y="3124200"/>
              <a:ext cx="773723" cy="914400"/>
            </a:xfrm>
            <a:prstGeom prst="rect">
              <a:avLst/>
            </a:prstGeom>
          </p:spPr>
        </p:pic>
      </p:grpSp>
      <p:sp>
        <p:nvSpPr>
          <p:cNvPr id="90" name="Abgerundetes Rechteck 49"/>
          <p:cNvSpPr/>
          <p:nvPr/>
        </p:nvSpPr>
        <p:spPr>
          <a:xfrm>
            <a:off x="5745089" y="3635754"/>
            <a:ext cx="1061393" cy="100856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91" name="Bild 52"/>
          <p:cNvPicPr>
            <a:picLocks noChangeAspect="1"/>
          </p:cNvPicPr>
          <p:nvPr/>
        </p:nvPicPr>
        <p:blipFill rotWithShape="1">
          <a:blip r:embed="rId20" cstate="print"/>
          <a:srcRect b="20045"/>
          <a:stretch/>
        </p:blipFill>
        <p:spPr>
          <a:xfrm>
            <a:off x="5934397" y="3662040"/>
            <a:ext cx="756933" cy="937091"/>
          </a:xfrm>
          <a:prstGeom prst="rect">
            <a:avLst/>
          </a:prstGeom>
        </p:spPr>
      </p:pic>
    </p:spTree>
    <p:extLst>
      <p:ext uri="{BB962C8B-B14F-4D97-AF65-F5344CB8AC3E}">
        <p14:creationId xmlns:p14="http://schemas.microsoft.com/office/powerpoint/2010/main" val="88374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par>
                                <p:cTn id="47" presetID="10" presetClass="entr" presetSubtype="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par>
                                <p:cTn id="53" presetID="10"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90"/>
                                        </p:tgtEl>
                                        <p:attrNameLst>
                                          <p:attrName>style.visibility</p:attrName>
                                        </p:attrNameLst>
                                      </p:cBhvr>
                                      <p:to>
                                        <p:strVal val="visible"/>
                                      </p:to>
                                    </p:set>
                                    <p:animEffect transition="in" filter="fade">
                                      <p:cBhvr>
                                        <p:cTn id="70" dur="500"/>
                                        <p:tgtEl>
                                          <p:spTgt spid="90"/>
                                        </p:tgtEl>
                                      </p:cBhvr>
                                    </p:animEffect>
                                  </p:childTnLst>
                                </p:cTn>
                              </p:par>
                              <p:par>
                                <p:cTn id="71" presetID="10" presetClass="entr" presetSubtype="0"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fade">
                                      <p:cBhvr>
                                        <p:cTn id="73"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908720"/>
            <a:ext cx="8229600" cy="857250"/>
          </a:xfrm>
        </p:spPr>
        <p:txBody>
          <a:bodyPr/>
          <a:lstStyle/>
          <a:p>
            <a:r>
              <a:rPr lang="de-DE" dirty="0" smtClean="0"/>
              <a:t>Human Sketch Recognition</a:t>
            </a:r>
            <a:endParaRPr lang="de-DE" dirty="0"/>
          </a:p>
        </p:txBody>
      </p:sp>
      <p:grpSp>
        <p:nvGrpSpPr>
          <p:cNvPr id="3" name="Gruppierung 27"/>
          <p:cNvGrpSpPr/>
          <p:nvPr/>
        </p:nvGrpSpPr>
        <p:grpSpPr>
          <a:xfrm>
            <a:off x="1361226" y="2323964"/>
            <a:ext cx="1350149" cy="1282948"/>
            <a:chOff x="1339850" y="685800"/>
            <a:chExt cx="990600" cy="941294"/>
          </a:xfrm>
        </p:grpSpPr>
        <p:sp>
          <p:nvSpPr>
            <p:cNvPr id="129" name="Abgerundetes Rechteck 18"/>
            <p:cNvSpPr/>
            <p:nvPr/>
          </p:nvSpPr>
          <p:spPr>
            <a:xfrm>
              <a:off x="1339850" y="685800"/>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30" name="Bild 5"/>
            <p:cNvPicPr>
              <a:picLocks noChangeAspect="1"/>
            </p:cNvPicPr>
            <p:nvPr/>
          </p:nvPicPr>
          <p:blipFill>
            <a:blip r:embed="rId3" cstate="print"/>
            <a:stretch>
              <a:fillRect/>
            </a:stretch>
          </p:blipFill>
          <p:spPr>
            <a:xfrm>
              <a:off x="1628238" y="685800"/>
              <a:ext cx="656492" cy="914400"/>
            </a:xfrm>
            <a:prstGeom prst="rect">
              <a:avLst/>
            </a:prstGeom>
          </p:spPr>
        </p:pic>
      </p:grpSp>
      <p:grpSp>
        <p:nvGrpSpPr>
          <p:cNvPr id="4" name="Gruppierung 25"/>
          <p:cNvGrpSpPr/>
          <p:nvPr/>
        </p:nvGrpSpPr>
        <p:grpSpPr>
          <a:xfrm>
            <a:off x="4914907" y="2323964"/>
            <a:ext cx="1350149" cy="1282948"/>
            <a:chOff x="3581400" y="685800"/>
            <a:chExt cx="990600" cy="941294"/>
          </a:xfrm>
        </p:grpSpPr>
        <p:sp>
          <p:nvSpPr>
            <p:cNvPr id="132" name="Abgerundetes Rechteck 20"/>
            <p:cNvSpPr/>
            <p:nvPr/>
          </p:nvSpPr>
          <p:spPr>
            <a:xfrm>
              <a:off x="3581400" y="685800"/>
              <a:ext cx="990600" cy="941294"/>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33" name="Bild 7"/>
            <p:cNvPicPr>
              <a:picLocks noChangeAspect="1"/>
            </p:cNvPicPr>
            <p:nvPr/>
          </p:nvPicPr>
          <p:blipFill>
            <a:blip r:embed="rId4" cstate="print"/>
            <a:stretch>
              <a:fillRect/>
            </a:stretch>
          </p:blipFill>
          <p:spPr>
            <a:xfrm>
              <a:off x="3745523" y="685800"/>
              <a:ext cx="750277" cy="914400"/>
            </a:xfrm>
            <a:prstGeom prst="rect">
              <a:avLst/>
            </a:prstGeom>
          </p:spPr>
        </p:pic>
      </p:grpSp>
      <p:grpSp>
        <p:nvGrpSpPr>
          <p:cNvPr id="5" name="Gruppierung 38"/>
          <p:cNvGrpSpPr/>
          <p:nvPr/>
        </p:nvGrpSpPr>
        <p:grpSpPr>
          <a:xfrm>
            <a:off x="2872261" y="2323967"/>
            <a:ext cx="1350149" cy="3219586"/>
            <a:chOff x="1339850" y="1676400"/>
            <a:chExt cx="990600" cy="2362200"/>
          </a:xfrm>
        </p:grpSpPr>
        <p:sp>
          <p:nvSpPr>
            <p:cNvPr id="135" name="Abgerundetes Rechteck 31"/>
            <p:cNvSpPr/>
            <p:nvPr/>
          </p:nvSpPr>
          <p:spPr>
            <a:xfrm>
              <a:off x="1339850" y="1676400"/>
              <a:ext cx="990600" cy="2362200"/>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36" name="Bild 11"/>
            <p:cNvPicPr>
              <a:picLocks noChangeAspect="1"/>
            </p:cNvPicPr>
            <p:nvPr/>
          </p:nvPicPr>
          <p:blipFill>
            <a:blip r:embed="rId5" cstate="print"/>
            <a:stretch>
              <a:fillRect/>
            </a:stretch>
          </p:blipFill>
          <p:spPr>
            <a:xfrm>
              <a:off x="1447800" y="1752600"/>
              <a:ext cx="672354" cy="2286000"/>
            </a:xfrm>
            <a:prstGeom prst="rect">
              <a:avLst/>
            </a:prstGeom>
          </p:spPr>
        </p:pic>
      </p:grpSp>
      <p:grpSp>
        <p:nvGrpSpPr>
          <p:cNvPr id="6" name="Gruppierung 40"/>
          <p:cNvGrpSpPr/>
          <p:nvPr/>
        </p:nvGrpSpPr>
        <p:grpSpPr>
          <a:xfrm>
            <a:off x="6425942" y="2323967"/>
            <a:ext cx="1350149" cy="3219586"/>
            <a:chOff x="3568700" y="1676400"/>
            <a:chExt cx="990600" cy="2362200"/>
          </a:xfrm>
        </p:grpSpPr>
        <p:sp>
          <p:nvSpPr>
            <p:cNvPr id="138" name="Abgerundetes Rechteck 35"/>
            <p:cNvSpPr/>
            <p:nvPr/>
          </p:nvSpPr>
          <p:spPr>
            <a:xfrm>
              <a:off x="3568700" y="1676400"/>
              <a:ext cx="990600" cy="2362200"/>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059"/>
              <a:endParaRPr lang="de-DE" kern="0" dirty="0">
                <a:solidFill>
                  <a:srgbClr val="787972"/>
                </a:solidFill>
                <a:latin typeface="Arial"/>
                <a:cs typeface="+mn-cs"/>
              </a:endParaRPr>
            </a:p>
          </p:txBody>
        </p:sp>
        <p:pic>
          <p:nvPicPr>
            <p:cNvPr id="139" name="Bild 13"/>
            <p:cNvPicPr>
              <a:picLocks noChangeAspect="1"/>
            </p:cNvPicPr>
            <p:nvPr/>
          </p:nvPicPr>
          <p:blipFill>
            <a:blip r:embed="rId6" cstate="print"/>
            <a:stretch>
              <a:fillRect/>
            </a:stretch>
          </p:blipFill>
          <p:spPr>
            <a:xfrm>
              <a:off x="3745523" y="1752600"/>
              <a:ext cx="672354" cy="2286000"/>
            </a:xfrm>
            <a:prstGeom prst="rect">
              <a:avLst/>
            </a:prstGeom>
          </p:spPr>
        </p:pic>
      </p:grpSp>
      <p:sp>
        <p:nvSpPr>
          <p:cNvPr id="140" name="Textfeld 2"/>
          <p:cNvSpPr txBox="1"/>
          <p:nvPr/>
        </p:nvSpPr>
        <p:spPr>
          <a:xfrm>
            <a:off x="1706786" y="2089243"/>
            <a:ext cx="657719" cy="242295"/>
          </a:xfrm>
          <a:prstGeom prst="rect">
            <a:avLst/>
          </a:prstGeom>
          <a:noFill/>
        </p:spPr>
        <p:txBody>
          <a:bodyPr wrap="none" lIns="68504" tIns="34251" rIns="68504" bIns="34251" rtlCol="0">
            <a:spAutoFit/>
          </a:bodyPr>
          <a:lstStyle/>
          <a:p>
            <a:pPr defTabSz="685059" fontAlgn="auto">
              <a:spcBef>
                <a:spcPts val="0"/>
              </a:spcBef>
              <a:spcAft>
                <a:spcPts val="0"/>
              </a:spcAft>
            </a:pPr>
            <a:r>
              <a:rPr lang="de-DE" sz="1125" b="1" kern="0" dirty="0" err="1">
                <a:solidFill>
                  <a:prstClr val="white">
                    <a:lumMod val="50000"/>
                  </a:prstClr>
                </a:solidFill>
                <a:latin typeface="Calibri"/>
                <a:cs typeface="+mn-cs"/>
              </a:rPr>
              <a:t>category</a:t>
            </a:r>
            <a:endParaRPr lang="de-DE" sz="1125" b="1" kern="0" dirty="0">
              <a:solidFill>
                <a:prstClr val="white">
                  <a:lumMod val="50000"/>
                </a:prstClr>
              </a:solidFill>
              <a:latin typeface="Calibri"/>
              <a:cs typeface="+mn-cs"/>
            </a:endParaRPr>
          </a:p>
        </p:txBody>
      </p:sp>
      <p:sp>
        <p:nvSpPr>
          <p:cNvPr id="141" name="Textfeld 43"/>
          <p:cNvSpPr txBox="1"/>
          <p:nvPr/>
        </p:nvSpPr>
        <p:spPr>
          <a:xfrm>
            <a:off x="2865563" y="2089243"/>
            <a:ext cx="1361438" cy="242295"/>
          </a:xfrm>
          <a:prstGeom prst="rect">
            <a:avLst/>
          </a:prstGeom>
          <a:noFill/>
        </p:spPr>
        <p:txBody>
          <a:bodyPr wrap="none" lIns="68504" tIns="34251" rIns="68504" bIns="34251" rtlCol="0">
            <a:spAutoFit/>
          </a:bodyPr>
          <a:lstStyle/>
          <a:p>
            <a:pPr defTabSz="685059" fontAlgn="auto">
              <a:spcBef>
                <a:spcPts val="0"/>
              </a:spcBef>
              <a:spcAft>
                <a:spcPts val="0"/>
              </a:spcAft>
            </a:pPr>
            <a:r>
              <a:rPr lang="de-DE" sz="1125" b="1" kern="0" dirty="0" err="1">
                <a:solidFill>
                  <a:prstClr val="white">
                    <a:lumMod val="50000"/>
                  </a:prstClr>
                </a:solidFill>
                <a:latin typeface="Calibri"/>
                <a:cs typeface="+mn-cs"/>
              </a:rPr>
              <a:t>confusing</a:t>
            </a:r>
            <a:r>
              <a:rPr lang="de-DE" sz="1125" b="1" kern="0" dirty="0">
                <a:solidFill>
                  <a:prstClr val="white">
                    <a:lumMod val="50000"/>
                  </a:prstClr>
                </a:solidFill>
                <a:latin typeface="Calibri"/>
                <a:cs typeface="+mn-cs"/>
              </a:rPr>
              <a:t> </a:t>
            </a:r>
            <a:r>
              <a:rPr lang="de-DE" sz="1125" b="1" kern="0" dirty="0" err="1">
                <a:solidFill>
                  <a:prstClr val="white">
                    <a:lumMod val="50000"/>
                  </a:prstClr>
                </a:solidFill>
                <a:latin typeface="Calibri"/>
                <a:cs typeface="+mn-cs"/>
              </a:rPr>
              <a:t>categories</a:t>
            </a:r>
            <a:endParaRPr lang="de-DE" sz="1125" b="1" kern="0" dirty="0">
              <a:solidFill>
                <a:prstClr val="white">
                  <a:lumMod val="50000"/>
                </a:prstClr>
              </a:solidFill>
              <a:latin typeface="Calibri"/>
              <a:cs typeface="+mn-cs"/>
            </a:endParaRPr>
          </a:p>
        </p:txBody>
      </p:sp>
      <p:sp>
        <p:nvSpPr>
          <p:cNvPr id="142" name="Textfeld 2"/>
          <p:cNvSpPr txBox="1"/>
          <p:nvPr/>
        </p:nvSpPr>
        <p:spPr>
          <a:xfrm>
            <a:off x="5260468" y="2089243"/>
            <a:ext cx="657719" cy="242295"/>
          </a:xfrm>
          <a:prstGeom prst="rect">
            <a:avLst/>
          </a:prstGeom>
          <a:noFill/>
        </p:spPr>
        <p:txBody>
          <a:bodyPr wrap="none" lIns="68504" tIns="34251" rIns="68504" bIns="34251" rtlCol="0">
            <a:spAutoFit/>
          </a:bodyPr>
          <a:lstStyle/>
          <a:p>
            <a:pPr defTabSz="685059" fontAlgn="auto">
              <a:spcBef>
                <a:spcPts val="0"/>
              </a:spcBef>
              <a:spcAft>
                <a:spcPts val="0"/>
              </a:spcAft>
            </a:pPr>
            <a:r>
              <a:rPr lang="de-DE" sz="1125" b="1" kern="0" dirty="0" err="1">
                <a:solidFill>
                  <a:prstClr val="white">
                    <a:lumMod val="50000"/>
                  </a:prstClr>
                </a:solidFill>
                <a:latin typeface="Calibri"/>
                <a:cs typeface="+mn-cs"/>
              </a:rPr>
              <a:t>category</a:t>
            </a:r>
            <a:endParaRPr lang="de-DE" sz="1125" b="1" kern="0" dirty="0">
              <a:solidFill>
                <a:prstClr val="white">
                  <a:lumMod val="50000"/>
                </a:prstClr>
              </a:solidFill>
              <a:latin typeface="Calibri"/>
              <a:cs typeface="+mn-cs"/>
            </a:endParaRPr>
          </a:p>
        </p:txBody>
      </p:sp>
      <p:sp>
        <p:nvSpPr>
          <p:cNvPr id="143" name="Textfeld 43"/>
          <p:cNvSpPr txBox="1"/>
          <p:nvPr/>
        </p:nvSpPr>
        <p:spPr>
          <a:xfrm>
            <a:off x="6443368" y="2089243"/>
            <a:ext cx="1361438" cy="242295"/>
          </a:xfrm>
          <a:prstGeom prst="rect">
            <a:avLst/>
          </a:prstGeom>
          <a:noFill/>
        </p:spPr>
        <p:txBody>
          <a:bodyPr wrap="none" lIns="68504" tIns="34251" rIns="68504" bIns="34251" rtlCol="0">
            <a:spAutoFit/>
          </a:bodyPr>
          <a:lstStyle/>
          <a:p>
            <a:pPr defTabSz="685059" fontAlgn="auto">
              <a:spcBef>
                <a:spcPts val="0"/>
              </a:spcBef>
              <a:spcAft>
                <a:spcPts val="0"/>
              </a:spcAft>
            </a:pPr>
            <a:r>
              <a:rPr lang="de-DE" sz="1125" b="1" kern="0" dirty="0" err="1">
                <a:solidFill>
                  <a:prstClr val="white">
                    <a:lumMod val="50000"/>
                  </a:prstClr>
                </a:solidFill>
                <a:latin typeface="Calibri"/>
                <a:cs typeface="+mn-cs"/>
              </a:rPr>
              <a:t>confusing</a:t>
            </a:r>
            <a:r>
              <a:rPr lang="de-DE" sz="1125" b="1" kern="0" dirty="0">
                <a:solidFill>
                  <a:prstClr val="white">
                    <a:lumMod val="50000"/>
                  </a:prstClr>
                </a:solidFill>
                <a:latin typeface="Calibri"/>
                <a:cs typeface="+mn-cs"/>
              </a:rPr>
              <a:t> </a:t>
            </a:r>
            <a:r>
              <a:rPr lang="de-DE" sz="1125" b="1" kern="0" dirty="0" err="1">
                <a:solidFill>
                  <a:prstClr val="white">
                    <a:lumMod val="50000"/>
                  </a:prstClr>
                </a:solidFill>
                <a:latin typeface="Calibri"/>
                <a:cs typeface="+mn-cs"/>
              </a:rPr>
              <a:t>categories</a:t>
            </a:r>
            <a:endParaRPr lang="de-DE" sz="1125" b="1" kern="0" dirty="0">
              <a:solidFill>
                <a:prstClr val="white">
                  <a:lumMod val="50000"/>
                </a:prstClr>
              </a:solidFill>
              <a:latin typeface="Calibri"/>
              <a:cs typeface="+mn-cs"/>
            </a:endParaRPr>
          </a:p>
        </p:txBody>
      </p:sp>
    </p:spTree>
    <p:extLst>
      <p:ext uri="{BB962C8B-B14F-4D97-AF65-F5344CB8AC3E}">
        <p14:creationId xmlns:p14="http://schemas.microsoft.com/office/powerpoint/2010/main" val="1747736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0"/>
                                        </p:tgtEl>
                                        <p:attrNameLst>
                                          <p:attrName>style.visibility</p:attrName>
                                        </p:attrNameLst>
                                      </p:cBhvr>
                                      <p:to>
                                        <p:strVal val="visible"/>
                                      </p:to>
                                    </p:set>
                                    <p:animEffect transition="in" filter="fade">
                                      <p:cBhvr>
                                        <p:cTn id="10" dur="500"/>
                                        <p:tgtEl>
                                          <p:spTgt spid="1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1"/>
                                        </p:tgtEl>
                                        <p:attrNameLst>
                                          <p:attrName>style.visibility</p:attrName>
                                        </p:attrNameLst>
                                      </p:cBhvr>
                                      <p:to>
                                        <p:strVal val="visible"/>
                                      </p:to>
                                    </p:set>
                                    <p:animEffect transition="in" filter="fade">
                                      <p:cBhvr>
                                        <p:cTn id="18" dur="500"/>
                                        <p:tgtEl>
                                          <p:spTgt spid="1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2"/>
                                        </p:tgtEl>
                                        <p:attrNameLst>
                                          <p:attrName>style.visibility</p:attrName>
                                        </p:attrNameLst>
                                      </p:cBhvr>
                                      <p:to>
                                        <p:strVal val="visible"/>
                                      </p:to>
                                    </p:set>
                                    <p:animEffect transition="in" filter="fade">
                                      <p:cBhvr>
                                        <p:cTn id="26" dur="500"/>
                                        <p:tgtEl>
                                          <p:spTgt spid="1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3"/>
                                        </p:tgtEl>
                                        <p:attrNameLst>
                                          <p:attrName>style.visibility</p:attrName>
                                        </p:attrNameLst>
                                      </p:cBhvr>
                                      <p:to>
                                        <p:strVal val="visible"/>
                                      </p:to>
                                    </p:set>
                                    <p:animEffect transition="in" filter="fade">
                                      <p:cBhvr>
                                        <p:cTn id="34"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1" grpId="0"/>
      <p:bldP spid="142" grpId="0"/>
      <p:bldP spid="14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 Recognition</a:t>
            </a:r>
            <a:endParaRPr lang="en-US" dirty="0"/>
          </a:p>
        </p:txBody>
      </p:sp>
      <p:grpSp>
        <p:nvGrpSpPr>
          <p:cNvPr id="3" name="Group 20"/>
          <p:cNvGrpSpPr/>
          <p:nvPr/>
        </p:nvGrpSpPr>
        <p:grpSpPr>
          <a:xfrm>
            <a:off x="5758759" y="2457450"/>
            <a:ext cx="1418438" cy="461665"/>
            <a:chOff x="5105400" y="2011479"/>
            <a:chExt cx="1320614" cy="429826"/>
          </a:xfrm>
        </p:grpSpPr>
        <p:sp>
          <p:nvSpPr>
            <p:cNvPr id="92" name="Right Arrow 91"/>
            <p:cNvSpPr/>
            <p:nvPr/>
          </p:nvSpPr>
          <p:spPr>
            <a:xfrm>
              <a:off x="5105400" y="2057400"/>
              <a:ext cx="457200" cy="381000"/>
            </a:xfrm>
            <a:prstGeom prst="rightArrow">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93" name="TextBox 92"/>
            <p:cNvSpPr txBox="1"/>
            <p:nvPr/>
          </p:nvSpPr>
          <p:spPr>
            <a:xfrm>
              <a:off x="5745158" y="2011479"/>
              <a:ext cx="680856" cy="429826"/>
            </a:xfrm>
            <a:prstGeom prst="rect">
              <a:avLst/>
            </a:prstGeom>
            <a:noFill/>
          </p:spPr>
          <p:txBody>
            <a:bodyPr wrap="none" rtlCol="0">
              <a:spAutoFit/>
            </a:bodyPr>
            <a:lstStyle/>
            <a:p>
              <a:pPr defTabSz="685141"/>
              <a:r>
                <a:rPr lang="en-US" sz="2400" b="1" kern="0" dirty="0">
                  <a:solidFill>
                    <a:srgbClr val="D84820"/>
                  </a:solidFill>
                  <a:latin typeface="Arial" charset="0"/>
                  <a:ea typeface="ＭＳ Ｐゴシック" charset="-128"/>
                  <a:cs typeface="ＭＳ Ｐゴシック" charset="-128"/>
                </a:rPr>
                <a:t>fish</a:t>
              </a:r>
            </a:p>
          </p:txBody>
        </p:sp>
      </p:grpSp>
      <p:grpSp>
        <p:nvGrpSpPr>
          <p:cNvPr id="4" name="Group 93"/>
          <p:cNvGrpSpPr/>
          <p:nvPr/>
        </p:nvGrpSpPr>
        <p:grpSpPr>
          <a:xfrm>
            <a:off x="3057880" y="2097550"/>
            <a:ext cx="2308573" cy="1160000"/>
            <a:chOff x="2315107" y="1587000"/>
            <a:chExt cx="2149360" cy="1080000"/>
          </a:xfrm>
        </p:grpSpPr>
        <p:pic>
          <p:nvPicPr>
            <p:cNvPr id="95" name="Picture 94"/>
            <p:cNvPicPr>
              <a:picLocks noChangeAspect="1"/>
            </p:cNvPicPr>
            <p:nvPr/>
          </p:nvPicPr>
          <p:blipFill>
            <a:blip r:embed="rId4" cstate="print"/>
            <a:stretch>
              <a:fillRect/>
            </a:stretch>
          </p:blipFill>
          <p:spPr>
            <a:xfrm>
              <a:off x="2848507" y="1587000"/>
              <a:ext cx="1615960" cy="1080000"/>
            </a:xfrm>
            <a:prstGeom prst="rect">
              <a:avLst/>
            </a:prstGeom>
            <a:noFill/>
            <a:ln>
              <a:noFill/>
            </a:ln>
          </p:spPr>
        </p:pic>
        <p:sp>
          <p:nvSpPr>
            <p:cNvPr id="96" name="Right Arrow 95"/>
            <p:cNvSpPr/>
            <p:nvPr/>
          </p:nvSpPr>
          <p:spPr>
            <a:xfrm>
              <a:off x="2315107" y="1981200"/>
              <a:ext cx="457200" cy="381000"/>
            </a:xfrm>
            <a:prstGeom prst="rightArrow">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5" name="Gruppierung 16"/>
          <p:cNvGrpSpPr/>
          <p:nvPr/>
        </p:nvGrpSpPr>
        <p:grpSpPr>
          <a:xfrm>
            <a:off x="1257300" y="3486150"/>
            <a:ext cx="6629400" cy="1718733"/>
            <a:chOff x="457200" y="2209800"/>
            <a:chExt cx="6172200" cy="1600200"/>
          </a:xfrm>
        </p:grpSpPr>
        <p:grpSp>
          <p:nvGrpSpPr>
            <p:cNvPr id="6" name="Gruppierung 7"/>
            <p:cNvGrpSpPr/>
            <p:nvPr/>
          </p:nvGrpSpPr>
          <p:grpSpPr>
            <a:xfrm>
              <a:off x="3505200" y="2209800"/>
              <a:ext cx="1576251" cy="758552"/>
              <a:chOff x="3962400" y="2289448"/>
              <a:chExt cx="1576251" cy="758552"/>
            </a:xfrm>
          </p:grpSpPr>
          <p:sp>
            <p:nvSpPr>
              <p:cNvPr id="120" name="Abgerundetes Rechteck 40"/>
              <p:cNvSpPr/>
              <p:nvPr/>
            </p:nvSpPr>
            <p:spPr>
              <a:xfrm>
                <a:off x="3962400" y="2289448"/>
                <a:ext cx="1576251"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21" name="Picture 46"/>
              <p:cNvPicPr>
                <a:picLocks noChangeAspect="1"/>
              </p:cNvPicPr>
              <p:nvPr/>
            </p:nvPicPr>
            <p:blipFill>
              <a:blip r:embed="rId5" cstate="print"/>
              <a:stretch>
                <a:fillRect/>
              </a:stretch>
            </p:blipFill>
            <p:spPr>
              <a:xfrm>
                <a:off x="4038600" y="2365648"/>
                <a:ext cx="1420906" cy="603885"/>
              </a:xfrm>
              <a:prstGeom prst="rect">
                <a:avLst/>
              </a:prstGeom>
            </p:spPr>
          </p:pic>
        </p:grpSp>
        <p:grpSp>
          <p:nvGrpSpPr>
            <p:cNvPr id="7" name="Gruppierung 8"/>
            <p:cNvGrpSpPr/>
            <p:nvPr/>
          </p:nvGrpSpPr>
          <p:grpSpPr>
            <a:xfrm>
              <a:off x="5181600" y="2209800"/>
              <a:ext cx="1447800" cy="758552"/>
              <a:chOff x="5715000" y="2289448"/>
              <a:chExt cx="1447800" cy="758552"/>
            </a:xfrm>
          </p:grpSpPr>
          <p:sp>
            <p:nvSpPr>
              <p:cNvPr id="118" name="Abgerundetes Rechteck 41"/>
              <p:cNvSpPr/>
              <p:nvPr/>
            </p:nvSpPr>
            <p:spPr>
              <a:xfrm>
                <a:off x="5715000" y="2289448"/>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19" name="Picture 49"/>
              <p:cNvPicPr>
                <a:picLocks noChangeAspect="1"/>
              </p:cNvPicPr>
              <p:nvPr/>
            </p:nvPicPr>
            <p:blipFill>
              <a:blip r:embed="rId6" cstate="print">
                <a:clrChange>
                  <a:clrFrom>
                    <a:srgbClr val="FFFFFF"/>
                  </a:clrFrom>
                  <a:clrTo>
                    <a:srgbClr val="FFFFFF">
                      <a:alpha val="0"/>
                    </a:srgbClr>
                  </a:clrTo>
                </a:clrChange>
              </a:blip>
              <a:stretch>
                <a:fillRect/>
              </a:stretch>
            </p:blipFill>
            <p:spPr>
              <a:xfrm>
                <a:off x="5791200" y="2365648"/>
                <a:ext cx="1278107" cy="540000"/>
              </a:xfrm>
              <a:prstGeom prst="rect">
                <a:avLst/>
              </a:prstGeom>
            </p:spPr>
          </p:pic>
        </p:grpSp>
        <p:grpSp>
          <p:nvGrpSpPr>
            <p:cNvPr id="8" name="Gruppierung 9"/>
            <p:cNvGrpSpPr/>
            <p:nvPr/>
          </p:nvGrpSpPr>
          <p:grpSpPr>
            <a:xfrm>
              <a:off x="5181600" y="3048000"/>
              <a:ext cx="1447800" cy="758552"/>
              <a:chOff x="5715000" y="3124200"/>
              <a:chExt cx="1447800" cy="758552"/>
            </a:xfrm>
          </p:grpSpPr>
          <p:sp>
            <p:nvSpPr>
              <p:cNvPr id="116" name="Abgerundetes Rechteck 62"/>
              <p:cNvSpPr/>
              <p:nvPr/>
            </p:nvSpPr>
            <p:spPr>
              <a:xfrm>
                <a:off x="5715000" y="3124200"/>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17" name="Picture 54"/>
              <p:cNvPicPr>
                <a:picLocks noChangeAspect="1"/>
              </p:cNvPicPr>
              <p:nvPr/>
            </p:nvPicPr>
            <p:blipFill>
              <a:blip r:embed="rId7" cstate="print">
                <a:clrChange>
                  <a:clrFrom>
                    <a:srgbClr val="FFFFFF"/>
                  </a:clrFrom>
                  <a:clrTo>
                    <a:srgbClr val="FFFFFF">
                      <a:alpha val="0"/>
                    </a:srgbClr>
                  </a:clrTo>
                </a:clrChange>
              </a:blip>
              <a:stretch>
                <a:fillRect/>
              </a:stretch>
            </p:blipFill>
            <p:spPr>
              <a:xfrm>
                <a:off x="5791200" y="3124200"/>
                <a:ext cx="1249117" cy="671400"/>
              </a:xfrm>
              <a:prstGeom prst="rect">
                <a:avLst/>
              </a:prstGeom>
            </p:spPr>
          </p:pic>
        </p:grpSp>
        <p:grpSp>
          <p:nvGrpSpPr>
            <p:cNvPr id="9" name="Gruppierung 10"/>
            <p:cNvGrpSpPr/>
            <p:nvPr/>
          </p:nvGrpSpPr>
          <p:grpSpPr>
            <a:xfrm>
              <a:off x="3505200" y="3048000"/>
              <a:ext cx="1600200" cy="758552"/>
              <a:chOff x="3962400" y="3124200"/>
              <a:chExt cx="1600200" cy="758552"/>
            </a:xfrm>
          </p:grpSpPr>
          <p:sp>
            <p:nvSpPr>
              <p:cNvPr id="114" name="Abgerundetes Rechteck 66"/>
              <p:cNvSpPr/>
              <p:nvPr/>
            </p:nvSpPr>
            <p:spPr>
              <a:xfrm>
                <a:off x="3962400" y="3124200"/>
                <a:ext cx="16002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15" name="Picture 37"/>
              <p:cNvPicPr>
                <a:picLocks noChangeAspect="1"/>
              </p:cNvPicPr>
              <p:nvPr/>
            </p:nvPicPr>
            <p:blipFill>
              <a:blip r:embed="rId8" cstate="print"/>
              <a:stretch>
                <a:fillRect/>
              </a:stretch>
            </p:blipFill>
            <p:spPr>
              <a:xfrm>
                <a:off x="4114801" y="3160876"/>
                <a:ext cx="1295400" cy="683323"/>
              </a:xfrm>
              <a:prstGeom prst="rect">
                <a:avLst/>
              </a:prstGeom>
            </p:spPr>
          </p:pic>
        </p:grpSp>
        <p:grpSp>
          <p:nvGrpSpPr>
            <p:cNvPr id="10" name="Gruppierung 11"/>
            <p:cNvGrpSpPr/>
            <p:nvPr/>
          </p:nvGrpSpPr>
          <p:grpSpPr>
            <a:xfrm>
              <a:off x="1981200" y="3048000"/>
              <a:ext cx="1447800" cy="758552"/>
              <a:chOff x="2362200" y="3124200"/>
              <a:chExt cx="1447800" cy="758552"/>
            </a:xfrm>
          </p:grpSpPr>
          <p:sp>
            <p:nvSpPr>
              <p:cNvPr id="112" name="Abgerundetes Rechteck 67"/>
              <p:cNvSpPr/>
              <p:nvPr/>
            </p:nvSpPr>
            <p:spPr>
              <a:xfrm>
                <a:off x="2362200" y="3124200"/>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13" name="Picture 42"/>
              <p:cNvPicPr>
                <a:picLocks noChangeAspect="1"/>
              </p:cNvPicPr>
              <p:nvPr/>
            </p:nvPicPr>
            <p:blipFill>
              <a:blip r:embed="rId9" cstate="print"/>
              <a:stretch>
                <a:fillRect/>
              </a:stretch>
            </p:blipFill>
            <p:spPr>
              <a:xfrm>
                <a:off x="2438400" y="3200400"/>
                <a:ext cx="1325161" cy="616200"/>
              </a:xfrm>
              <a:prstGeom prst="rect">
                <a:avLst/>
              </a:prstGeom>
            </p:spPr>
          </p:pic>
        </p:grpSp>
        <p:grpSp>
          <p:nvGrpSpPr>
            <p:cNvPr id="11" name="Gruppierung 6"/>
            <p:cNvGrpSpPr/>
            <p:nvPr/>
          </p:nvGrpSpPr>
          <p:grpSpPr>
            <a:xfrm>
              <a:off x="1981200" y="2209800"/>
              <a:ext cx="1447800" cy="758552"/>
              <a:chOff x="2362200" y="2289448"/>
              <a:chExt cx="1447800" cy="758552"/>
            </a:xfrm>
          </p:grpSpPr>
          <p:sp>
            <p:nvSpPr>
              <p:cNvPr id="110" name="Abgerundetes Rechteck 61"/>
              <p:cNvSpPr/>
              <p:nvPr/>
            </p:nvSpPr>
            <p:spPr>
              <a:xfrm>
                <a:off x="2362200" y="2289448"/>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11" name="Picture 57"/>
              <p:cNvPicPr>
                <a:picLocks noChangeAspect="1"/>
              </p:cNvPicPr>
              <p:nvPr/>
            </p:nvPicPr>
            <p:blipFill>
              <a:blip r:embed="rId10" cstate="print"/>
              <a:stretch>
                <a:fillRect/>
              </a:stretch>
            </p:blipFill>
            <p:spPr>
              <a:xfrm>
                <a:off x="2514601" y="2418988"/>
                <a:ext cx="1143000" cy="480060"/>
              </a:xfrm>
              <a:prstGeom prst="rect">
                <a:avLst/>
              </a:prstGeom>
            </p:spPr>
          </p:pic>
        </p:grpSp>
        <p:grpSp>
          <p:nvGrpSpPr>
            <p:cNvPr id="12" name="Gruppierung 5"/>
            <p:cNvGrpSpPr/>
            <p:nvPr/>
          </p:nvGrpSpPr>
          <p:grpSpPr>
            <a:xfrm>
              <a:off x="457200" y="2209800"/>
              <a:ext cx="1447800" cy="758552"/>
              <a:chOff x="762000" y="2286000"/>
              <a:chExt cx="1447800" cy="758552"/>
            </a:xfrm>
          </p:grpSpPr>
          <p:sp>
            <p:nvSpPr>
              <p:cNvPr id="108" name="Abgerundetes Rechteck 73"/>
              <p:cNvSpPr/>
              <p:nvPr/>
            </p:nvSpPr>
            <p:spPr>
              <a:xfrm>
                <a:off x="762000" y="2286000"/>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09" name="Picture 55"/>
              <p:cNvPicPr>
                <a:picLocks noChangeAspect="1"/>
              </p:cNvPicPr>
              <p:nvPr/>
            </p:nvPicPr>
            <p:blipFill>
              <a:blip r:embed="rId11" cstate="print">
                <a:clrChange>
                  <a:clrFrom>
                    <a:srgbClr val="FFFFFF"/>
                  </a:clrFrom>
                  <a:clrTo>
                    <a:srgbClr val="FFFFFF">
                      <a:alpha val="0"/>
                    </a:srgbClr>
                  </a:clrTo>
                </a:clrChange>
              </a:blip>
              <a:stretch>
                <a:fillRect/>
              </a:stretch>
            </p:blipFill>
            <p:spPr>
              <a:xfrm>
                <a:off x="1066800" y="2328335"/>
                <a:ext cx="838828" cy="643800"/>
              </a:xfrm>
              <a:prstGeom prst="rect">
                <a:avLst/>
              </a:prstGeom>
              <a:noFill/>
              <a:ln>
                <a:noFill/>
              </a:ln>
            </p:spPr>
          </p:pic>
        </p:grpSp>
        <p:grpSp>
          <p:nvGrpSpPr>
            <p:cNvPr id="13" name="Gruppierung 12"/>
            <p:cNvGrpSpPr/>
            <p:nvPr/>
          </p:nvGrpSpPr>
          <p:grpSpPr>
            <a:xfrm>
              <a:off x="457200" y="3048000"/>
              <a:ext cx="1447800" cy="762000"/>
              <a:chOff x="762000" y="3124200"/>
              <a:chExt cx="1447800" cy="762000"/>
            </a:xfrm>
          </p:grpSpPr>
          <p:sp>
            <p:nvSpPr>
              <p:cNvPr id="106" name="Abgerundetes Rechteck 68"/>
              <p:cNvSpPr/>
              <p:nvPr/>
            </p:nvSpPr>
            <p:spPr>
              <a:xfrm>
                <a:off x="762000" y="3124200"/>
                <a:ext cx="1447800" cy="758552"/>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07" name="Picture 29"/>
              <p:cNvPicPr>
                <a:picLocks noChangeAspect="1"/>
              </p:cNvPicPr>
              <p:nvPr/>
            </p:nvPicPr>
            <p:blipFill>
              <a:blip r:embed="rId12" cstate="print">
                <a:clrChange>
                  <a:clrFrom>
                    <a:srgbClr val="FFFFFF"/>
                  </a:clrFrom>
                  <a:clrTo>
                    <a:srgbClr val="FFFFFF">
                      <a:alpha val="0"/>
                    </a:srgbClr>
                  </a:clrTo>
                </a:clrChange>
              </a:blip>
              <a:stretch>
                <a:fillRect/>
              </a:stretch>
            </p:blipFill>
            <p:spPr>
              <a:xfrm>
                <a:off x="871407" y="3124200"/>
                <a:ext cx="1185993" cy="762000"/>
              </a:xfrm>
              <a:prstGeom prst="rect">
                <a:avLst/>
              </a:prstGeom>
            </p:spPr>
          </p:pic>
        </p:grpSp>
      </p:grpSp>
      <p:grpSp>
        <p:nvGrpSpPr>
          <p:cNvPr id="14" name="Gruppierung 15"/>
          <p:cNvGrpSpPr/>
          <p:nvPr/>
        </p:nvGrpSpPr>
        <p:grpSpPr>
          <a:xfrm>
            <a:off x="1257301" y="2261249"/>
            <a:ext cx="1555045" cy="900289"/>
            <a:chOff x="838200" y="914400"/>
            <a:chExt cx="1447800" cy="838200"/>
          </a:xfrm>
        </p:grpSpPr>
        <p:sp>
          <p:nvSpPr>
            <p:cNvPr id="123" name="Abgerundetes Rechteck 21"/>
            <p:cNvSpPr/>
            <p:nvPr/>
          </p:nvSpPr>
          <p:spPr>
            <a:xfrm>
              <a:off x="838200" y="914400"/>
              <a:ext cx="1447800" cy="838200"/>
            </a:xfrm>
            <a:prstGeom prst="roundRect">
              <a:avLst/>
            </a:prstGeom>
            <a:solidFill>
              <a:srgbClr val="FFFFFE"/>
            </a:soli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de-DE" kern="0" dirty="0">
                <a:solidFill>
                  <a:srgbClr val="787972"/>
                </a:solidFill>
                <a:latin typeface="Arial"/>
                <a:cs typeface="+mn-cs"/>
              </a:endParaRPr>
            </a:p>
          </p:txBody>
        </p:sp>
        <p:pic>
          <p:nvPicPr>
            <p:cNvPr id="124" name="Picture 50"/>
            <p:cNvPicPr>
              <a:picLocks noChangeAspect="1"/>
            </p:cNvPicPr>
            <p:nvPr/>
          </p:nvPicPr>
          <p:blipFill>
            <a:blip r:embed="rId13" cstate="print"/>
            <a:stretch>
              <a:fillRect/>
            </a:stretch>
          </p:blipFill>
          <p:spPr>
            <a:xfrm>
              <a:off x="1083734" y="1064338"/>
              <a:ext cx="1000000" cy="540000"/>
            </a:xfrm>
            <a:prstGeom prst="rect">
              <a:avLst/>
            </a:prstGeom>
          </p:spPr>
        </p:pic>
      </p:grpSp>
    </p:spTree>
    <p:custDataLst>
      <p:tags r:id="rId1"/>
    </p:custDataLst>
    <p:extLst>
      <p:ext uri="{BB962C8B-B14F-4D97-AF65-F5344CB8AC3E}">
        <p14:creationId xmlns:p14="http://schemas.microsoft.com/office/powerpoint/2010/main" val="3987820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Get Orientation at Each Pixel</a:t>
            </a:r>
          </a:p>
        </p:txBody>
      </p:sp>
      <p:sp>
        <p:nvSpPr>
          <p:cNvPr id="34819" name="Content Placeholder 2"/>
          <p:cNvSpPr>
            <a:spLocks noGrp="1"/>
          </p:cNvSpPr>
          <p:nvPr>
            <p:ph idx="1"/>
          </p:nvPr>
        </p:nvSpPr>
        <p:spPr/>
        <p:txBody>
          <a:bodyPr/>
          <a:lstStyle/>
          <a:p>
            <a:r>
              <a:rPr lang="en-US" altLang="en-US" sz="2400" smtClean="0"/>
              <a:t>Threshold at minimum level</a:t>
            </a:r>
          </a:p>
          <a:p>
            <a:r>
              <a:rPr lang="en-US" altLang="en-US" sz="2400" smtClean="0"/>
              <a:t>Get orientation</a:t>
            </a:r>
          </a:p>
        </p:txBody>
      </p:sp>
      <p:pic>
        <p:nvPicPr>
          <p:cNvPr id="34820" name="Picture 2" descr="C:\Documents and Settings\Derek Hoiem\My Documents\Classes\Spring10 - Computer Vision\figs\7\lena_edge_di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981200"/>
            <a:ext cx="4876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8"/>
          <p:cNvSpPr txBox="1">
            <a:spLocks noChangeArrowheads="1"/>
          </p:cNvSpPr>
          <p:nvPr/>
        </p:nvSpPr>
        <p:spPr bwMode="auto">
          <a:xfrm>
            <a:off x="5791200" y="205740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theta = atan2(gy, gx)</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14400"/>
            <a:ext cx="6172200" cy="857250"/>
          </a:xfrm>
        </p:spPr>
        <p:txBody>
          <a:bodyPr>
            <a:normAutofit fontScale="90000"/>
          </a:bodyPr>
          <a:lstStyle/>
          <a:p>
            <a:r>
              <a:rPr lang="en-US" dirty="0" smtClean="0"/>
              <a:t>Bag-of-Features Representation</a:t>
            </a:r>
            <a:br>
              <a:rPr lang="en-US" dirty="0" smtClean="0"/>
            </a:br>
            <a:r>
              <a:rPr lang="en-US" dirty="0" smtClean="0"/>
              <a:t>with SIFT-like features</a:t>
            </a:r>
            <a:endParaRPr lang="en-US" dirty="0"/>
          </a:p>
        </p:txBody>
      </p:sp>
      <p:pic>
        <p:nvPicPr>
          <p:cNvPr id="39" name="Picture 38"/>
          <p:cNvPicPr>
            <a:picLocks noChangeAspect="1"/>
          </p:cNvPicPr>
          <p:nvPr/>
        </p:nvPicPr>
        <p:blipFill>
          <a:blip r:embed="rId4" cstate="print"/>
          <a:stretch>
            <a:fillRect/>
          </a:stretch>
        </p:blipFill>
        <p:spPr>
          <a:xfrm>
            <a:off x="1509462" y="1968954"/>
            <a:ext cx="2148138" cy="3290268"/>
          </a:xfrm>
          <a:prstGeom prst="rect">
            <a:avLst/>
          </a:prstGeom>
        </p:spPr>
      </p:pic>
      <p:grpSp>
        <p:nvGrpSpPr>
          <p:cNvPr id="3" name="Group 39"/>
          <p:cNvGrpSpPr/>
          <p:nvPr/>
        </p:nvGrpSpPr>
        <p:grpSpPr>
          <a:xfrm>
            <a:off x="3940637" y="3380018"/>
            <a:ext cx="1660071" cy="664029"/>
            <a:chOff x="2819400" y="1981200"/>
            <a:chExt cx="1828800" cy="609600"/>
          </a:xfrm>
        </p:grpSpPr>
        <p:sp>
          <p:nvSpPr>
            <p:cNvPr id="41" name="Right Arrow 40"/>
            <p:cNvSpPr/>
            <p:nvPr/>
          </p:nvSpPr>
          <p:spPr>
            <a:xfrm>
              <a:off x="2819400" y="1981200"/>
              <a:ext cx="1828800" cy="609600"/>
            </a:xfrm>
            <a:prstGeom prst="rightArrow">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42" name="TextBox 41"/>
            <p:cNvSpPr txBox="1"/>
            <p:nvPr/>
          </p:nvSpPr>
          <p:spPr>
            <a:xfrm>
              <a:off x="2884583" y="2124225"/>
              <a:ext cx="1460778" cy="339059"/>
            </a:xfrm>
            <a:prstGeom prst="rect">
              <a:avLst/>
            </a:prstGeom>
            <a:noFill/>
          </p:spPr>
          <p:txBody>
            <a:bodyPr wrap="none" rtlCol="0">
              <a:spAutoFit/>
            </a:bodyPr>
            <a:lstStyle/>
            <a:p>
              <a:pPr defTabSz="685141"/>
              <a:r>
                <a:rPr lang="en-US" kern="0" dirty="0">
                  <a:solidFill>
                    <a:srgbClr val="532903"/>
                  </a:solidFill>
                  <a:latin typeface="Arial" charset="0"/>
                  <a:ea typeface="ＭＳ Ｐゴシック" charset="-128"/>
                  <a:cs typeface="ＭＳ Ｐゴシック" charset="-128"/>
                </a:rPr>
                <a:t>reduce into</a:t>
              </a:r>
            </a:p>
          </p:txBody>
        </p:sp>
      </p:grpSp>
      <p:grpSp>
        <p:nvGrpSpPr>
          <p:cNvPr id="5" name="Group 42"/>
          <p:cNvGrpSpPr/>
          <p:nvPr/>
        </p:nvGrpSpPr>
        <p:grpSpPr>
          <a:xfrm>
            <a:off x="6921782" y="2300967"/>
            <a:ext cx="642096" cy="3071133"/>
            <a:chOff x="5715000" y="914400"/>
            <a:chExt cx="589467" cy="2819400"/>
          </a:xfrm>
        </p:grpSpPr>
        <p:sp>
          <p:nvSpPr>
            <p:cNvPr id="44" name="Right Brace 43"/>
            <p:cNvSpPr/>
            <p:nvPr/>
          </p:nvSpPr>
          <p:spPr>
            <a:xfrm>
              <a:off x="5715000" y="914400"/>
              <a:ext cx="152400" cy="2819400"/>
            </a:xfrm>
            <a:prstGeom prst="rightBrace">
              <a:avLst/>
            </a:prstGeom>
            <a:noFill/>
            <a:ln w="25400" cap="flat" cmpd="sng" algn="ctr">
              <a:solidFill>
                <a:srgbClr val="141313"/>
              </a:solidFill>
              <a:prstDash val="solid"/>
            </a:ln>
            <a:effectLst/>
          </p:spPr>
          <p:txBody>
            <a:bodyPr rtlCol="0" anchor="ctr"/>
            <a:lstStyle/>
            <a:p>
              <a:pPr algn="ctr" defTabSz="685141"/>
              <a:endParaRPr lang="en-US" kern="0" dirty="0">
                <a:solidFill>
                  <a:srgbClr val="787972"/>
                </a:solidFill>
                <a:latin typeface="Arial"/>
                <a:cs typeface="+mn-cs"/>
              </a:endParaRPr>
            </a:p>
          </p:txBody>
        </p:sp>
        <p:sp>
          <p:nvSpPr>
            <p:cNvPr id="45" name="TextBox 44"/>
            <p:cNvSpPr txBox="1"/>
            <p:nvPr/>
          </p:nvSpPr>
          <p:spPr>
            <a:xfrm>
              <a:off x="5838260" y="1309092"/>
              <a:ext cx="466207" cy="1938992"/>
            </a:xfrm>
            <a:prstGeom prst="rect">
              <a:avLst/>
            </a:prstGeom>
            <a:noFill/>
          </p:spPr>
          <p:txBody>
            <a:bodyPr vert="vert" wrap="none" rtlCol="0">
              <a:spAutoFit/>
            </a:bodyPr>
            <a:lstStyle/>
            <a:p>
              <a:pPr defTabSz="685141"/>
              <a:r>
                <a:rPr lang="en-US" sz="2100" b="1" kern="0" dirty="0">
                  <a:solidFill>
                    <a:srgbClr val="D84820"/>
                  </a:solidFill>
                  <a:latin typeface="Arial" charset="0"/>
                  <a:ea typeface="ＭＳ Ｐゴシック" charset="-128"/>
                  <a:cs typeface="ＭＳ Ｐゴシック" charset="-128"/>
                </a:rPr>
                <a:t>500 dimensions</a:t>
              </a:r>
            </a:p>
          </p:txBody>
        </p:sp>
      </p:grpSp>
      <p:grpSp>
        <p:nvGrpSpPr>
          <p:cNvPr id="6" name="Group 46"/>
          <p:cNvGrpSpPr/>
          <p:nvPr/>
        </p:nvGrpSpPr>
        <p:grpSpPr>
          <a:xfrm>
            <a:off x="5600713" y="1885950"/>
            <a:ext cx="1710725" cy="3456730"/>
            <a:chOff x="4502180" y="533400"/>
            <a:chExt cx="1570503" cy="3173391"/>
          </a:xfrm>
        </p:grpSpPr>
        <p:sp>
          <p:nvSpPr>
            <p:cNvPr id="48" name="Rectangle 47"/>
            <p:cNvSpPr/>
            <p:nvPr/>
          </p:nvSpPr>
          <p:spPr>
            <a:xfrm>
              <a:off x="4992469" y="914400"/>
              <a:ext cx="448799" cy="448799"/>
            </a:xfrm>
            <a:prstGeom prst="rect">
              <a:avLst/>
            </a:prstGeom>
            <a:solidFill>
              <a:srgbClr val="FFEDD6">
                <a:lumMod val="75000"/>
              </a:srgbClr>
            </a:solidFill>
            <a:ln w="9525" cap="flat" cmpd="sng" algn="ctr">
              <a:noFill/>
              <a:prstDash val="solid"/>
            </a:ln>
            <a:effectLst/>
          </p:spPr>
          <p:txBody>
            <a:bodyPr rtlCol="0" anchor="ctr"/>
            <a:lstStyle/>
            <a:p>
              <a:pPr algn="ctr" defTabSz="685141"/>
              <a:r>
                <a:rPr lang="en-US" kern="0" dirty="0">
                  <a:solidFill>
                    <a:srgbClr val="141313"/>
                  </a:solidFill>
                  <a:latin typeface="Arial"/>
                  <a:cs typeface="+mn-cs"/>
                </a:rPr>
                <a:t>2</a:t>
              </a:r>
            </a:p>
          </p:txBody>
        </p:sp>
        <p:sp>
          <p:nvSpPr>
            <p:cNvPr id="49" name="Rectangle 48"/>
            <p:cNvSpPr/>
            <p:nvPr/>
          </p:nvSpPr>
          <p:spPr>
            <a:xfrm>
              <a:off x="4992469" y="1371600"/>
              <a:ext cx="448799" cy="448799"/>
            </a:xfrm>
            <a:prstGeom prst="rect">
              <a:avLst/>
            </a:prstGeom>
            <a:solidFill>
              <a:srgbClr val="FFFFFE">
                <a:lumMod val="50000"/>
              </a:srgbClr>
            </a:solidFill>
            <a:ln w="9525" cap="flat" cmpd="sng" algn="ctr">
              <a:noFill/>
              <a:prstDash val="solid"/>
            </a:ln>
            <a:effectLst/>
          </p:spPr>
          <p:txBody>
            <a:bodyPr rtlCol="0" anchor="ctr"/>
            <a:lstStyle/>
            <a:p>
              <a:pPr algn="ctr" defTabSz="685141"/>
              <a:r>
                <a:rPr lang="en-US" kern="0" dirty="0">
                  <a:solidFill>
                    <a:srgbClr val="141313"/>
                  </a:solidFill>
                  <a:latin typeface="Arial"/>
                  <a:cs typeface="+mn-cs"/>
                </a:rPr>
                <a:t>1</a:t>
              </a:r>
            </a:p>
          </p:txBody>
        </p:sp>
        <p:sp>
          <p:nvSpPr>
            <p:cNvPr id="50" name="Rectangle 49"/>
            <p:cNvSpPr/>
            <p:nvPr/>
          </p:nvSpPr>
          <p:spPr>
            <a:xfrm>
              <a:off x="4992469" y="1833000"/>
              <a:ext cx="448799" cy="448799"/>
            </a:xfrm>
            <a:prstGeom prst="rect">
              <a:avLst/>
            </a:prstGeom>
            <a:solidFill>
              <a:srgbClr val="D74820"/>
            </a:solidFill>
            <a:ln w="9525" cap="flat" cmpd="sng" algn="ctr">
              <a:noFill/>
              <a:prstDash val="solid"/>
            </a:ln>
            <a:effectLst/>
          </p:spPr>
          <p:txBody>
            <a:bodyPr rtlCol="0" anchor="ctr"/>
            <a:lstStyle/>
            <a:p>
              <a:pPr algn="ctr" defTabSz="685141"/>
              <a:r>
                <a:rPr lang="en-US" kern="0" dirty="0">
                  <a:solidFill>
                    <a:srgbClr val="141313"/>
                  </a:solidFill>
                  <a:latin typeface="Arial"/>
                  <a:cs typeface="+mn-cs"/>
                </a:rPr>
                <a:t>2</a:t>
              </a:r>
            </a:p>
          </p:txBody>
        </p:sp>
        <p:sp>
          <p:nvSpPr>
            <p:cNvPr id="51" name="Rectangle 50"/>
            <p:cNvSpPr/>
            <p:nvPr/>
          </p:nvSpPr>
          <p:spPr>
            <a:xfrm>
              <a:off x="4992469" y="2286000"/>
              <a:ext cx="448799" cy="1420791"/>
            </a:xfrm>
            <a:prstGeom prst="rect">
              <a:avLst/>
            </a:prstGeom>
            <a:solidFill>
              <a:srgbClr val="FFFFFE"/>
            </a:solidFill>
            <a:ln w="9525" cap="flat" cmpd="sng" algn="ctr">
              <a:noFill/>
              <a:prstDash val="solid"/>
            </a:ln>
            <a:effectLst/>
          </p:spPr>
          <p:txBody>
            <a:bodyPr vert="vert" rtlCol="0" anchor="ctr"/>
            <a:lstStyle/>
            <a:p>
              <a:pPr algn="ctr" defTabSz="685141"/>
              <a:endParaRPr lang="en-US" kern="0" dirty="0">
                <a:solidFill>
                  <a:srgbClr val="787972"/>
                </a:solidFill>
                <a:latin typeface="Arial"/>
                <a:cs typeface="+mn-cs"/>
              </a:endParaRPr>
            </a:p>
          </p:txBody>
        </p:sp>
        <p:sp>
          <p:nvSpPr>
            <p:cNvPr id="52" name="TextBox 51"/>
            <p:cNvSpPr txBox="1"/>
            <p:nvPr/>
          </p:nvSpPr>
          <p:spPr>
            <a:xfrm rot="5400000">
              <a:off x="5007548" y="2630075"/>
              <a:ext cx="699309" cy="720500"/>
            </a:xfrm>
            <a:prstGeom prst="rect">
              <a:avLst/>
            </a:prstGeom>
            <a:noFill/>
          </p:spPr>
          <p:txBody>
            <a:bodyPr wrap="none" rtlCol="0">
              <a:spAutoFit/>
            </a:bodyPr>
            <a:lstStyle/>
            <a:p>
              <a:pPr defTabSz="685141"/>
              <a:r>
                <a:rPr lang="en-US" sz="4500" b="1" kern="0" dirty="0">
                  <a:solidFill>
                    <a:srgbClr val="532903"/>
                  </a:solidFill>
                  <a:latin typeface="Arial" charset="0"/>
                  <a:ea typeface="ＭＳ Ｐゴシック" charset="-128"/>
                  <a:cs typeface="ＭＳ Ｐゴシック" charset="-128"/>
                </a:rPr>
                <a:t>…</a:t>
              </a:r>
            </a:p>
          </p:txBody>
        </p:sp>
        <p:cxnSp>
          <p:nvCxnSpPr>
            <p:cNvPr id="53" name="Straight Connector 52"/>
            <p:cNvCxnSpPr/>
            <p:nvPr/>
          </p:nvCxnSpPr>
          <p:spPr>
            <a:xfrm flipV="1">
              <a:off x="4991100" y="1371600"/>
              <a:ext cx="448733" cy="2"/>
            </a:xfrm>
            <a:prstGeom prst="line">
              <a:avLst/>
            </a:prstGeom>
            <a:noFill/>
            <a:ln w="25400" cap="flat" cmpd="sng" algn="ctr">
              <a:solidFill>
                <a:srgbClr val="141313"/>
              </a:solidFill>
              <a:prstDash val="solid"/>
            </a:ln>
            <a:effectLst/>
          </p:spPr>
        </p:cxnSp>
        <p:cxnSp>
          <p:nvCxnSpPr>
            <p:cNvPr id="54" name="Straight Connector 53"/>
            <p:cNvCxnSpPr/>
            <p:nvPr/>
          </p:nvCxnSpPr>
          <p:spPr>
            <a:xfrm flipV="1">
              <a:off x="4991100" y="1828800"/>
              <a:ext cx="448733" cy="2"/>
            </a:xfrm>
            <a:prstGeom prst="line">
              <a:avLst/>
            </a:prstGeom>
            <a:noFill/>
            <a:ln w="25400" cap="flat" cmpd="sng" algn="ctr">
              <a:solidFill>
                <a:srgbClr val="141313"/>
              </a:solidFill>
              <a:prstDash val="solid"/>
            </a:ln>
            <a:effectLst/>
          </p:spPr>
        </p:cxnSp>
        <p:cxnSp>
          <p:nvCxnSpPr>
            <p:cNvPr id="55" name="Straight Connector 54"/>
            <p:cNvCxnSpPr/>
            <p:nvPr/>
          </p:nvCxnSpPr>
          <p:spPr>
            <a:xfrm flipV="1">
              <a:off x="4991100" y="2281767"/>
              <a:ext cx="448733" cy="2"/>
            </a:xfrm>
            <a:prstGeom prst="line">
              <a:avLst/>
            </a:prstGeom>
            <a:noFill/>
            <a:ln w="25400" cap="flat" cmpd="sng" algn="ctr">
              <a:solidFill>
                <a:srgbClr val="141313"/>
              </a:solidFill>
              <a:prstDash val="solid"/>
            </a:ln>
            <a:effectLst/>
          </p:spPr>
        </p:cxnSp>
        <p:sp>
          <p:nvSpPr>
            <p:cNvPr id="56" name="Rectangle 55"/>
            <p:cNvSpPr/>
            <p:nvPr/>
          </p:nvSpPr>
          <p:spPr>
            <a:xfrm>
              <a:off x="4995332" y="914400"/>
              <a:ext cx="444501" cy="2789767"/>
            </a:xfrm>
            <a:prstGeom prst="rect">
              <a:avLst/>
            </a:prstGeom>
            <a:noFill/>
            <a:ln w="25400" cap="flat" cmpd="sng" algn="ctr">
              <a:solidFill>
                <a:srgbClr val="141313"/>
              </a:solidFill>
              <a:prstDash val="solid"/>
              <a:round/>
              <a:headEnd type="none" w="med" len="med"/>
              <a:tailEnd type="none" w="med" len="med"/>
            </a:ln>
            <a:effectLst/>
          </p:spPr>
          <p:txBody>
            <a:bodyPr rtlCol="0" anchor="ctr"/>
            <a:lstStyle/>
            <a:p>
              <a:pPr algn="ctr" defTabSz="685141"/>
              <a:endParaRPr lang="en-US" kern="0" dirty="0">
                <a:solidFill>
                  <a:srgbClr val="787972"/>
                </a:solidFill>
                <a:latin typeface="Arial"/>
                <a:cs typeface="+mn-cs"/>
              </a:endParaRPr>
            </a:p>
          </p:txBody>
        </p:sp>
        <p:sp>
          <p:nvSpPr>
            <p:cNvPr id="57" name="TextBox 56"/>
            <p:cNvSpPr txBox="1"/>
            <p:nvPr/>
          </p:nvSpPr>
          <p:spPr>
            <a:xfrm>
              <a:off x="4502180" y="533400"/>
              <a:ext cx="1570503" cy="339059"/>
            </a:xfrm>
            <a:prstGeom prst="rect">
              <a:avLst/>
            </a:prstGeom>
            <a:noFill/>
          </p:spPr>
          <p:txBody>
            <a:bodyPr wrap="none" rtlCol="0">
              <a:spAutoFit/>
            </a:bodyPr>
            <a:lstStyle/>
            <a:p>
              <a:pPr defTabSz="685141"/>
              <a:r>
                <a:rPr lang="en-US" b="1" kern="0" dirty="0">
                  <a:solidFill>
                    <a:srgbClr val="D84820"/>
                  </a:solidFill>
                  <a:latin typeface="Arial" charset="0"/>
                  <a:ea typeface="ＭＳ Ｐゴシック" charset="-128"/>
                  <a:cs typeface="ＭＳ Ｐゴシック" charset="-128"/>
                </a:rPr>
                <a:t>feature vector</a:t>
              </a:r>
            </a:p>
          </p:txBody>
        </p:sp>
      </p:grpSp>
      <p:sp>
        <p:nvSpPr>
          <p:cNvPr id="4" name="Frame 3"/>
          <p:cNvSpPr/>
          <p:nvPr/>
        </p:nvSpPr>
        <p:spPr>
          <a:xfrm>
            <a:off x="2570496" y="3419352"/>
            <a:ext cx="994635" cy="990408"/>
          </a:xfrm>
          <a:prstGeom prst="frame">
            <a:avLst>
              <a:gd name="adj1" fmla="val 6205"/>
            </a:avLst>
          </a:prstGeom>
          <a:solidFill>
            <a:srgbClr val="FEFE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3" tIns="34256" rIns="68513" bIns="34256" spcCol="0" rtlCol="0" anchor="ctr"/>
          <a:lstStyle/>
          <a:p>
            <a:pPr algn="ctr" defTabSz="684848" fontAlgn="auto">
              <a:spcBef>
                <a:spcPts val="0"/>
              </a:spcBef>
              <a:spcAft>
                <a:spcPts val="0"/>
              </a:spcAft>
            </a:pPr>
            <a:endParaRPr lang="en-US" sz="1050">
              <a:solidFill>
                <a:prstClr val="black"/>
              </a:solidFill>
            </a:endParaRPr>
          </a:p>
        </p:txBody>
      </p:sp>
      <p:sp>
        <p:nvSpPr>
          <p:cNvPr id="59" name="Frame 58"/>
          <p:cNvSpPr/>
          <p:nvPr/>
        </p:nvSpPr>
        <p:spPr>
          <a:xfrm>
            <a:off x="1575861" y="3412245"/>
            <a:ext cx="994635" cy="990408"/>
          </a:xfrm>
          <a:prstGeom prst="frame">
            <a:avLst>
              <a:gd name="adj1" fmla="val 6205"/>
            </a:avLst>
          </a:prstGeom>
          <a:solidFill>
            <a:srgbClr val="FFBA6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3" tIns="34256" rIns="68513" bIns="34256" spcCol="0" rtlCol="0" anchor="ctr"/>
          <a:lstStyle/>
          <a:p>
            <a:pPr algn="ctr" defTabSz="684848" fontAlgn="auto">
              <a:spcBef>
                <a:spcPts val="0"/>
              </a:spcBef>
              <a:spcAft>
                <a:spcPts val="0"/>
              </a:spcAft>
            </a:pPr>
            <a:endParaRPr lang="en-US" sz="1050">
              <a:solidFill>
                <a:prstClr val="black"/>
              </a:solidFill>
            </a:endParaRPr>
          </a:p>
        </p:txBody>
      </p:sp>
      <p:sp>
        <p:nvSpPr>
          <p:cNvPr id="60" name="Frame 59"/>
          <p:cNvSpPr/>
          <p:nvPr/>
        </p:nvSpPr>
        <p:spPr>
          <a:xfrm>
            <a:off x="2570496" y="2428944"/>
            <a:ext cx="994635" cy="990408"/>
          </a:xfrm>
          <a:prstGeom prst="frame">
            <a:avLst>
              <a:gd name="adj1" fmla="val 6205"/>
            </a:avLst>
          </a:prstGeom>
          <a:solidFill>
            <a:srgbClr val="FFBA61"/>
          </a:solidFill>
          <a:ln>
            <a:noFill/>
          </a:ln>
        </p:spPr>
        <p:style>
          <a:lnRef idx="2">
            <a:schemeClr val="accent1">
              <a:shade val="50000"/>
            </a:schemeClr>
          </a:lnRef>
          <a:fillRef idx="1">
            <a:schemeClr val="accent1"/>
          </a:fillRef>
          <a:effectRef idx="0">
            <a:schemeClr val="accent1"/>
          </a:effectRef>
          <a:fontRef idx="minor">
            <a:schemeClr val="lt1"/>
          </a:fontRef>
        </p:style>
        <p:txBody>
          <a:bodyPr lIns="68513" tIns="34256" rIns="68513" bIns="34256" spcCol="0" rtlCol="0" anchor="ctr"/>
          <a:lstStyle/>
          <a:p>
            <a:pPr algn="ctr" defTabSz="684848" fontAlgn="auto">
              <a:spcBef>
                <a:spcPts val="0"/>
              </a:spcBef>
              <a:spcAft>
                <a:spcPts val="0"/>
              </a:spcAft>
            </a:pPr>
            <a:endParaRPr lang="en-US" sz="1050">
              <a:solidFill>
                <a:prstClr val="black"/>
              </a:solidFill>
            </a:endParaRPr>
          </a:p>
        </p:txBody>
      </p:sp>
      <p:sp>
        <p:nvSpPr>
          <p:cNvPr id="61" name="Frame 60"/>
          <p:cNvSpPr/>
          <p:nvPr/>
        </p:nvSpPr>
        <p:spPr>
          <a:xfrm>
            <a:off x="2063530" y="2904491"/>
            <a:ext cx="994635" cy="990408"/>
          </a:xfrm>
          <a:prstGeom prst="frame">
            <a:avLst>
              <a:gd name="adj1" fmla="val 6205"/>
            </a:avLst>
          </a:prstGeom>
          <a:solidFill>
            <a:srgbClr val="D7482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3" tIns="34256" rIns="68513" bIns="34256" spcCol="0" rtlCol="0" anchor="ctr"/>
          <a:lstStyle/>
          <a:p>
            <a:pPr algn="ctr" defTabSz="684848" fontAlgn="auto">
              <a:spcBef>
                <a:spcPts val="0"/>
              </a:spcBef>
              <a:spcAft>
                <a:spcPts val="0"/>
              </a:spcAft>
            </a:pPr>
            <a:endParaRPr lang="en-US" sz="1050">
              <a:solidFill>
                <a:prstClr val="black"/>
              </a:solidFill>
            </a:endParaRPr>
          </a:p>
        </p:txBody>
      </p:sp>
      <p:sp>
        <p:nvSpPr>
          <p:cNvPr id="62" name="Frame 61"/>
          <p:cNvSpPr/>
          <p:nvPr/>
        </p:nvSpPr>
        <p:spPr>
          <a:xfrm>
            <a:off x="1575861" y="2428944"/>
            <a:ext cx="994635" cy="990408"/>
          </a:xfrm>
          <a:prstGeom prst="frame">
            <a:avLst>
              <a:gd name="adj1" fmla="val 6205"/>
            </a:avLst>
          </a:prstGeom>
          <a:solidFill>
            <a:srgbClr val="D7482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3" tIns="34256" rIns="68513" bIns="34256" spcCol="0" rtlCol="0" anchor="ctr"/>
          <a:lstStyle/>
          <a:p>
            <a:pPr algn="ctr" defTabSz="684848" fontAlgn="auto">
              <a:spcBef>
                <a:spcPts val="0"/>
              </a:spcBef>
              <a:spcAft>
                <a:spcPts val="0"/>
              </a:spcAft>
            </a:pPr>
            <a:endParaRPr lang="en-US" sz="1050">
              <a:solidFill>
                <a:prstClr val="black"/>
              </a:solidFill>
            </a:endParaRPr>
          </a:p>
        </p:txBody>
      </p:sp>
    </p:spTree>
    <p:custDataLst>
      <p:tags r:id="rId1"/>
    </p:custDataLst>
    <p:extLst>
      <p:ext uri="{BB962C8B-B14F-4D97-AF65-F5344CB8AC3E}">
        <p14:creationId xmlns:p14="http://schemas.microsoft.com/office/powerpoint/2010/main" val="25774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9" grpId="0" animBg="1"/>
      <p:bldP spid="60" grpId="0" animBg="1"/>
      <p:bldP spid="61" grpId="0" animBg="1"/>
      <p:bldP spid="62"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1670" y="857250"/>
            <a:ext cx="5891505" cy="5143500"/>
          </a:xfrm>
          <a:prstGeom prst="rect">
            <a:avLst/>
          </a:prstGeom>
        </p:spPr>
      </p:pic>
      <p:sp>
        <p:nvSpPr>
          <p:cNvPr id="11" name="Frame 10"/>
          <p:cNvSpPr/>
          <p:nvPr/>
        </p:nvSpPr>
        <p:spPr>
          <a:xfrm>
            <a:off x="3813820" y="3319940"/>
            <a:ext cx="630070" cy="540060"/>
          </a:xfrm>
          <a:prstGeom prst="fram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fontAlgn="auto">
              <a:spcBef>
                <a:spcPts val="0"/>
              </a:spcBef>
              <a:spcAft>
                <a:spcPts val="0"/>
              </a:spcAft>
            </a:pPr>
            <a:endParaRPr lang="en-US" sz="1750">
              <a:solidFill>
                <a:prstClr val="black"/>
              </a:solidFill>
            </a:endParaRPr>
          </a:p>
        </p:txBody>
      </p:sp>
    </p:spTree>
    <p:custDataLst>
      <p:tags r:id="rId1"/>
    </p:custDataLst>
    <p:extLst>
      <p:ext uri="{BB962C8B-B14F-4D97-AF65-F5344CB8AC3E}">
        <p14:creationId xmlns:p14="http://schemas.microsoft.com/office/powerpoint/2010/main" val="34190493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2082" y="857250"/>
            <a:ext cx="4539836" cy="5143500"/>
          </a:xfrm>
          <a:prstGeom prst="rect">
            <a:avLst/>
          </a:prstGeom>
        </p:spPr>
      </p:pic>
      <p:sp>
        <p:nvSpPr>
          <p:cNvPr id="11" name="Frame 10"/>
          <p:cNvSpPr/>
          <p:nvPr/>
        </p:nvSpPr>
        <p:spPr>
          <a:xfrm>
            <a:off x="3607290" y="2444750"/>
            <a:ext cx="609110" cy="432600"/>
          </a:xfrm>
          <a:prstGeom prst="frame">
            <a:avLst>
              <a:gd name="adj1" fmla="val 16904"/>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80" fontAlgn="auto">
              <a:spcBef>
                <a:spcPts val="0"/>
              </a:spcBef>
              <a:spcAft>
                <a:spcPts val="0"/>
              </a:spcAft>
            </a:pPr>
            <a:endParaRPr lang="en-US" sz="1750">
              <a:solidFill>
                <a:prstClr val="black"/>
              </a:solidFill>
            </a:endParaRPr>
          </a:p>
        </p:txBody>
      </p:sp>
    </p:spTree>
    <p:custDataLst>
      <p:tags r:id="rId1"/>
    </p:custDataLst>
    <p:extLst>
      <p:ext uri="{BB962C8B-B14F-4D97-AF65-F5344CB8AC3E}">
        <p14:creationId xmlns:p14="http://schemas.microsoft.com/office/powerpoint/2010/main" val="16884669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Sketch Feature </a:t>
            </a:r>
            <a:r>
              <a:rPr lang="en-US" dirty="0"/>
              <a:t>S</a:t>
            </a:r>
            <a:r>
              <a:rPr lang="en-US" dirty="0" smtClean="0"/>
              <a:t>pace</a:t>
            </a:r>
            <a:endParaRPr lang="en-US" dirty="0"/>
          </a:p>
        </p:txBody>
      </p:sp>
      <p:grpSp>
        <p:nvGrpSpPr>
          <p:cNvPr id="3" name="Group 84"/>
          <p:cNvGrpSpPr/>
          <p:nvPr/>
        </p:nvGrpSpPr>
        <p:grpSpPr>
          <a:xfrm>
            <a:off x="1657350" y="1943101"/>
            <a:ext cx="5775021" cy="3751663"/>
            <a:chOff x="1101575" y="859200"/>
            <a:chExt cx="4842025" cy="3145554"/>
          </a:xfrm>
        </p:grpSpPr>
        <p:grpSp>
          <p:nvGrpSpPr>
            <p:cNvPr id="4" name="Group 85"/>
            <p:cNvGrpSpPr/>
            <p:nvPr/>
          </p:nvGrpSpPr>
          <p:grpSpPr>
            <a:xfrm>
              <a:off x="1142206" y="1066800"/>
              <a:ext cx="3505994" cy="2667794"/>
              <a:chOff x="989806" y="1219994"/>
              <a:chExt cx="3505994" cy="2667794"/>
            </a:xfrm>
          </p:grpSpPr>
          <p:cxnSp>
            <p:nvCxnSpPr>
              <p:cNvPr id="114" name="Straight Arrow Connector 113"/>
              <p:cNvCxnSpPr/>
              <p:nvPr/>
            </p:nvCxnSpPr>
            <p:spPr>
              <a:xfrm rot="5400000" flipH="1" flipV="1">
                <a:off x="-342900" y="2552700"/>
                <a:ext cx="2667000" cy="1588"/>
              </a:xfrm>
              <a:prstGeom prst="straightConnector1">
                <a:avLst/>
              </a:prstGeom>
              <a:noFill/>
              <a:ln w="28575" cap="flat" cmpd="sng" algn="ctr">
                <a:solidFill>
                  <a:srgbClr val="141313"/>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15" name="Straight Arrow Connector 114"/>
              <p:cNvCxnSpPr/>
              <p:nvPr/>
            </p:nvCxnSpPr>
            <p:spPr>
              <a:xfrm>
                <a:off x="990600" y="3886200"/>
                <a:ext cx="3505200" cy="1588"/>
              </a:xfrm>
              <a:prstGeom prst="straightConnector1">
                <a:avLst/>
              </a:prstGeom>
              <a:noFill/>
              <a:ln w="28575" cap="flat" cmpd="sng" algn="ctr">
                <a:solidFill>
                  <a:srgbClr val="141313"/>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16" name="Straight Arrow Connector 115"/>
              <p:cNvCxnSpPr/>
              <p:nvPr/>
            </p:nvCxnSpPr>
            <p:spPr>
              <a:xfrm flipV="1">
                <a:off x="990600" y="3429000"/>
                <a:ext cx="533400" cy="4572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cxnSp>
            <p:nvCxnSpPr>
              <p:cNvPr id="117" name="Straight Arrow Connector 116"/>
              <p:cNvCxnSpPr/>
              <p:nvPr/>
            </p:nvCxnSpPr>
            <p:spPr>
              <a:xfrm rot="5400000" flipH="1" flipV="1">
                <a:off x="838200" y="3429000"/>
                <a:ext cx="609600" cy="3048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cxnSp>
            <p:nvCxnSpPr>
              <p:cNvPr id="118" name="Straight Arrow Connector 117"/>
              <p:cNvCxnSpPr/>
              <p:nvPr/>
            </p:nvCxnSpPr>
            <p:spPr>
              <a:xfrm flipV="1">
                <a:off x="990600" y="3733800"/>
                <a:ext cx="609600" cy="1524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grpSp>
        <p:grpSp>
          <p:nvGrpSpPr>
            <p:cNvPr id="5" name="Group 86"/>
            <p:cNvGrpSpPr/>
            <p:nvPr/>
          </p:nvGrpSpPr>
          <p:grpSpPr>
            <a:xfrm>
              <a:off x="4537800" y="859200"/>
              <a:ext cx="1405800" cy="1350600"/>
              <a:chOff x="4191000" y="1066800"/>
              <a:chExt cx="1405800" cy="1350600"/>
            </a:xfrm>
          </p:grpSpPr>
          <p:pic>
            <p:nvPicPr>
              <p:cNvPr id="111" name="Picture 110" descr="1803.png"/>
              <p:cNvPicPr>
                <a:picLocks noChangeAspect="1"/>
              </p:cNvPicPr>
              <p:nvPr/>
            </p:nvPicPr>
            <p:blipFill>
              <a:blip r:embed="rId4" cstate="print"/>
              <a:stretch>
                <a:fillRect/>
              </a:stretch>
            </p:blipFill>
            <p:spPr>
              <a:xfrm>
                <a:off x="4648200" y="1066800"/>
                <a:ext cx="720000" cy="720000"/>
              </a:xfrm>
              <a:prstGeom prst="rect">
                <a:avLst/>
              </a:prstGeom>
              <a:effectLst>
                <a:glow rad="101600">
                  <a:srgbClr val="D84820">
                    <a:lumMod val="60000"/>
                    <a:lumOff val="40000"/>
                    <a:alpha val="75000"/>
                  </a:srgbClr>
                </a:glow>
              </a:effectLst>
            </p:spPr>
          </p:pic>
          <p:pic>
            <p:nvPicPr>
              <p:cNvPr id="112" name="Picture 111" descr="1813.png"/>
              <p:cNvPicPr>
                <a:picLocks noChangeAspect="1"/>
              </p:cNvPicPr>
              <p:nvPr/>
            </p:nvPicPr>
            <p:blipFill>
              <a:blip r:embed="rId5" cstate="print"/>
              <a:stretch>
                <a:fillRect/>
              </a:stretch>
            </p:blipFill>
            <p:spPr>
              <a:xfrm>
                <a:off x="4191000" y="1697400"/>
                <a:ext cx="720000" cy="720000"/>
              </a:xfrm>
              <a:prstGeom prst="rect">
                <a:avLst/>
              </a:prstGeom>
              <a:effectLst>
                <a:glow rad="101600">
                  <a:srgbClr val="D84820">
                    <a:lumMod val="60000"/>
                    <a:lumOff val="40000"/>
                    <a:alpha val="75000"/>
                  </a:srgbClr>
                </a:glow>
              </a:effectLst>
            </p:spPr>
          </p:pic>
          <p:pic>
            <p:nvPicPr>
              <p:cNvPr id="113" name="Picture 112" descr="4648.png"/>
              <p:cNvPicPr>
                <a:picLocks noChangeAspect="1"/>
              </p:cNvPicPr>
              <p:nvPr/>
            </p:nvPicPr>
            <p:blipFill>
              <a:blip r:embed="rId6" cstate="print"/>
              <a:stretch>
                <a:fillRect/>
              </a:stretch>
            </p:blipFill>
            <p:spPr>
              <a:xfrm>
                <a:off x="4876800" y="1642200"/>
                <a:ext cx="720000" cy="720000"/>
              </a:xfrm>
              <a:prstGeom prst="rect">
                <a:avLst/>
              </a:prstGeom>
              <a:effectLst>
                <a:glow rad="101600">
                  <a:srgbClr val="D84820">
                    <a:lumMod val="60000"/>
                    <a:lumOff val="40000"/>
                    <a:alpha val="75000"/>
                  </a:srgbClr>
                </a:glow>
              </a:effectLst>
            </p:spPr>
          </p:pic>
        </p:grpSp>
        <p:grpSp>
          <p:nvGrpSpPr>
            <p:cNvPr id="6" name="Group 87"/>
            <p:cNvGrpSpPr/>
            <p:nvPr/>
          </p:nvGrpSpPr>
          <p:grpSpPr>
            <a:xfrm>
              <a:off x="4309200" y="2514600"/>
              <a:ext cx="1440000" cy="1329600"/>
              <a:chOff x="4309200" y="2514600"/>
              <a:chExt cx="1440000" cy="1329600"/>
            </a:xfrm>
          </p:grpSpPr>
          <p:pic>
            <p:nvPicPr>
              <p:cNvPr id="108" name="Picture 107" descr="1042.png"/>
              <p:cNvPicPr>
                <a:picLocks noChangeAspect="1"/>
              </p:cNvPicPr>
              <p:nvPr/>
            </p:nvPicPr>
            <p:blipFill>
              <a:blip r:embed="rId7" cstate="print"/>
              <a:stretch>
                <a:fillRect/>
              </a:stretch>
            </p:blipFill>
            <p:spPr>
              <a:xfrm>
                <a:off x="5029200" y="3124200"/>
                <a:ext cx="720000" cy="720000"/>
              </a:xfrm>
              <a:prstGeom prst="rect">
                <a:avLst/>
              </a:prstGeom>
              <a:effectLst>
                <a:glow rad="101600">
                  <a:srgbClr val="141313">
                    <a:lumMod val="50000"/>
                    <a:lumOff val="50000"/>
                    <a:alpha val="75000"/>
                  </a:srgbClr>
                </a:glow>
              </a:effectLst>
            </p:spPr>
          </p:pic>
          <p:pic>
            <p:nvPicPr>
              <p:cNvPr id="109" name="Picture 108" descr="1043.png"/>
              <p:cNvPicPr>
                <a:picLocks noChangeAspect="1"/>
              </p:cNvPicPr>
              <p:nvPr/>
            </p:nvPicPr>
            <p:blipFill>
              <a:blip r:embed="rId8" cstate="print"/>
              <a:stretch>
                <a:fillRect/>
              </a:stretch>
            </p:blipFill>
            <p:spPr>
              <a:xfrm>
                <a:off x="4309200" y="2861400"/>
                <a:ext cx="720000" cy="720000"/>
              </a:xfrm>
              <a:prstGeom prst="rect">
                <a:avLst/>
              </a:prstGeom>
              <a:effectLst>
                <a:glow rad="101600">
                  <a:srgbClr val="141313">
                    <a:lumMod val="50000"/>
                    <a:lumOff val="50000"/>
                    <a:alpha val="75000"/>
                  </a:srgbClr>
                </a:glow>
              </a:effectLst>
            </p:spPr>
          </p:pic>
          <p:pic>
            <p:nvPicPr>
              <p:cNvPr id="110" name="Picture 109" descr="1060.png"/>
              <p:cNvPicPr>
                <a:picLocks noChangeAspect="1"/>
              </p:cNvPicPr>
              <p:nvPr/>
            </p:nvPicPr>
            <p:blipFill>
              <a:blip r:embed="rId9" cstate="print"/>
              <a:stretch>
                <a:fillRect/>
              </a:stretch>
            </p:blipFill>
            <p:spPr>
              <a:xfrm>
                <a:off x="4876800" y="2514600"/>
                <a:ext cx="720000" cy="720000"/>
              </a:xfrm>
              <a:prstGeom prst="rect">
                <a:avLst/>
              </a:prstGeom>
              <a:effectLst>
                <a:glow rad="101600">
                  <a:srgbClr val="141313">
                    <a:lumMod val="50000"/>
                    <a:lumOff val="50000"/>
                    <a:alpha val="75000"/>
                  </a:srgbClr>
                </a:glow>
              </a:effectLst>
            </p:spPr>
          </p:pic>
        </p:grpSp>
        <p:grpSp>
          <p:nvGrpSpPr>
            <p:cNvPr id="7" name="Group 88"/>
            <p:cNvGrpSpPr/>
            <p:nvPr/>
          </p:nvGrpSpPr>
          <p:grpSpPr>
            <a:xfrm>
              <a:off x="1870800" y="2362200"/>
              <a:ext cx="685800" cy="762000"/>
              <a:chOff x="1524000" y="2209800"/>
              <a:chExt cx="685800" cy="762000"/>
            </a:xfrm>
          </p:grpSpPr>
          <p:sp>
            <p:nvSpPr>
              <p:cNvPr id="104" name="Oval 103"/>
              <p:cNvSpPr/>
              <p:nvPr/>
            </p:nvSpPr>
            <p:spPr>
              <a:xfrm>
                <a:off x="1600200" y="23622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5" name="Oval 104"/>
              <p:cNvSpPr/>
              <p:nvPr/>
            </p:nvSpPr>
            <p:spPr>
              <a:xfrm>
                <a:off x="1905000" y="26670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6" name="Oval 105"/>
              <p:cNvSpPr/>
              <p:nvPr/>
            </p:nvSpPr>
            <p:spPr>
              <a:xfrm>
                <a:off x="1981200" y="22098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7" name="Oval 106"/>
              <p:cNvSpPr/>
              <p:nvPr/>
            </p:nvSpPr>
            <p:spPr>
              <a:xfrm>
                <a:off x="1524000" y="27432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8" name="Group 89"/>
            <p:cNvGrpSpPr/>
            <p:nvPr/>
          </p:nvGrpSpPr>
          <p:grpSpPr>
            <a:xfrm>
              <a:off x="3352800" y="2971800"/>
              <a:ext cx="609600" cy="533400"/>
              <a:chOff x="3352800" y="2971800"/>
              <a:chExt cx="609600" cy="533400"/>
            </a:xfrm>
          </p:grpSpPr>
          <p:sp>
            <p:nvSpPr>
              <p:cNvPr id="101" name="Oval 100"/>
              <p:cNvSpPr/>
              <p:nvPr/>
            </p:nvSpPr>
            <p:spPr>
              <a:xfrm>
                <a:off x="3352800" y="32004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2" name="Oval 101"/>
              <p:cNvSpPr/>
              <p:nvPr/>
            </p:nvSpPr>
            <p:spPr>
              <a:xfrm>
                <a:off x="3733800" y="32766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3" name="Oval 102"/>
              <p:cNvSpPr/>
              <p:nvPr/>
            </p:nvSpPr>
            <p:spPr>
              <a:xfrm>
                <a:off x="3657600" y="29718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9" name="Group 90"/>
            <p:cNvGrpSpPr/>
            <p:nvPr/>
          </p:nvGrpSpPr>
          <p:grpSpPr>
            <a:xfrm>
              <a:off x="3733800" y="1905000"/>
              <a:ext cx="609600" cy="533400"/>
              <a:chOff x="4191000" y="1981200"/>
              <a:chExt cx="609600" cy="533400"/>
            </a:xfrm>
          </p:grpSpPr>
          <p:sp>
            <p:nvSpPr>
              <p:cNvPr id="98" name="Oval 97"/>
              <p:cNvSpPr/>
              <p:nvPr/>
            </p:nvSpPr>
            <p:spPr>
              <a:xfrm>
                <a:off x="4191000" y="22098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99" name="Oval 98"/>
              <p:cNvSpPr/>
              <p:nvPr/>
            </p:nvSpPr>
            <p:spPr>
              <a:xfrm>
                <a:off x="4572000" y="22860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00" name="Oval 99"/>
              <p:cNvSpPr/>
              <p:nvPr/>
            </p:nvSpPr>
            <p:spPr>
              <a:xfrm>
                <a:off x="4572000" y="19812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10" name="Group 91"/>
            <p:cNvGrpSpPr/>
            <p:nvPr/>
          </p:nvGrpSpPr>
          <p:grpSpPr>
            <a:xfrm>
              <a:off x="1531800" y="914400"/>
              <a:ext cx="1592400" cy="1447800"/>
              <a:chOff x="990600" y="762000"/>
              <a:chExt cx="1592400" cy="1447800"/>
            </a:xfrm>
          </p:grpSpPr>
          <p:pic>
            <p:nvPicPr>
              <p:cNvPr id="94" name="Picture 93" descr="2831.png"/>
              <p:cNvPicPr>
                <a:picLocks noChangeAspect="1"/>
              </p:cNvPicPr>
              <p:nvPr/>
            </p:nvPicPr>
            <p:blipFill>
              <a:blip r:embed="rId10" cstate="print"/>
              <a:stretch>
                <a:fillRect/>
              </a:stretch>
            </p:blipFill>
            <p:spPr>
              <a:xfrm>
                <a:off x="990600" y="1489800"/>
                <a:ext cx="720000" cy="720000"/>
              </a:xfrm>
              <a:prstGeom prst="rect">
                <a:avLst/>
              </a:prstGeom>
              <a:effectLst>
                <a:glow rad="101600">
                  <a:srgbClr val="F5BF66">
                    <a:alpha val="75000"/>
                  </a:srgbClr>
                </a:glow>
              </a:effectLst>
            </p:spPr>
          </p:pic>
          <p:pic>
            <p:nvPicPr>
              <p:cNvPr id="95" name="Picture 94" descr="5147.png"/>
              <p:cNvPicPr>
                <a:picLocks noChangeAspect="1"/>
              </p:cNvPicPr>
              <p:nvPr/>
            </p:nvPicPr>
            <p:blipFill>
              <a:blip r:embed="rId11" cstate="print"/>
              <a:stretch>
                <a:fillRect/>
              </a:stretch>
            </p:blipFill>
            <p:spPr>
              <a:xfrm>
                <a:off x="1752600" y="1219200"/>
                <a:ext cx="720000" cy="720000"/>
              </a:xfrm>
              <a:prstGeom prst="rect">
                <a:avLst/>
              </a:prstGeom>
              <a:effectLst>
                <a:glow rad="101600">
                  <a:srgbClr val="F5BF66">
                    <a:alpha val="75000"/>
                  </a:srgbClr>
                </a:glow>
              </a:effectLst>
            </p:spPr>
          </p:pic>
          <p:pic>
            <p:nvPicPr>
              <p:cNvPr id="96" name="Picture 95" descr="2833.png"/>
              <p:cNvPicPr>
                <a:picLocks noChangeAspect="1"/>
              </p:cNvPicPr>
              <p:nvPr/>
            </p:nvPicPr>
            <p:blipFill>
              <a:blip r:embed="rId12" cstate="print"/>
              <a:stretch>
                <a:fillRect/>
              </a:stretch>
            </p:blipFill>
            <p:spPr>
              <a:xfrm>
                <a:off x="1863000" y="762000"/>
                <a:ext cx="720000" cy="720000"/>
              </a:xfrm>
              <a:prstGeom prst="rect">
                <a:avLst/>
              </a:prstGeom>
              <a:effectLst>
                <a:glow rad="101600">
                  <a:srgbClr val="F5BF66">
                    <a:alpha val="75000"/>
                  </a:srgbClr>
                </a:glow>
              </a:effectLst>
            </p:spPr>
          </p:pic>
          <p:pic>
            <p:nvPicPr>
              <p:cNvPr id="97" name="Picture 96" descr="2830.png"/>
              <p:cNvPicPr>
                <a:picLocks noChangeAspect="1"/>
              </p:cNvPicPr>
              <p:nvPr/>
            </p:nvPicPr>
            <p:blipFill>
              <a:blip r:embed="rId13" cstate="print"/>
              <a:stretch>
                <a:fillRect/>
              </a:stretch>
            </p:blipFill>
            <p:spPr>
              <a:xfrm>
                <a:off x="1219200" y="914400"/>
                <a:ext cx="720000" cy="720000"/>
              </a:xfrm>
              <a:prstGeom prst="rect">
                <a:avLst/>
              </a:prstGeom>
              <a:effectLst>
                <a:glow rad="101600">
                  <a:srgbClr val="F5BF66">
                    <a:alpha val="75000"/>
                  </a:srgbClr>
                </a:glow>
              </a:effectLst>
            </p:spPr>
          </p:pic>
        </p:grpSp>
        <p:sp>
          <p:nvSpPr>
            <p:cNvPr id="93" name="TextBox 92"/>
            <p:cNvSpPr txBox="1"/>
            <p:nvPr/>
          </p:nvSpPr>
          <p:spPr>
            <a:xfrm>
              <a:off x="1101575" y="3733799"/>
              <a:ext cx="1911474" cy="270955"/>
            </a:xfrm>
            <a:prstGeom prst="rect">
              <a:avLst/>
            </a:prstGeom>
            <a:noFill/>
          </p:spPr>
          <p:txBody>
            <a:bodyPr wrap="none" rtlCol="0">
              <a:spAutoFit/>
            </a:bodyPr>
            <a:lstStyle/>
            <a:p>
              <a:pPr defTabSz="685141"/>
              <a:r>
                <a:rPr lang="en-US" sz="1500" b="1" kern="0" dirty="0">
                  <a:solidFill>
                    <a:srgbClr val="D84820"/>
                  </a:solidFill>
                  <a:latin typeface="Arial" charset="0"/>
                  <a:ea typeface="ＭＳ Ｐゴシック" charset="-128"/>
                  <a:cs typeface="ＭＳ Ｐゴシック" charset="-128"/>
                </a:rPr>
                <a:t>500 dimensional space</a:t>
              </a:r>
            </a:p>
          </p:txBody>
        </p:sp>
      </p:grpSp>
    </p:spTree>
    <p:custDataLst>
      <p:tags r:id="rId1"/>
    </p:custDataLst>
    <p:extLst>
      <p:ext uri="{BB962C8B-B14F-4D97-AF65-F5344CB8AC3E}">
        <p14:creationId xmlns:p14="http://schemas.microsoft.com/office/powerpoint/2010/main" val="31776444"/>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a:t>
            </a:r>
            <a:endParaRPr lang="en-US" dirty="0"/>
          </a:p>
        </p:txBody>
      </p:sp>
      <p:sp>
        <p:nvSpPr>
          <p:cNvPr id="167" name="Rectangle 166"/>
          <p:cNvSpPr/>
          <p:nvPr/>
        </p:nvSpPr>
        <p:spPr>
          <a:xfrm>
            <a:off x="4978349" y="1898830"/>
            <a:ext cx="1028700" cy="285750"/>
          </a:xfrm>
          <a:prstGeom prst="rect">
            <a:avLst/>
          </a:prstGeom>
          <a:noFill/>
          <a:ln w="38100" cap="flat" cmpd="sng" algn="ctr">
            <a:solidFill>
              <a:srgbClr val="FFEDD6">
                <a:lumMod val="10000"/>
              </a:srgbClr>
            </a:solidFill>
            <a:prstDash val="solid"/>
          </a:ln>
          <a:effectLst/>
        </p:spPr>
        <p:txBody>
          <a:bodyPr lIns="68513" tIns="34256" rIns="68513" bIns="34256" rtlCol="0" anchor="ctr"/>
          <a:lstStyle/>
          <a:p>
            <a:pPr algn="ctr" defTabSz="685141"/>
            <a:endParaRPr lang="en-US" kern="0" dirty="0">
              <a:solidFill>
                <a:srgbClr val="787972"/>
              </a:solidFill>
              <a:latin typeface="Arial"/>
              <a:cs typeface="+mn-cs"/>
            </a:endParaRPr>
          </a:p>
        </p:txBody>
      </p:sp>
      <p:pic>
        <p:nvPicPr>
          <p:cNvPr id="168" name="Picture 167"/>
          <p:cNvPicPr>
            <a:picLocks noChangeAspect="1"/>
          </p:cNvPicPr>
          <p:nvPr/>
        </p:nvPicPr>
        <p:blipFill>
          <a:blip r:embed="rId4" cstate="print"/>
          <a:stretch>
            <a:fillRect/>
          </a:stretch>
        </p:blipFill>
        <p:spPr>
          <a:xfrm>
            <a:off x="1448048" y="2354528"/>
            <a:ext cx="1346545" cy="1346545"/>
          </a:xfrm>
          <a:prstGeom prst="rect">
            <a:avLst/>
          </a:prstGeom>
        </p:spPr>
      </p:pic>
      <p:grpSp>
        <p:nvGrpSpPr>
          <p:cNvPr id="3" name="Group 168"/>
          <p:cNvGrpSpPr/>
          <p:nvPr/>
        </p:nvGrpSpPr>
        <p:grpSpPr>
          <a:xfrm>
            <a:off x="3058217" y="2551295"/>
            <a:ext cx="349085" cy="887200"/>
            <a:chOff x="5254023" y="722067"/>
            <a:chExt cx="465446" cy="1182933"/>
          </a:xfrm>
        </p:grpSpPr>
        <p:cxnSp>
          <p:nvCxnSpPr>
            <p:cNvPr id="170" name="Straight Connector 169"/>
            <p:cNvCxnSpPr>
              <a:cxnSpLocks noChangeAspect="1"/>
            </p:cNvCxnSpPr>
            <p:nvPr/>
          </p:nvCxnSpPr>
          <p:spPr>
            <a:xfrm>
              <a:off x="5257800" y="990602"/>
              <a:ext cx="304800" cy="1588"/>
            </a:xfrm>
            <a:prstGeom prst="line">
              <a:avLst/>
            </a:prstGeom>
            <a:noFill/>
            <a:ln w="25400" cap="flat" cmpd="sng" algn="ctr">
              <a:solidFill>
                <a:srgbClr val="141313"/>
              </a:solidFill>
              <a:prstDash val="solid"/>
            </a:ln>
            <a:effectLst/>
          </p:spPr>
        </p:cxnSp>
        <p:sp>
          <p:nvSpPr>
            <p:cNvPr id="171" name="Rectangle 170"/>
            <p:cNvSpPr/>
            <p:nvPr/>
          </p:nvSpPr>
          <p:spPr>
            <a:xfrm>
              <a:off x="5257800" y="762000"/>
              <a:ext cx="304800" cy="1143000"/>
            </a:xfrm>
            <a:prstGeom prst="rect">
              <a:avLst/>
            </a:prstGeom>
            <a:noFill/>
            <a:ln w="25400" cap="flat" cmpd="sng" algn="ctr">
              <a:solidFill>
                <a:srgbClr val="141313"/>
              </a:solidFill>
              <a:prstDash val="solid"/>
              <a:round/>
              <a:headEnd type="none" w="med" len="med"/>
              <a:tailEnd type="none" w="med" len="med"/>
            </a:ln>
            <a:effectLst/>
          </p:spPr>
          <p:txBody>
            <a:bodyPr rtlCol="0" anchor="ctr"/>
            <a:lstStyle/>
            <a:p>
              <a:pPr algn="ctr" defTabSz="685141"/>
              <a:endParaRPr lang="en-US" kern="0" dirty="0">
                <a:solidFill>
                  <a:srgbClr val="787972"/>
                </a:solidFill>
                <a:latin typeface="Arial"/>
                <a:cs typeface="+mn-cs"/>
              </a:endParaRPr>
            </a:p>
          </p:txBody>
        </p:sp>
        <p:cxnSp>
          <p:nvCxnSpPr>
            <p:cNvPr id="172" name="Straight Connector 171"/>
            <p:cNvCxnSpPr>
              <a:cxnSpLocks noChangeAspect="1"/>
            </p:cNvCxnSpPr>
            <p:nvPr/>
          </p:nvCxnSpPr>
          <p:spPr>
            <a:xfrm>
              <a:off x="5257800" y="1219200"/>
              <a:ext cx="304800" cy="1588"/>
            </a:xfrm>
            <a:prstGeom prst="line">
              <a:avLst/>
            </a:prstGeom>
            <a:noFill/>
            <a:ln w="25400" cap="flat" cmpd="sng" algn="ctr">
              <a:solidFill>
                <a:srgbClr val="141313"/>
              </a:solidFill>
              <a:prstDash val="solid"/>
            </a:ln>
            <a:effectLst/>
          </p:spPr>
        </p:cxnSp>
        <p:cxnSp>
          <p:nvCxnSpPr>
            <p:cNvPr id="173" name="Straight Connector 172"/>
            <p:cNvCxnSpPr>
              <a:cxnSpLocks noChangeAspect="1"/>
            </p:cNvCxnSpPr>
            <p:nvPr/>
          </p:nvCxnSpPr>
          <p:spPr>
            <a:xfrm>
              <a:off x="5254023" y="1438450"/>
              <a:ext cx="304800" cy="1588"/>
            </a:xfrm>
            <a:prstGeom prst="line">
              <a:avLst/>
            </a:prstGeom>
            <a:noFill/>
            <a:ln w="25400" cap="flat" cmpd="sng" algn="ctr">
              <a:solidFill>
                <a:srgbClr val="141313"/>
              </a:solidFill>
              <a:prstDash val="solid"/>
            </a:ln>
            <a:effectLst/>
          </p:spPr>
        </p:cxnSp>
        <p:sp>
          <p:nvSpPr>
            <p:cNvPr id="174" name="TextBox 173"/>
            <p:cNvSpPr txBox="1"/>
            <p:nvPr/>
          </p:nvSpPr>
          <p:spPr>
            <a:xfrm>
              <a:off x="5274732" y="722067"/>
              <a:ext cx="338128" cy="323165"/>
            </a:xfrm>
            <a:prstGeom prst="rect">
              <a:avLst/>
            </a:prstGeom>
            <a:noFill/>
          </p:spPr>
          <p:txBody>
            <a:bodyPr wrap="none" rtlCol="0">
              <a:spAutoFit/>
            </a:bodyPr>
            <a:lstStyle/>
            <a:p>
              <a:pPr defTabSz="685141"/>
              <a:r>
                <a:rPr lang="en-US" sz="975" kern="0" dirty="0">
                  <a:solidFill>
                    <a:srgbClr val="787972"/>
                  </a:solidFill>
                  <a:latin typeface="Arial" charset="0"/>
                  <a:ea typeface="ＭＳ Ｐゴシック" charset="-128"/>
                  <a:cs typeface="ＭＳ Ｐゴシック" charset="-128"/>
                </a:rPr>
                <a:t>2</a:t>
              </a:r>
            </a:p>
          </p:txBody>
        </p:sp>
        <p:sp>
          <p:nvSpPr>
            <p:cNvPr id="175" name="TextBox 174"/>
            <p:cNvSpPr txBox="1"/>
            <p:nvPr/>
          </p:nvSpPr>
          <p:spPr>
            <a:xfrm>
              <a:off x="5274732" y="960090"/>
              <a:ext cx="338128" cy="323165"/>
            </a:xfrm>
            <a:prstGeom prst="rect">
              <a:avLst/>
            </a:prstGeom>
            <a:noFill/>
          </p:spPr>
          <p:txBody>
            <a:bodyPr wrap="none" rtlCol="0">
              <a:spAutoFit/>
            </a:bodyPr>
            <a:lstStyle/>
            <a:p>
              <a:pPr defTabSz="685141"/>
              <a:r>
                <a:rPr lang="en-US" sz="975" kern="0" dirty="0">
                  <a:solidFill>
                    <a:srgbClr val="787972"/>
                  </a:solidFill>
                  <a:latin typeface="Arial" charset="0"/>
                  <a:ea typeface="ＭＳ Ｐゴシック" charset="-128"/>
                  <a:cs typeface="ＭＳ Ｐゴシック" charset="-128"/>
                </a:rPr>
                <a:t>3</a:t>
              </a:r>
            </a:p>
          </p:txBody>
        </p:sp>
        <p:sp>
          <p:nvSpPr>
            <p:cNvPr id="176" name="TextBox 175"/>
            <p:cNvSpPr txBox="1"/>
            <p:nvPr/>
          </p:nvSpPr>
          <p:spPr>
            <a:xfrm>
              <a:off x="5271375" y="1187090"/>
              <a:ext cx="338128" cy="323165"/>
            </a:xfrm>
            <a:prstGeom prst="rect">
              <a:avLst/>
            </a:prstGeom>
            <a:noFill/>
          </p:spPr>
          <p:txBody>
            <a:bodyPr wrap="none" rtlCol="0">
              <a:spAutoFit/>
            </a:bodyPr>
            <a:lstStyle/>
            <a:p>
              <a:pPr defTabSz="685141"/>
              <a:r>
                <a:rPr lang="en-US" sz="975" kern="0" dirty="0">
                  <a:solidFill>
                    <a:srgbClr val="787972"/>
                  </a:solidFill>
                  <a:latin typeface="Arial" charset="0"/>
                  <a:ea typeface="ＭＳ Ｐゴシック" charset="-128"/>
                  <a:cs typeface="ＭＳ Ｐゴシック" charset="-128"/>
                </a:rPr>
                <a:t>1</a:t>
              </a:r>
            </a:p>
          </p:txBody>
        </p:sp>
        <p:sp>
          <p:nvSpPr>
            <p:cNvPr id="177" name="TextBox 176"/>
            <p:cNvSpPr txBox="1"/>
            <p:nvPr/>
          </p:nvSpPr>
          <p:spPr>
            <a:xfrm>
              <a:off x="5257804" y="1548621"/>
              <a:ext cx="461665" cy="270588"/>
            </a:xfrm>
            <a:prstGeom prst="rect">
              <a:avLst/>
            </a:prstGeom>
            <a:noFill/>
          </p:spPr>
          <p:txBody>
            <a:bodyPr vert="vert" wrap="none" rtlCol="0">
              <a:spAutoFit/>
            </a:bodyPr>
            <a:lstStyle/>
            <a:p>
              <a:pPr defTabSz="685141"/>
              <a:r>
                <a:rPr lang="en-US" sz="1050" kern="0" dirty="0">
                  <a:solidFill>
                    <a:srgbClr val="787972"/>
                  </a:solidFill>
                  <a:latin typeface="Arial" charset="0"/>
                  <a:ea typeface="ＭＳ Ｐゴシック" charset="-128"/>
                  <a:cs typeface="ＭＳ Ｐゴシック" charset="-128"/>
                </a:rPr>
                <a:t>...</a:t>
              </a:r>
            </a:p>
          </p:txBody>
        </p:sp>
      </p:grpSp>
      <p:sp>
        <p:nvSpPr>
          <p:cNvPr id="178" name="Oval 177"/>
          <p:cNvSpPr/>
          <p:nvPr/>
        </p:nvSpPr>
        <p:spPr>
          <a:xfrm>
            <a:off x="4328788" y="2722743"/>
            <a:ext cx="171450" cy="171450"/>
          </a:xfrm>
          <a:prstGeom prst="ellipse">
            <a:avLst/>
          </a:prstGeom>
          <a:solidFill>
            <a:srgbClr val="FF0000"/>
          </a:solidFill>
          <a:ln w="9525" cap="flat" cmpd="sng" algn="ctr">
            <a:solidFill>
              <a:srgbClr val="F5BF66">
                <a:shade val="95000"/>
                <a:satMod val="105000"/>
              </a:srgbClr>
            </a:solidFill>
            <a:prstDash val="solid"/>
          </a:ln>
          <a:effectLst>
            <a:outerShdw blurRad="50800" dist="38100" dir="2700000">
              <a:srgbClr val="000000">
                <a:alpha val="43000"/>
              </a:srgbClr>
            </a:outerShdw>
          </a:effectLst>
        </p:spPr>
        <p:txBody>
          <a:bodyPr lIns="68513" tIns="34256" rIns="68513" bIns="34256" rtlCol="0" anchor="ctr"/>
          <a:lstStyle/>
          <a:p>
            <a:pPr algn="ctr" defTabSz="685141"/>
            <a:endParaRPr lang="en-US" kern="0" dirty="0">
              <a:solidFill>
                <a:srgbClr val="787972"/>
              </a:solidFill>
              <a:latin typeface="Arial"/>
              <a:cs typeface="+mn-cs"/>
            </a:endParaRPr>
          </a:p>
        </p:txBody>
      </p:sp>
      <p:grpSp>
        <p:nvGrpSpPr>
          <p:cNvPr id="4" name="Group 178"/>
          <p:cNvGrpSpPr/>
          <p:nvPr/>
        </p:nvGrpSpPr>
        <p:grpSpPr>
          <a:xfrm>
            <a:off x="4978349" y="1898843"/>
            <a:ext cx="837089" cy="253916"/>
            <a:chOff x="2590800" y="2983468"/>
            <a:chExt cx="1116119" cy="338557"/>
          </a:xfrm>
        </p:grpSpPr>
        <p:sp>
          <p:nvSpPr>
            <p:cNvPr id="180" name="TextBox 179"/>
            <p:cNvSpPr txBox="1"/>
            <p:nvPr/>
          </p:nvSpPr>
          <p:spPr>
            <a:xfrm>
              <a:off x="2590800" y="2983468"/>
              <a:ext cx="1116119" cy="338557"/>
            </a:xfrm>
            <a:prstGeom prst="rect">
              <a:avLst/>
            </a:prstGeom>
            <a:noFill/>
          </p:spPr>
          <p:txBody>
            <a:bodyPr wrap="none" rtlCol="0">
              <a:spAutoFit/>
            </a:bodyPr>
            <a:lstStyle/>
            <a:p>
              <a:pPr defTabSz="685141"/>
              <a:r>
                <a:rPr lang="en-US" sz="1050" kern="0" dirty="0">
                  <a:solidFill>
                    <a:srgbClr val="141313"/>
                  </a:solidFill>
                  <a:latin typeface="Arial" charset="0"/>
                  <a:ea typeface="ＭＳ Ｐゴシック" charset="-128"/>
                  <a:cs typeface="ＭＳ Ｐゴシック" charset="-128"/>
                </a:rPr>
                <a:t>d(   ,  )=</a:t>
              </a:r>
              <a:r>
                <a:rPr lang="en-US" sz="1050" kern="0" dirty="0">
                  <a:solidFill>
                    <a:srgbClr val="00B050"/>
                  </a:solidFill>
                  <a:latin typeface="Arial" charset="0"/>
                  <a:ea typeface="ＭＳ Ｐゴシック" charset="-128"/>
                  <a:cs typeface="ＭＳ Ｐゴシック" charset="-128"/>
                </a:rPr>
                <a:t>0.3</a:t>
              </a:r>
            </a:p>
          </p:txBody>
        </p:sp>
        <p:sp>
          <p:nvSpPr>
            <p:cNvPr id="181" name="Oval 180"/>
            <p:cNvSpPr/>
            <p:nvPr/>
          </p:nvSpPr>
          <p:spPr>
            <a:xfrm>
              <a:off x="2895600" y="3124200"/>
              <a:ext cx="152400" cy="152400"/>
            </a:xfrm>
            <a:prstGeom prst="ellipse">
              <a:avLst/>
            </a:prstGeom>
            <a:solidFill>
              <a:srgbClr val="FF0000"/>
            </a:solidFill>
            <a:ln w="9525" cap="flat" cmpd="sng" algn="ctr">
              <a:solidFill>
                <a:srgbClr val="F5BF66">
                  <a:shade val="95000"/>
                  <a:satMod val="105000"/>
                </a:srgbClr>
              </a:solidFill>
              <a:prstDash val="solid"/>
            </a:ln>
            <a:effectLst/>
          </p:spPr>
          <p:txBody>
            <a:bodyPr rtlCol="0" anchor="ctr"/>
            <a:lstStyle/>
            <a:p>
              <a:pPr algn="ctr" defTabSz="685141"/>
              <a:endParaRPr lang="en-US" kern="0" dirty="0">
                <a:solidFill>
                  <a:srgbClr val="787972"/>
                </a:solidFill>
                <a:latin typeface="Arial"/>
                <a:cs typeface="+mn-cs"/>
              </a:endParaRPr>
            </a:p>
          </p:txBody>
        </p:sp>
        <p:cxnSp>
          <p:nvCxnSpPr>
            <p:cNvPr id="182" name="Straight Connector 181"/>
            <p:cNvCxnSpPr/>
            <p:nvPr/>
          </p:nvCxnSpPr>
          <p:spPr>
            <a:xfrm rot="5400000">
              <a:off x="3145367" y="3173967"/>
              <a:ext cx="169334" cy="59268"/>
            </a:xfrm>
            <a:prstGeom prst="line">
              <a:avLst/>
            </a:prstGeom>
            <a:noFill/>
            <a:ln w="44450" cap="flat" cmpd="sng" algn="ctr">
              <a:solidFill>
                <a:srgbClr val="FFEDD6">
                  <a:lumMod val="75000"/>
                </a:srgbClr>
              </a:solidFill>
              <a:prstDash val="solid"/>
            </a:ln>
            <a:effectLst/>
          </p:spPr>
        </p:cxnSp>
      </p:grpSp>
      <p:sp>
        <p:nvSpPr>
          <p:cNvPr id="183" name="TextBox 182"/>
          <p:cNvSpPr txBox="1"/>
          <p:nvPr/>
        </p:nvSpPr>
        <p:spPr>
          <a:xfrm>
            <a:off x="1943101" y="2184581"/>
            <a:ext cx="1164286" cy="346180"/>
          </a:xfrm>
          <a:prstGeom prst="rect">
            <a:avLst/>
          </a:prstGeom>
          <a:noFill/>
        </p:spPr>
        <p:txBody>
          <a:bodyPr wrap="none" lIns="68513" tIns="34256" rIns="68513" bIns="34256" rtlCol="0">
            <a:spAutoFit/>
          </a:bodyPr>
          <a:lstStyle/>
          <a:p>
            <a:pPr defTabSz="685141"/>
            <a:r>
              <a:rPr lang="en-US" b="1" dirty="0">
                <a:solidFill>
                  <a:srgbClr val="D84820"/>
                </a:solidFill>
                <a:latin typeface="Arial" charset="0"/>
                <a:ea typeface="ＭＳ Ｐゴシック" charset="-128"/>
                <a:cs typeface="ＭＳ Ｐゴシック" charset="-128"/>
              </a:rPr>
              <a:t>bulldozer</a:t>
            </a:r>
          </a:p>
        </p:txBody>
      </p:sp>
      <p:grpSp>
        <p:nvGrpSpPr>
          <p:cNvPr id="5" name="Group 46"/>
          <p:cNvGrpSpPr/>
          <p:nvPr/>
        </p:nvGrpSpPr>
        <p:grpSpPr>
          <a:xfrm>
            <a:off x="3631951" y="1922643"/>
            <a:ext cx="3682998" cy="2802480"/>
            <a:chOff x="989806" y="1219994"/>
            <a:chExt cx="3505994" cy="2667794"/>
          </a:xfrm>
        </p:grpSpPr>
        <p:cxnSp>
          <p:nvCxnSpPr>
            <p:cNvPr id="185" name="Straight Arrow Connector 184"/>
            <p:cNvCxnSpPr/>
            <p:nvPr/>
          </p:nvCxnSpPr>
          <p:spPr>
            <a:xfrm rot="5400000" flipH="1" flipV="1">
              <a:off x="-342900" y="2552700"/>
              <a:ext cx="2667000" cy="1588"/>
            </a:xfrm>
            <a:prstGeom prst="straightConnector1">
              <a:avLst/>
            </a:prstGeom>
            <a:noFill/>
            <a:ln w="28575" cap="flat" cmpd="sng" algn="ctr">
              <a:solidFill>
                <a:srgbClr val="141313"/>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86" name="Straight Arrow Connector 185"/>
            <p:cNvCxnSpPr/>
            <p:nvPr/>
          </p:nvCxnSpPr>
          <p:spPr>
            <a:xfrm>
              <a:off x="990600" y="3886200"/>
              <a:ext cx="3505200" cy="1588"/>
            </a:xfrm>
            <a:prstGeom prst="straightConnector1">
              <a:avLst/>
            </a:prstGeom>
            <a:noFill/>
            <a:ln w="28575" cap="flat" cmpd="sng" algn="ctr">
              <a:solidFill>
                <a:srgbClr val="141313"/>
              </a:solidFill>
              <a:prstDash val="solid"/>
              <a:round/>
              <a:headEnd type="none" w="med" len="med"/>
              <a:tailEnd type="arrow" w="med" len="med"/>
            </a:ln>
            <a:effectLst>
              <a:outerShdw blurRad="40000" dist="20000" dir="5400000" rotWithShape="0">
                <a:srgbClr val="000000">
                  <a:alpha val="38000"/>
                </a:srgbClr>
              </a:outerShdw>
            </a:effectLst>
          </p:spPr>
        </p:cxnSp>
        <p:cxnSp>
          <p:nvCxnSpPr>
            <p:cNvPr id="187" name="Straight Arrow Connector 186"/>
            <p:cNvCxnSpPr/>
            <p:nvPr/>
          </p:nvCxnSpPr>
          <p:spPr>
            <a:xfrm flipV="1">
              <a:off x="990600" y="3429000"/>
              <a:ext cx="533400" cy="4572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cxnSp>
          <p:nvCxnSpPr>
            <p:cNvPr id="188" name="Straight Arrow Connector 187"/>
            <p:cNvCxnSpPr/>
            <p:nvPr/>
          </p:nvCxnSpPr>
          <p:spPr>
            <a:xfrm rot="5400000" flipH="1" flipV="1">
              <a:off x="838200" y="3429000"/>
              <a:ext cx="609600" cy="3048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cxnSp>
          <p:nvCxnSpPr>
            <p:cNvPr id="189" name="Straight Arrow Connector 188"/>
            <p:cNvCxnSpPr/>
            <p:nvPr/>
          </p:nvCxnSpPr>
          <p:spPr>
            <a:xfrm flipV="1">
              <a:off x="990600" y="3733800"/>
              <a:ext cx="609600" cy="152400"/>
            </a:xfrm>
            <a:prstGeom prst="straightConnector1">
              <a:avLst/>
            </a:prstGeom>
            <a:noFill/>
            <a:ln w="28575" cap="flat" cmpd="sng" algn="ctr">
              <a:solidFill>
                <a:srgbClr val="141313"/>
              </a:solidFill>
              <a:prstDash val="sysDash"/>
              <a:round/>
              <a:headEnd type="none" w="med" len="med"/>
              <a:tailEnd type="arrow" w="med" len="med"/>
            </a:ln>
            <a:effectLst>
              <a:outerShdw blurRad="40000" dist="20000" dir="5400000" rotWithShape="0">
                <a:srgbClr val="000000">
                  <a:alpha val="38000"/>
                </a:srgbClr>
              </a:outerShdw>
            </a:effectLst>
          </p:spPr>
        </p:cxnSp>
      </p:grpSp>
      <p:grpSp>
        <p:nvGrpSpPr>
          <p:cNvPr id="6" name="Group 47"/>
          <p:cNvGrpSpPr/>
          <p:nvPr/>
        </p:nvGrpSpPr>
        <p:grpSpPr>
          <a:xfrm>
            <a:off x="4188553" y="2951343"/>
            <a:ext cx="514350" cy="571500"/>
            <a:chOff x="1524000" y="2209800"/>
            <a:chExt cx="685800" cy="762000"/>
          </a:xfrm>
        </p:grpSpPr>
        <p:sp>
          <p:nvSpPr>
            <p:cNvPr id="191" name="Oval 190"/>
            <p:cNvSpPr/>
            <p:nvPr/>
          </p:nvSpPr>
          <p:spPr>
            <a:xfrm>
              <a:off x="1600200" y="23622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92" name="Oval 191"/>
            <p:cNvSpPr/>
            <p:nvPr/>
          </p:nvSpPr>
          <p:spPr>
            <a:xfrm>
              <a:off x="1905000" y="26670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93" name="Oval 192"/>
            <p:cNvSpPr/>
            <p:nvPr/>
          </p:nvSpPr>
          <p:spPr>
            <a:xfrm>
              <a:off x="1981200" y="22098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94" name="Oval 193"/>
            <p:cNvSpPr/>
            <p:nvPr/>
          </p:nvSpPr>
          <p:spPr>
            <a:xfrm>
              <a:off x="1524000" y="2743200"/>
              <a:ext cx="228600" cy="228600"/>
            </a:xfrm>
            <a:prstGeom prst="ellipse">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7" name="Group 48"/>
          <p:cNvGrpSpPr/>
          <p:nvPr/>
        </p:nvGrpSpPr>
        <p:grpSpPr>
          <a:xfrm>
            <a:off x="5601723" y="3891405"/>
            <a:ext cx="457200" cy="400050"/>
            <a:chOff x="3352800" y="2971800"/>
            <a:chExt cx="609600" cy="533400"/>
          </a:xfrm>
        </p:grpSpPr>
        <p:sp>
          <p:nvSpPr>
            <p:cNvPr id="196" name="Oval 195"/>
            <p:cNvSpPr/>
            <p:nvPr/>
          </p:nvSpPr>
          <p:spPr>
            <a:xfrm>
              <a:off x="3352800" y="32004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97" name="Oval 196"/>
            <p:cNvSpPr/>
            <p:nvPr/>
          </p:nvSpPr>
          <p:spPr>
            <a:xfrm>
              <a:off x="3733800" y="32766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198" name="Oval 197"/>
            <p:cNvSpPr/>
            <p:nvPr/>
          </p:nvSpPr>
          <p:spPr>
            <a:xfrm>
              <a:off x="3657600" y="2971800"/>
              <a:ext cx="228600" cy="228600"/>
            </a:xfrm>
            <a:prstGeom prst="ellipse">
              <a:avLst/>
            </a:prstGeom>
            <a:solidFill>
              <a:srgbClr val="141313">
                <a:lumMod val="50000"/>
                <a:lumOff val="50000"/>
              </a:srgbClr>
            </a:solidFill>
            <a:ln w="9525" cap="flat" cmpd="sng" algn="ctr">
              <a:solidFill>
                <a:srgbClr val="141313">
                  <a:lumMod val="75000"/>
                  <a:lumOff val="2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8" name="Group 49"/>
          <p:cNvGrpSpPr/>
          <p:nvPr/>
        </p:nvGrpSpPr>
        <p:grpSpPr>
          <a:xfrm>
            <a:off x="5872973" y="2367955"/>
            <a:ext cx="457200" cy="400050"/>
            <a:chOff x="4191000" y="1981200"/>
            <a:chExt cx="609600" cy="533400"/>
          </a:xfrm>
        </p:grpSpPr>
        <p:sp>
          <p:nvSpPr>
            <p:cNvPr id="200" name="Oval 199"/>
            <p:cNvSpPr/>
            <p:nvPr/>
          </p:nvSpPr>
          <p:spPr>
            <a:xfrm>
              <a:off x="4191000" y="22098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201" name="Oval 200"/>
            <p:cNvSpPr/>
            <p:nvPr/>
          </p:nvSpPr>
          <p:spPr>
            <a:xfrm>
              <a:off x="4572000" y="22860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sp>
          <p:nvSpPr>
            <p:cNvPr id="202" name="Oval 201"/>
            <p:cNvSpPr/>
            <p:nvPr/>
          </p:nvSpPr>
          <p:spPr>
            <a:xfrm>
              <a:off x="4572000" y="1981200"/>
              <a:ext cx="228600" cy="228600"/>
            </a:xfrm>
            <a:prstGeom prst="ellipse">
              <a:avLst/>
            </a:prstGeom>
            <a:solidFill>
              <a:srgbClr val="D84820">
                <a:lumMod val="60000"/>
                <a:lumOff val="40000"/>
              </a:srgbClr>
            </a:solidFill>
            <a:ln w="9525" cap="flat" cmpd="sng" algn="ctr">
              <a:solidFill>
                <a:srgbClr val="D84820">
                  <a:lumMod val="75000"/>
                </a:srgbClr>
              </a:solidFill>
              <a:prstDash val="solid"/>
            </a:ln>
            <a:effectLst>
              <a:outerShdw blurRad="40000" dist="23000" dir="5400000" rotWithShape="0">
                <a:srgbClr val="000000">
                  <a:alpha val="35000"/>
                </a:srgbClr>
              </a:outerShdw>
            </a:effectLst>
          </p:spPr>
          <p:txBody>
            <a:bodyPr rtlCol="0" anchor="ctr"/>
            <a:lstStyle/>
            <a:p>
              <a:pPr algn="ctr" defTabSz="685141"/>
              <a:endParaRPr lang="en-US" kern="0" dirty="0">
                <a:solidFill>
                  <a:srgbClr val="787972"/>
                </a:solidFill>
                <a:latin typeface="Arial"/>
                <a:cs typeface="+mn-cs"/>
              </a:endParaRPr>
            </a:p>
          </p:txBody>
        </p:sp>
      </p:grpSp>
      <p:grpSp>
        <p:nvGrpSpPr>
          <p:cNvPr id="9" name="Group 55"/>
          <p:cNvGrpSpPr/>
          <p:nvPr/>
        </p:nvGrpSpPr>
        <p:grpSpPr>
          <a:xfrm>
            <a:off x="4775549" y="2227442"/>
            <a:ext cx="671593" cy="2287403"/>
            <a:chOff x="2660650" y="1473200"/>
            <a:chExt cx="641350" cy="2184400"/>
          </a:xfrm>
        </p:grpSpPr>
        <p:cxnSp>
          <p:nvCxnSpPr>
            <p:cNvPr id="204" name="Straight Connector 203"/>
            <p:cNvCxnSpPr/>
            <p:nvPr/>
          </p:nvCxnSpPr>
          <p:spPr>
            <a:xfrm rot="5400000">
              <a:off x="1968500" y="2324100"/>
              <a:ext cx="2184400" cy="482600"/>
            </a:xfrm>
            <a:prstGeom prst="line">
              <a:avLst/>
            </a:prstGeom>
            <a:noFill/>
            <a:ln w="44450" cap="flat" cmpd="sng" algn="ctr">
              <a:solidFill>
                <a:srgbClr val="F5BF66"/>
              </a:solidFill>
              <a:prstDash val="solid"/>
            </a:ln>
            <a:effectLst/>
          </p:spPr>
        </p:cxnSp>
        <p:cxnSp>
          <p:nvCxnSpPr>
            <p:cNvPr id="205" name="Straight Connector 204"/>
            <p:cNvCxnSpPr/>
            <p:nvPr/>
          </p:nvCxnSpPr>
          <p:spPr>
            <a:xfrm rot="10800000">
              <a:off x="2660650" y="2419349"/>
              <a:ext cx="412750" cy="95250"/>
            </a:xfrm>
            <a:prstGeom prst="line">
              <a:avLst/>
            </a:prstGeom>
            <a:noFill/>
            <a:ln w="44450" cap="flat" cmpd="sng" algn="ctr">
              <a:solidFill>
                <a:srgbClr val="F5BF66"/>
              </a:solidFill>
              <a:prstDash val="solid"/>
              <a:headEnd type="none"/>
              <a:tailEnd type="triangle" w="sm" len="med"/>
            </a:ln>
            <a:effectLst/>
          </p:spPr>
        </p:cxnSp>
      </p:grpSp>
      <p:grpSp>
        <p:nvGrpSpPr>
          <p:cNvPr id="10" name="Group 51"/>
          <p:cNvGrpSpPr/>
          <p:nvPr/>
        </p:nvGrpSpPr>
        <p:grpSpPr>
          <a:xfrm>
            <a:off x="4204047" y="2184580"/>
            <a:ext cx="2957224" cy="1969043"/>
            <a:chOff x="1905000" y="1447800"/>
            <a:chExt cx="2565400" cy="1708150"/>
          </a:xfrm>
        </p:grpSpPr>
        <p:cxnSp>
          <p:nvCxnSpPr>
            <p:cNvPr id="207" name="Straight Connector 206"/>
            <p:cNvCxnSpPr/>
            <p:nvPr/>
          </p:nvCxnSpPr>
          <p:spPr>
            <a:xfrm>
              <a:off x="1905000" y="1447800"/>
              <a:ext cx="2565400" cy="1708150"/>
            </a:xfrm>
            <a:prstGeom prst="line">
              <a:avLst/>
            </a:prstGeom>
            <a:noFill/>
            <a:ln w="44450" cap="flat" cmpd="sng" algn="ctr">
              <a:solidFill>
                <a:srgbClr val="D74820">
                  <a:lumMod val="60000"/>
                  <a:lumOff val="40000"/>
                </a:srgbClr>
              </a:solidFill>
              <a:prstDash val="solid"/>
            </a:ln>
            <a:effectLst/>
          </p:spPr>
        </p:cxnSp>
        <p:cxnSp>
          <p:nvCxnSpPr>
            <p:cNvPr id="208" name="Straight Connector 207"/>
            <p:cNvCxnSpPr/>
            <p:nvPr/>
          </p:nvCxnSpPr>
          <p:spPr>
            <a:xfrm rot="16200000">
              <a:off x="3295650" y="2114550"/>
              <a:ext cx="349250" cy="234950"/>
            </a:xfrm>
            <a:prstGeom prst="line">
              <a:avLst/>
            </a:prstGeom>
            <a:noFill/>
            <a:ln w="44450" cap="flat" cmpd="sng" algn="ctr">
              <a:solidFill>
                <a:srgbClr val="D74820">
                  <a:lumMod val="60000"/>
                  <a:lumOff val="40000"/>
                </a:srgbClr>
              </a:solidFill>
              <a:prstDash val="solid"/>
              <a:headEnd type="none"/>
              <a:tailEnd type="triangle" w="sm" len="med"/>
            </a:ln>
            <a:effectLst/>
          </p:spPr>
        </p:cxnSp>
      </p:grpSp>
      <p:grpSp>
        <p:nvGrpSpPr>
          <p:cNvPr id="11" name="Group 208"/>
          <p:cNvGrpSpPr/>
          <p:nvPr/>
        </p:nvGrpSpPr>
        <p:grpSpPr>
          <a:xfrm>
            <a:off x="4090840" y="3058228"/>
            <a:ext cx="2689418" cy="916530"/>
            <a:chOff x="3236334" y="2057400"/>
            <a:chExt cx="2472317" cy="842544"/>
          </a:xfrm>
        </p:grpSpPr>
        <p:cxnSp>
          <p:nvCxnSpPr>
            <p:cNvPr id="210" name="Straight Connector 209"/>
            <p:cNvCxnSpPr/>
            <p:nvPr/>
          </p:nvCxnSpPr>
          <p:spPr>
            <a:xfrm rot="10800000" flipV="1">
              <a:off x="3236334" y="2057400"/>
              <a:ext cx="2472317" cy="842544"/>
            </a:xfrm>
            <a:prstGeom prst="line">
              <a:avLst/>
            </a:prstGeom>
            <a:noFill/>
            <a:ln w="50800" cap="flat" cmpd="sng" algn="ctr">
              <a:solidFill>
                <a:srgbClr val="141313">
                  <a:lumMod val="50000"/>
                  <a:lumOff val="50000"/>
                </a:srgbClr>
              </a:solidFill>
              <a:prstDash val="solid"/>
            </a:ln>
            <a:effectLst/>
          </p:spPr>
        </p:cxnSp>
        <p:cxnSp>
          <p:nvCxnSpPr>
            <p:cNvPr id="211" name="Straight Connector 210"/>
            <p:cNvCxnSpPr/>
            <p:nvPr/>
          </p:nvCxnSpPr>
          <p:spPr>
            <a:xfrm rot="2244634">
              <a:off x="4607031" y="2500493"/>
              <a:ext cx="349250" cy="234950"/>
            </a:xfrm>
            <a:prstGeom prst="line">
              <a:avLst/>
            </a:prstGeom>
            <a:noFill/>
            <a:ln w="50800" cap="flat" cmpd="sng" algn="ctr">
              <a:solidFill>
                <a:srgbClr val="141313">
                  <a:lumMod val="50000"/>
                  <a:lumOff val="50000"/>
                </a:srgbClr>
              </a:solidFill>
              <a:prstDash val="solid"/>
              <a:headEnd type="none"/>
              <a:tailEnd type="triangle" w="sm" len="med"/>
            </a:ln>
            <a:effectLst/>
          </p:spPr>
        </p:cxnSp>
      </p:grpSp>
      <p:sp>
        <p:nvSpPr>
          <p:cNvPr id="212" name="Bent Arrow 211"/>
          <p:cNvSpPr/>
          <p:nvPr/>
        </p:nvSpPr>
        <p:spPr>
          <a:xfrm rot="2996414">
            <a:off x="3318661" y="2113403"/>
            <a:ext cx="913758" cy="800014"/>
          </a:xfrm>
          <a:prstGeom prst="bentArrow">
            <a:avLst>
              <a:gd name="adj1" fmla="val 11806"/>
              <a:gd name="adj2" fmla="val 15278"/>
              <a:gd name="adj3" fmla="val 27083"/>
              <a:gd name="adj4" fmla="val 45139"/>
            </a:avLst>
          </a:prstGeom>
          <a:gradFill rotWithShape="1">
            <a:gsLst>
              <a:gs pos="0">
                <a:srgbClr val="F5BF66">
                  <a:tint val="100000"/>
                  <a:shade val="100000"/>
                  <a:satMod val="130000"/>
                </a:srgbClr>
              </a:gs>
              <a:gs pos="100000">
                <a:srgbClr val="F5BF66">
                  <a:tint val="50000"/>
                  <a:shade val="100000"/>
                  <a:satMod val="350000"/>
                </a:srgbClr>
              </a:gs>
            </a:gsLst>
            <a:lin ang="16200000" scaled="0"/>
          </a:gradFill>
          <a:ln w="9525" cap="flat" cmpd="sng" algn="ctr">
            <a:solidFill>
              <a:srgbClr val="F5BF66">
                <a:shade val="95000"/>
                <a:satMod val="105000"/>
              </a:srgbClr>
            </a:solidFill>
            <a:prstDash val="solid"/>
          </a:ln>
          <a:effectLst>
            <a:outerShdw blurRad="40000" dist="23000" dir="5400000" rotWithShape="0">
              <a:srgbClr val="000000">
                <a:alpha val="35000"/>
              </a:srgbClr>
            </a:outerShdw>
          </a:effectLst>
        </p:spPr>
        <p:txBody>
          <a:bodyPr lIns="68513" tIns="34256" rIns="68513" bIns="34256" rtlCol="0" anchor="ctr"/>
          <a:lstStyle/>
          <a:p>
            <a:pPr algn="ctr" defTabSz="685141"/>
            <a:endParaRPr lang="en-US" kern="0" dirty="0">
              <a:solidFill>
                <a:srgbClr val="787972"/>
              </a:solidFill>
              <a:latin typeface="Arial"/>
              <a:cs typeface="+mn-cs"/>
            </a:endParaRPr>
          </a:p>
        </p:txBody>
      </p:sp>
      <p:grpSp>
        <p:nvGrpSpPr>
          <p:cNvPr id="12" name="Group 212"/>
          <p:cNvGrpSpPr/>
          <p:nvPr/>
        </p:nvGrpSpPr>
        <p:grpSpPr>
          <a:xfrm>
            <a:off x="6791448" y="4210790"/>
            <a:ext cx="881973" cy="253916"/>
            <a:chOff x="2590800" y="2983468"/>
            <a:chExt cx="1175967" cy="338557"/>
          </a:xfrm>
        </p:grpSpPr>
        <p:sp>
          <p:nvSpPr>
            <p:cNvPr id="214" name="TextBox 213"/>
            <p:cNvSpPr txBox="1"/>
            <p:nvPr/>
          </p:nvSpPr>
          <p:spPr>
            <a:xfrm>
              <a:off x="2590800" y="2983468"/>
              <a:ext cx="1175967" cy="338557"/>
            </a:xfrm>
            <a:prstGeom prst="rect">
              <a:avLst/>
            </a:prstGeom>
            <a:noFill/>
          </p:spPr>
          <p:txBody>
            <a:bodyPr wrap="none" rtlCol="0">
              <a:spAutoFit/>
            </a:bodyPr>
            <a:lstStyle/>
            <a:p>
              <a:pPr defTabSz="685141"/>
              <a:r>
                <a:rPr lang="en-US" sz="1050" kern="0" dirty="0" err="1">
                  <a:solidFill>
                    <a:srgbClr val="141313"/>
                  </a:solidFill>
                  <a:latin typeface="Arial" charset="0"/>
                  <a:ea typeface="ＭＳ Ｐゴシック" charset="-128"/>
                  <a:cs typeface="ＭＳ Ｐゴシック" charset="-128"/>
                </a:rPr>
                <a:t>d</a:t>
              </a:r>
              <a:r>
                <a:rPr lang="en-US" sz="1050" kern="0" dirty="0">
                  <a:solidFill>
                    <a:srgbClr val="141313"/>
                  </a:solidFill>
                  <a:latin typeface="Arial" charset="0"/>
                  <a:ea typeface="ＭＳ Ｐゴシック" charset="-128"/>
                  <a:cs typeface="ＭＳ Ｐゴシック" charset="-128"/>
                </a:rPr>
                <a:t>(   ,  )=</a:t>
              </a:r>
              <a:r>
                <a:rPr lang="en-US" sz="1050" kern="0" dirty="0">
                  <a:solidFill>
                    <a:srgbClr val="FF0000"/>
                  </a:solidFill>
                  <a:latin typeface="Arial" charset="0"/>
                  <a:ea typeface="ＭＳ Ｐゴシック" charset="-128"/>
                  <a:cs typeface="ＭＳ Ｐゴシック" charset="-128"/>
                </a:rPr>
                <a:t>-0.2</a:t>
              </a:r>
            </a:p>
          </p:txBody>
        </p:sp>
        <p:sp>
          <p:nvSpPr>
            <p:cNvPr id="215" name="Oval 214"/>
            <p:cNvSpPr/>
            <p:nvPr/>
          </p:nvSpPr>
          <p:spPr>
            <a:xfrm>
              <a:off x="2895600" y="3124200"/>
              <a:ext cx="152400" cy="152400"/>
            </a:xfrm>
            <a:prstGeom prst="ellipse">
              <a:avLst/>
            </a:prstGeom>
            <a:solidFill>
              <a:srgbClr val="FF0000"/>
            </a:solidFill>
            <a:ln w="9525" cap="flat" cmpd="sng" algn="ctr">
              <a:solidFill>
                <a:srgbClr val="F5BF66">
                  <a:shade val="95000"/>
                  <a:satMod val="105000"/>
                </a:srgbClr>
              </a:solidFill>
              <a:prstDash val="solid"/>
            </a:ln>
            <a:effectLst/>
          </p:spPr>
          <p:txBody>
            <a:bodyPr rtlCol="0" anchor="ctr"/>
            <a:lstStyle/>
            <a:p>
              <a:pPr algn="ctr" defTabSz="685141"/>
              <a:endParaRPr lang="en-US" kern="0" dirty="0">
                <a:solidFill>
                  <a:srgbClr val="787972"/>
                </a:solidFill>
                <a:latin typeface="Arial"/>
                <a:cs typeface="+mn-cs"/>
              </a:endParaRPr>
            </a:p>
          </p:txBody>
        </p:sp>
        <p:cxnSp>
          <p:nvCxnSpPr>
            <p:cNvPr id="216" name="Straight Connector 215"/>
            <p:cNvCxnSpPr/>
            <p:nvPr/>
          </p:nvCxnSpPr>
          <p:spPr>
            <a:xfrm rot="5400000">
              <a:off x="3145367" y="3162299"/>
              <a:ext cx="169334" cy="59268"/>
            </a:xfrm>
            <a:prstGeom prst="line">
              <a:avLst/>
            </a:prstGeom>
            <a:noFill/>
            <a:ln w="44450" cap="flat" cmpd="sng" algn="ctr">
              <a:solidFill>
                <a:srgbClr val="D84820">
                  <a:lumMod val="60000"/>
                  <a:lumOff val="40000"/>
                </a:srgbClr>
              </a:solidFill>
              <a:prstDash val="solid"/>
            </a:ln>
            <a:effectLst/>
          </p:spPr>
        </p:cxnSp>
      </p:grpSp>
      <p:grpSp>
        <p:nvGrpSpPr>
          <p:cNvPr id="13" name="Group 216"/>
          <p:cNvGrpSpPr/>
          <p:nvPr/>
        </p:nvGrpSpPr>
        <p:grpSpPr>
          <a:xfrm>
            <a:off x="6642219" y="2722760"/>
            <a:ext cx="881973" cy="253916"/>
            <a:chOff x="2514600" y="2983468"/>
            <a:chExt cx="1175967" cy="338557"/>
          </a:xfrm>
        </p:grpSpPr>
        <p:sp>
          <p:nvSpPr>
            <p:cNvPr id="218" name="TextBox 217"/>
            <p:cNvSpPr txBox="1"/>
            <p:nvPr/>
          </p:nvSpPr>
          <p:spPr>
            <a:xfrm>
              <a:off x="2514600" y="2983468"/>
              <a:ext cx="1175967" cy="338557"/>
            </a:xfrm>
            <a:prstGeom prst="rect">
              <a:avLst/>
            </a:prstGeom>
            <a:noFill/>
          </p:spPr>
          <p:txBody>
            <a:bodyPr wrap="none" rtlCol="0">
              <a:spAutoFit/>
            </a:bodyPr>
            <a:lstStyle/>
            <a:p>
              <a:pPr defTabSz="685141"/>
              <a:r>
                <a:rPr lang="en-US" sz="1050" kern="0" dirty="0" err="1">
                  <a:solidFill>
                    <a:srgbClr val="141313"/>
                  </a:solidFill>
                  <a:latin typeface="Arial" charset="0"/>
                  <a:ea typeface="ＭＳ Ｐゴシック" charset="-128"/>
                  <a:cs typeface="ＭＳ Ｐゴシック" charset="-128"/>
                </a:rPr>
                <a:t>d</a:t>
              </a:r>
              <a:r>
                <a:rPr lang="en-US" sz="1050" kern="0" dirty="0">
                  <a:solidFill>
                    <a:srgbClr val="141313"/>
                  </a:solidFill>
                  <a:latin typeface="Arial" charset="0"/>
                  <a:ea typeface="ＭＳ Ｐゴシック" charset="-128"/>
                  <a:cs typeface="ＭＳ Ｐゴシック" charset="-128"/>
                </a:rPr>
                <a:t>(   ,  )=</a:t>
              </a:r>
              <a:r>
                <a:rPr lang="en-US" sz="1050" kern="0" dirty="0">
                  <a:solidFill>
                    <a:srgbClr val="FF0000"/>
                  </a:solidFill>
                  <a:latin typeface="Arial" charset="0"/>
                  <a:ea typeface="ＭＳ Ｐゴシック" charset="-128"/>
                  <a:cs typeface="ＭＳ Ｐゴシック" charset="-128"/>
                </a:rPr>
                <a:t>-0.5</a:t>
              </a:r>
            </a:p>
          </p:txBody>
        </p:sp>
        <p:sp>
          <p:nvSpPr>
            <p:cNvPr id="219" name="Oval 218"/>
            <p:cNvSpPr/>
            <p:nvPr/>
          </p:nvSpPr>
          <p:spPr>
            <a:xfrm>
              <a:off x="2831269" y="3124200"/>
              <a:ext cx="152400" cy="152400"/>
            </a:xfrm>
            <a:prstGeom prst="ellipse">
              <a:avLst/>
            </a:prstGeom>
            <a:solidFill>
              <a:srgbClr val="FF0000"/>
            </a:solidFill>
            <a:ln w="9525" cap="flat" cmpd="sng" algn="ctr">
              <a:solidFill>
                <a:srgbClr val="F5BF66">
                  <a:shade val="95000"/>
                  <a:satMod val="105000"/>
                </a:srgbClr>
              </a:solidFill>
              <a:prstDash val="solid"/>
            </a:ln>
            <a:effectLst/>
          </p:spPr>
          <p:txBody>
            <a:bodyPr rtlCol="0" anchor="ctr"/>
            <a:lstStyle/>
            <a:p>
              <a:pPr algn="ctr" defTabSz="685141"/>
              <a:endParaRPr lang="en-US" kern="0" dirty="0">
                <a:solidFill>
                  <a:srgbClr val="787972"/>
                </a:solidFill>
                <a:latin typeface="Arial"/>
                <a:cs typeface="+mn-cs"/>
              </a:endParaRPr>
            </a:p>
          </p:txBody>
        </p:sp>
        <p:cxnSp>
          <p:nvCxnSpPr>
            <p:cNvPr id="220" name="Straight Connector 219"/>
            <p:cNvCxnSpPr/>
            <p:nvPr/>
          </p:nvCxnSpPr>
          <p:spPr>
            <a:xfrm rot="5400000">
              <a:off x="3068336" y="3162299"/>
              <a:ext cx="169334" cy="59268"/>
            </a:xfrm>
            <a:prstGeom prst="line">
              <a:avLst/>
            </a:prstGeom>
            <a:noFill/>
            <a:ln w="44450" cap="flat" cmpd="sng" algn="ctr">
              <a:solidFill>
                <a:srgbClr val="141313">
                  <a:lumMod val="50000"/>
                  <a:lumOff val="50000"/>
                </a:srgbClr>
              </a:solidFill>
              <a:prstDash val="solid"/>
            </a:ln>
            <a:effectLst/>
          </p:spPr>
        </p:cxnSp>
      </p:grpSp>
      <p:sp>
        <p:nvSpPr>
          <p:cNvPr id="58" name="Textfeld 5"/>
          <p:cNvSpPr txBox="1"/>
          <p:nvPr/>
        </p:nvSpPr>
        <p:spPr>
          <a:xfrm>
            <a:off x="1483857" y="4869161"/>
            <a:ext cx="6176299" cy="392346"/>
          </a:xfrm>
          <a:prstGeom prst="rect">
            <a:avLst/>
          </a:prstGeom>
          <a:noFill/>
        </p:spPr>
        <p:txBody>
          <a:bodyPr wrap="none" lIns="68513" tIns="34256" rIns="68513" bIns="34256" rtlCol="0">
            <a:spAutoFit/>
          </a:bodyPr>
          <a:lstStyle/>
          <a:p>
            <a:pPr algn="ctr" defTabSz="684848" fontAlgn="auto">
              <a:spcBef>
                <a:spcPts val="0"/>
              </a:spcBef>
              <a:spcAft>
                <a:spcPts val="0"/>
              </a:spcAft>
            </a:pPr>
            <a:r>
              <a:rPr lang="de-DE" sz="2100" dirty="0">
                <a:solidFill>
                  <a:srgbClr val="356FB9"/>
                </a:solidFill>
                <a:latin typeface="Calibri"/>
                <a:cs typeface="+mn-cs"/>
              </a:rPr>
              <a:t>56% accuracy (RBF SVM), compared to 73% for humans</a:t>
            </a:r>
          </a:p>
        </p:txBody>
      </p:sp>
      <p:sp>
        <p:nvSpPr>
          <p:cNvPr id="59" name="Textfeld 5"/>
          <p:cNvSpPr txBox="1"/>
          <p:nvPr/>
        </p:nvSpPr>
        <p:spPr>
          <a:xfrm>
            <a:off x="161510" y="5610794"/>
            <a:ext cx="8982490" cy="338486"/>
          </a:xfrm>
          <a:prstGeom prst="rect">
            <a:avLst/>
          </a:prstGeom>
          <a:noFill/>
        </p:spPr>
        <p:txBody>
          <a:bodyPr wrap="square" lIns="68513" tIns="34256" rIns="68513" bIns="34256" rtlCol="0">
            <a:spAutoFit/>
          </a:bodyPr>
          <a:lstStyle/>
          <a:p>
            <a:pPr algn="ctr" defTabSz="684848" fontAlgn="auto">
              <a:spcBef>
                <a:spcPts val="0"/>
              </a:spcBef>
              <a:spcAft>
                <a:spcPts val="0"/>
              </a:spcAft>
            </a:pPr>
            <a:r>
              <a:rPr lang="de-DE" sz="1750" dirty="0">
                <a:solidFill>
                  <a:srgbClr val="356FB9"/>
                </a:solidFill>
                <a:latin typeface="Calibri"/>
                <a:cs typeface="+mn-cs"/>
              </a:rPr>
              <a:t>68% accuracy from Fisher Vector encoding </a:t>
            </a:r>
            <a:r>
              <a:rPr lang="en-US" sz="1750" dirty="0">
                <a:solidFill>
                  <a:srgbClr val="356FB9"/>
                </a:solidFill>
                <a:latin typeface="Calibri"/>
                <a:cs typeface="+mn-cs"/>
              </a:rPr>
              <a:t>[Schneider and </a:t>
            </a:r>
            <a:r>
              <a:rPr lang="en-US" sz="1750" dirty="0" err="1">
                <a:solidFill>
                  <a:srgbClr val="356FB9"/>
                </a:solidFill>
                <a:latin typeface="Calibri"/>
                <a:cs typeface="+mn-cs"/>
              </a:rPr>
              <a:t>Tuytelaars</a:t>
            </a:r>
            <a:r>
              <a:rPr lang="en-US" sz="1750" dirty="0">
                <a:solidFill>
                  <a:srgbClr val="356FB9"/>
                </a:solidFill>
                <a:latin typeface="Calibri"/>
                <a:cs typeface="+mn-cs"/>
              </a:rPr>
              <a:t> </a:t>
            </a:r>
            <a:r>
              <a:rPr lang="en-US" sz="1750" dirty="0" err="1">
                <a:solidFill>
                  <a:srgbClr val="356FB9"/>
                </a:solidFill>
                <a:latin typeface="Calibri"/>
                <a:cs typeface="+mn-cs"/>
              </a:rPr>
              <a:t>Siggraph</a:t>
            </a:r>
            <a:r>
              <a:rPr lang="en-US" sz="1750" dirty="0">
                <a:solidFill>
                  <a:srgbClr val="356FB9"/>
                </a:solidFill>
                <a:latin typeface="Calibri"/>
                <a:cs typeface="+mn-cs"/>
              </a:rPr>
              <a:t> Asia 2014</a:t>
            </a:r>
            <a:r>
              <a:rPr lang="de-DE" sz="1750" dirty="0">
                <a:solidFill>
                  <a:srgbClr val="356FB9"/>
                </a:solidFill>
                <a:latin typeface="Calibri"/>
                <a:cs typeface="+mn-cs"/>
              </a:rPr>
              <a:t>]</a:t>
            </a:r>
          </a:p>
        </p:txBody>
      </p:sp>
      <p:sp>
        <p:nvSpPr>
          <p:cNvPr id="60" name="Textfeld 5"/>
          <p:cNvSpPr txBox="1"/>
          <p:nvPr/>
        </p:nvSpPr>
        <p:spPr>
          <a:xfrm>
            <a:off x="161510" y="5319210"/>
            <a:ext cx="8982490" cy="338486"/>
          </a:xfrm>
          <a:prstGeom prst="rect">
            <a:avLst/>
          </a:prstGeom>
          <a:noFill/>
        </p:spPr>
        <p:txBody>
          <a:bodyPr wrap="square" lIns="68513" tIns="34256" rIns="68513" bIns="34256" rtlCol="0">
            <a:spAutoFit/>
          </a:bodyPr>
          <a:lstStyle/>
          <a:p>
            <a:pPr algn="ctr" defTabSz="684848" fontAlgn="auto">
              <a:spcBef>
                <a:spcPts val="0"/>
              </a:spcBef>
              <a:spcAft>
                <a:spcPts val="0"/>
              </a:spcAft>
            </a:pPr>
            <a:r>
              <a:rPr lang="en-US" sz="1750" dirty="0">
                <a:solidFill>
                  <a:srgbClr val="356FB9"/>
                </a:solidFill>
                <a:latin typeface="Calibri"/>
                <a:cs typeface="+mn-cs"/>
              </a:rPr>
              <a:t>~65% accuracy from </a:t>
            </a:r>
            <a:r>
              <a:rPr lang="en-US" sz="1750" dirty="0" err="1">
                <a:solidFill>
                  <a:srgbClr val="356FB9"/>
                </a:solidFill>
                <a:latin typeface="Calibri"/>
                <a:cs typeface="+mn-cs"/>
              </a:rPr>
              <a:t>DeCaf</a:t>
            </a:r>
            <a:r>
              <a:rPr lang="en-US" sz="1750" dirty="0">
                <a:solidFill>
                  <a:srgbClr val="356FB9"/>
                </a:solidFill>
                <a:latin typeface="Calibri"/>
                <a:cs typeface="+mn-cs"/>
              </a:rPr>
              <a:t> feature or explicit ICP alignment to training data</a:t>
            </a:r>
            <a:endParaRPr lang="de-DE" sz="1750" dirty="0">
              <a:solidFill>
                <a:srgbClr val="356FB9"/>
              </a:solidFill>
              <a:latin typeface="Calibri"/>
              <a:cs typeface="+mn-cs"/>
            </a:endParaRPr>
          </a:p>
        </p:txBody>
      </p:sp>
    </p:spTree>
    <p:custDataLst>
      <p:tags r:id="rId1"/>
    </p:custDataLst>
    <p:extLst>
      <p:ext uri="{BB962C8B-B14F-4D97-AF65-F5344CB8AC3E}">
        <p14:creationId xmlns:p14="http://schemas.microsoft.com/office/powerpoint/2010/main" val="14217662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2"/>
                                        </p:tgtEl>
                                        <p:attrNameLst>
                                          <p:attrName>style.visibility</p:attrName>
                                        </p:attrNameLst>
                                      </p:cBhvr>
                                      <p:to>
                                        <p:strVal val="visible"/>
                                      </p:to>
                                    </p:set>
                                    <p:animEffect transition="in" filter="fade">
                                      <p:cBhvr>
                                        <p:cTn id="11" dur="500"/>
                                        <p:tgtEl>
                                          <p:spTgt spid="212"/>
                                        </p:tgtEl>
                                      </p:cBhvr>
                                    </p:animEffect>
                                  </p:childTnLst>
                                </p:cTn>
                              </p:par>
                              <p:par>
                                <p:cTn id="12" presetID="53" presetClass="entr" presetSubtype="0" fill="hold" grpId="0" nodeType="withEffect">
                                  <p:stCondLst>
                                    <p:cond delay="0"/>
                                  </p:stCondLst>
                                  <p:childTnLst>
                                    <p:set>
                                      <p:cBhvr>
                                        <p:cTn id="13" dur="1" fill="hold">
                                          <p:stCondLst>
                                            <p:cond delay="0"/>
                                          </p:stCondLst>
                                        </p:cTn>
                                        <p:tgtEl>
                                          <p:spTgt spid="178"/>
                                        </p:tgtEl>
                                        <p:attrNameLst>
                                          <p:attrName>style.visibility</p:attrName>
                                        </p:attrNameLst>
                                      </p:cBhvr>
                                      <p:to>
                                        <p:strVal val="visible"/>
                                      </p:to>
                                    </p:set>
                                    <p:anim calcmode="lin" valueType="num">
                                      <p:cBhvr>
                                        <p:cTn id="14" dur="500" fill="hold"/>
                                        <p:tgtEl>
                                          <p:spTgt spid="178"/>
                                        </p:tgtEl>
                                        <p:attrNameLst>
                                          <p:attrName>ppt_w</p:attrName>
                                        </p:attrNameLst>
                                      </p:cBhvr>
                                      <p:tavLst>
                                        <p:tav tm="0">
                                          <p:val>
                                            <p:fltVal val="0"/>
                                          </p:val>
                                        </p:tav>
                                        <p:tav tm="100000">
                                          <p:val>
                                            <p:strVal val="#ppt_w"/>
                                          </p:val>
                                        </p:tav>
                                      </p:tavLst>
                                    </p:anim>
                                    <p:anim calcmode="lin" valueType="num">
                                      <p:cBhvr>
                                        <p:cTn id="15" dur="500" fill="hold"/>
                                        <p:tgtEl>
                                          <p:spTgt spid="178"/>
                                        </p:tgtEl>
                                        <p:attrNameLst>
                                          <p:attrName>ppt_h</p:attrName>
                                        </p:attrNameLst>
                                      </p:cBhvr>
                                      <p:tavLst>
                                        <p:tav tm="0">
                                          <p:val>
                                            <p:fltVal val="0"/>
                                          </p:val>
                                        </p:tav>
                                        <p:tav tm="100000">
                                          <p:val>
                                            <p:strVal val="#ppt_h"/>
                                          </p:val>
                                        </p:tav>
                                      </p:tavLst>
                                    </p:anim>
                                    <p:animEffect transition="in" filter="fade">
                                      <p:cBhvr>
                                        <p:cTn id="16" dur="500"/>
                                        <p:tgtEl>
                                          <p:spTgt spid="178"/>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500" tmFilter="0, 0; .2, .5; .8, .5; 1, 0"/>
                                        <p:tgtEl>
                                          <p:spTgt spid="9"/>
                                        </p:tgtEl>
                                      </p:cBhvr>
                                    </p:animEffect>
                                    <p:animScale>
                                      <p:cBhvr>
                                        <p:cTn id="21" dur="250" autoRev="1" fill="hold"/>
                                        <p:tgtEl>
                                          <p:spTgt spid="9"/>
                                        </p:tgtEl>
                                      </p:cBhvr>
                                      <p:by x="105000" y="105000"/>
                                    </p:animScale>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7"/>
                                        </p:tgtEl>
                                        <p:attrNameLst>
                                          <p:attrName>style.visibility</p:attrName>
                                        </p:attrNameLst>
                                      </p:cBhvr>
                                      <p:to>
                                        <p:strVal val="visible"/>
                                      </p:to>
                                    </p:set>
                                    <p:animEffect transition="in" filter="fade">
                                      <p:cBhvr>
                                        <p:cTn id="45" dur="500"/>
                                        <p:tgtEl>
                                          <p:spTgt spid="16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83"/>
                                        </p:tgtEl>
                                        <p:attrNameLst>
                                          <p:attrName>style.visibility</p:attrName>
                                        </p:attrNameLst>
                                      </p:cBhvr>
                                      <p:to>
                                        <p:strVal val="visible"/>
                                      </p:to>
                                    </p:set>
                                    <p:animEffect transition="in" filter="fade">
                                      <p:cBhvr>
                                        <p:cTn id="48" dur="500"/>
                                        <p:tgtEl>
                                          <p:spTgt spid="18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P spid="178" grpId="0" animBg="1"/>
      <p:bldP spid="183" grpId="0"/>
      <p:bldP spid="212" grpId="0" animBg="1"/>
      <p:bldP spid="58" grpId="0"/>
      <p:bldP spid="59" grpId="0"/>
      <p:bldP spid="6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6.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5545" y="855719"/>
            <a:ext cx="9138455" cy="5140383"/>
          </a:xfrm>
          <a:prstGeom prst="rect">
            <a:avLst/>
          </a:prstGeom>
        </p:spPr>
      </p:pic>
    </p:spTree>
    <p:extLst>
      <p:ext uri="{BB962C8B-B14F-4D97-AF65-F5344CB8AC3E}">
        <p14:creationId xmlns:p14="http://schemas.microsoft.com/office/powerpoint/2010/main" val="117698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a8.mpg">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18510" y="857252"/>
            <a:ext cx="9162510" cy="5153913"/>
          </a:xfrm>
          <a:prstGeom prst="rect">
            <a:avLst/>
          </a:prstGeom>
        </p:spPr>
      </p:pic>
    </p:spTree>
    <p:extLst>
      <p:ext uri="{BB962C8B-B14F-4D97-AF65-F5344CB8AC3E}">
        <p14:creationId xmlns:p14="http://schemas.microsoft.com/office/powerpoint/2010/main" val="2747491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Sketch Recognition</a:t>
            </a:r>
            <a:endParaRPr lang="de-DE" dirty="0"/>
          </a:p>
        </p:txBody>
      </p:sp>
      <p:sp>
        <p:nvSpPr>
          <p:cNvPr id="12" name="Inhaltsplatzhalter 11"/>
          <p:cNvSpPr>
            <a:spLocks noGrp="1"/>
          </p:cNvSpPr>
          <p:nvPr>
            <p:ph sz="quarter" idx="10"/>
          </p:nvPr>
        </p:nvSpPr>
        <p:spPr>
          <a:xfrm>
            <a:off x="791580" y="1905000"/>
            <a:ext cx="7650850" cy="3714750"/>
          </a:xfrm>
        </p:spPr>
        <p:txBody>
          <a:bodyPr/>
          <a:lstStyle/>
          <a:p>
            <a:pPr marL="0" indent="0">
              <a:buNone/>
            </a:pPr>
            <a:r>
              <a:rPr lang="de-DE" dirty="0" smtClean="0"/>
              <a:t>Does the system generalize beyond our AMT sketches?</a:t>
            </a:r>
            <a:endParaRPr lang="de-DE" dirty="0"/>
          </a:p>
        </p:txBody>
      </p:sp>
      <p:grpSp>
        <p:nvGrpSpPr>
          <p:cNvPr id="7" name="Gruppierung 12"/>
          <p:cNvGrpSpPr/>
          <p:nvPr/>
        </p:nvGrpSpPr>
        <p:grpSpPr>
          <a:xfrm>
            <a:off x="1200150" y="2914650"/>
            <a:ext cx="6715125" cy="1612745"/>
            <a:chOff x="152400" y="1600200"/>
            <a:chExt cx="6934200" cy="1427355"/>
          </a:xfrm>
        </p:grpSpPr>
        <p:pic>
          <p:nvPicPr>
            <p:cNvPr id="3" name="Bild 2"/>
            <p:cNvPicPr>
              <a:picLocks noChangeAspect="1"/>
            </p:cNvPicPr>
            <p:nvPr/>
          </p:nvPicPr>
          <p:blipFill>
            <a:blip r:embed="rId3" cstate="print"/>
            <a:stretch>
              <a:fillRect/>
            </a:stretch>
          </p:blipFill>
          <p:spPr>
            <a:xfrm>
              <a:off x="5257800" y="1600200"/>
              <a:ext cx="1828800" cy="1371600"/>
            </a:xfrm>
            <a:prstGeom prst="roundRect">
              <a:avLst>
                <a:gd name="adj" fmla="val 8594"/>
              </a:avLst>
            </a:prstGeom>
            <a:solidFill>
              <a:srgbClr val="FFFFFF">
                <a:shade val="85000"/>
              </a:srgbClr>
            </a:solidFill>
            <a:ln>
              <a:solidFill>
                <a:schemeClr val="bg2"/>
              </a:solidFill>
            </a:ln>
            <a:effectLst/>
          </p:spPr>
        </p:pic>
        <p:pic>
          <p:nvPicPr>
            <p:cNvPr id="4" name="Bild 3"/>
            <p:cNvPicPr>
              <a:picLocks noChangeAspect="1"/>
            </p:cNvPicPr>
            <p:nvPr/>
          </p:nvPicPr>
          <p:blipFill>
            <a:blip r:embed="rId4" cstate="print"/>
            <a:stretch>
              <a:fillRect/>
            </a:stretch>
          </p:blipFill>
          <p:spPr>
            <a:xfrm>
              <a:off x="3352800" y="1600200"/>
              <a:ext cx="1828800" cy="1371600"/>
            </a:xfrm>
            <a:prstGeom prst="roundRect">
              <a:avLst>
                <a:gd name="adj" fmla="val 8594"/>
              </a:avLst>
            </a:prstGeom>
            <a:solidFill>
              <a:srgbClr val="FFFFFF">
                <a:shade val="85000"/>
              </a:srgbClr>
            </a:solidFill>
            <a:ln>
              <a:solidFill>
                <a:schemeClr val="bg2"/>
              </a:solidFill>
            </a:ln>
            <a:effectLst/>
          </p:spPr>
        </p:pic>
        <p:pic>
          <p:nvPicPr>
            <p:cNvPr id="5" name="Bild 4"/>
            <p:cNvPicPr>
              <a:picLocks noChangeAspect="1"/>
            </p:cNvPicPr>
            <p:nvPr/>
          </p:nvPicPr>
          <p:blipFill>
            <a:blip r:embed="rId5" cstate="print"/>
            <a:stretch>
              <a:fillRect/>
            </a:stretch>
          </p:blipFill>
          <p:spPr>
            <a:xfrm>
              <a:off x="152400" y="1600200"/>
              <a:ext cx="1828800" cy="1393371"/>
            </a:xfrm>
            <a:prstGeom prst="roundRect">
              <a:avLst>
                <a:gd name="adj" fmla="val 8594"/>
              </a:avLst>
            </a:prstGeom>
            <a:solidFill>
              <a:srgbClr val="FFFFFF">
                <a:shade val="85000"/>
              </a:srgbClr>
            </a:solidFill>
            <a:ln>
              <a:solidFill>
                <a:schemeClr val="bg2"/>
              </a:solidFill>
            </a:ln>
            <a:effectLst/>
          </p:spPr>
        </p:pic>
        <p:pic>
          <p:nvPicPr>
            <p:cNvPr id="6" name="Bild 5"/>
            <p:cNvPicPr>
              <a:picLocks noChangeAspect="1"/>
            </p:cNvPicPr>
            <p:nvPr/>
          </p:nvPicPr>
          <p:blipFill>
            <a:blip r:embed="rId6" cstate="print"/>
            <a:stretch>
              <a:fillRect/>
            </a:stretch>
          </p:blipFill>
          <p:spPr>
            <a:xfrm>
              <a:off x="2057400" y="1600200"/>
              <a:ext cx="1219199" cy="1427355"/>
            </a:xfrm>
            <a:prstGeom prst="roundRect">
              <a:avLst>
                <a:gd name="adj" fmla="val 8594"/>
              </a:avLst>
            </a:prstGeom>
            <a:solidFill>
              <a:srgbClr val="FFFFFF">
                <a:shade val="85000"/>
              </a:srgbClr>
            </a:solidFill>
            <a:ln>
              <a:solidFill>
                <a:schemeClr val="bg2"/>
              </a:solidFill>
            </a:ln>
            <a:effectLst/>
          </p:spPr>
        </p:pic>
      </p:grpSp>
      <p:sp>
        <p:nvSpPr>
          <p:cNvPr id="8" name="Textfeld 7"/>
          <p:cNvSpPr txBox="1"/>
          <p:nvPr/>
        </p:nvSpPr>
        <p:spPr>
          <a:xfrm>
            <a:off x="1543051" y="4762502"/>
            <a:ext cx="1219823" cy="385490"/>
          </a:xfrm>
          <a:prstGeom prst="rect">
            <a:avLst/>
          </a:prstGeom>
          <a:noFill/>
        </p:spPr>
        <p:txBody>
          <a:bodyPr wrap="none" lIns="96013" tIns="48006" rIns="96013" bIns="48006" rtlCol="0">
            <a:spAutoFit/>
          </a:bodyPr>
          <a:lstStyle/>
          <a:p>
            <a:pPr defTabSz="960120"/>
            <a:r>
              <a:rPr lang="de-DE" sz="1875" dirty="0" err="1">
                <a:solidFill>
                  <a:srgbClr val="D84820"/>
                </a:solidFill>
                <a:latin typeface="Arial" charset="0"/>
                <a:ea typeface="ＭＳ Ｐゴシック" charset="-128"/>
                <a:cs typeface="ＭＳ Ｐゴシック" charset="-128"/>
              </a:rPr>
              <a:t>flying</a:t>
            </a:r>
            <a:r>
              <a:rPr lang="de-DE" sz="1875" dirty="0">
                <a:solidFill>
                  <a:srgbClr val="D84820"/>
                </a:solidFill>
                <a:latin typeface="Arial" charset="0"/>
                <a:ea typeface="ＭＳ Ｐゴシック" charset="-128"/>
                <a:cs typeface="ＭＳ Ｐゴシック" charset="-128"/>
              </a:rPr>
              <a:t> </a:t>
            </a:r>
            <a:r>
              <a:rPr lang="de-DE" sz="1875" dirty="0" err="1">
                <a:solidFill>
                  <a:srgbClr val="D84820"/>
                </a:solidFill>
                <a:latin typeface="Arial" charset="0"/>
                <a:ea typeface="ＭＳ Ｐゴシック" charset="-128"/>
                <a:cs typeface="ＭＳ Ｐゴシック" charset="-128"/>
              </a:rPr>
              <a:t>bird</a:t>
            </a:r>
            <a:endParaRPr lang="de-DE" sz="1875" dirty="0">
              <a:solidFill>
                <a:srgbClr val="D84820"/>
              </a:solidFill>
              <a:latin typeface="Arial" charset="0"/>
              <a:ea typeface="ＭＳ Ｐゴシック" charset="-128"/>
              <a:cs typeface="ＭＳ Ｐゴシック" charset="-128"/>
            </a:endParaRPr>
          </a:p>
        </p:txBody>
      </p:sp>
      <p:sp>
        <p:nvSpPr>
          <p:cNvPr id="9" name="Textfeld 8"/>
          <p:cNvSpPr txBox="1"/>
          <p:nvPr/>
        </p:nvSpPr>
        <p:spPr>
          <a:xfrm>
            <a:off x="3222952" y="4777087"/>
            <a:ext cx="833500" cy="385490"/>
          </a:xfrm>
          <a:prstGeom prst="rect">
            <a:avLst/>
          </a:prstGeom>
          <a:noFill/>
        </p:spPr>
        <p:txBody>
          <a:bodyPr wrap="none" lIns="96013" tIns="48006" rIns="96013" bIns="48006" rtlCol="0">
            <a:spAutoFit/>
          </a:bodyPr>
          <a:lstStyle/>
          <a:p>
            <a:pPr defTabSz="960120"/>
            <a:r>
              <a:rPr lang="de-DE" sz="1875" dirty="0" err="1">
                <a:solidFill>
                  <a:srgbClr val="D84820"/>
                </a:solidFill>
                <a:latin typeface="Arial" charset="0"/>
                <a:ea typeface="ＭＳ Ｐゴシック" charset="-128"/>
                <a:cs typeface="ＭＳ Ｐゴシック" charset="-128"/>
              </a:rPr>
              <a:t>camel</a:t>
            </a:r>
            <a:endParaRPr lang="de-DE" sz="1875" dirty="0">
              <a:solidFill>
                <a:srgbClr val="D84820"/>
              </a:solidFill>
              <a:latin typeface="Arial" charset="0"/>
              <a:ea typeface="ＭＳ Ｐゴシック" charset="-128"/>
              <a:cs typeface="ＭＳ Ｐゴシック" charset="-128"/>
            </a:endParaRPr>
          </a:p>
        </p:txBody>
      </p:sp>
      <p:sp>
        <p:nvSpPr>
          <p:cNvPr id="10" name="Textfeld 9"/>
          <p:cNvSpPr txBox="1"/>
          <p:nvPr/>
        </p:nvSpPr>
        <p:spPr>
          <a:xfrm>
            <a:off x="4794844" y="4762502"/>
            <a:ext cx="846324" cy="385490"/>
          </a:xfrm>
          <a:prstGeom prst="rect">
            <a:avLst/>
          </a:prstGeom>
          <a:noFill/>
        </p:spPr>
        <p:txBody>
          <a:bodyPr wrap="none" lIns="96013" tIns="48006" rIns="96013" bIns="48006" rtlCol="0">
            <a:spAutoFit/>
          </a:bodyPr>
          <a:lstStyle/>
          <a:p>
            <a:pPr defTabSz="960120"/>
            <a:r>
              <a:rPr lang="de-DE" sz="1875" dirty="0" err="1">
                <a:solidFill>
                  <a:srgbClr val="D84820"/>
                </a:solidFill>
                <a:latin typeface="Arial" charset="0"/>
                <a:ea typeface="ＭＳ Ｐゴシック" charset="-128"/>
                <a:cs typeface="ＭＳ Ｐゴシック" charset="-128"/>
              </a:rPr>
              <a:t>sheep</a:t>
            </a:r>
            <a:endParaRPr lang="de-DE" sz="1875" dirty="0">
              <a:solidFill>
                <a:srgbClr val="D84820"/>
              </a:solidFill>
              <a:latin typeface="Arial" charset="0"/>
              <a:ea typeface="ＭＳ Ｐゴシック" charset="-128"/>
              <a:cs typeface="ＭＳ Ｐゴシック" charset="-128"/>
            </a:endParaRPr>
          </a:p>
        </p:txBody>
      </p:sp>
      <p:sp>
        <p:nvSpPr>
          <p:cNvPr id="11" name="Textfeld 10"/>
          <p:cNvSpPr txBox="1"/>
          <p:nvPr/>
        </p:nvSpPr>
        <p:spPr>
          <a:xfrm>
            <a:off x="6634476" y="4762502"/>
            <a:ext cx="793424" cy="385490"/>
          </a:xfrm>
          <a:prstGeom prst="rect">
            <a:avLst/>
          </a:prstGeom>
          <a:noFill/>
        </p:spPr>
        <p:txBody>
          <a:bodyPr wrap="none" lIns="96013" tIns="48006" rIns="96013" bIns="48006" rtlCol="0">
            <a:spAutoFit/>
          </a:bodyPr>
          <a:lstStyle/>
          <a:p>
            <a:pPr defTabSz="960120"/>
            <a:r>
              <a:rPr lang="de-DE" sz="1875" dirty="0" err="1">
                <a:solidFill>
                  <a:srgbClr val="D84820"/>
                </a:solidFill>
                <a:latin typeface="Arial" charset="0"/>
                <a:ea typeface="ＭＳ Ｐゴシック" charset="-128"/>
                <a:cs typeface="ＭＳ Ｐゴシック" charset="-128"/>
              </a:rPr>
              <a:t>horse</a:t>
            </a:r>
            <a:endParaRPr lang="de-DE" sz="1875" dirty="0">
              <a:solidFill>
                <a:srgbClr val="D84820"/>
              </a:solidFill>
              <a:latin typeface="Arial" charset="0"/>
              <a:ea typeface="ＭＳ Ｐゴシック" charset="-128"/>
              <a:cs typeface="ＭＳ Ｐゴシック" charset="-128"/>
            </a:endParaRPr>
          </a:p>
        </p:txBody>
      </p:sp>
      <p:sp>
        <p:nvSpPr>
          <p:cNvPr id="14" name="Textfeld 13"/>
          <p:cNvSpPr txBox="1"/>
          <p:nvPr/>
        </p:nvSpPr>
        <p:spPr>
          <a:xfrm>
            <a:off x="4658699" y="5137921"/>
            <a:ext cx="1340049" cy="385490"/>
          </a:xfrm>
          <a:prstGeom prst="rect">
            <a:avLst/>
          </a:prstGeom>
          <a:noFill/>
        </p:spPr>
        <p:txBody>
          <a:bodyPr wrap="none" lIns="96013" tIns="48006" rIns="96013" bIns="48006" rtlCol="0">
            <a:spAutoFit/>
          </a:bodyPr>
          <a:lstStyle/>
          <a:p>
            <a:pPr defTabSz="960120"/>
            <a:r>
              <a:rPr lang="de-DE" sz="1875" dirty="0" err="1">
                <a:solidFill>
                  <a:srgbClr val="D84820"/>
                </a:solidFill>
                <a:latin typeface="Arial" charset="0"/>
                <a:ea typeface="ＭＳ Ｐゴシック" charset="-128"/>
                <a:cs typeface="ＭＳ Ｐゴシック" charset="-128"/>
              </a:rPr>
              <a:t>is</a:t>
            </a:r>
            <a:r>
              <a:rPr lang="de-DE" sz="1875" dirty="0">
                <a:solidFill>
                  <a:srgbClr val="D84820"/>
                </a:solidFill>
                <a:latin typeface="Arial" charset="0"/>
                <a:ea typeface="ＭＳ Ｐゴシック" charset="-128"/>
                <a:cs typeface="ＭＳ Ｐゴシック" charset="-128"/>
              </a:rPr>
              <a:t>: </a:t>
            </a:r>
            <a:r>
              <a:rPr lang="de-DE" sz="1875" dirty="0" err="1">
                <a:solidFill>
                  <a:srgbClr val="D84820"/>
                </a:solidFill>
                <a:latin typeface="Arial" charset="0"/>
                <a:ea typeface="ＭＳ Ｐゴシック" charset="-128"/>
                <a:cs typeface="ＭＳ Ｐゴシック" charset="-128"/>
              </a:rPr>
              <a:t>antilope</a:t>
            </a:r>
            <a:endParaRPr lang="de-DE" sz="1875" dirty="0">
              <a:solidFill>
                <a:srgbClr val="D84820"/>
              </a:solidFill>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20844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4"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529999"/>
          </a:xfrm>
        </p:spPr>
        <p:txBody>
          <a:bodyPr>
            <a:normAutofit fontScale="90000"/>
          </a:bodyPr>
          <a:lstStyle/>
          <a:p>
            <a:r>
              <a:rPr lang="en-US" dirty="0" smtClean="0"/>
              <a:t>Recognition Accuracy Over Time</a:t>
            </a:r>
            <a:endParaRPr lang="en-US" dirty="0"/>
          </a:p>
        </p:txBody>
      </p:sp>
      <p:sp>
        <p:nvSpPr>
          <p:cNvPr id="3" name="Content Placeholder 2"/>
          <p:cNvSpPr txBox="1">
            <a:spLocks/>
          </p:cNvSpPr>
          <p:nvPr/>
        </p:nvSpPr>
        <p:spPr>
          <a:xfrm>
            <a:off x="457200" y="1471968"/>
            <a:ext cx="8229600" cy="3394472"/>
          </a:xfrm>
          <a:prstGeom prst="rect">
            <a:avLst/>
          </a:prstGeom>
        </p:spPr>
        <p:txBody>
          <a:bodyPr/>
          <a:lstStyle>
            <a:lvl1pPr marL="205225" indent="-205225" algn="l" defTabSz="547287" rtl="0" eaLnBrk="1" latinLnBrk="0" hangingPunct="1">
              <a:spcBef>
                <a:spcPct val="20000"/>
              </a:spcBef>
              <a:buFont typeface="Arial" pitchFamily="34" charset="0"/>
              <a:buChar char="•"/>
              <a:defRPr sz="1920" kern="1200">
                <a:solidFill>
                  <a:schemeClr val="tx1"/>
                </a:solidFill>
                <a:latin typeface="+mn-lt"/>
                <a:ea typeface="+mn-ea"/>
                <a:cs typeface="+mn-cs"/>
              </a:defRPr>
            </a:lvl1pPr>
            <a:lvl2pPr marL="444673" indent="-171018" algn="l" defTabSz="547287" rtl="0" eaLnBrk="1" latinLnBrk="0" hangingPunct="1">
              <a:spcBef>
                <a:spcPct val="20000"/>
              </a:spcBef>
              <a:buFont typeface="Arial" pitchFamily="34" charset="0"/>
              <a:buChar char="–"/>
              <a:defRPr sz="1680" kern="1200">
                <a:solidFill>
                  <a:schemeClr val="tx1"/>
                </a:solidFill>
                <a:latin typeface="+mn-lt"/>
                <a:ea typeface="+mn-ea"/>
                <a:cs typeface="+mn-cs"/>
              </a:defRPr>
            </a:lvl2pPr>
            <a:lvl3pPr marL="684108" indent="-136815" algn="l" defTabSz="547287" rtl="0" eaLnBrk="1" latinLnBrk="0" hangingPunct="1">
              <a:spcBef>
                <a:spcPct val="20000"/>
              </a:spcBef>
              <a:buFont typeface="Arial" pitchFamily="34" charset="0"/>
              <a:buChar char="•"/>
              <a:defRPr sz="1440" kern="1200">
                <a:solidFill>
                  <a:schemeClr val="tx1"/>
                </a:solidFill>
                <a:latin typeface="+mn-lt"/>
                <a:ea typeface="+mn-ea"/>
                <a:cs typeface="+mn-cs"/>
              </a:defRPr>
            </a:lvl3pPr>
            <a:lvl4pPr marL="957749"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1231394"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5pPr>
            <a:lvl6pPr marL="1505040"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6pPr>
            <a:lvl7pPr marL="1778674"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7pPr>
            <a:lvl8pPr marL="2052322"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8pPr>
            <a:lvl9pPr marL="2325965" indent="-136815" algn="l" defTabSz="547287" rtl="0" eaLnBrk="1" latinLnBrk="0" hangingPunct="1">
              <a:spcBef>
                <a:spcPct val="20000"/>
              </a:spcBef>
              <a:buFont typeface="Arial" pitchFamily="34" charset="0"/>
              <a:buChar char="•"/>
              <a:defRPr sz="1200" kern="1200">
                <a:solidFill>
                  <a:schemeClr val="tx1"/>
                </a:solidFill>
                <a:latin typeface="+mn-lt"/>
                <a:ea typeface="+mn-ea"/>
                <a:cs typeface="+mn-cs"/>
              </a:defRPr>
            </a:lvl9pPr>
          </a:lstStyle>
          <a:p>
            <a:pPr fontAlgn="auto">
              <a:spcAft>
                <a:spcPts val="0"/>
              </a:spcAft>
            </a:pPr>
            <a:r>
              <a:rPr lang="en-US" sz="2100" dirty="0">
                <a:solidFill>
                  <a:prstClr val="black"/>
                </a:solidFill>
              </a:rPr>
              <a:t>44% bag of features + k nearest neighbors</a:t>
            </a:r>
          </a:p>
          <a:p>
            <a:pPr fontAlgn="auto">
              <a:spcAft>
                <a:spcPts val="0"/>
              </a:spcAft>
            </a:pPr>
            <a:r>
              <a:rPr lang="en-US" sz="2100" dirty="0">
                <a:solidFill>
                  <a:prstClr val="black"/>
                </a:solidFill>
              </a:rPr>
              <a:t>56% bag of features + nonlinear SVM</a:t>
            </a:r>
          </a:p>
          <a:p>
            <a:pPr fontAlgn="auto">
              <a:spcAft>
                <a:spcPts val="0"/>
              </a:spcAft>
            </a:pPr>
            <a:r>
              <a:rPr lang="en-US" sz="2100" dirty="0">
                <a:solidFill>
                  <a:prstClr val="black"/>
                </a:solidFill>
              </a:rPr>
              <a:t>65% deep learning features (no fine tuning)</a:t>
            </a:r>
          </a:p>
          <a:p>
            <a:pPr fontAlgn="auto">
              <a:spcAft>
                <a:spcPts val="0"/>
              </a:spcAft>
            </a:pPr>
            <a:r>
              <a:rPr lang="en-US" sz="2100" dirty="0">
                <a:solidFill>
                  <a:prstClr val="black"/>
                </a:solidFill>
              </a:rPr>
              <a:t>65% Iterative-closest point (ICP) on nearest neighbors</a:t>
            </a:r>
          </a:p>
          <a:p>
            <a:pPr fontAlgn="auto">
              <a:spcAft>
                <a:spcPts val="0"/>
              </a:spcAft>
            </a:pPr>
            <a:r>
              <a:rPr lang="de-DE" sz="2100" dirty="0">
                <a:solidFill>
                  <a:prstClr val="black"/>
                </a:solidFill>
              </a:rPr>
              <a:t>68% bag of features + Fisher Vector encoding </a:t>
            </a:r>
            <a:br>
              <a:rPr lang="de-DE" sz="2100" dirty="0">
                <a:solidFill>
                  <a:prstClr val="black"/>
                </a:solidFill>
              </a:rPr>
            </a:br>
            <a:r>
              <a:rPr lang="en-US" sz="2100" dirty="0">
                <a:solidFill>
                  <a:prstClr val="black"/>
                </a:solidFill>
              </a:rPr>
              <a:t>[Schneider and </a:t>
            </a:r>
            <a:r>
              <a:rPr lang="en-US" sz="2100" dirty="0" err="1">
                <a:solidFill>
                  <a:prstClr val="black"/>
                </a:solidFill>
              </a:rPr>
              <a:t>Tuytelaars</a:t>
            </a:r>
            <a:r>
              <a:rPr lang="en-US" sz="2100" dirty="0">
                <a:solidFill>
                  <a:prstClr val="black"/>
                </a:solidFill>
              </a:rPr>
              <a:t>. </a:t>
            </a:r>
            <a:r>
              <a:rPr lang="en-US" sz="2100" dirty="0" err="1">
                <a:solidFill>
                  <a:prstClr val="black"/>
                </a:solidFill>
              </a:rPr>
              <a:t>Siggraph</a:t>
            </a:r>
            <a:r>
              <a:rPr lang="en-US" sz="2100" dirty="0">
                <a:solidFill>
                  <a:prstClr val="black"/>
                </a:solidFill>
              </a:rPr>
              <a:t> Asia 2014</a:t>
            </a:r>
            <a:r>
              <a:rPr lang="de-DE" sz="2100" dirty="0">
                <a:solidFill>
                  <a:prstClr val="black"/>
                </a:solidFill>
              </a:rPr>
              <a:t>]</a:t>
            </a:r>
          </a:p>
          <a:p>
            <a:pPr fontAlgn="auto">
              <a:spcAft>
                <a:spcPts val="0"/>
              </a:spcAft>
            </a:pPr>
            <a:r>
              <a:rPr lang="en-US" sz="2100" dirty="0">
                <a:solidFill>
                  <a:srgbClr val="00B050"/>
                </a:solidFill>
              </a:rPr>
              <a:t>73% humans</a:t>
            </a:r>
          </a:p>
          <a:p>
            <a:pPr fontAlgn="auto">
              <a:spcAft>
                <a:spcPts val="0"/>
              </a:spcAft>
            </a:pPr>
            <a:r>
              <a:rPr lang="en-US" sz="2100" dirty="0">
                <a:solidFill>
                  <a:prstClr val="black"/>
                </a:solidFill>
              </a:rPr>
              <a:t>75% [Sketch-a-Net that Beats Humans. Qian Yu, </a:t>
            </a:r>
            <a:r>
              <a:rPr lang="en-US" sz="2100" dirty="0" err="1">
                <a:solidFill>
                  <a:prstClr val="black"/>
                </a:solidFill>
              </a:rPr>
              <a:t>Yongxin</a:t>
            </a:r>
            <a:r>
              <a:rPr lang="en-US" sz="2100" dirty="0">
                <a:solidFill>
                  <a:prstClr val="black"/>
                </a:solidFill>
              </a:rPr>
              <a:t> Yang, Yi-</a:t>
            </a:r>
            <a:r>
              <a:rPr lang="en-US" sz="2100" dirty="0" err="1">
                <a:solidFill>
                  <a:prstClr val="black"/>
                </a:solidFill>
              </a:rPr>
              <a:t>Zhe</a:t>
            </a:r>
            <a:r>
              <a:rPr lang="en-US" sz="2100" dirty="0">
                <a:solidFill>
                  <a:prstClr val="black"/>
                </a:solidFill>
              </a:rPr>
              <a:t> Song, Tao Xiang, Timothy </a:t>
            </a:r>
            <a:r>
              <a:rPr lang="en-US" sz="2100" dirty="0" err="1">
                <a:solidFill>
                  <a:prstClr val="black"/>
                </a:solidFill>
              </a:rPr>
              <a:t>Hospedales</a:t>
            </a:r>
            <a:r>
              <a:rPr lang="en-US" sz="2100" dirty="0">
                <a:solidFill>
                  <a:prstClr val="black"/>
                </a:solidFill>
              </a:rPr>
              <a:t>. BMVC 2015]</a:t>
            </a:r>
          </a:p>
          <a:p>
            <a:pPr fontAlgn="auto">
              <a:spcAft>
                <a:spcPts val="0"/>
              </a:spcAft>
            </a:pPr>
            <a:r>
              <a:rPr lang="en-US" sz="2100" dirty="0">
                <a:solidFill>
                  <a:prstClr val="black"/>
                </a:solidFill>
              </a:rPr>
              <a:t>~75% [Hang Su, </a:t>
            </a:r>
            <a:r>
              <a:rPr lang="en-US" sz="2100" dirty="0" err="1">
                <a:solidFill>
                  <a:prstClr val="black"/>
                </a:solidFill>
              </a:rPr>
              <a:t>Subhransu</a:t>
            </a:r>
            <a:r>
              <a:rPr lang="en-US" sz="2100" dirty="0">
                <a:solidFill>
                  <a:prstClr val="black"/>
                </a:solidFill>
              </a:rPr>
              <a:t> </a:t>
            </a:r>
            <a:r>
              <a:rPr lang="en-US" sz="2100" dirty="0" err="1">
                <a:solidFill>
                  <a:prstClr val="black"/>
                </a:solidFill>
              </a:rPr>
              <a:t>Maji</a:t>
            </a:r>
            <a:r>
              <a:rPr lang="en-US" sz="2100" dirty="0">
                <a:solidFill>
                  <a:prstClr val="black"/>
                </a:solidFill>
              </a:rPr>
              <a:t>, </a:t>
            </a:r>
            <a:r>
              <a:rPr lang="en-US" sz="2100" dirty="0" err="1">
                <a:solidFill>
                  <a:prstClr val="black"/>
                </a:solidFill>
              </a:rPr>
              <a:t>Evangelos</a:t>
            </a:r>
            <a:r>
              <a:rPr lang="en-US" sz="2100" dirty="0">
                <a:solidFill>
                  <a:prstClr val="black"/>
                </a:solidFill>
              </a:rPr>
              <a:t> </a:t>
            </a:r>
            <a:r>
              <a:rPr lang="en-US" sz="2100" dirty="0" err="1">
                <a:solidFill>
                  <a:prstClr val="black"/>
                </a:solidFill>
              </a:rPr>
              <a:t>Kalogerakis</a:t>
            </a:r>
            <a:r>
              <a:rPr lang="en-US" sz="2100" dirty="0">
                <a:solidFill>
                  <a:prstClr val="black"/>
                </a:solidFill>
              </a:rPr>
              <a:t>, Erik Learned-Miller. ICCV 2015.]</a:t>
            </a:r>
          </a:p>
          <a:p>
            <a:pPr fontAlgn="auto">
              <a:spcAft>
                <a:spcPts val="0"/>
              </a:spcAft>
            </a:pPr>
            <a:r>
              <a:rPr lang="en-US" sz="2100" dirty="0">
                <a:solidFill>
                  <a:prstClr val="black"/>
                </a:solidFill>
              </a:rPr>
              <a:t>80% fine-tuned </a:t>
            </a:r>
            <a:r>
              <a:rPr lang="en-US" sz="2100" dirty="0" err="1">
                <a:solidFill>
                  <a:prstClr val="black"/>
                </a:solidFill>
              </a:rPr>
              <a:t>GoogLeNet</a:t>
            </a:r>
            <a:r>
              <a:rPr lang="en-US" sz="2100" dirty="0">
                <a:solidFill>
                  <a:prstClr val="black"/>
                </a:solidFill>
              </a:rPr>
              <a:t> [Sketchy Database, </a:t>
            </a:r>
            <a:r>
              <a:rPr lang="en-US" sz="2100" dirty="0" err="1">
                <a:solidFill>
                  <a:prstClr val="black"/>
                </a:solidFill>
              </a:rPr>
              <a:t>Sangkloy</a:t>
            </a:r>
            <a:r>
              <a:rPr lang="en-US" sz="2100" dirty="0">
                <a:solidFill>
                  <a:prstClr val="black"/>
                </a:solidFill>
              </a:rPr>
              <a:t> et al. 2016]</a:t>
            </a:r>
          </a:p>
        </p:txBody>
      </p:sp>
    </p:spTree>
    <p:extLst>
      <p:ext uri="{BB962C8B-B14F-4D97-AF65-F5344CB8AC3E}">
        <p14:creationId xmlns:p14="http://schemas.microsoft.com/office/powerpoint/2010/main" val="321670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8229600" cy="857250"/>
          </a:xfrm>
        </p:spPr>
        <p:txBody>
          <a:bodyPr/>
          <a:lstStyle/>
          <a:p>
            <a:r>
              <a:rPr lang="en-US" dirty="0"/>
              <a:t>Conclusions</a:t>
            </a:r>
          </a:p>
        </p:txBody>
      </p:sp>
      <p:pic>
        <p:nvPicPr>
          <p:cNvPr id="3" name="Picture 2"/>
          <p:cNvPicPr>
            <a:picLocks noChangeAspect="1"/>
          </p:cNvPicPr>
          <p:nvPr/>
        </p:nvPicPr>
        <p:blipFill>
          <a:blip r:embed="rId2" cstate="print"/>
          <a:stretch>
            <a:fillRect/>
          </a:stretch>
        </p:blipFill>
        <p:spPr>
          <a:xfrm>
            <a:off x="1657506" y="2062543"/>
            <a:ext cx="1279816" cy="127981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effectLst>
        </p:spPr>
      </p:pic>
      <p:pic>
        <p:nvPicPr>
          <p:cNvPr id="4" name="Picture 3"/>
          <p:cNvPicPr>
            <a:picLocks noChangeAspect="1"/>
          </p:cNvPicPr>
          <p:nvPr/>
        </p:nvPicPr>
        <p:blipFill>
          <a:blip r:embed="rId3" cstate="print"/>
          <a:stretch>
            <a:fillRect/>
          </a:stretch>
        </p:blipFill>
        <p:spPr>
          <a:xfrm>
            <a:off x="3154358" y="2057402"/>
            <a:ext cx="1279816" cy="127981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effectLst>
        </p:spPr>
      </p:pic>
      <p:sp>
        <p:nvSpPr>
          <p:cNvPr id="5" name="TextBox 4"/>
          <p:cNvSpPr txBox="1"/>
          <p:nvPr/>
        </p:nvSpPr>
        <p:spPr>
          <a:xfrm>
            <a:off x="1828805" y="3353657"/>
            <a:ext cx="768377" cy="230782"/>
          </a:xfrm>
          <a:prstGeom prst="rect">
            <a:avLst/>
          </a:prstGeom>
          <a:noFill/>
        </p:spPr>
        <p:txBody>
          <a:bodyPr wrap="none" lIns="68529" tIns="34265" rIns="68529" bIns="34265" rtlCol="0">
            <a:spAutoFit/>
          </a:bodyPr>
          <a:lstStyle/>
          <a:p>
            <a:pPr defTabSz="685306"/>
            <a:r>
              <a:rPr lang="en-US" sz="1050" dirty="0">
                <a:solidFill>
                  <a:srgbClr val="D84820"/>
                </a:solidFill>
                <a:latin typeface="Arial" charset="0"/>
                <a:ea typeface="ＭＳ Ｐゴシック" charset="-128"/>
                <a:cs typeface="ＭＳ Ｐゴシック" charset="-128"/>
              </a:rPr>
              <a:t>wristwatch</a:t>
            </a:r>
          </a:p>
        </p:txBody>
      </p:sp>
      <p:sp>
        <p:nvSpPr>
          <p:cNvPr id="6" name="TextBox 5"/>
          <p:cNvSpPr txBox="1"/>
          <p:nvPr/>
        </p:nvSpPr>
        <p:spPr>
          <a:xfrm>
            <a:off x="3350016" y="3344151"/>
            <a:ext cx="717081" cy="230782"/>
          </a:xfrm>
          <a:prstGeom prst="rect">
            <a:avLst/>
          </a:prstGeom>
          <a:noFill/>
        </p:spPr>
        <p:txBody>
          <a:bodyPr wrap="none" lIns="68529" tIns="34265" rIns="68529" bIns="34265" rtlCol="0">
            <a:spAutoFit/>
          </a:bodyPr>
          <a:lstStyle/>
          <a:p>
            <a:pPr defTabSz="685306"/>
            <a:r>
              <a:rPr lang="en-US" sz="1050" dirty="0">
                <a:solidFill>
                  <a:srgbClr val="D84820"/>
                </a:solidFill>
                <a:latin typeface="Arial" charset="0"/>
                <a:ea typeface="ＭＳ Ｐゴシック" charset="-128"/>
                <a:cs typeface="ＭＳ Ｐゴシック" charset="-128"/>
              </a:rPr>
              <a:t>flying bird</a:t>
            </a:r>
          </a:p>
        </p:txBody>
      </p:sp>
      <p:pic>
        <p:nvPicPr>
          <p:cNvPr id="7" name="Picture 6"/>
          <p:cNvPicPr>
            <a:picLocks noChangeAspect="1"/>
          </p:cNvPicPr>
          <p:nvPr/>
        </p:nvPicPr>
        <p:blipFill>
          <a:blip r:embed="rId4" cstate="print"/>
          <a:stretch>
            <a:fillRect/>
          </a:stretch>
        </p:blipFill>
        <p:spPr>
          <a:xfrm>
            <a:off x="4576555" y="2057402"/>
            <a:ext cx="1279816" cy="127981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effectLst>
        </p:spPr>
      </p:pic>
      <p:sp>
        <p:nvSpPr>
          <p:cNvPr id="8" name="TextBox 7"/>
          <p:cNvSpPr txBox="1"/>
          <p:nvPr/>
        </p:nvSpPr>
        <p:spPr>
          <a:xfrm>
            <a:off x="4934906" y="3344151"/>
            <a:ext cx="499073" cy="230782"/>
          </a:xfrm>
          <a:prstGeom prst="rect">
            <a:avLst/>
          </a:prstGeom>
          <a:noFill/>
        </p:spPr>
        <p:txBody>
          <a:bodyPr wrap="none" lIns="68529" tIns="34265" rIns="68529" bIns="34265" rtlCol="0">
            <a:spAutoFit/>
          </a:bodyPr>
          <a:lstStyle/>
          <a:p>
            <a:pPr defTabSz="685306"/>
            <a:r>
              <a:rPr lang="en-US" sz="1050" dirty="0">
                <a:solidFill>
                  <a:srgbClr val="D84820"/>
                </a:solidFill>
                <a:latin typeface="Arial" charset="0"/>
                <a:ea typeface="ＭＳ Ｐゴシック" charset="-128"/>
                <a:cs typeface="ＭＳ Ｐゴシック" charset="-128"/>
              </a:rPr>
              <a:t>flower</a:t>
            </a:r>
          </a:p>
        </p:txBody>
      </p:sp>
      <p:sp>
        <p:nvSpPr>
          <p:cNvPr id="9" name="TextBox 8"/>
          <p:cNvSpPr txBox="1"/>
          <p:nvPr/>
        </p:nvSpPr>
        <p:spPr>
          <a:xfrm>
            <a:off x="5991813" y="3344151"/>
            <a:ext cx="1040888" cy="230782"/>
          </a:xfrm>
          <a:prstGeom prst="rect">
            <a:avLst/>
          </a:prstGeom>
          <a:noFill/>
        </p:spPr>
        <p:txBody>
          <a:bodyPr wrap="none" lIns="68529" tIns="34265" rIns="68529" bIns="34265" rtlCol="0">
            <a:spAutoFit/>
          </a:bodyPr>
          <a:lstStyle/>
          <a:p>
            <a:pPr defTabSz="685306"/>
            <a:r>
              <a:rPr lang="en-US" sz="1050" dirty="0">
                <a:solidFill>
                  <a:srgbClr val="D84820"/>
                </a:solidFill>
                <a:latin typeface="Arial" charset="0"/>
                <a:ea typeface="ＭＳ Ｐゴシック" charset="-128"/>
                <a:cs typeface="ＭＳ Ｐゴシック" charset="-128"/>
              </a:rPr>
              <a:t>person walking</a:t>
            </a:r>
          </a:p>
        </p:txBody>
      </p:sp>
      <p:pic>
        <p:nvPicPr>
          <p:cNvPr id="10" name="Picture 9"/>
          <p:cNvPicPr>
            <a:picLocks noChangeAspect="1"/>
          </p:cNvPicPr>
          <p:nvPr/>
        </p:nvPicPr>
        <p:blipFill>
          <a:blip r:embed="rId5" cstate="print"/>
          <a:stretch>
            <a:fillRect/>
          </a:stretch>
        </p:blipFill>
        <p:spPr>
          <a:xfrm>
            <a:off x="5991817" y="2057402"/>
            <a:ext cx="1279816" cy="127981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effectLst>
        </p:spPr>
      </p:pic>
      <p:sp>
        <p:nvSpPr>
          <p:cNvPr id="13" name="Inhaltsplatzhalter 2"/>
          <p:cNvSpPr txBox="1">
            <a:spLocks/>
          </p:cNvSpPr>
          <p:nvPr/>
        </p:nvSpPr>
        <p:spPr>
          <a:xfrm>
            <a:off x="1184119" y="4000999"/>
            <a:ext cx="6775763" cy="914400"/>
          </a:xfrm>
          <a:prstGeom prst="rect">
            <a:avLst/>
          </a:prstGeom>
        </p:spPr>
        <p:txBody>
          <a:bodyPr vert="horz" lIns="68529" tIns="34265" rIns="68529" bIns="34265" rtlCol="0">
            <a:noAutofit/>
          </a:bodyPr>
          <a:lstStyle>
            <a:lvl1pPr marL="182880" indent="274320" algn="l" rtl="0" eaLnBrk="1" fontAlgn="base" hangingPunct="1">
              <a:lnSpc>
                <a:spcPct val="100000"/>
              </a:lnSpc>
              <a:spcBef>
                <a:spcPts val="475"/>
              </a:spcBef>
              <a:spcAft>
                <a:spcPts val="475"/>
              </a:spcAft>
              <a:buClr>
                <a:schemeClr val="accent6"/>
              </a:buClr>
              <a:buSzPct val="110000"/>
              <a:buFont typeface="Wingdings" charset="2"/>
              <a:buChar char="§"/>
              <a:defRPr sz="1800">
                <a:solidFill>
                  <a:schemeClr val="tx1"/>
                </a:solidFill>
                <a:effectLst/>
                <a:latin typeface="+mn-lt"/>
                <a:ea typeface="ＭＳ Ｐゴシック" pitchFamily="-108" charset="-128"/>
                <a:cs typeface="ＭＳ Ｐゴシック" pitchFamily="-108" charset="-128"/>
              </a:defRPr>
            </a:lvl1pPr>
            <a:lvl2pPr marL="593725" indent="-228600" algn="l" rtl="0" eaLnBrk="1" fontAlgn="base" hangingPunct="1">
              <a:lnSpc>
                <a:spcPct val="100000"/>
              </a:lnSpc>
              <a:spcBef>
                <a:spcPts val="475"/>
              </a:spcBef>
              <a:spcAft>
                <a:spcPts val="475"/>
              </a:spcAft>
              <a:buClr>
                <a:schemeClr val="accent6"/>
              </a:buClr>
              <a:buSzPct val="100000"/>
              <a:buFont typeface="Wingdings" charset="2"/>
              <a:buChar char="§"/>
              <a:defRPr sz="1600">
                <a:solidFill>
                  <a:schemeClr val="tx1"/>
                </a:solidFill>
                <a:effectLst/>
                <a:latin typeface="+mn-lt"/>
                <a:ea typeface="ＭＳ Ｐゴシック" pitchFamily="-108" charset="-128"/>
              </a:defRPr>
            </a:lvl2pPr>
            <a:lvl3pPr marL="914400" indent="-182563" algn="l" rtl="0" eaLnBrk="1" fontAlgn="base" hangingPunct="1">
              <a:lnSpc>
                <a:spcPct val="100000"/>
              </a:lnSpc>
              <a:spcBef>
                <a:spcPts val="475"/>
              </a:spcBef>
              <a:spcAft>
                <a:spcPts val="475"/>
              </a:spcAft>
              <a:buClr>
                <a:schemeClr val="accent6"/>
              </a:buClr>
              <a:buSzPct val="110000"/>
              <a:buChar char="•"/>
              <a:defRPr sz="1600">
                <a:solidFill>
                  <a:schemeClr val="tx1"/>
                </a:solidFill>
                <a:effectLst/>
                <a:latin typeface="+mn-lt"/>
                <a:ea typeface="ＭＳ Ｐゴシック" pitchFamily="-108" charset="-128"/>
              </a:defRPr>
            </a:lvl3pPr>
            <a:lvl4pPr marL="1279525" indent="-182563" algn="l" rtl="0" eaLnBrk="1" fontAlgn="base" hangingPunct="1">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4pPr>
            <a:lvl5pPr marL="1644650" indent="-182563" algn="l" rtl="0" eaLnBrk="1" fontAlgn="base" hangingPunct="1">
              <a:lnSpc>
                <a:spcPct val="100000"/>
              </a:lnSpc>
              <a:spcBef>
                <a:spcPts val="475"/>
              </a:spcBef>
              <a:spcAft>
                <a:spcPts val="475"/>
              </a:spcAft>
              <a:buClr>
                <a:schemeClr val="accent6"/>
              </a:buClr>
              <a:buSzPct val="110000"/>
              <a:buFont typeface="Arial" charset="0"/>
              <a:buChar char="›"/>
              <a:defRPr sz="1600">
                <a:solidFill>
                  <a:schemeClr val="tx1"/>
                </a:solidFill>
                <a:effectLst/>
                <a:latin typeface="+mn-lt"/>
                <a:ea typeface="ＭＳ Ｐゴシック" pitchFamily="-108" charset="-128"/>
              </a:defRPr>
            </a:lvl5pPr>
            <a:lvl6pPr marL="201168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6pPr>
            <a:lvl7pPr marL="237744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7pPr>
            <a:lvl8pPr marL="274320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8pPr>
            <a:lvl9pPr marL="3108960" indent="-182880" algn="l" rtl="0" eaLnBrk="1" fontAlgn="base" hangingPunct="1">
              <a:lnSpc>
                <a:spcPct val="110000"/>
              </a:lnSpc>
              <a:spcBef>
                <a:spcPts val="480"/>
              </a:spcBef>
              <a:spcAft>
                <a:spcPts val="480"/>
              </a:spcAft>
              <a:buClr>
                <a:schemeClr val="accent2"/>
              </a:buClr>
              <a:buSzPct val="110000"/>
              <a:buFont typeface="Arial" pitchFamily="-108" charset="0"/>
              <a:buChar char="›"/>
              <a:defRPr sz="1600">
                <a:solidFill>
                  <a:schemeClr val="tx2"/>
                </a:solidFill>
                <a:latin typeface="+mn-lt"/>
                <a:ea typeface="ＭＳ Ｐゴシック" pitchFamily="-108" charset="-128"/>
              </a:defRPr>
            </a:lvl9pPr>
          </a:lstStyle>
          <a:p>
            <a:pPr marL="137061" indent="0" defTabSz="685306">
              <a:buClr>
                <a:srgbClr val="D84820"/>
              </a:buClr>
              <a:buNone/>
              <a:defRPr/>
            </a:pPr>
            <a:r>
              <a:rPr lang="en-US" sz="2000" b="1" kern="0" dirty="0">
                <a:solidFill>
                  <a:srgbClr val="F79646">
                    <a:lumMod val="50000"/>
                  </a:srgbClr>
                </a:solidFill>
                <a:latin typeface="Arial"/>
              </a:rPr>
              <a:t>People tend to agree on iconic representations which are often abstract and far from original geometry</a:t>
            </a:r>
          </a:p>
          <a:p>
            <a:pPr marL="137061" indent="0" defTabSz="685306">
              <a:buClr>
                <a:srgbClr val="D84820"/>
              </a:buClr>
              <a:buNone/>
              <a:defRPr/>
            </a:pPr>
            <a:r>
              <a:rPr lang="en-US" sz="2000" b="1" kern="0" dirty="0">
                <a:solidFill>
                  <a:srgbClr val="F79646">
                    <a:lumMod val="50000"/>
                  </a:srgbClr>
                </a:solidFill>
                <a:latin typeface="Arial"/>
              </a:rPr>
              <a:t>Sketches are relatively easy to recognize with existing computer vision tools</a:t>
            </a:r>
          </a:p>
          <a:p>
            <a:pPr marL="0" indent="-239908" defTabSz="685306">
              <a:buClr>
                <a:srgbClr val="D84820"/>
              </a:buClr>
              <a:defRPr/>
            </a:pPr>
            <a:endParaRPr lang="de-DE" sz="2000" kern="0" dirty="0">
              <a:solidFill>
                <a:srgbClr val="F79646">
                  <a:lumMod val="50000"/>
                </a:srgbClr>
              </a:solidFill>
              <a:latin typeface="Arial"/>
            </a:endParaRPr>
          </a:p>
        </p:txBody>
      </p:sp>
    </p:spTree>
    <p:extLst>
      <p:ext uri="{BB962C8B-B14F-4D97-AF65-F5344CB8AC3E}">
        <p14:creationId xmlns:p14="http://schemas.microsoft.com/office/powerpoint/2010/main" val="409623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2"/>
</p:tagLst>
</file>

<file path=ppt/tags/tag2.xml><?xml version="1.0" encoding="utf-8"?>
<p:tagLst xmlns:a="http://schemas.openxmlformats.org/drawingml/2006/main" xmlns:r="http://schemas.openxmlformats.org/officeDocument/2006/relationships" xmlns:p="http://schemas.openxmlformats.org/presentationml/2006/main">
  <p:tag name="TIMING" val="|15|6|2,:|3,1"/>
</p:tagLst>
</file>

<file path=ppt/tags/tag3.xml><?xml version="1.0" encoding="utf-8"?>
<p:tagLst xmlns:a="http://schemas.openxmlformats.org/drawingml/2006/main" xmlns:r="http://schemas.openxmlformats.org/officeDocument/2006/relationships" xmlns:p="http://schemas.openxmlformats.org/presentationml/2006/main">
  <p:tag name="TIMING" val="|7,6|19,2"/>
</p:tagLst>
</file>

<file path=ppt/tags/tag4.xml><?xml version="1.0" encoding="utf-8"?>
<p:tagLst xmlns:a="http://schemas.openxmlformats.org/drawingml/2006/main" xmlns:r="http://schemas.openxmlformats.org/officeDocument/2006/relationships" xmlns:p="http://schemas.openxmlformats.org/presentationml/2006/main">
  <p:tag name="TIMING" val="|7,2"/>
</p:tagLst>
</file>

<file path=ppt/tags/tag5.xml><?xml version="1.0" encoding="utf-8"?>
<p:tagLst xmlns:a="http://schemas.openxmlformats.org/drawingml/2006/main" xmlns:r="http://schemas.openxmlformats.org/officeDocument/2006/relationships" xmlns:p="http://schemas.openxmlformats.org/presentationml/2006/main">
  <p:tag name="TIMING" val="|7,2"/>
</p:tagLst>
</file>

<file path=ppt/tags/tag6.xml><?xml version="1.0" encoding="utf-8"?>
<p:tagLst xmlns:a="http://schemas.openxmlformats.org/drawingml/2006/main" xmlns:r="http://schemas.openxmlformats.org/officeDocument/2006/relationships" xmlns:p="http://schemas.openxmlformats.org/presentationml/2006/main">
  <p:tag name="TIMING" val="|2,3|0,8|0,5|1,3|1,1|0,8|8,9"/>
</p:tagLst>
</file>

<file path=ppt/tags/tag7.xml><?xml version="1.0" encoding="utf-8"?>
<p:tagLst xmlns:a="http://schemas.openxmlformats.org/drawingml/2006/main" xmlns:r="http://schemas.openxmlformats.org/officeDocument/2006/relationships" xmlns:p="http://schemas.openxmlformats.org/presentationml/2006/main">
  <p:tag name="TIMING" val="|13,9|6,4|21,1|11,9|11,6|20,6|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
      <a:dk1>
        <a:srgbClr val="80808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33259</TotalTime>
  <Words>2957</Words>
  <Application>Microsoft Office PowerPoint</Application>
  <PresentationFormat>On-screen Show (4:3)</PresentationFormat>
  <Paragraphs>557</Paragraphs>
  <Slides>100</Slides>
  <Notes>27</Notes>
  <HiddenSlides>21</HiddenSlides>
  <MMClips>4</MMClips>
  <ScaleCrop>false</ScaleCrop>
  <HeadingPairs>
    <vt:vector size="8" baseType="variant">
      <vt:variant>
        <vt:lpstr>Fonts Used</vt:lpstr>
      </vt:variant>
      <vt:variant>
        <vt:i4>10</vt:i4>
      </vt:variant>
      <vt:variant>
        <vt:lpstr>Theme</vt:lpstr>
      </vt:variant>
      <vt:variant>
        <vt:i4>7</vt:i4>
      </vt:variant>
      <vt:variant>
        <vt:lpstr>Embedded OLE Servers</vt:lpstr>
      </vt:variant>
      <vt:variant>
        <vt:i4>3</vt:i4>
      </vt:variant>
      <vt:variant>
        <vt:lpstr>Slide Titles</vt:lpstr>
      </vt:variant>
      <vt:variant>
        <vt:i4>100</vt:i4>
      </vt:variant>
    </vt:vector>
  </HeadingPairs>
  <TitlesOfParts>
    <vt:vector size="120" baseType="lpstr">
      <vt:lpstr>ＭＳ Ｐゴシック</vt:lpstr>
      <vt:lpstr>Arial</vt:lpstr>
      <vt:lpstr>Arial Bold</vt:lpstr>
      <vt:lpstr>Calibri</vt:lpstr>
      <vt:lpstr>Calibri Light</vt:lpstr>
      <vt:lpstr>Comic Sans MS</vt:lpstr>
      <vt:lpstr>Courier New</vt:lpstr>
      <vt:lpstr>Symbol</vt:lpstr>
      <vt:lpstr>Times New Roman</vt:lpstr>
      <vt:lpstr>Wingdings</vt:lpstr>
      <vt:lpstr>Office Theme</vt:lpstr>
      <vt:lpstr>Default Design</vt:lpstr>
      <vt:lpstr>1_Default Design</vt:lpstr>
      <vt:lpstr>3_Office Theme</vt:lpstr>
      <vt:lpstr>2_Office Theme</vt:lpstr>
      <vt:lpstr>4_Office Theme</vt:lpstr>
      <vt:lpstr>1_Office Theme</vt:lpstr>
      <vt:lpstr>Bitmap Image</vt:lpstr>
      <vt:lpstr>Photo Editor Photo</vt:lpstr>
      <vt:lpstr>Equation</vt:lpstr>
      <vt:lpstr> Boundaries and Sketches</vt:lpstr>
      <vt:lpstr>Today’s lecture</vt:lpstr>
      <vt:lpstr>From Images to Objects</vt:lpstr>
      <vt:lpstr>Grouping factors </vt:lpstr>
      <vt:lpstr>Recap: Canny edge detector</vt:lpstr>
      <vt:lpstr>Example</vt:lpstr>
      <vt:lpstr>Derivative of Gaussian filter</vt:lpstr>
      <vt:lpstr>Compute Gradients (DoG)</vt:lpstr>
      <vt:lpstr>Get Orientation at Each Pixel</vt:lpstr>
      <vt:lpstr>Non-maximum suppression for each orientation</vt:lpstr>
      <vt:lpstr>Edge linking</vt:lpstr>
      <vt:lpstr>Before Non-max Suppression</vt:lpstr>
      <vt:lpstr>After non-max suppression</vt:lpstr>
      <vt:lpstr>Hysteresis thresholding</vt:lpstr>
      <vt:lpstr>Hysteresis thresholding</vt:lpstr>
      <vt:lpstr>Final Canny Edges</vt:lpstr>
      <vt:lpstr>Canny edge detector</vt:lpstr>
      <vt:lpstr>I made a new boundary detector!</vt:lpstr>
      <vt:lpstr>Berkeley Segmentation Data Set</vt:lpstr>
      <vt:lpstr>PowerPoint Presentation</vt:lpstr>
      <vt:lpstr>PowerPoint Presentation</vt:lpstr>
      <vt:lpstr>PowerPoint Presentation</vt:lpstr>
      <vt:lpstr>Protocol</vt:lpstr>
      <vt:lpstr>PowerPoint Presentation</vt:lpstr>
      <vt:lpstr>PowerPoint Presentation</vt:lpstr>
      <vt:lpstr>PowerPoint Presentation</vt:lpstr>
      <vt:lpstr>PowerPoint Presentation</vt:lpstr>
      <vt:lpstr>Dataset Summary</vt:lpstr>
      <vt:lpstr>Gray, Color, InvNeg Datasets</vt:lpstr>
      <vt:lpstr>PowerPoint Presentation</vt:lpstr>
      <vt:lpstr>PowerPoint Presentation</vt:lpstr>
      <vt:lpstr>PowerPoint Presentation</vt:lpstr>
      <vt:lpstr>Pb Detector</vt:lpstr>
      <vt:lpstr>Dataflow</vt:lpstr>
      <vt:lpstr>PowerPoint Presentation</vt:lpstr>
      <vt:lpstr>Brightness and Color Features</vt:lpstr>
      <vt:lpstr>Texture Feature</vt:lpstr>
      <vt:lpstr>Cue Combination Models</vt:lpstr>
      <vt:lpstr>Computing Precision/Recall</vt:lpstr>
      <vt:lpstr>PowerPoint Presentation</vt:lpstr>
      <vt:lpstr>ROC vs. Precision/Recall</vt:lpstr>
      <vt:lpstr>Cue Calibration</vt:lpstr>
      <vt:lpstr>PowerPoint Presentation</vt:lpstr>
      <vt:lpstr>PowerPoint Presentation</vt:lpstr>
      <vt:lpstr>Boundary Localization</vt:lpstr>
      <vt:lpstr>Dataflow</vt:lpstr>
      <vt:lpstr>PowerPoint Presentation</vt:lpstr>
      <vt:lpstr>PowerPoint Presentation</vt:lpstr>
      <vt:lpstr>Alternate Approaches</vt:lpstr>
      <vt:lpstr>Pb Images</vt:lpstr>
      <vt:lpstr>Pb Images II</vt:lpstr>
      <vt:lpstr>Pb Images II</vt:lpstr>
      <vt:lpstr>PowerPoint Presentation</vt:lpstr>
      <vt:lpstr>PowerPoint Presentation</vt:lpstr>
      <vt:lpstr>PowerPoint Presentation</vt:lpstr>
      <vt:lpstr>Findings</vt:lpstr>
      <vt:lpstr>Sketch Tokens: A Learned Mid-level Representation for Contour and Object Detection</vt:lpstr>
      <vt:lpstr>PowerPoint Presentation</vt:lpstr>
      <vt:lpstr>PowerPoint Presentation</vt:lpstr>
      <vt:lpstr>Image Features – 21350 dimensions!</vt:lpstr>
      <vt:lpstr>Self-similarity features</vt:lpstr>
      <vt:lpstr>Learning</vt:lpstr>
      <vt:lpstr>Learning</vt:lpstr>
      <vt:lpstr>Detections of individual sketch tokens</vt:lpstr>
      <vt:lpstr>Detections of individual sketch tokens</vt:lpstr>
      <vt:lpstr>Combining sketch token detections</vt:lpstr>
      <vt:lpstr>PowerPoint Presentation</vt:lpstr>
      <vt:lpstr>Evaluation on BSDS</vt:lpstr>
      <vt:lpstr>Evaluation on BSDS</vt:lpstr>
      <vt:lpstr>Summary</vt:lpstr>
      <vt:lpstr>PowerPoint Presentation</vt:lpstr>
      <vt:lpstr>Sketches Are Important</vt:lpstr>
      <vt:lpstr>PowerPoint Presentation</vt:lpstr>
      <vt:lpstr>PowerPoint Presentation</vt:lpstr>
      <vt:lpstr>Sketches Are Important</vt:lpstr>
      <vt:lpstr>Sketches Are Important</vt:lpstr>
      <vt:lpstr>Prior Work: Domain-specific Recognition</vt:lpstr>
      <vt:lpstr>Prior Work: Sketch-based image retrieval</vt:lpstr>
      <vt:lpstr>Prior Work: ShadowDraw</vt:lpstr>
      <vt:lpstr>Prior Work: ShadowDraw</vt:lpstr>
      <vt:lpstr>Prior Work: ShadowDraw</vt:lpstr>
      <vt:lpstr>Our work</vt:lpstr>
      <vt:lpstr>How Do Humans Sketch Objects?</vt:lpstr>
      <vt:lpstr>PowerPoint Presentation</vt:lpstr>
      <vt:lpstr>How Do Humans Sketch Objects?</vt:lpstr>
      <vt:lpstr>How Do Humans Sketch Objects?</vt:lpstr>
      <vt:lpstr>Human Sketch Recognition</vt:lpstr>
      <vt:lpstr>Human Sketch Recognition</vt:lpstr>
      <vt:lpstr>Sketch Recognition</vt:lpstr>
      <vt:lpstr>Bag-of-Features Representation with SIFT-like features</vt:lpstr>
      <vt:lpstr>PowerPoint Presentation</vt:lpstr>
      <vt:lpstr>PowerPoint Presentation</vt:lpstr>
      <vt:lpstr>Sketch Feature Space</vt:lpstr>
      <vt:lpstr>Classification</vt:lpstr>
      <vt:lpstr>PowerPoint Presentation</vt:lpstr>
      <vt:lpstr>PowerPoint Presentation</vt:lpstr>
      <vt:lpstr>Sketch Recognition</vt:lpstr>
      <vt:lpstr>Recognition Accuracy Over Time</vt:lpstr>
      <vt:lpstr>Conclusions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James</cp:lastModifiedBy>
  <cp:revision>163</cp:revision>
  <dcterms:created xsi:type="dcterms:W3CDTF">2009-12-16T02:55:56Z</dcterms:created>
  <dcterms:modified xsi:type="dcterms:W3CDTF">2016-11-04T15:00:55Z</dcterms:modified>
</cp:coreProperties>
</file>