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7" r:id="rId3"/>
    <p:sldMasterId id="2147483719" r:id="rId4"/>
    <p:sldMasterId id="2147483913" r:id="rId5"/>
    <p:sldMasterId id="2147483939" r:id="rId6"/>
  </p:sldMasterIdLst>
  <p:notesMasterIdLst>
    <p:notesMasterId r:id="rId101"/>
  </p:notesMasterIdLst>
  <p:sldIdLst>
    <p:sldId id="313" r:id="rId7"/>
    <p:sldId id="497" r:id="rId8"/>
    <p:sldId id="498" r:id="rId9"/>
    <p:sldId id="584" r:id="rId10"/>
    <p:sldId id="438" r:id="rId11"/>
    <p:sldId id="439" r:id="rId12"/>
    <p:sldId id="440" r:id="rId13"/>
    <p:sldId id="441" r:id="rId14"/>
    <p:sldId id="442" r:id="rId15"/>
    <p:sldId id="443" r:id="rId16"/>
    <p:sldId id="444" r:id="rId17"/>
    <p:sldId id="445" r:id="rId18"/>
    <p:sldId id="446" r:id="rId19"/>
    <p:sldId id="447" r:id="rId20"/>
    <p:sldId id="448" r:id="rId21"/>
    <p:sldId id="450" r:id="rId22"/>
    <p:sldId id="451" r:id="rId23"/>
    <p:sldId id="452" r:id="rId24"/>
    <p:sldId id="453" r:id="rId25"/>
    <p:sldId id="454" r:id="rId26"/>
    <p:sldId id="455" r:id="rId27"/>
    <p:sldId id="456" r:id="rId28"/>
    <p:sldId id="457" r:id="rId29"/>
    <p:sldId id="459" r:id="rId30"/>
    <p:sldId id="458" r:id="rId31"/>
    <p:sldId id="460" r:id="rId32"/>
    <p:sldId id="586" r:id="rId33"/>
    <p:sldId id="461" r:id="rId34"/>
    <p:sldId id="462" r:id="rId35"/>
    <p:sldId id="463" r:id="rId36"/>
    <p:sldId id="464" r:id="rId37"/>
    <p:sldId id="465" r:id="rId38"/>
    <p:sldId id="466" r:id="rId39"/>
    <p:sldId id="467" r:id="rId40"/>
    <p:sldId id="468" r:id="rId41"/>
    <p:sldId id="469" r:id="rId42"/>
    <p:sldId id="470" r:id="rId43"/>
    <p:sldId id="471" r:id="rId44"/>
    <p:sldId id="472" r:id="rId45"/>
    <p:sldId id="473" r:id="rId46"/>
    <p:sldId id="587" r:id="rId47"/>
    <p:sldId id="474" r:id="rId48"/>
    <p:sldId id="475" r:id="rId49"/>
    <p:sldId id="476" r:id="rId50"/>
    <p:sldId id="477" r:id="rId51"/>
    <p:sldId id="478" r:id="rId52"/>
    <p:sldId id="479" r:id="rId53"/>
    <p:sldId id="480" r:id="rId54"/>
    <p:sldId id="481" r:id="rId55"/>
    <p:sldId id="482" r:id="rId56"/>
    <p:sldId id="483" r:id="rId57"/>
    <p:sldId id="484" r:id="rId58"/>
    <p:sldId id="485" r:id="rId59"/>
    <p:sldId id="486" r:id="rId60"/>
    <p:sldId id="487" r:id="rId61"/>
    <p:sldId id="488" r:id="rId62"/>
    <p:sldId id="489" r:id="rId63"/>
    <p:sldId id="490" r:id="rId64"/>
    <p:sldId id="491" r:id="rId65"/>
    <p:sldId id="492" r:id="rId66"/>
    <p:sldId id="493" r:id="rId67"/>
    <p:sldId id="494" r:id="rId68"/>
    <p:sldId id="585" r:id="rId69"/>
    <p:sldId id="503" r:id="rId70"/>
    <p:sldId id="504" r:id="rId71"/>
    <p:sldId id="505" r:id="rId72"/>
    <p:sldId id="506" r:id="rId73"/>
    <p:sldId id="507" r:id="rId74"/>
    <p:sldId id="508" r:id="rId75"/>
    <p:sldId id="509" r:id="rId76"/>
    <p:sldId id="510" r:id="rId77"/>
    <p:sldId id="511" r:id="rId78"/>
    <p:sldId id="512" r:id="rId79"/>
    <p:sldId id="513" r:id="rId80"/>
    <p:sldId id="514" r:id="rId81"/>
    <p:sldId id="515" r:id="rId82"/>
    <p:sldId id="516" r:id="rId83"/>
    <p:sldId id="517" r:id="rId84"/>
    <p:sldId id="518" r:id="rId85"/>
    <p:sldId id="519" r:id="rId86"/>
    <p:sldId id="520" r:id="rId87"/>
    <p:sldId id="521" r:id="rId88"/>
    <p:sldId id="522" r:id="rId89"/>
    <p:sldId id="523" r:id="rId90"/>
    <p:sldId id="524" r:id="rId91"/>
    <p:sldId id="525" r:id="rId92"/>
    <p:sldId id="526" r:id="rId93"/>
    <p:sldId id="527" r:id="rId94"/>
    <p:sldId id="528" r:id="rId95"/>
    <p:sldId id="529" r:id="rId96"/>
    <p:sldId id="530" r:id="rId97"/>
    <p:sldId id="531" r:id="rId98"/>
    <p:sldId id="532" r:id="rId99"/>
    <p:sldId id="553" r:id="rId1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1" autoAdjust="0"/>
    <p:restoredTop sz="80216" autoAdjust="0"/>
  </p:normalViewPr>
  <p:slideViewPr>
    <p:cSldViewPr>
      <p:cViewPr varScale="1">
        <p:scale>
          <a:sx n="104" d="100"/>
          <a:sy n="104" d="100"/>
        </p:scale>
        <p:origin x="1744" y="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C0D6DAC-7511-4FFD-97AA-383DBC880440}" type="datetimeFigureOut">
              <a:rPr lang="en-US"/>
              <a:pPr>
                <a:defRPr/>
              </a:pPr>
              <a:t>11/2/2016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01C483F-6741-4D37-B5F7-41DC9FED0057}" type="slidenum">
              <a:rPr lang="en-US" altLang="en-US"/>
              <a:pPr/>
              <a:t>‹#›</a:t>
            </a:fld>
            <a:endParaRPr lang="en-US" altLang="en-US"/>
          </a:p>
        </p:txBody>
      </p:sp>
    </p:spTree>
    <p:extLst>
      <p:ext uri="{BB962C8B-B14F-4D97-AF65-F5344CB8AC3E}">
        <p14:creationId xmlns:p14="http://schemas.microsoft.com/office/powerpoint/2010/main" val="2319874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96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18A02E-D084-4282-9BFC-F6CD1BD0FEE4}" type="slidenum">
              <a:rPr lang="en-US" altLang="en-US">
                <a:solidFill>
                  <a:srgbClr val="000000"/>
                </a:solidFill>
                <a:latin typeface="Calibri" panose="020F0502020204030204" pitchFamily="34" charset="0"/>
              </a:rPr>
              <a:pPr eaLnBrk="1" hangingPunct="1"/>
              <a:t>10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77543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Our taxonomy isn’t necessarily exhaustive, so some scenes (this is a “rehearsal room”) we can’t say anything about.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85F1D6-9949-433A-B44A-BB5CA69FA096}" type="slidenum">
              <a:rPr lang="en-US" altLang="en-US">
                <a:solidFill>
                  <a:srgbClr val="000000"/>
                </a:solidFill>
                <a:latin typeface="Calibri" panose="020F0502020204030204" pitchFamily="34" charset="0"/>
              </a:rPr>
              <a:pPr eaLnBrk="1" hangingPunct="1"/>
              <a:t>68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96103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and even if we agree that these are all “villages” (and they are in SUN), there is a huge, interesting intra-class variation and it seems unsatisfying to just say “village”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6B4C30-32B0-418D-A001-1581F0C109AF}" type="slidenum">
              <a:rPr lang="en-US" altLang="en-US">
                <a:solidFill>
                  <a:srgbClr val="000000"/>
                </a:solidFill>
                <a:latin typeface="Calibri" panose="020F0502020204030204" pitchFamily="34" charset="0"/>
              </a:rPr>
              <a:pPr eaLnBrk="1" hangingPunct="1"/>
              <a:t>69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46839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and I think this type of understanding is even more appropriate for scenes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1B70A7-D97B-43C9-917F-B99367225371}" type="slidenum">
              <a:rPr lang="en-US" altLang="en-US">
                <a:solidFill>
                  <a:srgbClr val="000000"/>
                </a:solidFill>
                <a:latin typeface="Calibri" panose="020F0502020204030204" pitchFamily="34" charset="0"/>
              </a:rPr>
              <a:pPr eaLnBrk="1" hangingPunct="1"/>
              <a:t>71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521803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So what would interesting scene attributes be? Here’s some possible examples of how we could describe a scene by attributes</a:t>
            </a:r>
          </a:p>
          <a:p>
            <a:r>
              <a:rPr lang="en-US" altLang="en-US" smtClean="0"/>
              <a:t>In this case all global properties.  Spatial envelope considered by Antonio, but there are a lot of other important attributes that define a scene.</a:t>
            </a:r>
          </a:p>
          <a:p>
            <a:endParaRPr lang="en-US" altLang="en-US" smtClean="0"/>
          </a:p>
          <a:p>
            <a:r>
              <a:rPr lang="en-US" altLang="en-US" smtClean="0"/>
              <a:t>What makes a good / interesting attribute, though?</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9EC6D9-C492-4CB1-948C-C66E0F72E622}" type="slidenum">
              <a:rPr lang="en-US" altLang="en-US">
                <a:solidFill>
                  <a:srgbClr val="000000"/>
                </a:solidFill>
                <a:latin typeface="Calibri" panose="020F0502020204030204" pitchFamily="34" charset="0"/>
              </a:rPr>
              <a:pPr eaLnBrk="1" hangingPunct="1"/>
              <a:t>72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1308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emphasize: even though I’ve said scenes don’t fit neatly in to categories, huge categorical databases like the SUN db definitely give us a great diversity of scenes, a great sampling of the space. I think one measure of a good attribute is whether it divides this space.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26986B-8D1D-4F36-9D42-D9FBE20AE9A5}" type="slidenum">
              <a:rPr lang="en-US" altLang="en-US">
                <a:solidFill>
                  <a:srgbClr val="000000"/>
                </a:solidFill>
                <a:latin typeface="Calibri" panose="020F0502020204030204" pitchFamily="34" charset="0"/>
              </a:rPr>
              <a:pPr eaLnBrk="1" hangingPunct="1"/>
              <a:t>73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26228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good attributes are discriminative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01BFF4-FEA4-4C30-BA4E-43DF3BFB0770}" type="slidenum">
              <a:rPr lang="en-US" altLang="en-US">
                <a:solidFill>
                  <a:srgbClr val="000000"/>
                </a:solidFill>
                <a:latin typeface="Calibri" panose="020F0502020204030204" pitchFamily="34" charset="0"/>
              </a:rPr>
              <a:pPr eaLnBrk="1" hangingPunct="1"/>
              <a:t>74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87097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emphasize: not a strict hierarchy / tree.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63111F-99B7-48DF-B313-DF923D50D804}" type="slidenum">
              <a:rPr lang="en-US" altLang="en-US">
                <a:solidFill>
                  <a:srgbClr val="000000"/>
                </a:solidFill>
                <a:latin typeface="Calibri" panose="020F0502020204030204" pitchFamily="34" charset="0"/>
              </a:rPr>
              <a:pPr eaLnBrk="1" hangingPunct="1"/>
              <a:t>75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69837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affordance / function attribute.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030F9A-0585-4DD3-AF2A-D3E45D50CBDF}" type="slidenum">
              <a:rPr lang="en-US" altLang="en-US">
                <a:solidFill>
                  <a:srgbClr val="000000"/>
                </a:solidFill>
                <a:latin typeface="Calibri" panose="020F0502020204030204" pitchFamily="34" charset="0"/>
              </a:rPr>
              <a:pPr eaLnBrk="1" hangingPunct="1"/>
              <a:t>76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33485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material attribute.</a:t>
            </a:r>
          </a:p>
          <a:p>
            <a:r>
              <a:rPr lang="en-US" altLang="en-US" smtClean="0"/>
              <a:t>emphasize: </a:t>
            </a:r>
            <a:r>
              <a:rPr lang="en-US" altLang="en-US" b="1" smtClean="0"/>
              <a:t>goal is not to recover categories</a:t>
            </a:r>
            <a:r>
              <a:rPr lang="en-US" altLang="en-US" smtClean="0"/>
              <a:t>. Maybe you could, but probably best to directly classify in to categories if that’s your goal.</a:t>
            </a:r>
          </a:p>
          <a:p>
            <a:pPr eaLnBrk="1" hangingPunct="1">
              <a:spcBef>
                <a:spcPct val="0"/>
              </a:spcBef>
            </a:pPr>
            <a:r>
              <a:rPr lang="en-US" altLang="en-US" smtClean="0"/>
              <a:t>emphasize: there can, of course, be a lot of variance for certain attributes within a category. Maybe half of canyons are dry and maybe half have water.</a:t>
            </a:r>
          </a:p>
          <a:p>
            <a:r>
              <a:rPr lang="en-US" altLang="en-US" smtClean="0"/>
              <a:t>emphasize: while for any given query, some attributes can be ambiguous, (just like scene boundaries were), most of them won’t be. It may be unclear if an enclosed restaurant patio is indoors our outdoors, but we can say it is a place for eating. Fails more gracefully.</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575AD15-F685-4555-B336-4D000F12F41E}" type="slidenum">
              <a:rPr lang="en-US" altLang="en-US">
                <a:solidFill>
                  <a:srgbClr val="000000"/>
                </a:solidFill>
                <a:latin typeface="Calibri" panose="020F0502020204030204" pitchFamily="34" charset="0"/>
              </a:rPr>
              <a:pPr eaLnBrk="1" hangingPunct="1"/>
              <a:t>77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477792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CC4788-50F1-41A6-BC1B-472A24546F84}" type="slidenum">
              <a:rPr lang="en-US" altLang="en-US">
                <a:solidFill>
                  <a:srgbClr val="000000"/>
                </a:solidFill>
                <a:latin typeface="Calibri" panose="020F0502020204030204" pitchFamily="34" charset="0"/>
              </a:rPr>
              <a:pPr eaLnBrk="1" hangingPunct="1"/>
              <a:t>79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678152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Note that much work on recognition, but little on inferring attributes</a:t>
            </a:r>
          </a:p>
        </p:txBody>
      </p:sp>
      <p:sp>
        <p:nvSpPr>
          <p:cNvPr id="706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97D8B3-7EBD-430E-9856-83EA7B7E7BC4}" type="slidenum">
              <a:rPr lang="en-US" altLang="en-US">
                <a:solidFill>
                  <a:srgbClr val="000000"/>
                </a:solidFill>
                <a:latin typeface="Calibri" panose="020F0502020204030204" pitchFamily="34" charset="0"/>
              </a:rPr>
              <a:pPr eaLnBrk="1" hangingPunct="1"/>
              <a:t>16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1999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PlaceHolder 1"/>
          <p:cNvSpPr>
            <a:spLocks noGrp="1"/>
          </p:cNvSpPr>
          <p:nvPr>
            <p:ph type="body" sz="quarter" idx="1"/>
          </p:nvPr>
        </p:nvSpPr>
        <p:spPr bwMode="auto">
          <a:xfrm>
            <a:off x="0" y="0"/>
            <a:ext cx="0" cy="29167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4" tIns="44997" rIns="90004" bIns="44997" numCol="1" anchor="t" anchorCtr="0" compatLnSpc="1">
            <a:prstTxWarp prst="textNoShape">
              <a:avLst/>
            </a:prstTxWarp>
          </a:bodyPr>
          <a:lstStyle/>
          <a:p>
            <a:r>
              <a:rPr lang="en-US" altLang="en-US" smtClean="0"/>
              <a:t>Describe setting up DB</a:t>
            </a:r>
          </a:p>
          <a:p>
            <a:r>
              <a:rPr lang="en-US" altLang="en-US" smtClean="0"/>
              <a:t>Describe design of interface, improvements planned</a:t>
            </a:r>
          </a:p>
        </p:txBody>
      </p:sp>
      <p:sp>
        <p:nvSpPr>
          <p:cNvPr id="3" name="CustomShape 2"/>
          <p:cNvSpPr/>
          <p:nvPr/>
        </p:nvSpPr>
        <p:spPr>
          <a:xfrm>
            <a:off x="0" y="0"/>
            <a:ext cx="0" cy="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90004" tIns="44997" rIns="90004" bIns="44997"/>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a:fld id="{DABBBF24-C9D9-4A82-AAE6-1508AB3BD499}" type="slidenum">
              <a:rPr lang="en-US" altLang="en-US">
                <a:solidFill>
                  <a:srgbClr val="000000"/>
                </a:solidFill>
                <a:latin typeface="Calibri" panose="020F0502020204030204" pitchFamily="34" charset="0"/>
              </a:rPr>
              <a:pPr eaLnBrk="1"/>
              <a:t>80</a:t>
            </a:fld>
            <a:endParaRPr lang="en-US" altLang="en-US">
              <a:solidFill>
                <a:srgbClr val="000000"/>
              </a:solidFill>
              <a:latin typeface="Calibri" panose="020F0502020204030204" pitchFamily="34" charset="0"/>
              <a:ea typeface="DejaVu Sans"/>
              <a:cs typeface="DejaVu Sans"/>
            </a:endParaRPr>
          </a:p>
        </p:txBody>
      </p:sp>
    </p:spTree>
    <p:extLst>
      <p:ext uri="{BB962C8B-B14F-4D97-AF65-F5344CB8AC3E}">
        <p14:creationId xmlns:p14="http://schemas.microsoft.com/office/powerpoint/2010/main" val="1770662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key point – we’re augmenting the recent, categorical SUN database with attributes. </a:t>
            </a:r>
          </a:p>
          <a:p>
            <a:pPr>
              <a:spcBef>
                <a:spcPct val="0"/>
              </a:spcBef>
            </a:pPr>
            <a:r>
              <a:rPr lang="en-US" altLang="en-US" smtClean="0"/>
              <a:t>Larger scale than most (all?) attribute databases. Crowdsourced. Variety of types of attributes.</a:t>
            </a:r>
          </a:p>
        </p:txBody>
      </p:sp>
      <p:sp>
        <p:nvSpPr>
          <p:cNvPr id="41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1A0B42-014B-4541-A79D-32F8EA98EC1B}" type="slidenum">
              <a:rPr lang="en-US" altLang="en-US">
                <a:solidFill>
                  <a:srgbClr val="000000"/>
                </a:solidFill>
                <a:latin typeface="Calibri" panose="020F0502020204030204" pitchFamily="34" charset="0"/>
              </a:rPr>
              <a:pPr eaLnBrk="1" hangingPunct="1"/>
              <a:t>81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908295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xfrm>
            <a:off x="1144588" y="695325"/>
            <a:ext cx="4568825" cy="3427413"/>
          </a:xfrm>
          <a:solidFill>
            <a:srgbClr val="4F81BD"/>
          </a:solidFill>
          <a:ln w="25402">
            <a:solidFill>
              <a:srgbClr val="385D8A"/>
            </a:solidFill>
            <a:miter lim="800000"/>
            <a:headEnd/>
            <a:tailEnd/>
          </a:ln>
        </p:spPr>
      </p:sp>
      <p:sp>
        <p:nvSpPr>
          <p:cNvPr id="159747" name="Notes Placeholder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493420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1144588" y="695325"/>
            <a:ext cx="4568825" cy="3427413"/>
          </a:xfrm>
          <a:solidFill>
            <a:srgbClr val="4F81BD"/>
          </a:solidFill>
          <a:ln w="25402">
            <a:solidFill>
              <a:srgbClr val="385D8A"/>
            </a:solidFill>
            <a:miter lim="800000"/>
            <a:headEnd/>
            <a:tailEnd/>
          </a:ln>
        </p:spPr>
      </p:sp>
      <p:sp>
        <p:nvSpPr>
          <p:cNvPr id="160771" name="Notes Placeholder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Redo this</a:t>
            </a:r>
          </a:p>
        </p:txBody>
      </p:sp>
    </p:spTree>
    <p:extLst>
      <p:ext uri="{BB962C8B-B14F-4D97-AF65-F5344CB8AC3E}">
        <p14:creationId xmlns:p14="http://schemas.microsoft.com/office/powerpoint/2010/main" val="863766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8FFAC5-0EC3-4A3E-9B5B-5E1168F06BA1}" type="slidenum">
              <a:rPr lang="en-US" altLang="en-US">
                <a:solidFill>
                  <a:srgbClr val="000000"/>
                </a:solidFill>
                <a:latin typeface="Calibri" panose="020F0502020204030204" pitchFamily="34" charset="0"/>
              </a:rPr>
              <a:pPr eaLnBrk="1" hangingPunct="1"/>
              <a:t>93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2805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Note that much work on recognition, but little on inferring attributes</a:t>
            </a:r>
          </a:p>
        </p:txBody>
      </p:sp>
      <p:sp>
        <p:nvSpPr>
          <p:cNvPr id="716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B95A13-99A4-4B17-8FAA-B384BB0E49A2}" type="slidenum">
              <a:rPr lang="en-US" altLang="en-US">
                <a:solidFill>
                  <a:srgbClr val="000000"/>
                </a:solidFill>
                <a:latin typeface="Calibri" panose="020F0502020204030204" pitchFamily="34" charset="0"/>
              </a:rPr>
              <a:pPr eaLnBrk="1" hangingPunct="1"/>
              <a:t>17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4447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Note that much work on recognition, but little on inferring attributes</a:t>
            </a:r>
          </a:p>
        </p:txBody>
      </p:sp>
      <p:sp>
        <p:nvSpPr>
          <p:cNvPr id="727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CCF758C-A041-4921-89EC-ACC970862246}" type="slidenum">
              <a:rPr lang="en-US" altLang="en-US">
                <a:solidFill>
                  <a:srgbClr val="000000"/>
                </a:solidFill>
                <a:latin typeface="Calibri" panose="020F0502020204030204" pitchFamily="34" charset="0"/>
              </a:rPr>
              <a:pPr eaLnBrk="1" hangingPunct="1"/>
              <a:t>18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7378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82AEB5-0C7B-40DC-99B8-A34F8BD9843C}" type="slidenum">
              <a:rPr lang="en-US" altLang="en-US">
                <a:solidFill>
                  <a:srgbClr val="000000"/>
                </a:solidFill>
                <a:latin typeface="Calibri" panose="020F0502020204030204" pitchFamily="34" charset="0"/>
              </a:rPr>
              <a:pPr eaLnBrk="1" hangingPunct="1"/>
              <a:t>19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42710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scenes are all photos that aren’t of objects and aren’t abstract.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E499C9-5EBE-4DAB-A081-8964CF6B4A52}" type="slidenum">
              <a:rPr lang="en-US" altLang="en-US">
                <a:solidFill>
                  <a:srgbClr val="000000"/>
                </a:solidFill>
                <a:latin typeface="Calibri" panose="020F0502020204030204" pitchFamily="34" charset="0"/>
              </a:rPr>
              <a:pPr eaLnBrk="1" hangingPunct="1"/>
              <a:t>64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207948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We’ve come up with various categories of scenes in this space. Sun database has about 900 categories, so this is just a tiny, random sample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C80077-608C-499B-83A9-B2696D1946C2}" type="slidenum">
              <a:rPr lang="en-US" altLang="en-US">
                <a:solidFill>
                  <a:srgbClr val="000000"/>
                </a:solidFill>
                <a:latin typeface="Calibri" panose="020F0502020204030204" pitchFamily="34" charset="0"/>
              </a:rPr>
              <a:pPr eaLnBrk="1" hangingPunct="1"/>
              <a:t>65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00507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And you hope that these categories cover the space of scenes, and that for any new photo you can say, oh yes this belongs in category Y.</a:t>
            </a:r>
          </a:p>
          <a:p>
            <a:r>
              <a:rPr lang="en-US" altLang="en-US" smtClean="0"/>
              <a:t>But it’s actually hard to assign some photos to categories.</a:t>
            </a:r>
          </a:p>
          <a:p>
            <a:r>
              <a:rPr lang="en-US" altLang="en-US" smtClean="0"/>
              <a:t>Transition between savanna and forest is continuous, based on canopy coverage. True of many, many groups of categories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AE058F-CCA3-4A26-B6C6-F4D9C1E047BB}" type="slidenum">
              <a:rPr lang="en-US" altLang="en-US">
                <a:solidFill>
                  <a:srgbClr val="000000"/>
                </a:solidFill>
                <a:latin typeface="Calibri" panose="020F0502020204030204" pitchFamily="34" charset="0"/>
              </a:rPr>
              <a:pPr eaLnBrk="1" hangingPunct="1"/>
              <a:t>66</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19588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Even for scene categories that are completely distinct, that do not lie on a continuum, a single image can depict multiple scene categories. They’re spatially distinct, they’re somewhat independent. But it’s hard to put this image into our categorical taxonomy.</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C11DB4-2696-481E-B865-780BB8ECC317}" type="slidenum">
              <a:rPr lang="en-US" altLang="en-US">
                <a:solidFill>
                  <a:srgbClr val="000000"/>
                </a:solidFill>
                <a:latin typeface="Calibri" panose="020F0502020204030204" pitchFamily="34" charset="0"/>
              </a:rPr>
              <a:pPr eaLnBrk="1" hangingPunct="1"/>
              <a:t>67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669994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89BD157-669C-49E9-A467-9316624829C3}"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DDDEF4-54DE-4820-850E-BAD8FCDF945C}" type="slidenum">
              <a:rPr lang="en-US" altLang="en-US"/>
              <a:pPr/>
              <a:t>‹#›</a:t>
            </a:fld>
            <a:endParaRPr lang="en-US" altLang="en-US"/>
          </a:p>
        </p:txBody>
      </p:sp>
    </p:spTree>
    <p:extLst>
      <p:ext uri="{BB962C8B-B14F-4D97-AF65-F5344CB8AC3E}">
        <p14:creationId xmlns:p14="http://schemas.microsoft.com/office/powerpoint/2010/main" val="41877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6FDC7A-D02F-4D8C-9F6B-ECA45309BFFA}"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34BAF21-36EA-445C-9B3E-41727D16FAC3}" type="slidenum">
              <a:rPr lang="en-US" altLang="en-US"/>
              <a:pPr/>
              <a:t>‹#›</a:t>
            </a:fld>
            <a:endParaRPr lang="en-US" altLang="en-US"/>
          </a:p>
        </p:txBody>
      </p:sp>
    </p:spTree>
    <p:extLst>
      <p:ext uri="{BB962C8B-B14F-4D97-AF65-F5344CB8AC3E}">
        <p14:creationId xmlns:p14="http://schemas.microsoft.com/office/powerpoint/2010/main" val="994282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E4D1D51-3864-4113-81CF-69CF296212AB}"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57D1A5-2391-4461-B432-253BCC488BB9}" type="slidenum">
              <a:rPr lang="en-US" altLang="en-US"/>
              <a:pPr/>
              <a:t>‹#›</a:t>
            </a:fld>
            <a:endParaRPr lang="en-US" altLang="en-US"/>
          </a:p>
        </p:txBody>
      </p:sp>
    </p:spTree>
    <p:extLst>
      <p:ext uri="{BB962C8B-B14F-4D97-AF65-F5344CB8AC3E}">
        <p14:creationId xmlns:p14="http://schemas.microsoft.com/office/powerpoint/2010/main" val="2688702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A3C129-A836-4F31-8DEF-3FF02A134985}"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DC4586F-914A-42C2-B7D8-F9D1659626CA}" type="slidenum">
              <a:rPr lang="en-US" altLang="en-US"/>
              <a:pPr/>
              <a:t>‹#›</a:t>
            </a:fld>
            <a:endParaRPr lang="en-US" altLang="en-US"/>
          </a:p>
        </p:txBody>
      </p:sp>
    </p:spTree>
    <p:extLst>
      <p:ext uri="{BB962C8B-B14F-4D97-AF65-F5344CB8AC3E}">
        <p14:creationId xmlns:p14="http://schemas.microsoft.com/office/powerpoint/2010/main" val="1825140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143000"/>
            <a:ext cx="8229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0"/>
            <a:ext cx="8229600" cy="1143000"/>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43000"/>
            <a:ext cx="8229600" cy="4983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78436B5-6170-4842-A217-B2BF065E0D31}"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9F0254F-3D51-4D80-BBF0-68992628571B}" type="slidenum">
              <a:rPr lang="en-US" altLang="en-US"/>
              <a:pPr/>
              <a:t>‹#›</a:t>
            </a:fld>
            <a:endParaRPr lang="en-US" altLang="en-US"/>
          </a:p>
        </p:txBody>
      </p:sp>
    </p:spTree>
    <p:extLst>
      <p:ext uri="{BB962C8B-B14F-4D97-AF65-F5344CB8AC3E}">
        <p14:creationId xmlns:p14="http://schemas.microsoft.com/office/powerpoint/2010/main" val="986847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66A1BC4-759B-4BCB-A6CF-1F65801E22F1}"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31480C9-3956-41DD-9B99-57665125C0E3}" type="slidenum">
              <a:rPr lang="en-US" altLang="en-US"/>
              <a:pPr/>
              <a:t>‹#›</a:t>
            </a:fld>
            <a:endParaRPr lang="en-US" altLang="en-US"/>
          </a:p>
        </p:txBody>
      </p:sp>
    </p:spTree>
    <p:extLst>
      <p:ext uri="{BB962C8B-B14F-4D97-AF65-F5344CB8AC3E}">
        <p14:creationId xmlns:p14="http://schemas.microsoft.com/office/powerpoint/2010/main" val="1523164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BEE177-C22E-4BB3-8D7C-8227EB543F08}"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C0D76C6-E791-4367-A510-2594DCC1C4F1}" type="slidenum">
              <a:rPr lang="en-US" altLang="en-US"/>
              <a:pPr/>
              <a:t>‹#›</a:t>
            </a:fld>
            <a:endParaRPr lang="en-US" altLang="en-US"/>
          </a:p>
        </p:txBody>
      </p:sp>
    </p:spTree>
    <p:extLst>
      <p:ext uri="{BB962C8B-B14F-4D97-AF65-F5344CB8AC3E}">
        <p14:creationId xmlns:p14="http://schemas.microsoft.com/office/powerpoint/2010/main" val="2192945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DF7A51-CF3C-4C7E-9422-ACFDAB45A7A6}" type="datetimeFigureOut">
              <a:rPr lang="en-US"/>
              <a:pPr>
                <a:defRPr/>
              </a:pPr>
              <a:t>11/2/2016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7A0A406-B54C-4BE0-8984-5D1D7BEC94C6}" type="slidenum">
              <a:rPr lang="en-US" altLang="en-US"/>
              <a:pPr/>
              <a:t>‹#›</a:t>
            </a:fld>
            <a:endParaRPr lang="en-US" altLang="en-US"/>
          </a:p>
        </p:txBody>
      </p:sp>
    </p:spTree>
    <p:extLst>
      <p:ext uri="{BB962C8B-B14F-4D97-AF65-F5344CB8AC3E}">
        <p14:creationId xmlns:p14="http://schemas.microsoft.com/office/powerpoint/2010/main" val="3414230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FA247C-F721-4A10-8F54-704227414E52}" type="datetimeFigureOut">
              <a:rPr lang="en-US"/>
              <a:pPr>
                <a:defRPr/>
              </a:pPr>
              <a:t>11/2/2016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16EDBFD-30FD-49EF-9B30-F42D9F5B3636}" type="slidenum">
              <a:rPr lang="en-US" altLang="en-US"/>
              <a:pPr/>
              <a:t>‹#›</a:t>
            </a:fld>
            <a:endParaRPr lang="en-US" altLang="en-US"/>
          </a:p>
        </p:txBody>
      </p:sp>
    </p:spTree>
    <p:extLst>
      <p:ext uri="{BB962C8B-B14F-4D97-AF65-F5344CB8AC3E}">
        <p14:creationId xmlns:p14="http://schemas.microsoft.com/office/powerpoint/2010/main" val="1316523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E6AAED-46CB-4851-BF51-0F2847703E31}" type="datetimeFigureOut">
              <a:rPr lang="en-US"/>
              <a:pPr>
                <a:defRPr/>
              </a:pPr>
              <a:t>11/2/2016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B1B7560-ED4B-45DF-BE99-0E0FFB67974D}" type="slidenum">
              <a:rPr lang="en-US" altLang="en-US"/>
              <a:pPr/>
              <a:t>‹#›</a:t>
            </a:fld>
            <a:endParaRPr lang="en-US" altLang="en-US"/>
          </a:p>
        </p:txBody>
      </p:sp>
    </p:spTree>
    <p:extLst>
      <p:ext uri="{BB962C8B-B14F-4D97-AF65-F5344CB8AC3E}">
        <p14:creationId xmlns:p14="http://schemas.microsoft.com/office/powerpoint/2010/main" val="1927608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810E91-DEAA-4FCF-BECA-4262107DD338}"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EF6DC08-4F14-4149-A173-9FE0079A2537}" type="slidenum">
              <a:rPr lang="en-US" altLang="en-US"/>
              <a:pPr/>
              <a:t>‹#›</a:t>
            </a:fld>
            <a:endParaRPr lang="en-US" altLang="en-US"/>
          </a:p>
        </p:txBody>
      </p:sp>
    </p:spTree>
    <p:extLst>
      <p:ext uri="{BB962C8B-B14F-4D97-AF65-F5344CB8AC3E}">
        <p14:creationId xmlns:p14="http://schemas.microsoft.com/office/powerpoint/2010/main" val="260825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9866F2-0AA7-4875-A78E-C71FB8E3DEFB}"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E6814F2-4230-4183-9CC7-210987F13961}" type="slidenum">
              <a:rPr lang="en-US" altLang="en-US"/>
              <a:pPr/>
              <a:t>‹#›</a:t>
            </a:fld>
            <a:endParaRPr lang="en-US" altLang="en-US"/>
          </a:p>
        </p:txBody>
      </p:sp>
    </p:spTree>
    <p:extLst>
      <p:ext uri="{BB962C8B-B14F-4D97-AF65-F5344CB8AC3E}">
        <p14:creationId xmlns:p14="http://schemas.microsoft.com/office/powerpoint/2010/main" val="765796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E69166-8F48-400A-A297-E1C417A7926A}"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76DCCBE-CC91-4356-885E-0C022D8C1652}" type="slidenum">
              <a:rPr lang="en-US" altLang="en-US"/>
              <a:pPr/>
              <a:t>‹#›</a:t>
            </a:fld>
            <a:endParaRPr lang="en-US" altLang="en-US"/>
          </a:p>
        </p:txBody>
      </p:sp>
    </p:spTree>
    <p:extLst>
      <p:ext uri="{BB962C8B-B14F-4D97-AF65-F5344CB8AC3E}">
        <p14:creationId xmlns:p14="http://schemas.microsoft.com/office/powerpoint/2010/main" val="234062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217F59-6725-49C9-8F74-C56480C720E0}"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5E2E3-518F-4A30-8621-B32927DEF5E6}" type="slidenum">
              <a:rPr lang="en-US" altLang="en-US"/>
              <a:pPr/>
              <a:t>‹#›</a:t>
            </a:fld>
            <a:endParaRPr lang="en-US" altLang="en-US"/>
          </a:p>
        </p:txBody>
      </p:sp>
    </p:spTree>
    <p:extLst>
      <p:ext uri="{BB962C8B-B14F-4D97-AF65-F5344CB8AC3E}">
        <p14:creationId xmlns:p14="http://schemas.microsoft.com/office/powerpoint/2010/main" val="2531786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4608CB-C2FF-48A8-B8B4-82D66D316169}"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35E2E9B-74A5-49B8-A211-8E54CA7A3573}" type="slidenum">
              <a:rPr lang="en-US" altLang="en-US"/>
              <a:pPr/>
              <a:t>‹#›</a:t>
            </a:fld>
            <a:endParaRPr lang="en-US" altLang="en-US"/>
          </a:p>
        </p:txBody>
      </p:sp>
    </p:spTree>
    <p:extLst>
      <p:ext uri="{BB962C8B-B14F-4D97-AF65-F5344CB8AC3E}">
        <p14:creationId xmlns:p14="http://schemas.microsoft.com/office/powerpoint/2010/main" val="610031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9219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895602"/>
            <a:ext cx="6400800" cy="1752600"/>
          </a:xfrm>
        </p:spPr>
        <p:txBody>
          <a:bodyPr/>
          <a:lstStyle>
            <a:lvl1pPr marL="0" indent="0" algn="ctr">
              <a:buNone/>
              <a:defRPr>
                <a:solidFill>
                  <a:schemeClr val="tx1">
                    <a:tint val="75000"/>
                  </a:schemeClr>
                </a:solidFill>
              </a:defRPr>
            </a:lvl1pPr>
            <a:lvl2pPr marL="456568" indent="0" algn="ctr">
              <a:buNone/>
              <a:defRPr>
                <a:solidFill>
                  <a:schemeClr val="tx1">
                    <a:tint val="75000"/>
                  </a:schemeClr>
                </a:solidFill>
              </a:defRPr>
            </a:lvl2pPr>
            <a:lvl3pPr marL="913130" indent="0" algn="ctr">
              <a:buNone/>
              <a:defRPr>
                <a:solidFill>
                  <a:schemeClr val="tx1">
                    <a:tint val="75000"/>
                  </a:schemeClr>
                </a:solidFill>
              </a:defRPr>
            </a:lvl3pPr>
            <a:lvl4pPr marL="1369694" indent="0" algn="ctr">
              <a:buNone/>
              <a:defRPr>
                <a:solidFill>
                  <a:schemeClr val="tx1">
                    <a:tint val="75000"/>
                  </a:schemeClr>
                </a:solidFill>
              </a:defRPr>
            </a:lvl4pPr>
            <a:lvl5pPr marL="1826257" indent="0" algn="ctr">
              <a:buNone/>
              <a:defRPr>
                <a:solidFill>
                  <a:schemeClr val="tx1">
                    <a:tint val="75000"/>
                  </a:schemeClr>
                </a:solidFill>
              </a:defRPr>
            </a:lvl5pPr>
            <a:lvl6pPr marL="2282825" indent="0" algn="ctr">
              <a:buNone/>
              <a:defRPr>
                <a:solidFill>
                  <a:schemeClr val="tx1">
                    <a:tint val="75000"/>
                  </a:schemeClr>
                </a:solidFill>
              </a:defRPr>
            </a:lvl6pPr>
            <a:lvl7pPr marL="2739386" indent="0" algn="ctr">
              <a:buNone/>
              <a:defRPr>
                <a:solidFill>
                  <a:schemeClr val="tx1">
                    <a:tint val="75000"/>
                  </a:schemeClr>
                </a:solidFill>
              </a:defRPr>
            </a:lvl7pPr>
            <a:lvl8pPr marL="3195951" indent="0" algn="ctr">
              <a:buNone/>
              <a:defRPr>
                <a:solidFill>
                  <a:schemeClr val="tx1">
                    <a:tint val="75000"/>
                  </a:schemeClr>
                </a:solidFill>
              </a:defRPr>
            </a:lvl8pPr>
            <a:lvl9pPr marL="36525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2015F36F-8E5B-480A-B435-BA517F3728D0}"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fld id="{4C4D55F3-9FD3-4513-A459-4251EB931A6F}" type="slidenum">
              <a:rPr lang="en-US" altLang="en-US"/>
              <a:pPr/>
              <a:t>‹#›</a:t>
            </a:fld>
            <a:endParaRPr lang="en-US" altLang="en-US"/>
          </a:p>
        </p:txBody>
      </p:sp>
    </p:spTree>
    <p:extLst>
      <p:ext uri="{BB962C8B-B14F-4D97-AF65-F5344CB8AC3E}">
        <p14:creationId xmlns:p14="http://schemas.microsoft.com/office/powerpoint/2010/main" val="3051152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8229600" cy="9144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6805"/>
            <a:ext cx="8229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820AD7BF-AD35-472C-A125-9E2A9A884CA9}"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fld id="{FEEDBD6F-2691-468A-B6B8-A3285E5B0DA2}" type="slidenum">
              <a:rPr lang="en-US" altLang="en-US"/>
              <a:pPr/>
              <a:t>‹#›</a:t>
            </a:fld>
            <a:endParaRPr lang="en-US" altLang="en-US"/>
          </a:p>
        </p:txBody>
      </p:sp>
    </p:spTree>
    <p:extLst>
      <p:ext uri="{BB962C8B-B14F-4D97-AF65-F5344CB8AC3E}">
        <p14:creationId xmlns:p14="http://schemas.microsoft.com/office/powerpoint/2010/main" val="4041979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68" indent="0">
              <a:buNone/>
              <a:defRPr sz="1800">
                <a:solidFill>
                  <a:schemeClr val="tx1">
                    <a:tint val="75000"/>
                  </a:schemeClr>
                </a:solidFill>
              </a:defRPr>
            </a:lvl2pPr>
            <a:lvl3pPr marL="913130" indent="0">
              <a:buNone/>
              <a:defRPr sz="1500">
                <a:solidFill>
                  <a:schemeClr val="tx1">
                    <a:tint val="75000"/>
                  </a:schemeClr>
                </a:solidFill>
              </a:defRPr>
            </a:lvl3pPr>
            <a:lvl4pPr marL="1369694" indent="0">
              <a:buNone/>
              <a:defRPr sz="1400">
                <a:solidFill>
                  <a:schemeClr val="tx1">
                    <a:tint val="75000"/>
                  </a:schemeClr>
                </a:solidFill>
              </a:defRPr>
            </a:lvl4pPr>
            <a:lvl5pPr marL="1826257" indent="0">
              <a:buNone/>
              <a:defRPr sz="1400">
                <a:solidFill>
                  <a:schemeClr val="tx1">
                    <a:tint val="75000"/>
                  </a:schemeClr>
                </a:solidFill>
              </a:defRPr>
            </a:lvl5pPr>
            <a:lvl6pPr marL="2282825" indent="0">
              <a:buNone/>
              <a:defRPr sz="1400">
                <a:solidFill>
                  <a:schemeClr val="tx1">
                    <a:tint val="75000"/>
                  </a:schemeClr>
                </a:solidFill>
              </a:defRPr>
            </a:lvl6pPr>
            <a:lvl7pPr marL="2739386" indent="0">
              <a:buNone/>
              <a:defRPr sz="1400">
                <a:solidFill>
                  <a:schemeClr val="tx1">
                    <a:tint val="75000"/>
                  </a:schemeClr>
                </a:solidFill>
              </a:defRPr>
            </a:lvl7pPr>
            <a:lvl8pPr marL="3195951" indent="0">
              <a:buNone/>
              <a:defRPr sz="1400">
                <a:solidFill>
                  <a:schemeClr val="tx1">
                    <a:tint val="75000"/>
                  </a:schemeClr>
                </a:solidFill>
              </a:defRPr>
            </a:lvl8pPr>
            <a:lvl9pPr marL="365251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5DB4C7C0-F7EF-42C1-8CAA-C55251762A34}"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fld id="{CE7C671D-52D8-4884-A637-2382E2DF0801}" type="slidenum">
              <a:rPr lang="en-US" altLang="en-US"/>
              <a:pPr/>
              <a:t>‹#›</a:t>
            </a:fld>
            <a:endParaRPr lang="en-US" altLang="en-US"/>
          </a:p>
        </p:txBody>
      </p:sp>
    </p:spTree>
    <p:extLst>
      <p:ext uri="{BB962C8B-B14F-4D97-AF65-F5344CB8AC3E}">
        <p14:creationId xmlns:p14="http://schemas.microsoft.com/office/powerpoint/2010/main" val="1750790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ABA6ECEB-3B80-4820-B132-1592E3FD8228}" type="datetimeFigureOut">
              <a:rPr lang="en-US"/>
              <a:pPr>
                <a:defRPr/>
              </a:pPr>
              <a:t>11/2/2016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anose="020B0604020202020204" pitchFamily="34" charset="0"/>
              </a:defRPr>
            </a:lvl1pPr>
          </a:lstStyle>
          <a:p>
            <a:fld id="{BA63EF83-D84E-4817-A8CB-4A391EA31C5D}" type="slidenum">
              <a:rPr lang="en-US" altLang="en-US"/>
              <a:pPr/>
              <a:t>‹#›</a:t>
            </a:fld>
            <a:endParaRPr lang="en-US" altLang="en-US"/>
          </a:p>
        </p:txBody>
      </p:sp>
    </p:spTree>
    <p:extLst>
      <p:ext uri="{BB962C8B-B14F-4D97-AF65-F5344CB8AC3E}">
        <p14:creationId xmlns:p14="http://schemas.microsoft.com/office/powerpoint/2010/main" val="1771716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6568" indent="0">
              <a:buNone/>
              <a:defRPr sz="2000" b="1"/>
            </a:lvl2pPr>
            <a:lvl3pPr marL="913130" indent="0">
              <a:buNone/>
              <a:defRPr sz="1800" b="1"/>
            </a:lvl3pPr>
            <a:lvl4pPr marL="1369694" indent="0">
              <a:buNone/>
              <a:defRPr sz="1500" b="1"/>
            </a:lvl4pPr>
            <a:lvl5pPr marL="1826257" indent="0">
              <a:buNone/>
              <a:defRPr sz="1500" b="1"/>
            </a:lvl5pPr>
            <a:lvl6pPr marL="2282825" indent="0">
              <a:buNone/>
              <a:defRPr sz="1500" b="1"/>
            </a:lvl6pPr>
            <a:lvl7pPr marL="2739386" indent="0">
              <a:buNone/>
              <a:defRPr sz="1500" b="1"/>
            </a:lvl7pPr>
            <a:lvl8pPr marL="3195951" indent="0">
              <a:buNone/>
              <a:defRPr sz="1500" b="1"/>
            </a:lvl8pPr>
            <a:lvl9pPr marL="365251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5"/>
            <a:ext cx="4041775" cy="639763"/>
          </a:xfrm>
        </p:spPr>
        <p:txBody>
          <a:bodyPr anchor="b"/>
          <a:lstStyle>
            <a:lvl1pPr marL="0" indent="0">
              <a:buNone/>
              <a:defRPr sz="2400" b="1"/>
            </a:lvl1pPr>
            <a:lvl2pPr marL="456568" indent="0">
              <a:buNone/>
              <a:defRPr sz="2000" b="1"/>
            </a:lvl2pPr>
            <a:lvl3pPr marL="913130" indent="0">
              <a:buNone/>
              <a:defRPr sz="1800" b="1"/>
            </a:lvl3pPr>
            <a:lvl4pPr marL="1369694" indent="0">
              <a:buNone/>
              <a:defRPr sz="1500" b="1"/>
            </a:lvl4pPr>
            <a:lvl5pPr marL="1826257" indent="0">
              <a:buNone/>
              <a:defRPr sz="1500" b="1"/>
            </a:lvl5pPr>
            <a:lvl6pPr marL="2282825" indent="0">
              <a:buNone/>
              <a:defRPr sz="1500" b="1"/>
            </a:lvl6pPr>
            <a:lvl7pPr marL="2739386" indent="0">
              <a:buNone/>
              <a:defRPr sz="1500" b="1"/>
            </a:lvl7pPr>
            <a:lvl8pPr marL="3195951" indent="0">
              <a:buNone/>
              <a:defRPr sz="1500" b="1"/>
            </a:lvl8pPr>
            <a:lvl9pPr marL="365251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30"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2D244DAC-3FA5-4F2F-AF6B-579C71F85A94}" type="datetimeFigureOut">
              <a:rPr lang="en-US"/>
              <a:pPr>
                <a:defRPr/>
              </a:pPr>
              <a:t>11/2/2016</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atin typeface="Arial" panose="020B0604020202020204" pitchFamily="34" charset="0"/>
              </a:defRPr>
            </a:lvl1pPr>
          </a:lstStyle>
          <a:p>
            <a:fld id="{D4B19955-7B21-417F-B120-2F377BC07D22}" type="slidenum">
              <a:rPr lang="en-US" altLang="en-US"/>
              <a:pPr/>
              <a:t>‹#›</a:t>
            </a:fld>
            <a:endParaRPr lang="en-US" altLang="en-US"/>
          </a:p>
        </p:txBody>
      </p:sp>
    </p:spTree>
    <p:extLst>
      <p:ext uri="{BB962C8B-B14F-4D97-AF65-F5344CB8AC3E}">
        <p14:creationId xmlns:p14="http://schemas.microsoft.com/office/powerpoint/2010/main" val="1321965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1900B1F1-1005-46E6-8477-BCE33BB8A877}" type="datetimeFigureOut">
              <a:rPr lang="en-US"/>
              <a:pPr>
                <a:defRPr/>
              </a:pPr>
              <a:t>11/2/2016</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atin typeface="Arial" panose="020B0604020202020204" pitchFamily="34" charset="0"/>
              </a:defRPr>
            </a:lvl1pPr>
          </a:lstStyle>
          <a:p>
            <a:fld id="{6383A97E-97A3-413C-A85E-ADA0356C35AF}" type="slidenum">
              <a:rPr lang="en-US" altLang="en-US"/>
              <a:pPr/>
              <a:t>‹#›</a:t>
            </a:fld>
            <a:endParaRPr lang="en-US" altLang="en-US"/>
          </a:p>
        </p:txBody>
      </p:sp>
    </p:spTree>
    <p:extLst>
      <p:ext uri="{BB962C8B-B14F-4D97-AF65-F5344CB8AC3E}">
        <p14:creationId xmlns:p14="http://schemas.microsoft.com/office/powerpoint/2010/main" val="2452309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0267AE3D-F349-4383-B77E-EB2E423FD3CA}" type="datetimeFigureOut">
              <a:rPr lang="en-US"/>
              <a:pPr>
                <a:defRPr/>
              </a:pPr>
              <a:t>11/2/2016</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atin typeface="Arial" panose="020B0604020202020204" pitchFamily="34" charset="0"/>
              </a:defRPr>
            </a:lvl1pPr>
          </a:lstStyle>
          <a:p>
            <a:fld id="{7AF21AFB-A0A7-462B-A4EB-72D31C3708C3}" type="slidenum">
              <a:rPr lang="en-US" altLang="en-US"/>
              <a:pPr/>
              <a:t>‹#›</a:t>
            </a:fld>
            <a:endParaRPr lang="en-US" altLang="en-US"/>
          </a:p>
        </p:txBody>
      </p:sp>
    </p:spTree>
    <p:extLst>
      <p:ext uri="{BB962C8B-B14F-4D97-AF65-F5344CB8AC3E}">
        <p14:creationId xmlns:p14="http://schemas.microsoft.com/office/powerpoint/2010/main" val="1631331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D95EEFA-27DB-4142-8859-37376A029797}" type="datetimeFigureOut">
              <a:rPr lang="en-US"/>
              <a:pPr>
                <a:defRPr/>
              </a:pPr>
              <a:t>11/2/2016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6550E2-91F8-44E2-9C11-96AD65AEC47D}" type="slidenum">
              <a:rPr lang="en-US" altLang="en-US"/>
              <a:pPr/>
              <a:t>‹#›</a:t>
            </a:fld>
            <a:endParaRPr lang="en-US" altLang="en-US"/>
          </a:p>
        </p:txBody>
      </p:sp>
    </p:spTree>
    <p:extLst>
      <p:ext uri="{BB962C8B-B14F-4D97-AF65-F5344CB8AC3E}">
        <p14:creationId xmlns:p14="http://schemas.microsoft.com/office/powerpoint/2010/main" val="2200594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5"/>
            <a:ext cx="3008313" cy="4691063"/>
          </a:xfrm>
        </p:spPr>
        <p:txBody>
          <a:bodyPr/>
          <a:lstStyle>
            <a:lvl1pPr marL="0" indent="0">
              <a:buNone/>
              <a:defRPr sz="1400"/>
            </a:lvl1pPr>
            <a:lvl2pPr marL="456568" indent="0">
              <a:buNone/>
              <a:defRPr sz="1300"/>
            </a:lvl2pPr>
            <a:lvl3pPr marL="913130" indent="0">
              <a:buNone/>
              <a:defRPr sz="1000"/>
            </a:lvl3pPr>
            <a:lvl4pPr marL="1369694" indent="0">
              <a:buNone/>
              <a:defRPr sz="800"/>
            </a:lvl4pPr>
            <a:lvl5pPr marL="1826257" indent="0">
              <a:buNone/>
              <a:defRPr sz="800"/>
            </a:lvl5pPr>
            <a:lvl6pPr marL="2282825" indent="0">
              <a:buNone/>
              <a:defRPr sz="800"/>
            </a:lvl6pPr>
            <a:lvl7pPr marL="2739386" indent="0">
              <a:buNone/>
              <a:defRPr sz="800"/>
            </a:lvl7pPr>
            <a:lvl8pPr marL="3195951" indent="0">
              <a:buNone/>
              <a:defRPr sz="800"/>
            </a:lvl8pPr>
            <a:lvl9pPr marL="365251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001D88C6-38E4-4937-B7D4-E91C3CCB4672}" type="datetimeFigureOut">
              <a:rPr lang="en-US"/>
              <a:pPr>
                <a:defRPr/>
              </a:pPr>
              <a:t>11/2/2016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anose="020B0604020202020204" pitchFamily="34" charset="0"/>
              </a:defRPr>
            </a:lvl1pPr>
          </a:lstStyle>
          <a:p>
            <a:fld id="{D3EDCC5D-0084-4FA7-903E-C7ADEBBA8228}" type="slidenum">
              <a:rPr lang="en-US" altLang="en-US"/>
              <a:pPr/>
              <a:t>‹#›</a:t>
            </a:fld>
            <a:endParaRPr lang="en-US" altLang="en-US"/>
          </a:p>
        </p:txBody>
      </p:sp>
    </p:spTree>
    <p:extLst>
      <p:ext uri="{BB962C8B-B14F-4D97-AF65-F5344CB8AC3E}">
        <p14:creationId xmlns:p14="http://schemas.microsoft.com/office/powerpoint/2010/main" val="806665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68" indent="0">
              <a:buNone/>
              <a:defRPr sz="2800"/>
            </a:lvl2pPr>
            <a:lvl3pPr marL="913130" indent="0">
              <a:buNone/>
              <a:defRPr sz="2400"/>
            </a:lvl3pPr>
            <a:lvl4pPr marL="1369694" indent="0">
              <a:buNone/>
              <a:defRPr sz="2000"/>
            </a:lvl4pPr>
            <a:lvl5pPr marL="1826257" indent="0">
              <a:buNone/>
              <a:defRPr sz="2000"/>
            </a:lvl5pPr>
            <a:lvl6pPr marL="2282825" indent="0">
              <a:buNone/>
              <a:defRPr sz="2000"/>
            </a:lvl6pPr>
            <a:lvl7pPr marL="2739386" indent="0">
              <a:buNone/>
              <a:defRPr sz="2000"/>
            </a:lvl7pPr>
            <a:lvl8pPr marL="3195951" indent="0">
              <a:buNone/>
              <a:defRPr sz="2000"/>
            </a:lvl8pPr>
            <a:lvl9pPr marL="3652516" indent="0">
              <a:buNone/>
              <a:defRPr sz="2000"/>
            </a:lvl9pPr>
          </a:lstStyle>
          <a:p>
            <a:pPr lvl="0"/>
            <a:endParaRPr lang="en-US" noProof="0" dirty="0"/>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6568" indent="0">
              <a:buNone/>
              <a:defRPr sz="1300"/>
            </a:lvl2pPr>
            <a:lvl3pPr marL="913130" indent="0">
              <a:buNone/>
              <a:defRPr sz="1000"/>
            </a:lvl3pPr>
            <a:lvl4pPr marL="1369694" indent="0">
              <a:buNone/>
              <a:defRPr sz="800"/>
            </a:lvl4pPr>
            <a:lvl5pPr marL="1826257" indent="0">
              <a:buNone/>
              <a:defRPr sz="800"/>
            </a:lvl5pPr>
            <a:lvl6pPr marL="2282825" indent="0">
              <a:buNone/>
              <a:defRPr sz="800"/>
            </a:lvl6pPr>
            <a:lvl7pPr marL="2739386" indent="0">
              <a:buNone/>
              <a:defRPr sz="800"/>
            </a:lvl7pPr>
            <a:lvl8pPr marL="3195951" indent="0">
              <a:buNone/>
              <a:defRPr sz="800"/>
            </a:lvl8pPr>
            <a:lvl9pPr marL="365251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E622EC9F-FBDB-41EB-8B59-9CF0D4B42130}" type="datetimeFigureOut">
              <a:rPr lang="en-US"/>
              <a:pPr>
                <a:defRPr/>
              </a:pPr>
              <a:t>11/2/2016</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anose="020B0604020202020204" pitchFamily="34" charset="0"/>
              </a:defRPr>
            </a:lvl1pPr>
          </a:lstStyle>
          <a:p>
            <a:fld id="{057AB09D-9E17-4520-9AE5-18F79E97FC84}" type="slidenum">
              <a:rPr lang="en-US" altLang="en-US"/>
              <a:pPr/>
              <a:t>‹#›</a:t>
            </a:fld>
            <a:endParaRPr lang="en-US" altLang="en-US"/>
          </a:p>
        </p:txBody>
      </p:sp>
    </p:spTree>
    <p:extLst>
      <p:ext uri="{BB962C8B-B14F-4D97-AF65-F5344CB8AC3E}">
        <p14:creationId xmlns:p14="http://schemas.microsoft.com/office/powerpoint/2010/main" val="2748693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0D167693-E866-48DD-9D9F-0F592EAA4300}"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fld id="{2D7F2EDA-48FC-4BF1-8CEB-55CE0C09D165}" type="slidenum">
              <a:rPr lang="en-US" altLang="en-US"/>
              <a:pPr/>
              <a:t>‹#›</a:t>
            </a:fld>
            <a:endParaRPr lang="en-US" altLang="en-US"/>
          </a:p>
        </p:txBody>
      </p:sp>
    </p:spTree>
    <p:extLst>
      <p:ext uri="{BB962C8B-B14F-4D97-AF65-F5344CB8AC3E}">
        <p14:creationId xmlns:p14="http://schemas.microsoft.com/office/powerpoint/2010/main" val="1764033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charset="0"/>
              </a:defRPr>
            </a:lvl1pPr>
          </a:lstStyle>
          <a:p>
            <a:pPr>
              <a:defRPr/>
            </a:pPr>
            <a:fld id="{949E864B-E27B-4144-BDF3-FA3FADD72D99}"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anose="020B0604020202020204" pitchFamily="34" charset="0"/>
              </a:defRPr>
            </a:lvl1pPr>
          </a:lstStyle>
          <a:p>
            <a:fld id="{04C1A8EF-E1A0-44BE-9E6C-777786412C5B}" type="slidenum">
              <a:rPr lang="en-US" altLang="en-US"/>
              <a:pPr/>
              <a:t>‹#›</a:t>
            </a:fld>
            <a:endParaRPr lang="en-US" altLang="en-US"/>
          </a:p>
        </p:txBody>
      </p:sp>
    </p:spTree>
    <p:extLst>
      <p:ext uri="{BB962C8B-B14F-4D97-AF65-F5344CB8AC3E}">
        <p14:creationId xmlns:p14="http://schemas.microsoft.com/office/powerpoint/2010/main" val="950012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68" indent="0" algn="ctr">
              <a:buNone/>
              <a:defRPr>
                <a:solidFill>
                  <a:schemeClr val="tx1">
                    <a:tint val="75000"/>
                  </a:schemeClr>
                </a:solidFill>
              </a:defRPr>
            </a:lvl2pPr>
            <a:lvl3pPr marL="913130" indent="0" algn="ctr">
              <a:buNone/>
              <a:defRPr>
                <a:solidFill>
                  <a:schemeClr val="tx1">
                    <a:tint val="75000"/>
                  </a:schemeClr>
                </a:solidFill>
              </a:defRPr>
            </a:lvl3pPr>
            <a:lvl4pPr marL="1369694" indent="0" algn="ctr">
              <a:buNone/>
              <a:defRPr>
                <a:solidFill>
                  <a:schemeClr val="tx1">
                    <a:tint val="75000"/>
                  </a:schemeClr>
                </a:solidFill>
              </a:defRPr>
            </a:lvl4pPr>
            <a:lvl5pPr marL="1826257" indent="0" algn="ctr">
              <a:buNone/>
              <a:defRPr>
                <a:solidFill>
                  <a:schemeClr val="tx1">
                    <a:tint val="75000"/>
                  </a:schemeClr>
                </a:solidFill>
              </a:defRPr>
            </a:lvl5pPr>
            <a:lvl6pPr marL="2282825" indent="0" algn="ctr">
              <a:buNone/>
              <a:defRPr>
                <a:solidFill>
                  <a:schemeClr val="tx1">
                    <a:tint val="75000"/>
                  </a:schemeClr>
                </a:solidFill>
              </a:defRPr>
            </a:lvl6pPr>
            <a:lvl7pPr marL="2739386" indent="0" algn="ctr">
              <a:buNone/>
              <a:defRPr>
                <a:solidFill>
                  <a:schemeClr val="tx1">
                    <a:tint val="75000"/>
                  </a:schemeClr>
                </a:solidFill>
              </a:defRPr>
            </a:lvl7pPr>
            <a:lvl8pPr marL="3195951" indent="0" algn="ctr">
              <a:buNone/>
              <a:defRPr>
                <a:solidFill>
                  <a:schemeClr val="tx1">
                    <a:tint val="75000"/>
                  </a:schemeClr>
                </a:solidFill>
              </a:defRPr>
            </a:lvl8pPr>
            <a:lvl9pPr marL="36525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2542507C-C078-4716-BE93-922A4DBE1335}"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3D42BB9D-C71A-4E75-99E5-E5F2D621A1CA}" type="slidenum">
              <a:rPr lang="en-US" altLang="en-US"/>
              <a:pPr/>
              <a:t>‹#›</a:t>
            </a:fld>
            <a:endParaRPr lang="en-US" altLang="en-US"/>
          </a:p>
        </p:txBody>
      </p:sp>
    </p:spTree>
    <p:extLst>
      <p:ext uri="{BB962C8B-B14F-4D97-AF65-F5344CB8AC3E}">
        <p14:creationId xmlns:p14="http://schemas.microsoft.com/office/powerpoint/2010/main" val="3025732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70FE24B-DF88-4D04-B7A4-FB4F5E9587FB}"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21CC828C-3478-4EA5-BB40-8F43174CF35C}" type="slidenum">
              <a:rPr lang="en-US" altLang="en-US"/>
              <a:pPr/>
              <a:t>‹#›</a:t>
            </a:fld>
            <a:endParaRPr lang="en-US" altLang="en-US"/>
          </a:p>
        </p:txBody>
      </p:sp>
    </p:spTree>
    <p:extLst>
      <p:ext uri="{BB962C8B-B14F-4D97-AF65-F5344CB8AC3E}">
        <p14:creationId xmlns:p14="http://schemas.microsoft.com/office/powerpoint/2010/main" val="4051053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68" indent="0">
              <a:buNone/>
              <a:defRPr sz="1800">
                <a:solidFill>
                  <a:schemeClr val="tx1">
                    <a:tint val="75000"/>
                  </a:schemeClr>
                </a:solidFill>
              </a:defRPr>
            </a:lvl2pPr>
            <a:lvl3pPr marL="913130" indent="0">
              <a:buNone/>
              <a:defRPr sz="1500">
                <a:solidFill>
                  <a:schemeClr val="tx1">
                    <a:tint val="75000"/>
                  </a:schemeClr>
                </a:solidFill>
              </a:defRPr>
            </a:lvl3pPr>
            <a:lvl4pPr marL="1369694" indent="0">
              <a:buNone/>
              <a:defRPr sz="1400">
                <a:solidFill>
                  <a:schemeClr val="tx1">
                    <a:tint val="75000"/>
                  </a:schemeClr>
                </a:solidFill>
              </a:defRPr>
            </a:lvl4pPr>
            <a:lvl5pPr marL="1826257" indent="0">
              <a:buNone/>
              <a:defRPr sz="1400">
                <a:solidFill>
                  <a:schemeClr val="tx1">
                    <a:tint val="75000"/>
                  </a:schemeClr>
                </a:solidFill>
              </a:defRPr>
            </a:lvl5pPr>
            <a:lvl6pPr marL="2282825" indent="0">
              <a:buNone/>
              <a:defRPr sz="1400">
                <a:solidFill>
                  <a:schemeClr val="tx1">
                    <a:tint val="75000"/>
                  </a:schemeClr>
                </a:solidFill>
              </a:defRPr>
            </a:lvl6pPr>
            <a:lvl7pPr marL="2739386" indent="0">
              <a:buNone/>
              <a:defRPr sz="1400">
                <a:solidFill>
                  <a:schemeClr val="tx1">
                    <a:tint val="75000"/>
                  </a:schemeClr>
                </a:solidFill>
              </a:defRPr>
            </a:lvl7pPr>
            <a:lvl8pPr marL="3195951" indent="0">
              <a:buNone/>
              <a:defRPr sz="1400">
                <a:solidFill>
                  <a:schemeClr val="tx1">
                    <a:tint val="75000"/>
                  </a:schemeClr>
                </a:solidFill>
              </a:defRPr>
            </a:lvl8pPr>
            <a:lvl9pPr marL="365251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52237D7A-BF52-400B-9ABA-F88E910A0E9E}"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5BD15062-2DD7-468C-AAD1-ECCD53FFBCE7}" type="slidenum">
              <a:rPr lang="en-US" altLang="en-US"/>
              <a:pPr/>
              <a:t>‹#›</a:t>
            </a:fld>
            <a:endParaRPr lang="en-US" altLang="en-US"/>
          </a:p>
        </p:txBody>
      </p:sp>
    </p:spTree>
    <p:extLst>
      <p:ext uri="{BB962C8B-B14F-4D97-AF65-F5344CB8AC3E}">
        <p14:creationId xmlns:p14="http://schemas.microsoft.com/office/powerpoint/2010/main" val="1489134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fld id="{F8EBD176-3EAC-4984-B5D7-9C91FA37FB53}" type="datetimeFigureOut">
              <a:rPr lang="en-US"/>
              <a:pPr>
                <a:defRPr/>
              </a:pPr>
              <a:t>11/2/2016</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183F3E5F-53C9-46A6-9F22-6E67F2C137E8}" type="slidenum">
              <a:rPr lang="en-US" altLang="en-US"/>
              <a:pPr/>
              <a:t>‹#›</a:t>
            </a:fld>
            <a:endParaRPr lang="en-US" altLang="en-US"/>
          </a:p>
        </p:txBody>
      </p:sp>
    </p:spTree>
    <p:extLst>
      <p:ext uri="{BB962C8B-B14F-4D97-AF65-F5344CB8AC3E}">
        <p14:creationId xmlns:p14="http://schemas.microsoft.com/office/powerpoint/2010/main" val="1994955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6568" indent="0">
              <a:buNone/>
              <a:defRPr sz="2000" b="1"/>
            </a:lvl2pPr>
            <a:lvl3pPr marL="913130" indent="0">
              <a:buNone/>
              <a:defRPr sz="1800" b="1"/>
            </a:lvl3pPr>
            <a:lvl4pPr marL="1369694" indent="0">
              <a:buNone/>
              <a:defRPr sz="1500" b="1"/>
            </a:lvl4pPr>
            <a:lvl5pPr marL="1826257" indent="0">
              <a:buNone/>
              <a:defRPr sz="1500" b="1"/>
            </a:lvl5pPr>
            <a:lvl6pPr marL="2282825" indent="0">
              <a:buNone/>
              <a:defRPr sz="1500" b="1"/>
            </a:lvl6pPr>
            <a:lvl7pPr marL="2739386" indent="0">
              <a:buNone/>
              <a:defRPr sz="1500" b="1"/>
            </a:lvl7pPr>
            <a:lvl8pPr marL="3195951" indent="0">
              <a:buNone/>
              <a:defRPr sz="1500" b="1"/>
            </a:lvl8pPr>
            <a:lvl9pPr marL="3652516"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5"/>
            <a:ext cx="4041775" cy="639763"/>
          </a:xfrm>
        </p:spPr>
        <p:txBody>
          <a:bodyPr anchor="b"/>
          <a:lstStyle>
            <a:lvl1pPr marL="0" indent="0">
              <a:buNone/>
              <a:defRPr sz="2400" b="1"/>
            </a:lvl1pPr>
            <a:lvl2pPr marL="456568" indent="0">
              <a:buNone/>
              <a:defRPr sz="2000" b="1"/>
            </a:lvl2pPr>
            <a:lvl3pPr marL="913130" indent="0">
              <a:buNone/>
              <a:defRPr sz="1800" b="1"/>
            </a:lvl3pPr>
            <a:lvl4pPr marL="1369694" indent="0">
              <a:buNone/>
              <a:defRPr sz="1500" b="1"/>
            </a:lvl4pPr>
            <a:lvl5pPr marL="1826257" indent="0">
              <a:buNone/>
              <a:defRPr sz="1500" b="1"/>
            </a:lvl5pPr>
            <a:lvl6pPr marL="2282825" indent="0">
              <a:buNone/>
              <a:defRPr sz="1500" b="1"/>
            </a:lvl6pPr>
            <a:lvl7pPr marL="2739386" indent="0">
              <a:buNone/>
              <a:defRPr sz="1500" b="1"/>
            </a:lvl7pPr>
            <a:lvl8pPr marL="3195951" indent="0">
              <a:buNone/>
              <a:defRPr sz="1500" b="1"/>
            </a:lvl8pPr>
            <a:lvl9pPr marL="3652516"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30"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fld id="{82A1C3CF-A281-45B4-A26A-AAFFF6502A57}" type="datetimeFigureOut">
              <a:rPr lang="en-US"/>
              <a:pPr>
                <a:defRPr/>
              </a:pPr>
              <a:t>11/2/2016</a:t>
            </a:fld>
            <a:endParaRPr lang="en-US" dirty="0"/>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fld id="{DB39CB3E-945E-4A7C-A800-085821B20D12}" type="slidenum">
              <a:rPr lang="en-US" altLang="en-US"/>
              <a:pPr/>
              <a:t>‹#›</a:t>
            </a:fld>
            <a:endParaRPr lang="en-US" altLang="en-US"/>
          </a:p>
        </p:txBody>
      </p:sp>
    </p:spTree>
    <p:extLst>
      <p:ext uri="{BB962C8B-B14F-4D97-AF65-F5344CB8AC3E}">
        <p14:creationId xmlns:p14="http://schemas.microsoft.com/office/powerpoint/2010/main" val="789979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fld id="{8D84015D-84A7-46B9-AF2A-47E8B040B614}" type="datetimeFigureOut">
              <a:rPr lang="en-US"/>
              <a:pPr>
                <a:defRPr/>
              </a:pPr>
              <a:t>11/2/2016</a:t>
            </a:fld>
            <a:endParaRPr lang="en-US" dirty="0"/>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fld id="{0ADDDB7C-C0AC-47AF-8FB0-E557A2EBBA1B}" type="slidenum">
              <a:rPr lang="en-US" altLang="en-US"/>
              <a:pPr/>
              <a:t>‹#›</a:t>
            </a:fld>
            <a:endParaRPr lang="en-US" altLang="en-US"/>
          </a:p>
        </p:txBody>
      </p:sp>
    </p:spTree>
    <p:extLst>
      <p:ext uri="{BB962C8B-B14F-4D97-AF65-F5344CB8AC3E}">
        <p14:creationId xmlns:p14="http://schemas.microsoft.com/office/powerpoint/2010/main" val="2640492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E2C6DF2-736A-4824-AF1F-20A6CA1788C3}"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A1FDC6-409D-4C58-94F3-C5B82B3AAB5F}" type="slidenum">
              <a:rPr lang="en-US" altLang="en-US"/>
              <a:pPr/>
              <a:t>‹#›</a:t>
            </a:fld>
            <a:endParaRPr lang="en-US" altLang="en-US"/>
          </a:p>
        </p:txBody>
      </p:sp>
    </p:spTree>
    <p:extLst>
      <p:ext uri="{BB962C8B-B14F-4D97-AF65-F5344CB8AC3E}">
        <p14:creationId xmlns:p14="http://schemas.microsoft.com/office/powerpoint/2010/main" val="3239061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fld id="{76C5A9AF-676E-4345-A6CB-FEFB5AB837B7}" type="datetimeFigureOut">
              <a:rPr lang="en-US"/>
              <a:pPr>
                <a:defRPr/>
              </a:pPr>
              <a:t>11/2/2016</a:t>
            </a:fld>
            <a:endParaRPr lang="en-US" dirty="0"/>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fld id="{FF4668EC-8242-40AF-9AAD-0CF44649E363}" type="slidenum">
              <a:rPr lang="en-US" altLang="en-US"/>
              <a:pPr/>
              <a:t>‹#›</a:t>
            </a:fld>
            <a:endParaRPr lang="en-US" altLang="en-US"/>
          </a:p>
        </p:txBody>
      </p:sp>
    </p:spTree>
    <p:extLst>
      <p:ext uri="{BB962C8B-B14F-4D97-AF65-F5344CB8AC3E}">
        <p14:creationId xmlns:p14="http://schemas.microsoft.com/office/powerpoint/2010/main" val="2631166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5"/>
            <a:ext cx="3008313" cy="4691063"/>
          </a:xfrm>
        </p:spPr>
        <p:txBody>
          <a:bodyPr/>
          <a:lstStyle>
            <a:lvl1pPr marL="0" indent="0">
              <a:buNone/>
              <a:defRPr sz="1400"/>
            </a:lvl1pPr>
            <a:lvl2pPr marL="456568" indent="0">
              <a:buNone/>
              <a:defRPr sz="1300"/>
            </a:lvl2pPr>
            <a:lvl3pPr marL="913130" indent="0">
              <a:buNone/>
              <a:defRPr sz="1000"/>
            </a:lvl3pPr>
            <a:lvl4pPr marL="1369694" indent="0">
              <a:buNone/>
              <a:defRPr sz="800"/>
            </a:lvl4pPr>
            <a:lvl5pPr marL="1826257" indent="0">
              <a:buNone/>
              <a:defRPr sz="800"/>
            </a:lvl5pPr>
            <a:lvl6pPr marL="2282825" indent="0">
              <a:buNone/>
              <a:defRPr sz="800"/>
            </a:lvl6pPr>
            <a:lvl7pPr marL="2739386" indent="0">
              <a:buNone/>
              <a:defRPr sz="800"/>
            </a:lvl7pPr>
            <a:lvl8pPr marL="3195951" indent="0">
              <a:buNone/>
              <a:defRPr sz="800"/>
            </a:lvl8pPr>
            <a:lvl9pPr marL="3652516" indent="0">
              <a:buNone/>
              <a:defRPr sz="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42BF84CC-D5FB-4F92-A8A1-7ADE6AC4ABE7}" type="datetimeFigureOut">
              <a:rPr lang="en-US"/>
              <a:pPr>
                <a:defRPr/>
              </a:pPr>
              <a:t>11/2/2016</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9D61C0DC-0B96-43C6-B5C0-D1D8F1EEE664}" type="slidenum">
              <a:rPr lang="en-US" altLang="en-US"/>
              <a:pPr/>
              <a:t>‹#›</a:t>
            </a:fld>
            <a:endParaRPr lang="en-US" altLang="en-US"/>
          </a:p>
        </p:txBody>
      </p:sp>
    </p:spTree>
    <p:extLst>
      <p:ext uri="{BB962C8B-B14F-4D97-AF65-F5344CB8AC3E}">
        <p14:creationId xmlns:p14="http://schemas.microsoft.com/office/powerpoint/2010/main" val="2075654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68" indent="0">
              <a:buNone/>
              <a:defRPr sz="2800"/>
            </a:lvl2pPr>
            <a:lvl3pPr marL="913130" indent="0">
              <a:buNone/>
              <a:defRPr sz="2400"/>
            </a:lvl3pPr>
            <a:lvl4pPr marL="1369694" indent="0">
              <a:buNone/>
              <a:defRPr sz="2000"/>
            </a:lvl4pPr>
            <a:lvl5pPr marL="1826257" indent="0">
              <a:buNone/>
              <a:defRPr sz="2000"/>
            </a:lvl5pPr>
            <a:lvl6pPr marL="2282825" indent="0">
              <a:buNone/>
              <a:defRPr sz="2000"/>
            </a:lvl6pPr>
            <a:lvl7pPr marL="2739386" indent="0">
              <a:buNone/>
              <a:defRPr sz="2000"/>
            </a:lvl7pPr>
            <a:lvl8pPr marL="3195951" indent="0">
              <a:buNone/>
              <a:defRPr sz="2000"/>
            </a:lvl8pPr>
            <a:lvl9pPr marL="3652516"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6568" indent="0">
              <a:buNone/>
              <a:defRPr sz="1300"/>
            </a:lvl2pPr>
            <a:lvl3pPr marL="913130" indent="0">
              <a:buNone/>
              <a:defRPr sz="1000"/>
            </a:lvl3pPr>
            <a:lvl4pPr marL="1369694" indent="0">
              <a:buNone/>
              <a:defRPr sz="800"/>
            </a:lvl4pPr>
            <a:lvl5pPr marL="1826257" indent="0">
              <a:buNone/>
              <a:defRPr sz="800"/>
            </a:lvl5pPr>
            <a:lvl6pPr marL="2282825" indent="0">
              <a:buNone/>
              <a:defRPr sz="800"/>
            </a:lvl6pPr>
            <a:lvl7pPr marL="2739386" indent="0">
              <a:buNone/>
              <a:defRPr sz="800"/>
            </a:lvl7pPr>
            <a:lvl8pPr marL="3195951" indent="0">
              <a:buNone/>
              <a:defRPr sz="800"/>
            </a:lvl8pPr>
            <a:lvl9pPr marL="3652516" indent="0">
              <a:buNone/>
              <a:defRPr sz="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D1E9C867-8165-41C3-81A3-C4339953D029}" type="datetimeFigureOut">
              <a:rPr lang="en-US"/>
              <a:pPr>
                <a:defRPr/>
              </a:pPr>
              <a:t>11/2/2016</a:t>
            </a:fld>
            <a:endParaRPr lang="en-US" dirty="0"/>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fld id="{B9833407-C72A-4604-A5B3-20E22FA08285}" type="slidenum">
              <a:rPr lang="en-US" altLang="en-US"/>
              <a:pPr/>
              <a:t>‹#›</a:t>
            </a:fld>
            <a:endParaRPr lang="en-US" altLang="en-US"/>
          </a:p>
        </p:txBody>
      </p:sp>
    </p:spTree>
    <p:extLst>
      <p:ext uri="{BB962C8B-B14F-4D97-AF65-F5344CB8AC3E}">
        <p14:creationId xmlns:p14="http://schemas.microsoft.com/office/powerpoint/2010/main" val="5268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2479E75A-28D4-46A5-9EFC-61ACCE55AA60}"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F5C87C4D-2E24-4A9B-9C2A-FCEEE1576926}" type="slidenum">
              <a:rPr lang="en-US" altLang="en-US"/>
              <a:pPr/>
              <a:t>‹#›</a:t>
            </a:fld>
            <a:endParaRPr lang="en-US" altLang="en-US"/>
          </a:p>
        </p:txBody>
      </p:sp>
    </p:spTree>
    <p:extLst>
      <p:ext uri="{BB962C8B-B14F-4D97-AF65-F5344CB8AC3E}">
        <p14:creationId xmlns:p14="http://schemas.microsoft.com/office/powerpoint/2010/main" val="2977879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10B66E9-962C-4267-A33A-E9D11D113A4C}" type="datetimeFigureOut">
              <a:rPr lang="en-US"/>
              <a:pPr>
                <a:defRPr/>
              </a:pPr>
              <a:t>11/2/2016</a:t>
            </a:fld>
            <a:endParaRPr lang="en-US" dirty="0"/>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fld id="{73E7C232-601E-4152-8D9D-AD8CA2D72E1A}" type="slidenum">
              <a:rPr lang="en-US" altLang="en-US"/>
              <a:pPr/>
              <a:t>‹#›</a:t>
            </a:fld>
            <a:endParaRPr lang="en-US" altLang="en-US"/>
          </a:p>
        </p:txBody>
      </p:sp>
    </p:spTree>
    <p:extLst>
      <p:ext uri="{BB962C8B-B14F-4D97-AF65-F5344CB8AC3E}">
        <p14:creationId xmlns:p14="http://schemas.microsoft.com/office/powerpoint/2010/main" val="1585085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4"/>
            <a:ext cx="7772400" cy="1470025"/>
          </a:xfrm>
        </p:spPr>
        <p:txBody>
          <a:bodyPr>
            <a:normAutofit/>
          </a:bodyPr>
          <a:lstStyle>
            <a:lvl1pPr algn="ctr">
              <a:defRPr sz="41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036" indent="0" algn="ctr">
              <a:buNone/>
              <a:defRPr>
                <a:solidFill>
                  <a:schemeClr val="tx1">
                    <a:tint val="75000"/>
                  </a:schemeClr>
                </a:solidFill>
              </a:defRPr>
            </a:lvl2pPr>
            <a:lvl3pPr marL="914070" indent="0" algn="ctr">
              <a:buNone/>
              <a:defRPr>
                <a:solidFill>
                  <a:schemeClr val="tx1">
                    <a:tint val="75000"/>
                  </a:schemeClr>
                </a:solidFill>
              </a:defRPr>
            </a:lvl3pPr>
            <a:lvl4pPr marL="1371107" indent="0" algn="ctr">
              <a:buNone/>
              <a:defRPr>
                <a:solidFill>
                  <a:schemeClr val="tx1">
                    <a:tint val="75000"/>
                  </a:schemeClr>
                </a:solidFill>
              </a:defRPr>
            </a:lvl4pPr>
            <a:lvl5pPr marL="1828142" indent="0" algn="ctr">
              <a:buNone/>
              <a:defRPr>
                <a:solidFill>
                  <a:schemeClr val="tx1">
                    <a:tint val="75000"/>
                  </a:schemeClr>
                </a:solidFill>
              </a:defRPr>
            </a:lvl5pPr>
            <a:lvl6pPr marL="2285177" indent="0" algn="ctr">
              <a:buNone/>
              <a:defRPr>
                <a:solidFill>
                  <a:schemeClr val="tx1">
                    <a:tint val="75000"/>
                  </a:schemeClr>
                </a:solidFill>
              </a:defRPr>
            </a:lvl6pPr>
            <a:lvl7pPr marL="2742212" indent="0" algn="ctr">
              <a:buNone/>
              <a:defRPr>
                <a:solidFill>
                  <a:schemeClr val="tx1">
                    <a:tint val="75000"/>
                  </a:schemeClr>
                </a:solidFill>
              </a:defRPr>
            </a:lvl7pPr>
            <a:lvl8pPr marL="3199246" indent="0" algn="ctr">
              <a:buNone/>
              <a:defRPr>
                <a:solidFill>
                  <a:schemeClr val="tx1">
                    <a:tint val="75000"/>
                  </a:schemeClr>
                </a:solidFill>
              </a:defRPr>
            </a:lvl8pPr>
            <a:lvl9pPr marL="36562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467CAA3-BD0B-487E-B308-856A967D1C0C}" type="datetimeFigureOut">
              <a:rPr lang="en-US">
                <a:solidFill>
                  <a:prstClr val="black">
                    <a:tint val="75000"/>
                  </a:prstClr>
                </a:solidFill>
              </a:rPr>
              <a:pPr>
                <a:defRPr/>
              </a:pPr>
              <a:t>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8C6528-6D47-4291-8855-7807F7825B29}" type="slidenum">
              <a:rPr lang="en-US" altLang="en-US"/>
              <a:pPr/>
              <a:t>‹#›</a:t>
            </a:fld>
            <a:endParaRPr lang="en-US" altLang="en-US"/>
          </a:p>
        </p:txBody>
      </p:sp>
    </p:spTree>
    <p:extLst>
      <p:ext uri="{BB962C8B-B14F-4D97-AF65-F5344CB8AC3E}">
        <p14:creationId xmlns:p14="http://schemas.microsoft.com/office/powerpoint/2010/main" val="584417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1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4178B22-2A15-44D1-83EB-21721E3C4B3A}" type="datetimeFigureOut">
              <a:rPr lang="en-US">
                <a:solidFill>
                  <a:prstClr val="black">
                    <a:tint val="75000"/>
                  </a:prstClr>
                </a:solidFill>
              </a:rPr>
              <a:pPr>
                <a:defRPr/>
              </a:pPr>
              <a:t>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226EA47-A02F-4F8E-A384-FBF5DDCF097D}" type="slidenum">
              <a:rPr lang="en-US" altLang="en-US"/>
              <a:pPr/>
              <a:t>‹#›</a:t>
            </a:fld>
            <a:endParaRPr lang="en-US" altLang="en-US"/>
          </a:p>
        </p:txBody>
      </p:sp>
    </p:spTree>
    <p:extLst>
      <p:ext uri="{BB962C8B-B14F-4D97-AF65-F5344CB8AC3E}">
        <p14:creationId xmlns:p14="http://schemas.microsoft.com/office/powerpoint/2010/main" val="4071864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36" indent="0">
              <a:buNone/>
              <a:defRPr sz="1800">
                <a:solidFill>
                  <a:schemeClr val="tx1">
                    <a:tint val="75000"/>
                  </a:schemeClr>
                </a:solidFill>
              </a:defRPr>
            </a:lvl2pPr>
            <a:lvl3pPr marL="914070" indent="0">
              <a:buNone/>
              <a:defRPr sz="1500">
                <a:solidFill>
                  <a:schemeClr val="tx1">
                    <a:tint val="75000"/>
                  </a:schemeClr>
                </a:solidFill>
              </a:defRPr>
            </a:lvl3pPr>
            <a:lvl4pPr marL="1371107" indent="0">
              <a:buNone/>
              <a:defRPr sz="1400">
                <a:solidFill>
                  <a:schemeClr val="tx1">
                    <a:tint val="75000"/>
                  </a:schemeClr>
                </a:solidFill>
              </a:defRPr>
            </a:lvl4pPr>
            <a:lvl5pPr marL="1828142" indent="0">
              <a:buNone/>
              <a:defRPr sz="1400">
                <a:solidFill>
                  <a:schemeClr val="tx1">
                    <a:tint val="75000"/>
                  </a:schemeClr>
                </a:solidFill>
              </a:defRPr>
            </a:lvl5pPr>
            <a:lvl6pPr marL="2285177" indent="0">
              <a:buNone/>
              <a:defRPr sz="1400">
                <a:solidFill>
                  <a:schemeClr val="tx1">
                    <a:tint val="75000"/>
                  </a:schemeClr>
                </a:solidFill>
              </a:defRPr>
            </a:lvl6pPr>
            <a:lvl7pPr marL="2742212" indent="0">
              <a:buNone/>
              <a:defRPr sz="1400">
                <a:solidFill>
                  <a:schemeClr val="tx1">
                    <a:tint val="75000"/>
                  </a:schemeClr>
                </a:solidFill>
              </a:defRPr>
            </a:lvl7pPr>
            <a:lvl8pPr marL="3199246" indent="0">
              <a:buNone/>
              <a:defRPr sz="1400">
                <a:solidFill>
                  <a:schemeClr val="tx1">
                    <a:tint val="75000"/>
                  </a:schemeClr>
                </a:solidFill>
              </a:defRPr>
            </a:lvl8pPr>
            <a:lvl9pPr marL="36562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B5AE6F6-1425-4BFD-A939-3170AE72247A}" type="datetimeFigureOut">
              <a:rPr lang="en-US">
                <a:solidFill>
                  <a:prstClr val="black">
                    <a:tint val="75000"/>
                  </a:prstClr>
                </a:solidFill>
              </a:rPr>
              <a:pPr>
                <a:defRPr/>
              </a:pPr>
              <a:t>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75B115B-4F2B-4E5B-8D73-00575DF33EE0}" type="slidenum">
              <a:rPr lang="en-US" altLang="en-US"/>
              <a:pPr/>
              <a:t>‹#›</a:t>
            </a:fld>
            <a:endParaRPr lang="en-US" altLang="en-US"/>
          </a:p>
        </p:txBody>
      </p:sp>
    </p:spTree>
    <p:extLst>
      <p:ext uri="{BB962C8B-B14F-4D97-AF65-F5344CB8AC3E}">
        <p14:creationId xmlns:p14="http://schemas.microsoft.com/office/powerpoint/2010/main" val="4017451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ED2F25-EBE0-45F0-8C7B-E94F912BAC30}" type="datetimeFigureOut">
              <a:rPr lang="en-US">
                <a:solidFill>
                  <a:prstClr val="black">
                    <a:tint val="75000"/>
                  </a:prstClr>
                </a:solidFill>
              </a:rPr>
              <a:pPr>
                <a:defRPr/>
              </a:pPr>
              <a:t>11/2/2016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C3E38FB-E6DA-406B-B1A1-5D4177C94BFC}" type="slidenum">
              <a:rPr lang="en-US" altLang="en-US"/>
              <a:pPr/>
              <a:t>‹#›</a:t>
            </a:fld>
            <a:endParaRPr lang="en-US" altLang="en-US"/>
          </a:p>
        </p:txBody>
      </p:sp>
    </p:spTree>
    <p:extLst>
      <p:ext uri="{BB962C8B-B14F-4D97-AF65-F5344CB8AC3E}">
        <p14:creationId xmlns:p14="http://schemas.microsoft.com/office/powerpoint/2010/main" val="56433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7036" indent="0">
              <a:buNone/>
              <a:defRPr sz="2000" b="1"/>
            </a:lvl2pPr>
            <a:lvl3pPr marL="914070" indent="0">
              <a:buNone/>
              <a:defRPr sz="1800" b="1"/>
            </a:lvl3pPr>
            <a:lvl4pPr marL="1371107" indent="0">
              <a:buNone/>
              <a:defRPr sz="1500" b="1"/>
            </a:lvl4pPr>
            <a:lvl5pPr marL="1828142" indent="0">
              <a:buNone/>
              <a:defRPr sz="1500" b="1"/>
            </a:lvl5pPr>
            <a:lvl6pPr marL="2285177" indent="0">
              <a:buNone/>
              <a:defRPr sz="1500" b="1"/>
            </a:lvl6pPr>
            <a:lvl7pPr marL="2742212" indent="0">
              <a:buNone/>
              <a:defRPr sz="1500" b="1"/>
            </a:lvl7pPr>
            <a:lvl8pPr marL="3199246" indent="0">
              <a:buNone/>
              <a:defRPr sz="1500" b="1"/>
            </a:lvl8pPr>
            <a:lvl9pPr marL="3656283"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7"/>
            <a:ext cx="4041775" cy="639762"/>
          </a:xfrm>
        </p:spPr>
        <p:txBody>
          <a:bodyPr anchor="b"/>
          <a:lstStyle>
            <a:lvl1pPr marL="0" indent="0">
              <a:buNone/>
              <a:defRPr sz="2400" b="1"/>
            </a:lvl1pPr>
            <a:lvl2pPr marL="457036" indent="0">
              <a:buNone/>
              <a:defRPr sz="2000" b="1"/>
            </a:lvl2pPr>
            <a:lvl3pPr marL="914070" indent="0">
              <a:buNone/>
              <a:defRPr sz="1800" b="1"/>
            </a:lvl3pPr>
            <a:lvl4pPr marL="1371107" indent="0">
              <a:buNone/>
              <a:defRPr sz="1500" b="1"/>
            </a:lvl4pPr>
            <a:lvl5pPr marL="1828142" indent="0">
              <a:buNone/>
              <a:defRPr sz="1500" b="1"/>
            </a:lvl5pPr>
            <a:lvl6pPr marL="2285177" indent="0">
              <a:buNone/>
              <a:defRPr sz="1500" b="1"/>
            </a:lvl6pPr>
            <a:lvl7pPr marL="2742212" indent="0">
              <a:buNone/>
              <a:defRPr sz="1500" b="1"/>
            </a:lvl7pPr>
            <a:lvl8pPr marL="3199246" indent="0">
              <a:buNone/>
              <a:defRPr sz="1500" b="1"/>
            </a:lvl8pPr>
            <a:lvl9pPr marL="3656283"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025" y="2174879"/>
            <a:ext cx="4041775" cy="3951288"/>
          </a:xfrm>
        </p:spPr>
        <p:txBody>
          <a:bodyPr/>
          <a:lstStyle>
            <a:lvl1pPr>
              <a:defRPr sz="24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0D94632-5A4B-4C80-810C-EADB83965FB5}" type="datetimeFigureOut">
              <a:rPr lang="en-US">
                <a:solidFill>
                  <a:prstClr val="black">
                    <a:tint val="75000"/>
                  </a:prstClr>
                </a:solidFill>
              </a:rPr>
              <a:pPr>
                <a:defRPr/>
              </a:pPr>
              <a:t>11/2/2016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2BA1543D-CE3E-4549-9618-65F542CBF1B0}" type="slidenum">
              <a:rPr lang="en-US" altLang="en-US"/>
              <a:pPr/>
              <a:t>‹#›</a:t>
            </a:fld>
            <a:endParaRPr lang="en-US" altLang="en-US"/>
          </a:p>
        </p:txBody>
      </p:sp>
    </p:spTree>
    <p:extLst>
      <p:ext uri="{BB962C8B-B14F-4D97-AF65-F5344CB8AC3E}">
        <p14:creationId xmlns:p14="http://schemas.microsoft.com/office/powerpoint/2010/main" val="413677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4ECC5B2-8A09-423C-A9A1-C490EF461A1F}" type="datetimeFigureOut">
              <a:rPr lang="en-US"/>
              <a:pPr>
                <a:defRPr/>
              </a:pPr>
              <a:t>11/2/2016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5B5D684-672E-4926-A447-EBF14896EB14}" type="slidenum">
              <a:rPr lang="en-US" altLang="en-US"/>
              <a:pPr/>
              <a:t>‹#›</a:t>
            </a:fld>
            <a:endParaRPr lang="en-US" altLang="en-US"/>
          </a:p>
        </p:txBody>
      </p:sp>
    </p:spTree>
    <p:extLst>
      <p:ext uri="{BB962C8B-B14F-4D97-AF65-F5344CB8AC3E}">
        <p14:creationId xmlns:p14="http://schemas.microsoft.com/office/powerpoint/2010/main" val="2342333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8DD40B1-22D6-4202-AF8F-2898E6E73DB1}" type="datetimeFigureOut">
              <a:rPr lang="en-US">
                <a:solidFill>
                  <a:prstClr val="black">
                    <a:tint val="75000"/>
                  </a:prstClr>
                </a:solidFill>
              </a:rPr>
              <a:pPr>
                <a:defRPr/>
              </a:pPr>
              <a:t>11/2/2016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A358307-F01B-4476-8B0B-4946D0AA7874}" type="slidenum">
              <a:rPr lang="en-US" altLang="en-US"/>
              <a:pPr/>
              <a:t>‹#›</a:t>
            </a:fld>
            <a:endParaRPr lang="en-US" altLang="en-US"/>
          </a:p>
        </p:txBody>
      </p:sp>
    </p:spTree>
    <p:extLst>
      <p:ext uri="{BB962C8B-B14F-4D97-AF65-F5344CB8AC3E}">
        <p14:creationId xmlns:p14="http://schemas.microsoft.com/office/powerpoint/2010/main" val="1089495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D81807-7F2C-487C-9971-ADA97E797677}" type="datetimeFigureOut">
              <a:rPr lang="en-US">
                <a:solidFill>
                  <a:prstClr val="black">
                    <a:tint val="75000"/>
                  </a:prstClr>
                </a:solidFill>
              </a:rPr>
              <a:pPr>
                <a:defRPr/>
              </a:pPr>
              <a:t>11/2/2016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BB49E27-0816-4F6C-A857-01227FF2454F}" type="slidenum">
              <a:rPr lang="en-US" altLang="en-US"/>
              <a:pPr/>
              <a:t>‹#›</a:t>
            </a:fld>
            <a:endParaRPr lang="en-US" altLang="en-US"/>
          </a:p>
        </p:txBody>
      </p:sp>
    </p:spTree>
    <p:extLst>
      <p:ext uri="{BB962C8B-B14F-4D97-AF65-F5344CB8AC3E}">
        <p14:creationId xmlns:p14="http://schemas.microsoft.com/office/powerpoint/2010/main" val="596604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036" indent="0">
              <a:buNone/>
              <a:defRPr sz="1300"/>
            </a:lvl2pPr>
            <a:lvl3pPr marL="914070" indent="0">
              <a:buNone/>
              <a:defRPr sz="1000"/>
            </a:lvl3pPr>
            <a:lvl4pPr marL="1371107" indent="0">
              <a:buNone/>
              <a:defRPr sz="800"/>
            </a:lvl4pPr>
            <a:lvl5pPr marL="1828142" indent="0">
              <a:buNone/>
              <a:defRPr sz="800"/>
            </a:lvl5pPr>
            <a:lvl6pPr marL="2285177" indent="0">
              <a:buNone/>
              <a:defRPr sz="800"/>
            </a:lvl6pPr>
            <a:lvl7pPr marL="2742212" indent="0">
              <a:buNone/>
              <a:defRPr sz="800"/>
            </a:lvl7pPr>
            <a:lvl8pPr marL="3199246" indent="0">
              <a:buNone/>
              <a:defRPr sz="800"/>
            </a:lvl8pPr>
            <a:lvl9pPr marL="3656283" indent="0">
              <a:buNone/>
              <a:defRPr sz="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62A58D-79CB-4567-9B42-590A15838ECA}" type="datetimeFigureOut">
              <a:rPr lang="en-US">
                <a:solidFill>
                  <a:prstClr val="black">
                    <a:tint val="75000"/>
                  </a:prstClr>
                </a:solidFill>
              </a:rPr>
              <a:pPr>
                <a:defRPr/>
              </a:pPr>
              <a:t>11/2/2016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4A6D4E2-6FD8-41EA-9D5C-2F71F21BA1BA}" type="slidenum">
              <a:rPr lang="en-US" altLang="en-US"/>
              <a:pPr/>
              <a:t>‹#›</a:t>
            </a:fld>
            <a:endParaRPr lang="en-US" altLang="en-US"/>
          </a:p>
        </p:txBody>
      </p:sp>
    </p:spTree>
    <p:extLst>
      <p:ext uri="{BB962C8B-B14F-4D97-AF65-F5344CB8AC3E}">
        <p14:creationId xmlns:p14="http://schemas.microsoft.com/office/powerpoint/2010/main" val="979706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36" indent="0">
              <a:buNone/>
              <a:defRPr sz="2800"/>
            </a:lvl2pPr>
            <a:lvl3pPr marL="914070" indent="0">
              <a:buNone/>
              <a:defRPr sz="2400"/>
            </a:lvl3pPr>
            <a:lvl4pPr marL="1371107" indent="0">
              <a:buNone/>
              <a:defRPr sz="2000"/>
            </a:lvl4pPr>
            <a:lvl5pPr marL="1828142" indent="0">
              <a:buNone/>
              <a:defRPr sz="2000"/>
            </a:lvl5pPr>
            <a:lvl6pPr marL="2285177" indent="0">
              <a:buNone/>
              <a:defRPr sz="2000"/>
            </a:lvl6pPr>
            <a:lvl7pPr marL="2742212" indent="0">
              <a:buNone/>
              <a:defRPr sz="2000"/>
            </a:lvl7pPr>
            <a:lvl8pPr marL="3199246" indent="0">
              <a:buNone/>
              <a:defRPr sz="2000"/>
            </a:lvl8pPr>
            <a:lvl9pPr marL="3656283"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7036" indent="0">
              <a:buNone/>
              <a:defRPr sz="1300"/>
            </a:lvl2pPr>
            <a:lvl3pPr marL="914070" indent="0">
              <a:buNone/>
              <a:defRPr sz="1000"/>
            </a:lvl3pPr>
            <a:lvl4pPr marL="1371107" indent="0">
              <a:buNone/>
              <a:defRPr sz="800"/>
            </a:lvl4pPr>
            <a:lvl5pPr marL="1828142" indent="0">
              <a:buNone/>
              <a:defRPr sz="800"/>
            </a:lvl5pPr>
            <a:lvl6pPr marL="2285177" indent="0">
              <a:buNone/>
              <a:defRPr sz="800"/>
            </a:lvl6pPr>
            <a:lvl7pPr marL="2742212" indent="0">
              <a:buNone/>
              <a:defRPr sz="800"/>
            </a:lvl7pPr>
            <a:lvl8pPr marL="3199246" indent="0">
              <a:buNone/>
              <a:defRPr sz="800"/>
            </a:lvl8pPr>
            <a:lvl9pPr marL="3656283" indent="0">
              <a:buNone/>
              <a:defRPr sz="8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A3BDFD-556E-4D02-B98D-A52F46C50D22}" type="datetimeFigureOut">
              <a:rPr lang="en-US">
                <a:solidFill>
                  <a:prstClr val="black">
                    <a:tint val="75000"/>
                  </a:prstClr>
                </a:solidFill>
              </a:rPr>
              <a:pPr>
                <a:defRPr/>
              </a:pPr>
              <a:t>11/2/2016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366987C-6EF1-4A3D-8BE4-33680B299A8A}" type="slidenum">
              <a:rPr lang="en-US" altLang="en-US"/>
              <a:pPr/>
              <a:t>‹#›</a:t>
            </a:fld>
            <a:endParaRPr lang="en-US" altLang="en-US"/>
          </a:p>
        </p:txBody>
      </p:sp>
    </p:spTree>
    <p:extLst>
      <p:ext uri="{BB962C8B-B14F-4D97-AF65-F5344CB8AC3E}">
        <p14:creationId xmlns:p14="http://schemas.microsoft.com/office/powerpoint/2010/main" val="3608378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1C2156-F65E-4DB6-A341-DDFF1E3EEE37}" type="datetimeFigureOut">
              <a:rPr lang="en-US">
                <a:solidFill>
                  <a:prstClr val="black">
                    <a:tint val="75000"/>
                  </a:prstClr>
                </a:solidFill>
              </a:rPr>
              <a:pPr>
                <a:defRPr/>
              </a:pPr>
              <a:t>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90AF48A-1FD0-48A7-AD4D-17454B27076D}" type="slidenum">
              <a:rPr lang="en-US" altLang="en-US"/>
              <a:pPr/>
              <a:t>‹#›</a:t>
            </a:fld>
            <a:endParaRPr lang="en-US" altLang="en-US"/>
          </a:p>
        </p:txBody>
      </p:sp>
    </p:spTree>
    <p:extLst>
      <p:ext uri="{BB962C8B-B14F-4D97-AF65-F5344CB8AC3E}">
        <p14:creationId xmlns:p14="http://schemas.microsoft.com/office/powerpoint/2010/main" val="2931003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25F20F-D169-479E-A036-4660C4BEFC8D}" type="datetimeFigureOut">
              <a:rPr lang="en-US">
                <a:solidFill>
                  <a:prstClr val="black">
                    <a:tint val="75000"/>
                  </a:prstClr>
                </a:solidFill>
              </a:rPr>
              <a:pPr>
                <a:defRPr/>
              </a:pPr>
              <a:t>11/2/2016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84C798A-7F3C-49BB-8E77-FBAAF15A6AFD}" type="slidenum">
              <a:rPr lang="en-US" altLang="en-US"/>
              <a:pPr/>
              <a:t>‹#›</a:t>
            </a:fld>
            <a:endParaRPr lang="en-US" altLang="en-US"/>
          </a:p>
        </p:txBody>
      </p:sp>
    </p:spTree>
    <p:extLst>
      <p:ext uri="{BB962C8B-B14F-4D97-AF65-F5344CB8AC3E}">
        <p14:creationId xmlns:p14="http://schemas.microsoft.com/office/powerpoint/2010/main" val="3186805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4" name="Inhaltsplatzhalter 3"/>
          <p:cNvSpPr>
            <a:spLocks noGrp="1"/>
          </p:cNvSpPr>
          <p:nvPr>
            <p:ph sz="quarter" idx="10"/>
          </p:nvPr>
        </p:nvSpPr>
        <p:spPr>
          <a:xfrm>
            <a:off x="476250" y="1397000"/>
            <a:ext cx="8382000" cy="49530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75786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extLst>
      <p:ext uri="{BB962C8B-B14F-4D97-AF65-F5344CB8AC3E}">
        <p14:creationId xmlns:p14="http://schemas.microsoft.com/office/powerpoint/2010/main" val="42267645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814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4" descr="S11_LogoHor.png"/>
          <p:cNvPicPr>
            <a:picLocks noChangeAspect="1"/>
          </p:cNvPicPr>
          <p:nvPr/>
        </p:nvPicPr>
        <p:blipFill>
          <a:blip r:embed="rId2" cstate="print">
            <a:extLst>
              <a:ext uri="{28A0092B-C50C-407E-A947-70E740481C1C}">
                <a14:useLocalDpi xmlns:a14="http://schemas.microsoft.com/office/drawing/2010/main" val="0"/>
              </a:ext>
            </a:extLst>
          </a:blip>
          <a:srcRect t="79630" r="54198"/>
          <a:stretch>
            <a:fillRect/>
          </a:stretch>
        </p:blipFill>
        <p:spPr bwMode="auto">
          <a:xfrm>
            <a:off x="7048500" y="66675"/>
            <a:ext cx="19796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90501" y="1"/>
            <a:ext cx="6858000" cy="965728"/>
          </a:xfrm>
          <a:effectLst/>
        </p:spPr>
        <p:txBody>
          <a:bodyPr/>
          <a:lstStyle>
            <a:lvl1pPr algn="ctr">
              <a:defRPr>
                <a:effectLst/>
              </a:defRPr>
            </a:lvl1pPr>
          </a:lstStyle>
          <a:p>
            <a:r>
              <a:rPr lang="de-DE" dirty="0" err="1" smtClean="0"/>
              <a:t>Click</a:t>
            </a:r>
            <a:r>
              <a:rPr lang="de-DE" dirty="0" smtClean="0"/>
              <a:t> to </a:t>
            </a:r>
            <a:r>
              <a:rPr lang="de-DE" dirty="0" err="1" smtClean="0"/>
              <a:t>edit</a:t>
            </a:r>
            <a:r>
              <a:rPr lang="de-DE" dirty="0" smtClean="0"/>
              <a:t> Master title style</a:t>
            </a:r>
            <a:endParaRPr lang="en-US" dirty="0"/>
          </a:p>
        </p:txBody>
      </p:sp>
      <p:sp>
        <p:nvSpPr>
          <p:cNvPr id="5" name="Content Placeholder 4"/>
          <p:cNvSpPr>
            <a:spLocks noGrp="1"/>
          </p:cNvSpPr>
          <p:nvPr>
            <p:ph sz="quarter" idx="10"/>
          </p:nvPr>
        </p:nvSpPr>
        <p:spPr>
          <a:xfrm>
            <a:off x="190500" y="1270000"/>
            <a:ext cx="8763000" cy="5334000"/>
          </a:xfrm>
        </p:spPr>
        <p:txBody>
          <a:bodyPr/>
          <a:lstStyle>
            <a:lvl1pPr>
              <a:defRPr>
                <a:solidFill>
                  <a:schemeClr val="bg2"/>
                </a:solidFill>
                <a:effectLst/>
              </a:defRPr>
            </a:lvl1pPr>
            <a:lvl2pPr>
              <a:defRPr>
                <a:solidFill>
                  <a:schemeClr val="bg2"/>
                </a:solidFill>
                <a:effectLst/>
              </a:defRPr>
            </a:lvl2pPr>
            <a:lvl3pPr>
              <a:defRPr>
                <a:solidFill>
                  <a:schemeClr val="bg2"/>
                </a:solidFill>
                <a:effectLst/>
              </a:defRPr>
            </a:lvl3pPr>
            <a:lvl4pPr>
              <a:defRPr>
                <a:solidFill>
                  <a:schemeClr val="bg2"/>
                </a:solidFill>
                <a:effectLst/>
              </a:defRPr>
            </a:lvl4pPr>
            <a:lvl5pPr>
              <a:defRPr>
                <a:solidFill>
                  <a:schemeClr val="bg2"/>
                </a:solidFill>
                <a:effectLst/>
              </a:defRPr>
            </a:lvl5pPr>
          </a:lstStyle>
          <a:p>
            <a:pPr lvl="0"/>
            <a:r>
              <a:rPr lang="de-DE" dirty="0" err="1" smtClean="0"/>
              <a:t>Click</a:t>
            </a:r>
            <a:r>
              <a:rPr lang="de-DE" dirty="0" smtClean="0"/>
              <a:t> to </a:t>
            </a:r>
            <a:r>
              <a:rPr lang="de-DE" dirty="0" err="1" smtClean="0"/>
              <a:t>edit</a:t>
            </a:r>
            <a:r>
              <a:rPr lang="de-DE" dirty="0" smtClean="0"/>
              <a:t> Master text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Tree>
    <p:extLst>
      <p:ext uri="{BB962C8B-B14F-4D97-AF65-F5344CB8AC3E}">
        <p14:creationId xmlns:p14="http://schemas.microsoft.com/office/powerpoint/2010/main" val="119322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8E37A8-37BC-4F68-8783-16D9F4ED6A7D}" type="datetimeFigureOut">
              <a:rPr lang="en-US"/>
              <a:pPr>
                <a:defRPr/>
              </a:pPr>
              <a:t>11/2/2016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EFA5AB5-4B61-4844-91CC-951AB0614062}" type="slidenum">
              <a:rPr lang="en-US" altLang="en-US"/>
              <a:pPr/>
              <a:t>‹#›</a:t>
            </a:fld>
            <a:endParaRPr lang="en-US" altLang="en-US"/>
          </a:p>
        </p:txBody>
      </p:sp>
    </p:spTree>
    <p:extLst>
      <p:ext uri="{BB962C8B-B14F-4D97-AF65-F5344CB8AC3E}">
        <p14:creationId xmlns:p14="http://schemas.microsoft.com/office/powerpoint/2010/main" val="29566568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6713"/>
          </a:xfrm>
          <a:prstGeom prst="rect">
            <a:avLst/>
          </a:prstGeom>
        </p:spPr>
        <p:txBody>
          <a:bodyPr lIns="102413" tIns="51206" rIns="102413" bIns="51206"/>
          <a:lstStyle>
            <a:lvl1pPr defTabSz="512064" fontAlgn="auto">
              <a:spcBef>
                <a:spcPts val="0"/>
              </a:spcBef>
              <a:spcAft>
                <a:spcPts val="0"/>
              </a:spcAft>
              <a:defRPr sz="2000">
                <a:solidFill>
                  <a:srgbClr val="787972"/>
                </a:solidFill>
                <a:latin typeface="Arial"/>
              </a:defRPr>
            </a:lvl1pPr>
          </a:lstStyle>
          <a:p>
            <a:pPr>
              <a:defRPr/>
            </a:pPr>
            <a:fld id="{39C78E3F-A38C-0844-B350-C8937EF5BB12}" type="datetime1">
              <a:rPr lang="en-US"/>
              <a:pPr>
                <a:defRPr/>
              </a:pPr>
              <a:t>11/2/2016</a:t>
            </a:fld>
            <a:endParaRPr lang="en-US"/>
          </a:p>
        </p:txBody>
      </p:sp>
      <p:sp>
        <p:nvSpPr>
          <p:cNvPr id="5" name="Footer Placeholder 4"/>
          <p:cNvSpPr>
            <a:spLocks noGrp="1"/>
          </p:cNvSpPr>
          <p:nvPr>
            <p:ph type="ftr" sz="quarter" idx="11"/>
          </p:nvPr>
        </p:nvSpPr>
        <p:spPr>
          <a:xfrm>
            <a:off x="3124200" y="6356350"/>
            <a:ext cx="2895600" cy="366713"/>
          </a:xfrm>
          <a:prstGeom prst="rect">
            <a:avLst/>
          </a:prstGeom>
        </p:spPr>
        <p:txBody>
          <a:bodyPr lIns="102413" tIns="51206" rIns="102413" bIns="51206"/>
          <a:lstStyle>
            <a:lvl1pPr defTabSz="512064" fontAlgn="auto">
              <a:spcBef>
                <a:spcPts val="0"/>
              </a:spcBef>
              <a:spcAft>
                <a:spcPts val="0"/>
              </a:spcAft>
              <a:defRPr sz="2000">
                <a:solidFill>
                  <a:srgbClr val="787972"/>
                </a:solidFill>
                <a:latin typeface="Arial"/>
              </a:defRPr>
            </a:lvl1pPr>
          </a:lstStyle>
          <a:p>
            <a:pPr>
              <a:defRPr/>
            </a:pPr>
            <a:endParaRPr lang="en-US"/>
          </a:p>
        </p:txBody>
      </p:sp>
      <p:sp>
        <p:nvSpPr>
          <p:cNvPr id="6" name="Slide Number Placeholder 5"/>
          <p:cNvSpPr>
            <a:spLocks noGrp="1"/>
          </p:cNvSpPr>
          <p:nvPr>
            <p:ph type="sldNum" sz="quarter" idx="12"/>
          </p:nvPr>
        </p:nvSpPr>
        <p:spPr>
          <a:xfrm>
            <a:off x="6553200" y="6356350"/>
            <a:ext cx="2133600" cy="366713"/>
          </a:xfrm>
          <a:prstGeom prst="rect">
            <a:avLst/>
          </a:prstGeom>
        </p:spPr>
        <p:txBody>
          <a:bodyPr vert="horz" wrap="square" lIns="102413" tIns="51206" rIns="102413" bIns="51206" numCol="1" anchor="t" anchorCtr="0" compatLnSpc="1">
            <a:prstTxWarp prst="textNoShape">
              <a:avLst/>
            </a:prstTxWarp>
          </a:bodyPr>
          <a:lstStyle>
            <a:lvl1pPr defTabSz="511175">
              <a:defRPr sz="2000">
                <a:solidFill>
                  <a:srgbClr val="787972"/>
                </a:solidFill>
              </a:defRPr>
            </a:lvl1pPr>
          </a:lstStyle>
          <a:p>
            <a:fld id="{BD318257-6BC1-44EF-B6F1-7447528124CA}" type="slidenum">
              <a:rPr lang="en-US" altLang="en-US"/>
              <a:pPr/>
              <a:t>‹#›</a:t>
            </a:fld>
            <a:endParaRPr lang="en-US" altLang="en-US"/>
          </a:p>
        </p:txBody>
      </p:sp>
    </p:spTree>
    <p:extLst>
      <p:ext uri="{BB962C8B-B14F-4D97-AF65-F5344CB8AC3E}">
        <p14:creationId xmlns:p14="http://schemas.microsoft.com/office/powerpoint/2010/main" val="428121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762355-FEED-4C8F-A579-D7DC02EA411C}" type="datetimeFigureOut">
              <a:rPr lang="en-US"/>
              <a:pPr>
                <a:defRPr/>
              </a:pPr>
              <a:t>11/2/2016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94D381F-5FB1-47AD-8B2B-907D62AC2AA6}" type="slidenum">
              <a:rPr lang="en-US" altLang="en-US"/>
              <a:pPr/>
              <a:t>‹#›</a:t>
            </a:fld>
            <a:endParaRPr lang="en-US" altLang="en-US"/>
          </a:p>
        </p:txBody>
      </p:sp>
    </p:spTree>
    <p:extLst>
      <p:ext uri="{BB962C8B-B14F-4D97-AF65-F5344CB8AC3E}">
        <p14:creationId xmlns:p14="http://schemas.microsoft.com/office/powerpoint/2010/main" val="364874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D1DFC4-33A2-43E3-A1F2-1414B8FEB1FB}"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EFEF864-A874-4C6A-B0CB-FC84D8A9622E}" type="slidenum">
              <a:rPr lang="en-US" altLang="en-US"/>
              <a:pPr/>
              <a:t>‹#›</a:t>
            </a:fld>
            <a:endParaRPr lang="en-US" altLang="en-US"/>
          </a:p>
        </p:txBody>
      </p:sp>
    </p:spTree>
    <p:extLst>
      <p:ext uri="{BB962C8B-B14F-4D97-AF65-F5344CB8AC3E}">
        <p14:creationId xmlns:p14="http://schemas.microsoft.com/office/powerpoint/2010/main" val="189959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C68EA1-098F-4404-96FF-60292525CF6E}" type="datetimeFigureOut">
              <a:rPr lang="en-US"/>
              <a:pPr>
                <a:defRPr/>
              </a:pPr>
              <a:t>11/2/2016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2A8CD1A-ABB1-4206-A98D-9A949B610021}" type="slidenum">
              <a:rPr lang="en-US" altLang="en-US"/>
              <a:pPr/>
              <a:t>‹#›</a:t>
            </a:fld>
            <a:endParaRPr lang="en-US" altLang="en-US"/>
          </a:p>
        </p:txBody>
      </p:sp>
    </p:spTree>
    <p:extLst>
      <p:ext uri="{BB962C8B-B14F-4D97-AF65-F5344CB8AC3E}">
        <p14:creationId xmlns:p14="http://schemas.microsoft.com/office/powerpoint/2010/main" val="247642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1.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12FF71B-2EA7-4441-8B14-7504629CB865}" type="datetimeFigureOut">
              <a:rPr lang="en-US"/>
              <a:pPr>
                <a:defRPr/>
              </a:pPr>
              <a:t>11/2/2016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6F376BE-3E7A-410B-B966-0A2A882AD8E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A0856540-0A77-4500-8C54-0F8DE031F909}" type="datetimeFigureOut">
              <a:rPr lang="en-US"/>
              <a:pPr>
                <a:defRPr/>
              </a:pPr>
              <a:t>11/2/2016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9D36C3E-66A2-4880-82E9-FD251A71AF0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69" r:id="rId1"/>
    <p:sldLayoutId id="214748387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9" tIns="45655" rIns="91309" bIns="45655"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9" tIns="45655" rIns="91309" bIns="4565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09" tIns="45655" rIns="91309" bIns="45655" rtlCol="0" anchor="ctr"/>
          <a:lstStyle>
            <a:lvl1pPr algn="l" defTabSz="913130" fontAlgn="auto">
              <a:spcBef>
                <a:spcPts val="0"/>
              </a:spcBef>
              <a:spcAft>
                <a:spcPts val="0"/>
              </a:spcAft>
              <a:defRPr sz="1300">
                <a:solidFill>
                  <a:prstClr val="black">
                    <a:tint val="75000"/>
                  </a:prstClr>
                </a:solidFill>
                <a:latin typeface="Calibri"/>
              </a:defRPr>
            </a:lvl1pPr>
          </a:lstStyle>
          <a:p>
            <a:pPr>
              <a:defRPr/>
            </a:pPr>
            <a:fld id="{D8F40C61-6572-4216-B0FA-213D4AF81409}" type="datetimeFigureOut">
              <a:rPr lang="en-US"/>
              <a:pPr>
                <a:defRPr/>
              </a:pPr>
              <a:t>11/2/2016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09" tIns="45655" rIns="91309" bIns="45655" rtlCol="0" anchor="ctr"/>
          <a:lstStyle>
            <a:lvl1pPr algn="ctr" defTabSz="913130" fontAlgn="auto">
              <a:spcBef>
                <a:spcPts val="0"/>
              </a:spcBef>
              <a:spcAft>
                <a:spcPts val="0"/>
              </a:spcAft>
              <a:defRPr sz="13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09" tIns="45655" rIns="91309" bIns="45655" numCol="1" anchor="ctr" anchorCtr="0" compatLnSpc="1">
            <a:prstTxWarp prst="textNoShape">
              <a:avLst/>
            </a:prstTxWarp>
          </a:bodyPr>
          <a:lstStyle>
            <a:lvl1pPr algn="r" defTabSz="912813">
              <a:defRPr sz="1300">
                <a:solidFill>
                  <a:srgbClr val="898989"/>
                </a:solidFill>
                <a:latin typeface="Calibri" panose="020F0502020204030204" pitchFamily="34" charset="0"/>
              </a:defRPr>
            </a:lvl1pPr>
          </a:lstStyle>
          <a:p>
            <a:fld id="{DE9C5633-15C4-44BF-802A-4D885FBDE60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2813" rtl="0" eaLnBrk="0" fontAlgn="base" hangingPunct="0">
        <a:spcBef>
          <a:spcPct val="0"/>
        </a:spcBef>
        <a:spcAft>
          <a:spcPct val="0"/>
        </a:spcAft>
        <a:defRPr sz="4300" kern="1200">
          <a:solidFill>
            <a:schemeClr val="tx1"/>
          </a:solidFill>
          <a:latin typeface="+mj-lt"/>
          <a:ea typeface="+mj-ea"/>
          <a:cs typeface="+mj-cs"/>
        </a:defRPr>
      </a:lvl1pPr>
      <a:lvl2pPr algn="ctr" defTabSz="912813" rtl="0" eaLnBrk="0" fontAlgn="base" hangingPunct="0">
        <a:spcBef>
          <a:spcPct val="0"/>
        </a:spcBef>
        <a:spcAft>
          <a:spcPct val="0"/>
        </a:spcAft>
        <a:defRPr sz="4300">
          <a:solidFill>
            <a:schemeClr val="tx1"/>
          </a:solidFill>
          <a:latin typeface="Calibri" pitchFamily="34" charset="0"/>
        </a:defRPr>
      </a:lvl2pPr>
      <a:lvl3pPr algn="ctr" defTabSz="912813" rtl="0" eaLnBrk="0" fontAlgn="base" hangingPunct="0">
        <a:spcBef>
          <a:spcPct val="0"/>
        </a:spcBef>
        <a:spcAft>
          <a:spcPct val="0"/>
        </a:spcAft>
        <a:defRPr sz="4300">
          <a:solidFill>
            <a:schemeClr val="tx1"/>
          </a:solidFill>
          <a:latin typeface="Calibri" pitchFamily="34" charset="0"/>
        </a:defRPr>
      </a:lvl3pPr>
      <a:lvl4pPr algn="ctr" defTabSz="912813" rtl="0" eaLnBrk="0" fontAlgn="base" hangingPunct="0">
        <a:spcBef>
          <a:spcPct val="0"/>
        </a:spcBef>
        <a:spcAft>
          <a:spcPct val="0"/>
        </a:spcAft>
        <a:defRPr sz="4300">
          <a:solidFill>
            <a:schemeClr val="tx1"/>
          </a:solidFill>
          <a:latin typeface="Calibri" pitchFamily="34" charset="0"/>
        </a:defRPr>
      </a:lvl4pPr>
      <a:lvl5pPr algn="ctr" defTabSz="912813" rtl="0" eaLnBrk="0" fontAlgn="base" hangingPunct="0">
        <a:spcBef>
          <a:spcPct val="0"/>
        </a:spcBef>
        <a:spcAft>
          <a:spcPct val="0"/>
        </a:spcAft>
        <a:defRPr sz="4300">
          <a:solidFill>
            <a:schemeClr val="tx1"/>
          </a:solidFill>
          <a:latin typeface="Calibri" pitchFamily="34" charset="0"/>
        </a:defRPr>
      </a:lvl5pPr>
      <a:lvl6pPr marL="457200" algn="ctr" defTabSz="912813" rtl="0" fontAlgn="base">
        <a:spcBef>
          <a:spcPct val="0"/>
        </a:spcBef>
        <a:spcAft>
          <a:spcPct val="0"/>
        </a:spcAft>
        <a:defRPr sz="4300">
          <a:solidFill>
            <a:schemeClr val="tx1"/>
          </a:solidFill>
          <a:latin typeface="Calibri" pitchFamily="34" charset="0"/>
        </a:defRPr>
      </a:lvl6pPr>
      <a:lvl7pPr marL="914400" algn="ctr" defTabSz="912813" rtl="0" fontAlgn="base">
        <a:spcBef>
          <a:spcPct val="0"/>
        </a:spcBef>
        <a:spcAft>
          <a:spcPct val="0"/>
        </a:spcAft>
        <a:defRPr sz="4300">
          <a:solidFill>
            <a:schemeClr val="tx1"/>
          </a:solidFill>
          <a:latin typeface="Calibri" pitchFamily="34" charset="0"/>
        </a:defRPr>
      </a:lvl7pPr>
      <a:lvl8pPr marL="1371600" algn="ctr" defTabSz="912813" rtl="0" fontAlgn="base">
        <a:spcBef>
          <a:spcPct val="0"/>
        </a:spcBef>
        <a:spcAft>
          <a:spcPct val="0"/>
        </a:spcAft>
        <a:defRPr sz="4300">
          <a:solidFill>
            <a:schemeClr val="tx1"/>
          </a:solidFill>
          <a:latin typeface="Calibri" pitchFamily="34" charset="0"/>
        </a:defRPr>
      </a:lvl8pPr>
      <a:lvl9pPr marL="1828800" algn="ctr" defTabSz="912813" rtl="0" fontAlgn="base">
        <a:spcBef>
          <a:spcPct val="0"/>
        </a:spcBef>
        <a:spcAft>
          <a:spcPct val="0"/>
        </a:spcAft>
        <a:defRPr sz="43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9825"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1109" indent="-228277" algn="l" defTabSz="9131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65" indent="-228277" algn="l" defTabSz="9131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233" indent="-228277" algn="l" defTabSz="9131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96" indent="-228277" algn="l" defTabSz="9131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8"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4" algn="l" defTabSz="913130" rtl="0" eaLnBrk="1" latinLnBrk="0" hangingPunct="1">
        <a:defRPr sz="1800" kern="1200">
          <a:solidFill>
            <a:schemeClr val="tx1"/>
          </a:solidFill>
          <a:latin typeface="+mn-lt"/>
          <a:ea typeface="+mn-ea"/>
          <a:cs typeface="+mn-cs"/>
        </a:defRPr>
      </a:lvl4pPr>
      <a:lvl5pPr marL="1826257"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86" algn="l" defTabSz="913130" rtl="0" eaLnBrk="1" latinLnBrk="0" hangingPunct="1">
        <a:defRPr sz="1800" kern="1200">
          <a:solidFill>
            <a:schemeClr val="tx1"/>
          </a:solidFill>
          <a:latin typeface="+mn-lt"/>
          <a:ea typeface="+mn-ea"/>
          <a:cs typeface="+mn-cs"/>
        </a:defRPr>
      </a:lvl7pPr>
      <a:lvl8pPr marL="3195951" algn="l" defTabSz="913130" rtl="0" eaLnBrk="1" latinLnBrk="0" hangingPunct="1">
        <a:defRPr sz="1800" kern="1200">
          <a:solidFill>
            <a:schemeClr val="tx1"/>
          </a:solidFill>
          <a:latin typeface="+mn-lt"/>
          <a:ea typeface="+mn-ea"/>
          <a:cs typeface="+mn-cs"/>
        </a:defRPr>
      </a:lvl8pPr>
      <a:lvl9pPr marL="3652516" algn="l" defTabSz="9131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9" tIns="45655" rIns="91309" bIns="45655"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9" tIns="45655" rIns="91309" bIns="4565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09" tIns="45655" rIns="91309" bIns="45655" rtlCol="0" anchor="ctr"/>
          <a:lstStyle>
            <a:lvl1pPr algn="l" defTabSz="913130" fontAlgn="auto">
              <a:spcBef>
                <a:spcPts val="0"/>
              </a:spcBef>
              <a:spcAft>
                <a:spcPts val="0"/>
              </a:spcAft>
              <a:defRPr sz="1300">
                <a:solidFill>
                  <a:prstClr val="black">
                    <a:tint val="75000"/>
                  </a:prstClr>
                </a:solidFill>
                <a:latin typeface="+mn-lt"/>
              </a:defRPr>
            </a:lvl1pPr>
          </a:lstStyle>
          <a:p>
            <a:pPr>
              <a:defRPr/>
            </a:pPr>
            <a:fld id="{9F18DBA0-326F-4A1F-8573-657234012B9C}" type="datetimeFigureOut">
              <a:rPr lang="en-US"/>
              <a:pPr>
                <a:defRPr/>
              </a:pPr>
              <a:t>11/2/2016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09" tIns="45655" rIns="91309" bIns="45655" rtlCol="0" anchor="ctr"/>
          <a:lstStyle>
            <a:lvl1pPr algn="ctr" defTabSz="913130" fontAlgn="auto">
              <a:spcBef>
                <a:spcPts val="0"/>
              </a:spcBef>
              <a:spcAft>
                <a:spcPts val="0"/>
              </a:spcAft>
              <a:defRPr sz="13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09" tIns="45655" rIns="91309" bIns="45655" numCol="1" anchor="ctr" anchorCtr="0" compatLnSpc="1">
            <a:prstTxWarp prst="textNoShape">
              <a:avLst/>
            </a:prstTxWarp>
          </a:bodyPr>
          <a:lstStyle>
            <a:lvl1pPr algn="r" defTabSz="912813">
              <a:defRPr sz="1300">
                <a:solidFill>
                  <a:srgbClr val="898989"/>
                </a:solidFill>
                <a:latin typeface="Calibri" panose="020F0502020204030204" pitchFamily="34" charset="0"/>
              </a:defRPr>
            </a:lvl1pPr>
          </a:lstStyle>
          <a:p>
            <a:fld id="{A51AE636-9E75-4642-903F-76BFA290ABB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3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6568" algn="ctr" rtl="0" fontAlgn="base">
        <a:spcBef>
          <a:spcPct val="0"/>
        </a:spcBef>
        <a:spcAft>
          <a:spcPct val="0"/>
        </a:spcAft>
        <a:defRPr sz="4300">
          <a:solidFill>
            <a:schemeClr val="tx1"/>
          </a:solidFill>
          <a:latin typeface="Calibri" pitchFamily="34" charset="0"/>
        </a:defRPr>
      </a:lvl6pPr>
      <a:lvl7pPr marL="913130" algn="ctr" rtl="0" fontAlgn="base">
        <a:spcBef>
          <a:spcPct val="0"/>
        </a:spcBef>
        <a:spcAft>
          <a:spcPct val="0"/>
        </a:spcAft>
        <a:defRPr sz="4300">
          <a:solidFill>
            <a:schemeClr val="tx1"/>
          </a:solidFill>
          <a:latin typeface="Calibri" pitchFamily="34" charset="0"/>
        </a:defRPr>
      </a:lvl7pPr>
      <a:lvl8pPr marL="1369694" algn="ctr" rtl="0" fontAlgn="base">
        <a:spcBef>
          <a:spcPct val="0"/>
        </a:spcBef>
        <a:spcAft>
          <a:spcPct val="0"/>
        </a:spcAft>
        <a:defRPr sz="4300">
          <a:solidFill>
            <a:schemeClr val="tx1"/>
          </a:solidFill>
          <a:latin typeface="Calibri" pitchFamily="34" charset="0"/>
        </a:defRPr>
      </a:lvl8pPr>
      <a:lvl9pPr marL="1826257" algn="ctr" rtl="0" fontAlgn="base">
        <a:spcBef>
          <a:spcPct val="0"/>
        </a:spcBef>
        <a:spcAft>
          <a:spcPct val="0"/>
        </a:spcAft>
        <a:defRPr sz="43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9825"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1109" indent="-228277" algn="l" defTabSz="9131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65" indent="-228277" algn="l" defTabSz="9131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233" indent="-228277" algn="l" defTabSz="9131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96" indent="-228277" algn="l" defTabSz="9131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8"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4" algn="l" defTabSz="913130" rtl="0" eaLnBrk="1" latinLnBrk="0" hangingPunct="1">
        <a:defRPr sz="1800" kern="1200">
          <a:solidFill>
            <a:schemeClr val="tx1"/>
          </a:solidFill>
          <a:latin typeface="+mn-lt"/>
          <a:ea typeface="+mn-ea"/>
          <a:cs typeface="+mn-cs"/>
        </a:defRPr>
      </a:lvl4pPr>
      <a:lvl5pPr marL="1826257"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86" algn="l" defTabSz="913130" rtl="0" eaLnBrk="1" latinLnBrk="0" hangingPunct="1">
        <a:defRPr sz="1800" kern="1200">
          <a:solidFill>
            <a:schemeClr val="tx1"/>
          </a:solidFill>
          <a:latin typeface="+mn-lt"/>
          <a:ea typeface="+mn-ea"/>
          <a:cs typeface="+mn-cs"/>
        </a:defRPr>
      </a:lvl7pPr>
      <a:lvl8pPr marL="3195951" algn="l" defTabSz="913130" rtl="0" eaLnBrk="1" latinLnBrk="0" hangingPunct="1">
        <a:defRPr sz="1800" kern="1200">
          <a:solidFill>
            <a:schemeClr val="tx1"/>
          </a:solidFill>
          <a:latin typeface="+mn-lt"/>
          <a:ea typeface="+mn-ea"/>
          <a:cs typeface="+mn-cs"/>
        </a:defRPr>
      </a:lvl8pPr>
      <a:lvl9pPr marL="3652516" algn="l" defTabSz="91313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06" tIns="45703" rIns="91406" bIns="45703" rtlCol="0" anchor="ctr"/>
          <a:lstStyle>
            <a:lvl1pPr algn="l" fontAlgn="auto">
              <a:spcBef>
                <a:spcPts val="0"/>
              </a:spcBef>
              <a:spcAft>
                <a:spcPts val="0"/>
              </a:spcAft>
              <a:defRPr sz="1300">
                <a:solidFill>
                  <a:schemeClr val="tx1">
                    <a:tint val="75000"/>
                  </a:schemeClr>
                </a:solidFill>
                <a:latin typeface="+mn-lt"/>
              </a:defRPr>
            </a:lvl1pPr>
          </a:lstStyle>
          <a:p>
            <a:pPr>
              <a:defRPr/>
            </a:pPr>
            <a:fld id="{6D2442BB-388F-4CE4-8722-EA6915540C61}" type="datetimeFigureOut">
              <a:rPr lang="en-US">
                <a:solidFill>
                  <a:prstClr val="black">
                    <a:tint val="75000"/>
                  </a:prstClr>
                </a:solidFill>
              </a:rPr>
              <a:pPr>
                <a:defRPr/>
              </a:pPr>
              <a:t>11/2/2016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6" tIns="45703" rIns="91406" bIns="45703" rtlCol="0" anchor="ctr"/>
          <a:lstStyle>
            <a:lvl1pPr algn="ctr" fontAlgn="auto">
              <a:spcBef>
                <a:spcPts val="0"/>
              </a:spcBef>
              <a:spcAft>
                <a:spcPts val="0"/>
              </a:spcAft>
              <a:defRPr sz="13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6" tIns="45703" rIns="91406" bIns="45703" numCol="1" anchor="ctr" anchorCtr="0" compatLnSpc="1">
            <a:prstTxWarp prst="textNoShape">
              <a:avLst/>
            </a:prstTxWarp>
          </a:bodyPr>
          <a:lstStyle>
            <a:lvl1pPr algn="r">
              <a:defRPr sz="1300">
                <a:solidFill>
                  <a:srgbClr val="898989"/>
                </a:solidFill>
                <a:latin typeface="Calibri" panose="020F0502020204030204" pitchFamily="34" charset="0"/>
              </a:defRPr>
            </a:lvl1pPr>
          </a:lstStyle>
          <a:p>
            <a:fld id="{A85EE2C5-A250-4EB2-B486-75B5323026EC}" type="slidenum">
              <a:rPr lang="en-US" altLang="en-US"/>
              <a:pPr/>
              <a:t>‹#›</a:t>
            </a:fld>
            <a:endParaRPr lang="en-US" altLang="en-US"/>
          </a:p>
        </p:txBody>
      </p:sp>
    </p:spTree>
    <p:extLst>
      <p:ext uri="{BB962C8B-B14F-4D97-AF65-F5344CB8AC3E}">
        <p14:creationId xmlns:p14="http://schemas.microsoft.com/office/powerpoint/2010/main" val="1385922367"/>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036" algn="l" rtl="0" fontAlgn="base">
        <a:spcBef>
          <a:spcPct val="0"/>
        </a:spcBef>
        <a:spcAft>
          <a:spcPct val="0"/>
        </a:spcAft>
        <a:defRPr sz="3600">
          <a:solidFill>
            <a:schemeClr val="tx1"/>
          </a:solidFill>
          <a:latin typeface="Calibri" pitchFamily="34" charset="0"/>
        </a:defRPr>
      </a:lvl6pPr>
      <a:lvl7pPr marL="914070" algn="l" rtl="0" fontAlgn="base">
        <a:spcBef>
          <a:spcPct val="0"/>
        </a:spcBef>
        <a:spcAft>
          <a:spcPct val="0"/>
        </a:spcAft>
        <a:defRPr sz="3600">
          <a:solidFill>
            <a:schemeClr val="tx1"/>
          </a:solidFill>
          <a:latin typeface="Calibri" pitchFamily="34" charset="0"/>
        </a:defRPr>
      </a:lvl7pPr>
      <a:lvl8pPr marL="1371107" algn="l" rtl="0" fontAlgn="base">
        <a:spcBef>
          <a:spcPct val="0"/>
        </a:spcBef>
        <a:spcAft>
          <a:spcPct val="0"/>
        </a:spcAft>
        <a:defRPr sz="3600">
          <a:solidFill>
            <a:schemeClr val="tx1"/>
          </a:solidFill>
          <a:latin typeface="Calibri" pitchFamily="34" charset="0"/>
        </a:defRPr>
      </a:lvl8pPr>
      <a:lvl9pPr marL="1828142" algn="l" rtl="0" fontAlgn="base">
        <a:spcBef>
          <a:spcPct val="0"/>
        </a:spcBef>
        <a:spcAft>
          <a:spcPct val="0"/>
        </a:spcAft>
        <a:defRPr sz="36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696" indent="-228516" algn="l" defTabSz="9140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0" indent="-228516" algn="l" defTabSz="9140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66" indent="-228516" algn="l" defTabSz="9140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1" indent="-228516" algn="l" defTabSz="9140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0" rtl="0" eaLnBrk="1" latinLnBrk="0" hangingPunct="1">
        <a:defRPr sz="1800" kern="1200">
          <a:solidFill>
            <a:schemeClr val="tx1"/>
          </a:solidFill>
          <a:latin typeface="+mn-lt"/>
          <a:ea typeface="+mn-ea"/>
          <a:cs typeface="+mn-cs"/>
        </a:defRPr>
      </a:lvl1pPr>
      <a:lvl2pPr marL="457036" algn="l" defTabSz="914070" rtl="0" eaLnBrk="1" latinLnBrk="0" hangingPunct="1">
        <a:defRPr sz="1800" kern="1200">
          <a:solidFill>
            <a:schemeClr val="tx1"/>
          </a:solidFill>
          <a:latin typeface="+mn-lt"/>
          <a:ea typeface="+mn-ea"/>
          <a:cs typeface="+mn-cs"/>
        </a:defRPr>
      </a:lvl2pPr>
      <a:lvl3pPr marL="914070" algn="l" defTabSz="914070" rtl="0" eaLnBrk="1" latinLnBrk="0" hangingPunct="1">
        <a:defRPr sz="1800" kern="1200">
          <a:solidFill>
            <a:schemeClr val="tx1"/>
          </a:solidFill>
          <a:latin typeface="+mn-lt"/>
          <a:ea typeface="+mn-ea"/>
          <a:cs typeface="+mn-cs"/>
        </a:defRPr>
      </a:lvl3pPr>
      <a:lvl4pPr marL="1371107" algn="l" defTabSz="914070" rtl="0" eaLnBrk="1" latinLnBrk="0" hangingPunct="1">
        <a:defRPr sz="1800" kern="1200">
          <a:solidFill>
            <a:schemeClr val="tx1"/>
          </a:solidFill>
          <a:latin typeface="+mn-lt"/>
          <a:ea typeface="+mn-ea"/>
          <a:cs typeface="+mn-cs"/>
        </a:defRPr>
      </a:lvl4pPr>
      <a:lvl5pPr marL="1828142" algn="l" defTabSz="914070" rtl="0" eaLnBrk="1" latinLnBrk="0" hangingPunct="1">
        <a:defRPr sz="1800" kern="1200">
          <a:solidFill>
            <a:schemeClr val="tx1"/>
          </a:solidFill>
          <a:latin typeface="+mn-lt"/>
          <a:ea typeface="+mn-ea"/>
          <a:cs typeface="+mn-cs"/>
        </a:defRPr>
      </a:lvl5pPr>
      <a:lvl6pPr marL="2285177" algn="l" defTabSz="914070" rtl="0" eaLnBrk="1" latinLnBrk="0" hangingPunct="1">
        <a:defRPr sz="1800" kern="1200">
          <a:solidFill>
            <a:schemeClr val="tx1"/>
          </a:solidFill>
          <a:latin typeface="+mn-lt"/>
          <a:ea typeface="+mn-ea"/>
          <a:cs typeface="+mn-cs"/>
        </a:defRPr>
      </a:lvl6pPr>
      <a:lvl7pPr marL="2742212" algn="l" defTabSz="914070" rtl="0" eaLnBrk="1" latinLnBrk="0" hangingPunct="1">
        <a:defRPr sz="1800" kern="1200">
          <a:solidFill>
            <a:schemeClr val="tx1"/>
          </a:solidFill>
          <a:latin typeface="+mn-lt"/>
          <a:ea typeface="+mn-ea"/>
          <a:cs typeface="+mn-cs"/>
        </a:defRPr>
      </a:lvl7pPr>
      <a:lvl8pPr marL="3199246" algn="l" defTabSz="914070" rtl="0" eaLnBrk="1" latinLnBrk="0" hangingPunct="1">
        <a:defRPr sz="1800" kern="1200">
          <a:solidFill>
            <a:schemeClr val="tx1"/>
          </a:solidFill>
          <a:latin typeface="+mn-lt"/>
          <a:ea typeface="+mn-ea"/>
          <a:cs typeface="+mn-cs"/>
        </a:defRPr>
      </a:lvl8pPr>
      <a:lvl9pPr marL="3656283" algn="l" defTabSz="91407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122" name="Titelplatzhalter 8"/>
          <p:cNvSpPr>
            <a:spLocks noGrp="1"/>
          </p:cNvSpPr>
          <p:nvPr>
            <p:ph type="title"/>
          </p:nvPr>
        </p:nvSpPr>
        <p:spPr bwMode="auto">
          <a:xfrm>
            <a:off x="457200" y="147638"/>
            <a:ext cx="67818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ctr" anchorCtr="0" compatLnSpc="1">
            <a:prstTxWarp prst="textNoShape">
              <a:avLst/>
            </a:prstTxWarp>
          </a:bodyPr>
          <a:lstStyle/>
          <a:p>
            <a:pPr lvl="0"/>
            <a:r>
              <a:rPr lang="de-DE" altLang="en-US" smtClean="0"/>
              <a:t>Mastertitelformat bearbeiten</a:t>
            </a:r>
          </a:p>
        </p:txBody>
      </p:sp>
      <p:sp>
        <p:nvSpPr>
          <p:cNvPr id="5123" name="Textplatzhalter 9"/>
          <p:cNvSpPr>
            <a:spLocks noGrp="1"/>
          </p:cNvSpPr>
          <p:nvPr>
            <p:ph type="body" idx="1"/>
          </p:nvPr>
        </p:nvSpPr>
        <p:spPr bwMode="auto">
          <a:xfrm>
            <a:off x="455613" y="1270000"/>
            <a:ext cx="823277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de-DE" altLang="en-US" smtClean="0"/>
              <a:t>Mastertextformat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pic>
        <p:nvPicPr>
          <p:cNvPr id="5124" name="PP_03_Footer.jpg" descr="/Volumes/eGo/S2012/PowerPoint:Keynote/S2012 PPT:KEY/PP_Files/PP_03_Footer.jpg"/>
          <p:cNvPicPr>
            <a:picLocks noChangeAspect="1"/>
          </p:cNvPicPr>
          <p:nvPr/>
        </p:nvPicPr>
        <p:blipFill>
          <a:blip r:embed="rId7">
            <a:extLst>
              <a:ext uri="{28A0092B-C50C-407E-A947-70E740481C1C}">
                <a14:useLocalDpi xmlns:a14="http://schemas.microsoft.com/office/drawing/2010/main" val="0"/>
              </a:ext>
            </a:extLst>
          </a:blip>
          <a:srcRect l="69337" r="2438"/>
          <a:stretch>
            <a:fillRect/>
          </a:stretch>
        </p:blipFill>
        <p:spPr bwMode="auto">
          <a:xfrm>
            <a:off x="7143750" y="254000"/>
            <a:ext cx="189706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823420"/>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Lst>
  <p:txStyles>
    <p:titleStyle>
      <a:lvl1pPr algn="l" rtl="0" fontAlgn="base">
        <a:spcBef>
          <a:spcPct val="0"/>
        </a:spcBef>
        <a:spcAft>
          <a:spcPct val="0"/>
        </a:spcAft>
        <a:defRPr sz="2800" b="1">
          <a:solidFill>
            <a:schemeClr val="bg2"/>
          </a:solidFill>
          <a:latin typeface="+mj-lt"/>
          <a:ea typeface="MS PGothic" panose="020B0600070205080204" pitchFamily="34" charset="-128"/>
          <a:cs typeface="ＭＳ Ｐゴシック" pitchFamily="-108" charset="-128"/>
        </a:defRPr>
      </a:lvl1pPr>
      <a:lvl2pPr algn="l" rtl="0" fontAlgn="base">
        <a:spcBef>
          <a:spcPct val="0"/>
        </a:spcBef>
        <a:spcAft>
          <a:spcPct val="0"/>
        </a:spcAft>
        <a:defRPr sz="2800" b="1">
          <a:solidFill>
            <a:schemeClr val="bg2"/>
          </a:solidFill>
          <a:latin typeface="Arial" pitchFamily="-108" charset="0"/>
          <a:ea typeface="MS PGothic" panose="020B0600070205080204" pitchFamily="34" charset="-128"/>
          <a:cs typeface="ＭＳ Ｐゴシック" pitchFamily="-108" charset="-128"/>
        </a:defRPr>
      </a:lvl2pPr>
      <a:lvl3pPr algn="l" rtl="0" fontAlgn="base">
        <a:spcBef>
          <a:spcPct val="0"/>
        </a:spcBef>
        <a:spcAft>
          <a:spcPct val="0"/>
        </a:spcAft>
        <a:defRPr sz="2800" b="1">
          <a:solidFill>
            <a:schemeClr val="bg2"/>
          </a:solidFill>
          <a:latin typeface="Arial" pitchFamily="-108" charset="0"/>
          <a:ea typeface="MS PGothic" panose="020B0600070205080204" pitchFamily="34" charset="-128"/>
          <a:cs typeface="ＭＳ Ｐゴシック" pitchFamily="-108" charset="-128"/>
        </a:defRPr>
      </a:lvl3pPr>
      <a:lvl4pPr algn="l" rtl="0" fontAlgn="base">
        <a:spcBef>
          <a:spcPct val="0"/>
        </a:spcBef>
        <a:spcAft>
          <a:spcPct val="0"/>
        </a:spcAft>
        <a:defRPr sz="2800" b="1">
          <a:solidFill>
            <a:schemeClr val="bg2"/>
          </a:solidFill>
          <a:latin typeface="Arial" pitchFamily="-108" charset="0"/>
          <a:ea typeface="MS PGothic" panose="020B0600070205080204" pitchFamily="34" charset="-128"/>
          <a:cs typeface="ＭＳ Ｐゴシック" pitchFamily="-108" charset="-128"/>
        </a:defRPr>
      </a:lvl4pPr>
      <a:lvl5pPr algn="l" rtl="0" fontAlgn="base">
        <a:spcBef>
          <a:spcPct val="0"/>
        </a:spcBef>
        <a:spcAft>
          <a:spcPct val="0"/>
        </a:spcAft>
        <a:defRPr sz="2800" b="1">
          <a:solidFill>
            <a:schemeClr val="bg2"/>
          </a:solidFill>
          <a:latin typeface="Arial" pitchFamily="-108" charset="0"/>
          <a:ea typeface="MS PGothic" panose="020B0600070205080204" pitchFamily="34" charset="-128"/>
          <a:cs typeface="ＭＳ Ｐゴシック" pitchFamily="-108" charset="-128"/>
        </a:defRPr>
      </a:lvl5pPr>
      <a:lvl6pPr marL="512064" algn="l" rtl="0" eaLnBrk="1" fontAlgn="base" hangingPunct="1">
        <a:spcBef>
          <a:spcPct val="0"/>
        </a:spcBef>
        <a:spcAft>
          <a:spcPct val="0"/>
        </a:spcAft>
        <a:defRPr sz="4200" b="1">
          <a:solidFill>
            <a:schemeClr val="tx2"/>
          </a:solidFill>
          <a:latin typeface="Arial" pitchFamily="-108" charset="0"/>
        </a:defRPr>
      </a:lvl6pPr>
      <a:lvl7pPr marL="1024128" algn="l" rtl="0" eaLnBrk="1" fontAlgn="base" hangingPunct="1">
        <a:spcBef>
          <a:spcPct val="0"/>
        </a:spcBef>
        <a:spcAft>
          <a:spcPct val="0"/>
        </a:spcAft>
        <a:defRPr sz="4200" b="1">
          <a:solidFill>
            <a:schemeClr val="tx2"/>
          </a:solidFill>
          <a:latin typeface="Arial" pitchFamily="-108" charset="0"/>
        </a:defRPr>
      </a:lvl7pPr>
      <a:lvl8pPr marL="1536192" algn="l" rtl="0" eaLnBrk="1" fontAlgn="base" hangingPunct="1">
        <a:spcBef>
          <a:spcPct val="0"/>
        </a:spcBef>
        <a:spcAft>
          <a:spcPct val="0"/>
        </a:spcAft>
        <a:defRPr sz="4200" b="1">
          <a:solidFill>
            <a:schemeClr val="tx2"/>
          </a:solidFill>
          <a:latin typeface="Arial" pitchFamily="-108" charset="0"/>
        </a:defRPr>
      </a:lvl8pPr>
      <a:lvl9pPr marL="2048256" algn="l" rtl="0" eaLnBrk="1" fontAlgn="base" hangingPunct="1">
        <a:spcBef>
          <a:spcPct val="0"/>
        </a:spcBef>
        <a:spcAft>
          <a:spcPct val="0"/>
        </a:spcAft>
        <a:defRPr sz="4200" b="1">
          <a:solidFill>
            <a:schemeClr val="tx2"/>
          </a:solidFill>
          <a:latin typeface="Arial" pitchFamily="-108" charset="0"/>
        </a:defRPr>
      </a:lvl9pPr>
    </p:titleStyle>
    <p:bodyStyle>
      <a:lvl1pPr marL="255588" indent="382588" algn="l" rtl="0" fontAlgn="base">
        <a:spcBef>
          <a:spcPts val="663"/>
        </a:spcBef>
        <a:spcAft>
          <a:spcPts val="663"/>
        </a:spcAft>
        <a:buClr>
          <a:srgbClr val="D84820"/>
        </a:buClr>
        <a:buSzPct val="110000"/>
        <a:buFont typeface="Wingdings" panose="05000000000000000000" pitchFamily="2" charset="2"/>
        <a:buChar char="§"/>
        <a:defRPr sz="2500">
          <a:solidFill>
            <a:schemeClr val="tx1"/>
          </a:solidFill>
          <a:latin typeface="+mn-lt"/>
          <a:ea typeface="MS PGothic" panose="020B0600070205080204" pitchFamily="34" charset="-128"/>
          <a:cs typeface="ＭＳ Ｐゴシック" pitchFamily="-108" charset="-128"/>
        </a:defRPr>
      </a:lvl1pPr>
      <a:lvl2pPr marL="830263" indent="-319088" algn="l" rtl="0" fontAlgn="base">
        <a:spcBef>
          <a:spcPts val="663"/>
        </a:spcBef>
        <a:spcAft>
          <a:spcPts val="663"/>
        </a:spcAft>
        <a:buClr>
          <a:srgbClr val="D84820"/>
        </a:buClr>
        <a:buSzPct val="100000"/>
        <a:buFont typeface="Wingdings" panose="05000000000000000000" pitchFamily="2" charset="2"/>
        <a:buChar char="§"/>
        <a:defRPr sz="2200">
          <a:solidFill>
            <a:schemeClr val="tx1"/>
          </a:solidFill>
          <a:latin typeface="+mn-lt"/>
          <a:ea typeface="MS PGothic" panose="020B0600070205080204" pitchFamily="34" charset="-128"/>
        </a:defRPr>
      </a:lvl2pPr>
      <a:lvl3pPr marL="1279525" indent="-255588" algn="l" rtl="0" fontAlgn="base">
        <a:spcBef>
          <a:spcPts val="663"/>
        </a:spcBef>
        <a:spcAft>
          <a:spcPts val="663"/>
        </a:spcAft>
        <a:buClr>
          <a:srgbClr val="D84820"/>
        </a:buClr>
        <a:buSzPct val="110000"/>
        <a:buChar char="•"/>
        <a:defRPr sz="2200">
          <a:solidFill>
            <a:schemeClr val="tx1"/>
          </a:solidFill>
          <a:latin typeface="+mn-lt"/>
          <a:ea typeface="MS PGothic" panose="020B0600070205080204" pitchFamily="34" charset="-128"/>
        </a:defRPr>
      </a:lvl3pPr>
      <a:lvl4pPr marL="1790700" indent="-255588" algn="l" rtl="0" fontAlgn="base">
        <a:spcBef>
          <a:spcPts val="663"/>
        </a:spcBef>
        <a:spcAft>
          <a:spcPts val="663"/>
        </a:spcAft>
        <a:buClr>
          <a:srgbClr val="D84820"/>
        </a:buClr>
        <a:buSzPct val="110000"/>
        <a:buFont typeface="Arial" panose="020B0604020202020204" pitchFamily="34" charset="0"/>
        <a:buChar char="–"/>
        <a:defRPr sz="2200">
          <a:solidFill>
            <a:schemeClr val="tx1"/>
          </a:solidFill>
          <a:latin typeface="+mn-lt"/>
          <a:ea typeface="MS PGothic" panose="020B0600070205080204" pitchFamily="34" charset="-128"/>
        </a:defRPr>
      </a:lvl4pPr>
      <a:lvl5pPr marL="2301875" indent="-255588" algn="l" rtl="0" fontAlgn="base">
        <a:spcBef>
          <a:spcPts val="663"/>
        </a:spcBef>
        <a:spcAft>
          <a:spcPts val="663"/>
        </a:spcAft>
        <a:buClr>
          <a:srgbClr val="D84820"/>
        </a:buClr>
        <a:buSzPct val="110000"/>
        <a:buFont typeface="Arial" panose="020B0604020202020204" pitchFamily="34" charset="0"/>
        <a:buChar char="›"/>
        <a:defRPr sz="2200">
          <a:solidFill>
            <a:schemeClr val="tx1"/>
          </a:solidFill>
          <a:latin typeface="+mn-lt"/>
          <a:ea typeface="MS PGothic" panose="020B0600070205080204" pitchFamily="34" charset="-128"/>
        </a:defRPr>
      </a:lvl5pPr>
      <a:lvl6pPr marL="2816352" indent="-256032" algn="l" rtl="0" eaLnBrk="1" fontAlgn="base" hangingPunct="1">
        <a:lnSpc>
          <a:spcPct val="110000"/>
        </a:lnSpc>
        <a:spcBef>
          <a:spcPts val="672"/>
        </a:spcBef>
        <a:spcAft>
          <a:spcPts val="672"/>
        </a:spcAft>
        <a:buClr>
          <a:schemeClr val="accent2"/>
        </a:buClr>
        <a:buSzPct val="110000"/>
        <a:buFont typeface="Arial" pitchFamily="-108" charset="0"/>
        <a:buChar char="›"/>
        <a:defRPr sz="2200">
          <a:solidFill>
            <a:schemeClr val="tx2"/>
          </a:solidFill>
          <a:latin typeface="+mn-lt"/>
          <a:ea typeface="ＭＳ Ｐゴシック" pitchFamily="-108" charset="-128"/>
        </a:defRPr>
      </a:lvl6pPr>
      <a:lvl7pPr marL="3328416" indent="-256032" algn="l" rtl="0" eaLnBrk="1" fontAlgn="base" hangingPunct="1">
        <a:lnSpc>
          <a:spcPct val="110000"/>
        </a:lnSpc>
        <a:spcBef>
          <a:spcPts val="672"/>
        </a:spcBef>
        <a:spcAft>
          <a:spcPts val="672"/>
        </a:spcAft>
        <a:buClr>
          <a:schemeClr val="accent2"/>
        </a:buClr>
        <a:buSzPct val="110000"/>
        <a:buFont typeface="Arial" pitchFamily="-108" charset="0"/>
        <a:buChar char="›"/>
        <a:defRPr sz="2200">
          <a:solidFill>
            <a:schemeClr val="tx2"/>
          </a:solidFill>
          <a:latin typeface="+mn-lt"/>
          <a:ea typeface="ＭＳ Ｐゴシック" pitchFamily="-108" charset="-128"/>
        </a:defRPr>
      </a:lvl7pPr>
      <a:lvl8pPr marL="3840480" indent="-256032" algn="l" rtl="0" eaLnBrk="1" fontAlgn="base" hangingPunct="1">
        <a:lnSpc>
          <a:spcPct val="110000"/>
        </a:lnSpc>
        <a:spcBef>
          <a:spcPts val="672"/>
        </a:spcBef>
        <a:spcAft>
          <a:spcPts val="672"/>
        </a:spcAft>
        <a:buClr>
          <a:schemeClr val="accent2"/>
        </a:buClr>
        <a:buSzPct val="110000"/>
        <a:buFont typeface="Arial" pitchFamily="-108" charset="0"/>
        <a:buChar char="›"/>
        <a:defRPr sz="2200">
          <a:solidFill>
            <a:schemeClr val="tx2"/>
          </a:solidFill>
          <a:latin typeface="+mn-lt"/>
          <a:ea typeface="ＭＳ Ｐゴシック" pitchFamily="-108" charset="-128"/>
        </a:defRPr>
      </a:lvl8pPr>
      <a:lvl9pPr marL="4352544" indent="-256032" algn="l" rtl="0" eaLnBrk="1" fontAlgn="base" hangingPunct="1">
        <a:lnSpc>
          <a:spcPct val="110000"/>
        </a:lnSpc>
        <a:spcBef>
          <a:spcPts val="672"/>
        </a:spcBef>
        <a:spcAft>
          <a:spcPts val="672"/>
        </a:spcAft>
        <a:buClr>
          <a:schemeClr val="accent2"/>
        </a:buClr>
        <a:buSzPct val="110000"/>
        <a:buFont typeface="Arial" pitchFamily="-108" charset="0"/>
        <a:buChar char="›"/>
        <a:defRPr sz="2200">
          <a:solidFill>
            <a:schemeClr val="tx2"/>
          </a:solidFill>
          <a:latin typeface="+mn-lt"/>
          <a:ea typeface="ＭＳ Ｐゴシック" pitchFamily="-108" charset="-128"/>
        </a:defRPr>
      </a:lvl9pPr>
    </p:bodyStyle>
    <p:otherStyle>
      <a:defPPr>
        <a:defRPr lang="en-US"/>
      </a:defPPr>
      <a:lvl1pPr marL="0" algn="l" defTabSz="512064" rtl="0" eaLnBrk="1" latinLnBrk="0" hangingPunct="1">
        <a:defRPr sz="2000" kern="1200">
          <a:solidFill>
            <a:schemeClr val="tx1"/>
          </a:solidFill>
          <a:latin typeface="+mn-lt"/>
          <a:ea typeface="+mn-ea"/>
          <a:cs typeface="+mn-cs"/>
        </a:defRPr>
      </a:lvl1pPr>
      <a:lvl2pPr marL="512064" algn="l" defTabSz="512064" rtl="0" eaLnBrk="1" latinLnBrk="0" hangingPunct="1">
        <a:defRPr sz="2000" kern="1200">
          <a:solidFill>
            <a:schemeClr val="tx1"/>
          </a:solidFill>
          <a:latin typeface="+mn-lt"/>
          <a:ea typeface="+mn-ea"/>
          <a:cs typeface="+mn-cs"/>
        </a:defRPr>
      </a:lvl2pPr>
      <a:lvl3pPr marL="1024128" algn="l" defTabSz="512064" rtl="0" eaLnBrk="1" latinLnBrk="0" hangingPunct="1">
        <a:defRPr sz="2000" kern="1200">
          <a:solidFill>
            <a:schemeClr val="tx1"/>
          </a:solidFill>
          <a:latin typeface="+mn-lt"/>
          <a:ea typeface="+mn-ea"/>
          <a:cs typeface="+mn-cs"/>
        </a:defRPr>
      </a:lvl3pPr>
      <a:lvl4pPr marL="1536192" algn="l" defTabSz="512064" rtl="0" eaLnBrk="1" latinLnBrk="0" hangingPunct="1">
        <a:defRPr sz="2000" kern="1200">
          <a:solidFill>
            <a:schemeClr val="tx1"/>
          </a:solidFill>
          <a:latin typeface="+mn-lt"/>
          <a:ea typeface="+mn-ea"/>
          <a:cs typeface="+mn-cs"/>
        </a:defRPr>
      </a:lvl4pPr>
      <a:lvl5pPr marL="2048256" algn="l" defTabSz="512064" rtl="0" eaLnBrk="1" latinLnBrk="0" hangingPunct="1">
        <a:defRPr sz="2000" kern="1200">
          <a:solidFill>
            <a:schemeClr val="tx1"/>
          </a:solidFill>
          <a:latin typeface="+mn-lt"/>
          <a:ea typeface="+mn-ea"/>
          <a:cs typeface="+mn-cs"/>
        </a:defRPr>
      </a:lvl5pPr>
      <a:lvl6pPr marL="2560320" algn="l" defTabSz="512064" rtl="0" eaLnBrk="1" latinLnBrk="0" hangingPunct="1">
        <a:defRPr sz="2000" kern="1200">
          <a:solidFill>
            <a:schemeClr val="tx1"/>
          </a:solidFill>
          <a:latin typeface="+mn-lt"/>
          <a:ea typeface="+mn-ea"/>
          <a:cs typeface="+mn-cs"/>
        </a:defRPr>
      </a:lvl6pPr>
      <a:lvl7pPr marL="3072384" algn="l" defTabSz="512064" rtl="0" eaLnBrk="1" latinLnBrk="0" hangingPunct="1">
        <a:defRPr sz="2000" kern="1200">
          <a:solidFill>
            <a:schemeClr val="tx1"/>
          </a:solidFill>
          <a:latin typeface="+mn-lt"/>
          <a:ea typeface="+mn-ea"/>
          <a:cs typeface="+mn-cs"/>
        </a:defRPr>
      </a:lvl7pPr>
      <a:lvl8pPr marL="3584448" algn="l" defTabSz="512064" rtl="0" eaLnBrk="1" latinLnBrk="0" hangingPunct="1">
        <a:defRPr sz="2000" kern="1200">
          <a:solidFill>
            <a:schemeClr val="tx1"/>
          </a:solidFill>
          <a:latin typeface="+mn-lt"/>
          <a:ea typeface="+mn-ea"/>
          <a:cs typeface="+mn-cs"/>
        </a:defRPr>
      </a:lvl8pPr>
      <a:lvl9pPr marL="4096512" algn="l" defTabSz="51206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33.jpe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w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18" Type="http://schemas.openxmlformats.org/officeDocument/2006/relationships/image" Target="../media/image7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notesSlide" Target="../notesSlides/notesSlide6.xml"/><Relationship Id="rId16" Type="http://schemas.openxmlformats.org/officeDocument/2006/relationships/image" Target="../media/image69.jpeg"/><Relationship Id="rId1" Type="http://schemas.openxmlformats.org/officeDocument/2006/relationships/slideLayout" Target="../slideLayouts/slideLayout24.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hyperlink" Target="http://www.cs.brown.edu/~gen/sunattributes.html"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35.xml"/><Relationship Id="rId4" Type="http://schemas.openxmlformats.org/officeDocument/2006/relationships/image" Target="../media/image103.jpeg"/></Relationships>
</file>

<file path=ppt/slides/_rels/slide8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ctrTitle"/>
          </p:nvPr>
        </p:nvSpPr>
        <p:spPr>
          <a:xfrm>
            <a:off x="1905000" y="1600200"/>
            <a:ext cx="5486400" cy="1470025"/>
          </a:xfrm>
        </p:spPr>
        <p:txBody>
          <a:bodyPr/>
          <a:lstStyle/>
          <a:p>
            <a:pPr eaLnBrk="1" hangingPunct="1"/>
            <a:r>
              <a:rPr lang="en-US" altLang="en-US" dirty="0" smtClean="0"/>
              <a:t>Attributes</a:t>
            </a:r>
            <a:endParaRPr lang="en-US" altLang="en-US" dirty="0" smtClean="0"/>
          </a:p>
        </p:txBody>
      </p:sp>
      <p:sp>
        <p:nvSpPr>
          <p:cNvPr id="40963" name="Subtitle 2"/>
          <p:cNvSpPr>
            <a:spLocks noGrp="1"/>
          </p:cNvSpPr>
          <p:nvPr>
            <p:ph type="subTitle" idx="1"/>
          </p:nvPr>
        </p:nvSpPr>
        <p:spPr>
          <a:xfrm>
            <a:off x="1447800" y="3352800"/>
            <a:ext cx="6400800" cy="2971800"/>
          </a:xfrm>
        </p:spPr>
        <p:txBody>
          <a:bodyPr/>
          <a:lstStyle/>
          <a:p>
            <a:pPr eaLnBrk="1" hangingPunct="1"/>
            <a:r>
              <a:rPr lang="en-US" altLang="en-US" dirty="0" smtClean="0">
                <a:solidFill>
                  <a:schemeClr val="tx1"/>
                </a:solidFill>
              </a:rPr>
              <a:t>Computer Vision</a:t>
            </a:r>
          </a:p>
          <a:p>
            <a:pPr eaLnBrk="1" hangingPunct="1"/>
            <a:endParaRPr lang="en-US" altLang="en-US" dirty="0" smtClean="0">
              <a:solidFill>
                <a:schemeClr val="tx1"/>
              </a:solidFill>
            </a:endParaRPr>
          </a:p>
          <a:p>
            <a:pPr eaLnBrk="1" hangingPunct="1"/>
            <a:r>
              <a:rPr lang="en-US" altLang="en-US" dirty="0" smtClean="0">
                <a:solidFill>
                  <a:schemeClr val="tx1"/>
                </a:solidFill>
              </a:rPr>
              <a:t>James Hays</a:t>
            </a:r>
          </a:p>
        </p:txBody>
      </p:sp>
      <p:sp>
        <p:nvSpPr>
          <p:cNvPr id="5" name="TextBox 4"/>
          <p:cNvSpPr txBox="1"/>
          <p:nvPr/>
        </p:nvSpPr>
        <p:spPr>
          <a:xfrm>
            <a:off x="6934200" y="6248400"/>
            <a:ext cx="2209800" cy="646113"/>
          </a:xfrm>
          <a:prstGeom prst="rect">
            <a:avLst/>
          </a:prstGeom>
          <a:noFill/>
        </p:spPr>
        <p:txBody>
          <a:bodyPr>
            <a:spAutoFit/>
          </a:bodyPr>
          <a:lstStyle/>
          <a:p>
            <a:pPr algn="r">
              <a:defRPr/>
            </a:pPr>
            <a:r>
              <a:rPr lang="en-US" dirty="0">
                <a:solidFill>
                  <a:schemeClr val="bg1">
                    <a:lumMod val="50000"/>
                  </a:schemeClr>
                </a:solidFill>
                <a:latin typeface="Arial" charset="0"/>
              </a:rPr>
              <a:t>Many slides from Derek </a:t>
            </a:r>
            <a:r>
              <a:rPr lang="en-US" dirty="0" err="1">
                <a:solidFill>
                  <a:schemeClr val="bg1">
                    <a:lumMod val="50000"/>
                  </a:schemeClr>
                </a:solidFill>
                <a:latin typeface="Arial" charset="0"/>
              </a:rPr>
              <a:t>Hoiem</a:t>
            </a:r>
            <a:endParaRPr lang="en-US" dirty="0">
              <a:solidFill>
                <a:schemeClr val="bg1">
                  <a:lumMod val="50000"/>
                </a:schemeClr>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z="4000" smtClean="0"/>
              <a:t>Our Goal: Infer Object Properties</a:t>
            </a:r>
          </a:p>
        </p:txBody>
      </p:sp>
      <p:pic>
        <p:nvPicPr>
          <p:cNvPr id="522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1336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981200"/>
            <a:ext cx="2819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9050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3352800" y="4567238"/>
            <a:ext cx="1436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Is it </a:t>
            </a:r>
            <a:r>
              <a:rPr lang="en-US" altLang="en-US" sz="2400" b="1">
                <a:solidFill>
                  <a:srgbClr val="000000"/>
                </a:solidFill>
              </a:rPr>
              <a:t>alive</a:t>
            </a:r>
            <a:r>
              <a:rPr lang="en-US" altLang="en-US" sz="2400">
                <a:solidFill>
                  <a:srgbClr val="000000"/>
                </a:solidFill>
              </a:rPr>
              <a:t>?</a:t>
            </a:r>
          </a:p>
        </p:txBody>
      </p:sp>
      <p:sp>
        <p:nvSpPr>
          <p:cNvPr id="7" name="TextBox 7"/>
          <p:cNvSpPr txBox="1">
            <a:spLocks noChangeArrowheads="1"/>
          </p:cNvSpPr>
          <p:nvPr/>
        </p:nvSpPr>
        <p:spPr bwMode="auto">
          <a:xfrm>
            <a:off x="1752600" y="4191000"/>
            <a:ext cx="253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Can I </a:t>
            </a:r>
            <a:r>
              <a:rPr lang="en-US" altLang="en-US" sz="2400" b="1">
                <a:solidFill>
                  <a:srgbClr val="000000"/>
                </a:solidFill>
              </a:rPr>
              <a:t>poke</a:t>
            </a:r>
            <a:r>
              <a:rPr lang="en-US" altLang="en-US" sz="2400">
                <a:solidFill>
                  <a:srgbClr val="000000"/>
                </a:solidFill>
              </a:rPr>
              <a:t> </a:t>
            </a:r>
            <a:r>
              <a:rPr lang="en-US" altLang="en-US" sz="2400" b="1">
                <a:solidFill>
                  <a:srgbClr val="000000"/>
                </a:solidFill>
              </a:rPr>
              <a:t>with it</a:t>
            </a:r>
            <a:r>
              <a:rPr lang="en-US" altLang="en-US" sz="2400">
                <a:solidFill>
                  <a:srgbClr val="000000"/>
                </a:solidFill>
              </a:rPr>
              <a:t>?</a:t>
            </a:r>
          </a:p>
        </p:txBody>
      </p:sp>
      <p:sp>
        <p:nvSpPr>
          <p:cNvPr id="8" name="TextBox 8"/>
          <p:cNvSpPr txBox="1">
            <a:spLocks noChangeArrowheads="1"/>
          </p:cNvSpPr>
          <p:nvPr/>
        </p:nvSpPr>
        <p:spPr bwMode="auto">
          <a:xfrm>
            <a:off x="6019800" y="4114800"/>
            <a:ext cx="267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Can I </a:t>
            </a:r>
            <a:r>
              <a:rPr lang="en-US" altLang="en-US" sz="2400" b="1">
                <a:solidFill>
                  <a:srgbClr val="000000"/>
                </a:solidFill>
              </a:rPr>
              <a:t>put stuff in it</a:t>
            </a:r>
            <a:r>
              <a:rPr lang="en-US" altLang="en-US" sz="2400">
                <a:solidFill>
                  <a:srgbClr val="000000"/>
                </a:solidFill>
              </a:rPr>
              <a:t>?</a:t>
            </a:r>
          </a:p>
        </p:txBody>
      </p:sp>
      <p:sp>
        <p:nvSpPr>
          <p:cNvPr id="9" name="TextBox 9"/>
          <p:cNvSpPr txBox="1">
            <a:spLocks noChangeArrowheads="1"/>
          </p:cNvSpPr>
          <p:nvPr/>
        </p:nvSpPr>
        <p:spPr bwMode="auto">
          <a:xfrm>
            <a:off x="381000" y="4800600"/>
            <a:ext cx="234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What </a:t>
            </a:r>
            <a:r>
              <a:rPr lang="en-US" altLang="en-US" sz="2400" b="1">
                <a:solidFill>
                  <a:srgbClr val="000000"/>
                </a:solidFill>
              </a:rPr>
              <a:t>shape</a:t>
            </a:r>
            <a:r>
              <a:rPr lang="en-US" altLang="en-US" sz="2400">
                <a:solidFill>
                  <a:srgbClr val="000000"/>
                </a:solidFill>
              </a:rPr>
              <a:t> is it?</a:t>
            </a:r>
          </a:p>
        </p:txBody>
      </p:sp>
      <p:sp>
        <p:nvSpPr>
          <p:cNvPr id="10" name="TextBox 10"/>
          <p:cNvSpPr txBox="1">
            <a:spLocks noChangeArrowheads="1"/>
          </p:cNvSpPr>
          <p:nvPr/>
        </p:nvSpPr>
        <p:spPr bwMode="auto">
          <a:xfrm>
            <a:off x="5105400" y="4724400"/>
            <a:ext cx="1328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Is it </a:t>
            </a:r>
            <a:r>
              <a:rPr lang="en-US" altLang="en-US" sz="2400" b="1">
                <a:solidFill>
                  <a:srgbClr val="000000"/>
                </a:solidFill>
              </a:rPr>
              <a:t>soft</a:t>
            </a:r>
            <a:r>
              <a:rPr lang="en-US" altLang="en-US" sz="2400">
                <a:solidFill>
                  <a:srgbClr val="000000"/>
                </a:solidFill>
              </a:rPr>
              <a:t>?</a:t>
            </a:r>
          </a:p>
        </p:txBody>
      </p:sp>
      <p:sp>
        <p:nvSpPr>
          <p:cNvPr id="11" name="TextBox 9"/>
          <p:cNvSpPr txBox="1">
            <a:spLocks noChangeArrowheads="1"/>
          </p:cNvSpPr>
          <p:nvPr/>
        </p:nvSpPr>
        <p:spPr bwMode="auto">
          <a:xfrm>
            <a:off x="1981200" y="5257800"/>
            <a:ext cx="253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Does it have a </a:t>
            </a:r>
            <a:r>
              <a:rPr lang="en-US" altLang="en-US" sz="2400" b="1">
                <a:solidFill>
                  <a:srgbClr val="000000"/>
                </a:solidFill>
              </a:rPr>
              <a:t>tail</a:t>
            </a:r>
            <a:r>
              <a:rPr lang="en-US" altLang="en-US" sz="2400">
                <a:solidFill>
                  <a:srgbClr val="000000"/>
                </a:solidFill>
              </a:rPr>
              <a:t>?</a:t>
            </a:r>
          </a:p>
        </p:txBody>
      </p:sp>
      <p:sp>
        <p:nvSpPr>
          <p:cNvPr id="12" name="TextBox 9"/>
          <p:cNvSpPr txBox="1">
            <a:spLocks noChangeArrowheads="1"/>
          </p:cNvSpPr>
          <p:nvPr/>
        </p:nvSpPr>
        <p:spPr bwMode="auto">
          <a:xfrm>
            <a:off x="5105400" y="5334000"/>
            <a:ext cx="1849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Will it </a:t>
            </a:r>
            <a:r>
              <a:rPr lang="en-US" altLang="en-US" sz="2400" b="1">
                <a:solidFill>
                  <a:srgbClr val="000000"/>
                </a:solidFill>
              </a:rPr>
              <a:t>blend</a:t>
            </a:r>
            <a:r>
              <a:rPr lang="en-US" altLang="en-US" sz="2400">
                <a:solidFill>
                  <a:srgbClr val="000000"/>
                </a:solidFill>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Why Infer Properties</a:t>
            </a:r>
          </a:p>
        </p:txBody>
      </p:sp>
      <p:sp>
        <p:nvSpPr>
          <p:cNvPr id="53251" name="Content Placeholder 2"/>
          <p:cNvSpPr>
            <a:spLocks noGrp="1"/>
          </p:cNvSpPr>
          <p:nvPr>
            <p:ph idx="1"/>
          </p:nvPr>
        </p:nvSpPr>
        <p:spPr/>
        <p:txBody>
          <a:bodyPr/>
          <a:lstStyle/>
          <a:p>
            <a:pPr marL="514350" indent="-514350">
              <a:buFont typeface="Calibri" panose="020F0502020204030204" pitchFamily="34" charset="0"/>
              <a:buAutoNum type="arabicPeriod"/>
            </a:pPr>
            <a:r>
              <a:rPr lang="en-US" altLang="en-US" smtClean="0"/>
              <a:t>We want detailed information about objects</a:t>
            </a: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l="15150" t="16081" r="31818" b="299"/>
          <a:stretch>
            <a:fillRect/>
          </a:stretch>
        </p:blipFill>
        <p:spPr bwMode="auto">
          <a:xfrm>
            <a:off x="457200" y="2286000"/>
            <a:ext cx="2667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4"/>
          <p:cNvSpPr txBox="1">
            <a:spLocks noChangeArrowheads="1"/>
          </p:cNvSpPr>
          <p:nvPr/>
        </p:nvSpPr>
        <p:spPr bwMode="auto">
          <a:xfrm>
            <a:off x="3429000" y="3276600"/>
            <a:ext cx="5422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rPr>
              <a:t>“Dog” </a:t>
            </a:r>
          </a:p>
          <a:p>
            <a:pPr algn="ctr" eaLnBrk="1" hangingPunct="1">
              <a:spcBef>
                <a:spcPct val="0"/>
              </a:spcBef>
              <a:buFontTx/>
              <a:buNone/>
            </a:pPr>
            <a:r>
              <a:rPr lang="en-US" altLang="en-US" sz="2400">
                <a:solidFill>
                  <a:srgbClr val="000000"/>
                </a:solidFill>
                <a:latin typeface="Arial" panose="020B0604020202020204" pitchFamily="34" charset="0"/>
              </a:rPr>
              <a:t>vs. </a:t>
            </a:r>
          </a:p>
          <a:p>
            <a:pPr algn="ctr" eaLnBrk="1" hangingPunct="1">
              <a:spcBef>
                <a:spcPct val="0"/>
              </a:spcBef>
              <a:buFontTx/>
              <a:buNone/>
            </a:pPr>
            <a:r>
              <a:rPr lang="en-US" altLang="en-US" sz="2400">
                <a:solidFill>
                  <a:srgbClr val="000000"/>
                </a:solidFill>
                <a:latin typeface="Arial" panose="020B0604020202020204" pitchFamily="34" charset="0"/>
              </a:rPr>
              <a:t>“Large, angry animal with pointy teeth”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Why Infer Properties</a:t>
            </a:r>
          </a:p>
        </p:txBody>
      </p:sp>
      <p:sp>
        <p:nvSpPr>
          <p:cNvPr id="54275" name="Content Placeholder 2"/>
          <p:cNvSpPr>
            <a:spLocks noGrp="1"/>
          </p:cNvSpPr>
          <p:nvPr>
            <p:ph idx="1"/>
          </p:nvPr>
        </p:nvSpPr>
        <p:spPr/>
        <p:txBody>
          <a:bodyPr/>
          <a:lstStyle/>
          <a:p>
            <a:pPr marL="514350" indent="-514350">
              <a:buFont typeface="Arial" panose="020B0604020202020204" pitchFamily="34" charset="0"/>
              <a:buNone/>
            </a:pPr>
            <a:r>
              <a:rPr lang="en-US" altLang="en-US" smtClean="0"/>
              <a:t>2.  We want to be able to infer something about unfamiliar objects</a:t>
            </a: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0"/>
            <a:ext cx="911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888" y="3810000"/>
            <a:ext cx="14589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p:cNvPicPr>
            <a:picLocks noChangeAspect="1" noChangeArrowheads="1"/>
          </p:cNvPicPr>
          <p:nvPr/>
        </p:nvPicPr>
        <p:blipFill>
          <a:blip r:embed="rId4">
            <a:extLst>
              <a:ext uri="{28A0092B-C50C-407E-A947-70E740481C1C}">
                <a14:useLocalDpi xmlns:a14="http://schemas.microsoft.com/office/drawing/2010/main" val="0"/>
              </a:ext>
            </a:extLst>
          </a:blip>
          <a:srcRect b="11980"/>
          <a:stretch>
            <a:fillRect/>
          </a:stretch>
        </p:blipFill>
        <p:spPr bwMode="auto">
          <a:xfrm>
            <a:off x="1600200" y="3810000"/>
            <a:ext cx="2078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Box 6"/>
          <p:cNvSpPr txBox="1">
            <a:spLocks noChangeArrowheads="1"/>
          </p:cNvSpPr>
          <p:nvPr/>
        </p:nvSpPr>
        <p:spPr bwMode="auto">
          <a:xfrm>
            <a:off x="1628775" y="3276600"/>
            <a:ext cx="2409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Familiar Objects</a:t>
            </a:r>
          </a:p>
        </p:txBody>
      </p:sp>
      <p:pic>
        <p:nvPicPr>
          <p:cNvPr id="5428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0"/>
            <a:ext cx="14144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5486400" y="4114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282" name="TextBox 9"/>
          <p:cNvSpPr txBox="1">
            <a:spLocks noChangeArrowheads="1"/>
          </p:cNvSpPr>
          <p:nvPr/>
        </p:nvSpPr>
        <p:spPr bwMode="auto">
          <a:xfrm>
            <a:off x="6629400" y="3279775"/>
            <a:ext cx="1776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New Object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Why Infer Properties</a:t>
            </a:r>
          </a:p>
        </p:txBody>
      </p:sp>
      <p:sp>
        <p:nvSpPr>
          <p:cNvPr id="55299" name="Content Placeholder 2"/>
          <p:cNvSpPr>
            <a:spLocks noGrp="1"/>
          </p:cNvSpPr>
          <p:nvPr>
            <p:ph idx="1"/>
          </p:nvPr>
        </p:nvSpPr>
        <p:spPr/>
        <p:txBody>
          <a:bodyPr/>
          <a:lstStyle/>
          <a:p>
            <a:pPr marL="514350" indent="-514350">
              <a:buFont typeface="Arial" panose="020B0604020202020204" pitchFamily="34" charset="0"/>
              <a:buNone/>
            </a:pPr>
            <a:r>
              <a:rPr lang="en-US" altLang="en-US" smtClean="0"/>
              <a:t>2.  We want to be able to infer something about unfamiliar objects</a:t>
            </a:r>
          </a:p>
        </p:txBody>
      </p:sp>
      <p:pic>
        <p:nvPicPr>
          <p:cNvPr id="553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911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3810000"/>
            <a:ext cx="14589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4"/>
          <p:cNvPicPr>
            <a:picLocks noChangeAspect="1" noChangeArrowheads="1"/>
          </p:cNvPicPr>
          <p:nvPr/>
        </p:nvPicPr>
        <p:blipFill>
          <a:blip r:embed="rId5">
            <a:extLst>
              <a:ext uri="{28A0092B-C50C-407E-A947-70E740481C1C}">
                <a14:useLocalDpi xmlns:a14="http://schemas.microsoft.com/office/drawing/2010/main" val="0"/>
              </a:ext>
            </a:extLst>
          </a:blip>
          <a:srcRect b="11980"/>
          <a:stretch>
            <a:fillRect/>
          </a:stretch>
        </p:blipFill>
        <p:spPr bwMode="auto">
          <a:xfrm>
            <a:off x="1600200" y="3810000"/>
            <a:ext cx="2078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810000"/>
            <a:ext cx="14144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5486400" y="4114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5305" name="TextBox 12"/>
          <p:cNvSpPr txBox="1">
            <a:spLocks noChangeArrowheads="1"/>
          </p:cNvSpPr>
          <p:nvPr/>
        </p:nvSpPr>
        <p:spPr bwMode="auto">
          <a:xfrm>
            <a:off x="674688" y="5257800"/>
            <a:ext cx="544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Cat</a:t>
            </a:r>
          </a:p>
        </p:txBody>
      </p:sp>
      <p:sp>
        <p:nvSpPr>
          <p:cNvPr id="55306" name="TextBox 13"/>
          <p:cNvSpPr txBox="1">
            <a:spLocks noChangeArrowheads="1"/>
          </p:cNvSpPr>
          <p:nvPr/>
        </p:nvSpPr>
        <p:spPr bwMode="auto">
          <a:xfrm>
            <a:off x="2133600" y="5221288"/>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Horse</a:t>
            </a:r>
          </a:p>
        </p:txBody>
      </p:sp>
      <p:sp>
        <p:nvSpPr>
          <p:cNvPr id="55307" name="TextBox 14"/>
          <p:cNvSpPr txBox="1">
            <a:spLocks noChangeArrowheads="1"/>
          </p:cNvSpPr>
          <p:nvPr/>
        </p:nvSpPr>
        <p:spPr bwMode="auto">
          <a:xfrm>
            <a:off x="4038600" y="5229225"/>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Dog</a:t>
            </a:r>
          </a:p>
        </p:txBody>
      </p:sp>
      <p:sp>
        <p:nvSpPr>
          <p:cNvPr id="16" name="TextBox 15"/>
          <p:cNvSpPr txBox="1">
            <a:spLocks noChangeArrowheads="1"/>
          </p:cNvSpPr>
          <p:nvPr/>
        </p:nvSpPr>
        <p:spPr bwMode="auto">
          <a:xfrm>
            <a:off x="7315200" y="5181600"/>
            <a:ext cx="569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a:t>
            </a:r>
          </a:p>
        </p:txBody>
      </p:sp>
      <p:sp>
        <p:nvSpPr>
          <p:cNvPr id="55309" name="TextBox 16"/>
          <p:cNvSpPr txBox="1">
            <a:spLocks noChangeArrowheads="1"/>
          </p:cNvSpPr>
          <p:nvPr/>
        </p:nvSpPr>
        <p:spPr bwMode="auto">
          <a:xfrm>
            <a:off x="1905000" y="2590800"/>
            <a:ext cx="5440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latin typeface="Arial" panose="020B0604020202020204" pitchFamily="34" charset="0"/>
              </a:rPr>
              <a:t>If we can infer category names…</a:t>
            </a:r>
          </a:p>
        </p:txBody>
      </p:sp>
      <p:sp>
        <p:nvSpPr>
          <p:cNvPr id="55310" name="TextBox 17"/>
          <p:cNvSpPr txBox="1">
            <a:spLocks noChangeArrowheads="1"/>
          </p:cNvSpPr>
          <p:nvPr/>
        </p:nvSpPr>
        <p:spPr bwMode="auto">
          <a:xfrm>
            <a:off x="1628775" y="3276600"/>
            <a:ext cx="2409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Familiar Objects</a:t>
            </a:r>
          </a:p>
        </p:txBody>
      </p:sp>
      <p:sp>
        <p:nvSpPr>
          <p:cNvPr id="55311" name="TextBox 18"/>
          <p:cNvSpPr txBox="1">
            <a:spLocks noChangeArrowheads="1"/>
          </p:cNvSpPr>
          <p:nvPr/>
        </p:nvSpPr>
        <p:spPr bwMode="auto">
          <a:xfrm>
            <a:off x="6629400" y="3279775"/>
            <a:ext cx="1776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New Object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Why Infer Properties</a:t>
            </a:r>
          </a:p>
        </p:txBody>
      </p:sp>
      <p:sp>
        <p:nvSpPr>
          <p:cNvPr id="56323" name="Content Placeholder 2"/>
          <p:cNvSpPr>
            <a:spLocks noGrp="1"/>
          </p:cNvSpPr>
          <p:nvPr>
            <p:ph idx="1"/>
          </p:nvPr>
        </p:nvSpPr>
        <p:spPr/>
        <p:txBody>
          <a:bodyPr/>
          <a:lstStyle/>
          <a:p>
            <a:pPr marL="514350" indent="-514350">
              <a:buFont typeface="Arial" panose="020B0604020202020204" pitchFamily="34" charset="0"/>
              <a:buNone/>
            </a:pPr>
            <a:r>
              <a:rPr lang="en-US" altLang="en-US" smtClean="0"/>
              <a:t>2.  We want to be able to infer something about unfamiliar objects</a:t>
            </a:r>
          </a:p>
        </p:txBody>
      </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911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3810000"/>
            <a:ext cx="14589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4"/>
          <p:cNvPicPr>
            <a:picLocks noChangeAspect="1" noChangeArrowheads="1"/>
          </p:cNvPicPr>
          <p:nvPr/>
        </p:nvPicPr>
        <p:blipFill>
          <a:blip r:embed="rId5">
            <a:extLst>
              <a:ext uri="{28A0092B-C50C-407E-A947-70E740481C1C}">
                <a14:useLocalDpi xmlns:a14="http://schemas.microsoft.com/office/drawing/2010/main" val="0"/>
              </a:ext>
            </a:extLst>
          </a:blip>
          <a:srcRect b="11980"/>
          <a:stretch>
            <a:fillRect/>
          </a:stretch>
        </p:blipFill>
        <p:spPr bwMode="auto">
          <a:xfrm>
            <a:off x="1600200" y="3810000"/>
            <a:ext cx="2078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810000"/>
            <a:ext cx="14144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p:nvPr/>
        </p:nvSpPr>
        <p:spPr>
          <a:xfrm>
            <a:off x="5486400" y="4114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329" name="TextBox 12"/>
          <p:cNvSpPr txBox="1">
            <a:spLocks noChangeArrowheads="1"/>
          </p:cNvSpPr>
          <p:nvPr/>
        </p:nvSpPr>
        <p:spPr bwMode="auto">
          <a:xfrm>
            <a:off x="457200" y="5257800"/>
            <a:ext cx="1377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Has Stripes</a:t>
            </a:r>
          </a:p>
          <a:p>
            <a:pPr eaLnBrk="1" hangingPunct="1">
              <a:spcBef>
                <a:spcPct val="0"/>
              </a:spcBef>
              <a:buFontTx/>
              <a:buNone/>
            </a:pPr>
            <a:r>
              <a:rPr lang="en-US" altLang="en-US" sz="1800">
                <a:solidFill>
                  <a:srgbClr val="000000"/>
                </a:solidFill>
                <a:latin typeface="Arial" panose="020B0604020202020204" pitchFamily="34" charset="0"/>
              </a:rPr>
              <a:t>Has Ears</a:t>
            </a:r>
          </a:p>
          <a:p>
            <a:pPr eaLnBrk="1" hangingPunct="1">
              <a:spcBef>
                <a:spcPct val="0"/>
              </a:spcBef>
              <a:buFontTx/>
              <a:buNone/>
            </a:pPr>
            <a:r>
              <a:rPr lang="en-US" altLang="en-US" sz="1800">
                <a:solidFill>
                  <a:srgbClr val="000000"/>
                </a:solidFill>
                <a:latin typeface="Arial" panose="020B0604020202020204" pitchFamily="34" charset="0"/>
              </a:rPr>
              <a:t>Has Eyes</a:t>
            </a:r>
          </a:p>
          <a:p>
            <a:pPr eaLnBrk="1" hangingPunct="1">
              <a:spcBef>
                <a:spcPct val="0"/>
              </a:spcBef>
              <a:buFontTx/>
              <a:buNone/>
            </a:pPr>
            <a:r>
              <a:rPr lang="en-US" altLang="en-US" sz="1800">
                <a:solidFill>
                  <a:srgbClr val="000000"/>
                </a:solidFill>
                <a:latin typeface="Arial" panose="020B0604020202020204" pitchFamily="34" charset="0"/>
              </a:rPr>
              <a:t>….</a:t>
            </a:r>
          </a:p>
        </p:txBody>
      </p:sp>
      <p:sp>
        <p:nvSpPr>
          <p:cNvPr id="56330" name="TextBox 13"/>
          <p:cNvSpPr txBox="1">
            <a:spLocks noChangeArrowheads="1"/>
          </p:cNvSpPr>
          <p:nvPr/>
        </p:nvSpPr>
        <p:spPr bwMode="auto">
          <a:xfrm>
            <a:off x="1752600" y="5257800"/>
            <a:ext cx="16986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Has Four Legs</a:t>
            </a:r>
          </a:p>
          <a:p>
            <a:pPr eaLnBrk="1" hangingPunct="1">
              <a:spcBef>
                <a:spcPct val="0"/>
              </a:spcBef>
              <a:buFontTx/>
              <a:buNone/>
            </a:pPr>
            <a:r>
              <a:rPr lang="en-US" altLang="en-US" sz="1800">
                <a:solidFill>
                  <a:srgbClr val="000000"/>
                </a:solidFill>
                <a:latin typeface="Arial" panose="020B0604020202020204" pitchFamily="34" charset="0"/>
              </a:rPr>
              <a:t>Has Mane</a:t>
            </a:r>
          </a:p>
          <a:p>
            <a:pPr eaLnBrk="1" hangingPunct="1">
              <a:spcBef>
                <a:spcPct val="0"/>
              </a:spcBef>
              <a:buFontTx/>
              <a:buNone/>
            </a:pPr>
            <a:r>
              <a:rPr lang="en-US" altLang="en-US" sz="1800">
                <a:solidFill>
                  <a:srgbClr val="000000"/>
                </a:solidFill>
                <a:latin typeface="Arial" panose="020B0604020202020204" pitchFamily="34" charset="0"/>
              </a:rPr>
              <a:t>Has Tail</a:t>
            </a:r>
          </a:p>
          <a:p>
            <a:pPr eaLnBrk="1" hangingPunct="1">
              <a:spcBef>
                <a:spcPct val="0"/>
              </a:spcBef>
              <a:buFontTx/>
              <a:buNone/>
            </a:pPr>
            <a:r>
              <a:rPr lang="en-US" altLang="en-US" sz="1800">
                <a:solidFill>
                  <a:srgbClr val="000000"/>
                </a:solidFill>
                <a:latin typeface="Arial" panose="020B0604020202020204" pitchFamily="34" charset="0"/>
              </a:rPr>
              <a:t>Has Snout</a:t>
            </a:r>
          </a:p>
          <a:p>
            <a:pPr eaLnBrk="1" hangingPunct="1">
              <a:spcBef>
                <a:spcPct val="0"/>
              </a:spcBef>
              <a:buFontTx/>
              <a:buNone/>
            </a:pPr>
            <a:r>
              <a:rPr lang="en-US" altLang="en-US" sz="1800">
                <a:solidFill>
                  <a:srgbClr val="000000"/>
                </a:solidFill>
                <a:latin typeface="Arial" panose="020B0604020202020204" pitchFamily="34" charset="0"/>
              </a:rPr>
              <a:t>….</a:t>
            </a:r>
          </a:p>
        </p:txBody>
      </p:sp>
      <p:sp>
        <p:nvSpPr>
          <p:cNvPr id="56331" name="TextBox 14"/>
          <p:cNvSpPr txBox="1">
            <a:spLocks noChangeArrowheads="1"/>
          </p:cNvSpPr>
          <p:nvPr/>
        </p:nvSpPr>
        <p:spPr bwMode="auto">
          <a:xfrm>
            <a:off x="4038600" y="5229225"/>
            <a:ext cx="1262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Brown</a:t>
            </a:r>
          </a:p>
          <a:p>
            <a:pPr eaLnBrk="1" hangingPunct="1">
              <a:spcBef>
                <a:spcPct val="0"/>
              </a:spcBef>
              <a:buFontTx/>
              <a:buNone/>
            </a:pPr>
            <a:r>
              <a:rPr lang="en-US" altLang="en-US" sz="1800">
                <a:solidFill>
                  <a:srgbClr val="000000"/>
                </a:solidFill>
                <a:latin typeface="Arial" panose="020B0604020202020204" pitchFamily="34" charset="0"/>
              </a:rPr>
              <a:t>Muscular</a:t>
            </a:r>
          </a:p>
          <a:p>
            <a:pPr eaLnBrk="1" hangingPunct="1">
              <a:spcBef>
                <a:spcPct val="0"/>
              </a:spcBef>
              <a:buFontTx/>
              <a:buNone/>
            </a:pPr>
            <a:r>
              <a:rPr lang="en-US" altLang="en-US" sz="1800">
                <a:solidFill>
                  <a:srgbClr val="000000"/>
                </a:solidFill>
                <a:latin typeface="Arial" panose="020B0604020202020204" pitchFamily="34" charset="0"/>
              </a:rPr>
              <a:t>Has Snout</a:t>
            </a:r>
          </a:p>
          <a:p>
            <a:pPr eaLnBrk="1" hangingPunct="1">
              <a:spcBef>
                <a:spcPct val="0"/>
              </a:spcBef>
              <a:buFontTx/>
              <a:buNone/>
            </a:pPr>
            <a:r>
              <a:rPr lang="en-US" altLang="en-US" sz="1800">
                <a:solidFill>
                  <a:srgbClr val="000000"/>
                </a:solidFill>
                <a:latin typeface="Arial" panose="020B0604020202020204" pitchFamily="34" charset="0"/>
              </a:rPr>
              <a:t>….</a:t>
            </a:r>
          </a:p>
        </p:txBody>
      </p:sp>
      <p:sp>
        <p:nvSpPr>
          <p:cNvPr id="16" name="TextBox 15"/>
          <p:cNvSpPr txBox="1">
            <a:spLocks noChangeArrowheads="1"/>
          </p:cNvSpPr>
          <p:nvPr/>
        </p:nvSpPr>
        <p:spPr bwMode="auto">
          <a:xfrm>
            <a:off x="5846763" y="5257800"/>
            <a:ext cx="336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Has Stripes (like cat)</a:t>
            </a:r>
          </a:p>
          <a:p>
            <a:pPr eaLnBrk="1" hangingPunct="1">
              <a:spcBef>
                <a:spcPct val="0"/>
              </a:spcBef>
              <a:buFontTx/>
              <a:buNone/>
            </a:pPr>
            <a:r>
              <a:rPr lang="en-US" altLang="en-US" sz="1800">
                <a:solidFill>
                  <a:srgbClr val="000000"/>
                </a:solidFill>
                <a:latin typeface="Arial" panose="020B0604020202020204" pitchFamily="34" charset="0"/>
              </a:rPr>
              <a:t>Has Mane and Tail (like horse)</a:t>
            </a:r>
          </a:p>
          <a:p>
            <a:pPr eaLnBrk="1" hangingPunct="1">
              <a:spcBef>
                <a:spcPct val="0"/>
              </a:spcBef>
              <a:buFontTx/>
              <a:buNone/>
            </a:pPr>
            <a:r>
              <a:rPr lang="en-US" altLang="en-US" sz="1800">
                <a:solidFill>
                  <a:srgbClr val="000000"/>
                </a:solidFill>
                <a:latin typeface="Arial" panose="020B0604020202020204" pitchFamily="34" charset="0"/>
              </a:rPr>
              <a:t>Has Snout (like horse and dog)</a:t>
            </a:r>
          </a:p>
        </p:txBody>
      </p:sp>
      <p:sp>
        <p:nvSpPr>
          <p:cNvPr id="56333" name="TextBox 17"/>
          <p:cNvSpPr txBox="1">
            <a:spLocks noChangeArrowheads="1"/>
          </p:cNvSpPr>
          <p:nvPr/>
        </p:nvSpPr>
        <p:spPr bwMode="auto">
          <a:xfrm>
            <a:off x="1628775" y="3276600"/>
            <a:ext cx="2409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Familiar Objects</a:t>
            </a:r>
          </a:p>
        </p:txBody>
      </p:sp>
      <p:sp>
        <p:nvSpPr>
          <p:cNvPr id="56334" name="TextBox 18"/>
          <p:cNvSpPr txBox="1">
            <a:spLocks noChangeArrowheads="1"/>
          </p:cNvSpPr>
          <p:nvPr/>
        </p:nvSpPr>
        <p:spPr bwMode="auto">
          <a:xfrm>
            <a:off x="6629400" y="3279775"/>
            <a:ext cx="1776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New Object</a:t>
            </a:r>
          </a:p>
        </p:txBody>
      </p:sp>
      <p:sp>
        <p:nvSpPr>
          <p:cNvPr id="56335" name="TextBox 19"/>
          <p:cNvSpPr txBox="1">
            <a:spLocks noChangeArrowheads="1"/>
          </p:cNvSpPr>
          <p:nvPr/>
        </p:nvSpPr>
        <p:spPr bwMode="auto">
          <a:xfrm>
            <a:off x="1905000" y="2590800"/>
            <a:ext cx="4483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0000"/>
                </a:solidFill>
                <a:latin typeface="Arial" panose="020B0604020202020204" pitchFamily="34" charset="0"/>
              </a:rPr>
              <a:t>If we can infer properties…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Why Infer Properties</a:t>
            </a:r>
          </a:p>
        </p:txBody>
      </p:sp>
      <p:sp>
        <p:nvSpPr>
          <p:cNvPr id="57347" name="Content Placeholder 2"/>
          <p:cNvSpPr>
            <a:spLocks noGrp="1"/>
          </p:cNvSpPr>
          <p:nvPr>
            <p:ph idx="1"/>
          </p:nvPr>
        </p:nvSpPr>
        <p:spPr/>
        <p:txBody>
          <a:bodyPr/>
          <a:lstStyle/>
          <a:p>
            <a:pPr marL="514350" indent="-514350">
              <a:buFont typeface="Arial" panose="020B0604020202020204" pitchFamily="34" charset="0"/>
              <a:buNone/>
            </a:pPr>
            <a:r>
              <a:rPr lang="en-US" altLang="en-US" smtClean="0"/>
              <a:t>3.  We want to make comparisons between objects or categories</a:t>
            </a:r>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l="15150" t="16081" r="31818" b="299"/>
          <a:stretch>
            <a:fillRect/>
          </a:stretch>
        </p:blipFill>
        <p:spPr bwMode="auto">
          <a:xfrm>
            <a:off x="1371600" y="3028950"/>
            <a:ext cx="1295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5"/>
          <p:cNvSpPr txBox="1">
            <a:spLocks noChangeArrowheads="1"/>
          </p:cNvSpPr>
          <p:nvPr/>
        </p:nvSpPr>
        <p:spPr bwMode="auto">
          <a:xfrm>
            <a:off x="457200" y="5040313"/>
            <a:ext cx="346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What is unusual about this dog?</a:t>
            </a:r>
          </a:p>
        </p:txBody>
      </p:sp>
      <p:pic>
        <p:nvPicPr>
          <p:cNvPr id="57350" name="Picture 4"/>
          <p:cNvPicPr>
            <a:picLocks noChangeAspect="1" noChangeArrowheads="1"/>
          </p:cNvPicPr>
          <p:nvPr/>
        </p:nvPicPr>
        <p:blipFill>
          <a:blip r:embed="rId3">
            <a:extLst>
              <a:ext uri="{28A0092B-C50C-407E-A947-70E740481C1C}">
                <a14:useLocalDpi xmlns:a14="http://schemas.microsoft.com/office/drawing/2010/main" val="0"/>
              </a:ext>
            </a:extLst>
          </a:blip>
          <a:srcRect b="11980"/>
          <a:stretch>
            <a:fillRect/>
          </a:stretch>
        </p:blipFill>
        <p:spPr bwMode="auto">
          <a:xfrm>
            <a:off x="4572000" y="3581400"/>
            <a:ext cx="2078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581400"/>
            <a:ext cx="14144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8"/>
          <p:cNvSpPr txBox="1">
            <a:spLocks noChangeArrowheads="1"/>
          </p:cNvSpPr>
          <p:nvPr/>
        </p:nvSpPr>
        <p:spPr bwMode="auto">
          <a:xfrm>
            <a:off x="4419600" y="4953000"/>
            <a:ext cx="411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What is the difference between horses and zebras?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Strategy 1: Category Recognition</a:t>
            </a:r>
          </a:p>
        </p:txBody>
      </p:sp>
      <p:sp>
        <p:nvSpPr>
          <p:cNvPr id="5" name="Rounded Rectangle 4"/>
          <p:cNvSpPr/>
          <p:nvPr/>
        </p:nvSpPr>
        <p:spPr>
          <a:xfrm>
            <a:off x="6477000" y="2819400"/>
            <a:ext cx="2286000"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1" name="Right Arrow 10"/>
          <p:cNvSpPr/>
          <p:nvPr/>
        </p:nvSpPr>
        <p:spPr>
          <a:xfrm>
            <a:off x="2438400" y="3657600"/>
            <a:ext cx="990600" cy="277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8373" name="TextBox 11"/>
          <p:cNvSpPr txBox="1">
            <a:spLocks noChangeArrowheads="1"/>
          </p:cNvSpPr>
          <p:nvPr/>
        </p:nvSpPr>
        <p:spPr bwMode="auto">
          <a:xfrm>
            <a:off x="2362200" y="3287713"/>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classifier</a:t>
            </a:r>
          </a:p>
        </p:txBody>
      </p:sp>
      <p:sp>
        <p:nvSpPr>
          <p:cNvPr id="13" name="Right Arrow 12"/>
          <p:cNvSpPr/>
          <p:nvPr/>
        </p:nvSpPr>
        <p:spPr>
          <a:xfrm>
            <a:off x="5105400" y="36576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8375" name="TextBox 13"/>
          <p:cNvSpPr txBox="1">
            <a:spLocks noChangeArrowheads="1"/>
          </p:cNvSpPr>
          <p:nvPr/>
        </p:nvSpPr>
        <p:spPr bwMode="auto">
          <a:xfrm>
            <a:off x="4800600" y="30480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associated properties</a:t>
            </a:r>
          </a:p>
        </p:txBody>
      </p:sp>
      <p:sp>
        <p:nvSpPr>
          <p:cNvPr id="58376" name="TextBox 38"/>
          <p:cNvSpPr txBox="1">
            <a:spLocks noChangeArrowheads="1"/>
          </p:cNvSpPr>
          <p:nvPr/>
        </p:nvSpPr>
        <p:spPr bwMode="auto">
          <a:xfrm>
            <a:off x="0" y="6119813"/>
            <a:ext cx="3124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rgbClr val="000000"/>
                </a:solidFill>
                <a:latin typeface="Arial" panose="020B0604020202020204" pitchFamily="34" charset="0"/>
              </a:rPr>
              <a:t>Category Recognition: PASCAL 2008</a:t>
            </a:r>
          </a:p>
          <a:p>
            <a:pPr eaLnBrk="1" hangingPunct="1">
              <a:spcBef>
                <a:spcPct val="0"/>
              </a:spcBef>
              <a:buFontTx/>
              <a:buNone/>
            </a:pPr>
            <a:r>
              <a:rPr lang="en-US" altLang="en-US" sz="1400">
                <a:solidFill>
                  <a:srgbClr val="000000"/>
                </a:solidFill>
                <a:latin typeface="Arial" panose="020B0604020202020204" pitchFamily="34" charset="0"/>
              </a:rPr>
              <a:t>Category </a:t>
            </a:r>
            <a:r>
              <a:rPr lang="en-US" altLang="en-US" sz="1400">
                <a:solidFill>
                  <a:srgbClr val="000000"/>
                </a:solidFill>
                <a:latin typeface="Arial" panose="020B0604020202020204" pitchFamily="34" charset="0"/>
                <a:sym typeface="Wingdings" panose="05000000000000000000" pitchFamily="2" charset="2"/>
              </a:rPr>
              <a:t> Attributes: ??</a:t>
            </a:r>
            <a:endParaRPr lang="en-US" altLang="en-US" sz="1400">
              <a:solidFill>
                <a:srgbClr val="000000"/>
              </a:solidFill>
              <a:latin typeface="Arial" panose="020B0604020202020204" pitchFamily="34" charset="0"/>
            </a:endParaRPr>
          </a:p>
          <a:p>
            <a:pPr eaLnBrk="1" hangingPunct="1">
              <a:spcBef>
                <a:spcPct val="0"/>
              </a:spcBef>
              <a:buFontTx/>
              <a:buNone/>
            </a:pPr>
            <a:endParaRPr lang="en-US" altLang="en-US" sz="1400">
              <a:solidFill>
                <a:srgbClr val="000000"/>
              </a:solidFill>
              <a:latin typeface="Arial" panose="020B0604020202020204" pitchFamily="34" charset="0"/>
            </a:endParaRPr>
          </a:p>
        </p:txBody>
      </p:sp>
      <p:pic>
        <p:nvPicPr>
          <p:cNvPr id="583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18288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Rectangle 15"/>
          <p:cNvSpPr>
            <a:spLocks noChangeArrowheads="1"/>
          </p:cNvSpPr>
          <p:nvPr/>
        </p:nvSpPr>
        <p:spPr bwMode="auto">
          <a:xfrm>
            <a:off x="533400" y="2819400"/>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Arial" panose="020B0604020202020204" pitchFamily="34" charset="0"/>
              </a:rPr>
              <a:t>Object Image</a:t>
            </a:r>
          </a:p>
        </p:txBody>
      </p:sp>
      <p:sp>
        <p:nvSpPr>
          <p:cNvPr id="58379" name="Rectangle 16"/>
          <p:cNvSpPr>
            <a:spLocks noChangeArrowheads="1"/>
          </p:cNvSpPr>
          <p:nvPr/>
        </p:nvSpPr>
        <p:spPr bwMode="auto">
          <a:xfrm>
            <a:off x="3657600" y="2743200"/>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Arial" panose="020B0604020202020204" pitchFamily="34" charset="0"/>
              </a:rPr>
              <a:t>Category</a:t>
            </a:r>
          </a:p>
        </p:txBody>
      </p:sp>
      <p:sp>
        <p:nvSpPr>
          <p:cNvPr id="58380" name="Rectangle 17"/>
          <p:cNvSpPr>
            <a:spLocks noChangeArrowheads="1"/>
          </p:cNvSpPr>
          <p:nvPr/>
        </p:nvSpPr>
        <p:spPr bwMode="auto">
          <a:xfrm>
            <a:off x="3733800" y="3581400"/>
            <a:ext cx="887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rPr>
              <a:t>“Car”</a:t>
            </a:r>
          </a:p>
        </p:txBody>
      </p:sp>
      <p:sp>
        <p:nvSpPr>
          <p:cNvPr id="58381" name="TextBox 18"/>
          <p:cNvSpPr txBox="1">
            <a:spLocks noChangeArrowheads="1"/>
          </p:cNvSpPr>
          <p:nvPr/>
        </p:nvSpPr>
        <p:spPr bwMode="auto">
          <a:xfrm>
            <a:off x="6477000" y="2971800"/>
            <a:ext cx="2362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Arial" panose="020B0604020202020204" pitchFamily="34" charset="0"/>
              </a:rPr>
              <a:t>Has Wheels</a:t>
            </a:r>
          </a:p>
          <a:p>
            <a:pPr eaLnBrk="1" hangingPunct="1">
              <a:spcBef>
                <a:spcPct val="0"/>
              </a:spcBef>
              <a:buFontTx/>
              <a:buNone/>
            </a:pPr>
            <a:r>
              <a:rPr lang="en-US" altLang="en-US" sz="2000">
                <a:solidFill>
                  <a:srgbClr val="000000"/>
                </a:solidFill>
                <a:latin typeface="Arial" panose="020B0604020202020204" pitchFamily="34" charset="0"/>
              </a:rPr>
              <a:t>Used for Transport</a:t>
            </a:r>
          </a:p>
          <a:p>
            <a:pPr eaLnBrk="1" hangingPunct="1">
              <a:spcBef>
                <a:spcPct val="0"/>
              </a:spcBef>
              <a:buFontTx/>
              <a:buNone/>
            </a:pPr>
            <a:r>
              <a:rPr lang="en-US" altLang="en-US" sz="2000">
                <a:solidFill>
                  <a:srgbClr val="000000"/>
                </a:solidFill>
                <a:latin typeface="Arial" panose="020B0604020202020204" pitchFamily="34" charset="0"/>
              </a:rPr>
              <a:t>Made of Metal</a:t>
            </a:r>
          </a:p>
          <a:p>
            <a:pPr eaLnBrk="1" hangingPunct="1">
              <a:spcBef>
                <a:spcPct val="0"/>
              </a:spcBef>
              <a:buFontTx/>
              <a:buNone/>
            </a:pPr>
            <a:r>
              <a:rPr lang="en-US" altLang="en-US" sz="2000">
                <a:solidFill>
                  <a:srgbClr val="000000"/>
                </a:solidFill>
                <a:latin typeface="Arial" panose="020B0604020202020204" pitchFamily="34" charset="0"/>
              </a:rPr>
              <a:t>Has Windows</a:t>
            </a:r>
          </a:p>
          <a:p>
            <a:pPr eaLnBrk="1" hangingPunct="1">
              <a:spcBef>
                <a:spcPct val="0"/>
              </a:spcBef>
              <a:buFontTx/>
              <a:buNone/>
            </a:pPr>
            <a:r>
              <a:rPr lang="en-US" altLang="en-US" sz="2000">
                <a:solidFill>
                  <a:srgbClr val="000000"/>
                </a:solidFill>
                <a:latin typeface="Arial" panose="020B0604020202020204" pitchFamily="34" charset="0"/>
              </a:rPr>
              <a:t> …</a:t>
            </a:r>
          </a:p>
        </p:txBody>
      </p:sp>
      <p:sp>
        <p:nvSpPr>
          <p:cNvPr id="21" name="Rounded Rectangle 20"/>
          <p:cNvSpPr/>
          <p:nvPr/>
        </p:nvSpPr>
        <p:spPr>
          <a:xfrm>
            <a:off x="3505200" y="3200400"/>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Strategy 2: Exemplar Matching</a:t>
            </a:r>
          </a:p>
        </p:txBody>
      </p:sp>
      <p:sp>
        <p:nvSpPr>
          <p:cNvPr id="5" name="Rounded Rectangle 4"/>
          <p:cNvSpPr/>
          <p:nvPr/>
        </p:nvSpPr>
        <p:spPr>
          <a:xfrm>
            <a:off x="6477000" y="2819400"/>
            <a:ext cx="2286000"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1" name="Right Arrow 10"/>
          <p:cNvSpPr/>
          <p:nvPr/>
        </p:nvSpPr>
        <p:spPr>
          <a:xfrm>
            <a:off x="2438400" y="3657600"/>
            <a:ext cx="990600" cy="277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3" name="Right Arrow 12"/>
          <p:cNvSpPr/>
          <p:nvPr/>
        </p:nvSpPr>
        <p:spPr>
          <a:xfrm>
            <a:off x="5105400" y="36576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9398" name="TextBox 13"/>
          <p:cNvSpPr txBox="1">
            <a:spLocks noChangeArrowheads="1"/>
          </p:cNvSpPr>
          <p:nvPr/>
        </p:nvSpPr>
        <p:spPr bwMode="auto">
          <a:xfrm>
            <a:off x="4800600" y="30480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associated properties</a:t>
            </a:r>
          </a:p>
        </p:txBody>
      </p:sp>
      <p:pic>
        <p:nvPicPr>
          <p:cNvPr id="593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18288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Rectangle 15"/>
          <p:cNvSpPr>
            <a:spLocks noChangeArrowheads="1"/>
          </p:cNvSpPr>
          <p:nvPr/>
        </p:nvSpPr>
        <p:spPr bwMode="auto">
          <a:xfrm>
            <a:off x="533400" y="2819400"/>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Arial" panose="020B0604020202020204" pitchFamily="34" charset="0"/>
              </a:rPr>
              <a:t>Object Image</a:t>
            </a:r>
          </a:p>
        </p:txBody>
      </p:sp>
      <p:sp>
        <p:nvSpPr>
          <p:cNvPr id="59401" name="Rectangle 16"/>
          <p:cNvSpPr>
            <a:spLocks noChangeArrowheads="1"/>
          </p:cNvSpPr>
          <p:nvPr/>
        </p:nvSpPr>
        <p:spPr bwMode="auto">
          <a:xfrm>
            <a:off x="3352800" y="27432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Arial" panose="020B0604020202020204" pitchFamily="34" charset="0"/>
              </a:rPr>
              <a:t>Similar Image</a:t>
            </a:r>
          </a:p>
        </p:txBody>
      </p:sp>
      <p:sp>
        <p:nvSpPr>
          <p:cNvPr id="59402" name="TextBox 18"/>
          <p:cNvSpPr txBox="1">
            <a:spLocks noChangeArrowheads="1"/>
          </p:cNvSpPr>
          <p:nvPr/>
        </p:nvSpPr>
        <p:spPr bwMode="auto">
          <a:xfrm>
            <a:off x="6477000" y="2971800"/>
            <a:ext cx="2362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Arial" panose="020B0604020202020204" pitchFamily="34" charset="0"/>
              </a:rPr>
              <a:t>Has Wheels</a:t>
            </a:r>
          </a:p>
          <a:p>
            <a:pPr eaLnBrk="1" hangingPunct="1">
              <a:spcBef>
                <a:spcPct val="0"/>
              </a:spcBef>
              <a:buFontTx/>
              <a:buNone/>
            </a:pPr>
            <a:r>
              <a:rPr lang="en-US" altLang="en-US" sz="2000">
                <a:solidFill>
                  <a:srgbClr val="000000"/>
                </a:solidFill>
                <a:latin typeface="Arial" panose="020B0604020202020204" pitchFamily="34" charset="0"/>
              </a:rPr>
              <a:t>Used for Transport Made of Metal</a:t>
            </a:r>
          </a:p>
          <a:p>
            <a:pPr eaLnBrk="1" hangingPunct="1">
              <a:spcBef>
                <a:spcPct val="0"/>
              </a:spcBef>
              <a:buFontTx/>
              <a:buNone/>
            </a:pPr>
            <a:r>
              <a:rPr lang="en-US" altLang="en-US" sz="2000">
                <a:solidFill>
                  <a:srgbClr val="FF0000"/>
                </a:solidFill>
                <a:latin typeface="Arial" panose="020B0604020202020204" pitchFamily="34" charset="0"/>
              </a:rPr>
              <a:t>Old</a:t>
            </a:r>
          </a:p>
          <a:p>
            <a:pPr eaLnBrk="1" hangingPunct="1">
              <a:spcBef>
                <a:spcPct val="0"/>
              </a:spcBef>
              <a:buFontTx/>
              <a:buNone/>
            </a:pPr>
            <a:r>
              <a:rPr lang="en-US" altLang="en-US" sz="2000">
                <a:solidFill>
                  <a:srgbClr val="000000"/>
                </a:solidFill>
                <a:latin typeface="Arial" panose="020B0604020202020204" pitchFamily="34" charset="0"/>
              </a:rPr>
              <a:t>…</a:t>
            </a:r>
          </a:p>
        </p:txBody>
      </p:sp>
      <p:pic>
        <p:nvPicPr>
          <p:cNvPr id="59403" name="Picture 2"/>
          <p:cNvPicPr>
            <a:picLocks noChangeAspect="1" noChangeArrowheads="1"/>
          </p:cNvPicPr>
          <p:nvPr/>
        </p:nvPicPr>
        <p:blipFill>
          <a:blip r:embed="rId4">
            <a:extLst>
              <a:ext uri="{28A0092B-C50C-407E-A947-70E740481C1C}">
                <a14:useLocalDpi xmlns:a14="http://schemas.microsoft.com/office/drawing/2010/main" val="0"/>
              </a:ext>
            </a:extLst>
          </a:blip>
          <a:srcRect l="3333" t="17867" r="23334" b="28532"/>
          <a:stretch>
            <a:fillRect/>
          </a:stretch>
        </p:blipFill>
        <p:spPr bwMode="auto">
          <a:xfrm>
            <a:off x="3505200" y="3352800"/>
            <a:ext cx="139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TextBox 21"/>
          <p:cNvSpPr txBox="1">
            <a:spLocks noChangeArrowheads="1"/>
          </p:cNvSpPr>
          <p:nvPr/>
        </p:nvSpPr>
        <p:spPr bwMode="auto">
          <a:xfrm>
            <a:off x="2209800" y="30114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similarity function</a:t>
            </a:r>
          </a:p>
        </p:txBody>
      </p:sp>
      <p:sp>
        <p:nvSpPr>
          <p:cNvPr id="59405" name="TextBox 22"/>
          <p:cNvSpPr txBox="1">
            <a:spLocks noChangeArrowheads="1"/>
          </p:cNvSpPr>
          <p:nvPr/>
        </p:nvSpPr>
        <p:spPr bwMode="auto">
          <a:xfrm>
            <a:off x="0" y="6119813"/>
            <a:ext cx="2438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a:solidFill>
                  <a:srgbClr val="000000"/>
                </a:solidFill>
                <a:latin typeface="Arial" panose="020B0604020202020204" pitchFamily="34" charset="0"/>
              </a:rPr>
              <a:t>Malisiewicz Efros 2008</a:t>
            </a:r>
          </a:p>
          <a:p>
            <a:pPr eaLnBrk="1" hangingPunct="1">
              <a:spcBef>
                <a:spcPct val="0"/>
              </a:spcBef>
              <a:buFontTx/>
              <a:buNone/>
            </a:pPr>
            <a:r>
              <a:rPr lang="en-US" altLang="en-US" sz="1400">
                <a:solidFill>
                  <a:srgbClr val="000000"/>
                </a:solidFill>
                <a:latin typeface="Arial" panose="020B0604020202020204" pitchFamily="34" charset="0"/>
              </a:rPr>
              <a:t>Hays Efros 2008</a:t>
            </a:r>
          </a:p>
          <a:p>
            <a:pPr eaLnBrk="1" hangingPunct="1">
              <a:spcBef>
                <a:spcPct val="0"/>
              </a:spcBef>
              <a:buFontTx/>
              <a:buNone/>
            </a:pPr>
            <a:r>
              <a:rPr lang="en-US" altLang="en-US" sz="1400">
                <a:solidFill>
                  <a:srgbClr val="000000"/>
                </a:solidFill>
                <a:latin typeface="Arial" panose="020B0604020202020204" pitchFamily="34" charset="0"/>
              </a:rPr>
              <a:t>Efros et al. 2003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Strategy 3: Infer Properties Directly</a:t>
            </a:r>
          </a:p>
        </p:txBody>
      </p:sp>
      <p:sp>
        <p:nvSpPr>
          <p:cNvPr id="5" name="Rounded Rectangle 4"/>
          <p:cNvSpPr/>
          <p:nvPr/>
        </p:nvSpPr>
        <p:spPr>
          <a:xfrm>
            <a:off x="6477000" y="2819400"/>
            <a:ext cx="2286000" cy="1981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1" name="Right Arrow 10"/>
          <p:cNvSpPr/>
          <p:nvPr/>
        </p:nvSpPr>
        <p:spPr>
          <a:xfrm>
            <a:off x="2438400" y="3657600"/>
            <a:ext cx="3886200" cy="277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042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276600"/>
            <a:ext cx="18288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15"/>
          <p:cNvSpPr>
            <a:spLocks noChangeArrowheads="1"/>
          </p:cNvSpPr>
          <p:nvPr/>
        </p:nvSpPr>
        <p:spPr bwMode="auto">
          <a:xfrm>
            <a:off x="533400" y="2819400"/>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Arial" panose="020B0604020202020204" pitchFamily="34" charset="0"/>
              </a:rPr>
              <a:t>Object Image</a:t>
            </a:r>
          </a:p>
        </p:txBody>
      </p:sp>
      <p:sp>
        <p:nvSpPr>
          <p:cNvPr id="60423" name="TextBox 18"/>
          <p:cNvSpPr txBox="1">
            <a:spLocks noChangeArrowheads="1"/>
          </p:cNvSpPr>
          <p:nvPr/>
        </p:nvSpPr>
        <p:spPr bwMode="auto">
          <a:xfrm>
            <a:off x="6477000" y="2971800"/>
            <a:ext cx="2362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FF0000"/>
                </a:solidFill>
                <a:latin typeface="Arial" panose="020B0604020202020204" pitchFamily="34" charset="0"/>
              </a:rPr>
              <a:t>No Wheels</a:t>
            </a:r>
          </a:p>
          <a:p>
            <a:pPr eaLnBrk="1" hangingPunct="1">
              <a:spcBef>
                <a:spcPct val="0"/>
              </a:spcBef>
              <a:buFontTx/>
              <a:buNone/>
            </a:pPr>
            <a:r>
              <a:rPr lang="en-US" altLang="en-US" sz="2000">
                <a:solidFill>
                  <a:srgbClr val="000000"/>
                </a:solidFill>
                <a:latin typeface="Arial" panose="020B0604020202020204" pitchFamily="34" charset="0"/>
              </a:rPr>
              <a:t>Old</a:t>
            </a:r>
          </a:p>
          <a:p>
            <a:pPr eaLnBrk="1" hangingPunct="1">
              <a:spcBef>
                <a:spcPct val="0"/>
              </a:spcBef>
              <a:buFontTx/>
              <a:buNone/>
            </a:pPr>
            <a:r>
              <a:rPr lang="en-US" altLang="en-US" sz="2000">
                <a:solidFill>
                  <a:srgbClr val="000000"/>
                </a:solidFill>
                <a:latin typeface="Arial" panose="020B0604020202020204" pitchFamily="34" charset="0"/>
              </a:rPr>
              <a:t>Brown</a:t>
            </a:r>
          </a:p>
          <a:p>
            <a:pPr eaLnBrk="1" hangingPunct="1">
              <a:spcBef>
                <a:spcPct val="0"/>
              </a:spcBef>
              <a:buFontTx/>
              <a:buNone/>
            </a:pPr>
            <a:r>
              <a:rPr lang="en-US" altLang="en-US" sz="2000">
                <a:solidFill>
                  <a:srgbClr val="000000"/>
                </a:solidFill>
                <a:latin typeface="Arial" panose="020B0604020202020204" pitchFamily="34" charset="0"/>
              </a:rPr>
              <a:t>Made of Metal</a:t>
            </a:r>
          </a:p>
          <a:p>
            <a:pPr eaLnBrk="1" hangingPunct="1">
              <a:spcBef>
                <a:spcPct val="0"/>
              </a:spcBef>
              <a:buFontTx/>
              <a:buNone/>
            </a:pPr>
            <a:r>
              <a:rPr lang="en-US" altLang="en-US" sz="2000">
                <a:solidFill>
                  <a:srgbClr val="000000"/>
                </a:solidFill>
                <a:latin typeface="Arial" panose="020B0604020202020204" pitchFamily="34" charset="0"/>
              </a:rPr>
              <a:t>…</a:t>
            </a:r>
          </a:p>
        </p:txBody>
      </p:sp>
      <p:sp>
        <p:nvSpPr>
          <p:cNvPr id="60424" name="TextBox 21"/>
          <p:cNvSpPr txBox="1">
            <a:spLocks noChangeArrowheads="1"/>
          </p:cNvSpPr>
          <p:nvPr/>
        </p:nvSpPr>
        <p:spPr bwMode="auto">
          <a:xfrm>
            <a:off x="2514600" y="32766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classifier for each attribute</a:t>
            </a:r>
          </a:p>
        </p:txBody>
      </p:sp>
      <p:sp>
        <p:nvSpPr>
          <p:cNvPr id="60425" name="TextBox 17"/>
          <p:cNvSpPr txBox="1">
            <a:spLocks noChangeArrowheads="1"/>
          </p:cNvSpPr>
          <p:nvPr/>
        </p:nvSpPr>
        <p:spPr bwMode="auto">
          <a:xfrm>
            <a:off x="0" y="6211888"/>
            <a:ext cx="464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See also Lampert et al. 2009</a:t>
            </a:r>
          </a:p>
          <a:p>
            <a:pPr eaLnBrk="1" hangingPunct="1">
              <a:spcBef>
                <a:spcPct val="0"/>
              </a:spcBef>
              <a:buFontTx/>
              <a:buNone/>
            </a:pPr>
            <a:r>
              <a:rPr lang="en-US" altLang="en-US" sz="1800">
                <a:solidFill>
                  <a:srgbClr val="000000"/>
                </a:solidFill>
                <a:latin typeface="Arial" panose="020B0604020202020204" pitchFamily="34" charset="0"/>
              </a:rPr>
              <a:t>Gibson’s affordances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t>The Three Strategies</a:t>
            </a:r>
          </a:p>
        </p:txBody>
      </p:sp>
      <p:sp>
        <p:nvSpPr>
          <p:cNvPr id="4" name="Rounded Rectangle 3"/>
          <p:cNvSpPr/>
          <p:nvPr/>
        </p:nvSpPr>
        <p:spPr>
          <a:xfrm>
            <a:off x="6477000" y="2590800"/>
            <a:ext cx="2286000" cy="3124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5" name="Right Arrow 4"/>
          <p:cNvSpPr/>
          <p:nvPr/>
        </p:nvSpPr>
        <p:spPr>
          <a:xfrm>
            <a:off x="2438400" y="2209800"/>
            <a:ext cx="990600" cy="277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1445" name="TextBox 11"/>
          <p:cNvSpPr txBox="1">
            <a:spLocks noChangeArrowheads="1"/>
          </p:cNvSpPr>
          <p:nvPr/>
        </p:nvSpPr>
        <p:spPr bwMode="auto">
          <a:xfrm>
            <a:off x="2362200" y="1839913"/>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classifier</a:t>
            </a:r>
          </a:p>
        </p:txBody>
      </p:sp>
      <p:sp>
        <p:nvSpPr>
          <p:cNvPr id="7" name="Right Arrow 6"/>
          <p:cNvSpPr/>
          <p:nvPr/>
        </p:nvSpPr>
        <p:spPr>
          <a:xfrm>
            <a:off x="5105400" y="22098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1447" name="TextBox 13"/>
          <p:cNvSpPr txBox="1">
            <a:spLocks noChangeArrowheads="1"/>
          </p:cNvSpPr>
          <p:nvPr/>
        </p:nvSpPr>
        <p:spPr bwMode="auto">
          <a:xfrm>
            <a:off x="4800600" y="16002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associated properties</a:t>
            </a:r>
          </a:p>
        </p:txBody>
      </p:sp>
      <p:pic>
        <p:nvPicPr>
          <p:cNvPr id="6144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413" y="3489325"/>
            <a:ext cx="18288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Rectangle 15"/>
          <p:cNvSpPr>
            <a:spLocks noChangeArrowheads="1"/>
          </p:cNvSpPr>
          <p:nvPr/>
        </p:nvSpPr>
        <p:spPr bwMode="auto">
          <a:xfrm>
            <a:off x="152400" y="3019425"/>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Arial" panose="020B0604020202020204" pitchFamily="34" charset="0"/>
              </a:rPr>
              <a:t>Object Image</a:t>
            </a:r>
          </a:p>
        </p:txBody>
      </p:sp>
      <p:sp>
        <p:nvSpPr>
          <p:cNvPr id="61450" name="Rectangle 16"/>
          <p:cNvSpPr>
            <a:spLocks noChangeArrowheads="1"/>
          </p:cNvSpPr>
          <p:nvPr/>
        </p:nvSpPr>
        <p:spPr bwMode="auto">
          <a:xfrm>
            <a:off x="3657600" y="1295400"/>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Arial" panose="020B0604020202020204" pitchFamily="34" charset="0"/>
              </a:rPr>
              <a:t>Category</a:t>
            </a:r>
          </a:p>
        </p:txBody>
      </p:sp>
      <p:sp>
        <p:nvSpPr>
          <p:cNvPr id="61451" name="Rectangle 17"/>
          <p:cNvSpPr>
            <a:spLocks noChangeArrowheads="1"/>
          </p:cNvSpPr>
          <p:nvPr/>
        </p:nvSpPr>
        <p:spPr bwMode="auto">
          <a:xfrm>
            <a:off x="3733800" y="2133600"/>
            <a:ext cx="887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00"/>
                </a:solidFill>
                <a:latin typeface="Arial" panose="020B0604020202020204" pitchFamily="34" charset="0"/>
              </a:rPr>
              <a:t>“Car”</a:t>
            </a:r>
          </a:p>
        </p:txBody>
      </p:sp>
      <p:sp>
        <p:nvSpPr>
          <p:cNvPr id="61452" name="TextBox 18"/>
          <p:cNvSpPr txBox="1">
            <a:spLocks noChangeArrowheads="1"/>
          </p:cNvSpPr>
          <p:nvPr/>
        </p:nvSpPr>
        <p:spPr bwMode="auto">
          <a:xfrm>
            <a:off x="6477000" y="2743200"/>
            <a:ext cx="2362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Arial" panose="020B0604020202020204" pitchFamily="34" charset="0"/>
              </a:rPr>
              <a:t>Has Wheels</a:t>
            </a:r>
          </a:p>
          <a:p>
            <a:pPr eaLnBrk="1" hangingPunct="1">
              <a:spcBef>
                <a:spcPct val="0"/>
              </a:spcBef>
              <a:buFontTx/>
              <a:buNone/>
            </a:pPr>
            <a:r>
              <a:rPr lang="en-US" altLang="en-US" sz="2000">
                <a:solidFill>
                  <a:srgbClr val="000000"/>
                </a:solidFill>
                <a:latin typeface="Arial" panose="020B0604020202020204" pitchFamily="34" charset="0"/>
              </a:rPr>
              <a:t>Used for Transport</a:t>
            </a:r>
          </a:p>
          <a:p>
            <a:pPr eaLnBrk="1" hangingPunct="1">
              <a:spcBef>
                <a:spcPct val="0"/>
              </a:spcBef>
              <a:buFontTx/>
              <a:buNone/>
            </a:pPr>
            <a:r>
              <a:rPr lang="en-US" altLang="en-US" sz="2000">
                <a:solidFill>
                  <a:srgbClr val="000000"/>
                </a:solidFill>
                <a:latin typeface="Arial" panose="020B0604020202020204" pitchFamily="34" charset="0"/>
              </a:rPr>
              <a:t>Made of Metal</a:t>
            </a:r>
          </a:p>
          <a:p>
            <a:pPr eaLnBrk="1" hangingPunct="1">
              <a:spcBef>
                <a:spcPct val="0"/>
              </a:spcBef>
              <a:buFontTx/>
              <a:buNone/>
            </a:pPr>
            <a:r>
              <a:rPr lang="en-US" altLang="en-US" sz="2000">
                <a:solidFill>
                  <a:srgbClr val="000000"/>
                </a:solidFill>
                <a:latin typeface="Arial" panose="020B0604020202020204" pitchFamily="34" charset="0"/>
              </a:rPr>
              <a:t>Has Windows</a:t>
            </a:r>
          </a:p>
          <a:p>
            <a:pPr eaLnBrk="1" hangingPunct="1">
              <a:spcBef>
                <a:spcPct val="0"/>
              </a:spcBef>
              <a:buFontTx/>
              <a:buNone/>
            </a:pPr>
            <a:r>
              <a:rPr lang="en-US" altLang="en-US" sz="2000">
                <a:solidFill>
                  <a:srgbClr val="000000"/>
                </a:solidFill>
                <a:latin typeface="Arial" panose="020B0604020202020204" pitchFamily="34" charset="0"/>
              </a:rPr>
              <a:t>Old</a:t>
            </a:r>
          </a:p>
          <a:p>
            <a:pPr eaLnBrk="1" hangingPunct="1">
              <a:spcBef>
                <a:spcPct val="0"/>
              </a:spcBef>
              <a:buFontTx/>
              <a:buNone/>
            </a:pPr>
            <a:r>
              <a:rPr lang="en-US" altLang="en-US" sz="2000">
                <a:solidFill>
                  <a:srgbClr val="000000"/>
                </a:solidFill>
                <a:latin typeface="Arial" panose="020B0604020202020204" pitchFamily="34" charset="0"/>
              </a:rPr>
              <a:t>No Wheels</a:t>
            </a:r>
          </a:p>
          <a:p>
            <a:pPr eaLnBrk="1" hangingPunct="1">
              <a:spcBef>
                <a:spcPct val="0"/>
              </a:spcBef>
              <a:buFontTx/>
              <a:buNone/>
            </a:pPr>
            <a:r>
              <a:rPr lang="en-US" altLang="en-US" sz="2000">
                <a:solidFill>
                  <a:srgbClr val="000000"/>
                </a:solidFill>
                <a:latin typeface="Arial" panose="020B0604020202020204" pitchFamily="34" charset="0"/>
              </a:rPr>
              <a:t>Brown</a:t>
            </a:r>
          </a:p>
          <a:p>
            <a:pPr eaLnBrk="1" hangingPunct="1">
              <a:spcBef>
                <a:spcPct val="0"/>
              </a:spcBef>
              <a:buFontTx/>
              <a:buNone/>
            </a:pPr>
            <a:r>
              <a:rPr lang="en-US" altLang="en-US" sz="2000">
                <a:solidFill>
                  <a:srgbClr val="000000"/>
                </a:solidFill>
                <a:latin typeface="Arial" panose="020B0604020202020204" pitchFamily="34" charset="0"/>
              </a:rPr>
              <a:t> …</a:t>
            </a:r>
          </a:p>
        </p:txBody>
      </p:sp>
      <p:sp>
        <p:nvSpPr>
          <p:cNvPr id="14" name="Rounded Rectangle 13"/>
          <p:cNvSpPr/>
          <p:nvPr/>
        </p:nvSpPr>
        <p:spPr>
          <a:xfrm>
            <a:off x="3505200" y="1752600"/>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16" name="Right Arrow 15"/>
          <p:cNvSpPr/>
          <p:nvPr/>
        </p:nvSpPr>
        <p:spPr>
          <a:xfrm>
            <a:off x="2438400" y="4267200"/>
            <a:ext cx="990600" cy="277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 name="Right Arrow 16"/>
          <p:cNvSpPr/>
          <p:nvPr/>
        </p:nvSpPr>
        <p:spPr>
          <a:xfrm>
            <a:off x="5105400" y="42672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1456" name="TextBox 13"/>
          <p:cNvSpPr txBox="1">
            <a:spLocks noChangeArrowheads="1"/>
          </p:cNvSpPr>
          <p:nvPr/>
        </p:nvSpPr>
        <p:spPr bwMode="auto">
          <a:xfrm>
            <a:off x="4800600" y="36576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associated properties</a:t>
            </a:r>
          </a:p>
        </p:txBody>
      </p:sp>
      <p:sp>
        <p:nvSpPr>
          <p:cNvPr id="61457" name="Rectangle 16"/>
          <p:cNvSpPr>
            <a:spLocks noChangeArrowheads="1"/>
          </p:cNvSpPr>
          <p:nvPr/>
        </p:nvSpPr>
        <p:spPr bwMode="auto">
          <a:xfrm>
            <a:off x="3352800" y="33528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Arial" panose="020B0604020202020204" pitchFamily="34" charset="0"/>
              </a:rPr>
              <a:t>Similar Image</a:t>
            </a:r>
          </a:p>
        </p:txBody>
      </p:sp>
      <p:pic>
        <p:nvPicPr>
          <p:cNvPr id="61458" name="Picture 2"/>
          <p:cNvPicPr>
            <a:picLocks noChangeAspect="1" noChangeArrowheads="1"/>
          </p:cNvPicPr>
          <p:nvPr/>
        </p:nvPicPr>
        <p:blipFill>
          <a:blip r:embed="rId4">
            <a:extLst>
              <a:ext uri="{28A0092B-C50C-407E-A947-70E740481C1C}">
                <a14:useLocalDpi xmlns:a14="http://schemas.microsoft.com/office/drawing/2010/main" val="0"/>
              </a:ext>
            </a:extLst>
          </a:blip>
          <a:srcRect l="3333" t="17867" r="23334" b="28532"/>
          <a:stretch>
            <a:fillRect/>
          </a:stretch>
        </p:blipFill>
        <p:spPr bwMode="auto">
          <a:xfrm>
            <a:off x="3505200" y="3962400"/>
            <a:ext cx="139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9" name="TextBox 21"/>
          <p:cNvSpPr txBox="1">
            <a:spLocks noChangeArrowheads="1"/>
          </p:cNvSpPr>
          <p:nvPr/>
        </p:nvSpPr>
        <p:spPr bwMode="auto">
          <a:xfrm>
            <a:off x="2209800" y="36210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similarity function</a:t>
            </a:r>
          </a:p>
        </p:txBody>
      </p:sp>
      <p:sp>
        <p:nvSpPr>
          <p:cNvPr id="26" name="Right Arrow 25"/>
          <p:cNvSpPr/>
          <p:nvPr/>
        </p:nvSpPr>
        <p:spPr>
          <a:xfrm>
            <a:off x="2514600" y="5715000"/>
            <a:ext cx="3733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1461" name="TextBox 21"/>
          <p:cNvSpPr txBox="1">
            <a:spLocks noChangeArrowheads="1"/>
          </p:cNvSpPr>
          <p:nvPr/>
        </p:nvSpPr>
        <p:spPr bwMode="auto">
          <a:xfrm>
            <a:off x="2590800" y="53340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classifier for each attribute</a:t>
            </a:r>
          </a:p>
        </p:txBody>
      </p:sp>
      <p:sp>
        <p:nvSpPr>
          <p:cNvPr id="31" name="Left Brace 30"/>
          <p:cNvSpPr/>
          <p:nvPr/>
        </p:nvSpPr>
        <p:spPr>
          <a:xfrm>
            <a:off x="2057400" y="2133600"/>
            <a:ext cx="304800" cy="3810000"/>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61463" name="TextBox 22"/>
          <p:cNvSpPr txBox="1">
            <a:spLocks noChangeArrowheads="1"/>
          </p:cNvSpPr>
          <p:nvPr/>
        </p:nvSpPr>
        <p:spPr bwMode="auto">
          <a:xfrm>
            <a:off x="3810000" y="4953000"/>
            <a:ext cx="85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Arial" panose="020B0604020202020204" pitchFamily="34" charset="0"/>
              </a:rPr>
              <a:t>Direct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Recap: Human Computation</a:t>
            </a:r>
          </a:p>
        </p:txBody>
      </p:sp>
      <p:sp>
        <p:nvSpPr>
          <p:cNvPr id="41987" name="Content Placeholder 2"/>
          <p:cNvSpPr>
            <a:spLocks noGrp="1"/>
          </p:cNvSpPr>
          <p:nvPr>
            <p:ph idx="1"/>
          </p:nvPr>
        </p:nvSpPr>
        <p:spPr/>
        <p:txBody>
          <a:bodyPr/>
          <a:lstStyle/>
          <a:p>
            <a:r>
              <a:rPr lang="en-US" altLang="en-US" smtClean="0"/>
              <a:t>Active Learning: Let the classifier tell you where more annotation is needed.</a:t>
            </a:r>
          </a:p>
          <a:p>
            <a:r>
              <a:rPr lang="en-US" altLang="en-US" smtClean="0"/>
              <a:t>Human-in-the-loop recognition: Have a human and computer cooperate to do recognition.</a:t>
            </a:r>
          </a:p>
          <a:p>
            <a:r>
              <a:rPr lang="en-US" altLang="en-US" smtClean="0"/>
              <a:t>Mechanical Turk is powerful but noisy</a:t>
            </a:r>
          </a:p>
          <a:p>
            <a:pPr lvl="1"/>
            <a:r>
              <a:rPr lang="en-US" altLang="en-US" smtClean="0"/>
              <a:t>Determine which workers are trustworthy</a:t>
            </a:r>
          </a:p>
          <a:p>
            <a:pPr lvl="1"/>
            <a:r>
              <a:rPr lang="en-US" altLang="en-US" smtClean="0"/>
              <a:t>Find consensus over multiple annotators</a:t>
            </a:r>
          </a:p>
          <a:p>
            <a:pPr lvl="1"/>
            <a:r>
              <a:rPr lang="en-US" altLang="en-US" smtClean="0"/>
              <a:t>“Gamify” your task to the degree possible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mtClean="0"/>
              <a:t>Our attributes </a:t>
            </a:r>
          </a:p>
        </p:txBody>
      </p:sp>
      <p:sp>
        <p:nvSpPr>
          <p:cNvPr id="62467" name="Rectangle 3"/>
          <p:cNvSpPr>
            <a:spLocks noGrp="1" noChangeArrowheads="1"/>
          </p:cNvSpPr>
          <p:nvPr>
            <p:ph type="body" idx="1"/>
          </p:nvPr>
        </p:nvSpPr>
        <p:spPr/>
        <p:txBody>
          <a:bodyPr/>
          <a:lstStyle/>
          <a:p>
            <a:pPr>
              <a:lnSpc>
                <a:spcPct val="90000"/>
              </a:lnSpc>
            </a:pPr>
            <a:endParaRPr lang="en-US" altLang="en-US" smtClean="0"/>
          </a:p>
          <a:p>
            <a:pPr>
              <a:lnSpc>
                <a:spcPct val="90000"/>
              </a:lnSpc>
            </a:pPr>
            <a:r>
              <a:rPr lang="en-US" altLang="en-US" smtClean="0"/>
              <a:t>Visible parts: “has wheels”, “has snout”, “has eyes”</a:t>
            </a:r>
          </a:p>
          <a:p>
            <a:pPr>
              <a:lnSpc>
                <a:spcPct val="90000"/>
              </a:lnSpc>
            </a:pPr>
            <a:endParaRPr lang="en-US" altLang="en-US" smtClean="0"/>
          </a:p>
          <a:p>
            <a:pPr>
              <a:lnSpc>
                <a:spcPct val="90000"/>
              </a:lnSpc>
            </a:pPr>
            <a:r>
              <a:rPr lang="en-US" altLang="en-US" smtClean="0"/>
              <a:t>Visible materials or material properties: “made of metal”, “shiny”, “clear”, “made of plastic”</a:t>
            </a:r>
          </a:p>
          <a:p>
            <a:pPr>
              <a:lnSpc>
                <a:spcPct val="90000"/>
              </a:lnSpc>
            </a:pPr>
            <a:endParaRPr lang="en-US" altLang="en-US" smtClean="0"/>
          </a:p>
          <a:p>
            <a:pPr>
              <a:lnSpc>
                <a:spcPct val="90000"/>
              </a:lnSpc>
            </a:pPr>
            <a:r>
              <a:rPr lang="en-US" altLang="en-US" smtClean="0"/>
              <a:t>Shape: “3D boxy”, “round”</a:t>
            </a:r>
          </a:p>
          <a:p>
            <a:pPr>
              <a:lnSpc>
                <a:spcPct val="90000"/>
              </a:lnSpc>
              <a:buFont typeface="Arial" panose="020B0604020202020204" pitchFamily="34" charset="0"/>
              <a:buNone/>
            </a:pPr>
            <a:endParaRPr lang="en-US" altLang="en-US" smtClean="0"/>
          </a:p>
          <a:p>
            <a:pPr>
              <a:lnSpc>
                <a:spcPct val="90000"/>
              </a:lnSpc>
            </a:pPr>
            <a:endParaRPr lang="en-US" alt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Attribute Examples</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3200" t="40533" r="5600" b="23199"/>
          <a:stretch>
            <a:fillRect/>
          </a:stretch>
        </p:blipFill>
        <p:spPr bwMode="auto">
          <a:xfrm>
            <a:off x="304800" y="2743200"/>
            <a:ext cx="4343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5"/>
          <p:cNvSpPr txBox="1">
            <a:spLocks noChangeArrowheads="1"/>
          </p:cNvSpPr>
          <p:nvPr/>
        </p:nvSpPr>
        <p:spPr bwMode="auto">
          <a:xfrm>
            <a:off x="457200" y="4114800"/>
            <a:ext cx="426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Arial" panose="020B0604020202020204" pitchFamily="34" charset="0"/>
              </a:rPr>
              <a:t>Shape: </a:t>
            </a:r>
            <a:r>
              <a:rPr lang="en-US" altLang="en-US" sz="1800">
                <a:solidFill>
                  <a:srgbClr val="000000"/>
                </a:solidFill>
                <a:latin typeface="Arial" panose="020B0604020202020204" pitchFamily="34" charset="0"/>
              </a:rPr>
              <a:t>Horizontal Cylinder</a:t>
            </a:r>
          </a:p>
          <a:p>
            <a:pPr eaLnBrk="1" hangingPunct="1">
              <a:spcBef>
                <a:spcPct val="0"/>
              </a:spcBef>
              <a:buFontTx/>
              <a:buNone/>
            </a:pPr>
            <a:r>
              <a:rPr lang="en-US" altLang="en-US" sz="1800" b="1">
                <a:solidFill>
                  <a:srgbClr val="000000"/>
                </a:solidFill>
                <a:latin typeface="Arial" panose="020B0604020202020204" pitchFamily="34" charset="0"/>
              </a:rPr>
              <a:t>Part: </a:t>
            </a:r>
            <a:r>
              <a:rPr lang="en-US" altLang="en-US" sz="1800">
                <a:solidFill>
                  <a:srgbClr val="000000"/>
                </a:solidFill>
                <a:latin typeface="Arial" panose="020B0604020202020204" pitchFamily="34" charset="0"/>
              </a:rPr>
              <a:t>Wing, Propeller, Window, </a:t>
            </a:r>
            <a:r>
              <a:rPr lang="en-US" altLang="en-US" sz="1800" i="1">
                <a:solidFill>
                  <a:srgbClr val="000000"/>
                </a:solidFill>
                <a:latin typeface="Arial" panose="020B0604020202020204" pitchFamily="34" charset="0"/>
              </a:rPr>
              <a:t>Wheel</a:t>
            </a:r>
          </a:p>
          <a:p>
            <a:pPr eaLnBrk="1" hangingPunct="1">
              <a:spcBef>
                <a:spcPct val="0"/>
              </a:spcBef>
              <a:buFontTx/>
              <a:buNone/>
            </a:pPr>
            <a:r>
              <a:rPr lang="en-US" altLang="en-US" sz="1800" b="1">
                <a:solidFill>
                  <a:srgbClr val="000000"/>
                </a:solidFill>
                <a:latin typeface="Arial" panose="020B0604020202020204" pitchFamily="34" charset="0"/>
              </a:rPr>
              <a:t>Material: </a:t>
            </a:r>
            <a:r>
              <a:rPr lang="en-US" altLang="en-US" sz="1800" i="1">
                <a:solidFill>
                  <a:srgbClr val="000000"/>
                </a:solidFill>
                <a:latin typeface="Arial" panose="020B0604020202020204" pitchFamily="34" charset="0"/>
              </a:rPr>
              <a:t>Metal</a:t>
            </a:r>
            <a:r>
              <a:rPr lang="en-US" altLang="en-US" sz="1800">
                <a:solidFill>
                  <a:srgbClr val="000000"/>
                </a:solidFill>
                <a:latin typeface="Arial" panose="020B0604020202020204" pitchFamily="34" charset="0"/>
              </a:rPr>
              <a:t>, Glass</a:t>
            </a:r>
          </a:p>
        </p:txBody>
      </p:sp>
      <p:pic>
        <p:nvPicPr>
          <p:cNvPr id="63493" name="Picture 2"/>
          <p:cNvPicPr>
            <a:picLocks noChangeAspect="1" noChangeArrowheads="1"/>
          </p:cNvPicPr>
          <p:nvPr/>
        </p:nvPicPr>
        <p:blipFill>
          <a:blip r:embed="rId3">
            <a:extLst>
              <a:ext uri="{28A0092B-C50C-407E-A947-70E740481C1C}">
                <a14:useLocalDpi xmlns:a14="http://schemas.microsoft.com/office/drawing/2010/main" val="0"/>
              </a:ext>
            </a:extLst>
          </a:blip>
          <a:srcRect l="1601" t="8533" r="800" b="-267"/>
          <a:stretch>
            <a:fillRect/>
          </a:stretch>
        </p:blipFill>
        <p:spPr bwMode="auto">
          <a:xfrm>
            <a:off x="4953000" y="2438400"/>
            <a:ext cx="3505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9"/>
          <p:cNvSpPr txBox="1">
            <a:spLocks noChangeArrowheads="1"/>
          </p:cNvSpPr>
          <p:nvPr/>
        </p:nvSpPr>
        <p:spPr bwMode="auto">
          <a:xfrm>
            <a:off x="4724400" y="4953000"/>
            <a:ext cx="426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Arial" panose="020B0604020202020204" pitchFamily="34" charset="0"/>
              </a:rPr>
              <a:t>Shape:</a:t>
            </a:r>
            <a:endParaRPr lang="en-US" altLang="en-US" sz="1800">
              <a:solidFill>
                <a:srgbClr val="000000"/>
              </a:solidFill>
              <a:latin typeface="Arial" panose="020B0604020202020204" pitchFamily="34" charset="0"/>
            </a:endParaRPr>
          </a:p>
          <a:p>
            <a:pPr eaLnBrk="1" hangingPunct="1">
              <a:spcBef>
                <a:spcPct val="0"/>
              </a:spcBef>
              <a:buFontTx/>
              <a:buNone/>
            </a:pPr>
            <a:r>
              <a:rPr lang="en-US" altLang="en-US" sz="1800" b="1">
                <a:solidFill>
                  <a:srgbClr val="000000"/>
                </a:solidFill>
                <a:latin typeface="Arial" panose="020B0604020202020204" pitchFamily="34" charset="0"/>
              </a:rPr>
              <a:t>Part: </a:t>
            </a:r>
            <a:r>
              <a:rPr lang="en-US" altLang="en-US" sz="1800">
                <a:solidFill>
                  <a:srgbClr val="000000"/>
                </a:solidFill>
                <a:latin typeface="Arial" panose="020B0604020202020204" pitchFamily="34" charset="0"/>
              </a:rPr>
              <a:t>Window, </a:t>
            </a:r>
            <a:r>
              <a:rPr lang="en-US" altLang="en-US" sz="1800" i="1">
                <a:solidFill>
                  <a:srgbClr val="000000"/>
                </a:solidFill>
                <a:latin typeface="Arial" panose="020B0604020202020204" pitchFamily="34" charset="0"/>
              </a:rPr>
              <a:t>Wheel</a:t>
            </a:r>
            <a:r>
              <a:rPr lang="en-US" altLang="en-US" sz="1800">
                <a:solidFill>
                  <a:srgbClr val="000000"/>
                </a:solidFill>
                <a:latin typeface="Arial" panose="020B0604020202020204" pitchFamily="34" charset="0"/>
              </a:rPr>
              <a:t>, Door, Headlight, Side Mirror</a:t>
            </a:r>
          </a:p>
          <a:p>
            <a:pPr eaLnBrk="1" hangingPunct="1">
              <a:spcBef>
                <a:spcPct val="0"/>
              </a:spcBef>
              <a:buFontTx/>
              <a:buNone/>
            </a:pPr>
            <a:r>
              <a:rPr lang="en-US" altLang="en-US" sz="1800" b="1">
                <a:solidFill>
                  <a:srgbClr val="000000"/>
                </a:solidFill>
                <a:latin typeface="Arial" panose="020B0604020202020204" pitchFamily="34" charset="0"/>
              </a:rPr>
              <a:t>Material: </a:t>
            </a:r>
            <a:r>
              <a:rPr lang="en-US" altLang="en-US" sz="1800" i="1">
                <a:solidFill>
                  <a:srgbClr val="000000"/>
                </a:solidFill>
                <a:latin typeface="Arial" panose="020B0604020202020204" pitchFamily="34" charset="0"/>
              </a:rPr>
              <a:t>Metal</a:t>
            </a:r>
            <a:r>
              <a:rPr lang="en-US" altLang="en-US" sz="1800">
                <a:solidFill>
                  <a:srgbClr val="000000"/>
                </a:solidFill>
                <a:latin typeface="Arial" panose="020B0604020202020204" pitchFamily="34" charset="0"/>
              </a:rPr>
              <a:t>, Shiny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Attribute Examples</a:t>
            </a:r>
          </a:p>
        </p:txBody>
      </p:sp>
      <p:pic>
        <p:nvPicPr>
          <p:cNvPr id="64515" name="Picture 2"/>
          <p:cNvPicPr>
            <a:picLocks noChangeAspect="1" noChangeArrowheads="1"/>
          </p:cNvPicPr>
          <p:nvPr/>
        </p:nvPicPr>
        <p:blipFill>
          <a:blip r:embed="rId2">
            <a:extLst>
              <a:ext uri="{28A0092B-C50C-407E-A947-70E740481C1C}">
                <a14:useLocalDpi xmlns:a14="http://schemas.microsoft.com/office/drawing/2010/main" val="0"/>
              </a:ext>
            </a:extLst>
          </a:blip>
          <a:srcRect l="11835" t="22400" r="44348" b="16800"/>
          <a:stretch>
            <a:fillRect/>
          </a:stretch>
        </p:blipFill>
        <p:spPr bwMode="auto">
          <a:xfrm>
            <a:off x="381000" y="1676400"/>
            <a:ext cx="1447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4"/>
          <p:cNvSpPr txBox="1">
            <a:spLocks noChangeArrowheads="1"/>
          </p:cNvSpPr>
          <p:nvPr/>
        </p:nvSpPr>
        <p:spPr bwMode="auto">
          <a:xfrm>
            <a:off x="228600" y="4826000"/>
            <a:ext cx="25146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Arial" panose="020B0604020202020204" pitchFamily="34" charset="0"/>
              </a:rPr>
              <a:t>Shape:</a:t>
            </a:r>
            <a:endParaRPr lang="en-US" altLang="en-US" sz="1800">
              <a:solidFill>
                <a:srgbClr val="000000"/>
              </a:solidFill>
              <a:latin typeface="Arial" panose="020B0604020202020204" pitchFamily="34" charset="0"/>
            </a:endParaRPr>
          </a:p>
          <a:p>
            <a:pPr eaLnBrk="1" hangingPunct="1">
              <a:spcBef>
                <a:spcPct val="0"/>
              </a:spcBef>
              <a:buFontTx/>
              <a:buNone/>
            </a:pPr>
            <a:r>
              <a:rPr lang="en-US" altLang="en-US" sz="1800" b="1">
                <a:solidFill>
                  <a:srgbClr val="000000"/>
                </a:solidFill>
                <a:latin typeface="Arial" panose="020B0604020202020204" pitchFamily="34" charset="0"/>
              </a:rPr>
              <a:t>Part: </a:t>
            </a:r>
            <a:r>
              <a:rPr lang="en-US" altLang="en-US" sz="1800">
                <a:solidFill>
                  <a:srgbClr val="000000"/>
                </a:solidFill>
                <a:latin typeface="Arial" panose="020B0604020202020204" pitchFamily="34" charset="0"/>
              </a:rPr>
              <a:t>Head, Ear, Nose, Mouth, Hair, Face, Torso, Hand, Arm</a:t>
            </a:r>
          </a:p>
          <a:p>
            <a:pPr eaLnBrk="1" hangingPunct="1">
              <a:spcBef>
                <a:spcPct val="0"/>
              </a:spcBef>
              <a:buFontTx/>
              <a:buNone/>
            </a:pPr>
            <a:r>
              <a:rPr lang="en-US" altLang="en-US" sz="1800" b="1">
                <a:solidFill>
                  <a:srgbClr val="000000"/>
                </a:solidFill>
                <a:latin typeface="Arial" panose="020B0604020202020204" pitchFamily="34" charset="0"/>
              </a:rPr>
              <a:t>Material: </a:t>
            </a:r>
            <a:r>
              <a:rPr lang="en-US" altLang="en-US" sz="1800">
                <a:solidFill>
                  <a:srgbClr val="000000"/>
                </a:solidFill>
                <a:latin typeface="Arial" panose="020B0604020202020204" pitchFamily="34" charset="0"/>
              </a:rPr>
              <a:t>Skin, Cloth</a:t>
            </a:r>
          </a:p>
          <a:p>
            <a:pPr eaLnBrk="1" hangingPunct="1">
              <a:spcBef>
                <a:spcPct val="0"/>
              </a:spcBef>
              <a:buFontTx/>
              <a:buNone/>
            </a:pPr>
            <a:endParaRPr lang="en-US" altLang="en-US" sz="1800">
              <a:solidFill>
                <a:srgbClr val="000000"/>
              </a:solidFill>
              <a:latin typeface="Arial" panose="020B0604020202020204" pitchFamily="34" charset="0"/>
            </a:endParaRPr>
          </a:p>
        </p:txBody>
      </p:sp>
      <p:pic>
        <p:nvPicPr>
          <p:cNvPr id="64517" name="Picture 2"/>
          <p:cNvPicPr>
            <a:picLocks noChangeAspect="1" noChangeArrowheads="1"/>
          </p:cNvPicPr>
          <p:nvPr/>
        </p:nvPicPr>
        <p:blipFill>
          <a:blip r:embed="rId3">
            <a:extLst>
              <a:ext uri="{28A0092B-C50C-407E-A947-70E740481C1C}">
                <a14:useLocalDpi xmlns:a14="http://schemas.microsoft.com/office/drawing/2010/main" val="0"/>
              </a:ext>
            </a:extLst>
          </a:blip>
          <a:srcRect l="1601" t="2133" r="21600"/>
          <a:stretch>
            <a:fillRect/>
          </a:stretch>
        </p:blipFill>
        <p:spPr bwMode="auto">
          <a:xfrm>
            <a:off x="2514600" y="1600200"/>
            <a:ext cx="32004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6"/>
          <p:cNvSpPr txBox="1">
            <a:spLocks noChangeArrowheads="1"/>
          </p:cNvSpPr>
          <p:nvPr/>
        </p:nvSpPr>
        <p:spPr bwMode="auto">
          <a:xfrm>
            <a:off x="3048000" y="4876800"/>
            <a:ext cx="297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Arial" panose="020B0604020202020204" pitchFamily="34" charset="0"/>
              </a:rPr>
              <a:t>Shape:</a:t>
            </a:r>
            <a:endParaRPr lang="en-US" altLang="en-US" sz="1800">
              <a:solidFill>
                <a:srgbClr val="000000"/>
              </a:solidFill>
              <a:latin typeface="Arial" panose="020B0604020202020204" pitchFamily="34" charset="0"/>
            </a:endParaRPr>
          </a:p>
          <a:p>
            <a:pPr eaLnBrk="1" hangingPunct="1">
              <a:spcBef>
                <a:spcPct val="0"/>
              </a:spcBef>
              <a:buFontTx/>
              <a:buNone/>
            </a:pPr>
            <a:r>
              <a:rPr lang="en-US" altLang="en-US" sz="1800" b="1">
                <a:solidFill>
                  <a:srgbClr val="000000"/>
                </a:solidFill>
                <a:latin typeface="Arial" panose="020B0604020202020204" pitchFamily="34" charset="0"/>
              </a:rPr>
              <a:t>Part: </a:t>
            </a:r>
            <a:r>
              <a:rPr lang="en-US" altLang="en-US" sz="1800">
                <a:solidFill>
                  <a:srgbClr val="000000"/>
                </a:solidFill>
                <a:latin typeface="Arial" panose="020B0604020202020204" pitchFamily="34" charset="0"/>
              </a:rPr>
              <a:t>Head, Ear, Snout, Eye</a:t>
            </a:r>
          </a:p>
          <a:p>
            <a:pPr eaLnBrk="1" hangingPunct="1">
              <a:spcBef>
                <a:spcPct val="0"/>
              </a:spcBef>
              <a:buFontTx/>
              <a:buNone/>
            </a:pPr>
            <a:r>
              <a:rPr lang="en-US" altLang="en-US" sz="1800" b="1">
                <a:solidFill>
                  <a:srgbClr val="000000"/>
                </a:solidFill>
                <a:latin typeface="Arial" panose="020B0604020202020204" pitchFamily="34" charset="0"/>
              </a:rPr>
              <a:t>Material: </a:t>
            </a:r>
            <a:r>
              <a:rPr lang="en-US" altLang="en-US" sz="1800">
                <a:solidFill>
                  <a:srgbClr val="000000"/>
                </a:solidFill>
                <a:latin typeface="Arial" panose="020B0604020202020204" pitchFamily="34" charset="0"/>
              </a:rPr>
              <a:t>Furry</a:t>
            </a:r>
          </a:p>
          <a:p>
            <a:pPr eaLnBrk="1" hangingPunct="1">
              <a:spcBef>
                <a:spcPct val="0"/>
              </a:spcBef>
              <a:buFontTx/>
              <a:buNone/>
            </a:pPr>
            <a:endParaRPr lang="en-US" altLang="en-US" sz="1800">
              <a:solidFill>
                <a:srgbClr val="000000"/>
              </a:solidFill>
              <a:latin typeface="Arial" panose="020B0604020202020204" pitchFamily="34" charset="0"/>
            </a:endParaRPr>
          </a:p>
        </p:txBody>
      </p:sp>
      <p:pic>
        <p:nvPicPr>
          <p:cNvPr id="64519" name="Picture 2"/>
          <p:cNvPicPr>
            <a:picLocks noChangeAspect="1" noChangeArrowheads="1"/>
          </p:cNvPicPr>
          <p:nvPr/>
        </p:nvPicPr>
        <p:blipFill>
          <a:blip r:embed="rId4">
            <a:extLst>
              <a:ext uri="{28A0092B-C50C-407E-A947-70E740481C1C}">
                <a14:useLocalDpi xmlns:a14="http://schemas.microsoft.com/office/drawing/2010/main" val="0"/>
              </a:ext>
            </a:extLst>
          </a:blip>
          <a:srcRect t="16000" r="1868" b="7201"/>
          <a:stretch>
            <a:fillRect/>
          </a:stretch>
        </p:blipFill>
        <p:spPr bwMode="auto">
          <a:xfrm>
            <a:off x="5943600" y="1600200"/>
            <a:ext cx="2921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Box 8"/>
          <p:cNvSpPr txBox="1">
            <a:spLocks noChangeArrowheads="1"/>
          </p:cNvSpPr>
          <p:nvPr/>
        </p:nvSpPr>
        <p:spPr bwMode="auto">
          <a:xfrm>
            <a:off x="5943600" y="4800600"/>
            <a:ext cx="297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Arial" panose="020B0604020202020204" pitchFamily="34" charset="0"/>
              </a:rPr>
              <a:t>Shape:</a:t>
            </a:r>
            <a:endParaRPr lang="en-US" altLang="en-US" sz="1800">
              <a:solidFill>
                <a:srgbClr val="000000"/>
              </a:solidFill>
              <a:latin typeface="Arial" panose="020B0604020202020204" pitchFamily="34" charset="0"/>
            </a:endParaRPr>
          </a:p>
          <a:p>
            <a:pPr eaLnBrk="1" hangingPunct="1">
              <a:spcBef>
                <a:spcPct val="0"/>
              </a:spcBef>
              <a:buFontTx/>
              <a:buNone/>
            </a:pPr>
            <a:r>
              <a:rPr lang="en-US" altLang="en-US" sz="1800" b="1">
                <a:solidFill>
                  <a:srgbClr val="000000"/>
                </a:solidFill>
                <a:latin typeface="Arial" panose="020B0604020202020204" pitchFamily="34" charset="0"/>
              </a:rPr>
              <a:t>Part: </a:t>
            </a:r>
            <a:r>
              <a:rPr lang="en-US" altLang="en-US" sz="1800">
                <a:solidFill>
                  <a:srgbClr val="000000"/>
                </a:solidFill>
                <a:latin typeface="Arial" panose="020B0604020202020204" pitchFamily="34" charset="0"/>
              </a:rPr>
              <a:t>Head, Ear, Snout, Eye, Torso, Leg</a:t>
            </a:r>
          </a:p>
          <a:p>
            <a:pPr eaLnBrk="1" hangingPunct="1">
              <a:spcBef>
                <a:spcPct val="0"/>
              </a:spcBef>
              <a:buFontTx/>
              <a:buNone/>
            </a:pPr>
            <a:r>
              <a:rPr lang="en-US" altLang="en-US" sz="1800" b="1">
                <a:solidFill>
                  <a:srgbClr val="000000"/>
                </a:solidFill>
                <a:latin typeface="Arial" panose="020B0604020202020204" pitchFamily="34" charset="0"/>
              </a:rPr>
              <a:t>Material: </a:t>
            </a:r>
            <a:r>
              <a:rPr lang="en-US" altLang="en-US" sz="1800">
                <a:solidFill>
                  <a:srgbClr val="000000"/>
                </a:solidFill>
                <a:latin typeface="Arial" panose="020B0604020202020204" pitchFamily="34" charset="0"/>
              </a:rPr>
              <a:t>Furry</a:t>
            </a:r>
          </a:p>
          <a:p>
            <a:pPr eaLnBrk="1" hangingPunct="1">
              <a:spcBef>
                <a:spcPct val="0"/>
              </a:spcBef>
              <a:buFontTx/>
              <a:buNone/>
            </a:pPr>
            <a:endParaRPr lang="en-US" altLang="en-US" sz="1800">
              <a:solidFill>
                <a:srgbClr val="0000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smtClean="0"/>
              <a:t>Datasets</a:t>
            </a:r>
          </a:p>
        </p:txBody>
      </p:sp>
      <p:sp>
        <p:nvSpPr>
          <p:cNvPr id="11267" name="Rectangle 3"/>
          <p:cNvSpPr>
            <a:spLocks noGrp="1" noChangeArrowheads="1"/>
          </p:cNvSpPr>
          <p:nvPr>
            <p:ph type="body" idx="1"/>
          </p:nvPr>
        </p:nvSpPr>
        <p:spPr/>
        <p:txBody>
          <a:bodyPr/>
          <a:lstStyle/>
          <a:p>
            <a:pPr>
              <a:lnSpc>
                <a:spcPct val="80000"/>
              </a:lnSpc>
            </a:pPr>
            <a:endParaRPr lang="en-US" altLang="en-US" sz="2400" smtClean="0"/>
          </a:p>
          <a:p>
            <a:pPr>
              <a:lnSpc>
                <a:spcPct val="80000"/>
              </a:lnSpc>
            </a:pPr>
            <a:r>
              <a:rPr lang="en-US" altLang="en-US" sz="2400" smtClean="0"/>
              <a:t>a-Pascal</a:t>
            </a:r>
          </a:p>
          <a:p>
            <a:pPr lvl="1">
              <a:lnSpc>
                <a:spcPct val="80000"/>
              </a:lnSpc>
            </a:pPr>
            <a:r>
              <a:rPr lang="en-US" altLang="en-US" sz="2000" smtClean="0"/>
              <a:t>20 categories from PASCAL 2008 trainval dataset (10K object images)</a:t>
            </a:r>
          </a:p>
          <a:p>
            <a:pPr lvl="2">
              <a:lnSpc>
                <a:spcPct val="80000"/>
              </a:lnSpc>
            </a:pPr>
            <a:r>
              <a:rPr lang="en-US" altLang="en-US" sz="1600" smtClean="0"/>
              <a:t>airplane, bicycle, bird, boat, bottle, bus, car, cat, chair, cow, dining table, dog, horse, motorbike, person, potted plant, sheep, sofa, train, tv monitor</a:t>
            </a:r>
          </a:p>
          <a:p>
            <a:pPr lvl="1">
              <a:lnSpc>
                <a:spcPct val="80000"/>
              </a:lnSpc>
            </a:pPr>
            <a:r>
              <a:rPr lang="en-US" altLang="en-US" sz="2000" smtClean="0"/>
              <a:t>Ground truth for 64 attributes</a:t>
            </a:r>
          </a:p>
          <a:p>
            <a:pPr lvl="1">
              <a:lnSpc>
                <a:spcPct val="80000"/>
              </a:lnSpc>
            </a:pPr>
            <a:r>
              <a:rPr lang="en-US" altLang="en-US" sz="2000" smtClean="0"/>
              <a:t>Annotation via Amazon’s Mechanical Turk</a:t>
            </a:r>
          </a:p>
          <a:p>
            <a:pPr>
              <a:lnSpc>
                <a:spcPct val="80000"/>
              </a:lnSpc>
            </a:pPr>
            <a:endParaRPr lang="en-US" altLang="en-US" sz="2000" b="1" smtClean="0"/>
          </a:p>
          <a:p>
            <a:pPr>
              <a:lnSpc>
                <a:spcPct val="80000"/>
              </a:lnSpc>
            </a:pPr>
            <a:r>
              <a:rPr lang="en-US" altLang="en-US" sz="2400" smtClean="0"/>
              <a:t>a-Yahoo</a:t>
            </a:r>
          </a:p>
          <a:p>
            <a:pPr lvl="1">
              <a:lnSpc>
                <a:spcPct val="80000"/>
              </a:lnSpc>
            </a:pPr>
            <a:r>
              <a:rPr lang="en-US" altLang="en-US" sz="2000" smtClean="0"/>
              <a:t>12 new categories from Yahoo image search</a:t>
            </a:r>
          </a:p>
          <a:p>
            <a:pPr lvl="2">
              <a:lnSpc>
                <a:spcPct val="80000"/>
              </a:lnSpc>
            </a:pPr>
            <a:r>
              <a:rPr lang="en-US" altLang="en-US" sz="1600" smtClean="0"/>
              <a:t>bag, building, carriage, centaur, donkey, goat, jet ski, mug, monkey, statue of person, wolf, zebra</a:t>
            </a:r>
          </a:p>
          <a:p>
            <a:pPr lvl="1">
              <a:lnSpc>
                <a:spcPct val="80000"/>
              </a:lnSpc>
            </a:pPr>
            <a:r>
              <a:rPr lang="en-US" altLang="en-US" sz="2000" smtClean="0"/>
              <a:t>Categories chosen to share attributes with those in Pascal</a:t>
            </a:r>
          </a:p>
          <a:p>
            <a:pPr>
              <a:lnSpc>
                <a:spcPct val="80000"/>
              </a:lnSpc>
              <a:buFont typeface="Arial" panose="020B0604020202020204" pitchFamily="34" charset="0"/>
              <a:buNone/>
            </a:pPr>
            <a:endParaRPr lang="en-US" altLang="en-US" sz="2400" smtClean="0"/>
          </a:p>
          <a:p>
            <a:pPr>
              <a:lnSpc>
                <a:spcPct val="80000"/>
              </a:lnSpc>
            </a:pPr>
            <a:r>
              <a:rPr lang="en-US" altLang="en-US" sz="2400" smtClean="0"/>
              <a:t>Attribute labels are somewhat ambiguous</a:t>
            </a:r>
          </a:p>
          <a:p>
            <a:pPr lvl="1">
              <a:lnSpc>
                <a:spcPct val="80000"/>
              </a:lnSpc>
            </a:pPr>
            <a:r>
              <a:rPr lang="en-US" altLang="en-US" sz="2000" smtClean="0"/>
              <a:t>Agreement among “experts” 84.3</a:t>
            </a:r>
          </a:p>
          <a:p>
            <a:pPr lvl="1">
              <a:lnSpc>
                <a:spcPct val="80000"/>
              </a:lnSpc>
            </a:pPr>
            <a:r>
              <a:rPr lang="en-US" altLang="en-US" sz="2000" smtClean="0"/>
              <a:t>Between experts and Turk labelers 81.4</a:t>
            </a:r>
          </a:p>
          <a:p>
            <a:pPr lvl="1">
              <a:lnSpc>
                <a:spcPct val="80000"/>
              </a:lnSpc>
            </a:pPr>
            <a:r>
              <a:rPr lang="en-US" altLang="en-US" sz="2000" smtClean="0"/>
              <a:t>Among Turk labelers 84.1</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10" end="1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267">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7">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Annotation on Amazon Turk</a:t>
            </a:r>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l="26666" t="13333" r="10001" b="9332"/>
          <a:stretch>
            <a:fillRect/>
          </a:stretch>
        </p:blipFill>
        <p:spPr bwMode="auto">
          <a:xfrm>
            <a:off x="1143000" y="1371600"/>
            <a:ext cx="67056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Our approach</a:t>
            </a:r>
          </a:p>
        </p:txBody>
      </p:sp>
      <p:pic>
        <p:nvPicPr>
          <p:cNvPr id="665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62940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smtClean="0"/>
              <a:t>Features</a:t>
            </a:r>
          </a:p>
        </p:txBody>
      </p:sp>
      <p:sp>
        <p:nvSpPr>
          <p:cNvPr id="68611" name="Rectangle 3"/>
          <p:cNvSpPr>
            <a:spLocks noGrp="1" noChangeArrowheads="1"/>
          </p:cNvSpPr>
          <p:nvPr>
            <p:ph type="body" idx="1"/>
          </p:nvPr>
        </p:nvSpPr>
        <p:spPr>
          <a:xfrm>
            <a:off x="457200" y="1295400"/>
            <a:ext cx="8229600" cy="5029200"/>
          </a:xfrm>
        </p:spPr>
        <p:txBody>
          <a:bodyPr/>
          <a:lstStyle/>
          <a:p>
            <a:pPr>
              <a:lnSpc>
                <a:spcPct val="90000"/>
              </a:lnSpc>
              <a:buFont typeface="Arial" panose="020B0604020202020204" pitchFamily="34" charset="0"/>
              <a:buNone/>
            </a:pPr>
            <a:endParaRPr lang="en-US" altLang="en-US" sz="3600" smtClean="0"/>
          </a:p>
          <a:p>
            <a:pPr>
              <a:lnSpc>
                <a:spcPct val="90000"/>
              </a:lnSpc>
              <a:buFont typeface="Arial" panose="020B0604020202020204" pitchFamily="34" charset="0"/>
              <a:buNone/>
            </a:pPr>
            <a:r>
              <a:rPr lang="en-US" altLang="en-US" sz="3600" smtClean="0"/>
              <a:t>Strategy: cover our bases</a:t>
            </a:r>
          </a:p>
          <a:p>
            <a:pPr>
              <a:lnSpc>
                <a:spcPct val="90000"/>
              </a:lnSpc>
            </a:pPr>
            <a:r>
              <a:rPr lang="en-US" altLang="en-US" smtClean="0"/>
              <a:t>Spatial pyramid histograms of quantized</a:t>
            </a:r>
          </a:p>
          <a:p>
            <a:pPr lvl="1">
              <a:lnSpc>
                <a:spcPct val="90000"/>
              </a:lnSpc>
            </a:pPr>
            <a:r>
              <a:rPr lang="en-US" altLang="en-US" smtClean="0"/>
              <a:t>Color and texture for </a:t>
            </a:r>
            <a:r>
              <a:rPr lang="en-US" altLang="en-US" b="1" smtClean="0"/>
              <a:t>materials</a:t>
            </a:r>
          </a:p>
          <a:p>
            <a:pPr lvl="1">
              <a:lnSpc>
                <a:spcPct val="90000"/>
              </a:lnSpc>
            </a:pPr>
            <a:r>
              <a:rPr lang="en-US" altLang="en-US" smtClean="0"/>
              <a:t>Histograms of gradients (HOG) for </a:t>
            </a:r>
            <a:r>
              <a:rPr lang="en-US" altLang="en-US" b="1" smtClean="0"/>
              <a:t>parts</a:t>
            </a:r>
          </a:p>
          <a:p>
            <a:pPr lvl="1">
              <a:lnSpc>
                <a:spcPct val="90000"/>
              </a:lnSpc>
            </a:pPr>
            <a:r>
              <a:rPr lang="en-US" altLang="en-US" smtClean="0"/>
              <a:t>Canny edges for </a:t>
            </a:r>
            <a:r>
              <a:rPr lang="en-US" altLang="en-US" b="1" smtClean="0"/>
              <a:t>shape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Our approach</a:t>
            </a:r>
          </a:p>
        </p:txBody>
      </p:sp>
      <p:pic>
        <p:nvPicPr>
          <p:cNvPr id="665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62940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050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Learning Attributes</a:t>
            </a:r>
          </a:p>
        </p:txBody>
      </p:sp>
      <p:sp>
        <p:nvSpPr>
          <p:cNvPr id="69635" name="Content Placeholder 2"/>
          <p:cNvSpPr>
            <a:spLocks noGrp="1"/>
          </p:cNvSpPr>
          <p:nvPr>
            <p:ph idx="1"/>
          </p:nvPr>
        </p:nvSpPr>
        <p:spPr>
          <a:xfrm>
            <a:off x="457200" y="1143000"/>
            <a:ext cx="8229600" cy="3733800"/>
          </a:xfrm>
        </p:spPr>
        <p:txBody>
          <a:bodyPr/>
          <a:lstStyle/>
          <a:p>
            <a:endParaRPr lang="en-US" altLang="en-US" smtClean="0"/>
          </a:p>
          <a:p>
            <a:r>
              <a:rPr lang="en-US" altLang="en-US" smtClean="0"/>
              <a:t>Learn to distinguish between things that have an attribute and things that do not</a:t>
            </a:r>
          </a:p>
          <a:p>
            <a:r>
              <a:rPr lang="en-US" altLang="en-US" smtClean="0"/>
              <a:t>Train one classifier (linear SVM) per attribute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t="16000" r="1868" b="7201"/>
          <a:stretch>
            <a:fillRect/>
          </a:stretch>
        </p:blipFill>
        <p:spPr bwMode="auto">
          <a:xfrm>
            <a:off x="6248400" y="3505200"/>
            <a:ext cx="1168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2819400"/>
            <a:ext cx="105886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itle 1"/>
          <p:cNvSpPr>
            <a:spLocks noGrp="1"/>
          </p:cNvSpPr>
          <p:nvPr>
            <p:ph type="title"/>
          </p:nvPr>
        </p:nvSpPr>
        <p:spPr/>
        <p:txBody>
          <a:bodyPr/>
          <a:lstStyle/>
          <a:p>
            <a:r>
              <a:rPr lang="en-US" altLang="en-US" smtClean="0"/>
              <a:t>Learning Attributes</a:t>
            </a:r>
          </a:p>
        </p:txBody>
      </p:sp>
      <p:sp>
        <p:nvSpPr>
          <p:cNvPr id="70661" name="Content Placeholder 2"/>
          <p:cNvSpPr>
            <a:spLocks noGrp="1"/>
          </p:cNvSpPr>
          <p:nvPr>
            <p:ph idx="1"/>
          </p:nvPr>
        </p:nvSpPr>
        <p:spPr>
          <a:xfrm>
            <a:off x="457200" y="1143000"/>
            <a:ext cx="8229600" cy="3733800"/>
          </a:xfrm>
        </p:spPr>
        <p:txBody>
          <a:bodyPr/>
          <a:lstStyle/>
          <a:p>
            <a:pPr>
              <a:buFont typeface="Arial" panose="020B0604020202020204" pitchFamily="34" charset="0"/>
              <a:buNone/>
            </a:pPr>
            <a:r>
              <a:rPr lang="en-US" altLang="en-US" smtClean="0"/>
              <a:t>	Simplest approach: Train classifier using all features for each attribute independently </a:t>
            </a:r>
          </a:p>
          <a:p>
            <a:pPr>
              <a:buFont typeface="Arial" panose="020B0604020202020204" pitchFamily="34" charset="0"/>
              <a:buNone/>
            </a:pPr>
            <a:endParaRPr lang="en-US" altLang="en-US" smtClean="0"/>
          </a:p>
        </p:txBody>
      </p:sp>
      <p:pic>
        <p:nvPicPr>
          <p:cNvPr id="70662" name="Picture 2"/>
          <p:cNvPicPr>
            <a:picLocks noChangeAspect="1" noChangeArrowheads="1"/>
          </p:cNvPicPr>
          <p:nvPr/>
        </p:nvPicPr>
        <p:blipFill>
          <a:blip r:embed="rId4">
            <a:extLst>
              <a:ext uri="{28A0092B-C50C-407E-A947-70E740481C1C}">
                <a14:useLocalDpi xmlns:a14="http://schemas.microsoft.com/office/drawing/2010/main" val="0"/>
              </a:ext>
            </a:extLst>
          </a:blip>
          <a:srcRect l="4021" t="22672" r="11559" b="9312"/>
          <a:stretch>
            <a:fillRect/>
          </a:stretch>
        </p:blipFill>
        <p:spPr bwMode="auto">
          <a:xfrm>
            <a:off x="2133600" y="3990975"/>
            <a:ext cx="167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686175"/>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9"/>
          <p:cNvPicPr>
            <a:picLocks noChangeAspect="1" noChangeArrowheads="1"/>
          </p:cNvPicPr>
          <p:nvPr/>
        </p:nvPicPr>
        <p:blipFill>
          <a:blip r:embed="rId6">
            <a:extLst>
              <a:ext uri="{28A0092B-C50C-407E-A947-70E740481C1C}">
                <a14:useLocalDpi xmlns:a14="http://schemas.microsoft.com/office/drawing/2010/main" val="0"/>
              </a:ext>
            </a:extLst>
          </a:blip>
          <a:srcRect l="40279" t="53703" r="15279" b="11111"/>
          <a:stretch>
            <a:fillRect/>
          </a:stretch>
        </p:blipFill>
        <p:spPr bwMode="auto">
          <a:xfrm>
            <a:off x="990600" y="2971800"/>
            <a:ext cx="16002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4"/>
          <p:cNvPicPr>
            <a:picLocks noChangeAspect="1" noChangeArrowheads="1"/>
          </p:cNvPicPr>
          <p:nvPr/>
        </p:nvPicPr>
        <p:blipFill>
          <a:blip r:embed="rId7">
            <a:extLst>
              <a:ext uri="{28A0092B-C50C-407E-A947-70E740481C1C}">
                <a14:useLocalDpi xmlns:a14="http://schemas.microsoft.com/office/drawing/2010/main" val="0"/>
              </a:ext>
            </a:extLst>
          </a:blip>
          <a:srcRect t="21410" b="10083"/>
          <a:stretch>
            <a:fillRect/>
          </a:stretch>
        </p:blipFill>
        <p:spPr bwMode="auto">
          <a:xfrm>
            <a:off x="2133600" y="3228975"/>
            <a:ext cx="167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2779" t="25000" r="2779" b="8334"/>
          <a:stretch>
            <a:fillRect/>
          </a:stretch>
        </p:blipFill>
        <p:spPr bwMode="auto">
          <a:xfrm>
            <a:off x="1752600" y="3533775"/>
            <a:ext cx="16002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2"/>
          <p:cNvPicPr>
            <a:picLocks noChangeAspect="1" noChangeArrowheads="1"/>
          </p:cNvPicPr>
          <p:nvPr/>
        </p:nvPicPr>
        <p:blipFill>
          <a:blip r:embed="rId9">
            <a:extLst>
              <a:ext uri="{28A0092B-C50C-407E-A947-70E740481C1C}">
                <a14:useLocalDpi xmlns:a14="http://schemas.microsoft.com/office/drawing/2010/main" val="0"/>
              </a:ext>
            </a:extLst>
          </a:blip>
          <a:srcRect l="11835" t="22400" r="44348" b="16800"/>
          <a:stretch>
            <a:fillRect/>
          </a:stretch>
        </p:blipFill>
        <p:spPr bwMode="auto">
          <a:xfrm>
            <a:off x="5943600" y="2667000"/>
            <a:ext cx="8540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2"/>
          <p:cNvPicPr>
            <a:picLocks noChangeAspect="1" noChangeArrowheads="1"/>
          </p:cNvPicPr>
          <p:nvPr/>
        </p:nvPicPr>
        <p:blipFill>
          <a:blip r:embed="rId10">
            <a:extLst>
              <a:ext uri="{28A0092B-C50C-407E-A947-70E740481C1C}">
                <a14:useLocalDpi xmlns:a14="http://schemas.microsoft.com/office/drawing/2010/main" val="0"/>
              </a:ext>
            </a:extLst>
          </a:blip>
          <a:srcRect l="1601" t="2133" r="21600"/>
          <a:stretch>
            <a:fillRect/>
          </a:stretch>
        </p:blipFill>
        <p:spPr bwMode="auto">
          <a:xfrm>
            <a:off x="4572000" y="3344863"/>
            <a:ext cx="12954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TextBox 15"/>
          <p:cNvSpPr txBox="1">
            <a:spLocks noChangeArrowheads="1"/>
          </p:cNvSpPr>
          <p:nvPr/>
        </p:nvSpPr>
        <p:spPr bwMode="auto">
          <a:xfrm>
            <a:off x="1752600" y="4800600"/>
            <a:ext cx="158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“Has Wheels”</a:t>
            </a:r>
          </a:p>
        </p:txBody>
      </p:sp>
      <p:sp>
        <p:nvSpPr>
          <p:cNvPr id="70670" name="TextBox 16"/>
          <p:cNvSpPr txBox="1">
            <a:spLocks noChangeArrowheads="1"/>
          </p:cNvSpPr>
          <p:nvPr/>
        </p:nvSpPr>
        <p:spPr bwMode="auto">
          <a:xfrm>
            <a:off x="5181600" y="4800600"/>
            <a:ext cx="220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“No Wheels Visible”</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smtClean="0"/>
              <a:t>Recap: Recognition Data Sets</a:t>
            </a:r>
          </a:p>
        </p:txBody>
      </p:sp>
      <p:sp>
        <p:nvSpPr>
          <p:cNvPr id="3" name="Content Placeholder 2"/>
          <p:cNvSpPr>
            <a:spLocks noGrp="1"/>
          </p:cNvSpPr>
          <p:nvPr>
            <p:ph idx="1"/>
          </p:nvPr>
        </p:nvSpPr>
        <p:spPr>
          <a:xfrm>
            <a:off x="457200" y="990600"/>
            <a:ext cx="8229600" cy="5791200"/>
          </a:xfrm>
        </p:spPr>
        <p:txBody>
          <a:bodyPr>
            <a:normAutofit fontScale="92500" lnSpcReduction="20000"/>
          </a:bodyPr>
          <a:lstStyle/>
          <a:p>
            <a:pPr>
              <a:buFont typeface="Arial" charset="0"/>
              <a:buChar char="•"/>
              <a:defRPr/>
            </a:pPr>
            <a:r>
              <a:rPr lang="en-US" dirty="0"/>
              <a:t>SUN Scene Database</a:t>
            </a:r>
          </a:p>
          <a:p>
            <a:pPr lvl="1">
              <a:buFont typeface="Arial" charset="0"/>
              <a:buChar char="–"/>
              <a:defRPr/>
            </a:pPr>
            <a:r>
              <a:rPr lang="en-US" i="1" dirty="0"/>
              <a:t>Not</a:t>
            </a:r>
            <a:r>
              <a:rPr lang="en-US" dirty="0"/>
              <a:t> Crowdsourced, 397 (or 720) scene </a:t>
            </a:r>
            <a:r>
              <a:rPr lang="en-US" dirty="0" smtClean="0"/>
              <a:t>categories</a:t>
            </a:r>
          </a:p>
          <a:p>
            <a:pPr>
              <a:buFont typeface="Arial" charset="0"/>
              <a:buChar char="•"/>
              <a:defRPr/>
            </a:pPr>
            <a:r>
              <a:rPr lang="en-US" dirty="0" smtClean="0"/>
              <a:t>PASCAL VOC</a:t>
            </a:r>
          </a:p>
          <a:p>
            <a:pPr lvl="1">
              <a:buFont typeface="Arial" charset="0"/>
              <a:buChar char="–"/>
              <a:defRPr/>
            </a:pPr>
            <a:r>
              <a:rPr lang="en-US" i="1" dirty="0" smtClean="0"/>
              <a:t>Not</a:t>
            </a:r>
            <a:r>
              <a:rPr lang="en-US" dirty="0" smtClean="0"/>
              <a:t> Crowdsourced, bounding boxes, 20 categories.</a:t>
            </a:r>
          </a:p>
          <a:p>
            <a:pPr>
              <a:buFont typeface="Arial" charset="0"/>
              <a:buChar char="•"/>
              <a:defRPr/>
            </a:pPr>
            <a:r>
              <a:rPr lang="en-US" dirty="0" err="1" smtClean="0"/>
              <a:t>LabelMe</a:t>
            </a:r>
            <a:r>
              <a:rPr lang="en-US" dirty="0" smtClean="0"/>
              <a:t> </a:t>
            </a:r>
            <a:r>
              <a:rPr lang="en-US" dirty="0"/>
              <a:t>(Overlaps with SUN)</a:t>
            </a:r>
          </a:p>
          <a:p>
            <a:pPr lvl="1">
              <a:buFont typeface="Arial" charset="0"/>
              <a:buChar char="–"/>
              <a:defRPr/>
            </a:pPr>
            <a:r>
              <a:rPr lang="en-US" dirty="0"/>
              <a:t>Sort of Crowdsourced, Segmentations, Open </a:t>
            </a:r>
            <a:r>
              <a:rPr lang="en-US" dirty="0" smtClean="0"/>
              <a:t>ended</a:t>
            </a:r>
          </a:p>
          <a:p>
            <a:pPr>
              <a:buFont typeface="Arial" charset="0"/>
              <a:buChar char="•"/>
              <a:defRPr/>
            </a:pPr>
            <a:r>
              <a:rPr lang="en-US" dirty="0" smtClean="0"/>
              <a:t>SUN </a:t>
            </a:r>
            <a:r>
              <a:rPr lang="en-US" i="1" dirty="0" smtClean="0"/>
              <a:t>Attribute</a:t>
            </a:r>
            <a:r>
              <a:rPr lang="en-US" dirty="0" smtClean="0"/>
              <a:t> database </a:t>
            </a:r>
            <a:r>
              <a:rPr lang="en-US" dirty="0"/>
              <a:t>(Overlaps with SUN</a:t>
            </a:r>
            <a:r>
              <a:rPr lang="en-US" dirty="0" smtClean="0"/>
              <a:t>)</a:t>
            </a:r>
          </a:p>
          <a:p>
            <a:pPr lvl="1">
              <a:buFont typeface="Arial" charset="0"/>
              <a:buChar char="–"/>
              <a:defRPr/>
            </a:pPr>
            <a:r>
              <a:rPr lang="en-US" dirty="0" smtClean="0"/>
              <a:t>Crowdsourced, 102 attributes for every scene</a:t>
            </a:r>
          </a:p>
          <a:p>
            <a:pPr>
              <a:buFont typeface="Arial" charset="0"/>
              <a:buChar char="•"/>
              <a:defRPr/>
            </a:pPr>
            <a:r>
              <a:rPr lang="en-US" dirty="0"/>
              <a:t>ImageNet</a:t>
            </a:r>
          </a:p>
          <a:p>
            <a:pPr lvl="1">
              <a:buFont typeface="Arial" charset="0"/>
              <a:buChar char="–"/>
              <a:defRPr/>
            </a:pPr>
            <a:r>
              <a:rPr lang="en-US" dirty="0" smtClean="0"/>
              <a:t>Large, </a:t>
            </a:r>
            <a:r>
              <a:rPr lang="en-US" dirty="0"/>
              <a:t>Crowdsourced, Hierarchical, </a:t>
            </a:r>
            <a:r>
              <a:rPr lang="en-US" i="1" dirty="0"/>
              <a:t>Iconic</a:t>
            </a:r>
            <a:r>
              <a:rPr lang="en-US" dirty="0"/>
              <a:t> objects</a:t>
            </a:r>
          </a:p>
          <a:p>
            <a:pPr>
              <a:buFont typeface="Arial" charset="0"/>
              <a:buChar char="–"/>
              <a:defRPr/>
            </a:pPr>
            <a:r>
              <a:rPr lang="en-US" dirty="0" smtClean="0"/>
              <a:t>COCO</a:t>
            </a:r>
            <a:endParaRPr lang="en-US" dirty="0" smtClean="0"/>
          </a:p>
          <a:p>
            <a:pPr lvl="1">
              <a:buFont typeface="Arial" charset="0"/>
              <a:buChar char="–"/>
              <a:defRPr/>
            </a:pPr>
            <a:r>
              <a:rPr lang="en-US" dirty="0"/>
              <a:t>Large, </a:t>
            </a:r>
            <a:r>
              <a:rPr lang="en-US" dirty="0" smtClean="0"/>
              <a:t>Crowdsourced, 80 segmented object categories in complex scenes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smtClean="0"/>
              <a:t>Dealing with Correlated Attributes</a:t>
            </a:r>
          </a:p>
        </p:txBody>
      </p:sp>
      <p:sp>
        <p:nvSpPr>
          <p:cNvPr id="71683" name="Content Placeholder 2"/>
          <p:cNvSpPr>
            <a:spLocks noGrp="1"/>
          </p:cNvSpPr>
          <p:nvPr>
            <p:ph idx="1"/>
          </p:nvPr>
        </p:nvSpPr>
        <p:spPr>
          <a:xfrm>
            <a:off x="609600" y="1219200"/>
            <a:ext cx="8229600" cy="3429000"/>
          </a:xfrm>
        </p:spPr>
        <p:txBody>
          <a:bodyPr/>
          <a:lstStyle/>
          <a:p>
            <a:pPr>
              <a:buFont typeface="Arial" panose="020B0604020202020204" pitchFamily="34" charset="0"/>
              <a:buNone/>
            </a:pPr>
            <a:r>
              <a:rPr lang="en-US" altLang="en-US" smtClean="0"/>
              <a:t>	Big Problem: Many attributes are strongly correlated through the object category</a:t>
            </a:r>
            <a:endParaRPr lang="en-US" altLang="en-US" sz="2800" smtClean="0"/>
          </a:p>
          <a:p>
            <a:endParaRPr lang="en-US" altLang="en-US" sz="2800" smtClean="0"/>
          </a:p>
          <a:p>
            <a:endParaRPr lang="en-US" altLang="en-US" sz="2800" smtClean="0"/>
          </a:p>
          <a:p>
            <a:endParaRPr lang="en-US" altLang="en-US" sz="2800" smtClean="0"/>
          </a:p>
          <a:p>
            <a:endParaRPr lang="en-US" altLang="en-US" sz="2800" smtClean="0"/>
          </a:p>
          <a:p>
            <a:pPr>
              <a:buFont typeface="Arial" panose="020B0604020202020204" pitchFamily="34" charset="0"/>
              <a:buNone/>
            </a:pPr>
            <a:endParaRPr lang="en-US" altLang="en-US" sz="2800" smtClean="0"/>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t="21410" b="10083"/>
          <a:stretch>
            <a:fillRect/>
          </a:stretch>
        </p:blipFill>
        <p:spPr bwMode="auto">
          <a:xfrm>
            <a:off x="5334000" y="2743200"/>
            <a:ext cx="2438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7"/>
          <p:cNvSpPr txBox="1">
            <a:spLocks noChangeArrowheads="1"/>
          </p:cNvSpPr>
          <p:nvPr/>
        </p:nvSpPr>
        <p:spPr bwMode="auto">
          <a:xfrm>
            <a:off x="1697038" y="4027488"/>
            <a:ext cx="5395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Most things that “have wheels” are “made of metal”</a:t>
            </a:r>
          </a:p>
        </p:txBody>
      </p:sp>
      <p:sp>
        <p:nvSpPr>
          <p:cNvPr id="10" name="TextBox 9"/>
          <p:cNvSpPr txBox="1">
            <a:spLocks noChangeArrowheads="1"/>
          </p:cNvSpPr>
          <p:nvPr/>
        </p:nvSpPr>
        <p:spPr bwMode="auto">
          <a:xfrm>
            <a:off x="457200" y="5105400"/>
            <a:ext cx="441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When we try to learn “has wheels”, we may accidentally learn “made of metal”</a:t>
            </a:r>
          </a:p>
          <a:p>
            <a:pPr eaLnBrk="1" hangingPunct="1">
              <a:spcBef>
                <a:spcPct val="0"/>
              </a:spcBef>
              <a:buFontTx/>
              <a:buNone/>
            </a:pPr>
            <a:endParaRPr lang="en-US" altLang="en-US" sz="2400">
              <a:solidFill>
                <a:srgbClr val="000000"/>
              </a:solidFill>
              <a:latin typeface="Arial" panose="020B0604020202020204" pitchFamily="34" charset="0"/>
            </a:endParaRPr>
          </a:p>
        </p:txBody>
      </p:sp>
      <p:pic>
        <p:nvPicPr>
          <p:cNvPr id="75784" name="Picture 8"/>
          <p:cNvPicPr>
            <a:picLocks noChangeAspect="1" noChangeArrowheads="1"/>
          </p:cNvPicPr>
          <p:nvPr/>
        </p:nvPicPr>
        <p:blipFill>
          <a:blip r:embed="rId4">
            <a:extLst>
              <a:ext uri="{28A0092B-C50C-407E-A947-70E740481C1C}">
                <a14:useLocalDpi xmlns:a14="http://schemas.microsoft.com/office/drawing/2010/main" val="0"/>
              </a:ext>
            </a:extLst>
          </a:blip>
          <a:srcRect l="5647" t="11348" r="5882" b="6383"/>
          <a:stretch>
            <a:fillRect/>
          </a:stretch>
        </p:blipFill>
        <p:spPr bwMode="auto">
          <a:xfrm>
            <a:off x="5410200" y="4724400"/>
            <a:ext cx="2470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5029200" y="6248400"/>
            <a:ext cx="3146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Has Wheels, Made of Metal?</a:t>
            </a:r>
          </a:p>
        </p:txBody>
      </p:sp>
      <p:pic>
        <p:nvPicPr>
          <p:cNvPr id="7168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900" y="2732088"/>
            <a:ext cx="18669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11"/>
          <p:cNvPicPr>
            <a:picLocks noChangeAspect="1" noChangeArrowheads="1"/>
          </p:cNvPicPr>
          <p:nvPr/>
        </p:nvPicPr>
        <p:blipFill>
          <a:blip r:embed="rId6">
            <a:extLst>
              <a:ext uri="{28A0092B-C50C-407E-A947-70E740481C1C}">
                <a14:useLocalDpi xmlns:a14="http://schemas.microsoft.com/office/drawing/2010/main" val="0"/>
              </a:ext>
            </a:extLst>
          </a:blip>
          <a:srcRect l="40279" t="53703" r="15279" b="11111"/>
          <a:stretch>
            <a:fillRect/>
          </a:stretch>
        </p:blipFill>
        <p:spPr bwMode="auto">
          <a:xfrm>
            <a:off x="1163638" y="2732088"/>
            <a:ext cx="2112962"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Decorrelating attributes</a:t>
            </a:r>
          </a:p>
        </p:txBody>
      </p:sp>
      <p:sp>
        <p:nvSpPr>
          <p:cNvPr id="72707" name="Content Placeholder 2"/>
          <p:cNvSpPr>
            <a:spLocks noGrp="1"/>
          </p:cNvSpPr>
          <p:nvPr>
            <p:ph idx="1"/>
          </p:nvPr>
        </p:nvSpPr>
        <p:spPr>
          <a:xfrm>
            <a:off x="533400" y="1828800"/>
            <a:ext cx="8229600" cy="2514600"/>
          </a:xfrm>
        </p:spPr>
        <p:txBody>
          <a:bodyPr/>
          <a:lstStyle/>
          <a:p>
            <a:pPr>
              <a:buFont typeface="Arial" panose="020B0604020202020204" pitchFamily="34" charset="0"/>
              <a:buNone/>
            </a:pPr>
            <a:r>
              <a:rPr lang="en-US" altLang="en-US" sz="3600" smtClean="0"/>
              <a:t>Solution:  </a:t>
            </a:r>
          </a:p>
          <a:p>
            <a:r>
              <a:rPr lang="en-US" altLang="en-US" smtClean="0"/>
              <a:t>Select features that can distinguish between two classes</a:t>
            </a:r>
            <a:endParaRPr lang="en-US" altLang="en-US" sz="2800" smtClean="0"/>
          </a:p>
          <a:p>
            <a:pPr lvl="1"/>
            <a:r>
              <a:rPr lang="en-US" altLang="en-US" sz="2400" smtClean="0"/>
              <a:t>Things that have the attribute (e.g., wheels)</a:t>
            </a:r>
          </a:p>
          <a:p>
            <a:pPr lvl="1"/>
            <a:r>
              <a:rPr lang="en-US" altLang="en-US" sz="2400" smtClean="0"/>
              <a:t>Things that do not, but have similar attributes to those that do</a:t>
            </a:r>
          </a:p>
          <a:p>
            <a:r>
              <a:rPr lang="en-US" altLang="en-US" smtClean="0"/>
              <a:t>Then, train attribute classifier on all positive and negative examples using the selected features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mtClean="0"/>
              <a:t>Feature Selection</a:t>
            </a:r>
          </a:p>
        </p:txBody>
      </p:sp>
      <p:sp>
        <p:nvSpPr>
          <p:cNvPr id="73731" name="Content Placeholder 2"/>
          <p:cNvSpPr>
            <a:spLocks noGrp="1"/>
          </p:cNvSpPr>
          <p:nvPr>
            <p:ph idx="1"/>
          </p:nvPr>
        </p:nvSpPr>
        <p:spPr>
          <a:xfrm>
            <a:off x="533400" y="1295400"/>
            <a:ext cx="8229600" cy="2514600"/>
          </a:xfrm>
        </p:spPr>
        <p:txBody>
          <a:bodyPr/>
          <a:lstStyle/>
          <a:p>
            <a:pPr>
              <a:buFont typeface="Arial" panose="020B0604020202020204" pitchFamily="34" charset="0"/>
              <a:buNone/>
            </a:pPr>
            <a:r>
              <a:rPr lang="en-US" altLang="en-US" smtClean="0"/>
              <a:t>	Do feature selection (L1 logistic regression) for each class separately and pool features</a:t>
            </a:r>
          </a:p>
        </p:txBody>
      </p:sp>
      <p:pic>
        <p:nvPicPr>
          <p:cNvPr id="737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4595813"/>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4"/>
          <p:cNvPicPr>
            <a:picLocks noChangeAspect="1" noChangeArrowheads="1"/>
          </p:cNvPicPr>
          <p:nvPr/>
        </p:nvPicPr>
        <p:blipFill>
          <a:blip r:embed="rId3">
            <a:extLst>
              <a:ext uri="{28A0092B-C50C-407E-A947-70E740481C1C}">
                <a14:useLocalDpi xmlns:a14="http://schemas.microsoft.com/office/drawing/2010/main" val="0"/>
              </a:ext>
            </a:extLst>
          </a:blip>
          <a:srcRect t="21410" b="10083"/>
          <a:stretch>
            <a:fillRect/>
          </a:stretch>
        </p:blipFill>
        <p:spPr bwMode="auto">
          <a:xfrm>
            <a:off x="1524000" y="2590800"/>
            <a:ext cx="1295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p:cNvPicPr>
            <a:picLocks noChangeAspect="1" noChangeArrowheads="1"/>
          </p:cNvPicPr>
          <p:nvPr/>
        </p:nvPicPr>
        <p:blipFill>
          <a:blip r:embed="rId4">
            <a:extLst>
              <a:ext uri="{28A0092B-C50C-407E-A947-70E740481C1C}">
                <a14:useLocalDpi xmlns:a14="http://schemas.microsoft.com/office/drawing/2010/main" val="0"/>
              </a:ext>
            </a:extLst>
          </a:blip>
          <a:srcRect l="8511" t="29630" r="8086" b="20988"/>
          <a:stretch>
            <a:fillRect/>
          </a:stretch>
        </p:blipFill>
        <p:spPr bwMode="auto">
          <a:xfrm>
            <a:off x="3429000" y="3568700"/>
            <a:ext cx="16002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Box 14"/>
          <p:cNvSpPr txBox="1">
            <a:spLocks noChangeArrowheads="1"/>
          </p:cNvSpPr>
          <p:nvPr/>
        </p:nvSpPr>
        <p:spPr bwMode="auto">
          <a:xfrm>
            <a:off x="1352550" y="5573713"/>
            <a:ext cx="158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“Has Wheels”</a:t>
            </a:r>
          </a:p>
        </p:txBody>
      </p:sp>
      <p:sp>
        <p:nvSpPr>
          <p:cNvPr id="73736" name="TextBox 15"/>
          <p:cNvSpPr txBox="1">
            <a:spLocks noChangeArrowheads="1"/>
          </p:cNvSpPr>
          <p:nvPr/>
        </p:nvSpPr>
        <p:spPr bwMode="auto">
          <a:xfrm>
            <a:off x="3505200" y="5562600"/>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FF0000"/>
                </a:solidFill>
                <a:latin typeface="Arial" panose="020B0604020202020204" pitchFamily="34" charset="0"/>
              </a:rPr>
              <a:t>“No Wheels”</a:t>
            </a:r>
          </a:p>
        </p:txBody>
      </p:sp>
      <p:pic>
        <p:nvPicPr>
          <p:cNvPr id="73737" name="Picture 5"/>
          <p:cNvPicPr>
            <a:picLocks noChangeAspect="1" noChangeArrowheads="1"/>
          </p:cNvPicPr>
          <p:nvPr/>
        </p:nvPicPr>
        <p:blipFill>
          <a:blip r:embed="rId5">
            <a:extLst>
              <a:ext uri="{28A0092B-C50C-407E-A947-70E740481C1C}">
                <a14:useLocalDpi xmlns:a14="http://schemas.microsoft.com/office/drawing/2010/main" val="0"/>
              </a:ext>
            </a:extLst>
          </a:blip>
          <a:srcRect t="25926" r="7408" b="22221"/>
          <a:stretch>
            <a:fillRect/>
          </a:stretch>
        </p:blipFill>
        <p:spPr bwMode="auto">
          <a:xfrm>
            <a:off x="3505200" y="4598988"/>
            <a:ext cx="1524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TextBox 16"/>
          <p:cNvSpPr txBox="1">
            <a:spLocks noChangeArrowheads="1"/>
          </p:cNvSpPr>
          <p:nvPr/>
        </p:nvSpPr>
        <p:spPr bwMode="auto">
          <a:xfrm>
            <a:off x="2949575" y="48768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vs.</a:t>
            </a:r>
          </a:p>
        </p:txBody>
      </p:sp>
      <p:pic>
        <p:nvPicPr>
          <p:cNvPr id="737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590800"/>
            <a:ext cx="1158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2"/>
          <p:cNvPicPr>
            <a:picLocks noChangeAspect="1" noChangeArrowheads="1"/>
          </p:cNvPicPr>
          <p:nvPr/>
        </p:nvPicPr>
        <p:blipFill>
          <a:blip r:embed="rId7">
            <a:extLst>
              <a:ext uri="{28A0092B-C50C-407E-A947-70E740481C1C}">
                <a14:useLocalDpi xmlns:a14="http://schemas.microsoft.com/office/drawing/2010/main" val="0"/>
              </a:ext>
            </a:extLst>
          </a:blip>
          <a:srcRect l="4021" t="22672" r="11559" b="9312"/>
          <a:stretch>
            <a:fillRect/>
          </a:stretch>
        </p:blipFill>
        <p:spPr bwMode="auto">
          <a:xfrm>
            <a:off x="1295400" y="3505200"/>
            <a:ext cx="152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1" name="TextBox 19"/>
          <p:cNvSpPr txBox="1">
            <a:spLocks noChangeArrowheads="1"/>
          </p:cNvSpPr>
          <p:nvPr/>
        </p:nvSpPr>
        <p:spPr bwMode="auto">
          <a:xfrm>
            <a:off x="2895600" y="27432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vs.</a:t>
            </a:r>
          </a:p>
        </p:txBody>
      </p:sp>
      <p:sp>
        <p:nvSpPr>
          <p:cNvPr id="73742" name="TextBox 20"/>
          <p:cNvSpPr txBox="1">
            <a:spLocks noChangeArrowheads="1"/>
          </p:cNvSpPr>
          <p:nvPr/>
        </p:nvSpPr>
        <p:spPr bwMode="auto">
          <a:xfrm>
            <a:off x="2949575" y="37338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vs.</a:t>
            </a:r>
          </a:p>
        </p:txBody>
      </p:sp>
      <p:sp>
        <p:nvSpPr>
          <p:cNvPr id="22" name="Rounded Rectangle 21"/>
          <p:cNvSpPr/>
          <p:nvPr/>
        </p:nvSpPr>
        <p:spPr>
          <a:xfrm>
            <a:off x="5867400" y="2667000"/>
            <a:ext cx="1447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Car Wheel Features</a:t>
            </a:r>
          </a:p>
        </p:txBody>
      </p:sp>
      <p:sp>
        <p:nvSpPr>
          <p:cNvPr id="23" name="Rounded Rectangle 22"/>
          <p:cNvSpPr/>
          <p:nvPr/>
        </p:nvSpPr>
        <p:spPr>
          <a:xfrm>
            <a:off x="5867400" y="3657600"/>
            <a:ext cx="1447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Boat Wheel Features</a:t>
            </a:r>
          </a:p>
        </p:txBody>
      </p:sp>
      <p:sp>
        <p:nvSpPr>
          <p:cNvPr id="24" name="Rounded Rectangle 23"/>
          <p:cNvSpPr/>
          <p:nvPr/>
        </p:nvSpPr>
        <p:spPr>
          <a:xfrm>
            <a:off x="5867400" y="4648200"/>
            <a:ext cx="1447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Plane Wheel Features</a:t>
            </a:r>
          </a:p>
        </p:txBody>
      </p:sp>
      <p:sp>
        <p:nvSpPr>
          <p:cNvPr id="28" name="Down Arrow 27"/>
          <p:cNvSpPr/>
          <p:nvPr/>
        </p:nvSpPr>
        <p:spPr>
          <a:xfrm>
            <a:off x="6400800" y="5562600"/>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ounded Rectangle 28"/>
          <p:cNvSpPr/>
          <p:nvPr/>
        </p:nvSpPr>
        <p:spPr>
          <a:xfrm>
            <a:off x="5867400" y="6019800"/>
            <a:ext cx="1447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All Wheel Features</a:t>
            </a:r>
          </a:p>
        </p:txBody>
      </p:sp>
      <p:sp>
        <p:nvSpPr>
          <p:cNvPr id="25" name="Right Arrow 24"/>
          <p:cNvSpPr/>
          <p:nvPr/>
        </p:nvSpPr>
        <p:spPr>
          <a:xfrm>
            <a:off x="5181600" y="28956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Right Arrow 29"/>
          <p:cNvSpPr/>
          <p:nvPr/>
        </p:nvSpPr>
        <p:spPr>
          <a:xfrm>
            <a:off x="5181600" y="37973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Right Arrow 30"/>
          <p:cNvSpPr/>
          <p:nvPr/>
        </p:nvSpPr>
        <p:spPr>
          <a:xfrm>
            <a:off x="5181600" y="4876800"/>
            <a:ext cx="4572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smtClean="0"/>
              <a:t>Feature selection</a:t>
            </a:r>
          </a:p>
        </p:txBody>
      </p:sp>
      <p:sp>
        <p:nvSpPr>
          <p:cNvPr id="74755" name="Rectangle 3"/>
          <p:cNvSpPr>
            <a:spLocks noGrp="1" noChangeArrowheads="1"/>
          </p:cNvSpPr>
          <p:nvPr>
            <p:ph type="body" idx="1"/>
          </p:nvPr>
        </p:nvSpPr>
        <p:spPr/>
        <p:txBody>
          <a:bodyPr/>
          <a:lstStyle/>
          <a:p>
            <a:pPr>
              <a:buFont typeface="Arial" panose="020B0604020202020204" pitchFamily="34" charset="0"/>
              <a:buNone/>
            </a:pPr>
            <a:r>
              <a:rPr lang="en-US" altLang="en-US" smtClean="0"/>
              <a:t>“Has Wheel” vs. “Made of Metal” Correlation</a:t>
            </a:r>
          </a:p>
          <a:p>
            <a:r>
              <a:rPr lang="en-US" altLang="en-US" sz="2800" smtClean="0"/>
              <a:t>Ground truth</a:t>
            </a:r>
          </a:p>
          <a:p>
            <a:pPr lvl="1"/>
            <a:r>
              <a:rPr lang="en-US" altLang="en-US" sz="2400" smtClean="0"/>
              <a:t>a-Pascal: 0.71 (cars, airplanes, boats, etc.)</a:t>
            </a:r>
          </a:p>
          <a:p>
            <a:pPr lvl="1"/>
            <a:r>
              <a:rPr lang="en-US" altLang="en-US" sz="2400" smtClean="0"/>
              <a:t>a-Yahoo: 0.17  (carriages)</a:t>
            </a:r>
          </a:p>
          <a:p>
            <a:r>
              <a:rPr lang="en-US" altLang="en-US" sz="2800" smtClean="0"/>
              <a:t>a-Yahoo, predicted with whole features: 0.56</a:t>
            </a:r>
          </a:p>
          <a:p>
            <a:r>
              <a:rPr lang="en-US" altLang="en-US" sz="2800" smtClean="0"/>
              <a:t>a-Yahoo, predicted with selected features: 0.28</a:t>
            </a:r>
            <a:endParaRPr lang="en-US" altLang="en-US" smtClean="0"/>
          </a:p>
          <a:p>
            <a:pPr lvl="2"/>
            <a:endParaRPr lang="en-US" altLang="en-US" smtClean="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t>Experiments</a:t>
            </a:r>
          </a:p>
        </p:txBody>
      </p:sp>
      <p:sp>
        <p:nvSpPr>
          <p:cNvPr id="57347" name="Content Placeholder 2"/>
          <p:cNvSpPr>
            <a:spLocks noGrp="1"/>
          </p:cNvSpPr>
          <p:nvPr>
            <p:ph idx="1"/>
          </p:nvPr>
        </p:nvSpPr>
        <p:spPr/>
        <p:txBody>
          <a:bodyPr/>
          <a:lstStyle/>
          <a:p>
            <a:pPr>
              <a:buFont typeface="Arial" charset="0"/>
              <a:buChar char="•"/>
              <a:defRPr/>
            </a:pPr>
            <a:r>
              <a:rPr lang="en-US" altLang="en-US" dirty="0" smtClean="0"/>
              <a:t>Predict attributes for unfamiliar objects</a:t>
            </a:r>
          </a:p>
          <a:p>
            <a:pPr marL="0" indent="0">
              <a:buFont typeface="Arial" charset="0"/>
              <a:buNone/>
              <a:defRPr/>
            </a:pPr>
            <a:endParaRPr lang="en-US" altLang="en-US" dirty="0" smtClean="0"/>
          </a:p>
          <a:p>
            <a:pPr>
              <a:buFont typeface="Arial" charset="0"/>
              <a:buChar char="•"/>
              <a:defRPr/>
            </a:pPr>
            <a:r>
              <a:rPr lang="en-US" altLang="en-US" dirty="0" smtClean="0"/>
              <a:t>Identify what is unusual about an object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Results: Predicting attributes</a:t>
            </a:r>
          </a:p>
        </p:txBody>
      </p:sp>
      <p:sp>
        <p:nvSpPr>
          <p:cNvPr id="76803" name="Content Placeholder 2"/>
          <p:cNvSpPr>
            <a:spLocks noGrp="1"/>
          </p:cNvSpPr>
          <p:nvPr>
            <p:ph idx="1"/>
          </p:nvPr>
        </p:nvSpPr>
        <p:spPr/>
        <p:txBody>
          <a:bodyPr/>
          <a:lstStyle/>
          <a:p>
            <a:endParaRPr lang="en-US" altLang="en-US" smtClean="0"/>
          </a:p>
          <a:p>
            <a:r>
              <a:rPr lang="en-US" altLang="en-US" smtClean="0"/>
              <a:t>Train on 20 object classes from a-Pascal train set</a:t>
            </a:r>
          </a:p>
          <a:p>
            <a:pPr lvl="1"/>
            <a:r>
              <a:rPr lang="en-US" altLang="en-US" smtClean="0"/>
              <a:t>Feature selection for each attribute</a:t>
            </a:r>
          </a:p>
          <a:p>
            <a:pPr lvl="1"/>
            <a:r>
              <a:rPr lang="en-US" altLang="en-US" smtClean="0"/>
              <a:t>Train a linear SVM classifier</a:t>
            </a:r>
          </a:p>
          <a:p>
            <a:r>
              <a:rPr lang="en-US" altLang="en-US" smtClean="0"/>
              <a:t>Test on 12 object classes from Yahoo image search (cross-category) or on a-Pascal test set (within-category)</a:t>
            </a:r>
          </a:p>
          <a:p>
            <a:pPr lvl="1"/>
            <a:r>
              <a:rPr lang="en-US" altLang="en-US" smtClean="0"/>
              <a:t>Apply learned classifiers to predict each attribute</a:t>
            </a:r>
          </a:p>
          <a:p>
            <a:pPr lvl="1"/>
            <a:endParaRPr lang="en-US" altLang="en-US"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z="4000" smtClean="0"/>
              <a:t>Describing Objects by their Attributes</a:t>
            </a:r>
          </a:p>
        </p:txBody>
      </p:sp>
      <p:pic>
        <p:nvPicPr>
          <p:cNvPr id="77827" name="Picture 5"/>
          <p:cNvPicPr>
            <a:picLocks noChangeAspect="1" noChangeArrowheads="1"/>
          </p:cNvPicPr>
          <p:nvPr/>
        </p:nvPicPr>
        <p:blipFill>
          <a:blip r:embed="rId2">
            <a:extLst>
              <a:ext uri="{28A0092B-C50C-407E-A947-70E740481C1C}">
                <a14:useLocalDpi xmlns:a14="http://schemas.microsoft.com/office/drawing/2010/main" val="0"/>
              </a:ext>
            </a:extLst>
          </a:blip>
          <a:srcRect t="2692" r="60854" b="47449"/>
          <a:stretch>
            <a:fillRect/>
          </a:stretch>
        </p:blipFill>
        <p:spPr bwMode="auto">
          <a:xfrm>
            <a:off x="1295400" y="1905000"/>
            <a:ext cx="60674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5"/>
          <p:cNvSpPr txBox="1">
            <a:spLocks noChangeArrowheads="1"/>
          </p:cNvSpPr>
          <p:nvPr/>
        </p:nvSpPr>
        <p:spPr bwMode="auto">
          <a:xfrm>
            <a:off x="457200" y="6248400"/>
            <a:ext cx="791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Arial" panose="020B0604020202020204" pitchFamily="34" charset="0"/>
              </a:rPr>
              <a:t>No examples from these object categories were seen during training</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z="4000" smtClean="0"/>
              <a:t>Describing Objects by their Attributes</a:t>
            </a:r>
          </a:p>
        </p:txBody>
      </p:sp>
      <p:pic>
        <p:nvPicPr>
          <p:cNvPr id="78851" name="Picture 5"/>
          <p:cNvPicPr>
            <a:picLocks noChangeAspect="1" noChangeArrowheads="1"/>
          </p:cNvPicPr>
          <p:nvPr/>
        </p:nvPicPr>
        <p:blipFill>
          <a:blip r:embed="rId2">
            <a:extLst>
              <a:ext uri="{28A0092B-C50C-407E-A947-70E740481C1C}">
                <a14:useLocalDpi xmlns:a14="http://schemas.microsoft.com/office/drawing/2010/main" val="0"/>
              </a:ext>
            </a:extLst>
          </a:blip>
          <a:srcRect t="53455" r="61743"/>
          <a:stretch>
            <a:fillRect/>
          </a:stretch>
        </p:blipFill>
        <p:spPr bwMode="auto">
          <a:xfrm>
            <a:off x="1371600" y="2057400"/>
            <a:ext cx="58531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5"/>
          <p:cNvSpPr txBox="1">
            <a:spLocks noChangeArrowheads="1"/>
          </p:cNvSpPr>
          <p:nvPr/>
        </p:nvSpPr>
        <p:spPr bwMode="auto">
          <a:xfrm>
            <a:off x="457200" y="6248400"/>
            <a:ext cx="791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Arial" panose="020B0604020202020204" pitchFamily="34" charset="0"/>
              </a:rPr>
              <a:t>No examples from these object categories were seen during training</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z="3600" smtClean="0"/>
              <a:t>Attribute Prediction: Quantitative Analysis</a:t>
            </a:r>
          </a:p>
        </p:txBody>
      </p:sp>
      <p:sp>
        <p:nvSpPr>
          <p:cNvPr id="79875" name="TextBox 4"/>
          <p:cNvSpPr txBox="1">
            <a:spLocks noChangeArrowheads="1"/>
          </p:cNvSpPr>
          <p:nvPr/>
        </p:nvSpPr>
        <p:spPr bwMode="auto">
          <a:xfrm>
            <a:off x="1219200" y="1219200"/>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rgbClr val="000000"/>
                </a:solidFill>
                <a:latin typeface="Arial" panose="020B0604020202020204" pitchFamily="34" charset="0"/>
              </a:rPr>
              <a:t>Area Under the ROC for Familiar (PASCAL) vs. Unfamiliar (Yahoo)  Object Classes</a:t>
            </a:r>
          </a:p>
        </p:txBody>
      </p:sp>
      <p:sp>
        <p:nvSpPr>
          <p:cNvPr id="79876" name="TextBox 5"/>
          <p:cNvSpPr txBox="1">
            <a:spLocks noChangeArrowheads="1"/>
          </p:cNvSpPr>
          <p:nvPr/>
        </p:nvSpPr>
        <p:spPr bwMode="auto">
          <a:xfrm>
            <a:off x="7239000" y="2667000"/>
            <a:ext cx="13128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0000"/>
                </a:solidFill>
                <a:latin typeface="Arial" panose="020B0604020202020204" pitchFamily="34" charset="0"/>
              </a:rPr>
              <a:t>Best</a:t>
            </a:r>
          </a:p>
          <a:p>
            <a:pPr eaLnBrk="1" hangingPunct="1">
              <a:spcBef>
                <a:spcPct val="0"/>
              </a:spcBef>
              <a:buFontTx/>
              <a:buNone/>
            </a:pPr>
            <a:r>
              <a:rPr lang="en-US" altLang="en-US" sz="1800">
                <a:solidFill>
                  <a:srgbClr val="000000"/>
                </a:solidFill>
                <a:latin typeface="Arial" panose="020B0604020202020204" pitchFamily="34" charset="0"/>
              </a:rPr>
              <a:t>Eye</a:t>
            </a:r>
          </a:p>
          <a:p>
            <a:pPr eaLnBrk="1" hangingPunct="1">
              <a:spcBef>
                <a:spcPct val="0"/>
              </a:spcBef>
              <a:buFontTx/>
              <a:buNone/>
            </a:pPr>
            <a:r>
              <a:rPr lang="en-US" altLang="en-US" sz="1800">
                <a:solidFill>
                  <a:srgbClr val="000000"/>
                </a:solidFill>
                <a:latin typeface="Arial" panose="020B0604020202020204" pitchFamily="34" charset="0"/>
              </a:rPr>
              <a:t>Side Mirror</a:t>
            </a:r>
          </a:p>
          <a:p>
            <a:pPr eaLnBrk="1" hangingPunct="1">
              <a:spcBef>
                <a:spcPct val="0"/>
              </a:spcBef>
              <a:buFontTx/>
              <a:buNone/>
            </a:pPr>
            <a:r>
              <a:rPr lang="en-US" altLang="en-US" sz="1800">
                <a:solidFill>
                  <a:srgbClr val="000000"/>
                </a:solidFill>
                <a:latin typeface="Arial" panose="020B0604020202020204" pitchFamily="34" charset="0"/>
              </a:rPr>
              <a:t>Torso</a:t>
            </a:r>
          </a:p>
          <a:p>
            <a:pPr eaLnBrk="1" hangingPunct="1">
              <a:spcBef>
                <a:spcPct val="0"/>
              </a:spcBef>
              <a:buFontTx/>
              <a:buNone/>
            </a:pPr>
            <a:r>
              <a:rPr lang="en-US" altLang="en-US" sz="1800">
                <a:solidFill>
                  <a:srgbClr val="000000"/>
                </a:solidFill>
                <a:latin typeface="Arial" panose="020B0604020202020204" pitchFamily="34" charset="0"/>
              </a:rPr>
              <a:t>Head</a:t>
            </a:r>
          </a:p>
          <a:p>
            <a:pPr eaLnBrk="1" hangingPunct="1">
              <a:spcBef>
                <a:spcPct val="0"/>
              </a:spcBef>
              <a:buFontTx/>
              <a:buNone/>
            </a:pPr>
            <a:r>
              <a:rPr lang="en-US" altLang="en-US" sz="1800">
                <a:solidFill>
                  <a:srgbClr val="000000"/>
                </a:solidFill>
                <a:latin typeface="Arial" panose="020B0604020202020204" pitchFamily="34" charset="0"/>
              </a:rPr>
              <a:t>Ear</a:t>
            </a:r>
          </a:p>
        </p:txBody>
      </p:sp>
      <p:sp>
        <p:nvSpPr>
          <p:cNvPr id="79877" name="TextBox 6"/>
          <p:cNvSpPr txBox="1">
            <a:spLocks noChangeArrowheads="1"/>
          </p:cNvSpPr>
          <p:nvPr/>
        </p:nvSpPr>
        <p:spPr bwMode="auto">
          <a:xfrm>
            <a:off x="381000" y="2514600"/>
            <a:ext cx="13652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0000"/>
                </a:solidFill>
                <a:latin typeface="Arial" panose="020B0604020202020204" pitchFamily="34" charset="0"/>
              </a:rPr>
              <a:t>Worst</a:t>
            </a:r>
          </a:p>
          <a:p>
            <a:pPr eaLnBrk="1" hangingPunct="1">
              <a:spcBef>
                <a:spcPct val="0"/>
              </a:spcBef>
              <a:buFontTx/>
              <a:buNone/>
            </a:pPr>
            <a:r>
              <a:rPr lang="en-US" altLang="en-US" sz="1800">
                <a:solidFill>
                  <a:srgbClr val="000000"/>
                </a:solidFill>
                <a:latin typeface="Arial" panose="020B0604020202020204" pitchFamily="34" charset="0"/>
              </a:rPr>
              <a:t>Wing</a:t>
            </a:r>
          </a:p>
          <a:p>
            <a:pPr eaLnBrk="1" hangingPunct="1">
              <a:spcBef>
                <a:spcPct val="0"/>
              </a:spcBef>
              <a:buFontTx/>
              <a:buNone/>
            </a:pPr>
            <a:r>
              <a:rPr lang="en-US" altLang="en-US" sz="1800">
                <a:solidFill>
                  <a:srgbClr val="000000"/>
                </a:solidFill>
                <a:latin typeface="Arial" panose="020B0604020202020204" pitchFamily="34" charset="0"/>
              </a:rPr>
              <a:t>Handlebars</a:t>
            </a:r>
          </a:p>
          <a:p>
            <a:pPr eaLnBrk="1" hangingPunct="1">
              <a:spcBef>
                <a:spcPct val="0"/>
              </a:spcBef>
              <a:buFontTx/>
              <a:buNone/>
            </a:pPr>
            <a:r>
              <a:rPr lang="en-US" altLang="en-US" sz="1800">
                <a:solidFill>
                  <a:srgbClr val="000000"/>
                </a:solidFill>
                <a:latin typeface="Arial" panose="020B0604020202020204" pitchFamily="34" charset="0"/>
              </a:rPr>
              <a:t>Leather</a:t>
            </a:r>
          </a:p>
          <a:p>
            <a:pPr eaLnBrk="1" hangingPunct="1">
              <a:spcBef>
                <a:spcPct val="0"/>
              </a:spcBef>
              <a:buFontTx/>
              <a:buNone/>
            </a:pPr>
            <a:r>
              <a:rPr lang="en-US" altLang="en-US" sz="1800">
                <a:solidFill>
                  <a:srgbClr val="000000"/>
                </a:solidFill>
                <a:latin typeface="Arial" panose="020B0604020202020204" pitchFamily="34" charset="0"/>
              </a:rPr>
              <a:t>Clear</a:t>
            </a:r>
          </a:p>
          <a:p>
            <a:pPr eaLnBrk="1" hangingPunct="1">
              <a:spcBef>
                <a:spcPct val="0"/>
              </a:spcBef>
              <a:buFontTx/>
              <a:buNone/>
            </a:pPr>
            <a:r>
              <a:rPr lang="en-US" altLang="en-US" sz="1800">
                <a:solidFill>
                  <a:srgbClr val="000000"/>
                </a:solidFill>
                <a:latin typeface="Arial" panose="020B0604020202020204" pitchFamily="34" charset="0"/>
              </a:rPr>
              <a:t>Cloth</a:t>
            </a:r>
          </a:p>
        </p:txBody>
      </p:sp>
      <p:graphicFrame>
        <p:nvGraphicFramePr>
          <p:cNvPr id="79878" name="Object 4"/>
          <p:cNvGraphicFramePr>
            <a:graphicFrameLocks noChangeAspect="1"/>
          </p:cNvGraphicFramePr>
          <p:nvPr/>
        </p:nvGraphicFramePr>
        <p:xfrm>
          <a:off x="1828800" y="2057400"/>
          <a:ext cx="5275263" cy="4122738"/>
        </p:xfrm>
        <a:graphic>
          <a:graphicData uri="http://schemas.openxmlformats.org/presentationml/2006/ole">
            <mc:AlternateContent xmlns:mc="http://schemas.openxmlformats.org/markup-compatibility/2006">
              <mc:Choice xmlns:v="urn:schemas-microsoft-com:vml" Requires="v">
                <p:oleObj spid="_x0000_s79886" name="Acrobat Document" r:id="rId3" imgW="4533567" imgH="3543014" progId="AcroExch.Document.7">
                  <p:embed/>
                </p:oleObj>
              </mc:Choice>
              <mc:Fallback>
                <p:oleObj name="Acrobat Document" r:id="rId3" imgW="4533567" imgH="3543014" progId="AcroExch.Document.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057400"/>
                        <a:ext cx="5275263" cy="412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Average ROC Area</a:t>
            </a:r>
          </a:p>
        </p:txBody>
      </p:sp>
      <p:sp>
        <p:nvSpPr>
          <p:cNvPr id="80899" name="Content Placeholder 2"/>
          <p:cNvSpPr>
            <a:spLocks noGrp="1"/>
          </p:cNvSpPr>
          <p:nvPr>
            <p:ph idx="1"/>
          </p:nvPr>
        </p:nvSpPr>
        <p:spPr/>
        <p:txBody>
          <a:bodyPr/>
          <a:lstStyle/>
          <a:p>
            <a:endParaRPr lang="en-US" altLang="en-US" smtClean="0"/>
          </a:p>
          <a:p>
            <a:endParaRPr lang="en-US" altLang="en-US" smtClean="0"/>
          </a:p>
        </p:txBody>
      </p:sp>
      <p:graphicFrame>
        <p:nvGraphicFramePr>
          <p:cNvPr id="4" name="Table 3"/>
          <p:cNvGraphicFramePr>
            <a:graphicFrameLocks noGrp="1"/>
          </p:cNvGraphicFramePr>
          <p:nvPr/>
        </p:nvGraphicFramePr>
        <p:xfrm>
          <a:off x="838200" y="2743200"/>
          <a:ext cx="6934200" cy="1403350"/>
        </p:xfrm>
        <a:graphic>
          <a:graphicData uri="http://schemas.openxmlformats.org/drawingml/2006/table">
            <a:tbl>
              <a:tblPr firstRow="1" bandRow="1">
                <a:tableStyleId>{5C22544A-7EE6-4342-B048-85BDC9FD1C3A}</a:tableStyleId>
              </a:tblPr>
              <a:tblGrid>
                <a:gridCol w="1733550"/>
                <a:gridCol w="1733550"/>
                <a:gridCol w="1733550"/>
                <a:gridCol w="1733550"/>
              </a:tblGrid>
              <a:tr h="488930">
                <a:tc>
                  <a:txBody>
                    <a:bodyPr/>
                    <a:lstStyle/>
                    <a:p>
                      <a:pPr algn="ctr"/>
                      <a:r>
                        <a:rPr lang="en-US" sz="2400" dirty="0" smtClean="0"/>
                        <a:t>Test Objects</a:t>
                      </a:r>
                      <a:endParaRPr lang="en-US" sz="2400" dirty="0"/>
                    </a:p>
                  </a:txBody>
                  <a:tcPr marT="45721" marB="45721"/>
                </a:tc>
                <a:tc>
                  <a:txBody>
                    <a:bodyPr/>
                    <a:lstStyle/>
                    <a:p>
                      <a:pPr algn="ctr"/>
                      <a:r>
                        <a:rPr lang="en-US" sz="2400" dirty="0" smtClean="0"/>
                        <a:t>Parts</a:t>
                      </a:r>
                      <a:endParaRPr lang="en-US" sz="2400" dirty="0"/>
                    </a:p>
                  </a:txBody>
                  <a:tcPr marT="45721" marB="45721"/>
                </a:tc>
                <a:tc>
                  <a:txBody>
                    <a:bodyPr/>
                    <a:lstStyle/>
                    <a:p>
                      <a:pPr algn="ctr"/>
                      <a:r>
                        <a:rPr lang="en-US" sz="2400" dirty="0" smtClean="0"/>
                        <a:t>Materials</a:t>
                      </a:r>
                      <a:endParaRPr lang="en-US" sz="2400" dirty="0"/>
                    </a:p>
                  </a:txBody>
                  <a:tcPr marT="45721" marB="45721"/>
                </a:tc>
                <a:tc>
                  <a:txBody>
                    <a:bodyPr/>
                    <a:lstStyle/>
                    <a:p>
                      <a:pPr algn="ctr"/>
                      <a:r>
                        <a:rPr lang="en-US" sz="2400" dirty="0" smtClean="0"/>
                        <a:t>Shape</a:t>
                      </a:r>
                      <a:endParaRPr lang="en-US" sz="2400" dirty="0"/>
                    </a:p>
                  </a:txBody>
                  <a:tcPr marT="45721" marB="45721"/>
                </a:tc>
              </a:tr>
              <a:tr h="457210">
                <a:tc>
                  <a:txBody>
                    <a:bodyPr/>
                    <a:lstStyle/>
                    <a:p>
                      <a:pPr algn="l"/>
                      <a:r>
                        <a:rPr lang="en-US" sz="2400" dirty="0" smtClean="0"/>
                        <a:t>a-PASCAL</a:t>
                      </a:r>
                      <a:endParaRPr lang="en-US" sz="2400" dirty="0"/>
                    </a:p>
                  </a:txBody>
                  <a:tcPr marT="45721" marB="45721"/>
                </a:tc>
                <a:tc>
                  <a:txBody>
                    <a:bodyPr/>
                    <a:lstStyle/>
                    <a:p>
                      <a:pPr algn="ctr"/>
                      <a:r>
                        <a:rPr lang="en-US" sz="2400" dirty="0" smtClean="0"/>
                        <a:t>0.794</a:t>
                      </a:r>
                      <a:endParaRPr lang="en-US" sz="2400" dirty="0"/>
                    </a:p>
                  </a:txBody>
                  <a:tcPr marT="45721" marB="45721"/>
                </a:tc>
                <a:tc>
                  <a:txBody>
                    <a:bodyPr/>
                    <a:lstStyle/>
                    <a:p>
                      <a:pPr algn="ctr"/>
                      <a:r>
                        <a:rPr lang="en-US" sz="2400" dirty="0" smtClean="0"/>
                        <a:t>0.739</a:t>
                      </a:r>
                      <a:endParaRPr lang="en-US" sz="2400" dirty="0"/>
                    </a:p>
                  </a:txBody>
                  <a:tcPr marT="45721" marB="45721"/>
                </a:tc>
                <a:tc>
                  <a:txBody>
                    <a:bodyPr/>
                    <a:lstStyle/>
                    <a:p>
                      <a:pPr algn="ctr"/>
                      <a:r>
                        <a:rPr lang="en-US" sz="2400" dirty="0" smtClean="0"/>
                        <a:t>0.739</a:t>
                      </a:r>
                      <a:endParaRPr lang="en-US" sz="2400" dirty="0"/>
                    </a:p>
                  </a:txBody>
                  <a:tcPr marT="45721" marB="45721"/>
                </a:tc>
              </a:tr>
              <a:tr h="457210">
                <a:tc>
                  <a:txBody>
                    <a:bodyPr/>
                    <a:lstStyle/>
                    <a:p>
                      <a:pPr algn="l"/>
                      <a:r>
                        <a:rPr lang="en-US" sz="2400" dirty="0" smtClean="0"/>
                        <a:t>a-Yahoo</a:t>
                      </a:r>
                      <a:endParaRPr lang="en-US" sz="2400" dirty="0"/>
                    </a:p>
                  </a:txBody>
                  <a:tcPr marT="45721" marB="45721"/>
                </a:tc>
                <a:tc>
                  <a:txBody>
                    <a:bodyPr/>
                    <a:lstStyle/>
                    <a:p>
                      <a:pPr algn="ctr"/>
                      <a:r>
                        <a:rPr lang="en-US" sz="2400" dirty="0" smtClean="0"/>
                        <a:t>0.726</a:t>
                      </a:r>
                      <a:endParaRPr lang="en-US" sz="2400" dirty="0"/>
                    </a:p>
                  </a:txBody>
                  <a:tcPr marT="45721" marB="45721"/>
                </a:tc>
                <a:tc>
                  <a:txBody>
                    <a:bodyPr/>
                    <a:lstStyle/>
                    <a:p>
                      <a:pPr algn="ctr"/>
                      <a:r>
                        <a:rPr lang="en-US" sz="2400" dirty="0" smtClean="0"/>
                        <a:t>0.645</a:t>
                      </a:r>
                      <a:endParaRPr lang="en-US" sz="2400" dirty="0"/>
                    </a:p>
                  </a:txBody>
                  <a:tcPr marT="45721" marB="45721"/>
                </a:tc>
                <a:tc>
                  <a:txBody>
                    <a:bodyPr/>
                    <a:lstStyle/>
                    <a:p>
                      <a:pPr algn="ctr"/>
                      <a:r>
                        <a:rPr lang="en-US" sz="2400" dirty="0" smtClean="0"/>
                        <a:t>0.677</a:t>
                      </a:r>
                      <a:endParaRPr lang="en-US" sz="2400" dirty="0"/>
                    </a:p>
                  </a:txBody>
                  <a:tcPr marT="45721" marB="45721"/>
                </a:tc>
              </a:tr>
            </a:tbl>
          </a:graphicData>
        </a:graphic>
      </p:graphicFrame>
      <p:sp>
        <p:nvSpPr>
          <p:cNvPr id="80922" name="TextBox 4"/>
          <p:cNvSpPr txBox="1">
            <a:spLocks noChangeArrowheads="1"/>
          </p:cNvSpPr>
          <p:nvPr/>
        </p:nvSpPr>
        <p:spPr bwMode="auto">
          <a:xfrm>
            <a:off x="2209800" y="2133600"/>
            <a:ext cx="4332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Trained on a-PASCAL objects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 Crowd enabled recognition</a:t>
            </a:r>
            <a:endParaRPr lang="en-US" dirty="0"/>
          </a:p>
        </p:txBody>
      </p:sp>
      <p:sp>
        <p:nvSpPr>
          <p:cNvPr id="3" name="Content Placeholder 2"/>
          <p:cNvSpPr>
            <a:spLocks noGrp="1"/>
          </p:cNvSpPr>
          <p:nvPr>
            <p:ph idx="1"/>
          </p:nvPr>
        </p:nvSpPr>
        <p:spPr/>
        <p:txBody>
          <a:bodyPr/>
          <a:lstStyle/>
          <a:p>
            <a:r>
              <a:rPr lang="en-US" dirty="0" smtClean="0"/>
              <a:t>Recognizing Object Attributes</a:t>
            </a:r>
          </a:p>
          <a:p>
            <a:r>
              <a:rPr lang="en-US" dirty="0" smtClean="0"/>
              <a:t>Recognizing Scene Attributes</a:t>
            </a:r>
          </a:p>
          <a:p>
            <a:endParaRPr lang="en-US" dirty="0" smtClean="0"/>
          </a:p>
        </p:txBody>
      </p:sp>
    </p:spTree>
    <p:extLst>
      <p:ext uri="{BB962C8B-B14F-4D97-AF65-F5344CB8AC3E}">
        <p14:creationId xmlns:p14="http://schemas.microsoft.com/office/powerpoint/2010/main" val="30150643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l="39146"/>
          <a:stretch>
            <a:fillRect/>
          </a:stretch>
        </p:blipFill>
        <p:spPr bwMode="auto">
          <a:xfrm>
            <a:off x="1295400" y="1568450"/>
            <a:ext cx="617220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4"/>
          <p:cNvSpPr txBox="1">
            <a:spLocks noChangeArrowheads="1"/>
          </p:cNvSpPr>
          <p:nvPr/>
        </p:nvSpPr>
        <p:spPr bwMode="auto">
          <a:xfrm>
            <a:off x="609600" y="1200150"/>
            <a:ext cx="791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Arial" panose="020B0604020202020204" pitchFamily="34" charset="0"/>
              </a:rPr>
              <a:t>No examples from these object categories were seen during training</a:t>
            </a:r>
          </a:p>
        </p:txBody>
      </p:sp>
      <p:sp>
        <p:nvSpPr>
          <p:cNvPr id="81924" name="Title 1"/>
          <p:cNvSpPr>
            <a:spLocks noGrp="1"/>
          </p:cNvSpPr>
          <p:nvPr>
            <p:ph type="title"/>
          </p:nvPr>
        </p:nvSpPr>
        <p:spPr/>
        <p:txBody>
          <a:bodyPr/>
          <a:lstStyle/>
          <a:p>
            <a:r>
              <a:rPr lang="en-US" altLang="en-US" sz="4000" smtClean="0"/>
              <a:t>Describing Objects by their Attributes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Our approach</a:t>
            </a:r>
          </a:p>
        </p:txBody>
      </p:sp>
      <p:pic>
        <p:nvPicPr>
          <p:cNvPr id="665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62940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245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Category Recognition</a:t>
            </a:r>
          </a:p>
        </p:txBody>
      </p:sp>
      <p:sp>
        <p:nvSpPr>
          <p:cNvPr id="3" name="Content Placeholder 2"/>
          <p:cNvSpPr>
            <a:spLocks noGrp="1"/>
          </p:cNvSpPr>
          <p:nvPr>
            <p:ph idx="1"/>
          </p:nvPr>
        </p:nvSpPr>
        <p:spPr/>
        <p:txBody>
          <a:bodyPr/>
          <a:lstStyle/>
          <a:p>
            <a:pPr>
              <a:lnSpc>
                <a:spcPct val="90000"/>
              </a:lnSpc>
            </a:pPr>
            <a:endParaRPr lang="en-US" altLang="en-US" smtClean="0"/>
          </a:p>
          <a:p>
            <a:pPr>
              <a:lnSpc>
                <a:spcPct val="90000"/>
              </a:lnSpc>
            </a:pPr>
            <a:r>
              <a:rPr lang="en-US" altLang="en-US" smtClean="0"/>
              <a:t>Semantic attributes not enough</a:t>
            </a:r>
          </a:p>
          <a:p>
            <a:pPr lvl="1">
              <a:lnSpc>
                <a:spcPct val="90000"/>
              </a:lnSpc>
            </a:pPr>
            <a:r>
              <a:rPr lang="en-US" altLang="en-US" smtClean="0"/>
              <a:t>74% accuracy even with ground truth attributes</a:t>
            </a:r>
          </a:p>
          <a:p>
            <a:pPr lvl="1">
              <a:lnSpc>
                <a:spcPct val="90000"/>
              </a:lnSpc>
              <a:buFont typeface="Arial" panose="020B0604020202020204" pitchFamily="34" charset="0"/>
              <a:buNone/>
            </a:pPr>
            <a:endParaRPr lang="en-US" altLang="en-US" smtClean="0"/>
          </a:p>
          <a:p>
            <a:pPr>
              <a:lnSpc>
                <a:spcPct val="90000"/>
              </a:lnSpc>
            </a:pPr>
            <a:r>
              <a:rPr lang="en-US" altLang="en-US" smtClean="0"/>
              <a:t>Introduce discriminative attributes</a:t>
            </a:r>
          </a:p>
          <a:p>
            <a:pPr lvl="1">
              <a:lnSpc>
                <a:spcPct val="90000"/>
              </a:lnSpc>
            </a:pPr>
            <a:r>
              <a:rPr lang="en-US" altLang="en-US" smtClean="0"/>
              <a:t>Trained by selecting subset of classes and features</a:t>
            </a:r>
          </a:p>
          <a:p>
            <a:pPr lvl="2">
              <a:lnSpc>
                <a:spcPct val="90000"/>
              </a:lnSpc>
            </a:pPr>
            <a:r>
              <a:rPr lang="en-US" altLang="en-US" smtClean="0"/>
              <a:t>Dogs vs. sheep using color</a:t>
            </a:r>
          </a:p>
          <a:p>
            <a:pPr lvl="2">
              <a:lnSpc>
                <a:spcPct val="90000"/>
              </a:lnSpc>
            </a:pPr>
            <a:r>
              <a:rPr lang="en-US" altLang="en-US" smtClean="0"/>
              <a:t>Cars and buses vs. motorbikes and bicycles using edges</a:t>
            </a:r>
          </a:p>
          <a:p>
            <a:pPr lvl="1">
              <a:lnSpc>
                <a:spcPct val="90000"/>
              </a:lnSpc>
            </a:pPr>
            <a:r>
              <a:rPr lang="en-US" altLang="en-US" smtClean="0"/>
              <a:t>Train 10,000 and select 1,000 most reliable, according to a validation set</a:t>
            </a:r>
          </a:p>
          <a:p>
            <a:pPr lvl="1">
              <a:lnSpc>
                <a:spcPct val="90000"/>
              </a:lnSpc>
              <a:buFont typeface="Arial" panose="020B0604020202020204" pitchFamily="34" charset="0"/>
              <a:buNone/>
            </a:pPr>
            <a:endParaRPr lang="en-US" altLang="en-US"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z="3600" smtClean="0"/>
              <a:t>Attributes not big help when sufficient data</a:t>
            </a:r>
          </a:p>
        </p:txBody>
      </p:sp>
      <p:graphicFrame>
        <p:nvGraphicFramePr>
          <p:cNvPr id="8" name="Table 7"/>
          <p:cNvGraphicFramePr>
            <a:graphicFrameLocks noGrp="1"/>
          </p:cNvGraphicFramePr>
          <p:nvPr/>
        </p:nvGraphicFramePr>
        <p:xfrm>
          <a:off x="1447800" y="4572000"/>
          <a:ext cx="6227763" cy="1381166"/>
        </p:xfrm>
        <a:graphic>
          <a:graphicData uri="http://schemas.openxmlformats.org/drawingml/2006/table">
            <a:tbl>
              <a:tblPr firstRow="1" bandRow="1">
                <a:tableStyleId>{5C22544A-7EE6-4342-B048-85BDC9FD1C3A}</a:tableStyleId>
              </a:tblPr>
              <a:tblGrid>
                <a:gridCol w="2666669"/>
                <a:gridCol w="1219049"/>
                <a:gridCol w="1142859"/>
                <a:gridCol w="1199186"/>
              </a:tblGrid>
              <a:tr h="639975">
                <a:tc>
                  <a:txBody>
                    <a:bodyPr/>
                    <a:lstStyle/>
                    <a:p>
                      <a:r>
                        <a:rPr lang="en-US" sz="1800" dirty="0" smtClean="0"/>
                        <a:t>PASCAL 2008</a:t>
                      </a:r>
                      <a:endParaRPr lang="en-US" sz="1800" dirty="0"/>
                    </a:p>
                  </a:txBody>
                  <a:tcPr marL="91429" marR="91429" marT="45688" marB="45688"/>
                </a:tc>
                <a:tc>
                  <a:txBody>
                    <a:bodyPr/>
                    <a:lstStyle/>
                    <a:p>
                      <a:pPr algn="ctr"/>
                      <a:r>
                        <a:rPr lang="en-US" sz="1800" dirty="0" smtClean="0"/>
                        <a:t>Base Features</a:t>
                      </a:r>
                      <a:endParaRPr lang="en-US" sz="1800" dirty="0"/>
                    </a:p>
                  </a:txBody>
                  <a:tcPr marL="91429" marR="91429" marT="45688" marB="45688"/>
                </a:tc>
                <a:tc>
                  <a:txBody>
                    <a:bodyPr/>
                    <a:lstStyle/>
                    <a:p>
                      <a:pPr algn="ctr"/>
                      <a:r>
                        <a:rPr lang="en-US" sz="1800" dirty="0" smtClean="0"/>
                        <a:t>Semantic Attributes</a:t>
                      </a:r>
                      <a:endParaRPr lang="en-US" sz="1800" dirty="0"/>
                    </a:p>
                  </a:txBody>
                  <a:tcPr marL="91429" marR="91429" marT="45688" marB="45688"/>
                </a:tc>
                <a:tc>
                  <a:txBody>
                    <a:bodyPr/>
                    <a:lstStyle/>
                    <a:p>
                      <a:pPr algn="ctr"/>
                      <a:r>
                        <a:rPr lang="en-US" sz="1800" dirty="0" smtClean="0"/>
                        <a:t>All Attributes</a:t>
                      </a:r>
                      <a:endParaRPr lang="en-US" sz="1800" dirty="0"/>
                    </a:p>
                  </a:txBody>
                  <a:tcPr marL="91429" marR="91429" marT="45688" marB="45688"/>
                </a:tc>
              </a:tr>
              <a:tr h="370575">
                <a:tc>
                  <a:txBody>
                    <a:bodyPr/>
                    <a:lstStyle/>
                    <a:p>
                      <a:r>
                        <a:rPr lang="en-US" sz="1800" dirty="0" smtClean="0"/>
                        <a:t>Classification Accuracy</a:t>
                      </a:r>
                      <a:endParaRPr lang="en-US" sz="1800" dirty="0"/>
                    </a:p>
                  </a:txBody>
                  <a:tcPr marL="91429" marR="91429" marT="45688" marB="45688"/>
                </a:tc>
                <a:tc>
                  <a:txBody>
                    <a:bodyPr/>
                    <a:lstStyle/>
                    <a:p>
                      <a:pPr algn="ctr"/>
                      <a:r>
                        <a:rPr lang="en-US" sz="1800" dirty="0" smtClean="0"/>
                        <a:t>58.5%</a:t>
                      </a:r>
                      <a:endParaRPr lang="en-US" sz="1800" dirty="0"/>
                    </a:p>
                  </a:txBody>
                  <a:tcPr marL="91429" marR="91429" marT="45688" marB="45688"/>
                </a:tc>
                <a:tc>
                  <a:txBody>
                    <a:bodyPr/>
                    <a:lstStyle/>
                    <a:p>
                      <a:pPr algn="ctr"/>
                      <a:r>
                        <a:rPr lang="en-US" sz="1800" dirty="0" smtClean="0"/>
                        <a:t>54.6%</a:t>
                      </a:r>
                      <a:endParaRPr lang="en-US" sz="1800" dirty="0"/>
                    </a:p>
                  </a:txBody>
                  <a:tcPr marL="91429" marR="91429" marT="45688" marB="45688"/>
                </a:tc>
                <a:tc>
                  <a:txBody>
                    <a:bodyPr/>
                    <a:lstStyle/>
                    <a:p>
                      <a:pPr algn="ctr"/>
                      <a:r>
                        <a:rPr lang="en-US" sz="1800" b="1" dirty="0" smtClean="0"/>
                        <a:t>59.4%</a:t>
                      </a:r>
                      <a:endParaRPr lang="en-US" sz="1800" b="1" dirty="0"/>
                    </a:p>
                  </a:txBody>
                  <a:tcPr marL="91429" marR="91429" marT="45688" marB="45688"/>
                </a:tc>
              </a:tr>
              <a:tr h="370575">
                <a:tc>
                  <a:txBody>
                    <a:bodyPr/>
                    <a:lstStyle/>
                    <a:p>
                      <a:r>
                        <a:rPr lang="en-US" sz="1800" dirty="0" smtClean="0"/>
                        <a:t>Class-normalized</a:t>
                      </a:r>
                      <a:r>
                        <a:rPr lang="en-US" sz="1800" baseline="0" dirty="0" smtClean="0"/>
                        <a:t> Accuracy</a:t>
                      </a:r>
                      <a:endParaRPr lang="en-US" sz="1800" dirty="0"/>
                    </a:p>
                  </a:txBody>
                  <a:tcPr marL="91429" marR="91429" marT="45688" marB="45688"/>
                </a:tc>
                <a:tc>
                  <a:txBody>
                    <a:bodyPr/>
                    <a:lstStyle/>
                    <a:p>
                      <a:pPr algn="ctr"/>
                      <a:r>
                        <a:rPr lang="en-US" sz="1800" dirty="0" smtClean="0"/>
                        <a:t>35.5%</a:t>
                      </a:r>
                      <a:endParaRPr lang="en-US" sz="1800" dirty="0"/>
                    </a:p>
                  </a:txBody>
                  <a:tcPr marL="91429" marR="91429" marT="45688" marB="45688"/>
                </a:tc>
                <a:tc>
                  <a:txBody>
                    <a:bodyPr/>
                    <a:lstStyle/>
                    <a:p>
                      <a:pPr algn="ctr"/>
                      <a:r>
                        <a:rPr lang="en-US" sz="1800" dirty="0" smtClean="0"/>
                        <a:t>28.4%</a:t>
                      </a:r>
                      <a:endParaRPr lang="en-US" sz="1800" dirty="0"/>
                    </a:p>
                  </a:txBody>
                  <a:tcPr marL="91429" marR="91429" marT="45688" marB="45688"/>
                </a:tc>
                <a:tc>
                  <a:txBody>
                    <a:bodyPr/>
                    <a:lstStyle/>
                    <a:p>
                      <a:pPr algn="ctr"/>
                      <a:r>
                        <a:rPr lang="en-US" sz="1800" b="1" dirty="0" smtClean="0"/>
                        <a:t>37.7%</a:t>
                      </a:r>
                      <a:endParaRPr lang="en-US" sz="1800" b="1" dirty="0"/>
                    </a:p>
                  </a:txBody>
                  <a:tcPr marL="91429" marR="91429" marT="45688" marB="45688"/>
                </a:tc>
              </a:tr>
            </a:tbl>
          </a:graphicData>
        </a:graphic>
      </p:graphicFrame>
      <p:sp>
        <p:nvSpPr>
          <p:cNvPr id="83993" name="Content Placeholder 2"/>
          <p:cNvSpPr>
            <a:spLocks noGrp="1"/>
          </p:cNvSpPr>
          <p:nvPr>
            <p:ph idx="1"/>
          </p:nvPr>
        </p:nvSpPr>
        <p:spPr>
          <a:xfrm>
            <a:off x="457200" y="1143000"/>
            <a:ext cx="8229600" cy="2514600"/>
          </a:xfrm>
        </p:spPr>
        <p:txBody>
          <a:bodyPr/>
          <a:lstStyle/>
          <a:p>
            <a:endParaRPr lang="en-US" altLang="en-US" smtClean="0"/>
          </a:p>
          <a:p>
            <a:r>
              <a:rPr lang="en-US" altLang="en-US" smtClean="0"/>
              <a:t>Use attribute predictions as features</a:t>
            </a:r>
          </a:p>
          <a:p>
            <a:endParaRPr lang="en-US" altLang="en-US" smtClean="0"/>
          </a:p>
          <a:p>
            <a:r>
              <a:rPr lang="en-US" altLang="en-US" smtClean="0"/>
              <a:t>Train linear SVM to categorize objects</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smtClean="0"/>
              <a:t>Learning New Categories</a:t>
            </a:r>
          </a:p>
        </p:txBody>
      </p:sp>
      <p:sp>
        <p:nvSpPr>
          <p:cNvPr id="84995" name="Content Placeholder 2"/>
          <p:cNvSpPr>
            <a:spLocks noGrp="1"/>
          </p:cNvSpPr>
          <p:nvPr>
            <p:ph idx="1"/>
          </p:nvPr>
        </p:nvSpPr>
        <p:spPr/>
        <p:txBody>
          <a:bodyPr/>
          <a:lstStyle/>
          <a:p>
            <a:endParaRPr lang="en-US" altLang="en-US" smtClean="0"/>
          </a:p>
          <a:p>
            <a:r>
              <a:rPr lang="en-US" altLang="en-US" smtClean="0"/>
              <a:t>From limited examples</a:t>
            </a:r>
          </a:p>
          <a:p>
            <a:pPr lvl="1"/>
            <a:r>
              <a:rPr lang="en-US" altLang="en-US" smtClean="0"/>
              <a:t>nearest neighbor of attribute predictions</a:t>
            </a:r>
          </a:p>
          <a:p>
            <a:pPr lvl="1"/>
            <a:endParaRPr lang="en-US" altLang="en-US" smtClean="0"/>
          </a:p>
          <a:p>
            <a:r>
              <a:rPr lang="en-US" altLang="en-US" smtClean="0"/>
              <a:t>From verbal description</a:t>
            </a:r>
          </a:p>
          <a:p>
            <a:pPr lvl="1"/>
            <a:r>
              <a:rPr lang="en-US" altLang="en-US" smtClean="0"/>
              <a:t>nearest neighbor to verbally specified attributes</a:t>
            </a:r>
          </a:p>
          <a:p>
            <a:pPr lvl="2"/>
            <a:r>
              <a:rPr lang="en-US" altLang="en-US" smtClean="0"/>
              <a:t>Goat: “has legs, horns, head, torso, feet”, “is furry”</a:t>
            </a:r>
          </a:p>
          <a:p>
            <a:pPr lvl="2"/>
            <a:r>
              <a:rPr lang="en-US" altLang="en-US" smtClean="0"/>
              <a:t>Building: “has windows, rows of windows”, “made of glass, metal”, “is 3D boxy”</a:t>
            </a:r>
          </a:p>
          <a:p>
            <a:endParaRPr lang="en-US" altLang="en-US" smtClean="0"/>
          </a:p>
          <a:p>
            <a:endParaRPr lang="en-US" altLang="en-US" smtClean="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Recognition of New Categories</a:t>
            </a:r>
          </a:p>
        </p:txBody>
      </p:sp>
      <p:pic>
        <p:nvPicPr>
          <p:cNvPr id="860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890587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2088" y="4343400"/>
            <a:ext cx="1524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mtClean="0"/>
              <a:t>Identifying Unusual Attributes</a:t>
            </a:r>
          </a:p>
        </p:txBody>
      </p:sp>
      <p:sp>
        <p:nvSpPr>
          <p:cNvPr id="87043" name="Content Placeholder 2"/>
          <p:cNvSpPr>
            <a:spLocks noGrp="1"/>
          </p:cNvSpPr>
          <p:nvPr>
            <p:ph idx="1"/>
          </p:nvPr>
        </p:nvSpPr>
        <p:spPr/>
        <p:txBody>
          <a:bodyPr/>
          <a:lstStyle/>
          <a:p>
            <a:endParaRPr lang="en-US" altLang="en-US" smtClean="0"/>
          </a:p>
          <a:p>
            <a:r>
              <a:rPr lang="en-US" altLang="en-US" smtClean="0"/>
              <a:t>Look at predicted attributes that are not expected given class label</a:t>
            </a:r>
          </a:p>
          <a:p>
            <a:pPr>
              <a:buFont typeface="Arial" panose="020B0604020202020204" pitchFamily="34" charset="0"/>
              <a:buNone/>
            </a:pPr>
            <a:endParaRPr lang="en-US" alt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smtClean="0"/>
              <a:t>Absence of typical attributes</a:t>
            </a:r>
          </a:p>
        </p:txBody>
      </p:sp>
      <p:sp>
        <p:nvSpPr>
          <p:cNvPr id="88067" name="Rectangle 3"/>
          <p:cNvSpPr>
            <a:spLocks noGrp="1" noChangeArrowheads="1"/>
          </p:cNvSpPr>
          <p:nvPr>
            <p:ph type="body" idx="1"/>
          </p:nvPr>
        </p:nvSpPr>
        <p:spPr>
          <a:xfrm>
            <a:off x="457200" y="1600200"/>
            <a:ext cx="8229600" cy="5029200"/>
          </a:xfrm>
        </p:spPr>
        <p:txBody>
          <a:bodyPr/>
          <a:lstStyle/>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p:txBody>
      </p:sp>
      <p:pic>
        <p:nvPicPr>
          <p:cNvPr id="88068" name="Picture 4"/>
          <p:cNvPicPr>
            <a:picLocks noChangeAspect="1" noChangeArrowheads="1"/>
          </p:cNvPicPr>
          <p:nvPr/>
        </p:nvPicPr>
        <p:blipFill>
          <a:blip r:embed="rId2">
            <a:extLst>
              <a:ext uri="{28A0092B-C50C-407E-A947-70E740481C1C}">
                <a14:useLocalDpi xmlns:a14="http://schemas.microsoft.com/office/drawing/2010/main" val="0"/>
              </a:ext>
            </a:extLst>
          </a:blip>
          <a:srcRect r="35652" b="57001"/>
          <a:stretch>
            <a:fillRect/>
          </a:stretch>
        </p:blipFill>
        <p:spPr bwMode="auto">
          <a:xfrm>
            <a:off x="381000" y="1258888"/>
            <a:ext cx="81534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p:cNvSpPr txBox="1">
            <a:spLocks noChangeArrowheads="1"/>
          </p:cNvSpPr>
          <p:nvPr/>
        </p:nvSpPr>
        <p:spPr bwMode="auto">
          <a:xfrm>
            <a:off x="0" y="5842000"/>
            <a:ext cx="297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0000"/>
                </a:solidFill>
                <a:latin typeface="Arial" panose="020B0604020202020204" pitchFamily="34" charset="0"/>
              </a:rPr>
              <a:t>752 reports</a:t>
            </a:r>
          </a:p>
          <a:p>
            <a:pPr eaLnBrk="1" hangingPunct="1">
              <a:spcBef>
                <a:spcPct val="50000"/>
              </a:spcBef>
              <a:buFontTx/>
              <a:buNone/>
            </a:pPr>
            <a:r>
              <a:rPr lang="en-US" altLang="en-US" sz="2400">
                <a:solidFill>
                  <a:srgbClr val="000000"/>
                </a:solidFill>
                <a:latin typeface="Arial" panose="020B0604020202020204" pitchFamily="34" charset="0"/>
              </a:rPr>
              <a:t>68% are correct</a:t>
            </a:r>
          </a:p>
        </p:txBody>
      </p:sp>
      <p:pic>
        <p:nvPicPr>
          <p:cNvPr id="88070" name="Picture 4"/>
          <p:cNvPicPr>
            <a:picLocks noChangeAspect="1" noChangeArrowheads="1"/>
          </p:cNvPicPr>
          <p:nvPr/>
        </p:nvPicPr>
        <p:blipFill>
          <a:blip r:embed="rId2">
            <a:extLst>
              <a:ext uri="{28A0092B-C50C-407E-A947-70E740481C1C}">
                <a14:useLocalDpi xmlns:a14="http://schemas.microsoft.com/office/drawing/2010/main" val="0"/>
              </a:ext>
            </a:extLst>
          </a:blip>
          <a:srcRect l="64348" b="57001"/>
          <a:stretch>
            <a:fillRect/>
          </a:stretch>
        </p:blipFill>
        <p:spPr bwMode="auto">
          <a:xfrm>
            <a:off x="2209800" y="3429000"/>
            <a:ext cx="44402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343275"/>
            <a:ext cx="188277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smtClean="0"/>
              <a:t>Absence of typical attributes</a:t>
            </a:r>
          </a:p>
        </p:txBody>
      </p:sp>
      <p:sp>
        <p:nvSpPr>
          <p:cNvPr id="89091" name="Rectangle 3"/>
          <p:cNvSpPr>
            <a:spLocks noGrp="1" noChangeArrowheads="1"/>
          </p:cNvSpPr>
          <p:nvPr>
            <p:ph type="body" idx="1"/>
          </p:nvPr>
        </p:nvSpPr>
        <p:spPr>
          <a:xfrm>
            <a:off x="457200" y="1600200"/>
            <a:ext cx="8229600" cy="5029200"/>
          </a:xfrm>
        </p:spPr>
        <p:txBody>
          <a:bodyPr/>
          <a:lstStyle/>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a:p>
            <a:pPr>
              <a:lnSpc>
                <a:spcPct val="90000"/>
              </a:lnSpc>
            </a:pPr>
            <a:endParaRPr lang="en-US" altLang="en-US" sz="2800" smtClean="0"/>
          </a:p>
        </p:txBody>
      </p:sp>
      <p:pic>
        <p:nvPicPr>
          <p:cNvPr id="890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7630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 Box 5"/>
          <p:cNvSpPr txBox="1">
            <a:spLocks noChangeArrowheads="1"/>
          </p:cNvSpPr>
          <p:nvPr/>
        </p:nvSpPr>
        <p:spPr bwMode="auto">
          <a:xfrm>
            <a:off x="381000" y="5638800"/>
            <a:ext cx="8991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0000"/>
                </a:solidFill>
                <a:latin typeface="Arial" panose="020B0604020202020204" pitchFamily="34" charset="0"/>
              </a:rPr>
              <a:t>752 reports</a:t>
            </a:r>
          </a:p>
          <a:p>
            <a:pPr eaLnBrk="1" hangingPunct="1">
              <a:spcBef>
                <a:spcPct val="50000"/>
              </a:spcBef>
              <a:buFontTx/>
              <a:buNone/>
            </a:pPr>
            <a:r>
              <a:rPr lang="en-US" altLang="en-US" sz="2400">
                <a:solidFill>
                  <a:srgbClr val="000000"/>
                </a:solidFill>
                <a:latin typeface="Arial" panose="020B0604020202020204" pitchFamily="34" charset="0"/>
              </a:rPr>
              <a:t>68% are correct</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smtClean="0"/>
              <a:t>Presence of atypical attributes</a:t>
            </a:r>
          </a:p>
        </p:txBody>
      </p:sp>
      <p:sp>
        <p:nvSpPr>
          <p:cNvPr id="90115" name="Rectangle 3"/>
          <p:cNvSpPr>
            <a:spLocks noGrp="1" noChangeArrowheads="1"/>
          </p:cNvSpPr>
          <p:nvPr>
            <p:ph type="body" idx="1"/>
          </p:nvPr>
        </p:nvSpPr>
        <p:spPr>
          <a:xfrm>
            <a:off x="0" y="5837238"/>
            <a:ext cx="2743200" cy="1020762"/>
          </a:xfrm>
        </p:spPr>
        <p:txBody>
          <a:bodyPr/>
          <a:lstStyle/>
          <a:p>
            <a:pPr>
              <a:lnSpc>
                <a:spcPct val="90000"/>
              </a:lnSpc>
              <a:buFontTx/>
              <a:buNone/>
            </a:pPr>
            <a:r>
              <a:rPr lang="en-US" altLang="en-US" sz="2800" smtClean="0"/>
              <a:t>951 reports</a:t>
            </a:r>
          </a:p>
          <a:p>
            <a:pPr>
              <a:lnSpc>
                <a:spcPct val="90000"/>
              </a:lnSpc>
              <a:buFontTx/>
              <a:buNone/>
            </a:pPr>
            <a:r>
              <a:rPr lang="en-US" altLang="en-US" sz="2800" smtClean="0"/>
              <a:t>47% are correct</a:t>
            </a:r>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733800"/>
            <a:ext cx="20574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1411288"/>
            <a:ext cx="22225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733800"/>
            <a:ext cx="39211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71600"/>
            <a:ext cx="19319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2325" y="1358900"/>
            <a:ext cx="43227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a:xfrm>
            <a:off x="876300" y="304800"/>
            <a:ext cx="7391400" cy="3124200"/>
          </a:xfrm>
        </p:spPr>
        <p:txBody>
          <a:bodyPr/>
          <a:lstStyle/>
          <a:p>
            <a:r>
              <a:rPr lang="en-US" altLang="en-US" sz="3600" smtClean="0"/>
              <a:t/>
            </a:r>
            <a:br>
              <a:rPr lang="en-US" altLang="en-US" sz="3600" smtClean="0"/>
            </a:br>
            <a:r>
              <a:rPr lang="en-US" altLang="en-US" sz="3600" smtClean="0"/>
              <a:t/>
            </a:r>
            <a:br>
              <a:rPr lang="en-US" altLang="en-US" sz="3600" smtClean="0"/>
            </a:br>
            <a:r>
              <a:rPr lang="en-US" altLang="en-US" sz="3600" smtClean="0"/>
              <a:t/>
            </a:r>
            <a:br>
              <a:rPr lang="en-US" altLang="en-US" sz="3600" smtClean="0"/>
            </a:br>
            <a:r>
              <a:rPr lang="en-US" altLang="en-US" sz="3600" b="1" smtClean="0"/>
              <a:t>Describing Objects by their Attributes</a:t>
            </a:r>
            <a:r>
              <a:rPr lang="en-US" altLang="en-US" sz="3600" smtClean="0"/>
              <a:t> </a:t>
            </a:r>
            <a:br>
              <a:rPr lang="en-US" altLang="en-US" sz="3600" smtClean="0"/>
            </a:br>
            <a:endParaRPr lang="en-US" altLang="en-US" sz="5400" smtClean="0"/>
          </a:p>
        </p:txBody>
      </p:sp>
      <p:sp>
        <p:nvSpPr>
          <p:cNvPr id="47107" name="Subtitle 2"/>
          <p:cNvSpPr>
            <a:spLocks noGrp="1"/>
          </p:cNvSpPr>
          <p:nvPr>
            <p:ph type="subTitle" idx="1"/>
          </p:nvPr>
        </p:nvSpPr>
        <p:spPr>
          <a:xfrm>
            <a:off x="1371600" y="3505200"/>
            <a:ext cx="6400800" cy="1752600"/>
          </a:xfrm>
        </p:spPr>
        <p:txBody>
          <a:bodyPr/>
          <a:lstStyle/>
          <a:p>
            <a:pPr eaLnBrk="1" hangingPunct="1"/>
            <a:r>
              <a:rPr lang="en-US" altLang="en-US" smtClean="0">
                <a:solidFill>
                  <a:srgbClr val="000000"/>
                </a:solidFill>
              </a:rPr>
              <a:t>Ali Farhadi, Ian Endres, </a:t>
            </a:r>
            <a:br>
              <a:rPr lang="en-US" altLang="en-US" smtClean="0">
                <a:solidFill>
                  <a:srgbClr val="000000"/>
                </a:solidFill>
              </a:rPr>
            </a:br>
            <a:r>
              <a:rPr lang="en-US" altLang="en-US" smtClean="0">
                <a:solidFill>
                  <a:schemeClr val="tx1"/>
                </a:solidFill>
              </a:rPr>
              <a:t>Derek Hoiem</a:t>
            </a:r>
            <a:r>
              <a:rPr lang="en-US" altLang="en-US" smtClean="0">
                <a:solidFill>
                  <a:srgbClr val="000000"/>
                </a:solidFill>
              </a:rPr>
              <a:t>, David Forsyth</a:t>
            </a:r>
          </a:p>
          <a:p>
            <a:pPr eaLnBrk="1" hangingPunct="1"/>
            <a:r>
              <a:rPr lang="en-US" altLang="en-US" sz="2400" smtClean="0">
                <a:solidFill>
                  <a:schemeClr val="tx1"/>
                </a:solidFill>
              </a:rPr>
              <a:t>CVPR 2009</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smtClean="0"/>
              <a:t>Presence of atypical attributes</a:t>
            </a:r>
          </a:p>
        </p:txBody>
      </p:sp>
      <p:sp>
        <p:nvSpPr>
          <p:cNvPr id="91139" name="Rectangle 3"/>
          <p:cNvSpPr>
            <a:spLocks noGrp="1" noChangeArrowheads="1"/>
          </p:cNvSpPr>
          <p:nvPr>
            <p:ph type="body" idx="1"/>
          </p:nvPr>
        </p:nvSpPr>
        <p:spPr>
          <a:xfrm>
            <a:off x="533400" y="5334000"/>
            <a:ext cx="8229600" cy="1020763"/>
          </a:xfrm>
        </p:spPr>
        <p:txBody>
          <a:bodyPr/>
          <a:lstStyle/>
          <a:p>
            <a:pPr>
              <a:lnSpc>
                <a:spcPct val="90000"/>
              </a:lnSpc>
              <a:buFontTx/>
              <a:buNone/>
            </a:pPr>
            <a:r>
              <a:rPr lang="en-US" altLang="en-US" sz="2800" smtClean="0"/>
              <a:t>951 reports</a:t>
            </a:r>
          </a:p>
          <a:p>
            <a:pPr>
              <a:lnSpc>
                <a:spcPct val="90000"/>
              </a:lnSpc>
              <a:buFontTx/>
              <a:buNone/>
            </a:pPr>
            <a:r>
              <a:rPr lang="en-US" altLang="en-US" sz="2800" smtClean="0"/>
              <a:t>47% are correct</a:t>
            </a:r>
          </a:p>
        </p:txBody>
      </p:sp>
      <p:pic>
        <p:nvPicPr>
          <p:cNvPr id="911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83820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z="4000" smtClean="0"/>
              <a:t>How do we know if we learn what we intend?</a:t>
            </a:r>
          </a:p>
        </p:txBody>
      </p:sp>
      <p:sp>
        <p:nvSpPr>
          <p:cNvPr id="92163" name="Content Placeholder 2"/>
          <p:cNvSpPr>
            <a:spLocks noGrp="1"/>
          </p:cNvSpPr>
          <p:nvPr>
            <p:ph idx="1"/>
          </p:nvPr>
        </p:nvSpPr>
        <p:spPr/>
        <p:txBody>
          <a:bodyPr/>
          <a:lstStyle/>
          <a:p>
            <a:pPr>
              <a:buFont typeface="Arial" panose="020B0604020202020204" pitchFamily="34" charset="0"/>
              <a:buNone/>
            </a:pPr>
            <a:r>
              <a:rPr lang="en-US" altLang="en-US" smtClean="0"/>
              <a:t>	</a:t>
            </a:r>
          </a:p>
          <a:p>
            <a:pPr>
              <a:buFont typeface="Arial" panose="020B0604020202020204" pitchFamily="34" charset="0"/>
              <a:buNone/>
            </a:pPr>
            <a:endParaRPr lang="en-US" altLang="en-US" smtClean="0"/>
          </a:p>
          <a:p>
            <a:pPr>
              <a:buFont typeface="Arial" panose="020B0604020202020204" pitchFamily="34" charset="0"/>
              <a:buNone/>
            </a:pPr>
            <a:endParaRPr lang="en-US" altLang="en-US" smtClean="0"/>
          </a:p>
          <a:p>
            <a:pPr>
              <a:buFont typeface="Arial" panose="020B0604020202020204" pitchFamily="34" charset="0"/>
              <a:buNone/>
            </a:pPr>
            <a:r>
              <a:rPr lang="en-US" altLang="en-US" smtClean="0"/>
              <a:t>	Dataset biases and natural correlations can create an illusion of a well-learned model.</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sz="3200" smtClean="0"/>
              <a:t>Feature selection improves classifier semantics</a:t>
            </a:r>
          </a:p>
        </p:txBody>
      </p:sp>
      <p:sp>
        <p:nvSpPr>
          <p:cNvPr id="23555" name="Rectangle 3"/>
          <p:cNvSpPr>
            <a:spLocks noGrp="1" noChangeArrowheads="1"/>
          </p:cNvSpPr>
          <p:nvPr>
            <p:ph type="body" idx="1"/>
          </p:nvPr>
        </p:nvSpPr>
        <p:spPr/>
        <p:txBody>
          <a:bodyPr/>
          <a:lstStyle/>
          <a:p>
            <a:endParaRPr lang="en-US" altLang="en-US" smtClean="0"/>
          </a:p>
          <a:p>
            <a:r>
              <a:rPr lang="en-US" altLang="en-US" smtClean="0"/>
              <a:t>Learning from textual description:</a:t>
            </a:r>
          </a:p>
          <a:p>
            <a:pPr lvl="1"/>
            <a:r>
              <a:rPr lang="en-US" altLang="en-US" smtClean="0"/>
              <a:t>Selected features: 32.5%</a:t>
            </a:r>
          </a:p>
          <a:p>
            <a:pPr lvl="1"/>
            <a:r>
              <a:rPr lang="en-US" altLang="en-US" smtClean="0"/>
              <a:t>Whole features: 25.2%</a:t>
            </a:r>
          </a:p>
          <a:p>
            <a:r>
              <a:rPr lang="en-US" altLang="en-US" smtClean="0"/>
              <a:t>Absence of typical attributes:</a:t>
            </a:r>
          </a:p>
          <a:p>
            <a:pPr lvl="1"/>
            <a:r>
              <a:rPr lang="en-US" altLang="en-US" smtClean="0"/>
              <a:t>Selected features: 68.2%</a:t>
            </a:r>
          </a:p>
          <a:p>
            <a:pPr lvl="1"/>
            <a:r>
              <a:rPr lang="en-US" altLang="en-US" smtClean="0"/>
              <a:t>Whole features: 54.8%</a:t>
            </a:r>
          </a:p>
          <a:p>
            <a:r>
              <a:rPr lang="en-US" altLang="en-US" smtClean="0"/>
              <a:t>Presence of atypical attributes:</a:t>
            </a:r>
          </a:p>
          <a:p>
            <a:pPr lvl="1"/>
            <a:r>
              <a:rPr lang="en-US" altLang="en-US" smtClean="0"/>
              <a:t>Selected features: 47.3%</a:t>
            </a:r>
          </a:p>
          <a:p>
            <a:pPr lvl="1"/>
            <a:r>
              <a:rPr lang="en-US" altLang="en-US" smtClean="0"/>
              <a:t>Whole features: 24.5%</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smtClean="0"/>
              <a:t>Attribute Localization</a:t>
            </a:r>
          </a:p>
        </p:txBody>
      </p:sp>
      <p:pic>
        <p:nvPicPr>
          <p:cNvPr id="9421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66800" y="1471613"/>
            <a:ext cx="7086600" cy="5157787"/>
          </a:xfr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smtClean="0"/>
              <a:t>Unusual attribute localization</a:t>
            </a:r>
          </a:p>
        </p:txBody>
      </p:sp>
      <p:pic>
        <p:nvPicPr>
          <p:cNvPr id="95235" name="Picture 4"/>
          <p:cNvPicPr>
            <a:picLocks noChangeAspect="1" noChangeArrowheads="1"/>
          </p:cNvPicPr>
          <p:nvPr/>
        </p:nvPicPr>
        <p:blipFill>
          <a:blip r:embed="rId2">
            <a:extLst>
              <a:ext uri="{28A0092B-C50C-407E-A947-70E740481C1C}">
                <a14:useLocalDpi xmlns:a14="http://schemas.microsoft.com/office/drawing/2010/main" val="0"/>
              </a:ext>
            </a:extLst>
          </a:blip>
          <a:srcRect l="72641" t="46416"/>
          <a:stretch>
            <a:fillRect/>
          </a:stretch>
        </p:blipFill>
        <p:spPr bwMode="auto">
          <a:xfrm>
            <a:off x="4876800" y="3657600"/>
            <a:ext cx="22098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6" name="Group 7"/>
          <p:cNvGrpSpPr>
            <a:grpSpLocks/>
          </p:cNvGrpSpPr>
          <p:nvPr/>
        </p:nvGrpSpPr>
        <p:grpSpPr bwMode="auto">
          <a:xfrm>
            <a:off x="1981200" y="1371600"/>
            <a:ext cx="4953000" cy="2438400"/>
            <a:chOff x="685800" y="3733800"/>
            <a:chExt cx="5867400" cy="3124200"/>
          </a:xfrm>
        </p:grpSpPr>
        <p:pic>
          <p:nvPicPr>
            <p:cNvPr id="95238" name="Picture 5"/>
            <p:cNvPicPr>
              <a:picLocks noChangeAspect="1" noChangeArrowheads="1"/>
            </p:cNvPicPr>
            <p:nvPr/>
          </p:nvPicPr>
          <p:blipFill>
            <a:blip r:embed="rId2">
              <a:extLst>
                <a:ext uri="{28A0092B-C50C-407E-A947-70E740481C1C}">
                  <a14:useLocalDpi xmlns:a14="http://schemas.microsoft.com/office/drawing/2010/main" val="0"/>
                </a:ext>
              </a:extLst>
            </a:blip>
            <a:srcRect l="943" t="46416" r="27359"/>
            <a:stretch>
              <a:fillRect/>
            </a:stretch>
          </p:blipFill>
          <p:spPr bwMode="auto">
            <a:xfrm>
              <a:off x="762000" y="3867150"/>
              <a:ext cx="57912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85800" y="3733800"/>
              <a:ext cx="1370941" cy="380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95237" name="Picture 4"/>
          <p:cNvPicPr>
            <a:picLocks noChangeAspect="1" noChangeArrowheads="1"/>
          </p:cNvPicPr>
          <p:nvPr/>
        </p:nvPicPr>
        <p:blipFill>
          <a:blip r:embed="rId2">
            <a:extLst>
              <a:ext uri="{28A0092B-C50C-407E-A947-70E740481C1C}">
                <a14:useLocalDpi xmlns:a14="http://schemas.microsoft.com/office/drawing/2010/main" val="0"/>
              </a:ext>
            </a:extLst>
          </a:blip>
          <a:srcRect l="58492" b="54948"/>
          <a:stretch>
            <a:fillRect/>
          </a:stretch>
        </p:blipFill>
        <p:spPr bwMode="auto">
          <a:xfrm>
            <a:off x="1447800" y="37338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mtClean="0"/>
              <a:t>Correlation of Attributes</a:t>
            </a: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79787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altLang="en-US" sz="3200" smtClean="0"/>
              <a:t>Better semantics does not necessarily lead to higher overall accuracy</a:t>
            </a:r>
          </a:p>
        </p:txBody>
      </p:sp>
      <p:sp>
        <p:nvSpPr>
          <p:cNvPr id="97283" name="TextBox 4"/>
          <p:cNvSpPr txBox="1">
            <a:spLocks noChangeArrowheads="1"/>
          </p:cNvSpPr>
          <p:nvPr/>
        </p:nvSpPr>
        <p:spPr bwMode="auto">
          <a:xfrm>
            <a:off x="1981200" y="1447800"/>
            <a:ext cx="4856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Train on 20 PASCAL classes</a:t>
            </a:r>
          </a:p>
          <a:p>
            <a:pPr eaLnBrk="1" hangingPunct="1">
              <a:spcBef>
                <a:spcPct val="0"/>
              </a:spcBef>
              <a:buFontTx/>
              <a:buNone/>
            </a:pPr>
            <a:r>
              <a:rPr lang="en-US" altLang="en-US" sz="2400">
                <a:solidFill>
                  <a:srgbClr val="000000"/>
                </a:solidFill>
                <a:latin typeface="Arial" panose="020B0604020202020204" pitchFamily="34" charset="0"/>
              </a:rPr>
              <a:t>Test on 12 different Yahoo classes</a:t>
            </a:r>
          </a:p>
        </p:txBody>
      </p:sp>
      <p:pic>
        <p:nvPicPr>
          <p:cNvPr id="972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333625"/>
            <a:ext cx="62293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z="3600" smtClean="0"/>
              <a:t>Learning the wrong thing sometimes gives much better numbers</a:t>
            </a:r>
          </a:p>
        </p:txBody>
      </p:sp>
      <p:pic>
        <p:nvPicPr>
          <p:cNvPr id="983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0"/>
            <a:ext cx="60579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Box 4"/>
          <p:cNvSpPr txBox="1">
            <a:spLocks noChangeArrowheads="1"/>
          </p:cNvSpPr>
          <p:nvPr/>
        </p:nvSpPr>
        <p:spPr bwMode="auto">
          <a:xfrm>
            <a:off x="1295400" y="1524000"/>
            <a:ext cx="659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Train and Test on Same Classes from PASCAL</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smtClean="0"/>
              <a:t>Attribute localization</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382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z="4000" smtClean="0"/>
              <a:t>How to tell if we learn what we intend</a:t>
            </a:r>
          </a:p>
        </p:txBody>
      </p:sp>
      <p:sp>
        <p:nvSpPr>
          <p:cNvPr id="3" name="Content Placeholder 2"/>
          <p:cNvSpPr>
            <a:spLocks noGrp="1"/>
          </p:cNvSpPr>
          <p:nvPr>
            <p:ph idx="1"/>
          </p:nvPr>
        </p:nvSpPr>
        <p:spPr/>
        <p:txBody>
          <a:bodyPr/>
          <a:lstStyle/>
          <a:p>
            <a:pPr marL="514350" indent="-514350">
              <a:buFont typeface="+mj-lt"/>
              <a:buAutoNum type="arabicPeriod"/>
              <a:defRPr/>
            </a:pPr>
            <a:r>
              <a:rPr lang="en-US" sz="2800" dirty="0" smtClean="0"/>
              <a:t>Test out of sample</a:t>
            </a:r>
          </a:p>
          <a:p>
            <a:pPr lvl="1">
              <a:buFont typeface="Arial" charset="0"/>
              <a:buChar char="–"/>
              <a:defRPr/>
            </a:pPr>
            <a:r>
              <a:rPr lang="en-US" sz="2400" dirty="0" smtClean="0"/>
              <a:t>Train on PASCAL, test on different categories from a different source</a:t>
            </a:r>
            <a:endParaRPr lang="en-US" dirty="0" smtClean="0"/>
          </a:p>
          <a:p>
            <a:pPr marL="514350" indent="-514350">
              <a:buFont typeface="+mj-lt"/>
              <a:buAutoNum type="arabicPeriod"/>
              <a:defRPr/>
            </a:pPr>
            <a:r>
              <a:rPr lang="en-US" sz="2800" dirty="0" smtClean="0"/>
              <a:t>Evaluate on an “implied” ability that is not directly learned</a:t>
            </a:r>
          </a:p>
          <a:p>
            <a:pPr lvl="1">
              <a:buFont typeface="Arial" charset="0"/>
              <a:buChar char="–"/>
              <a:defRPr/>
            </a:pPr>
            <a:r>
              <a:rPr lang="en-US" sz="2400" dirty="0" smtClean="0"/>
              <a:t>If we really learn an attribute, we should be able to </a:t>
            </a:r>
          </a:p>
          <a:p>
            <a:pPr lvl="2">
              <a:buFont typeface="Arial" charset="0"/>
              <a:buChar char="•"/>
              <a:defRPr/>
            </a:pPr>
            <a:r>
              <a:rPr lang="en-US" sz="2000" dirty="0" smtClean="0"/>
              <a:t>localize it</a:t>
            </a:r>
          </a:p>
          <a:p>
            <a:pPr lvl="2">
              <a:buFont typeface="Arial" charset="0"/>
              <a:buChar char="•"/>
              <a:defRPr/>
            </a:pPr>
            <a:r>
              <a:rPr lang="en-US" sz="2000" dirty="0" smtClean="0"/>
              <a:t>detect unusual cases of absence/presence</a:t>
            </a:r>
          </a:p>
          <a:p>
            <a:pPr lvl="2">
              <a:buFont typeface="Arial" charset="0"/>
              <a:buChar char="•"/>
              <a:defRPr/>
            </a:pPr>
            <a:r>
              <a:rPr lang="en-US" sz="2000" dirty="0" smtClean="0"/>
              <a:t>learn from description</a:t>
            </a:r>
          </a:p>
          <a:p>
            <a:pPr marL="514350" indent="-514350">
              <a:buFont typeface="+mj-lt"/>
              <a:buAutoNum type="arabicPeriod"/>
              <a:defRPr/>
            </a:pPr>
            <a:r>
              <a:rPr lang="en-US" sz="2800" dirty="0" smtClean="0"/>
              <a:t>See if it makes reasonable mistakes</a:t>
            </a:r>
          </a:p>
          <a:p>
            <a:pPr marL="914400" lvl="1" indent="-514350">
              <a:buFont typeface="Arial" charset="0"/>
              <a:buChar char="–"/>
              <a:defRPr/>
            </a:pPr>
            <a:r>
              <a:rPr lang="en-US" sz="2000" dirty="0" smtClean="0"/>
              <a:t>E.g., context increases confusion between similar classes and decreases confusion with background (</a:t>
            </a:r>
            <a:r>
              <a:rPr lang="en-US" sz="2000" dirty="0" err="1" smtClean="0"/>
              <a:t>Divaala</a:t>
            </a:r>
            <a:r>
              <a:rPr lang="en-US" sz="2000" dirty="0" smtClean="0"/>
              <a:t> et al. 2009)</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ltLang="en-US" smtClean="0"/>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ltLang="en-US" smtClean="0"/>
              <a:t>Future efforts</a:t>
            </a:r>
          </a:p>
        </p:txBody>
      </p:sp>
      <p:sp>
        <p:nvSpPr>
          <p:cNvPr id="3" name="Content Placeholder 2"/>
          <p:cNvSpPr>
            <a:spLocks noGrp="1"/>
          </p:cNvSpPr>
          <p:nvPr>
            <p:ph idx="1"/>
          </p:nvPr>
        </p:nvSpPr>
        <p:spPr/>
        <p:txBody>
          <a:bodyPr/>
          <a:lstStyle/>
          <a:p>
            <a:r>
              <a:rPr lang="en-US" altLang="en-US" smtClean="0"/>
              <a:t>New dataset</a:t>
            </a:r>
          </a:p>
          <a:p>
            <a:pPr lvl="1"/>
            <a:r>
              <a:rPr lang="en-US" altLang="en-US" smtClean="0"/>
              <a:t>Many object classes</a:t>
            </a:r>
          </a:p>
          <a:p>
            <a:pPr lvl="1"/>
            <a:r>
              <a:rPr lang="en-US" altLang="en-US" smtClean="0"/>
              <a:t>More careful and comprehensive set of attributes</a:t>
            </a:r>
          </a:p>
          <a:p>
            <a:pPr lvl="1"/>
            <a:r>
              <a:rPr lang="en-US" altLang="en-US" smtClean="0"/>
              <a:t>Higher quality training images, some additional supervision</a:t>
            </a:r>
          </a:p>
          <a:p>
            <a:r>
              <a:rPr lang="en-US" altLang="en-US" smtClean="0"/>
              <a:t>Apply multiple strategies for predicting attributes</a:t>
            </a:r>
          </a:p>
          <a:p>
            <a:r>
              <a:rPr lang="en-US" altLang="en-US" smtClean="0"/>
              <a:t>Learn by reading and other non-visual sources</a:t>
            </a:r>
          </a:p>
          <a:p>
            <a:pPr>
              <a:buFont typeface="Arial" panose="020B0604020202020204" pitchFamily="34" charset="0"/>
              <a:buNone/>
            </a:pPr>
            <a:endParaRPr lang="en-US" altLang="en-US" smtClean="0"/>
          </a:p>
          <a:p>
            <a:endParaRPr lang="en-US" altLang="en-US" smtClean="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mtClean="0"/>
              <a:t>Conclusion</a:t>
            </a:r>
          </a:p>
        </p:txBody>
      </p:sp>
      <p:sp>
        <p:nvSpPr>
          <p:cNvPr id="3" name="Content Placeholder 2"/>
          <p:cNvSpPr>
            <a:spLocks noGrp="1"/>
          </p:cNvSpPr>
          <p:nvPr>
            <p:ph idx="1"/>
          </p:nvPr>
        </p:nvSpPr>
        <p:spPr/>
        <p:txBody>
          <a:bodyPr/>
          <a:lstStyle/>
          <a:p>
            <a:r>
              <a:rPr lang="en-US" altLang="en-US" sz="2400" smtClean="0"/>
              <a:t>Inferring object </a:t>
            </a:r>
            <a:r>
              <a:rPr lang="en-US" altLang="en-US" sz="2400" i="1" smtClean="0"/>
              <a:t>properties</a:t>
            </a:r>
            <a:r>
              <a:rPr lang="en-US" altLang="en-US" sz="2400" smtClean="0"/>
              <a:t> is the central goal of object recognition</a:t>
            </a:r>
            <a:endParaRPr lang="en-US" altLang="en-US" sz="2000" smtClean="0"/>
          </a:p>
          <a:p>
            <a:pPr lvl="1"/>
            <a:r>
              <a:rPr lang="en-US" altLang="en-US" sz="2000" smtClean="0"/>
              <a:t>Categorization is a means, not an end</a:t>
            </a:r>
          </a:p>
          <a:p>
            <a:r>
              <a:rPr lang="en-US" altLang="en-US" sz="2400" smtClean="0"/>
              <a:t>We have shown that a special form of feature selection allows better learning of intended attributes</a:t>
            </a:r>
          </a:p>
          <a:p>
            <a:r>
              <a:rPr lang="en-US" altLang="en-US" sz="2400" smtClean="0"/>
              <a:t>We have shown that learning properties directly enables several new abilities</a:t>
            </a:r>
          </a:p>
          <a:p>
            <a:pPr lvl="1"/>
            <a:r>
              <a:rPr lang="en-US" altLang="en-US" sz="2000" smtClean="0"/>
              <a:t>Predict properties of new types of objects</a:t>
            </a:r>
          </a:p>
          <a:p>
            <a:pPr lvl="1"/>
            <a:r>
              <a:rPr lang="en-US" altLang="en-US" sz="2000" smtClean="0"/>
              <a:t>Specify what is unusual about a familiar object</a:t>
            </a:r>
          </a:p>
          <a:p>
            <a:pPr lvl="1"/>
            <a:r>
              <a:rPr lang="en-US" altLang="en-US" sz="2000" smtClean="0"/>
              <a:t>Learn from verbal description</a:t>
            </a:r>
          </a:p>
          <a:p>
            <a:r>
              <a:rPr lang="en-US" altLang="en-US" sz="2400" smtClean="0"/>
              <a:t>Much more to be done</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mtClean="0"/>
              <a:t>Thank you</a:t>
            </a:r>
          </a:p>
        </p:txBody>
      </p:sp>
      <p:pic>
        <p:nvPicPr>
          <p:cNvPr id="1034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53721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3"/>
          <p:cNvSpPr txBox="1">
            <a:spLocks noChangeArrowheads="1"/>
          </p:cNvSpPr>
          <p:nvPr/>
        </p:nvSpPr>
        <p:spPr bwMode="auto">
          <a:xfrm>
            <a:off x="0" y="6488113"/>
            <a:ext cx="9109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000000"/>
                </a:solidFill>
                <a:latin typeface="Arial" panose="020B0604020202020204" pitchFamily="34" charset="0"/>
              </a:rPr>
              <a:t>A. Farhadi, I. Endres, D. Hoiem, D.A. Forsyth, “Describing Objects by their Attributes”, CVPR 2009</a:t>
            </a: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 Crowd enabled recognition</a:t>
            </a:r>
            <a:endParaRPr lang="en-US" dirty="0"/>
          </a:p>
        </p:txBody>
      </p:sp>
      <p:sp>
        <p:nvSpPr>
          <p:cNvPr id="3" name="Content Placeholder 2"/>
          <p:cNvSpPr>
            <a:spLocks noGrp="1"/>
          </p:cNvSpPr>
          <p:nvPr>
            <p:ph idx="1"/>
          </p:nvPr>
        </p:nvSpPr>
        <p:spPr/>
        <p:txBody>
          <a:bodyPr/>
          <a:lstStyle/>
          <a:p>
            <a:r>
              <a:rPr lang="en-US" dirty="0" smtClean="0">
                <a:solidFill>
                  <a:srgbClr val="FF0000"/>
                </a:solidFill>
              </a:rPr>
              <a:t>Recognizing Object Attributes</a:t>
            </a:r>
          </a:p>
          <a:p>
            <a:r>
              <a:rPr lang="en-US" dirty="0" smtClean="0">
                <a:solidFill>
                  <a:srgbClr val="00B050"/>
                </a:solidFill>
              </a:rPr>
              <a:t>Recognizing Scene Attributes</a:t>
            </a:r>
          </a:p>
          <a:p>
            <a:endParaRPr lang="en-US" dirty="0" smtClean="0"/>
          </a:p>
        </p:txBody>
      </p:sp>
    </p:spTree>
    <p:extLst>
      <p:ext uri="{BB962C8B-B14F-4D97-AF65-F5344CB8AC3E}">
        <p14:creationId xmlns:p14="http://schemas.microsoft.com/office/powerpoint/2010/main" val="12771549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C:\Documents and Settings\James\Desktop\presentations\MIT_vision_retreat_2011\images\beach_sun_aaxoqeosqjioeuk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505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4" descr="C:\Documents and Settings\James\Desktop\presentations\MIT_vision_retreat_2011\images\canal_urban_sun_bbdmntjqykvxbbx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410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5" descr="C:\Documents and Settings\James\Desktop\presentations\MIT_vision_retreat_2011\images\canyon_sun_asbuvxprqlgxar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4114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6" descr="C:\Documents and Settings\James\Desktop\presentations\MIT_vision_retreat_2011\images\cavern_sun_adecmaumusxsltq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295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7" descr="C:\Documents and Settings\James\Desktop\presentations\MIT_vision_retreat_2011\images\classroom_sun_agnpdqzfcuvrtgc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2667000"/>
            <a:ext cx="125571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8" descr="C:\Documents and Settings\James\Desktop\presentations\MIT_vision_retreat_2011\images\dentist_sun_acdaurlpdnvdsjkz.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743200"/>
            <a:ext cx="12985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9" descr="C:\Documents and Settings\James\Desktop\presentations\MIT_vision_retreat_2011\images\fountain_sun_aptyejpdznukgyh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1600" y="4191000"/>
            <a:ext cx="1208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10" descr="C:\Documents and Settings\James\Desktop\presentations\MIT_vision_retreat_2011\images\highway_sun_agzxiysjxogadhxu.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8600" y="4267200"/>
            <a:ext cx="9810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1" descr="C:\Documents and Settings\James\Desktop\presentations\MIT_vision_retreat_2011\images\IceCav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400" y="1295400"/>
            <a:ext cx="106838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2" descr="C:\Documents and Settings\James\Desktop\presentations\MIT_vision_retreat_2011\images\railroad_sun_avcioosfotynxerv.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91000" y="5334000"/>
            <a:ext cx="14017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4" name="Picture 13" descr="C:\Documents and Settings\James\Desktop\presentations\MIT_vision_retreat_2011\images\river_sun_aaflmulbtigwigtw.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72400" y="5334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5" name="Picture 14" descr="C:\Documents and Settings\James\Desktop\presentations\MIT_vision_retreat_2011\images\savanna_sun_azcgfcknayvsslzh.jpg"/>
          <p:cNvPicPr>
            <a:picLocks noChangeAspect="1" noChangeArrowheads="1"/>
          </p:cNvPicPr>
          <p:nvPr/>
        </p:nvPicPr>
        <p:blipFill>
          <a:blip r:embed="rId14" cstate="print">
            <a:extLst>
              <a:ext uri="{28A0092B-C50C-407E-A947-70E740481C1C}">
                <a14:useLocalDpi xmlns:a14="http://schemas.microsoft.com/office/drawing/2010/main" val="0"/>
              </a:ext>
            </a:extLst>
          </a:blip>
          <a:srcRect r="20831"/>
          <a:stretch>
            <a:fillRect/>
          </a:stretch>
        </p:blipFill>
        <p:spPr bwMode="auto">
          <a:xfrm>
            <a:off x="7467600" y="25908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6" name="Picture 15" descr="C:\Documents and Settings\James\Desktop\presentations\MIT_vision_retreat_2011\images\subway_sun_aacjqohsdtkbjrq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62200" y="4191000"/>
            <a:ext cx="14970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7" name="Picture 16" descr="C:\Documents and Settings\James\Desktop\presentations\MIT_vision_retreat_2011\images\village_sun_adxtomngnixxhpy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67200" y="28956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8" name="Picture 18" descr="C:\Documents and Settings\James\Desktop\presentations\MIT_vision_retreat_2011\images\volcano_sun_axyqizdexdgrtfie.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62600" y="2286000"/>
            <a:ext cx="11699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9" name="Picture 2" descr="C:\Documents and Settings\James\Desktop\presentations\MIT_vision_retreat_2011\images\forest_sun_aqbakybrzakmano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81800" y="1066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90" name="Title 1"/>
          <p:cNvSpPr>
            <a:spLocks noGrp="1"/>
          </p:cNvSpPr>
          <p:nvPr>
            <p:ph type="title"/>
          </p:nvPr>
        </p:nvSpPr>
        <p:spPr>
          <a:xfrm>
            <a:off x="457200" y="76200"/>
            <a:ext cx="8229600" cy="1143000"/>
          </a:xfrm>
        </p:spPr>
        <p:txBody>
          <a:bodyPr/>
          <a:lstStyle/>
          <a:p>
            <a:pPr eaLnBrk="1" hangingPunct="1"/>
            <a:r>
              <a:rPr lang="en-US" altLang="en-US" smtClean="0"/>
              <a:t>Space of Scenes</a:t>
            </a:r>
          </a:p>
        </p:txBody>
      </p:sp>
      <p:sp>
        <p:nvSpPr>
          <p:cNvPr id="20" name="CustomShape 2"/>
          <p:cNvSpPr/>
          <p:nvPr/>
        </p:nvSpPr>
        <p:spPr>
          <a:xfrm>
            <a:off x="0" y="6553200"/>
            <a:ext cx="9144000" cy="30321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89879" tIns="44933" rIns="89879" bIns="44933" anchorCtr="1" compatLnSpc="0"/>
          <a:lstStyle/>
          <a:p>
            <a:pPr algn="ctr" defTabSz="913130" fontAlgn="auto" hangingPunct="0">
              <a:spcBef>
                <a:spcPts val="0"/>
              </a:spcBef>
              <a:spcAft>
                <a:spcPts val="0"/>
              </a:spcAft>
              <a:defRPr sz="1800" b="0" i="0" u="none" strike="noStrike" kern="0" cap="none" spc="0" baseline="0">
                <a:solidFill>
                  <a:srgbClr val="000000"/>
                </a:solidFill>
                <a:uFillTx/>
              </a:defRPr>
            </a:pPr>
            <a:r>
              <a:rPr lang="en-US" kern="0" dirty="0">
                <a:solidFill>
                  <a:srgbClr val="000000"/>
                </a:solidFill>
                <a:latin typeface="Arial" pitchFamily="18"/>
                <a:ea typeface="DejaVu Sans" pitchFamily="2"/>
                <a:cs typeface="DejaVu Sans" pitchFamily="2"/>
              </a:rPr>
              <a:t>Genevieve Patterson and James Hays. CVPR 2012</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0"/>
            <a:ext cx="8229600" cy="914400"/>
          </a:xfrm>
        </p:spPr>
        <p:txBody>
          <a:bodyPr/>
          <a:lstStyle/>
          <a:p>
            <a:pPr eaLnBrk="1" hangingPunct="1"/>
            <a:endParaRPr lang="en-US" altLang="en-US" smtClean="0"/>
          </a:p>
        </p:txBody>
      </p:sp>
      <p:sp>
        <p:nvSpPr>
          <p:cNvPr id="106499" name="Content Placeholder 2"/>
          <p:cNvSpPr>
            <a:spLocks noGrp="1"/>
          </p:cNvSpPr>
          <p:nvPr>
            <p:ph idx="1"/>
          </p:nvPr>
        </p:nvSpPr>
        <p:spPr>
          <a:xfrm>
            <a:off x="457200" y="1066800"/>
            <a:ext cx="8229600" cy="5059363"/>
          </a:xfrm>
        </p:spPr>
        <p:txBody>
          <a:bodyPr/>
          <a:lstStyle/>
          <a:p>
            <a:pPr eaLnBrk="1" hangingPunct="1"/>
            <a:endParaRPr lang="en-US" altLang="en-US" smtClean="0"/>
          </a:p>
        </p:txBody>
      </p:sp>
      <p:pic>
        <p:nvPicPr>
          <p:cNvPr id="106500" name="Picture 2" descr="C:\Documents and Settings\James\Desktop\presentations\MIT_vision_retreat_2011\figures\scene_space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Documents and Settings\James\Desktop\presentations\MIT_vision_retreat_2011\figures\scene_space_voron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cxnSp>
        <p:nvCxnSpPr>
          <p:cNvPr id="11" name="Straight Arrow Connector 10"/>
          <p:cNvCxnSpPr/>
          <p:nvPr/>
        </p:nvCxnSpPr>
        <p:spPr>
          <a:xfrm rot="5400000" flipH="1" flipV="1">
            <a:off x="6286500" y="3467100"/>
            <a:ext cx="1752600"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343400" y="2743200"/>
            <a:ext cx="3124200" cy="14478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29" idx="3"/>
          </p:cNvCxnSpPr>
          <p:nvPr/>
        </p:nvCxnSpPr>
        <p:spPr>
          <a:xfrm>
            <a:off x="3276600" y="2562225"/>
            <a:ext cx="4191000" cy="285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029" name="Picture 5" descr="C:\Documents and Settings\James\Desktop\presentations\MIT_vision_retreat_2011\images\forest_2934439140_40dd709b5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C:\Documents and Settings\James\Desktop\presentations\MIT_vision_retreat_2011\images\savanna_sun_anpnmtnqbursaxg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4572000"/>
            <a:ext cx="32004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Documents and Settings\James\Desktop\presentations\MIT_vision_retreat_2011\images\savanna_sun_awbalymjcuywaig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114800"/>
            <a:ext cx="32004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fade">
                                      <p:cBhvr>
                                        <p:cTn id="15" dur="500"/>
                                        <p:tgtEl>
                                          <p:spTgt spid="102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Documents and Settings\James\Desktop\presentations\MIT_vision_retreat_2011\figures\scene_space_voron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grpSp>
        <p:nvGrpSpPr>
          <p:cNvPr id="3" name="Group 17"/>
          <p:cNvGrpSpPr>
            <a:grpSpLocks/>
          </p:cNvGrpSpPr>
          <p:nvPr/>
        </p:nvGrpSpPr>
        <p:grpSpPr bwMode="auto">
          <a:xfrm>
            <a:off x="6705600" y="3962400"/>
            <a:ext cx="1955800" cy="2489200"/>
            <a:chOff x="6705600" y="3962400"/>
            <a:chExt cx="1955801" cy="2489200"/>
          </a:xfrm>
        </p:grpSpPr>
        <p:cxnSp>
          <p:nvCxnSpPr>
            <p:cNvPr id="11" name="Straight Arrow Connector 10"/>
            <p:cNvCxnSpPr/>
            <p:nvPr/>
          </p:nvCxnSpPr>
          <p:spPr>
            <a:xfrm rot="16200000" flipV="1">
              <a:off x="6591300" y="4305300"/>
              <a:ext cx="1371600" cy="6858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08554" name="Picture 2" descr="C:\Documents and Settings\James\Desktop\presentations\MIT_vision_retreat_2011\images\beach_sun_aaxoqeosqjioeuk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495800"/>
              <a:ext cx="1955801"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6"/>
          <p:cNvGrpSpPr>
            <a:grpSpLocks/>
          </p:cNvGrpSpPr>
          <p:nvPr/>
        </p:nvGrpSpPr>
        <p:grpSpPr bwMode="auto">
          <a:xfrm>
            <a:off x="558800" y="1681163"/>
            <a:ext cx="4572000" cy="2133600"/>
            <a:chOff x="609600" y="4038600"/>
            <a:chExt cx="4572000" cy="2133599"/>
          </a:xfrm>
        </p:grpSpPr>
        <p:cxnSp>
          <p:nvCxnSpPr>
            <p:cNvPr id="8" name="Straight Arrow Connector 7"/>
            <p:cNvCxnSpPr/>
            <p:nvPr/>
          </p:nvCxnSpPr>
          <p:spPr>
            <a:xfrm>
              <a:off x="1905000" y="5181599"/>
              <a:ext cx="3276600" cy="990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08552" name="Picture 3" descr="C:\Documents and Settings\James\Desktop\presentations\MIT_vision_retreat_2011\images\village_sun_adxtomngnixxhpy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038600"/>
              <a:ext cx="2133600" cy="213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8" name="Picture 2" descr="C:\Users\James\Google Drive\presentations\12 2012 HRI symposium\subscen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590800"/>
            <a:ext cx="36544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Documents and Settings\James\Desktop\presentations\MIT_vision_retreat_2011\figures\scene_space_voron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grpSp>
        <p:nvGrpSpPr>
          <p:cNvPr id="2" name="Group 19"/>
          <p:cNvGrpSpPr>
            <a:grpSpLocks/>
          </p:cNvGrpSpPr>
          <p:nvPr/>
        </p:nvGrpSpPr>
        <p:grpSpPr bwMode="auto">
          <a:xfrm>
            <a:off x="2209800" y="1447800"/>
            <a:ext cx="6207125" cy="5410200"/>
            <a:chOff x="2209800" y="1447800"/>
            <a:chExt cx="6207176" cy="5410200"/>
          </a:xfrm>
        </p:grpSpPr>
        <p:cxnSp>
          <p:nvCxnSpPr>
            <p:cNvPr id="15" name="Straight Arrow Connector 14"/>
            <p:cNvCxnSpPr/>
            <p:nvPr/>
          </p:nvCxnSpPr>
          <p:spPr>
            <a:xfrm flipH="1">
              <a:off x="3048007" y="4038600"/>
              <a:ext cx="1447812" cy="1981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09574" name="Picture 2" descr="C:\Documents and Settings\James\Desktop\presentations\MIT_vision_retreat_2011\images\rehearsal room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599" y="1447800"/>
              <a:ext cx="399737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5" name="Title 1"/>
            <p:cNvSpPr txBox="1">
              <a:spLocks/>
            </p:cNvSpPr>
            <p:nvPr/>
          </p:nvSpPr>
          <p:spPr bwMode="auto">
            <a:xfrm>
              <a:off x="2209800" y="56388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a:solidFill>
                    <a:srgbClr val="4F81BD"/>
                  </a:solidFill>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Documents and Settings\James\Desktop\presentations\MIT_vision_retreat_2011\figures\scene_space_voron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cxnSp>
        <p:nvCxnSpPr>
          <p:cNvPr id="15" name="Straight Arrow Connector 14"/>
          <p:cNvCxnSpPr/>
          <p:nvPr/>
        </p:nvCxnSpPr>
        <p:spPr>
          <a:xfrm>
            <a:off x="3200400" y="2971800"/>
            <a:ext cx="1828800" cy="762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429000" y="4038600"/>
            <a:ext cx="1295400" cy="838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5334000" y="3200400"/>
            <a:ext cx="1066800"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5181600" y="4267200"/>
            <a:ext cx="838200" cy="609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3075" name="Picture 3" descr="C:\Documents and Settings\James\Desktop\presentations\MIT_vision_retreat_2011\images\village_sun_ajysrjzcsyaove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143000"/>
            <a:ext cx="21082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Documents and Settings\James\Desktop\presentations\MIT_vision_retreat_2011\images\village_sun_aasolkbcuychfc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800600"/>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C:\Documents and Settings\James\Desktop\presentations\MIT_vision_retreat_2011\images\village_sun_asisigqnautzxkh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14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C:\Documents and Settings\James\Desktop\presentations\MIT_vision_retreat_2011\images\village_sun_avhkcoqexltgwmwg.jpg"/>
          <p:cNvPicPr>
            <a:picLocks noChangeAspect="1" noChangeArrowheads="1"/>
          </p:cNvPicPr>
          <p:nvPr/>
        </p:nvPicPr>
        <p:blipFill>
          <a:blip r:embed="rId7">
            <a:extLst>
              <a:ext uri="{28A0092B-C50C-407E-A947-70E740481C1C}">
                <a14:useLocalDpi xmlns:a14="http://schemas.microsoft.com/office/drawing/2010/main" val="0"/>
              </a:ext>
            </a:extLst>
          </a:blip>
          <a:srcRect t="3125"/>
          <a:stretch>
            <a:fillRect/>
          </a:stretch>
        </p:blipFill>
        <p:spPr bwMode="auto">
          <a:xfrm>
            <a:off x="1676400" y="4354513"/>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077"/>
                                        </p:tgtEl>
                                        <p:attrNameLst>
                                          <p:attrName>style.visibility</p:attrName>
                                        </p:attrNameLst>
                                      </p:cBhvr>
                                      <p:to>
                                        <p:strVal val="visible"/>
                                      </p:to>
                                    </p:set>
                                    <p:animEffect transition="in" filter="fade">
                                      <p:cBhvr>
                                        <p:cTn id="10" dur="500"/>
                                        <p:tgtEl>
                                          <p:spTgt spid="30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fade">
                                      <p:cBhvr>
                                        <p:cTn id="23" dur="500"/>
                                        <p:tgtEl>
                                          <p:spTgt spid="3078"/>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altLang="en-US" smtClean="0"/>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00200" y="2514600"/>
            <a:ext cx="2667000" cy="3733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9158" name="TextBox 7"/>
          <p:cNvSpPr txBox="1">
            <a:spLocks noChangeArrowheads="1"/>
          </p:cNvSpPr>
          <p:nvPr/>
        </p:nvSpPr>
        <p:spPr bwMode="auto">
          <a:xfrm>
            <a:off x="4876800" y="17526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What do we want to know about this object? </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457200" y="0"/>
            <a:ext cx="8229600" cy="914400"/>
          </a:xfrm>
        </p:spPr>
        <p:txBody>
          <a:bodyPr/>
          <a:lstStyle/>
          <a:p>
            <a:pPr eaLnBrk="1" hangingPunct="1"/>
            <a:r>
              <a:rPr lang="en-US" altLang="en-US" smtClean="0"/>
              <a:t>Big Picture</a:t>
            </a:r>
          </a:p>
        </p:txBody>
      </p:sp>
      <p:sp>
        <p:nvSpPr>
          <p:cNvPr id="111619" name="Content Placeholder 2"/>
          <p:cNvSpPr>
            <a:spLocks noGrp="1"/>
          </p:cNvSpPr>
          <p:nvPr>
            <p:ph idx="1"/>
          </p:nvPr>
        </p:nvSpPr>
        <p:spPr>
          <a:xfrm>
            <a:off x="457200" y="1066800"/>
            <a:ext cx="8229600" cy="5059363"/>
          </a:xfrm>
        </p:spPr>
        <p:txBody>
          <a:bodyPr/>
          <a:lstStyle/>
          <a:p>
            <a:pPr eaLnBrk="1" hangingPunct="1"/>
            <a:r>
              <a:rPr lang="en-US" altLang="en-US" smtClean="0"/>
              <a:t>Scenes don’t fit neatly into categories.</a:t>
            </a:r>
          </a:p>
          <a:p>
            <a:pPr lvl="1" eaLnBrk="1" hangingPunct="1"/>
            <a:r>
              <a:rPr lang="en-US" altLang="en-US" smtClean="0"/>
              <a:t>Objects often do!</a:t>
            </a:r>
          </a:p>
          <a:p>
            <a:pPr eaLnBrk="1" hangingPunct="1"/>
            <a:r>
              <a:rPr lang="en-US" altLang="en-US" smtClean="0"/>
              <a:t>Categories aren’t expressive enough.</a:t>
            </a:r>
          </a:p>
          <a:p>
            <a:pPr eaLnBrk="1" hangingPunct="1"/>
            <a:endParaRPr lang="en-US" altLang="en-US" smtClean="0"/>
          </a:p>
          <a:p>
            <a:pPr eaLnBrk="1" hangingPunct="1"/>
            <a:r>
              <a:rPr lang="en-US" altLang="en-US" smtClean="0"/>
              <a:t>We should reason about scene </a:t>
            </a:r>
            <a:r>
              <a:rPr lang="en-US" altLang="en-US" i="1" smtClean="0"/>
              <a:t>attributes</a:t>
            </a:r>
            <a:r>
              <a:rPr lang="en-US" altLang="en-US" smtClean="0"/>
              <a:t> instead of (or in addition to) scene categories.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defTabSz="913130" eaLnBrk="1" fontAlgn="auto" hangingPunct="1">
              <a:spcAft>
                <a:spcPts val="0"/>
              </a:spcAft>
              <a:defRPr/>
            </a:pPr>
            <a:r>
              <a:rPr lang="en-US" dirty="0" smtClean="0"/>
              <a:t>Attribute-based Visual Understanding</a:t>
            </a:r>
            <a:endParaRPr lang="en-US" dirty="0"/>
          </a:p>
        </p:txBody>
      </p:sp>
      <p:sp>
        <p:nvSpPr>
          <p:cNvPr id="112643" name="Content Placeholder 2"/>
          <p:cNvSpPr>
            <a:spLocks noGrp="1"/>
          </p:cNvSpPr>
          <p:nvPr>
            <p:ph idx="1"/>
          </p:nvPr>
        </p:nvSpPr>
        <p:spPr>
          <a:xfrm>
            <a:off x="0" y="3810000"/>
            <a:ext cx="9144000" cy="3048000"/>
          </a:xfrm>
        </p:spPr>
        <p:txBody>
          <a:bodyPr/>
          <a:lstStyle/>
          <a:p>
            <a:pPr indent="0" eaLnBrk="1" hangingPunct="1">
              <a:lnSpc>
                <a:spcPct val="120000"/>
              </a:lnSpc>
              <a:buFont typeface="Arial" panose="020B0604020202020204" pitchFamily="34" charset="0"/>
              <a:buNone/>
            </a:pPr>
            <a:r>
              <a:rPr lang="en-US" altLang="en-US" sz="2000" i="1" smtClean="0"/>
              <a:t>Learning To Detect Unseen Object Classes by Between-Class Attribute Transfer.     	</a:t>
            </a:r>
            <a:r>
              <a:rPr lang="en-US" altLang="en-US" sz="2000" smtClean="0"/>
              <a:t>Lampert, Nickisch, and Harmeling. CVPR 2009</a:t>
            </a:r>
            <a:r>
              <a:rPr lang="en-US" altLang="en-US" sz="2000" i="1" smtClean="0"/>
              <a:t>.</a:t>
            </a:r>
          </a:p>
          <a:p>
            <a:pPr indent="0" eaLnBrk="1" hangingPunct="1">
              <a:lnSpc>
                <a:spcPct val="120000"/>
              </a:lnSpc>
              <a:buFont typeface="Arial" panose="020B0604020202020204" pitchFamily="34" charset="0"/>
              <a:buNone/>
            </a:pPr>
            <a:r>
              <a:rPr lang="en-US" altLang="en-US" sz="2000" i="1" smtClean="0"/>
              <a:t>Describing Objects by their Attributes. </a:t>
            </a:r>
            <a:r>
              <a:rPr lang="en-US" altLang="en-US" sz="2000" smtClean="0"/>
              <a:t/>
            </a:r>
            <a:br>
              <a:rPr lang="en-US" altLang="en-US" sz="2000" smtClean="0"/>
            </a:br>
            <a:r>
              <a:rPr lang="en-US" altLang="en-US" sz="2000" smtClean="0"/>
              <a:t>	Farhadi, Endres, Hoiem, Forsyth. </a:t>
            </a:r>
            <a:r>
              <a:rPr lang="en-US" altLang="en-US" sz="2000" i="1" smtClean="0"/>
              <a:t>CVPR</a:t>
            </a:r>
            <a:r>
              <a:rPr lang="en-US" altLang="en-US" sz="2000" smtClean="0"/>
              <a:t> 2009. </a:t>
            </a:r>
          </a:p>
          <a:p>
            <a:pPr indent="0" eaLnBrk="1" hangingPunct="1">
              <a:lnSpc>
                <a:spcPct val="120000"/>
              </a:lnSpc>
              <a:buFont typeface="Arial" panose="020B0604020202020204" pitchFamily="34" charset="0"/>
              <a:buNone/>
            </a:pPr>
            <a:r>
              <a:rPr lang="en-US" altLang="en-US" sz="2000" i="1" smtClean="0"/>
              <a:t>Attribute and Simile Classifiers for Face Verification.</a:t>
            </a:r>
            <a:r>
              <a:rPr lang="en-US" altLang="en-US" sz="2000" smtClean="0"/>
              <a:t/>
            </a:r>
            <a:br>
              <a:rPr lang="en-US" altLang="en-US" sz="2000" smtClean="0"/>
            </a:br>
            <a:r>
              <a:rPr lang="en-US" altLang="en-US" sz="2000" smtClean="0"/>
              <a:t>	Kumar, Berg, Belhumeur, Nayar. ICCV 2009.</a:t>
            </a:r>
          </a:p>
          <a:p>
            <a:pPr indent="0" eaLnBrk="1" hangingPunct="1">
              <a:lnSpc>
                <a:spcPct val="120000"/>
              </a:lnSpc>
              <a:buFont typeface="Arial" panose="020B0604020202020204" pitchFamily="34" charset="0"/>
              <a:buNone/>
            </a:pPr>
            <a:r>
              <a:rPr lang="en-US" altLang="en-US" sz="2000" smtClean="0"/>
              <a:t>Numerous more recent works on </a:t>
            </a:r>
            <a:r>
              <a:rPr lang="en-US" altLang="en-US" sz="2000" b="1" smtClean="0"/>
              <a:t>activity</a:t>
            </a:r>
            <a:r>
              <a:rPr lang="en-US" altLang="en-US" sz="2000" smtClean="0"/>
              <a:t>, </a:t>
            </a:r>
            <a:r>
              <a:rPr lang="en-US" altLang="en-US" sz="2000" b="1" smtClean="0"/>
              <a:t>texture</a:t>
            </a:r>
            <a:r>
              <a:rPr lang="en-US" altLang="en-US" sz="2000" smtClean="0"/>
              <a:t>, </a:t>
            </a:r>
            <a:r>
              <a:rPr lang="en-US" altLang="en-US" sz="2000" b="1" smtClean="0"/>
              <a:t>3d models</a:t>
            </a:r>
            <a:r>
              <a:rPr lang="en-US" altLang="en-US" sz="2000" smtClean="0"/>
              <a:t>, etc.</a:t>
            </a:r>
          </a:p>
        </p:txBody>
      </p:sp>
      <p:pic>
        <p:nvPicPr>
          <p:cNvPr id="112644" name="Picture 2" descr="C:\Documents and Settings\James\Desktop\presentations\MIT vision meeting 2011\lampert_attribut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480377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0"/>
            <a:ext cx="8229600" cy="914400"/>
          </a:xfrm>
        </p:spPr>
        <p:txBody>
          <a:bodyPr/>
          <a:lstStyle/>
          <a:p>
            <a:pPr eaLnBrk="1" hangingPunct="1"/>
            <a:endParaRPr lang="en-US" altLang="en-US" smtClean="0"/>
          </a:p>
        </p:txBody>
      </p:sp>
      <p:sp>
        <p:nvSpPr>
          <p:cNvPr id="3" name="Content Placeholder 2"/>
          <p:cNvSpPr>
            <a:spLocks noGrp="1"/>
          </p:cNvSpPr>
          <p:nvPr>
            <p:ph idx="1"/>
          </p:nvPr>
        </p:nvSpPr>
        <p:spPr>
          <a:xfrm>
            <a:off x="914400" y="3733800"/>
            <a:ext cx="7772400" cy="2514600"/>
          </a:xfrm>
        </p:spPr>
        <p:txBody>
          <a:bodyPr rtlCol="0">
            <a:normAutofit fontScale="85000" lnSpcReduction="20000"/>
          </a:bodyPr>
          <a:lstStyle/>
          <a:p>
            <a:pPr marL="342419" indent="-342419" defTabSz="913130" eaLnBrk="1" fontAlgn="auto" hangingPunct="1">
              <a:spcAft>
                <a:spcPts val="0"/>
              </a:spcAft>
              <a:defRPr/>
            </a:pPr>
            <a:r>
              <a:rPr lang="en-US" dirty="0" smtClean="0"/>
              <a:t>Spatial layout: </a:t>
            </a:r>
            <a:r>
              <a:rPr lang="en-US" dirty="0" smtClean="0">
                <a:solidFill>
                  <a:srgbClr val="C00000"/>
                </a:solidFill>
              </a:rPr>
              <a:t>large, enclosed</a:t>
            </a:r>
          </a:p>
          <a:p>
            <a:pPr marL="342419" indent="-342419" defTabSz="913130" eaLnBrk="1" fontAlgn="auto" hangingPunct="1">
              <a:spcAft>
                <a:spcPts val="0"/>
              </a:spcAft>
              <a:defRPr/>
            </a:pPr>
            <a:r>
              <a:rPr lang="en-US" dirty="0" smtClean="0"/>
              <a:t>Affordances / functions: </a:t>
            </a:r>
            <a:r>
              <a:rPr lang="en-US" dirty="0" smtClean="0">
                <a:solidFill>
                  <a:srgbClr val="C00000"/>
                </a:solidFill>
              </a:rPr>
              <a:t>can fly, park, walk</a:t>
            </a:r>
            <a:endParaRPr lang="en-US" sz="2200" dirty="0">
              <a:solidFill>
                <a:srgbClr val="C00000"/>
              </a:solidFill>
            </a:endParaRPr>
          </a:p>
          <a:p>
            <a:pPr marL="342419" indent="-342419" defTabSz="913130" eaLnBrk="1" fontAlgn="auto" hangingPunct="1">
              <a:spcAft>
                <a:spcPts val="0"/>
              </a:spcAft>
              <a:defRPr/>
            </a:pPr>
            <a:r>
              <a:rPr lang="en-US" dirty="0" smtClean="0"/>
              <a:t>Materials: </a:t>
            </a:r>
            <a:r>
              <a:rPr lang="en-US" dirty="0" smtClean="0">
                <a:solidFill>
                  <a:srgbClr val="C00000"/>
                </a:solidFill>
              </a:rPr>
              <a:t>shiny, black, hard</a:t>
            </a:r>
          </a:p>
          <a:p>
            <a:pPr marL="342419" indent="-342419" defTabSz="913130" eaLnBrk="1" fontAlgn="auto" hangingPunct="1">
              <a:spcAft>
                <a:spcPts val="0"/>
              </a:spcAft>
              <a:defRPr/>
            </a:pPr>
            <a:r>
              <a:rPr lang="en-US" dirty="0" smtClean="0"/>
              <a:t>Object presence: </a:t>
            </a:r>
            <a:r>
              <a:rPr lang="en-US" dirty="0" smtClean="0">
                <a:solidFill>
                  <a:srgbClr val="C00000"/>
                </a:solidFill>
              </a:rPr>
              <a:t>has people, ships</a:t>
            </a:r>
          </a:p>
          <a:p>
            <a:pPr marL="342419" indent="-342419" defTabSz="913130" eaLnBrk="1" fontAlgn="auto" hangingPunct="1">
              <a:spcAft>
                <a:spcPts val="0"/>
              </a:spcAft>
              <a:defRPr/>
            </a:pPr>
            <a:r>
              <a:rPr lang="en-US" dirty="0" smtClean="0"/>
              <a:t>Simile: </a:t>
            </a:r>
            <a:r>
              <a:rPr lang="en-US" dirty="0" smtClean="0">
                <a:solidFill>
                  <a:srgbClr val="C00000"/>
                </a:solidFill>
              </a:rPr>
              <a:t>looks like Star Trek</a:t>
            </a:r>
          </a:p>
          <a:p>
            <a:pPr marL="342419" indent="-342419" defTabSz="913130" eaLnBrk="1" fontAlgn="auto" hangingPunct="1">
              <a:spcAft>
                <a:spcPts val="0"/>
              </a:spcAft>
              <a:defRPr/>
            </a:pPr>
            <a:r>
              <a:rPr lang="en-US" dirty="0" smtClean="0"/>
              <a:t>Emotion: </a:t>
            </a:r>
            <a:r>
              <a:rPr lang="en-US" dirty="0" smtClean="0">
                <a:solidFill>
                  <a:srgbClr val="C00000"/>
                </a:solidFill>
              </a:rPr>
              <a:t>scary, intimidating</a:t>
            </a:r>
          </a:p>
        </p:txBody>
      </p:sp>
      <p:pic>
        <p:nvPicPr>
          <p:cNvPr id="113668" name="Picture 4" descr="C:\Documents and Settings\James\Desktop\presentations\MIT_vision_retreat_2011\figures\star_wars_830px-Hangarbay3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7025"/>
            <a:ext cx="7412038"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0"/>
            <a:ext cx="8229600" cy="914400"/>
          </a:xfrm>
        </p:spPr>
        <p:txBody>
          <a:bodyPr/>
          <a:lstStyle/>
          <a:p>
            <a:pPr eaLnBrk="1" hangingPunct="1"/>
            <a:endParaRPr lang="en-US" altLang="en-US" smtClean="0"/>
          </a:p>
        </p:txBody>
      </p:sp>
      <p:sp>
        <p:nvSpPr>
          <p:cNvPr id="114691" name="Content Placeholder 2"/>
          <p:cNvSpPr>
            <a:spLocks noGrp="1"/>
          </p:cNvSpPr>
          <p:nvPr>
            <p:ph idx="1"/>
          </p:nvPr>
        </p:nvSpPr>
        <p:spPr>
          <a:xfrm>
            <a:off x="457200" y="1066800"/>
            <a:ext cx="8229600" cy="5059363"/>
          </a:xfrm>
        </p:spPr>
        <p:txBody>
          <a:bodyPr/>
          <a:lstStyle/>
          <a:p>
            <a:pPr eaLnBrk="1" hangingPunct="1"/>
            <a:endParaRPr lang="en-US" altLang="en-US" smtClean="0"/>
          </a:p>
        </p:txBody>
      </p:sp>
      <p:pic>
        <p:nvPicPr>
          <p:cNvPr id="114692" name="Picture 2" descr="C:\Documents and Settings\James\Desktop\presentations\MIT_vision_retreat_2011\figures\scene_space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Documents and Settings\James\Desktop\presentations\MIT_vision_retreat_2011\figures\scene_space_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Documents and Settings\James\Desktop\presentations\MIT_vision_retreat_2011\figures\scene_space_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Documents and Settings\James\Desktop\presentations\MIT_vision_retreat_2011\figures\scene_space_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Documents and Settings\James\Desktop\presentations\MIT_vision_retreat_2011\figures\scene_space_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1"/>
          <p:cNvSpPr txBox="1">
            <a:spLocks/>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300">
                <a:solidFill>
                  <a:srgbClr val="000000"/>
                </a:solidFill>
              </a:rPr>
              <a:t>Space of Scenes</a:t>
            </a:r>
          </a:p>
        </p:txBody>
      </p:sp>
      <p:cxnSp>
        <p:nvCxnSpPr>
          <p:cNvPr id="7" name="Straight Arrow Connector 6"/>
          <p:cNvCxnSpPr/>
          <p:nvPr/>
        </p:nvCxnSpPr>
        <p:spPr>
          <a:xfrm flipH="1" flipV="1">
            <a:off x="2438400" y="4833938"/>
            <a:ext cx="1876425" cy="10763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6" name="Picture 4" descr="C:\Documents and Settings\James\Desktop\presentations\MIT_vision_retreat_2011\figures\star_wars_830px-Hangarbay32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5334000"/>
            <a:ext cx="26876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0" y="0"/>
            <a:ext cx="8915400" cy="914400"/>
          </a:xfrm>
        </p:spPr>
        <p:txBody>
          <a:bodyPr rtlCol="0">
            <a:normAutofit fontScale="90000"/>
          </a:bodyPr>
          <a:lstStyle/>
          <a:p>
            <a:pPr defTabSz="913130" eaLnBrk="1" fontAlgn="auto" hangingPunct="1">
              <a:spcAft>
                <a:spcPts val="0"/>
              </a:spcAft>
              <a:defRPr/>
            </a:pPr>
            <a:r>
              <a:rPr lang="en-US" dirty="0" smtClean="0">
                <a:latin typeface="Arial" pitchFamily="34"/>
                <a:cs typeface="Arial" pitchFamily="34"/>
              </a:rPr>
              <a:t>Which Scene Attributes are Relevant?</a:t>
            </a:r>
            <a:endParaRPr lang="en-US" dirty="0">
              <a:latin typeface="Arial" pitchFamily="34"/>
              <a:cs typeface="Arial" pitchFamily="34"/>
            </a:endParaRPr>
          </a:p>
        </p:txBody>
      </p:sp>
      <p:sp>
        <p:nvSpPr>
          <p:cNvPr id="119811" name="Content Placeholder 4"/>
          <p:cNvSpPr>
            <a:spLocks noGrp="1"/>
          </p:cNvSpPr>
          <p:nvPr>
            <p:ph idx="1"/>
          </p:nvPr>
        </p:nvSpPr>
        <p:spPr>
          <a:xfrm>
            <a:off x="457200" y="1143000"/>
            <a:ext cx="8229600" cy="4983163"/>
          </a:xfrm>
        </p:spPr>
        <p:txBody>
          <a:bodyPr anchorCtr="1"/>
          <a:lstStyle/>
          <a:p>
            <a:pPr algn="ctr" eaLnBrk="1" hangingPunct="1">
              <a:spcBef>
                <a:spcPts val="700"/>
              </a:spcBef>
              <a:buFont typeface="Arial" panose="020B0604020202020204" pitchFamily="34" charset="0"/>
              <a:buNone/>
            </a:pPr>
            <a:r>
              <a:rPr lang="en-US" altLang="en-US" sz="2400" smtClean="0">
                <a:latin typeface="Arial" panose="020B0604020202020204" pitchFamily="34" charset="0"/>
              </a:rPr>
              <a:t>	Inspired by the “splitting” task of Oliva and Torralba and “ESP game” by von Ahn and Blum.</a:t>
            </a:r>
            <a:endParaRPr lang="en-US" altLang="en-US" sz="2400" smtClean="0"/>
          </a:p>
        </p:txBody>
      </p:sp>
      <p:pic>
        <p:nvPicPr>
          <p:cNvPr id="1198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83407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0"/>
            <a:ext cx="8229600" cy="914400"/>
          </a:xfrm>
        </p:spPr>
        <p:txBody>
          <a:bodyPr/>
          <a:lstStyle/>
          <a:p>
            <a:pPr eaLnBrk="1" hangingPunct="1"/>
            <a:r>
              <a:rPr lang="en-US" altLang="en-US" smtClean="0"/>
              <a:t>102 Scene Attributes</a:t>
            </a:r>
          </a:p>
        </p:txBody>
      </p:sp>
      <p:pic>
        <p:nvPicPr>
          <p:cNvPr id="120835" name="Picture 2" descr="C:\Users\James\Google Drive\presentations\12 2012 HRI symposium\attribute_word_clou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0"/>
            <a:ext cx="9144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altLang="en-US" smtClean="0"/>
          </a:p>
        </p:txBody>
      </p:sp>
      <p:pic>
        <p:nvPicPr>
          <p:cNvPr id="50179"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00200" y="2514600"/>
            <a:ext cx="2667000" cy="3733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0182" name="TextBox 8"/>
          <p:cNvSpPr txBox="1">
            <a:spLocks noChangeArrowheads="1"/>
          </p:cNvSpPr>
          <p:nvPr/>
        </p:nvSpPr>
        <p:spPr bwMode="auto">
          <a:xfrm>
            <a:off x="4876800" y="17526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What do we want to know about this object? </a:t>
            </a:r>
          </a:p>
        </p:txBody>
      </p:sp>
      <p:sp>
        <p:nvSpPr>
          <p:cNvPr id="50183" name="TextBox 13"/>
          <p:cNvSpPr txBox="1">
            <a:spLocks noChangeArrowheads="1"/>
          </p:cNvSpPr>
          <p:nvPr/>
        </p:nvSpPr>
        <p:spPr bwMode="auto">
          <a:xfrm>
            <a:off x="5105400" y="3352800"/>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Arial" panose="020B0604020202020204" pitchFamily="34" charset="0"/>
              </a:rPr>
              <a:t>Object recognition expert:</a:t>
            </a:r>
          </a:p>
          <a:p>
            <a:pPr eaLnBrk="1" hangingPunct="1">
              <a:spcBef>
                <a:spcPct val="0"/>
              </a:spcBef>
              <a:buFontTx/>
              <a:buNone/>
            </a:pPr>
            <a:r>
              <a:rPr lang="en-US" altLang="en-US" sz="2000">
                <a:solidFill>
                  <a:srgbClr val="000000"/>
                </a:solidFill>
                <a:latin typeface="Arial" panose="020B0604020202020204" pitchFamily="34" charset="0"/>
              </a:rPr>
              <a:t>“Dog”</a:t>
            </a:r>
          </a:p>
          <a:p>
            <a:pPr eaLnBrk="1" hangingPunct="1">
              <a:spcBef>
                <a:spcPct val="0"/>
              </a:spcBef>
              <a:buFontTx/>
              <a:buNone/>
            </a:pPr>
            <a:endParaRPr lang="en-US" altLang="en-US" sz="2000">
              <a:solidFill>
                <a:srgbClr val="000000"/>
              </a:solidFill>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0"/>
            <a:ext cx="572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rtlCol="0">
            <a:normAutofit fontScale="90000"/>
          </a:bodyPr>
          <a:lstStyle/>
          <a:p>
            <a:pPr eaLnBrk="1" fontAlgn="auto" hangingPunct="1">
              <a:spcAft>
                <a:spcPts val="0"/>
              </a:spcAft>
              <a:defRPr/>
            </a:pPr>
            <a:r>
              <a:rPr lang="en-US" sz="3600" dirty="0">
                <a:latin typeface="Arial" pitchFamily="34" charset="0"/>
                <a:cs typeface="Arial" pitchFamily="34" charset="0"/>
              </a:rPr>
              <a:t>SUN Attributes: A Large-Scale </a:t>
            </a:r>
            <a:br>
              <a:rPr lang="en-US" sz="3600" dirty="0">
                <a:latin typeface="Arial" pitchFamily="34" charset="0"/>
                <a:cs typeface="Arial" pitchFamily="34" charset="0"/>
              </a:rPr>
            </a:br>
            <a:r>
              <a:rPr lang="en-US" sz="3600" dirty="0">
                <a:latin typeface="Arial" pitchFamily="34" charset="0"/>
                <a:cs typeface="Arial" pitchFamily="34" charset="0"/>
              </a:rPr>
              <a:t>Database of Scene Attributes</a:t>
            </a:r>
            <a:endParaRPr lang="en-US" dirty="0" smtClean="0"/>
          </a:p>
        </p:txBody>
      </p:sp>
      <p:pic>
        <p:nvPicPr>
          <p:cNvPr id="122883" name="Picture 19"/>
          <p:cNvPicPr>
            <a:picLocks noChangeAspect="1" noChangeArrowheads="1"/>
          </p:cNvPicPr>
          <p:nvPr/>
        </p:nvPicPr>
        <p:blipFill>
          <a:blip r:embed="rId3">
            <a:extLst>
              <a:ext uri="{28A0092B-C50C-407E-A947-70E740481C1C}">
                <a14:useLocalDpi xmlns:a14="http://schemas.microsoft.com/office/drawing/2010/main" val="0"/>
              </a:ext>
            </a:extLst>
          </a:blip>
          <a:srcRect l="1300" t="8832"/>
          <a:stretch>
            <a:fillRect/>
          </a:stretch>
        </p:blipFill>
        <p:spPr bwMode="auto">
          <a:xfrm>
            <a:off x="0" y="2057400"/>
            <a:ext cx="456882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itle 1"/>
          <p:cNvSpPr txBox="1">
            <a:spLocks/>
          </p:cNvSpPr>
          <p:nvPr/>
        </p:nvSpPr>
        <p:spPr bwMode="auto">
          <a:xfrm>
            <a:off x="-228600" y="5478463"/>
            <a:ext cx="51816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25" tIns="180019" rIns="360025" bIns="180019" anchor="ct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a:solidFill>
                  <a:srgbClr val="17375E"/>
                </a:solidFill>
                <a:latin typeface="Verdana" panose="020B0604030504040204" pitchFamily="34" charset="0"/>
                <a:ea typeface="Verdana" panose="020B0604030504040204" pitchFamily="34" charset="0"/>
                <a:cs typeface="Verdana" panose="020B0604030504040204" pitchFamily="34" charset="0"/>
              </a:rPr>
              <a:t>Space of Scenes </a:t>
            </a:r>
            <a:br>
              <a:rPr lang="en-US" altLang="en-US" sz="2000">
                <a:solidFill>
                  <a:srgbClr val="17375E"/>
                </a:solidFill>
                <a:latin typeface="Verdana" panose="020B0604030504040204" pitchFamily="34" charset="0"/>
                <a:ea typeface="Verdana" panose="020B0604030504040204" pitchFamily="34" charset="0"/>
                <a:cs typeface="Verdana" panose="020B0604030504040204" pitchFamily="34" charset="0"/>
              </a:rPr>
            </a:br>
            <a:r>
              <a:rPr lang="en-US" altLang="en-US" sz="2000">
                <a:solidFill>
                  <a:srgbClr val="17375E"/>
                </a:solidFill>
                <a:latin typeface="Verdana" panose="020B0604030504040204" pitchFamily="34" charset="0"/>
                <a:ea typeface="Verdana" panose="020B0604030504040204" pitchFamily="34" charset="0"/>
                <a:cs typeface="Verdana" panose="020B0604030504040204" pitchFamily="34" charset="0"/>
              </a:rPr>
              <a:t>Organized by Attributes</a:t>
            </a:r>
          </a:p>
        </p:txBody>
      </p:sp>
      <p:sp>
        <p:nvSpPr>
          <p:cNvPr id="122885" name="TextBox 8"/>
          <p:cNvSpPr txBox="1">
            <a:spLocks noChangeArrowheads="1"/>
          </p:cNvSpPr>
          <p:nvPr/>
        </p:nvSpPr>
        <p:spPr bwMode="auto">
          <a:xfrm>
            <a:off x="4648200" y="4191000"/>
            <a:ext cx="42672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BFBFBF"/>
              </a:buClr>
              <a:buFontTx/>
              <a:buNone/>
            </a:pPr>
            <a:r>
              <a:rPr lang="en-US" altLang="en-US" sz="2200" b="1">
                <a:solidFill>
                  <a:srgbClr val="17375E"/>
                </a:solidFill>
              </a:rPr>
              <a:t>Statistics of database:</a:t>
            </a:r>
          </a:p>
          <a:p>
            <a:pPr eaLnBrk="1" hangingPunct="1">
              <a:spcBef>
                <a:spcPct val="0"/>
              </a:spcBef>
              <a:buClr>
                <a:srgbClr val="BFBFBF"/>
              </a:buClr>
            </a:pPr>
            <a:r>
              <a:rPr lang="en-US" altLang="en-US" sz="2000">
                <a:solidFill>
                  <a:srgbClr val="000000"/>
                </a:solidFill>
              </a:rPr>
              <a:t> 14,340 images from 717 scene categories</a:t>
            </a:r>
          </a:p>
          <a:p>
            <a:pPr eaLnBrk="1" hangingPunct="1">
              <a:spcBef>
                <a:spcPct val="0"/>
              </a:spcBef>
              <a:buClr>
                <a:srgbClr val="BFBFBF"/>
              </a:buClr>
            </a:pPr>
            <a:r>
              <a:rPr lang="en-US" altLang="en-US" sz="2000">
                <a:solidFill>
                  <a:srgbClr val="000000"/>
                </a:solidFill>
              </a:rPr>
              <a:t> 102 attributes</a:t>
            </a:r>
          </a:p>
          <a:p>
            <a:pPr eaLnBrk="1" hangingPunct="1">
              <a:spcBef>
                <a:spcPct val="0"/>
              </a:spcBef>
              <a:buClr>
                <a:srgbClr val="BFBFBF"/>
              </a:buClr>
            </a:pPr>
            <a:r>
              <a:rPr lang="en-US" altLang="en-US" sz="2000">
                <a:solidFill>
                  <a:srgbClr val="000000"/>
                </a:solidFill>
              </a:rPr>
              <a:t> 4 million+ labels</a:t>
            </a:r>
          </a:p>
          <a:p>
            <a:pPr eaLnBrk="1" hangingPunct="1">
              <a:spcBef>
                <a:spcPct val="0"/>
              </a:spcBef>
              <a:buClr>
                <a:srgbClr val="BFBFBF"/>
              </a:buClr>
            </a:pPr>
            <a:r>
              <a:rPr lang="en-US" altLang="en-US" sz="2000">
                <a:solidFill>
                  <a:srgbClr val="000000"/>
                </a:solidFill>
              </a:rPr>
              <a:t> good workers ~92% accurate</a:t>
            </a:r>
          </a:p>
          <a:p>
            <a:pPr eaLnBrk="1" hangingPunct="1">
              <a:spcBef>
                <a:spcPct val="0"/>
              </a:spcBef>
              <a:buClr>
                <a:srgbClr val="BFBFBF"/>
              </a:buClr>
            </a:pPr>
            <a:r>
              <a:rPr lang="en-US" altLang="en-US" sz="2000">
                <a:solidFill>
                  <a:srgbClr val="000000"/>
                </a:solidFill>
              </a:rPr>
              <a:t> pre-trained classifiers for download</a:t>
            </a:r>
          </a:p>
        </p:txBody>
      </p:sp>
      <p:sp>
        <p:nvSpPr>
          <p:cNvPr id="122886" name="Rectangle 9"/>
          <p:cNvSpPr>
            <a:spLocks noChangeArrowheads="1"/>
          </p:cNvSpPr>
          <p:nvPr/>
        </p:nvSpPr>
        <p:spPr bwMode="auto">
          <a:xfrm>
            <a:off x="4648200" y="1676400"/>
            <a:ext cx="43434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9" tIns="45655" rIns="91309" bIns="45655">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b="1">
                <a:solidFill>
                  <a:srgbClr val="17375E"/>
                </a:solidFill>
              </a:rPr>
              <a:t>Global, binary attributes describing:</a:t>
            </a:r>
          </a:p>
          <a:p>
            <a:pPr eaLnBrk="1" hangingPunct="1">
              <a:spcBef>
                <a:spcPct val="0"/>
              </a:spcBef>
              <a:buClr>
                <a:srgbClr val="BFBFBF"/>
              </a:buClr>
            </a:pPr>
            <a:r>
              <a:rPr lang="en-US" altLang="en-US" sz="2000">
                <a:solidFill>
                  <a:srgbClr val="000000"/>
                </a:solidFill>
              </a:rPr>
              <a:t> Affordances / Functions  (</a:t>
            </a:r>
            <a:r>
              <a:rPr lang="en-US" altLang="en-US" sz="2000" i="1">
                <a:solidFill>
                  <a:srgbClr val="000000"/>
                </a:solidFill>
              </a:rPr>
              <a:t>e.g. farming, eating</a:t>
            </a:r>
            <a:r>
              <a:rPr lang="en-US" altLang="en-US" sz="2000">
                <a:solidFill>
                  <a:srgbClr val="000000"/>
                </a:solidFill>
              </a:rPr>
              <a:t>)</a:t>
            </a:r>
          </a:p>
          <a:p>
            <a:pPr eaLnBrk="1" hangingPunct="1">
              <a:spcBef>
                <a:spcPct val="0"/>
              </a:spcBef>
              <a:buClr>
                <a:srgbClr val="BFBFBF"/>
              </a:buClr>
            </a:pPr>
            <a:r>
              <a:rPr lang="en-US" altLang="en-US" sz="2000">
                <a:solidFill>
                  <a:srgbClr val="000000"/>
                </a:solidFill>
              </a:rPr>
              <a:t> Materials  (</a:t>
            </a:r>
            <a:r>
              <a:rPr lang="en-US" altLang="en-US" sz="2000" i="1">
                <a:solidFill>
                  <a:srgbClr val="000000"/>
                </a:solidFill>
              </a:rPr>
              <a:t>e.g. carpet, running water</a:t>
            </a:r>
            <a:r>
              <a:rPr lang="en-US" altLang="en-US" sz="2000">
                <a:solidFill>
                  <a:srgbClr val="000000"/>
                </a:solidFill>
              </a:rPr>
              <a:t>)</a:t>
            </a:r>
          </a:p>
          <a:p>
            <a:pPr eaLnBrk="1" hangingPunct="1">
              <a:spcBef>
                <a:spcPct val="0"/>
              </a:spcBef>
              <a:buClr>
                <a:srgbClr val="BFBFBF"/>
              </a:buClr>
            </a:pPr>
            <a:r>
              <a:rPr lang="en-US" altLang="en-US" sz="2000">
                <a:solidFill>
                  <a:srgbClr val="000000"/>
                </a:solidFill>
              </a:rPr>
              <a:t> Surface Properties   (</a:t>
            </a:r>
            <a:r>
              <a:rPr lang="en-US" altLang="en-US" sz="2000" i="1">
                <a:solidFill>
                  <a:srgbClr val="000000"/>
                </a:solidFill>
              </a:rPr>
              <a:t>e.g. aged, sterile</a:t>
            </a:r>
            <a:r>
              <a:rPr lang="en-US" altLang="en-US" sz="2000">
                <a:solidFill>
                  <a:srgbClr val="000000"/>
                </a:solidFill>
              </a:rPr>
              <a:t>)</a:t>
            </a:r>
          </a:p>
          <a:p>
            <a:pPr eaLnBrk="1" hangingPunct="1">
              <a:spcBef>
                <a:spcPct val="0"/>
              </a:spcBef>
              <a:buClr>
                <a:srgbClr val="BFBFBF"/>
              </a:buClr>
            </a:pPr>
            <a:r>
              <a:rPr lang="en-US" altLang="en-US" sz="2000">
                <a:solidFill>
                  <a:srgbClr val="000000"/>
                </a:solidFill>
              </a:rPr>
              <a:t> Spatial Envelope   (</a:t>
            </a:r>
            <a:r>
              <a:rPr lang="en-US" altLang="en-US" sz="2000" i="1">
                <a:solidFill>
                  <a:srgbClr val="000000"/>
                </a:solidFill>
              </a:rPr>
              <a:t>e.g. enclosed, symmetrical</a:t>
            </a:r>
            <a:r>
              <a:rPr lang="en-US" altLang="en-US" sz="2000">
                <a:solidFill>
                  <a:srgbClr val="000000"/>
                </a:solidFill>
              </a:rPr>
              <a:t>)</a:t>
            </a:r>
          </a:p>
        </p:txBody>
      </p:sp>
      <p:sp>
        <p:nvSpPr>
          <p:cNvPr id="122887" name="TextBox 6"/>
          <p:cNvSpPr txBox="1">
            <a:spLocks noChangeArrowheads="1"/>
          </p:cNvSpPr>
          <p:nvPr/>
        </p:nvSpPr>
        <p:spPr bwMode="auto">
          <a:xfrm>
            <a:off x="1943100" y="114300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9" tIns="45669" rIns="91339" bIns="45669">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hlinkClick r:id="rId4"/>
              </a:rPr>
              <a:t>http://www.cs.brown.edu/~gen/sunattributes.html</a:t>
            </a:r>
            <a:endParaRPr lang="en-US" altLang="en-US" sz="1800">
              <a:solidFill>
                <a:srgbClr val="000000"/>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endParaRPr lang="en-US" altLang="en-US" smtClean="0"/>
          </a:p>
        </p:txBody>
      </p:sp>
      <p:sp>
        <p:nvSpPr>
          <p:cNvPr id="123907" name="Content Placeholder 2"/>
          <p:cNvSpPr>
            <a:spLocks noGrp="1"/>
          </p:cNvSpPr>
          <p:nvPr>
            <p:ph idx="1"/>
          </p:nvPr>
        </p:nvSpPr>
        <p:spPr/>
        <p:txBody>
          <a:bodyPr/>
          <a:lstStyle/>
          <a:p>
            <a:pPr eaLnBrk="1" hangingPunct="1"/>
            <a:endParaRPr lang="en-US" altLang="en-US" smtClean="0"/>
          </a:p>
        </p:txBody>
      </p:sp>
      <p:pic>
        <p:nvPicPr>
          <p:cNvPr id="123908" name="Picture 2" descr="C:\Documents and Settings\James\Desktop\presentations\Ph.D. Recruiting 2012\attribute figures\Attribute_annotation_samp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650"/>
            <a:ext cx="9144000" cy="867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Documents and Settings\James\Desktop\presentations\cvpr area chair\journal_submission\gen_figs\t-SNE_space_nearest_neighbors.png"/>
          <p:cNvPicPr>
            <a:picLocks noChangeAspect="1" noChangeArrowheads="1"/>
          </p:cNvPicPr>
          <p:nvPr/>
        </p:nvPicPr>
        <p:blipFill>
          <a:blip r:embed="rId2">
            <a:extLst>
              <a:ext uri="{28A0092B-C50C-407E-A947-70E740481C1C}">
                <a14:useLocalDpi xmlns:a14="http://schemas.microsoft.com/office/drawing/2010/main" val="0"/>
              </a:ext>
            </a:extLst>
          </a:blip>
          <a:srcRect l="551" r="9135"/>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Box 4"/>
          <p:cNvSpPr txBox="1">
            <a:spLocks noChangeArrowheads="1"/>
          </p:cNvSpPr>
          <p:nvPr/>
        </p:nvSpPr>
        <p:spPr bwMode="auto">
          <a:xfrm>
            <a:off x="685800" y="6172200"/>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rPr>
              <a:t>102 dimensional attribute space reduced to 2d with t-SNE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nts and Settings\James\Desktop\presentations\cvpr area chair\journal_submission\gen_figs\tsne_attribute_enclosed_area.png"/>
          <p:cNvPicPr>
            <a:picLocks noChangeAspect="1" noChangeArrowheads="1"/>
          </p:cNvPicPr>
          <p:nvPr/>
        </p:nvPicPr>
        <p:blipFill>
          <a:blip r:embed="rId2">
            <a:extLst>
              <a:ext uri="{28A0092B-C50C-407E-A947-70E740481C1C}">
                <a14:useLocalDpi xmlns:a14="http://schemas.microsoft.com/office/drawing/2010/main" val="0"/>
              </a:ext>
            </a:extLst>
          </a:blip>
          <a:srcRect t="9807"/>
          <a:stretch>
            <a:fillRect/>
          </a:stretch>
        </p:blipFill>
        <p:spPr bwMode="auto">
          <a:xfrm>
            <a:off x="685800" y="381000"/>
            <a:ext cx="77660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Box 8"/>
          <p:cNvSpPr txBox="1">
            <a:spLocks noChangeArrowheads="1"/>
          </p:cNvSpPr>
          <p:nvPr/>
        </p:nvSpPr>
        <p:spPr bwMode="auto">
          <a:xfrm>
            <a:off x="1676400" y="152400"/>
            <a:ext cx="579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000000"/>
                </a:solidFill>
              </a:rPr>
              <a:t>Enclosed Area</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endParaRPr lang="en-US" altLang="en-US" smtClean="0"/>
          </a:p>
        </p:txBody>
      </p:sp>
      <p:sp>
        <p:nvSpPr>
          <p:cNvPr id="126979" name="Content Placeholder 2"/>
          <p:cNvSpPr>
            <a:spLocks noGrp="1"/>
          </p:cNvSpPr>
          <p:nvPr>
            <p:ph idx="1"/>
          </p:nvPr>
        </p:nvSpPr>
        <p:spPr/>
        <p:txBody>
          <a:bodyPr/>
          <a:lstStyle/>
          <a:p>
            <a:pPr eaLnBrk="1" hangingPunct="1"/>
            <a:endParaRPr lang="en-US" altLang="en-US" smtClean="0"/>
          </a:p>
        </p:txBody>
      </p:sp>
      <p:pic>
        <p:nvPicPr>
          <p:cNvPr id="126980" name="Picture 3" descr="C:\Documents and Settings\James\Desktop\presentations\cvpr area chair\journal_submission\gen_figs\tsne_attribute_open_area.png"/>
          <p:cNvPicPr>
            <a:picLocks noChangeAspect="1" noChangeArrowheads="1"/>
          </p:cNvPicPr>
          <p:nvPr/>
        </p:nvPicPr>
        <p:blipFill>
          <a:blip r:embed="rId2">
            <a:extLst>
              <a:ext uri="{28A0092B-C50C-407E-A947-70E740481C1C}">
                <a14:useLocalDpi xmlns:a14="http://schemas.microsoft.com/office/drawing/2010/main" val="0"/>
              </a:ext>
            </a:extLst>
          </a:blip>
          <a:srcRect t="9807"/>
          <a:stretch>
            <a:fillRect/>
          </a:stretch>
        </p:blipFill>
        <p:spPr bwMode="auto">
          <a:xfrm>
            <a:off x="685800" y="381000"/>
            <a:ext cx="77660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Box 4"/>
          <p:cNvSpPr txBox="1">
            <a:spLocks noChangeArrowheads="1"/>
          </p:cNvSpPr>
          <p:nvPr/>
        </p:nvSpPr>
        <p:spPr bwMode="auto">
          <a:xfrm>
            <a:off x="1676400" y="152400"/>
            <a:ext cx="579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000000"/>
                </a:solidFill>
              </a:rPr>
              <a:t>Open Area</a:t>
            </a:r>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endParaRPr lang="en-US" altLang="en-US" smtClean="0"/>
          </a:p>
        </p:txBody>
      </p:sp>
      <p:sp>
        <p:nvSpPr>
          <p:cNvPr id="128003" name="Content Placeholder 2"/>
          <p:cNvSpPr>
            <a:spLocks noGrp="1"/>
          </p:cNvSpPr>
          <p:nvPr>
            <p:ph idx="1"/>
          </p:nvPr>
        </p:nvSpPr>
        <p:spPr/>
        <p:txBody>
          <a:bodyPr/>
          <a:lstStyle/>
          <a:p>
            <a:pPr eaLnBrk="1" hangingPunct="1"/>
            <a:endParaRPr lang="en-US" altLang="en-US" smtClean="0"/>
          </a:p>
        </p:txBody>
      </p:sp>
      <p:pic>
        <p:nvPicPr>
          <p:cNvPr id="128004" name="Picture 5" descr="C:\Documents and Settings\James\Desktop\presentations\cvpr area chair\journal_submission\gen_figs\tsne_attribute_transpoting.png"/>
          <p:cNvPicPr>
            <a:picLocks noChangeAspect="1" noChangeArrowheads="1"/>
          </p:cNvPicPr>
          <p:nvPr/>
        </p:nvPicPr>
        <p:blipFill>
          <a:blip r:embed="rId2">
            <a:extLst>
              <a:ext uri="{28A0092B-C50C-407E-A947-70E740481C1C}">
                <a14:useLocalDpi xmlns:a14="http://schemas.microsoft.com/office/drawing/2010/main" val="0"/>
              </a:ext>
            </a:extLst>
          </a:blip>
          <a:srcRect t="10788"/>
          <a:stretch>
            <a:fillRect/>
          </a:stretch>
        </p:blipFill>
        <p:spPr bwMode="auto">
          <a:xfrm>
            <a:off x="685800" y="457200"/>
            <a:ext cx="77660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Box 4"/>
          <p:cNvSpPr txBox="1">
            <a:spLocks noChangeArrowheads="1"/>
          </p:cNvSpPr>
          <p:nvPr/>
        </p:nvSpPr>
        <p:spPr bwMode="auto">
          <a:xfrm>
            <a:off x="1676400" y="152400"/>
            <a:ext cx="579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000000"/>
                </a:solidFill>
              </a:rPr>
              <a:t>Transport</a:t>
            </a: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endParaRPr lang="en-US" altLang="en-US" smtClean="0"/>
          </a:p>
        </p:txBody>
      </p:sp>
      <p:sp>
        <p:nvSpPr>
          <p:cNvPr id="129027" name="Content Placeholder 2"/>
          <p:cNvSpPr>
            <a:spLocks noGrp="1"/>
          </p:cNvSpPr>
          <p:nvPr>
            <p:ph idx="1"/>
          </p:nvPr>
        </p:nvSpPr>
        <p:spPr/>
        <p:txBody>
          <a:bodyPr/>
          <a:lstStyle/>
          <a:p>
            <a:pPr eaLnBrk="1" hangingPunct="1"/>
            <a:endParaRPr lang="en-US" altLang="en-US" smtClean="0"/>
          </a:p>
        </p:txBody>
      </p:sp>
      <p:pic>
        <p:nvPicPr>
          <p:cNvPr id="129028" name="Picture 4" descr="C:\Documents and Settings\James\Desktop\presentations\cvpr area chair\journal_submission\gen_figs\tsne_attribute_sailing.png"/>
          <p:cNvPicPr>
            <a:picLocks noChangeAspect="1" noChangeArrowheads="1"/>
          </p:cNvPicPr>
          <p:nvPr/>
        </p:nvPicPr>
        <p:blipFill>
          <a:blip r:embed="rId2">
            <a:extLst>
              <a:ext uri="{28A0092B-C50C-407E-A947-70E740481C1C}">
                <a14:useLocalDpi xmlns:a14="http://schemas.microsoft.com/office/drawing/2010/main" val="0"/>
              </a:ext>
            </a:extLst>
          </a:blip>
          <a:srcRect t="8827"/>
          <a:stretch>
            <a:fillRect/>
          </a:stretch>
        </p:blipFill>
        <p:spPr bwMode="auto">
          <a:xfrm>
            <a:off x="685800" y="304800"/>
            <a:ext cx="77660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Box 4"/>
          <p:cNvSpPr txBox="1">
            <a:spLocks noChangeArrowheads="1"/>
          </p:cNvSpPr>
          <p:nvPr/>
        </p:nvSpPr>
        <p:spPr bwMode="auto">
          <a:xfrm>
            <a:off x="1676400" y="152400"/>
            <a:ext cx="579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000000"/>
                </a:solidFill>
              </a:rPr>
              <a:t>Sailing</a:t>
            </a:r>
          </a:p>
        </p:txBody>
      </p:sp>
      <p:pic>
        <p:nvPicPr>
          <p:cNvPr id="4098" name="Picture 2" descr="C:\Documents and Settings\James\Desktop\presentations\cvpr area chair\sun_abmlxmypgehlmja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1148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C:\Documents and Settings\James\Desktop\presentations\cvpr area chair\sun_aajqmsaavkmgbs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810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6" descr="C:\Documents and Settings\James\Desktop\presentations\cvpr area chair\journal_submission\gen_figs\tSNE_graph_all_15_categories.png"/>
          <p:cNvPicPr>
            <a:picLocks noChangeAspect="1" noChangeArrowheads="1"/>
          </p:cNvPicPr>
          <p:nvPr/>
        </p:nvPicPr>
        <p:blipFill>
          <a:blip r:embed="rId2">
            <a:extLst>
              <a:ext uri="{28A0092B-C50C-407E-A947-70E740481C1C}">
                <a14:useLocalDpi xmlns:a14="http://schemas.microsoft.com/office/drawing/2010/main" val="0"/>
              </a:ext>
            </a:extLst>
          </a:blip>
          <a:srcRect l="972" t="17465" r="896" b="1942"/>
          <a:stretch>
            <a:fillRect/>
          </a:stretch>
        </p:blipFill>
        <p:spPr bwMode="auto">
          <a:xfrm>
            <a:off x="720725" y="914400"/>
            <a:ext cx="7702550" cy="63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4"/>
          <p:cNvSpPr txBox="1">
            <a:spLocks noChangeArrowheads="1"/>
          </p:cNvSpPr>
          <p:nvPr/>
        </p:nvSpPr>
        <p:spPr bwMode="auto">
          <a:xfrm>
            <a:off x="609600" y="152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solidFill>
                  <a:srgbClr val="000000"/>
                </a:solidFill>
              </a:rPr>
              <a:t>Instances of the “15 Scene” Categories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87400"/>
            <a:ext cx="57912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1"/>
          <p:cNvSpPr/>
          <p:nvPr/>
        </p:nvSpPr>
        <p:spPr>
          <a:xfrm>
            <a:off x="457200" y="0"/>
            <a:ext cx="8229600" cy="10541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wrap="none" lIns="0" tIns="0" rIns="0" bIns="0" anchor="ctr" anchorCtr="1" compatLnSpc="0"/>
          <a:lstStyle/>
          <a:p>
            <a:pPr algn="ctr" defTabSz="913130" fontAlgn="auto" hangingPunct="0">
              <a:spcBef>
                <a:spcPts val="0"/>
              </a:spcBef>
              <a:spcAft>
                <a:spcPts val="0"/>
              </a:spcAft>
              <a:defRPr sz="1800" b="0" i="0" u="none" strike="noStrike" kern="0" cap="none" spc="0" baseline="0">
                <a:solidFill>
                  <a:srgbClr val="000000"/>
                </a:solidFill>
                <a:uFillTx/>
              </a:defRPr>
            </a:pPr>
            <a:r>
              <a:rPr lang="en-US" sz="3200" kern="0" dirty="0">
                <a:solidFill>
                  <a:srgbClr val="000000"/>
                </a:solidFill>
                <a:latin typeface="Arial" pitchFamily="18"/>
                <a:ea typeface="DejaVu Sans" pitchFamily="2"/>
                <a:cs typeface="DejaVu Sans" pitchFamily="2"/>
              </a:rPr>
              <a:t>Average Precision of Attribute Classifiers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00200" y="2514600"/>
            <a:ext cx="2667000" cy="3733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204" name="TextBox 14"/>
          <p:cNvSpPr txBox="1">
            <a:spLocks noChangeArrowheads="1"/>
          </p:cNvSpPr>
          <p:nvPr/>
        </p:nvSpPr>
        <p:spPr bwMode="auto">
          <a:xfrm>
            <a:off x="4876800" y="17526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latin typeface="Arial" panose="020B0604020202020204" pitchFamily="34" charset="0"/>
              </a:rPr>
              <a:t>What do we want to know about this object? </a:t>
            </a:r>
          </a:p>
        </p:txBody>
      </p:sp>
      <p:sp>
        <p:nvSpPr>
          <p:cNvPr id="51205" name="TextBox 15"/>
          <p:cNvSpPr txBox="1">
            <a:spLocks noChangeArrowheads="1"/>
          </p:cNvSpPr>
          <p:nvPr/>
        </p:nvSpPr>
        <p:spPr bwMode="auto">
          <a:xfrm>
            <a:off x="5105400" y="3352800"/>
            <a:ext cx="3810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rgbClr val="000000"/>
                </a:solidFill>
                <a:latin typeface="Arial" panose="020B0604020202020204" pitchFamily="34" charset="0"/>
              </a:rPr>
              <a:t>Object recognition expert:</a:t>
            </a:r>
          </a:p>
          <a:p>
            <a:pPr eaLnBrk="1" hangingPunct="1">
              <a:spcBef>
                <a:spcPct val="0"/>
              </a:spcBef>
              <a:buFontTx/>
              <a:buNone/>
            </a:pPr>
            <a:r>
              <a:rPr lang="en-US" altLang="en-US" sz="2000">
                <a:solidFill>
                  <a:srgbClr val="000000"/>
                </a:solidFill>
                <a:latin typeface="Arial" panose="020B0604020202020204" pitchFamily="34" charset="0"/>
              </a:rPr>
              <a:t>“Dog”</a:t>
            </a:r>
          </a:p>
          <a:p>
            <a:pPr eaLnBrk="1" hangingPunct="1">
              <a:spcBef>
                <a:spcPct val="0"/>
              </a:spcBef>
              <a:buFontTx/>
              <a:buNone/>
            </a:pPr>
            <a:endParaRPr lang="en-US" altLang="en-US" sz="2000">
              <a:solidFill>
                <a:srgbClr val="000000"/>
              </a:solidFill>
              <a:latin typeface="Arial" panose="020B0604020202020204" pitchFamily="34" charset="0"/>
            </a:endParaRPr>
          </a:p>
          <a:p>
            <a:pPr eaLnBrk="1" hangingPunct="1">
              <a:spcBef>
                <a:spcPct val="0"/>
              </a:spcBef>
              <a:buFontTx/>
              <a:buNone/>
            </a:pPr>
            <a:r>
              <a:rPr lang="en-US" altLang="en-US" sz="2000">
                <a:solidFill>
                  <a:srgbClr val="000000"/>
                </a:solidFill>
                <a:latin typeface="Arial" panose="020B0604020202020204" pitchFamily="34" charset="0"/>
              </a:rPr>
              <a:t>Person in the Scene: </a:t>
            </a:r>
          </a:p>
          <a:p>
            <a:pPr eaLnBrk="1" hangingPunct="1">
              <a:spcBef>
                <a:spcPct val="0"/>
              </a:spcBef>
              <a:buFontTx/>
              <a:buNone/>
            </a:pPr>
            <a:r>
              <a:rPr lang="en-US" altLang="en-US" sz="2000">
                <a:solidFill>
                  <a:srgbClr val="000000"/>
                </a:solidFill>
                <a:latin typeface="Arial" panose="020B0604020202020204" pitchFamily="34" charset="0"/>
              </a:rPr>
              <a:t>“Big pointy teeth”, “Can move fast”, “Looks angry”</a:t>
            </a:r>
          </a:p>
        </p:txBody>
      </p:sp>
      <p:sp>
        <p:nvSpPr>
          <p:cNvPr id="17" name="Rectangle 16"/>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207" name="Title 17"/>
          <p:cNvSpPr>
            <a:spLocks noGrp="1"/>
          </p:cNvSpPr>
          <p:nvPr>
            <p:ph type="title"/>
          </p:nvPr>
        </p:nvSpPr>
        <p:spPr/>
        <p:txBody>
          <a:bodyPr/>
          <a:lstStyle/>
          <a:p>
            <a:endParaRPr lang="en-US" altLang="en-US" smtClean="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p:nvPr/>
        </p:nvSpPr>
        <p:spPr>
          <a:xfrm>
            <a:off x="457200" y="0"/>
            <a:ext cx="8229600" cy="10541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wrap="none" lIns="0" tIns="0" rIns="0" bIns="0" anchor="ctr" anchorCtr="1" compatLnSpc="0"/>
          <a:lstStyle/>
          <a:p>
            <a:pPr algn="ctr" defTabSz="913130" fontAlgn="auto" hangingPunct="0">
              <a:spcBef>
                <a:spcPts val="0"/>
              </a:spcBef>
              <a:spcAft>
                <a:spcPts val="0"/>
              </a:spcAft>
              <a:defRPr sz="1800" b="0" i="0" u="none" strike="noStrike" kern="0" cap="none" spc="0" baseline="0">
                <a:solidFill>
                  <a:srgbClr val="000000"/>
                </a:solidFill>
                <a:uFillTx/>
              </a:defRPr>
            </a:pPr>
            <a:r>
              <a:rPr lang="en-US" sz="3200" kern="0" dirty="0">
                <a:solidFill>
                  <a:srgbClr val="000000"/>
                </a:solidFill>
                <a:latin typeface="Arial" pitchFamily="18"/>
                <a:ea typeface="DejaVu Sans" pitchFamily="2"/>
                <a:cs typeface="DejaVu Sans" pitchFamily="2"/>
              </a:rPr>
              <a:t>Average Precision of Attribute Classifiers</a:t>
            </a:r>
          </a:p>
        </p:txBody>
      </p:sp>
      <p:sp>
        <p:nvSpPr>
          <p:cNvPr id="3" name="TextShape 2"/>
          <p:cNvSpPr/>
          <p:nvPr/>
        </p:nvSpPr>
        <p:spPr>
          <a:xfrm>
            <a:off x="457200" y="1649413"/>
            <a:ext cx="8229600" cy="443547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lIns="89879" tIns="44933" rIns="89879" bIns="44933" compatLnSpc="0"/>
          <a:lstStyle/>
          <a:p>
            <a:pPr defTabSz="913130" fontAlgn="auto" hangingPunct="0">
              <a:spcBef>
                <a:spcPts val="0"/>
              </a:spcBef>
              <a:spcAft>
                <a:spcPts val="0"/>
              </a:spcAft>
              <a:defRPr sz="1800" b="0" i="0" u="none" strike="noStrike" kern="0" cap="none" spc="0" baseline="0">
                <a:solidFill>
                  <a:srgbClr val="000000"/>
                </a:solidFill>
                <a:uFillTx/>
              </a:defRPr>
            </a:pPr>
            <a:endParaRPr lang="en-US" kern="0" dirty="0">
              <a:solidFill>
                <a:srgbClr val="000000"/>
              </a:solidFill>
              <a:latin typeface="Arial" pitchFamily="18"/>
              <a:ea typeface="DejaVu Sans" pitchFamily="2"/>
              <a:cs typeface="DejaVu Sans" pitchFamily="2"/>
            </a:endParaRPr>
          </a:p>
        </p:txBody>
      </p:sp>
      <p:pic>
        <p:nvPicPr>
          <p:cNvPr id="132100" name="Picture 2" descr="C:\Users\James\Google Drive\presentations\MIT decarlo 2012\ap_scores.jpg"/>
          <p:cNvPicPr>
            <a:picLocks noChangeAspect="1" noChangeArrowheads="1"/>
          </p:cNvPicPr>
          <p:nvPr/>
        </p:nvPicPr>
        <p:blipFill>
          <a:blip r:embed="rId3">
            <a:extLst>
              <a:ext uri="{28A0092B-C50C-407E-A947-70E740481C1C}">
                <a14:useLocalDpi xmlns:a14="http://schemas.microsoft.com/office/drawing/2010/main" val="0"/>
              </a:ext>
            </a:extLst>
          </a:blip>
          <a:srcRect t="1602"/>
          <a:stretch>
            <a:fillRect/>
          </a:stretch>
        </p:blipFill>
        <p:spPr bwMode="auto">
          <a:xfrm>
            <a:off x="0" y="1152525"/>
            <a:ext cx="91440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r>
              <a:rPr lang="en-US" altLang="en-US" smtClean="0"/>
              <a:t>Attribute Recognition</a:t>
            </a:r>
          </a:p>
        </p:txBody>
      </p:sp>
      <p:pic>
        <p:nvPicPr>
          <p:cNvPr id="133123" name="Picture 2" descr="C:\Documents and Settings\James\Desktop\presentations\Ph.D. Recruiting 2012\attribute figures\attribute_recognition.png"/>
          <p:cNvPicPr>
            <a:picLocks noChangeAspect="1" noChangeArrowheads="1"/>
          </p:cNvPicPr>
          <p:nvPr/>
        </p:nvPicPr>
        <p:blipFill>
          <a:blip r:embed="rId2">
            <a:extLst>
              <a:ext uri="{28A0092B-C50C-407E-A947-70E740481C1C}">
                <a14:useLocalDpi xmlns:a14="http://schemas.microsoft.com/office/drawing/2010/main" val="0"/>
              </a:ext>
            </a:extLst>
          </a:blip>
          <a:srcRect b="59811"/>
          <a:stretch>
            <a:fillRect/>
          </a:stretch>
        </p:blipFill>
        <p:spPr bwMode="auto">
          <a:xfrm>
            <a:off x="1814513" y="1447800"/>
            <a:ext cx="5710237"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2" descr="C:\Documents and Settings\James\Desktop\presentations\Ph.D. Recruiting 2012\attribute figures\attribute_recognition.png"/>
          <p:cNvPicPr>
            <a:picLocks noChangeAspect="1" noChangeArrowheads="1"/>
          </p:cNvPicPr>
          <p:nvPr/>
        </p:nvPicPr>
        <p:blipFill>
          <a:blip r:embed="rId2">
            <a:extLst>
              <a:ext uri="{28A0092B-C50C-407E-A947-70E740481C1C}">
                <a14:useLocalDpi xmlns:a14="http://schemas.microsoft.com/office/drawing/2010/main" val="0"/>
              </a:ext>
            </a:extLst>
          </a:blip>
          <a:srcRect t="69957"/>
          <a:stretch>
            <a:fillRect/>
          </a:stretch>
        </p:blipFill>
        <p:spPr bwMode="auto">
          <a:xfrm>
            <a:off x="1828800" y="4343400"/>
            <a:ext cx="57102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457200" y="0"/>
            <a:ext cx="8229600" cy="1143000"/>
          </a:xfrm>
        </p:spPr>
        <p:txBody>
          <a:bodyPr/>
          <a:lstStyle/>
          <a:p>
            <a:pPr eaLnBrk="1" hangingPunct="1"/>
            <a:r>
              <a:rPr lang="en-US" altLang="en-US" smtClean="0"/>
              <a:t>Most Confident Classifications</a:t>
            </a:r>
          </a:p>
        </p:txBody>
      </p:sp>
      <p:pic>
        <p:nvPicPr>
          <p:cNvPr id="134147" name="Picture 2" descr="C:\Documents and Settings\James\Desktop\presentations\cvpr area chair\journal_submission\gen_figs\top5.png"/>
          <p:cNvPicPr>
            <a:picLocks noChangeAspect="1" noChangeArrowheads="1"/>
          </p:cNvPicPr>
          <p:nvPr/>
        </p:nvPicPr>
        <p:blipFill>
          <a:blip r:embed="rId2">
            <a:extLst>
              <a:ext uri="{28A0092B-C50C-407E-A947-70E740481C1C}">
                <a14:useLocalDpi xmlns:a14="http://schemas.microsoft.com/office/drawing/2010/main" val="0"/>
              </a:ext>
            </a:extLst>
          </a:blip>
          <a:srcRect t="8279" b="50372"/>
          <a:stretch>
            <a:fillRect/>
          </a:stretch>
        </p:blipFill>
        <p:spPr bwMode="auto">
          <a:xfrm>
            <a:off x="533400" y="1133475"/>
            <a:ext cx="7204075"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Documents and Settings\James\Desktop\presentations\cvpr area chair\journal_submission\gen_figs\top5.png"/>
          <p:cNvPicPr>
            <a:picLocks noChangeAspect="1" noChangeArrowheads="1"/>
          </p:cNvPicPr>
          <p:nvPr/>
        </p:nvPicPr>
        <p:blipFill>
          <a:blip r:embed="rId3">
            <a:extLst>
              <a:ext uri="{28A0092B-C50C-407E-A947-70E740481C1C}">
                <a14:useLocalDpi xmlns:a14="http://schemas.microsoft.com/office/drawing/2010/main" val="0"/>
              </a:ext>
            </a:extLst>
          </a:blip>
          <a:srcRect t="57893" b="882"/>
          <a:stretch>
            <a:fillRect/>
          </a:stretch>
        </p:blipFill>
        <p:spPr bwMode="auto">
          <a:xfrm>
            <a:off x="533400" y="1136650"/>
            <a:ext cx="7218363"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itle 1"/>
          <p:cNvSpPr>
            <a:spLocks noGrp="1"/>
          </p:cNvSpPr>
          <p:nvPr>
            <p:ph type="title"/>
          </p:nvPr>
        </p:nvSpPr>
        <p:spPr>
          <a:xfrm>
            <a:off x="457200" y="0"/>
            <a:ext cx="8229600" cy="1143000"/>
          </a:xfrm>
        </p:spPr>
        <p:txBody>
          <a:bodyPr/>
          <a:lstStyle/>
          <a:p>
            <a:pPr eaLnBrk="1" hangingPunct="1"/>
            <a:r>
              <a:rPr lang="en-US" altLang="en-US" smtClean="0"/>
              <a:t>Most Confident Classifications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Recap: Attributes and Crowdsourcing</a:t>
            </a:r>
          </a:p>
        </p:txBody>
      </p:sp>
      <p:sp>
        <p:nvSpPr>
          <p:cNvPr id="3" name="Content Placeholder 2"/>
          <p:cNvSpPr>
            <a:spLocks noGrp="1"/>
          </p:cNvSpPr>
          <p:nvPr>
            <p:ph idx="1"/>
          </p:nvPr>
        </p:nvSpPr>
        <p:spPr>
          <a:xfrm>
            <a:off x="457200" y="990600"/>
            <a:ext cx="8229600" cy="5410200"/>
          </a:xfrm>
        </p:spPr>
        <p:txBody>
          <a:bodyPr>
            <a:normAutofit lnSpcReduction="10000"/>
          </a:bodyPr>
          <a:lstStyle/>
          <a:p>
            <a:pPr marL="342777" indent="-342777">
              <a:buFont typeface="Arial" charset="0"/>
              <a:buChar char="•"/>
              <a:defRPr/>
            </a:pPr>
            <a:r>
              <a:rPr lang="en-US" altLang="en-US" dirty="0" smtClean="0"/>
              <a:t>If you can only get one label per instance, maybe a categorical label is the most informative.</a:t>
            </a:r>
          </a:p>
          <a:p>
            <a:pPr marL="342777" indent="-342777">
              <a:buFont typeface="Arial" charset="0"/>
              <a:buChar char="•"/>
              <a:defRPr/>
            </a:pPr>
            <a:r>
              <a:rPr lang="en-US" altLang="en-US" dirty="0" smtClean="0"/>
              <a:t>But now that crowdsourcing exists, we can get enough training data to simultaneously reason about a multitude of object / scene properties (e.g. attributes).</a:t>
            </a:r>
          </a:p>
          <a:p>
            <a:pPr marL="342777" indent="-342777">
              <a:buFont typeface="Arial" charset="0"/>
              <a:buChar char="•"/>
              <a:defRPr/>
            </a:pPr>
            <a:r>
              <a:rPr lang="en-US" altLang="en-US" dirty="0" smtClean="0"/>
              <a:t>In general, there is a broadening of interesting recognition tasks.</a:t>
            </a:r>
          </a:p>
          <a:p>
            <a:pPr marL="342777" indent="-342777">
              <a:buFont typeface="Arial" charset="0"/>
              <a:buChar char="•"/>
              <a:defRPr/>
            </a:pPr>
            <a:r>
              <a:rPr lang="en-US" altLang="en-US" dirty="0" smtClean="0"/>
              <a:t>Zero-shot learning: model category with an attribute distribution only.</a:t>
            </a:r>
          </a:p>
        </p:txBody>
      </p:sp>
    </p:spTree>
    <p:extLst>
      <p:ext uri="{BB962C8B-B14F-4D97-AF65-F5344CB8AC3E}">
        <p14:creationId xmlns:p14="http://schemas.microsoft.com/office/powerpoint/2010/main" val="2586454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ags/tag10.xml><?xml version="1.0" encoding="utf-8"?>
<p:tagLst xmlns:a="http://schemas.openxmlformats.org/drawingml/2006/main" xmlns:r="http://schemas.openxmlformats.org/officeDocument/2006/relationships" xmlns:p="http://schemas.openxmlformats.org/presentationml/2006/main">
  <p:tag name="TIMING" val="|18.3|12.8|27.7"/>
</p:tagLst>
</file>

<file path=ppt/tags/tag2.xml><?xml version="1.0" encoding="utf-8"?>
<p:tagLst xmlns:a="http://schemas.openxmlformats.org/drawingml/2006/main" xmlns:r="http://schemas.openxmlformats.org/officeDocument/2006/relationships" xmlns:p="http://schemas.openxmlformats.org/presentationml/2006/main">
  <p:tag name="TIMING" val="|10.2"/>
</p:tagLst>
</file>

<file path=ppt/tags/tag3.xml><?xml version="1.0" encoding="utf-8"?>
<p:tagLst xmlns:a="http://schemas.openxmlformats.org/drawingml/2006/main" xmlns:r="http://schemas.openxmlformats.org/officeDocument/2006/relationships" xmlns:p="http://schemas.openxmlformats.org/presentationml/2006/main">
  <p:tag name="TIMING" val="|8.3"/>
</p:tagLst>
</file>

<file path=ppt/tags/tag4.xml><?xml version="1.0" encoding="utf-8"?>
<p:tagLst xmlns:a="http://schemas.openxmlformats.org/drawingml/2006/main" xmlns:r="http://schemas.openxmlformats.org/officeDocument/2006/relationships" xmlns:p="http://schemas.openxmlformats.org/presentationml/2006/main">
  <p:tag name="TIMING" val="|39.7|48"/>
</p:tagLst>
</file>

<file path=ppt/tags/tag5.xml><?xml version="1.0" encoding="utf-8"?>
<p:tagLst xmlns:a="http://schemas.openxmlformats.org/drawingml/2006/main" xmlns:r="http://schemas.openxmlformats.org/officeDocument/2006/relationships" xmlns:p="http://schemas.openxmlformats.org/presentationml/2006/main">
  <p:tag name="TIMING" val="|20.6"/>
</p:tagLst>
</file>

<file path=ppt/tags/tag6.xml><?xml version="1.0" encoding="utf-8"?>
<p:tagLst xmlns:a="http://schemas.openxmlformats.org/drawingml/2006/main" xmlns:r="http://schemas.openxmlformats.org/officeDocument/2006/relationships" xmlns:p="http://schemas.openxmlformats.org/presentationml/2006/main">
  <p:tag name="TIMING" val="|37.2"/>
</p:tagLst>
</file>

<file path=ppt/tags/tag7.xml><?xml version="1.0" encoding="utf-8"?>
<p:tagLst xmlns:a="http://schemas.openxmlformats.org/drawingml/2006/main" xmlns:r="http://schemas.openxmlformats.org/officeDocument/2006/relationships" xmlns:p="http://schemas.openxmlformats.org/presentationml/2006/main">
  <p:tag name="TIMING" val="|28"/>
</p:tagLst>
</file>

<file path=ppt/tags/tag8.xml><?xml version="1.0" encoding="utf-8"?>
<p:tagLst xmlns:a="http://schemas.openxmlformats.org/drawingml/2006/main" xmlns:r="http://schemas.openxmlformats.org/officeDocument/2006/relationships" xmlns:p="http://schemas.openxmlformats.org/presentationml/2006/main">
  <p:tag name="TIMING" val="|22.2|24.2"/>
</p:tagLst>
</file>

<file path=ppt/tags/tag9.xml><?xml version="1.0" encoding="utf-8"?>
<p:tagLst xmlns:a="http://schemas.openxmlformats.org/drawingml/2006/main" xmlns:r="http://schemas.openxmlformats.org/officeDocument/2006/relationships" xmlns:p="http://schemas.openxmlformats.org/presentationml/2006/main">
  <p:tag name="TIMING" val="|61.5|25.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IG12 Master with Logo">
  <a:themeElements>
    <a:clrScheme name="Custom 1">
      <a:dk1>
        <a:srgbClr val="141313"/>
      </a:dk1>
      <a:lt1>
        <a:srgbClr val="787972"/>
      </a:lt1>
      <a:dk2>
        <a:srgbClr val="FFEDD6"/>
      </a:dk2>
      <a:lt2>
        <a:srgbClr val="96714E"/>
      </a:lt2>
      <a:accent1>
        <a:srgbClr val="F5BF66"/>
      </a:accent1>
      <a:accent2>
        <a:srgbClr val="D74820"/>
      </a:accent2>
      <a:accent3>
        <a:srgbClr val="58453A"/>
      </a:accent3>
      <a:accent4>
        <a:srgbClr val="FFFFFE"/>
      </a:accent4>
      <a:accent5>
        <a:srgbClr val="F6C066"/>
      </a:accent5>
      <a:accent6>
        <a:srgbClr val="D84820"/>
      </a:accent6>
      <a:hlink>
        <a:srgbClr val="FFFFFE"/>
      </a:hlink>
      <a:folHlink>
        <a:srgbClr val="76777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41971</TotalTime>
  <Words>2732</Words>
  <Application>Microsoft Office PowerPoint</Application>
  <PresentationFormat>On-screen Show (4:3)</PresentationFormat>
  <Paragraphs>521</Paragraphs>
  <Slides>94</Slides>
  <Notes>24</Notes>
  <HiddenSlides>24</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94</vt:i4>
      </vt:variant>
    </vt:vector>
  </HeadingPairs>
  <TitlesOfParts>
    <vt:vector size="108" baseType="lpstr">
      <vt:lpstr>MS PGothic</vt:lpstr>
      <vt:lpstr>MS PGothic</vt:lpstr>
      <vt:lpstr>Arial</vt:lpstr>
      <vt:lpstr>Calibri</vt:lpstr>
      <vt:lpstr>DejaVu Sans</vt:lpstr>
      <vt:lpstr>Verdana</vt:lpstr>
      <vt:lpstr>Wingdings</vt:lpstr>
      <vt:lpstr>Office Theme</vt:lpstr>
      <vt:lpstr>1_Office Theme</vt:lpstr>
      <vt:lpstr>3_Office Theme</vt:lpstr>
      <vt:lpstr>4_Office Theme</vt:lpstr>
      <vt:lpstr>5_Office Theme</vt:lpstr>
      <vt:lpstr>1_SIG12 Master with Logo</vt:lpstr>
      <vt:lpstr>Acrobat Document</vt:lpstr>
      <vt:lpstr>Attributes</vt:lpstr>
      <vt:lpstr>Recap: Human Computation</vt:lpstr>
      <vt:lpstr>Recap: Recognition Data Sets</vt:lpstr>
      <vt:lpstr>Today – Crowd enabled recognition</vt:lpstr>
      <vt:lpstr>   Describing Objects by their Attributes  </vt:lpstr>
      <vt:lpstr>PowerPoint Presentation</vt:lpstr>
      <vt:lpstr>PowerPoint Presentation</vt:lpstr>
      <vt:lpstr>PowerPoint Presentation</vt:lpstr>
      <vt:lpstr>PowerPoint Presentation</vt:lpstr>
      <vt:lpstr>Our Goal: Infer Object Properties</vt:lpstr>
      <vt:lpstr>Why Infer Properties</vt:lpstr>
      <vt:lpstr>Why Infer Properties</vt:lpstr>
      <vt:lpstr>Why Infer Properties</vt:lpstr>
      <vt:lpstr>Why Infer Properties</vt:lpstr>
      <vt:lpstr>Why Infer Properties</vt:lpstr>
      <vt:lpstr>Strategy 1: Category Recognition</vt:lpstr>
      <vt:lpstr>Strategy 2: Exemplar Matching</vt:lpstr>
      <vt:lpstr>Strategy 3: Infer Properties Directly</vt:lpstr>
      <vt:lpstr>The Three Strategies</vt:lpstr>
      <vt:lpstr>Our attributes </vt:lpstr>
      <vt:lpstr>Attribute Examples</vt:lpstr>
      <vt:lpstr>Attribute Examples</vt:lpstr>
      <vt:lpstr>Datasets</vt:lpstr>
      <vt:lpstr>Annotation on Amazon Turk</vt:lpstr>
      <vt:lpstr>Our approach</vt:lpstr>
      <vt:lpstr>Features</vt:lpstr>
      <vt:lpstr>Our approach</vt:lpstr>
      <vt:lpstr>Learning Attributes</vt:lpstr>
      <vt:lpstr>Learning Attributes</vt:lpstr>
      <vt:lpstr>Dealing with Correlated Attributes</vt:lpstr>
      <vt:lpstr>Decorrelating attributes</vt:lpstr>
      <vt:lpstr>Feature Selection</vt:lpstr>
      <vt:lpstr>Feature selection</vt:lpstr>
      <vt:lpstr>Experiments</vt:lpstr>
      <vt:lpstr>Results: Predicting attributes</vt:lpstr>
      <vt:lpstr>Describing Objects by their Attributes</vt:lpstr>
      <vt:lpstr>Describing Objects by their Attributes</vt:lpstr>
      <vt:lpstr>Attribute Prediction: Quantitative Analysis</vt:lpstr>
      <vt:lpstr>Average ROC Area</vt:lpstr>
      <vt:lpstr>Describing Objects by their Attributes</vt:lpstr>
      <vt:lpstr>Our approach</vt:lpstr>
      <vt:lpstr>Category Recognition</vt:lpstr>
      <vt:lpstr>Attributes not big help when sufficient data</vt:lpstr>
      <vt:lpstr>Learning New Categories</vt:lpstr>
      <vt:lpstr>Recognition of New Categories</vt:lpstr>
      <vt:lpstr>Identifying Unusual Attributes</vt:lpstr>
      <vt:lpstr>Absence of typical attributes</vt:lpstr>
      <vt:lpstr>Absence of typical attributes</vt:lpstr>
      <vt:lpstr>Presence of atypical attributes</vt:lpstr>
      <vt:lpstr>Presence of atypical attributes</vt:lpstr>
      <vt:lpstr>How do we know if we learn what we intend?</vt:lpstr>
      <vt:lpstr>Feature selection improves classifier semantics</vt:lpstr>
      <vt:lpstr>Attribute Localization</vt:lpstr>
      <vt:lpstr>Unusual attribute localization</vt:lpstr>
      <vt:lpstr>Correlation of Attributes</vt:lpstr>
      <vt:lpstr>Better semantics does not necessarily lead to higher overall accuracy</vt:lpstr>
      <vt:lpstr>Learning the wrong thing sometimes gives much better numbers</vt:lpstr>
      <vt:lpstr>Attribute localization</vt:lpstr>
      <vt:lpstr>How to tell if we learn what we intend</vt:lpstr>
      <vt:lpstr>Future efforts</vt:lpstr>
      <vt:lpstr>Conclusion</vt:lpstr>
      <vt:lpstr>Thank you</vt:lpstr>
      <vt:lpstr>Today – Crowd enabled recognition</vt:lpstr>
      <vt:lpstr>Space of Scenes</vt:lpstr>
      <vt:lpstr>PowerPoint Presentation</vt:lpstr>
      <vt:lpstr>PowerPoint Presentation</vt:lpstr>
      <vt:lpstr>PowerPoint Presentation</vt:lpstr>
      <vt:lpstr>PowerPoint Presentation</vt:lpstr>
      <vt:lpstr>PowerPoint Presentation</vt:lpstr>
      <vt:lpstr>Big Picture</vt:lpstr>
      <vt:lpstr>Attribute-based Visual Understanding</vt:lpstr>
      <vt:lpstr>PowerPoint Presentation</vt:lpstr>
      <vt:lpstr>PowerPoint Presentation</vt:lpstr>
      <vt:lpstr>PowerPoint Presentation</vt:lpstr>
      <vt:lpstr>PowerPoint Presentation</vt:lpstr>
      <vt:lpstr>PowerPoint Presentation</vt:lpstr>
      <vt:lpstr>PowerPoint Presentation</vt:lpstr>
      <vt:lpstr>Which Scene Attributes are Relevant?</vt:lpstr>
      <vt:lpstr>102 Scene Attributes</vt:lpstr>
      <vt:lpstr>PowerPoint Presentation</vt:lpstr>
      <vt:lpstr>SUN Attributes: A Large-Scale  Database of Scene Attributes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Attribute Recognition</vt:lpstr>
      <vt:lpstr>Most Confident Classifications</vt:lpstr>
      <vt:lpstr>Most Confident Classifications</vt:lpstr>
      <vt:lpstr>Recap: Attributes and Crowdsourcing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James</cp:lastModifiedBy>
  <cp:revision>186</cp:revision>
  <dcterms:created xsi:type="dcterms:W3CDTF">2009-12-16T02:55:56Z</dcterms:created>
  <dcterms:modified xsi:type="dcterms:W3CDTF">2016-11-02T18:17:17Z</dcterms:modified>
</cp:coreProperties>
</file>