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4"/>
  </p:notesMasterIdLst>
  <p:sldIdLst>
    <p:sldId id="398" r:id="rId3"/>
    <p:sldId id="542" r:id="rId4"/>
    <p:sldId id="713" r:id="rId5"/>
    <p:sldId id="554" r:id="rId6"/>
    <p:sldId id="577" r:id="rId7"/>
    <p:sldId id="579" r:id="rId8"/>
    <p:sldId id="714" r:id="rId9"/>
    <p:sldId id="715" r:id="rId10"/>
    <p:sldId id="716" r:id="rId11"/>
    <p:sldId id="717" r:id="rId12"/>
    <p:sldId id="718" r:id="rId13"/>
    <p:sldId id="719" r:id="rId14"/>
    <p:sldId id="720" r:id="rId15"/>
    <p:sldId id="721" r:id="rId16"/>
    <p:sldId id="722" r:id="rId17"/>
    <p:sldId id="723" r:id="rId18"/>
    <p:sldId id="724" r:id="rId19"/>
    <p:sldId id="725" r:id="rId20"/>
    <p:sldId id="726" r:id="rId21"/>
    <p:sldId id="727" r:id="rId22"/>
    <p:sldId id="728" r:id="rId23"/>
    <p:sldId id="729" r:id="rId24"/>
    <p:sldId id="730" r:id="rId25"/>
    <p:sldId id="641" r:id="rId26"/>
    <p:sldId id="669" r:id="rId27"/>
    <p:sldId id="642" r:id="rId28"/>
    <p:sldId id="643" r:id="rId29"/>
    <p:sldId id="655" r:id="rId30"/>
    <p:sldId id="644" r:id="rId31"/>
    <p:sldId id="645" r:id="rId32"/>
    <p:sldId id="646" r:id="rId33"/>
    <p:sldId id="647" r:id="rId34"/>
    <p:sldId id="648" r:id="rId35"/>
    <p:sldId id="649" r:id="rId36"/>
    <p:sldId id="650" r:id="rId37"/>
    <p:sldId id="651" r:id="rId38"/>
    <p:sldId id="656" r:id="rId39"/>
    <p:sldId id="657" r:id="rId40"/>
    <p:sldId id="652" r:id="rId41"/>
    <p:sldId id="627" r:id="rId42"/>
    <p:sldId id="731" r:id="rId43"/>
  </p:sldIdLst>
  <p:sldSz cx="9144000" cy="6858000" type="screen4x3"/>
  <p:notesSz cx="6858000" cy="9144000"/>
  <p:embeddedFontLst>
    <p:embeddedFont>
      <p:font typeface="Book Antiqua" panose="020406020503050303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0" autoAdjust="0"/>
    <p:restoredTop sz="79027" autoAdjust="0"/>
  </p:normalViewPr>
  <p:slideViewPr>
    <p:cSldViewPr>
      <p:cViewPr varScale="1">
        <p:scale>
          <a:sx n="102" d="100"/>
          <a:sy n="102" d="100"/>
        </p:scale>
        <p:origin x="1112" y="80"/>
      </p:cViewPr>
      <p:guideLst>
        <p:guide orient="horz" pos="2160"/>
        <p:guide pos="2880"/>
      </p:guideLst>
    </p:cSldViewPr>
  </p:slideViewPr>
  <p:outlineViewPr>
    <p:cViewPr>
      <p:scale>
        <a:sx n="33" d="100"/>
        <a:sy n="33" d="100"/>
      </p:scale>
      <p:origin x="0" y="861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7423A33-D2A2-4511-B5CB-EAF7A3BE8B0C}" type="datetimeFigureOut">
              <a:rPr lang="en-US"/>
              <a:pPr>
                <a:defRPr/>
              </a:pPr>
              <a:t>10/28/2016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08E417A-1847-4A8E-8D61-8D4F02AA7699}" type="slidenum">
              <a:rPr lang="en-US" altLang="en-US"/>
              <a:pPr/>
              <a:t>‹#›</a:t>
            </a:fld>
            <a:endParaRPr lang="en-US" altLang="en-US"/>
          </a:p>
        </p:txBody>
      </p:sp>
    </p:spTree>
    <p:extLst>
      <p:ext uri="{BB962C8B-B14F-4D97-AF65-F5344CB8AC3E}">
        <p14:creationId xmlns:p14="http://schemas.microsoft.com/office/powerpoint/2010/main" val="304387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2B290F-4950-435F-9D3D-97E8057D6FE1}" type="slidenum">
              <a:rPr lang="en-US" altLang="en-US">
                <a:latin typeface="Calibri" panose="020F0502020204030204" pitchFamily="34" charset="0"/>
              </a:rPr>
              <a:pPr eaLnBrk="1" hangingPunct="1"/>
              <a:t>1</a:t>
            </a:fld>
            <a:endParaRPr lang="en-US" altLang="en-US">
              <a:latin typeface="Calibri" panose="020F0502020204030204" pitchFamily="34" charset="0"/>
            </a:endParaRPr>
          </a:p>
        </p:txBody>
      </p:sp>
    </p:spTree>
    <p:extLst>
      <p:ext uri="{BB962C8B-B14F-4D97-AF65-F5344CB8AC3E}">
        <p14:creationId xmlns:p14="http://schemas.microsoft.com/office/powerpoint/2010/main" val="150531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4B0C4F-FD0A-4E34-921E-DAD1F85E33F8}"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3364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170495-5A2E-497C-8662-85CE43DAA3FF}"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2701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ECFA75-C1BC-4AED-A8E1-786FB1CFE7AE}"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2396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2BDB95-2C83-482F-AB36-2B67FA05309A}"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2049083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3092AB-B1C4-46C0-9A80-4C09521393E9}"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
        <p:nvSpPr>
          <p:cNvPr id="4813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Based on average correlation to the top 50 nearest neighbors.  Note that this doesn’t really beat just assuming that the image is upright.</a:t>
            </a:r>
          </a:p>
          <a:p>
            <a:pPr eaLnBrk="1" hangingPunct="1">
              <a:spcBef>
                <a:spcPct val="0"/>
              </a:spcBef>
            </a:pPr>
            <a:endParaRPr lang="en-US" altLang="en-US" smtClean="0"/>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0B9AD78-903F-438C-8D57-8C7BB1885439}" type="slidenum">
              <a:rPr lang="en-US" altLang="en-US"/>
              <a:pPr algn="r" eaLnBrk="1" hangingPunct="1">
                <a:spcBef>
                  <a:spcPct val="0"/>
                </a:spcBef>
              </a:pPr>
              <a:t>39</a:t>
            </a:fld>
            <a:endParaRPr lang="en-US" altLang="en-US"/>
          </a:p>
        </p:txBody>
      </p:sp>
    </p:spTree>
    <p:extLst>
      <p:ext uri="{BB962C8B-B14F-4D97-AF65-F5344CB8AC3E}">
        <p14:creationId xmlns:p14="http://schemas.microsoft.com/office/powerpoint/2010/main" val="1249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0110E2-A151-4227-8716-5449BC832C31}" type="slidenum">
              <a:rPr lang="en-US" altLang="en-US">
                <a:solidFill>
                  <a:srgbClr val="000000"/>
                </a:solidFill>
                <a:latin typeface="Calibri" panose="020F0502020204030204" pitchFamily="34" charset="0"/>
              </a:rPr>
              <a:pPr eaLnBrk="1" hangingPunct="1"/>
              <a:t>5</a:t>
            </a:fld>
            <a:endParaRPr lang="en-US" altLang="en-US">
              <a:solidFill>
                <a:srgbClr val="000000"/>
              </a:solidFill>
              <a:latin typeface="Calibri" panose="020F0502020204030204" pitchFamily="34" charset="0"/>
            </a:endParaRPr>
          </a:p>
        </p:txBody>
      </p:sp>
      <p:sp>
        <p:nvSpPr>
          <p:cNvPr id="399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CA710A-1E00-47CC-9A4A-A0575A5DE592}" type="slidenum">
              <a:rPr lang="en-US" altLang="en-US">
                <a:solidFill>
                  <a:srgbClr val="000000"/>
                </a:solidFill>
              </a:rPr>
              <a:pPr algn="r" eaLnBrk="1" hangingPunct="1">
                <a:spcBef>
                  <a:spcPct val="0"/>
                </a:spcBef>
              </a:pPr>
              <a:t>5</a:t>
            </a:fld>
            <a:endParaRPr lang="en-US" altLang="en-US">
              <a:solidFill>
                <a:srgbClr val="000000"/>
              </a:solidFill>
            </a:endParaRPr>
          </a:p>
        </p:txBody>
      </p:sp>
      <p:sp>
        <p:nvSpPr>
          <p:cNvPr id="399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182271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7134358-3E5D-47D9-B309-E55D1686CC61}" type="slidenum">
              <a:rPr lang="en-US" altLang="en-US">
                <a:solidFill>
                  <a:prstClr val="black"/>
                </a:solidFill>
                <a:latin typeface="Arial" panose="020B0604020202020204" pitchFamily="34" charset="0"/>
              </a:rPr>
              <a:pPr eaLnBrk="1" hangingPunct="1">
                <a:spcBef>
                  <a:spcPct val="0"/>
                </a:spcBef>
              </a:pPr>
              <a:t>13</a:t>
            </a:fld>
            <a:endParaRPr lang="en-US" altLang="en-US">
              <a:solidFill>
                <a:prstClr val="black"/>
              </a:solidFill>
              <a:latin typeface="Arial" panose="020B0604020202020204" pitchFamily="34" charset="0"/>
            </a:endParaRPr>
          </a:p>
        </p:txBody>
      </p:sp>
      <p:sp>
        <p:nvSpPr>
          <p:cNvPr id="983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Probability map for that same image</a:t>
            </a:r>
          </a:p>
          <a:p>
            <a:pPr eaLnBrk="1" hangingPunct="1">
              <a:spcBef>
                <a:spcPct val="0"/>
              </a:spcBef>
            </a:pPr>
            <a:r>
              <a:rPr lang="en-US" altLang="en-US" smtClean="0">
                <a:latin typeface="Arial" panose="020B0604020202020204" pitchFamily="34" charset="0"/>
              </a:rPr>
              <a:t>Explain the green circles and how they relate to evaluation</a:t>
            </a:r>
          </a:p>
        </p:txBody>
      </p:sp>
      <p:sp>
        <p:nvSpPr>
          <p:cNvPr id="983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4E350A-62D6-45B4-ABCC-860E860240D9}" type="slidenum">
              <a:rPr lang="en-US" altLang="en-US">
                <a:solidFill>
                  <a:prstClr val="black"/>
                </a:solidFill>
              </a:rPr>
              <a:pPr algn="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211288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9DF479-FCA0-44E1-B801-05A0355B1EB9}" type="slidenum">
              <a:rPr lang="en-US" altLang="en-US" sz="1100">
                <a:solidFill>
                  <a:srgbClr val="000000"/>
                </a:solidFill>
                <a:latin typeface="Arial" panose="020B0604020202020204" pitchFamily="34" charset="0"/>
                <a:cs typeface="Arial" panose="020B0604020202020204" pitchFamily="34" charset="0"/>
              </a:rPr>
              <a:pPr>
                <a:spcBef>
                  <a:spcPct val="0"/>
                </a:spcBef>
              </a:pPr>
              <a:t>19</a:t>
            </a:fld>
            <a:endParaRPr lang="en-US" altLang="en-US" sz="1100">
              <a:solidFill>
                <a:srgbClr val="000000"/>
              </a:solidFill>
              <a:latin typeface="Arial" panose="020B0604020202020204" pitchFamily="34" charset="0"/>
              <a:cs typeface="Arial" panose="020B0604020202020204" pitchFamily="34" charset="0"/>
            </a:endParaRPr>
          </a:p>
        </p:txBody>
      </p:sp>
      <p:sp>
        <p:nvSpPr>
          <p:cNvPr id="9933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ru-RU" altLang="en-US" smtClean="0">
              <a:latin typeface="Arial" panose="020B0604020202020204" pitchFamily="34" charset="0"/>
            </a:endParaRPr>
          </a:p>
        </p:txBody>
      </p:sp>
      <p:sp>
        <p:nvSpPr>
          <p:cNvPr id="993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213582-F855-4BB5-88DD-499F3490A292}" type="slidenum">
              <a:rPr lang="en-US" altLang="en-US">
                <a:solidFill>
                  <a:srgbClr val="000000"/>
                </a:solidFill>
                <a:cs typeface="Arial" panose="020B0604020202020204" pitchFamily="34" charset="0"/>
              </a:rPr>
              <a:pPr algn="r" eaLnBrk="1" hangingPunct="1">
                <a:spcBef>
                  <a:spcPct val="0"/>
                </a:spcBef>
              </a:pPr>
              <a:t>19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0173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16A166-83A8-4F7A-AD91-26F6FB3BB580}" type="slidenum">
              <a:rPr lang="en-US" altLang="en-US" sz="1100">
                <a:solidFill>
                  <a:srgbClr val="000000"/>
                </a:solidFill>
                <a:latin typeface="Arial" panose="020B0604020202020204" pitchFamily="34" charset="0"/>
                <a:cs typeface="Arial" panose="020B0604020202020204" pitchFamily="34" charset="0"/>
              </a:rPr>
              <a:pPr>
                <a:spcBef>
                  <a:spcPct val="0"/>
                </a:spcBef>
              </a:pPr>
              <a:t>21</a:t>
            </a:fld>
            <a:endParaRPr lang="en-US" altLang="en-US" sz="1100">
              <a:solidFill>
                <a:srgbClr val="000000"/>
              </a:solidFill>
              <a:latin typeface="Arial" panose="020B0604020202020204" pitchFamily="34" charset="0"/>
              <a:cs typeface="Arial" panose="020B0604020202020204" pitchFamily="34" charset="0"/>
            </a:endParaRPr>
          </a:p>
        </p:txBody>
      </p:sp>
      <p:sp>
        <p:nvSpPr>
          <p:cNvPr id="10035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smtClean="0">
                <a:latin typeface="Arial" panose="020B0604020202020204" pitchFamily="34" charset="0"/>
              </a:rPr>
              <a:t>Individually each photograph is 16%, but together they reinforce each other well</a:t>
            </a:r>
          </a:p>
        </p:txBody>
      </p:sp>
      <p:sp>
        <p:nvSpPr>
          <p:cNvPr id="1003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A102F7-FCFE-444E-B1DF-7C996C478C82}" type="slidenum">
              <a:rPr lang="en-US" altLang="en-US">
                <a:solidFill>
                  <a:srgbClr val="000000"/>
                </a:solidFill>
                <a:cs typeface="Arial" panose="020B0604020202020204" pitchFamily="34" charset="0"/>
              </a:rPr>
              <a:pPr algn="r" eaLnBrk="1" hangingPunct="1">
                <a:spcBef>
                  <a:spcPct val="0"/>
                </a:spcBef>
              </a:pPr>
              <a:t>21</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2695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25D4B3-1FC1-45DB-B7B1-1707B0DB1A8D}" type="slidenum">
              <a:rPr lang="en-US" altLang="en-US" sz="1100">
                <a:solidFill>
                  <a:srgbClr val="000000"/>
                </a:solidFill>
                <a:latin typeface="Arial" panose="020B0604020202020204" pitchFamily="34" charset="0"/>
                <a:cs typeface="Arial" panose="020B0604020202020204" pitchFamily="34" charset="0"/>
              </a:rPr>
              <a:pPr>
                <a:spcBef>
                  <a:spcPct val="0"/>
                </a:spcBef>
              </a:pPr>
              <a:t>22</a:t>
            </a:fld>
            <a:endParaRPr lang="en-US" altLang="en-US" sz="1100">
              <a:solidFill>
                <a:srgbClr val="000000"/>
              </a:solidFill>
              <a:latin typeface="Arial" panose="020B0604020202020204" pitchFamily="34" charset="0"/>
              <a:cs typeface="Arial" panose="020B0604020202020204" pitchFamily="34" charset="0"/>
            </a:endParaRPr>
          </a:p>
        </p:txBody>
      </p:sp>
      <p:sp>
        <p:nvSpPr>
          <p:cNvPr id="10137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smtClean="0">
                <a:latin typeface="Arial" panose="020B0604020202020204" pitchFamily="34" charset="0"/>
              </a:rPr>
              <a:t>If you know that brits love to vacation in greece…</a:t>
            </a:r>
          </a:p>
        </p:txBody>
      </p:sp>
      <p:sp>
        <p:nvSpPr>
          <p:cNvPr id="1013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E0CBDB2-C2F8-4B51-AEF2-28152CFD9046}" type="slidenum">
              <a:rPr lang="en-US" altLang="en-US">
                <a:solidFill>
                  <a:srgbClr val="000000"/>
                </a:solidFill>
                <a:cs typeface="Arial" panose="020B0604020202020204" pitchFamily="34" charset="0"/>
              </a:rPr>
              <a:pPr algn="r" eaLnBrk="1" hangingPunct="1">
                <a:spcBef>
                  <a:spcPct val="0"/>
                </a:spcBef>
              </a:pPr>
              <a:t>22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4879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0E21D-D262-4600-A9C7-EDC7739A678A}"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 don’t listen to anyone claiming to brute force image space</a:t>
            </a:r>
          </a:p>
          <a:p>
            <a:pPr eaLnBrk="1" hangingPunct="1">
              <a:spcBef>
                <a:spcPct val="0"/>
              </a:spcBef>
            </a:pPr>
            <a:r>
              <a:rPr lang="en-US" altLang="en-US" smtClean="0"/>
              <a:t>But most of image space is empty, never observed. If you were to run the rand() command in Matlab, how often would it generate a plausible image?</a:t>
            </a:r>
          </a:p>
        </p:txBody>
      </p:sp>
    </p:spTree>
    <p:extLst>
      <p:ext uri="{BB962C8B-B14F-4D97-AF65-F5344CB8AC3E}">
        <p14:creationId xmlns:p14="http://schemas.microsoft.com/office/powerpoint/2010/main" val="316956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BA3BC3-D5E5-4F45-8EC9-9D661FD51536}"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Scene and object recognition at human performance is very hard because we are able to deal with so many different kinds of scenes…</a:t>
            </a:r>
          </a:p>
          <a:p>
            <a:pPr eaLnBrk="1" hangingPunct="1">
              <a:spcBef>
                <a:spcPct val="0"/>
              </a:spcBef>
            </a:pPr>
            <a:endParaRPr lang="en-US" altLang="en-US" smtClean="0"/>
          </a:p>
          <a:p>
            <a:pPr eaLnBrk="1" hangingPunct="1">
              <a:spcBef>
                <a:spcPct val="0"/>
              </a:spcBef>
            </a:pPr>
            <a:r>
              <a:rPr lang="en-US" altLang="en-US" smtClean="0"/>
              <a:t>Scenes are so unique.</a:t>
            </a:r>
          </a:p>
        </p:txBody>
      </p:sp>
    </p:spTree>
    <p:extLst>
      <p:ext uri="{BB962C8B-B14F-4D97-AF65-F5344CB8AC3E}">
        <p14:creationId xmlns:p14="http://schemas.microsoft.com/office/powerpoint/2010/main" val="223701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975B69-DC35-4A6A-A166-EE7678FAF169}"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387645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C59129-B740-48EF-878F-A5D3490FB664}" type="datetimeFigureOut">
              <a:rPr lang="en-US"/>
              <a:pPr>
                <a:defRPr/>
              </a:pPr>
              <a:t>10/28/2016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0EA2ED8-86D5-43EF-94D4-EE09B216ECF4}" type="slidenum">
              <a:rPr lang="en-US" altLang="en-US"/>
              <a:pPr/>
              <a:t>‹#›</a:t>
            </a:fld>
            <a:endParaRPr lang="en-US" altLang="en-US"/>
          </a:p>
        </p:txBody>
      </p:sp>
    </p:spTree>
    <p:extLst>
      <p:ext uri="{BB962C8B-B14F-4D97-AF65-F5344CB8AC3E}">
        <p14:creationId xmlns:p14="http://schemas.microsoft.com/office/powerpoint/2010/main" val="271450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EA2D53-3BB4-47AA-9F18-7E11C76F6C99}" type="datetimeFigureOut">
              <a:rPr lang="en-US"/>
              <a:pPr>
                <a:defRPr/>
              </a:pPr>
              <a:t>10/28/2016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7ACC253-D762-43DB-AC8C-3881978D92ED}" type="slidenum">
              <a:rPr lang="en-US" altLang="en-US"/>
              <a:pPr/>
              <a:t>‹#›</a:t>
            </a:fld>
            <a:endParaRPr lang="en-US" altLang="en-US"/>
          </a:p>
        </p:txBody>
      </p:sp>
    </p:spTree>
    <p:extLst>
      <p:ext uri="{BB962C8B-B14F-4D97-AF65-F5344CB8AC3E}">
        <p14:creationId xmlns:p14="http://schemas.microsoft.com/office/powerpoint/2010/main" val="205770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0C2D8B-853C-42AC-92EE-1C7C2335CCE9}" type="datetimeFigureOut">
              <a:rPr lang="en-US"/>
              <a:pPr>
                <a:defRPr/>
              </a:pPr>
              <a:t>10/28/2016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D20D63F-A139-4699-BD43-54A1138A0622}" type="slidenum">
              <a:rPr lang="en-US" altLang="en-US"/>
              <a:pPr/>
              <a:t>‹#›</a:t>
            </a:fld>
            <a:endParaRPr lang="en-US" altLang="en-US"/>
          </a:p>
        </p:txBody>
      </p:sp>
    </p:spTree>
    <p:extLst>
      <p:ext uri="{BB962C8B-B14F-4D97-AF65-F5344CB8AC3E}">
        <p14:creationId xmlns:p14="http://schemas.microsoft.com/office/powerpoint/2010/main" val="296075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extLst>
      <p:ext uri="{BB962C8B-B14F-4D97-AF65-F5344CB8AC3E}">
        <p14:creationId xmlns:p14="http://schemas.microsoft.com/office/powerpoint/2010/main" val="922974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516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3797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6334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31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072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68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642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8AD693F-5B8B-4DAE-89BA-B31EA539F97E}" type="datetimeFigureOut">
              <a:rPr lang="en-US"/>
              <a:pPr>
                <a:defRPr/>
              </a:pPr>
              <a:t>10/28/2016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F56F611-B50A-4B02-92E4-B9FD99B7EC38}" type="slidenum">
              <a:rPr lang="en-US" altLang="en-US"/>
              <a:pPr/>
              <a:t>‹#›</a:t>
            </a:fld>
            <a:endParaRPr lang="en-US" altLang="en-US"/>
          </a:p>
        </p:txBody>
      </p:sp>
    </p:spTree>
    <p:extLst>
      <p:ext uri="{BB962C8B-B14F-4D97-AF65-F5344CB8AC3E}">
        <p14:creationId xmlns:p14="http://schemas.microsoft.com/office/powerpoint/2010/main" val="887364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0162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568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336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extLst>
      <p:ext uri="{BB962C8B-B14F-4D97-AF65-F5344CB8AC3E}">
        <p14:creationId xmlns:p14="http://schemas.microsoft.com/office/powerpoint/2010/main" val="3909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7F2AE7D-FEC7-4761-BFE6-E56F991AA2F5}" type="datetimeFigureOut">
              <a:rPr lang="en-US"/>
              <a:pPr>
                <a:defRPr/>
              </a:pPr>
              <a:t>10/28/2016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C1FD91-A328-44E2-BEB2-097EBE3DA786}" type="slidenum">
              <a:rPr lang="en-US" altLang="en-US"/>
              <a:pPr/>
              <a:t>‹#›</a:t>
            </a:fld>
            <a:endParaRPr lang="en-US" altLang="en-US"/>
          </a:p>
        </p:txBody>
      </p:sp>
    </p:spTree>
    <p:extLst>
      <p:ext uri="{BB962C8B-B14F-4D97-AF65-F5344CB8AC3E}">
        <p14:creationId xmlns:p14="http://schemas.microsoft.com/office/powerpoint/2010/main" val="128429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516C45-8C3C-4E30-8C4B-7FBCB250724E}" type="datetimeFigureOut">
              <a:rPr lang="en-US"/>
              <a:pPr>
                <a:defRPr/>
              </a:pPr>
              <a:t>10/28/2016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138F57B-1231-461D-8B7F-5794EC3E7654}" type="slidenum">
              <a:rPr lang="en-US" altLang="en-US"/>
              <a:pPr/>
              <a:t>‹#›</a:t>
            </a:fld>
            <a:endParaRPr lang="en-US" altLang="en-US"/>
          </a:p>
        </p:txBody>
      </p:sp>
    </p:spTree>
    <p:extLst>
      <p:ext uri="{BB962C8B-B14F-4D97-AF65-F5344CB8AC3E}">
        <p14:creationId xmlns:p14="http://schemas.microsoft.com/office/powerpoint/2010/main" val="4067216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EE1B69-B2AF-4BBA-9597-B96D1C3755F6}" type="datetimeFigureOut">
              <a:rPr lang="en-US"/>
              <a:pPr>
                <a:defRPr/>
              </a:pPr>
              <a:t>10/28/2016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CC159E2-60FC-436E-8B36-D3F688D9A5E4}" type="slidenum">
              <a:rPr lang="en-US" altLang="en-US"/>
              <a:pPr/>
              <a:t>‹#›</a:t>
            </a:fld>
            <a:endParaRPr lang="en-US" altLang="en-US"/>
          </a:p>
        </p:txBody>
      </p:sp>
    </p:spTree>
    <p:extLst>
      <p:ext uri="{BB962C8B-B14F-4D97-AF65-F5344CB8AC3E}">
        <p14:creationId xmlns:p14="http://schemas.microsoft.com/office/powerpoint/2010/main" val="193332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B600A1-2634-4B7E-9D4E-31484DA78173}" type="datetimeFigureOut">
              <a:rPr lang="en-US"/>
              <a:pPr>
                <a:defRPr/>
              </a:pPr>
              <a:t>10/28/2016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C73CB02-859D-494B-B9E6-F16D722D9A5F}" type="slidenum">
              <a:rPr lang="en-US" altLang="en-US"/>
              <a:pPr/>
              <a:t>‹#›</a:t>
            </a:fld>
            <a:endParaRPr lang="en-US" altLang="en-US"/>
          </a:p>
        </p:txBody>
      </p:sp>
    </p:spTree>
    <p:extLst>
      <p:ext uri="{BB962C8B-B14F-4D97-AF65-F5344CB8AC3E}">
        <p14:creationId xmlns:p14="http://schemas.microsoft.com/office/powerpoint/2010/main" val="394274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FADB50D-D07B-46FD-BDD7-1BA51689F870}" type="datetimeFigureOut">
              <a:rPr lang="en-US"/>
              <a:pPr>
                <a:defRPr/>
              </a:pPr>
              <a:t>10/28/2016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70F4F84-3A82-4CCF-9E27-90993C0FADAD}" type="slidenum">
              <a:rPr lang="en-US" altLang="en-US"/>
              <a:pPr/>
              <a:t>‹#›</a:t>
            </a:fld>
            <a:endParaRPr lang="en-US" altLang="en-US"/>
          </a:p>
        </p:txBody>
      </p:sp>
    </p:spTree>
    <p:extLst>
      <p:ext uri="{BB962C8B-B14F-4D97-AF65-F5344CB8AC3E}">
        <p14:creationId xmlns:p14="http://schemas.microsoft.com/office/powerpoint/2010/main" val="15752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DB8021-6D0D-48E9-8D85-CAE91B3374BE}" type="datetimeFigureOut">
              <a:rPr lang="en-US"/>
              <a:pPr>
                <a:defRPr/>
              </a:pPr>
              <a:t>10/28/2016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F1AA97-59BC-4487-9CFE-5699864E3A3F}" type="slidenum">
              <a:rPr lang="en-US" altLang="en-US"/>
              <a:pPr/>
              <a:t>‹#›</a:t>
            </a:fld>
            <a:endParaRPr lang="en-US" altLang="en-US"/>
          </a:p>
        </p:txBody>
      </p:sp>
    </p:spTree>
    <p:extLst>
      <p:ext uri="{BB962C8B-B14F-4D97-AF65-F5344CB8AC3E}">
        <p14:creationId xmlns:p14="http://schemas.microsoft.com/office/powerpoint/2010/main" val="176612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3F2767-0C53-4A25-8BB6-044CFB96D845}" type="datetimeFigureOut">
              <a:rPr lang="en-US"/>
              <a:pPr>
                <a:defRPr/>
              </a:pPr>
              <a:t>10/28/2016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85E7236-B42E-4A80-B6A9-FC239FA78715}" type="slidenum">
              <a:rPr lang="en-US" altLang="en-US"/>
              <a:pPr/>
              <a:t>‹#›</a:t>
            </a:fld>
            <a:endParaRPr lang="en-US" altLang="en-US"/>
          </a:p>
        </p:txBody>
      </p:sp>
    </p:spTree>
    <p:extLst>
      <p:ext uri="{BB962C8B-B14F-4D97-AF65-F5344CB8AC3E}">
        <p14:creationId xmlns:p14="http://schemas.microsoft.com/office/powerpoint/2010/main" val="390363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3643A83-877C-4E74-B796-20E8C4B4C895}" type="datetimeFigureOut">
              <a:rPr lang="en-US"/>
              <a:pPr>
                <a:defRPr/>
              </a:pPr>
              <a:t>10/28/2016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03654D7-38F7-401F-BD4A-3B9EB2162E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BigBlueDots1600gradientWithBrite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6400800" cy="11430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68"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cc.gatech.edu/~hays/compvision/proj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graphics.cs.cmu.edu/projects/im2gps/im2gps.pdf" TargetMode="External"/><Relationship Id="rId1" Type="http://schemas.openxmlformats.org/officeDocument/2006/relationships/slideLayout" Target="../slideLayouts/slideLayout7.xml"/><Relationship Id="rId4" Type="http://schemas.openxmlformats.org/officeDocument/2006/relationships/hyperlink" Target="http://graphics.cs.cmu.edu/projects/im2gp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52400" y="0"/>
            <a:ext cx="8763000" cy="1143000"/>
          </a:xfrm>
          <a:solidFill>
            <a:schemeClr val="bg1">
              <a:alpha val="20000"/>
            </a:schemeClr>
          </a:solidFill>
        </p:spPr>
        <p:txBody>
          <a:bodyPr/>
          <a:lstStyle/>
          <a:p>
            <a:pPr eaLnBrk="1" hangingPunct="1"/>
            <a:r>
              <a:rPr lang="en-US" altLang="en-US" smtClean="0"/>
              <a:t>Opportunities of Scale, Part 2</a:t>
            </a:r>
          </a:p>
        </p:txBody>
      </p:sp>
      <p:sp>
        <p:nvSpPr>
          <p:cNvPr id="4099"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altLang="en-US" dirty="0" smtClean="0">
              <a:solidFill>
                <a:schemeClr val="tx1"/>
              </a:solidFill>
            </a:endParaRPr>
          </a:p>
          <a:p>
            <a:pPr eaLnBrk="1" hangingPunct="1"/>
            <a:r>
              <a:rPr lang="en-US" altLang="en-US" dirty="0" smtClean="0">
                <a:solidFill>
                  <a:schemeClr val="tx1"/>
                </a:solidFill>
              </a:rPr>
              <a:t>Computer Vision</a:t>
            </a:r>
          </a:p>
          <a:p>
            <a:pPr eaLnBrk="1" hangingPunct="1"/>
            <a:r>
              <a:rPr lang="en-US" altLang="en-US" dirty="0" smtClean="0">
                <a:solidFill>
                  <a:schemeClr val="tx1"/>
                </a:solidFill>
              </a:rPr>
              <a:t>James Hays</a:t>
            </a:r>
          </a:p>
          <a:p>
            <a:pPr eaLnBrk="1" hangingPunct="1"/>
            <a:endParaRPr lang="en-US" altLang="en-US" dirty="0" smtClean="0">
              <a:solidFill>
                <a:schemeClr val="tx1"/>
              </a:solidFill>
            </a:endParaRPr>
          </a:p>
        </p:txBody>
      </p:sp>
      <p:sp>
        <p:nvSpPr>
          <p:cNvPr id="4100" name="TextBox 6"/>
          <p:cNvSpPr txBox="1">
            <a:spLocks noChangeArrowheads="1"/>
          </p:cNvSpPr>
          <p:nvPr/>
        </p:nvSpPr>
        <p:spPr bwMode="auto">
          <a:xfrm flipH="1">
            <a:off x="0" y="6550025"/>
            <a:ext cx="601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Many slides from James Hays, Alyosha Efros, and Derek Hoiem</a:t>
            </a:r>
          </a:p>
        </p:txBody>
      </p:sp>
      <p:sp>
        <p:nvSpPr>
          <p:cNvPr id="9" name="TextBox 8"/>
          <p:cNvSpPr txBox="1"/>
          <p:nvPr/>
        </p:nvSpPr>
        <p:spPr>
          <a:xfrm flipH="1">
            <a:off x="6248400" y="6550025"/>
            <a:ext cx="2895600" cy="307975"/>
          </a:xfrm>
          <a:prstGeom prst="rect">
            <a:avLst/>
          </a:prstGeom>
          <a:noFill/>
        </p:spPr>
        <p:txBody>
          <a:bodyPr>
            <a:spAutoFit/>
          </a:bodyPr>
          <a:lstStyle/>
          <a:p>
            <a:pPr algn="r">
              <a:defRPr/>
            </a:pPr>
            <a:r>
              <a:rPr lang="en-US" sz="1400" dirty="0">
                <a:solidFill>
                  <a:schemeClr val="bg1">
                    <a:lumMod val="50000"/>
                  </a:scheme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990600"/>
            <a:ext cx="75390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3463"/>
            <a:ext cx="9144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04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p:txBody>
          <a:bodyPr/>
          <a:lstStyle/>
          <a:p>
            <a:pPr eaLnBrk="1" hangingPunct="1"/>
            <a:r>
              <a:rPr lang="en-US" altLang="en-US" smtClean="0"/>
              <a:t>Im2gps</a:t>
            </a: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1371600"/>
            <a:ext cx="6753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110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lstStyle/>
          <a:p>
            <a:pPr eaLnBrk="1" hangingPunct="1"/>
            <a:r>
              <a:rPr lang="en-US" altLang="en-US" smtClean="0"/>
              <a:t>Example Scene Matches</a:t>
            </a: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922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altLang="en-US" smtClean="0"/>
              <a:t>Voting Scheme</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0"/>
            <a:ext cx="91440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904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p:txBody>
          <a:bodyPr/>
          <a:lstStyle/>
          <a:p>
            <a:pPr eaLnBrk="1" hangingPunct="1"/>
            <a:r>
              <a:rPr lang="en-US" altLang="en-US" smtClean="0"/>
              <a:t>im2gps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371600"/>
            <a:ext cx="6696075"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097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900"/>
            <a:ext cx="9144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488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9825"/>
            <a:ext cx="9144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207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Effect of Dataset Size</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600200"/>
            <a:ext cx="7696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524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5238" t="19048" r="5238" b="19238"/>
          <a:stretch>
            <a:fillRect/>
          </a:stretch>
        </p:blipFill>
        <p:spPr bwMode="auto">
          <a:xfrm>
            <a:off x="0" y="1774825"/>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lIns="91407" tIns="45704" rIns="91407" bIns="45704"/>
          <a:lstStyle/>
          <a:p>
            <a:pPr eaLnBrk="1" hangingPunct="1"/>
            <a:r>
              <a:rPr lang="en-US" altLang="en-US" smtClean="0"/>
              <a:t>Population density ranking</a:t>
            </a:r>
          </a:p>
        </p:txBody>
      </p:sp>
      <p:sp>
        <p:nvSpPr>
          <p:cNvPr id="66564" name="TextBox 1"/>
          <p:cNvSpPr txBox="1">
            <a:spLocks noChangeArrowheads="1"/>
          </p:cNvSpPr>
          <p:nvPr/>
        </p:nvSpPr>
        <p:spPr bwMode="auto">
          <a:xfrm>
            <a:off x="3200400" y="140335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High Predicted Density</a:t>
            </a:r>
          </a:p>
        </p:txBody>
      </p:sp>
      <p:sp>
        <p:nvSpPr>
          <p:cNvPr id="66565" name="TextBox 4"/>
          <p:cNvSpPr txBox="1">
            <a:spLocks noChangeArrowheads="1"/>
          </p:cNvSpPr>
          <p:nvPr/>
        </p:nvSpPr>
        <p:spPr bwMode="auto">
          <a:xfrm>
            <a:off x="3200400" y="5707063"/>
            <a:ext cx="247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Low Predicted Density</a:t>
            </a:r>
          </a:p>
        </p:txBody>
      </p:sp>
    </p:spTree>
    <p:extLst>
      <p:ext uri="{BB962C8B-B14F-4D97-AF65-F5344CB8AC3E}">
        <p14:creationId xmlns:p14="http://schemas.microsoft.com/office/powerpoint/2010/main" val="3297281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457200" y="76200"/>
            <a:ext cx="8229600" cy="792163"/>
          </a:xfrm>
        </p:spPr>
        <p:txBody>
          <a:bodyPr/>
          <a:lstStyle/>
          <a:p>
            <a:pPr eaLnBrk="1" hangingPunct="1"/>
            <a:r>
              <a:rPr lang="en-US" altLang="en-US" smtClean="0"/>
              <a:t>Where is This?</a:t>
            </a:r>
          </a:p>
        </p:txBody>
      </p:sp>
      <p:pic>
        <p:nvPicPr>
          <p:cNvPr id="67587"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1371600"/>
            <a:ext cx="750252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ontent Placeholder 2"/>
          <p:cNvSpPr txBox="1">
            <a:spLocks/>
          </p:cNvSpPr>
          <p:nvPr/>
        </p:nvSpPr>
        <p:spPr bwMode="auto">
          <a:xfrm>
            <a:off x="152400" y="5867400"/>
            <a:ext cx="883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nn-NO" altLang="en-US" sz="2300">
                <a:solidFill>
                  <a:srgbClr val="000000"/>
                </a:solidFill>
              </a:rPr>
              <a:t>[Olga Vesselova, Vangelis Kalogerakis, Aaron Hertzmann, James Hays, Alexei A. Efros. Image Sequence Geolocation. ICCV’09]</a:t>
            </a:r>
            <a:endParaRPr lang="en-US" altLang="en-US" sz="2300">
              <a:solidFill>
                <a:srgbClr val="000000"/>
              </a:solidFill>
            </a:endParaRPr>
          </a:p>
        </p:txBody>
      </p:sp>
    </p:spTree>
    <p:extLst>
      <p:ext uri="{BB962C8B-B14F-4D97-AF65-F5344CB8AC3E}">
        <p14:creationId xmlns:p14="http://schemas.microsoft.com/office/powerpoint/2010/main" val="3809035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Recap</a:t>
            </a:r>
          </a:p>
        </p:txBody>
      </p:sp>
      <p:sp>
        <p:nvSpPr>
          <p:cNvPr id="5123" name="Content Placeholder 2"/>
          <p:cNvSpPr>
            <a:spLocks noGrp="1"/>
          </p:cNvSpPr>
          <p:nvPr>
            <p:ph idx="1"/>
          </p:nvPr>
        </p:nvSpPr>
        <p:spPr/>
        <p:txBody>
          <a:bodyPr>
            <a:normAutofit/>
          </a:bodyPr>
          <a:lstStyle/>
          <a:p>
            <a:pPr marL="0" indent="0">
              <a:buFont typeface="Arial" panose="020B0604020202020204" pitchFamily="34" charset="0"/>
              <a:buNone/>
              <a:defRPr/>
            </a:pPr>
            <a:r>
              <a:rPr lang="en-US" altLang="en-US" dirty="0" smtClean="0"/>
              <a:t>Opportunities of Scale: Data-driven methods</a:t>
            </a:r>
          </a:p>
          <a:p>
            <a:pPr>
              <a:defRPr/>
            </a:pPr>
            <a:endParaRPr lang="en-US" altLang="en-US" dirty="0" smtClean="0"/>
          </a:p>
          <a:p>
            <a:pPr>
              <a:defRPr/>
            </a:pPr>
            <a:r>
              <a:rPr lang="en-US" altLang="en-US" dirty="0" smtClean="0"/>
              <a:t>Previous Lecture</a:t>
            </a:r>
            <a:endParaRPr lang="en-US" altLang="en-US" dirty="0" smtClean="0"/>
          </a:p>
          <a:p>
            <a:pPr lvl="1">
              <a:defRPr/>
            </a:pPr>
            <a:r>
              <a:rPr lang="en-US" altLang="en-US" dirty="0" smtClean="0"/>
              <a:t>The unreasonable effectiveness of data</a:t>
            </a:r>
          </a:p>
          <a:p>
            <a:pPr lvl="1">
              <a:defRPr/>
            </a:pPr>
            <a:r>
              <a:rPr lang="en-US" altLang="en-US" dirty="0" smtClean="0"/>
              <a:t>Scene </a:t>
            </a:r>
            <a:r>
              <a:rPr lang="en-US" altLang="en-US" dirty="0" smtClean="0"/>
              <a:t>completion</a:t>
            </a:r>
          </a:p>
          <a:p>
            <a:pPr>
              <a:defRPr/>
            </a:pPr>
            <a:r>
              <a:rPr lang="en-US" altLang="en-US" dirty="0" smtClean="0"/>
              <a:t>Today</a:t>
            </a:r>
            <a:endParaRPr lang="en-US" altLang="en-US" dirty="0" smtClean="0"/>
          </a:p>
          <a:p>
            <a:pPr lvl="1">
              <a:defRPr/>
            </a:pPr>
            <a:r>
              <a:rPr lang="en-US" altLang="en-US" dirty="0" smtClean="0">
                <a:solidFill>
                  <a:srgbClr val="00B050"/>
                </a:solidFill>
              </a:rPr>
              <a:t>Im2gps</a:t>
            </a:r>
            <a:endParaRPr lang="en-US" altLang="en-US" dirty="0" smtClean="0">
              <a:solidFill>
                <a:srgbClr val="00B050"/>
              </a:solidFill>
            </a:endParaRPr>
          </a:p>
          <a:p>
            <a:pPr lvl="1">
              <a:defRPr/>
            </a:pPr>
            <a:r>
              <a:rPr lang="en-US" altLang="en-US" dirty="0" smtClean="0">
                <a:solidFill>
                  <a:srgbClr val="00B050"/>
                </a:solidFill>
              </a:rPr>
              <a:t>Recognition </a:t>
            </a:r>
            <a:r>
              <a:rPr lang="en-US" altLang="en-US" dirty="0" smtClean="0">
                <a:solidFill>
                  <a:srgbClr val="00B050"/>
                </a:solidFill>
              </a:rPr>
              <a:t>via Tiny </a:t>
            </a:r>
            <a:r>
              <a:rPr lang="en-US" altLang="en-US" dirty="0" smtClean="0">
                <a:solidFill>
                  <a:srgbClr val="00B050"/>
                </a:solidFill>
              </a:rPr>
              <a:t>Images</a:t>
            </a:r>
          </a:p>
          <a:p>
            <a:pPr>
              <a:defRPr/>
            </a:pPr>
            <a:r>
              <a:rPr lang="en-US" altLang="en-US" dirty="0" smtClean="0">
                <a:solidFill>
                  <a:srgbClr val="00B050"/>
                </a:solidFill>
              </a:rPr>
              <a:t>Project 5 Intro</a:t>
            </a:r>
            <a:endParaRPr lang="en-US" altLang="en-US" dirty="0" smtClean="0">
              <a:solidFill>
                <a:srgbClr val="00B05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457200" y="76200"/>
            <a:ext cx="8229600" cy="792163"/>
          </a:xfrm>
        </p:spPr>
        <p:txBody>
          <a:bodyPr/>
          <a:lstStyle/>
          <a:p>
            <a:pPr eaLnBrk="1" hangingPunct="1"/>
            <a:r>
              <a:rPr lang="en-US" altLang="en-US" smtClean="0"/>
              <a:t>Where is This?</a:t>
            </a:r>
          </a:p>
        </p:txBody>
      </p:sp>
      <p:pic>
        <p:nvPicPr>
          <p:cNvPr id="68611" name="Picture 2" descr="C:\Documents and Settings\jhhays\Desktop\msr\tim2gps queries\DSC02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1422400"/>
            <a:ext cx="4076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301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457200" y="76200"/>
            <a:ext cx="8229600" cy="792163"/>
          </a:xfrm>
        </p:spPr>
        <p:txBody>
          <a:bodyPr/>
          <a:lstStyle/>
          <a:p>
            <a:pPr eaLnBrk="1" hangingPunct="1"/>
            <a:r>
              <a:rPr lang="en-US" altLang="en-US" smtClean="0"/>
              <a:t>Where are These?</a:t>
            </a:r>
          </a:p>
        </p:txBody>
      </p:sp>
      <p:pic>
        <p:nvPicPr>
          <p:cNvPr id="69635"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14600"/>
            <a:ext cx="32004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288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5"/>
          <p:cNvSpPr txBox="1">
            <a:spLocks noChangeArrowheads="1"/>
          </p:cNvSpPr>
          <p:nvPr/>
        </p:nvSpPr>
        <p:spPr bwMode="auto">
          <a:xfrm>
            <a:off x="1295400" y="5486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solidFill>
                <a:srgbClr val="000000"/>
              </a:solidFill>
            </a:endParaRPr>
          </a:p>
        </p:txBody>
      </p:sp>
      <p:sp>
        <p:nvSpPr>
          <p:cNvPr id="69638" name="TextBox 6"/>
          <p:cNvSpPr txBox="1">
            <a:spLocks noChangeArrowheads="1"/>
          </p:cNvSpPr>
          <p:nvPr/>
        </p:nvSpPr>
        <p:spPr bwMode="auto">
          <a:xfrm>
            <a:off x="914400" y="5181600"/>
            <a:ext cx="358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69639" name="TextBox 7"/>
          <p:cNvSpPr txBox="1">
            <a:spLocks noChangeArrowheads="1"/>
          </p:cNvSpPr>
          <p:nvPr/>
        </p:nvSpPr>
        <p:spPr bwMode="auto">
          <a:xfrm>
            <a:off x="4800600" y="5192713"/>
            <a:ext cx="358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933929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457200" y="76200"/>
            <a:ext cx="8229600" cy="792163"/>
          </a:xfrm>
        </p:spPr>
        <p:txBody>
          <a:bodyPr/>
          <a:lstStyle/>
          <a:p>
            <a:pPr eaLnBrk="1" hangingPunct="1"/>
            <a:r>
              <a:rPr lang="en-US" altLang="en-US" smtClean="0"/>
              <a:t>Where are These?</a:t>
            </a:r>
          </a:p>
        </p:txBody>
      </p:sp>
      <p:pic>
        <p:nvPicPr>
          <p:cNvPr id="70659"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32004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800"/>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5"/>
          <p:cNvSpPr txBox="1">
            <a:spLocks noChangeArrowheads="1"/>
          </p:cNvSpPr>
          <p:nvPr/>
        </p:nvSpPr>
        <p:spPr bwMode="auto">
          <a:xfrm>
            <a:off x="609600" y="54864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en-US" sz="1800">
              <a:solidFill>
                <a:srgbClr val="000000"/>
              </a:solidFill>
            </a:endParaRPr>
          </a:p>
        </p:txBody>
      </p:sp>
      <p:sp>
        <p:nvSpPr>
          <p:cNvPr id="70662" name="TextBox 6"/>
          <p:cNvSpPr txBox="1">
            <a:spLocks noChangeArrowheads="1"/>
          </p:cNvSpPr>
          <p:nvPr/>
        </p:nvSpPr>
        <p:spPr bwMode="auto">
          <a:xfrm>
            <a:off x="0" y="5181600"/>
            <a:ext cx="358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70663" name="TextBox 7"/>
          <p:cNvSpPr txBox="1">
            <a:spLocks noChangeArrowheads="1"/>
          </p:cNvSpPr>
          <p:nvPr/>
        </p:nvSpPr>
        <p:spPr bwMode="auto">
          <a:xfrm>
            <a:off x="3048000" y="5192713"/>
            <a:ext cx="358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pic>
        <p:nvPicPr>
          <p:cNvPr id="70664" name="Picture 2" descr="C:\Documents and Settings\jhhays\Desktop\msr\tim2gps queries\DSC021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4384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5715000" y="5218113"/>
            <a:ext cx="358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rgbClr val="000000"/>
                </a:solidFill>
              </a:rPr>
              <a:t>17:24, </a:t>
            </a:r>
            <a:br>
              <a:rPr lang="en-US" altLang="en-US">
                <a:solidFill>
                  <a:srgbClr val="000000"/>
                </a:solidFill>
              </a:rPr>
            </a:br>
            <a:r>
              <a:rPr lang="en-US" altLang="en-US">
                <a:solidFill>
                  <a:srgbClr val="000000"/>
                </a:solidFill>
              </a:rPr>
              <a:t>June 19</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2845400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p:txBody>
          <a:bodyPr/>
          <a:lstStyle/>
          <a:p>
            <a:pPr eaLnBrk="1" hangingPunct="1"/>
            <a:r>
              <a:rPr lang="en-US" altLang="en-US" smtClean="0"/>
              <a:t>Results</a:t>
            </a:r>
            <a:endParaRPr lang="ru-RU" altLang="en-US" smtClean="0"/>
          </a:p>
        </p:txBody>
      </p:sp>
      <p:sp>
        <p:nvSpPr>
          <p:cNvPr id="71683" name="Rectangle 3"/>
          <p:cNvSpPr>
            <a:spLocks noGrp="1"/>
          </p:cNvSpPr>
          <p:nvPr>
            <p:ph type="body" idx="1"/>
          </p:nvPr>
        </p:nvSpPr>
        <p:spPr/>
        <p:txBody>
          <a:bodyPr/>
          <a:lstStyle/>
          <a:p>
            <a:pPr eaLnBrk="1" hangingPunct="1"/>
            <a:r>
              <a:rPr lang="en-US" altLang="en-US" smtClean="0"/>
              <a:t>im2gps – 10% (geo-loc within 400 km)</a:t>
            </a:r>
          </a:p>
          <a:p>
            <a:pPr eaLnBrk="1" hangingPunct="1"/>
            <a:r>
              <a:rPr lang="en-US" altLang="en-US" smtClean="0"/>
              <a:t>temporal im2gps – 56% </a:t>
            </a:r>
            <a:endParaRPr lang="ru-RU" altLang="en-US" smtClean="0"/>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84400"/>
            <a:ext cx="837247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194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smtClean="0"/>
              <a:t>Tiny Images</a:t>
            </a:r>
          </a:p>
        </p:txBody>
      </p:sp>
      <p:sp>
        <p:nvSpPr>
          <p:cNvPr id="10243" name="Content Placeholder 2"/>
          <p:cNvSpPr>
            <a:spLocks noGrp="1"/>
          </p:cNvSpPr>
          <p:nvPr>
            <p:ph idx="1"/>
          </p:nvPr>
        </p:nvSpPr>
        <p:spPr>
          <a:xfrm>
            <a:off x="457200" y="3932238"/>
            <a:ext cx="8229600" cy="2087562"/>
          </a:xfrm>
        </p:spPr>
        <p:txBody>
          <a:bodyPr/>
          <a:lstStyle/>
          <a:p>
            <a:pPr eaLnBrk="1" hangingPunct="1">
              <a:buFont typeface="Arial" panose="020B0604020202020204" pitchFamily="34" charset="0"/>
              <a:buNone/>
            </a:pPr>
            <a:r>
              <a:rPr lang="en-US" altLang="en-US" smtClean="0"/>
              <a:t>	80 million tiny images: a large dataset for non-parametric object and scene recognition Antonio Torralba, Rob Fergus and William T. Freeman. PAMI 2008.</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49779" t="28444" r="28889" b="37422"/>
          <a:stretch>
            <a:fillRect/>
          </a:stretch>
        </p:blipFill>
        <p:spPr bwMode="auto">
          <a:xfrm>
            <a:off x="3276600" y="1066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1143000" y="6334125"/>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t>http://groups.csail.mit.edu/vision/TinyImages/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69659"/>
          <a:stretch>
            <a:fillRect/>
          </a:stretch>
        </p:blipFill>
        <p:spPr bwMode="auto">
          <a:xfrm>
            <a:off x="1295400" y="0"/>
            <a:ext cx="6553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22252"/>
          <a:stretch>
            <a:fillRect/>
          </a:stretch>
        </p:blipFill>
        <p:spPr bwMode="auto">
          <a:xfrm>
            <a:off x="1295400" y="0"/>
            <a:ext cx="6553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53063"/>
            <a:ext cx="70580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Human Scene Recognition</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l="10074" t="23705" r="54459" b="14723"/>
          <a:stretch>
            <a:fillRect/>
          </a:stretch>
        </p:blipFill>
        <p:spPr bwMode="auto">
          <a:xfrm>
            <a:off x="2292350" y="1371600"/>
            <a:ext cx="45593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pPr eaLnBrk="1" hangingPunct="1">
              <a:defRPr/>
            </a:pPr>
            <a:r>
              <a:rPr lang="en-US" dirty="0" smtClean="0"/>
              <a:t>Humans vs. Computers: </a:t>
            </a:r>
            <a:br>
              <a:rPr lang="en-US" dirty="0" smtClean="0"/>
            </a:br>
            <a:r>
              <a:rPr lang="en-US" dirty="0" smtClean="0"/>
              <a:t>Car-Image Classification</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85938"/>
            <a:ext cx="624205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381000" y="1236663"/>
            <a:ext cx="340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Humans for 32 pixel tall images</a:t>
            </a:r>
          </a:p>
        </p:txBody>
      </p:sp>
      <p:cxnSp>
        <p:nvCxnSpPr>
          <p:cNvPr id="4" name="Straight Arrow Connector 3"/>
          <p:cNvCxnSpPr/>
          <p:nvPr/>
        </p:nvCxnSpPr>
        <p:spPr>
          <a:xfrm>
            <a:off x="1765300" y="1606550"/>
            <a:ext cx="825500" cy="11271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2" name="TextBox 9"/>
          <p:cNvSpPr txBox="1">
            <a:spLocks noChangeArrowheads="1"/>
          </p:cNvSpPr>
          <p:nvPr/>
        </p:nvSpPr>
        <p:spPr bwMode="auto">
          <a:xfrm>
            <a:off x="5332413" y="984250"/>
            <a:ext cx="35052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Various computer vision algorithms for full resolution images</a:t>
            </a:r>
          </a:p>
        </p:txBody>
      </p:sp>
      <p:cxnSp>
        <p:nvCxnSpPr>
          <p:cNvPr id="11" name="Straight Arrow Connector 10"/>
          <p:cNvCxnSpPr/>
          <p:nvPr/>
        </p:nvCxnSpPr>
        <p:spPr>
          <a:xfrm flipH="1">
            <a:off x="4905375" y="1606550"/>
            <a:ext cx="352425" cy="606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en-US" altLang="en-US" sz="4000" smtClean="0"/>
              <a:t>Powers of 10</a:t>
            </a:r>
          </a:p>
        </p:txBody>
      </p:sp>
      <p:grpSp>
        <p:nvGrpSpPr>
          <p:cNvPr id="2" name="Group 29"/>
          <p:cNvGrpSpPr>
            <a:grpSpLocks/>
          </p:cNvGrpSpPr>
          <p:nvPr/>
        </p:nvGrpSpPr>
        <p:grpSpPr bwMode="auto">
          <a:xfrm>
            <a:off x="361950" y="593725"/>
            <a:ext cx="7632700" cy="952500"/>
            <a:chOff x="228" y="374"/>
            <a:chExt cx="4808" cy="600"/>
          </a:xfrm>
        </p:grpSpPr>
        <p:sp>
          <p:nvSpPr>
            <p:cNvPr id="15385" name="Text Box 4"/>
            <p:cNvSpPr txBox="1">
              <a:spLocks noChangeArrowheads="1"/>
            </p:cNvSpPr>
            <p:nvPr/>
          </p:nvSpPr>
          <p:spPr bwMode="auto">
            <a:xfrm>
              <a:off x="228" y="625"/>
              <a:ext cx="380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Number of images on my hard drive:  			10</a:t>
              </a:r>
              <a:r>
                <a:rPr lang="en-US" altLang="en-US" sz="1800" baseline="30000"/>
                <a:t>4</a:t>
              </a:r>
            </a:p>
            <a:p>
              <a:pPr eaLnBrk="1" hangingPunct="1">
                <a:spcBef>
                  <a:spcPct val="0"/>
                </a:spcBef>
                <a:buFontTx/>
                <a:buNone/>
              </a:pPr>
              <a:endParaRPr lang="en-US" altLang="en-US" sz="1800" baseline="30000"/>
            </a:p>
          </p:txBody>
        </p:sp>
        <p:pic>
          <p:nvPicPr>
            <p:cNvPr id="1538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 y="374"/>
              <a:ext cx="483"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0"/>
          <p:cNvGrpSpPr>
            <a:grpSpLocks/>
          </p:cNvGrpSpPr>
          <p:nvPr/>
        </p:nvGrpSpPr>
        <p:grpSpPr bwMode="auto">
          <a:xfrm>
            <a:off x="371475" y="1422400"/>
            <a:ext cx="8324850" cy="1438275"/>
            <a:chOff x="234" y="896"/>
            <a:chExt cx="5244" cy="906"/>
          </a:xfrm>
        </p:grpSpPr>
        <p:sp>
          <p:nvSpPr>
            <p:cNvPr id="15380" name="Rectangle 6"/>
            <p:cNvSpPr>
              <a:spLocks noChangeArrowheads="1"/>
            </p:cNvSpPr>
            <p:nvPr/>
          </p:nvSpPr>
          <p:spPr bwMode="auto">
            <a:xfrm>
              <a:off x="234" y="1273"/>
              <a:ext cx="432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Number of images seen during my first 10 years:		10</a:t>
              </a:r>
              <a:r>
                <a:rPr lang="en-US" altLang="en-US" sz="1800" baseline="30000"/>
                <a:t>8</a:t>
              </a:r>
              <a:r>
                <a:rPr lang="en-US" altLang="en-US" sz="1800"/>
                <a:t> </a:t>
              </a:r>
            </a:p>
            <a:p>
              <a:pPr eaLnBrk="1" hangingPunct="1">
                <a:spcBef>
                  <a:spcPct val="0"/>
                </a:spcBef>
                <a:buFontTx/>
                <a:buNone/>
              </a:pPr>
              <a:r>
                <a:rPr lang="en-US" altLang="en-US" sz="1200"/>
                <a:t>(3 images/second * 60 * 60 * 16 * 365 * 10 = 630720000)</a:t>
              </a:r>
            </a:p>
          </p:txBody>
        </p:sp>
        <p:pic>
          <p:nvPicPr>
            <p:cNvPr id="1538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 y="1108"/>
              <a:ext cx="927"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2" name="Group 26"/>
            <p:cNvGrpSpPr>
              <a:grpSpLocks/>
            </p:cNvGrpSpPr>
            <p:nvPr/>
          </p:nvGrpSpPr>
          <p:grpSpPr bwMode="auto">
            <a:xfrm>
              <a:off x="4566" y="896"/>
              <a:ext cx="470" cy="540"/>
              <a:chOff x="4566" y="747"/>
              <a:chExt cx="470" cy="689"/>
            </a:xfrm>
          </p:grpSpPr>
          <p:sp>
            <p:nvSpPr>
              <p:cNvPr id="15383" name="Line 13"/>
              <p:cNvSpPr>
                <a:spLocks noChangeShapeType="1"/>
              </p:cNvSpPr>
              <p:nvPr/>
            </p:nvSpPr>
            <p:spPr bwMode="auto">
              <a:xfrm>
                <a:off x="4566" y="747"/>
                <a:ext cx="214" cy="68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Line 14"/>
              <p:cNvSpPr>
                <a:spLocks noChangeShapeType="1"/>
              </p:cNvSpPr>
              <p:nvPr/>
            </p:nvSpPr>
            <p:spPr bwMode="auto">
              <a:xfrm flipH="1">
                <a:off x="4804" y="765"/>
                <a:ext cx="232" cy="6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5376" name="Text Box 7"/>
            <p:cNvSpPr txBox="1">
              <a:spLocks noChangeArrowheads="1"/>
            </p:cNvSpPr>
            <p:nvPr/>
          </p:nvSpPr>
          <p:spPr bwMode="auto">
            <a:xfrm>
              <a:off x="234" y="2074"/>
              <a:ext cx="3852"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Number of images seen by all humanity:  		10</a:t>
              </a:r>
              <a:r>
                <a:rPr lang="en-US" altLang="en-US" sz="1800" baseline="30000"/>
                <a:t>20</a:t>
              </a:r>
            </a:p>
            <a:p>
              <a:pPr eaLnBrk="1" hangingPunct="1">
                <a:spcBef>
                  <a:spcPct val="0"/>
                </a:spcBef>
                <a:buFontTx/>
                <a:buNone/>
              </a:pPr>
              <a:r>
                <a:rPr lang="en-US" altLang="en-US" sz="1200"/>
                <a:t>106,456,367,669 humans</a:t>
              </a:r>
              <a:r>
                <a:rPr lang="en-US" altLang="en-US" sz="1200" baseline="30000"/>
                <a:t>1</a:t>
              </a:r>
              <a:r>
                <a:rPr lang="en-US" altLang="en-US" sz="1200"/>
                <a:t> * 60 years * 3 images/second * 60 * 60 * 16 * 365 = </a:t>
              </a:r>
              <a:endParaRPr lang="en-US" altLang="en-US" sz="1200" baseline="30000"/>
            </a:p>
            <a:p>
              <a:pPr eaLnBrk="1" hangingPunct="1">
                <a:spcBef>
                  <a:spcPct val="0"/>
                </a:spcBef>
                <a:buFontTx/>
                <a:buNone/>
              </a:pPr>
              <a:r>
                <a:rPr lang="en-US" altLang="en-US" sz="1000"/>
                <a:t>1 from http://www.prb.org/Articles/2002/HowManyPeopleHaveEverLivedonEarth.aspx</a:t>
              </a:r>
              <a:endParaRPr lang="en-US" altLang="en-US" sz="1000" baseline="30000"/>
            </a:p>
            <a:p>
              <a:pPr eaLnBrk="1" hangingPunct="1">
                <a:spcBef>
                  <a:spcPct val="0"/>
                </a:spcBef>
                <a:buFontTx/>
                <a:buNone/>
              </a:pPr>
              <a:endParaRPr lang="en-US" altLang="en-US" sz="1000" baseline="30000"/>
            </a:p>
          </p:txBody>
        </p:sp>
        <p:pic>
          <p:nvPicPr>
            <p:cNvPr id="15377" name="Picture 15"/>
            <p:cNvPicPr>
              <a:picLocks noChangeAspect="1" noChangeArrowheads="1"/>
            </p:cNvPicPr>
            <p:nvPr/>
          </p:nvPicPr>
          <p:blipFill>
            <a:blip r:embed="rId5">
              <a:extLst>
                <a:ext uri="{28A0092B-C50C-407E-A947-70E740481C1C}">
                  <a14:useLocalDpi xmlns:a14="http://schemas.microsoft.com/office/drawing/2010/main" val="0"/>
                </a:ext>
              </a:extLst>
            </a:blip>
            <a:srcRect l="15242" t="2568" r="13960" b="3149"/>
            <a:stretch>
              <a:fillRect/>
            </a:stretch>
          </p:blipFill>
          <p:spPr bwMode="auto">
            <a:xfrm>
              <a:off x="4546" y="1941"/>
              <a:ext cx="759"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Line 16"/>
            <p:cNvSpPr>
              <a:spLocks noChangeShapeType="1"/>
            </p:cNvSpPr>
            <p:nvPr/>
          </p:nvSpPr>
          <p:spPr bwMode="auto">
            <a:xfrm>
              <a:off x="4544" y="1798"/>
              <a:ext cx="243" cy="43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9" name="Line 17"/>
            <p:cNvSpPr>
              <a:spLocks noChangeShapeType="1"/>
            </p:cNvSpPr>
            <p:nvPr/>
          </p:nvSpPr>
          <p:spPr bwMode="auto">
            <a:xfrm flipH="1">
              <a:off x="4811" y="1799"/>
              <a:ext cx="660" cy="43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5372" name="Text Box 8"/>
            <p:cNvSpPr txBox="1">
              <a:spLocks noChangeArrowheads="1"/>
            </p:cNvSpPr>
            <p:nvPr/>
          </p:nvSpPr>
          <p:spPr bwMode="auto">
            <a:xfrm>
              <a:off x="253" y="2931"/>
              <a:ext cx="385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Number of photons in the universe:  			10</a:t>
              </a:r>
              <a:r>
                <a:rPr lang="en-US" altLang="en-US" sz="1800" baseline="30000"/>
                <a:t>88</a:t>
              </a:r>
            </a:p>
          </p:txBody>
        </p:sp>
        <p:pic>
          <p:nvPicPr>
            <p:cNvPr id="15373" name="Picture 18"/>
            <p:cNvPicPr>
              <a:picLocks noChangeAspect="1" noChangeArrowheads="1"/>
            </p:cNvPicPr>
            <p:nvPr/>
          </p:nvPicPr>
          <p:blipFill>
            <a:blip r:embed="rId6">
              <a:extLst>
                <a:ext uri="{28A0092B-C50C-407E-A947-70E740481C1C}">
                  <a14:useLocalDpi xmlns:a14="http://schemas.microsoft.com/office/drawing/2010/main" val="0"/>
                </a:ext>
              </a:extLst>
            </a:blip>
            <a:srcRect l="15486" t="23090" r="17291" b="19792"/>
            <a:stretch>
              <a:fillRect/>
            </a:stretch>
          </p:blipFill>
          <p:spPr bwMode="auto">
            <a:xfrm>
              <a:off x="4529" y="2811"/>
              <a:ext cx="807"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Line 19"/>
            <p:cNvSpPr>
              <a:spLocks noChangeShapeType="1"/>
            </p:cNvSpPr>
            <p:nvPr/>
          </p:nvSpPr>
          <p:spPr bwMode="auto">
            <a:xfrm>
              <a:off x="4545" y="2592"/>
              <a:ext cx="380" cy="4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20"/>
            <p:cNvSpPr>
              <a:spLocks noChangeShapeType="1"/>
            </p:cNvSpPr>
            <p:nvPr/>
          </p:nvSpPr>
          <p:spPr bwMode="auto">
            <a:xfrm flipH="1">
              <a:off x="4948" y="2604"/>
              <a:ext cx="340" cy="4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5368" name="Text Box 9"/>
            <p:cNvSpPr txBox="1">
              <a:spLocks noChangeArrowheads="1"/>
            </p:cNvSpPr>
            <p:nvPr/>
          </p:nvSpPr>
          <p:spPr bwMode="auto">
            <a:xfrm>
              <a:off x="234" y="3810"/>
              <a:ext cx="3951"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Number of all 32x32 images:  			10</a:t>
              </a:r>
              <a:r>
                <a:rPr lang="en-US" altLang="en-US" sz="1800" baseline="30000"/>
                <a:t>7373</a:t>
              </a:r>
            </a:p>
            <a:p>
              <a:pPr eaLnBrk="1" hangingPunct="1">
                <a:spcBef>
                  <a:spcPct val="0"/>
                </a:spcBef>
                <a:buFontTx/>
                <a:buNone/>
              </a:pPr>
              <a:r>
                <a:rPr lang="en-US" altLang="en-US" sz="1200">
                  <a:solidFill>
                    <a:srgbClr val="000000"/>
                  </a:solidFill>
                </a:rPr>
                <a:t>256 </a:t>
              </a:r>
              <a:r>
                <a:rPr lang="en-US" altLang="en-US" sz="1200" baseline="30000">
                  <a:solidFill>
                    <a:srgbClr val="000000"/>
                  </a:solidFill>
                </a:rPr>
                <a:t>32*32*3 </a:t>
              </a:r>
              <a:r>
                <a:rPr lang="en-US" altLang="en-US" sz="1200">
                  <a:solidFill>
                    <a:srgbClr val="000000"/>
                  </a:solidFill>
                </a:rPr>
                <a:t>~ 10</a:t>
              </a:r>
              <a:r>
                <a:rPr lang="en-US" altLang="en-US" sz="1200" baseline="30000">
                  <a:solidFill>
                    <a:srgbClr val="000000"/>
                  </a:solidFill>
                </a:rPr>
                <a:t>7373</a:t>
              </a:r>
            </a:p>
          </p:txBody>
        </p:sp>
        <p:pic>
          <p:nvPicPr>
            <p:cNvPr id="15369"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1" y="3667"/>
              <a:ext cx="606"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27"/>
            <p:cNvSpPr>
              <a:spLocks noChangeShapeType="1"/>
            </p:cNvSpPr>
            <p:nvPr/>
          </p:nvSpPr>
          <p:spPr bwMode="auto">
            <a:xfrm>
              <a:off x="4534" y="3592"/>
              <a:ext cx="463" cy="60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28"/>
            <p:cNvSpPr>
              <a:spLocks noChangeShapeType="1"/>
            </p:cNvSpPr>
            <p:nvPr/>
          </p:nvSpPr>
          <p:spPr bwMode="auto">
            <a:xfrm flipH="1">
              <a:off x="5002" y="3600"/>
              <a:ext cx="317" cy="5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Unreasonable Effectiveness of Math</a:t>
            </a:r>
            <a:endParaRPr lang="en-US" dirty="0"/>
          </a:p>
        </p:txBody>
      </p:sp>
      <p:sp>
        <p:nvSpPr>
          <p:cNvPr id="3" name="Content Placeholder 2"/>
          <p:cNvSpPr>
            <a:spLocks noGrp="1"/>
          </p:cNvSpPr>
          <p:nvPr>
            <p:ph idx="1"/>
          </p:nvPr>
        </p:nvSpPr>
        <p:spPr>
          <a:xfrm>
            <a:off x="1981200" y="1219200"/>
            <a:ext cx="7162800" cy="5638800"/>
          </a:xfrm>
        </p:spPr>
        <p:txBody>
          <a:bodyPr>
            <a:normAutofit/>
          </a:bodyPr>
          <a:lstStyle/>
          <a:p>
            <a:r>
              <a:rPr lang="en-US" sz="2400" b="1" dirty="0" smtClean="0"/>
              <a:t>“</a:t>
            </a:r>
            <a:r>
              <a:rPr lang="en-US" sz="2400" dirty="0"/>
              <a:t>The miracle of the appropriateness of the language of </a:t>
            </a:r>
            <a:r>
              <a:rPr lang="en-US" sz="2400" dirty="0" smtClean="0"/>
              <a:t>mathematics…” </a:t>
            </a:r>
            <a:r>
              <a:rPr lang="en-US" sz="2400" b="1" dirty="0" smtClean="0"/>
              <a:t>Eugene Wigner</a:t>
            </a:r>
          </a:p>
          <a:p>
            <a:endParaRPr lang="en-US" sz="2400" b="1" dirty="0"/>
          </a:p>
          <a:p>
            <a:r>
              <a:rPr lang="en-US" sz="2400" dirty="0" smtClean="0"/>
              <a:t>“The </a:t>
            </a:r>
            <a:r>
              <a:rPr lang="en-US" sz="2400" dirty="0"/>
              <a:t>most incomprehensible thing about the universe is that it is comprehensible</a:t>
            </a:r>
            <a:r>
              <a:rPr lang="en-US" sz="2400" dirty="0" smtClean="0"/>
              <a:t>.”</a:t>
            </a:r>
            <a:r>
              <a:rPr lang="en-US" sz="2400" i="1" dirty="0"/>
              <a:t> </a:t>
            </a:r>
            <a:r>
              <a:rPr lang="en-US" sz="2400" b="1" dirty="0"/>
              <a:t>Albert Einstein</a:t>
            </a:r>
          </a:p>
          <a:p>
            <a:r>
              <a:rPr lang="en-US" sz="2400" dirty="0" smtClean="0"/>
              <a:t>“There </a:t>
            </a:r>
            <a:r>
              <a:rPr lang="en-US" sz="2400" dirty="0"/>
              <a:t>is only one thing which is more unreasonable than the unreasonable effectiveness of mathematics in physics, and this is the unreasonable ineffectiveness of mathematics in </a:t>
            </a:r>
            <a:r>
              <a:rPr lang="en-US" sz="2400" dirty="0" smtClean="0"/>
              <a:t>biology.” </a:t>
            </a:r>
            <a:r>
              <a:rPr lang="en-US" sz="2400" b="1" dirty="0" smtClean="0"/>
              <a:t>Israel Gelfand</a:t>
            </a:r>
            <a:endParaRPr lang="en-US" sz="2400" b="1" dirty="0"/>
          </a:p>
          <a:p>
            <a:r>
              <a:rPr lang="en-US" sz="2400" dirty="0" smtClean="0"/>
              <a:t>“We </a:t>
            </a:r>
            <a:r>
              <a:rPr lang="en-US" sz="2400" dirty="0"/>
              <a:t>should stop acting as if our goal is to author extremely elegant theories, and instead embrace complexity and make use of the best ally we have: the unreasonable effectiveness of data</a:t>
            </a:r>
            <a:r>
              <a:rPr lang="en-US" sz="2400" dirty="0" smtClean="0"/>
              <a:t>.”</a:t>
            </a:r>
            <a:r>
              <a:rPr lang="en-US" sz="2400" dirty="0"/>
              <a:t> </a:t>
            </a:r>
            <a:r>
              <a:rPr lang="en-US" sz="2400" b="1" dirty="0"/>
              <a:t>Peter </a:t>
            </a:r>
            <a:r>
              <a:rPr lang="en-US" sz="2400" b="1" dirty="0" err="1"/>
              <a:t>Norvig</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883204"/>
            <a:ext cx="1752600" cy="131710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556"/>
          <a:stretch/>
        </p:blipFill>
        <p:spPr>
          <a:xfrm>
            <a:off x="495300" y="2286000"/>
            <a:ext cx="1143000" cy="12871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30" y="3658876"/>
            <a:ext cx="1147541" cy="137032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599" b="8444"/>
          <a:stretch/>
        </p:blipFill>
        <p:spPr>
          <a:xfrm>
            <a:off x="152400" y="5334000"/>
            <a:ext cx="1828800" cy="1192696"/>
          </a:xfrm>
          <a:prstGeom prst="rect">
            <a:avLst/>
          </a:prstGeom>
        </p:spPr>
      </p:pic>
    </p:spTree>
    <p:extLst>
      <p:ext uri="{BB962C8B-B14F-4D97-AF65-F5344CB8AC3E}">
        <p14:creationId xmlns:p14="http://schemas.microsoft.com/office/powerpoint/2010/main" val="22933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Scenes are unique</a:t>
            </a:r>
          </a:p>
        </p:txBody>
      </p:sp>
      <p:pic>
        <p:nvPicPr>
          <p:cNvPr id="16387" name="Picture 3" descr="car_jump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976313"/>
            <a:ext cx="470058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0701699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888" y="4286250"/>
            <a:ext cx="34274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http://www.coolfunpics.com/slides/Weird_Bathr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3" y="1055688"/>
            <a:ext cx="3735387"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smtClean="0"/>
              <a:t>But not all scenes are so original</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563688"/>
            <a:ext cx="4641850"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527050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7388" y="1546225"/>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527050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450" y="5251450"/>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3" y="5270500"/>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 y="3343275"/>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1560513"/>
            <a:ext cx="21161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7863" y="3406775"/>
            <a:ext cx="211613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50381"/>
          <a:stretch>
            <a:fillRect/>
          </a:stretch>
        </p:blipFill>
        <p:spPr bwMode="auto">
          <a:xfrm>
            <a:off x="2063750" y="38100"/>
            <a:ext cx="53879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219075" y="0"/>
            <a:ext cx="1649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200">
                <a:cs typeface="Arial" panose="020B0604020202020204" pitchFamily="34" charset="0"/>
              </a:rPr>
              <a:t>Lots </a:t>
            </a:r>
          </a:p>
          <a:p>
            <a:pPr eaLnBrk="1" hangingPunct="1">
              <a:spcBef>
                <a:spcPct val="50000"/>
              </a:spcBef>
              <a:buFontTx/>
              <a:buNone/>
            </a:pPr>
            <a:r>
              <a:rPr lang="en-US" altLang="en-US" sz="3200">
                <a:cs typeface="Arial" panose="020B0604020202020204" pitchFamily="34" charset="0"/>
              </a:rPr>
              <a:t>Of </a:t>
            </a:r>
          </a:p>
          <a:p>
            <a:pPr eaLnBrk="1" hangingPunct="1">
              <a:spcBef>
                <a:spcPct val="50000"/>
              </a:spcBef>
              <a:buFontTx/>
              <a:buNone/>
            </a:pPr>
            <a:r>
              <a:rPr lang="en-US" altLang="en-US" sz="3200">
                <a:cs typeface="Arial" panose="020B0604020202020204" pitchFamily="34" charset="0"/>
              </a:rPr>
              <a:t>Images</a:t>
            </a:r>
          </a:p>
        </p:txBody>
      </p:sp>
      <p:sp>
        <p:nvSpPr>
          <p:cNvPr id="18436" name="Rectangle 4"/>
          <p:cNvSpPr>
            <a:spLocks noChangeArrowheads="1"/>
          </p:cNvSpPr>
          <p:nvPr/>
        </p:nvSpPr>
        <p:spPr bwMode="auto">
          <a:xfrm>
            <a:off x="5507038" y="6553200"/>
            <a:ext cx="3546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cs typeface="Arial" panose="020B0604020202020204"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b="24902"/>
          <a:stretch>
            <a:fillRect/>
          </a:stretch>
        </p:blipFill>
        <p:spPr bwMode="auto">
          <a:xfrm>
            <a:off x="2063750" y="38100"/>
            <a:ext cx="53879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9075" y="0"/>
            <a:ext cx="1649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200">
                <a:cs typeface="Arial" panose="020B0604020202020204" pitchFamily="34" charset="0"/>
              </a:rPr>
              <a:t>Lots </a:t>
            </a:r>
          </a:p>
          <a:p>
            <a:pPr eaLnBrk="1" hangingPunct="1">
              <a:spcBef>
                <a:spcPct val="50000"/>
              </a:spcBef>
              <a:buFontTx/>
              <a:buNone/>
            </a:pPr>
            <a:r>
              <a:rPr lang="en-US" altLang="en-US" sz="3200">
                <a:cs typeface="Arial" panose="020B0604020202020204" pitchFamily="34" charset="0"/>
              </a:rPr>
              <a:t>Of </a:t>
            </a:r>
          </a:p>
          <a:p>
            <a:pPr eaLnBrk="1" hangingPunct="1">
              <a:spcBef>
                <a:spcPct val="50000"/>
              </a:spcBef>
              <a:buFontTx/>
              <a:buNone/>
            </a:pPr>
            <a:r>
              <a:rPr lang="en-US" altLang="en-US" sz="3200">
                <a:cs typeface="Arial" panose="020B0604020202020204" pitchFamily="34" charset="0"/>
              </a:rPr>
              <a:t>Images</a:t>
            </a:r>
          </a:p>
        </p:txBody>
      </p:sp>
      <p:sp>
        <p:nvSpPr>
          <p:cNvPr id="19460" name="Rectangle 4"/>
          <p:cNvSpPr>
            <a:spLocks noChangeArrowheads="1"/>
          </p:cNvSpPr>
          <p:nvPr/>
        </p:nvSpPr>
        <p:spPr bwMode="auto">
          <a:xfrm>
            <a:off x="5507038" y="6553200"/>
            <a:ext cx="3546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cs typeface="Arial" panose="020B0604020202020204"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8100"/>
            <a:ext cx="53879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9075" y="0"/>
            <a:ext cx="1649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200">
                <a:cs typeface="Arial" panose="020B0604020202020204" pitchFamily="34" charset="0"/>
              </a:rPr>
              <a:t>Lots </a:t>
            </a:r>
          </a:p>
          <a:p>
            <a:pPr eaLnBrk="1" hangingPunct="1">
              <a:spcBef>
                <a:spcPct val="50000"/>
              </a:spcBef>
              <a:buFontTx/>
              <a:buNone/>
            </a:pPr>
            <a:r>
              <a:rPr lang="en-US" altLang="en-US" sz="3200">
                <a:cs typeface="Arial" panose="020B0604020202020204" pitchFamily="34" charset="0"/>
              </a:rPr>
              <a:t>Of </a:t>
            </a:r>
          </a:p>
          <a:p>
            <a:pPr eaLnBrk="1" hangingPunct="1">
              <a:spcBef>
                <a:spcPct val="50000"/>
              </a:spcBef>
              <a:buFontTx/>
              <a:buNone/>
            </a:pPr>
            <a:r>
              <a:rPr lang="en-US" altLang="en-US" sz="3200">
                <a:cs typeface="Arial" panose="020B0604020202020204" pitchFamily="34" charset="0"/>
              </a:rPr>
              <a:t>Images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r>
              <a:rPr lang="en-US" altLang="en-US" smtClean="0"/>
              <a:t>Application: Automatic Colorization</a:t>
            </a:r>
          </a:p>
        </p:txBody>
      </p:sp>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19431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62400"/>
            <a:ext cx="1943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962400"/>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62400"/>
            <a:ext cx="19716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371600"/>
            <a:ext cx="19335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371600"/>
            <a:ext cx="1943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3"/>
          <p:cNvSpPr txBox="1">
            <a:spLocks noChangeArrowheads="1"/>
          </p:cNvSpPr>
          <p:nvPr/>
        </p:nvSpPr>
        <p:spPr bwMode="auto">
          <a:xfrm>
            <a:off x="1524000" y="33528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Input</a:t>
            </a:r>
          </a:p>
        </p:txBody>
      </p:sp>
      <p:sp>
        <p:nvSpPr>
          <p:cNvPr id="21514" name="TextBox 14"/>
          <p:cNvSpPr txBox="1">
            <a:spLocks noChangeArrowheads="1"/>
          </p:cNvSpPr>
          <p:nvPr/>
        </p:nvSpPr>
        <p:spPr bwMode="auto">
          <a:xfrm>
            <a:off x="990600" y="58674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Matches (gray)</a:t>
            </a:r>
          </a:p>
        </p:txBody>
      </p:sp>
      <p:sp>
        <p:nvSpPr>
          <p:cNvPr id="21515" name="TextBox 15"/>
          <p:cNvSpPr txBox="1">
            <a:spLocks noChangeArrowheads="1"/>
          </p:cNvSpPr>
          <p:nvPr/>
        </p:nvSpPr>
        <p:spPr bwMode="auto">
          <a:xfrm>
            <a:off x="3416300" y="58674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Matches (w/ color)</a:t>
            </a:r>
          </a:p>
        </p:txBody>
      </p:sp>
      <p:sp>
        <p:nvSpPr>
          <p:cNvPr id="17" name="TextBox 16"/>
          <p:cNvSpPr txBox="1">
            <a:spLocks noChangeArrowheads="1"/>
          </p:cNvSpPr>
          <p:nvPr/>
        </p:nvSpPr>
        <p:spPr bwMode="auto">
          <a:xfrm>
            <a:off x="5943600" y="586740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Avg Color of Match</a:t>
            </a:r>
          </a:p>
        </p:txBody>
      </p:sp>
      <p:sp>
        <p:nvSpPr>
          <p:cNvPr id="18" name="TextBox 17"/>
          <p:cNvSpPr txBox="1">
            <a:spLocks noChangeArrowheads="1"/>
          </p:cNvSpPr>
          <p:nvPr/>
        </p:nvSpPr>
        <p:spPr bwMode="auto">
          <a:xfrm>
            <a:off x="3657600" y="33528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Color Transfer</a:t>
            </a:r>
          </a:p>
        </p:txBody>
      </p:sp>
      <p:sp>
        <p:nvSpPr>
          <p:cNvPr id="19" name="TextBox 18"/>
          <p:cNvSpPr txBox="1">
            <a:spLocks noChangeArrowheads="1"/>
          </p:cNvSpPr>
          <p:nvPr/>
        </p:nvSpPr>
        <p:spPr bwMode="auto">
          <a:xfrm>
            <a:off x="6019800" y="32766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Color Transfer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smtClean="0"/>
              <a:t>Application: Automatic Colorization</a:t>
            </a:r>
          </a:p>
        </p:txBody>
      </p:sp>
      <p:sp>
        <p:nvSpPr>
          <p:cNvPr id="22531" name="TextBox 13"/>
          <p:cNvSpPr txBox="1">
            <a:spLocks noChangeArrowheads="1"/>
          </p:cNvSpPr>
          <p:nvPr/>
        </p:nvSpPr>
        <p:spPr bwMode="auto">
          <a:xfrm>
            <a:off x="1524000" y="33528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Input</a:t>
            </a:r>
          </a:p>
        </p:txBody>
      </p:sp>
      <p:sp>
        <p:nvSpPr>
          <p:cNvPr id="22532" name="TextBox 14"/>
          <p:cNvSpPr txBox="1">
            <a:spLocks noChangeArrowheads="1"/>
          </p:cNvSpPr>
          <p:nvPr/>
        </p:nvSpPr>
        <p:spPr bwMode="auto">
          <a:xfrm>
            <a:off x="990600" y="58674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Matches (gray)</a:t>
            </a:r>
          </a:p>
        </p:txBody>
      </p:sp>
      <p:sp>
        <p:nvSpPr>
          <p:cNvPr id="22533" name="TextBox 15"/>
          <p:cNvSpPr txBox="1">
            <a:spLocks noChangeArrowheads="1"/>
          </p:cNvSpPr>
          <p:nvPr/>
        </p:nvSpPr>
        <p:spPr bwMode="auto">
          <a:xfrm>
            <a:off x="3416300" y="58674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Matches (w/ color)</a:t>
            </a:r>
          </a:p>
        </p:txBody>
      </p:sp>
      <p:sp>
        <p:nvSpPr>
          <p:cNvPr id="17" name="TextBox 16"/>
          <p:cNvSpPr txBox="1">
            <a:spLocks noChangeArrowheads="1"/>
          </p:cNvSpPr>
          <p:nvPr/>
        </p:nvSpPr>
        <p:spPr bwMode="auto">
          <a:xfrm>
            <a:off x="5943600" y="586740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Avg Color of Match</a:t>
            </a:r>
          </a:p>
        </p:txBody>
      </p:sp>
      <p:sp>
        <p:nvSpPr>
          <p:cNvPr id="18" name="TextBox 17"/>
          <p:cNvSpPr txBox="1">
            <a:spLocks noChangeArrowheads="1"/>
          </p:cNvSpPr>
          <p:nvPr/>
        </p:nvSpPr>
        <p:spPr bwMode="auto">
          <a:xfrm>
            <a:off x="3657600" y="33528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Color Transfer</a:t>
            </a:r>
          </a:p>
        </p:txBody>
      </p:sp>
      <p:sp>
        <p:nvSpPr>
          <p:cNvPr id="19" name="TextBox 18"/>
          <p:cNvSpPr txBox="1">
            <a:spLocks noChangeArrowheads="1"/>
          </p:cNvSpPr>
          <p:nvPr/>
        </p:nvSpPr>
        <p:spPr bwMode="auto">
          <a:xfrm>
            <a:off x="6019800" y="32766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Color Transfer</a:t>
            </a:r>
          </a:p>
        </p:txBody>
      </p:sp>
      <p:pic>
        <p:nvPicPr>
          <p:cNvPr id="225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1943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962400"/>
            <a:ext cx="19526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962400"/>
            <a:ext cx="19526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62400"/>
            <a:ext cx="1981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295400"/>
            <a:ext cx="1981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9950" y="1371600"/>
            <a:ext cx="20002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Application: Person Detection</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425575"/>
            <a:ext cx="4953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257175" y="2333625"/>
            <a:ext cx="3505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80 million “tiny images” downloaded by keyword search.  </a:t>
            </a:r>
          </a:p>
          <a:p>
            <a:pPr eaLnBrk="1" hangingPunct="1">
              <a:spcBef>
                <a:spcPct val="0"/>
              </a:spcBef>
              <a:buFontTx/>
              <a:buNone/>
            </a:pPr>
            <a:endParaRPr lang="en-US" altLang="en-US">
              <a:latin typeface="Arial" panose="020B0604020202020204" pitchFamily="34" charset="0"/>
            </a:endParaRPr>
          </a:p>
          <a:p>
            <a:pPr eaLnBrk="1" hangingPunct="1">
              <a:spcBef>
                <a:spcPct val="0"/>
              </a:spcBef>
              <a:buFontTx/>
              <a:buNone/>
            </a:pPr>
            <a:r>
              <a:rPr lang="en-US" altLang="en-US">
                <a:latin typeface="Arial" panose="020B0604020202020204" pitchFamily="34" charset="0"/>
              </a:rPr>
              <a:t>80 nearest neighbors vote for image category.</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Re-ranking Altavista search for “person”</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79533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eaLnBrk="1" hangingPunct="1"/>
            <a:r>
              <a:rPr lang="en-US" altLang="en-US" sz="4000" smtClean="0">
                <a:latin typeface="Albertus Extra Bold"/>
              </a:rPr>
              <a:t>Automatic Orientation Examples</a:t>
            </a:r>
          </a:p>
        </p:txBody>
      </p:sp>
      <p:sp>
        <p:nvSpPr>
          <p:cNvPr id="25603" name="Content Placeholder 2"/>
          <p:cNvSpPr>
            <a:spLocks noGrp="1"/>
          </p:cNvSpPr>
          <p:nvPr>
            <p:ph idx="4294967295"/>
          </p:nvPr>
        </p:nvSpPr>
        <p:spPr/>
        <p:txBody>
          <a:bodyPr/>
          <a:lstStyle/>
          <a:p>
            <a:pPr eaLnBrk="1" hangingPunct="1"/>
            <a:endParaRPr lang="en-US" altLang="en-US" smtClean="0">
              <a:latin typeface="Book Antiqua" panose="02040602050305030304" pitchFamily="18" charset="0"/>
            </a:endParaRP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7724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5507038" y="6553200"/>
            <a:ext cx="3130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cs typeface="Arial" panose="020B0604020202020204" pitchFamily="34" charset="0"/>
              </a:rPr>
              <a:t>A. Torralba, R. Fergus, W.T.Freeman. 2008</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General Principal</a:t>
            </a:r>
          </a:p>
        </p:txBody>
      </p:sp>
      <p:grpSp>
        <p:nvGrpSpPr>
          <p:cNvPr id="6147" name="Group 18"/>
          <p:cNvGrpSpPr>
            <a:grpSpLocks noChangeAspect="1"/>
          </p:cNvGrpSpPr>
          <p:nvPr/>
        </p:nvGrpSpPr>
        <p:grpSpPr bwMode="auto">
          <a:xfrm>
            <a:off x="685800" y="1143000"/>
            <a:ext cx="7696200" cy="4154488"/>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6153" name="TextBox 10"/>
            <p:cNvSpPr txBox="1">
              <a:spLocks noChangeArrowheads="1"/>
            </p:cNvSpPr>
            <p:nvPr/>
          </p:nvSpPr>
          <p:spPr bwMode="auto">
            <a:xfrm>
              <a:off x="2566359" y="2286000"/>
              <a:ext cx="2383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TextBox 15"/>
            <p:cNvSpPr txBox="1"/>
            <p:nvPr/>
          </p:nvSpPr>
          <p:spPr>
            <a:xfrm>
              <a:off x="5164248" y="3023804"/>
              <a:ext cx="1289459" cy="792165"/>
            </a:xfrm>
            <a:prstGeom prst="rect">
              <a:avLst/>
            </a:prstGeom>
            <a:noFill/>
          </p:spPr>
          <p:txBody>
            <a:bodyPr wrap="none">
              <a:spAutoFit/>
            </a:bodyPr>
            <a:lstStyle/>
            <a:p>
              <a:pPr algn="ctr">
                <a:defRPr/>
              </a:pPr>
              <a:r>
                <a:rPr lang="en-US" sz="2000" dirty="0">
                  <a:latin typeface="+mn-lt"/>
                </a:rPr>
                <a:t>image</a:t>
              </a:r>
            </a:p>
            <a:p>
              <a:pPr algn="ctr">
                <a:defRPr/>
              </a:pPr>
              <a:r>
                <a:rPr lang="en-US" sz="2000" dirty="0">
                  <a:latin typeface="+mn-lt"/>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grpSp>
      <p:sp>
        <p:nvSpPr>
          <p:cNvPr id="18" name="TextBox 17"/>
          <p:cNvSpPr txBox="1"/>
          <p:nvPr/>
        </p:nvSpPr>
        <p:spPr>
          <a:xfrm>
            <a:off x="228600" y="5715000"/>
            <a:ext cx="8686800" cy="830263"/>
          </a:xfrm>
          <a:prstGeom prst="rect">
            <a:avLst/>
          </a:prstGeom>
          <a:noFill/>
        </p:spPr>
        <p:txBody>
          <a:bodyPr>
            <a:spAutoFit/>
          </a:bodyPr>
          <a:lstStyle/>
          <a:p>
            <a:pPr>
              <a:defRPr/>
            </a:pPr>
            <a:r>
              <a:rPr lang="en-US" sz="2400" dirty="0">
                <a:latin typeface="+mn-lt"/>
              </a:rPr>
              <a:t>Hopefully,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Summary</a:t>
            </a:r>
          </a:p>
        </p:txBody>
      </p:sp>
      <p:sp>
        <p:nvSpPr>
          <p:cNvPr id="36867" name="Content Placeholder 2"/>
          <p:cNvSpPr>
            <a:spLocks noGrp="1"/>
          </p:cNvSpPr>
          <p:nvPr>
            <p:ph idx="1"/>
          </p:nvPr>
        </p:nvSpPr>
        <p:spPr/>
        <p:txBody>
          <a:bodyPr/>
          <a:lstStyle/>
          <a:p>
            <a:endParaRPr lang="en-US" altLang="en-US" sz="2400" smtClean="0"/>
          </a:p>
          <a:p>
            <a:r>
              <a:rPr lang="en-US" altLang="en-US" sz="2400" smtClean="0"/>
              <a:t>With billions of images on the web, it’s often possible to find a close nearest neighbor</a:t>
            </a:r>
          </a:p>
          <a:p>
            <a:endParaRPr lang="en-US" altLang="en-US" sz="2400" smtClean="0"/>
          </a:p>
          <a:p>
            <a:r>
              <a:rPr lang="en-US" altLang="en-US" sz="2400" smtClean="0"/>
              <a:t>In such cases, we can shortcut hard problems by “looking up” the answer, stealing the labels from our nearest neighbor</a:t>
            </a:r>
          </a:p>
          <a:p>
            <a:endParaRPr lang="en-US" altLang="en-US" sz="2400" smtClean="0"/>
          </a:p>
          <a:p>
            <a:r>
              <a:rPr lang="en-US" altLang="en-US" sz="2400" smtClean="0"/>
              <a:t>For example, simple (or learned) associations can be used to synthesize background regions, colorize, or recognize objects</a:t>
            </a:r>
          </a:p>
          <a:p>
            <a:endParaRPr lang="en-US" altLang="en-US" sz="2400" smtClean="0"/>
          </a:p>
          <a:p>
            <a:endParaRPr lang="en-US" altLang="en-US" sz="2400" smtClean="0"/>
          </a:p>
          <a:p>
            <a:pPr>
              <a:buFont typeface="Arial" panose="020B0604020202020204" pitchFamily="34" charset="0"/>
              <a:buNone/>
            </a:pPr>
            <a:endParaRPr lang="en-US" altLang="en-US" sz="2400" smtClean="0"/>
          </a:p>
        </p:txBody>
      </p:sp>
      <p:pic>
        <p:nvPicPr>
          <p:cNvPr id="36868" name="Picture 2" descr="http://upload.wikimedia.org/wikipedia/commons/1/1c/Chinese_Roo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105400"/>
            <a:ext cx="21478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5</a:t>
            </a:r>
            <a:endParaRPr lang="en-US" dirty="0"/>
          </a:p>
        </p:txBody>
      </p:sp>
      <p:sp>
        <p:nvSpPr>
          <p:cNvPr id="3" name="Content Placeholder 2"/>
          <p:cNvSpPr>
            <a:spLocks noGrp="1"/>
          </p:cNvSpPr>
          <p:nvPr>
            <p:ph idx="1"/>
          </p:nvPr>
        </p:nvSpPr>
        <p:spPr/>
        <p:txBody>
          <a:bodyPr/>
          <a:lstStyle/>
          <a:p>
            <a:r>
              <a:rPr lang="en-US" sz="2800" dirty="0">
                <a:hlinkClick r:id="rId2"/>
              </a:rPr>
              <a:t>http://www.cc.gatech.edu/~hays/compvision/proj5</a:t>
            </a:r>
            <a:r>
              <a:rPr lang="en-US" sz="2800" dirty="0" smtClean="0">
                <a:hlinkClick r:id="rId2"/>
              </a:rPr>
              <a:t>/</a:t>
            </a:r>
            <a:endParaRPr lang="en-US" sz="2800"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9144000" cy="4050792"/>
          </a:xfrm>
          <a:prstGeom prst="rect">
            <a:avLst/>
          </a:prstGeom>
        </p:spPr>
      </p:pic>
    </p:spTree>
    <p:extLst>
      <p:ext uri="{BB962C8B-B14F-4D97-AF65-F5344CB8AC3E}">
        <p14:creationId xmlns:p14="http://schemas.microsoft.com/office/powerpoint/2010/main" val="3555001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4953000" y="601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0000"/>
                </a:solidFill>
              </a:rPr>
              <a:t>… 200 total</a:t>
            </a:r>
          </a:p>
        </p:txBody>
      </p:sp>
      <p:pic>
        <p:nvPicPr>
          <p:cNvPr id="7172"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47750"/>
            <a:ext cx="637063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444500" y="939800"/>
            <a:ext cx="7137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942975"/>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94615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1524000" y="6338888"/>
            <a:ext cx="487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p:txBody>
          <a:bodyPr/>
          <a:lstStyle/>
          <a:p>
            <a:pPr eaLnBrk="1" hangingPunct="1"/>
            <a:r>
              <a:rPr lang="en-US" altLang="en-US" smtClean="0">
                <a:hlinkClick r:id="rId2"/>
              </a:rPr>
              <a:t>im2gps</a:t>
            </a:r>
            <a:r>
              <a:rPr lang="en-US" altLang="en-US" smtClean="0"/>
              <a:t> (Hays &amp; Efros, CVPR 2008)</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1530350" y="5489575"/>
            <a:ext cx="5592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6 million geo-tagged Flickr images</a:t>
            </a:r>
            <a:endParaRPr lang="ru-RU" altLang="en-US">
              <a:solidFill>
                <a:prstClr val="black"/>
              </a:solidFill>
              <a:latin typeface="Arial" panose="020B0604020202020204" pitchFamily="34" charset="0"/>
            </a:endParaRPr>
          </a:p>
        </p:txBody>
      </p:sp>
      <p:sp>
        <p:nvSpPr>
          <p:cNvPr id="55301" name="TextBox 2"/>
          <p:cNvSpPr txBox="1">
            <a:spLocks noChangeArrowheads="1"/>
          </p:cNvSpPr>
          <p:nvPr/>
        </p:nvSpPr>
        <p:spPr bwMode="auto">
          <a:xfrm>
            <a:off x="1273175" y="6286500"/>
            <a:ext cx="610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hlinkClick r:id="rId4"/>
              </a:rPr>
              <a:t>http://graphics.cs.cmu.edu/projects/im2gps/</a:t>
            </a:r>
            <a:endParaRPr lang="en-US"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3907883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0" y="274638"/>
            <a:ext cx="9144000" cy="1143000"/>
          </a:xfrm>
        </p:spPr>
        <p:txBody>
          <a:bodyPr/>
          <a:lstStyle/>
          <a:p>
            <a:pPr eaLnBrk="1" hangingPunct="1"/>
            <a:r>
              <a:rPr lang="en-US" altLang="en-US" sz="4000" smtClean="0"/>
              <a:t>How much can an image tell about its geographic location?</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13" y="1524000"/>
            <a:ext cx="4041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906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8850"/>
            <a:ext cx="9144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304800" y="6172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Nearest Neighbors according to gist + bag of SIFT + color histogram + a few others</a:t>
            </a:r>
          </a:p>
        </p:txBody>
      </p:sp>
    </p:spTree>
    <p:extLst>
      <p:ext uri="{BB962C8B-B14F-4D97-AF65-F5344CB8AC3E}">
        <p14:creationId xmlns:p14="http://schemas.microsoft.com/office/powerpoint/2010/main" val="40744363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2"/>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25444</TotalTime>
  <Words>788</Words>
  <Application>Microsoft Office PowerPoint</Application>
  <PresentationFormat>On-screen Show (4:3)</PresentationFormat>
  <Paragraphs>151</Paragraphs>
  <Slides>41</Slides>
  <Notes>14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Albertus Extra Bold</vt:lpstr>
      <vt:lpstr>Book Antiqua</vt:lpstr>
      <vt:lpstr>Calibri</vt:lpstr>
      <vt:lpstr>Lecture1 - Introduction - CP Fall 2010</vt:lpstr>
      <vt:lpstr>Custom Design</vt:lpstr>
      <vt:lpstr>Opportunities of Scale, Part 2</vt:lpstr>
      <vt:lpstr>Recap</vt:lpstr>
      <vt:lpstr>The Unreasonable Effectiveness of Math</vt:lpstr>
      <vt:lpstr>General Principal</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Effect of Dataset Size</vt:lpstr>
      <vt:lpstr>Population density ranking</vt:lpstr>
      <vt:lpstr>Where is This?</vt:lpstr>
      <vt:lpstr>Where is This?</vt:lpstr>
      <vt:lpstr>Where are These?</vt:lpstr>
      <vt:lpstr>Where are These?</vt:lpstr>
      <vt:lpstr>Results</vt:lpstr>
      <vt:lpstr>Tiny Images</vt:lpstr>
      <vt:lpstr>PowerPoint Presentation</vt:lpstr>
      <vt:lpstr>PowerPoint Presentation</vt:lpstr>
      <vt:lpstr>Human Scene Recognition</vt:lpstr>
      <vt:lpstr>Humans vs. Computers:  Car-Image Classification</vt:lpstr>
      <vt:lpstr>Powers of 10</vt:lpstr>
      <vt:lpstr>Scenes are unique</vt:lpstr>
      <vt:lpstr>But not all scenes are so original</vt:lpstr>
      <vt:lpstr>PowerPoint Presentation</vt:lpstr>
      <vt:lpstr>PowerPoint Presentation</vt:lpstr>
      <vt:lpstr>PowerPoint Presentation</vt:lpstr>
      <vt:lpstr>Application: Automatic Colorization</vt:lpstr>
      <vt:lpstr>Application: Automatic Colorization</vt:lpstr>
      <vt:lpstr>Application: Person Detection</vt:lpstr>
      <vt:lpstr>Re-ranking Altavista search for “person”</vt:lpstr>
      <vt:lpstr>Automatic Orientation Examples</vt:lpstr>
      <vt:lpstr>Summary</vt:lpstr>
      <vt:lpstr>Project 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James</cp:lastModifiedBy>
  <cp:revision>96</cp:revision>
  <dcterms:created xsi:type="dcterms:W3CDTF">2010-08-30T03:58:01Z</dcterms:created>
  <dcterms:modified xsi:type="dcterms:W3CDTF">2016-10-28T16:30:25Z</dcterms:modified>
</cp:coreProperties>
</file>