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821" r:id="rId2"/>
    <p:sldMasterId id="2147483869" r:id="rId3"/>
    <p:sldMasterId id="2147483895" r:id="rId4"/>
    <p:sldMasterId id="2147483910" r:id="rId5"/>
    <p:sldMasterId id="2147483925" r:id="rId6"/>
    <p:sldMasterId id="2147483937" r:id="rId7"/>
    <p:sldMasterId id="2147483949" r:id="rId8"/>
    <p:sldMasterId id="2147483961" r:id="rId9"/>
    <p:sldMasterId id="2147483973" r:id="rId10"/>
  </p:sldMasterIdLst>
  <p:notesMasterIdLst>
    <p:notesMasterId r:id="rId40"/>
  </p:notesMasterIdLst>
  <p:sldIdLst>
    <p:sldId id="655" r:id="rId11"/>
    <p:sldId id="606" r:id="rId12"/>
    <p:sldId id="607" r:id="rId13"/>
    <p:sldId id="608" r:id="rId14"/>
    <p:sldId id="609" r:id="rId15"/>
    <p:sldId id="610" r:id="rId16"/>
    <p:sldId id="611" r:id="rId17"/>
    <p:sldId id="612" r:id="rId18"/>
    <p:sldId id="626" r:id="rId19"/>
    <p:sldId id="614" r:id="rId20"/>
    <p:sldId id="615" r:id="rId21"/>
    <p:sldId id="616" r:id="rId22"/>
    <p:sldId id="617" r:id="rId23"/>
    <p:sldId id="618" r:id="rId24"/>
    <p:sldId id="628" r:id="rId25"/>
    <p:sldId id="629" r:id="rId26"/>
    <p:sldId id="630" r:id="rId27"/>
    <p:sldId id="631" r:id="rId28"/>
    <p:sldId id="619" r:id="rId29"/>
    <p:sldId id="620" r:id="rId30"/>
    <p:sldId id="621" r:id="rId31"/>
    <p:sldId id="622" r:id="rId32"/>
    <p:sldId id="623" r:id="rId33"/>
    <p:sldId id="624" r:id="rId34"/>
    <p:sldId id="632" r:id="rId35"/>
    <p:sldId id="633" r:id="rId36"/>
    <p:sldId id="652" r:id="rId37"/>
    <p:sldId id="653" r:id="rId38"/>
    <p:sldId id="625" r:id="rId3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0000"/>
    <a:srgbClr val="D7E872"/>
    <a:srgbClr val="D6009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83389" autoAdjust="0"/>
  </p:normalViewPr>
  <p:slideViewPr>
    <p:cSldViewPr>
      <p:cViewPr varScale="1">
        <p:scale>
          <a:sx n="108" d="100"/>
          <a:sy n="108" d="100"/>
        </p:scale>
        <p:origin x="9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cs typeface="+mn-cs"/>
              </a:defRPr>
            </a:lvl1pPr>
          </a:lstStyle>
          <a:p>
            <a:pPr>
              <a:defRPr/>
            </a:pPr>
            <a:endParaRPr lang="en-US"/>
          </a:p>
        </p:txBody>
      </p:sp>
      <p:sp>
        <p:nvSpPr>
          <p:cNvPr id="860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cs typeface="+mn-cs"/>
              </a:defRPr>
            </a:lvl1pPr>
          </a:lstStyle>
          <a:p>
            <a:pPr>
              <a:defRPr/>
            </a:pPr>
            <a:endParaRPr lang="en-US"/>
          </a:p>
        </p:txBody>
      </p:sp>
      <p:sp>
        <p:nvSpPr>
          <p:cNvPr id="133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cs typeface="+mn-cs"/>
              </a:defRPr>
            </a:lvl1pPr>
          </a:lstStyle>
          <a:p>
            <a:pPr>
              <a:defRPr/>
            </a:pPr>
            <a:endParaRPr lang="en-US"/>
          </a:p>
        </p:txBody>
      </p:sp>
      <p:sp>
        <p:nvSpPr>
          <p:cNvPr id="860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41F7D38-A548-45BB-8C12-6594C40DC729}" type="slidenum">
              <a:rPr lang="en-US" altLang="en-US"/>
              <a:pPr/>
              <a:t>‹#›</a:t>
            </a:fld>
            <a:endParaRPr lang="en-US" altLang="en-US"/>
          </a:p>
        </p:txBody>
      </p:sp>
    </p:spTree>
    <p:extLst>
      <p:ext uri="{BB962C8B-B14F-4D97-AF65-F5344CB8AC3E}">
        <p14:creationId xmlns:p14="http://schemas.microsoft.com/office/powerpoint/2010/main" val="4003584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C7EDB15-595F-4A79-9DFB-3AE8244460DF}" type="slidenum">
              <a:rPr lang="en-US" altLang="en-US">
                <a:solidFill>
                  <a:srgbClr val="000000"/>
                </a:solidFill>
                <a:latin typeface="Arial" panose="020B0604020202020204" pitchFamily="34" charset="0"/>
              </a:rPr>
              <a:pPr eaLnBrk="1" hangingPunct="1">
                <a:spcBef>
                  <a:spcPct val="0"/>
                </a:spcBef>
              </a:pPr>
              <a:t>2</a:t>
            </a:fld>
            <a:endParaRPr lang="en-US" altLang="en-US">
              <a:solidFill>
                <a:srgbClr val="000000"/>
              </a:solidFill>
              <a:latin typeface="Arial" panose="020B0604020202020204" pitchFamily="34" charset="0"/>
            </a:endParaRPr>
          </a:p>
        </p:txBody>
      </p:sp>
      <p:sp>
        <p:nvSpPr>
          <p:cNvPr id="289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r>
              <a:rPr lang="en-US" altLang="en-US" dirty="0" smtClean="0"/>
              <a:t>Number</a:t>
            </a:r>
            <a:r>
              <a:rPr lang="en-US" altLang="en-US" baseline="0" dirty="0" smtClean="0"/>
              <a:t> of words = (</a:t>
            </a:r>
            <a:r>
              <a:rPr lang="en-US" altLang="en-US" baseline="0" dirty="0" err="1" smtClean="0"/>
              <a:t>branching_factor</a:t>
            </a:r>
            <a:r>
              <a:rPr lang="en-US" altLang="en-US" baseline="0" dirty="0" smtClean="0"/>
              <a:t>)^(</a:t>
            </a:r>
            <a:r>
              <a:rPr lang="en-US" altLang="en-US" baseline="0" dirty="0" err="1" smtClean="0"/>
              <a:t>number_of_levels</a:t>
            </a:r>
            <a:r>
              <a:rPr lang="en-US" altLang="en-US" baseline="0" dirty="0" smtClean="0"/>
              <a:t>)</a:t>
            </a:r>
          </a:p>
          <a:p>
            <a:pPr defTabSz="912813" eaLnBrk="1" hangingPunct="1">
              <a:spcBef>
                <a:spcPct val="0"/>
              </a:spcBef>
            </a:pPr>
            <a:r>
              <a:rPr lang="en-US" altLang="en-US" baseline="0" dirty="0" smtClean="0"/>
              <a:t>Assignment cost for flat hierarchy O(k), for tree O(log(base </a:t>
            </a:r>
            <a:r>
              <a:rPr lang="en-US" altLang="en-US" baseline="0" dirty="0" err="1" smtClean="0"/>
              <a:t>branching_factor</a:t>
            </a:r>
            <a:r>
              <a:rPr lang="en-US" altLang="en-US" baseline="0" dirty="0" smtClean="0"/>
              <a:t>)(k) * </a:t>
            </a:r>
            <a:r>
              <a:rPr lang="en-US" altLang="en-US" baseline="0" dirty="0" err="1" smtClean="0"/>
              <a:t>branching_factor</a:t>
            </a:r>
            <a:r>
              <a:rPr lang="en-US" altLang="en-US" baseline="0" dirty="0" smtClean="0"/>
              <a:t>)</a:t>
            </a:r>
            <a:endParaRPr lang="en-US" altLang="en-US" dirty="0" smtClean="0"/>
          </a:p>
        </p:txBody>
      </p:sp>
    </p:spTree>
    <p:extLst>
      <p:ext uri="{BB962C8B-B14F-4D97-AF65-F5344CB8AC3E}">
        <p14:creationId xmlns:p14="http://schemas.microsoft.com/office/powerpoint/2010/main" val="3349741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F5177-1066-4495-A76E-A324FFFC813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65768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pPr eaLnBrk="0" fontAlgn="base" hangingPunct="0">
              <a:spcBef>
                <a:spcPct val="0"/>
              </a:spcBef>
              <a:spcAft>
                <a:spcPct val="0"/>
              </a:spcAft>
            </a:pPr>
            <a:fld id="{963C4B86-4A2A-45C6-950F-A7D1AF166CFB}" type="slidenum">
              <a:rPr lang="en-US" sz="1100" b="1">
                <a:solidFill>
                  <a:srgbClr val="000000"/>
                </a:solidFill>
                <a:latin typeface="Times New Roman" pitchFamily="18" charset="0"/>
              </a:rPr>
              <a:pPr eaLnBrk="0" fontAlgn="base" hangingPunct="0">
                <a:spcBef>
                  <a:spcPct val="0"/>
                </a:spcBef>
                <a:spcAft>
                  <a:spcPct val="0"/>
                </a:spcAft>
              </a:pPr>
              <a:t>17</a:t>
            </a:fld>
            <a:endParaRPr lang="en-US" sz="1100" b="1">
              <a:solidFill>
                <a:srgbClr val="000000"/>
              </a:solidFill>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86209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F5177-1066-4495-A76E-A324FFFC813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7131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D50345-951D-4424-B7AE-0B6D166B8252}" type="slidenum">
              <a:rPr lang="en-US" altLang="en-US">
                <a:solidFill>
                  <a:srgbClr val="000000"/>
                </a:solidFill>
                <a:latin typeface="Calibri" panose="020F0502020204030204" pitchFamily="34" charset="0"/>
              </a:rPr>
              <a:pPr eaLnBrk="1" hangingPunct="1"/>
              <a:t>20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022225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413043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Query expansion is a technique to increase recall, possibly at the expense of precision.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477A24-6D0C-4436-BC66-C0C508444068}" type="slidenum">
              <a:rPr lang="en-US" altLang="en-US">
                <a:solidFill>
                  <a:prstClr val="black"/>
                </a:solidFill>
                <a:latin typeface="Calibri" panose="020F0502020204030204" pitchFamily="34" charset="0"/>
              </a:rPr>
              <a:pPr eaLnBrk="1" hangingPunct="1"/>
              <a:t>23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016779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A0D3E4-4F7F-48D0-AAC6-E5893A88D89E}" type="slidenum">
              <a:rPr lang="en-US">
                <a:solidFill>
                  <a:prstClr val="black"/>
                </a:solidFill>
              </a:rPr>
              <a:pPr/>
              <a:t>26</a:t>
            </a:fld>
            <a:endParaRPr lang="en-US">
              <a:solidFill>
                <a:prstClr val="black"/>
              </a:solidFill>
            </a:endParaRPr>
          </a:p>
        </p:txBody>
      </p:sp>
      <p:sp>
        <p:nvSpPr>
          <p:cNvPr id="161795" name="Rectangle 2"/>
          <p:cNvSpPr>
            <a:spLocks noGrp="1" noRot="1" noChangeAspect="1" noTextEdit="1"/>
          </p:cNvSpPr>
          <p:nvPr>
            <p:ph type="sldImg"/>
          </p:nvPr>
        </p:nvSpPr>
        <p:spPr>
          <a:ln/>
        </p:spPr>
      </p:sp>
      <p:sp>
        <p:nvSpPr>
          <p:cNvPr id="16179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03024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A0D3E4-4F7F-48D0-AAC6-E5893A88D89E}" type="slidenum">
              <a:rPr lang="en-US">
                <a:solidFill>
                  <a:prstClr val="black"/>
                </a:solidFill>
              </a:rPr>
              <a:pPr/>
              <a:t>27</a:t>
            </a:fld>
            <a:endParaRPr lang="en-US">
              <a:solidFill>
                <a:prstClr val="black"/>
              </a:solidFill>
            </a:endParaRPr>
          </a:p>
        </p:txBody>
      </p:sp>
      <p:sp>
        <p:nvSpPr>
          <p:cNvPr id="161795" name="Rectangle 2"/>
          <p:cNvSpPr>
            <a:spLocks noGrp="1" noRot="1" noChangeAspect="1" noTextEdit="1"/>
          </p:cNvSpPr>
          <p:nvPr>
            <p:ph type="sldImg"/>
          </p:nvPr>
        </p:nvSpPr>
        <p:spPr>
          <a:ln/>
        </p:spPr>
      </p:sp>
      <p:sp>
        <p:nvSpPr>
          <p:cNvPr id="16179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519840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A0D3E4-4F7F-48D0-AAC6-E5893A88D89E}" type="slidenum">
              <a:rPr lang="en-US">
                <a:solidFill>
                  <a:prstClr val="black"/>
                </a:solidFill>
              </a:rPr>
              <a:pPr/>
              <a:t>28</a:t>
            </a:fld>
            <a:endParaRPr lang="en-US">
              <a:solidFill>
                <a:prstClr val="black"/>
              </a:solidFill>
            </a:endParaRPr>
          </a:p>
        </p:txBody>
      </p:sp>
      <p:sp>
        <p:nvSpPr>
          <p:cNvPr id="161795" name="Rectangle 2"/>
          <p:cNvSpPr>
            <a:spLocks noGrp="1" noRot="1" noChangeAspect="1" noTextEdit="1"/>
          </p:cNvSpPr>
          <p:nvPr>
            <p:ph type="sldImg"/>
          </p:nvPr>
        </p:nvSpPr>
        <p:spPr>
          <a:ln/>
        </p:spPr>
      </p:sp>
      <p:sp>
        <p:nvSpPr>
          <p:cNvPr id="16179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70835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7C6B45-833A-405B-A548-5C48DC75553E}" type="slidenum">
              <a:rPr lang="en-US" altLang="en-US">
                <a:solidFill>
                  <a:srgbClr val="000000"/>
                </a:solidFill>
                <a:latin typeface="Calibri" panose="020F0502020204030204" pitchFamily="34" charset="0"/>
              </a:rPr>
              <a:pPr eaLnBrk="1" hangingPunct="1"/>
              <a:t>3</a:t>
            </a:fld>
            <a:endParaRPr lang="en-US" altLang="en-US">
              <a:solidFill>
                <a:srgbClr val="000000"/>
              </a:solidFill>
              <a:latin typeface="Calibri" panose="020F0502020204030204" pitchFamily="34" charset="0"/>
            </a:endParaRPr>
          </a:p>
        </p:txBody>
      </p:sp>
      <p:sp>
        <p:nvSpPr>
          <p:cNvPr id="290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Very recently, we have scaled the system even further.</a:t>
            </a:r>
          </a:p>
          <a:p>
            <a:r>
              <a:rPr lang="en-US" altLang="en-US" smtClean="0"/>
              <a:t>The system we just demo’d searches a 50 thousand image index in the RAM of this laptop at real-time rates.</a:t>
            </a:r>
          </a:p>
          <a:p>
            <a:r>
              <a:rPr lang="en-US" altLang="en-US" smtClean="0"/>
              <a:t>We have built and programmed a desktop system at home in which we currently have 12 hard drives. We bypass the operating system and </a:t>
            </a:r>
          </a:p>
          <a:p>
            <a:r>
              <a:rPr lang="en-US" altLang="en-US" smtClean="0"/>
              <a:t>read and write the disk surfaces directly.  </a:t>
            </a:r>
          </a:p>
          <a:p>
            <a:r>
              <a:rPr lang="en-US" altLang="en-US" smtClean="0"/>
              <a:t>Last week this system clocked in on 110 Million images in 5.8 seconds, so roughly 20Million images per second and machine.</a:t>
            </a:r>
          </a:p>
          <a:p>
            <a:r>
              <a:rPr lang="en-US" altLang="en-US" smtClean="0"/>
              <a:t>The images consist of around 10 days of four TV channels, so more than a month of TV.</a:t>
            </a:r>
          </a:p>
          <a:p>
            <a:r>
              <a:rPr lang="en-US" altLang="en-US" smtClean="0"/>
              <a:t>Soon we don’t have to watch TV, because we’ll have machines doing it for us.  </a:t>
            </a:r>
          </a:p>
        </p:txBody>
      </p:sp>
    </p:spTree>
    <p:extLst>
      <p:ext uri="{BB962C8B-B14F-4D97-AF65-F5344CB8AC3E}">
        <p14:creationId xmlns:p14="http://schemas.microsoft.com/office/powerpoint/2010/main" val="3783923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742558-FF0B-4DC1-9BE1-CF1373B03F44}" type="slidenum">
              <a:rPr lang="en-US" altLang="en-US">
                <a:solidFill>
                  <a:srgbClr val="000000"/>
                </a:solidFill>
                <a:latin typeface="Calibri" panose="020F0502020204030204" pitchFamily="34" charset="0"/>
              </a:rPr>
              <a:pPr eaLnBrk="1" hangingPunct="1"/>
              <a:t>4</a:t>
            </a:fld>
            <a:endParaRPr lang="en-US" altLang="en-US">
              <a:solidFill>
                <a:srgbClr val="000000"/>
              </a:solidFill>
              <a:latin typeface="Calibri" panose="020F0502020204030204" pitchFamily="34" charset="0"/>
            </a:endParaRPr>
          </a:p>
        </p:txBody>
      </p:sp>
      <p:sp>
        <p:nvSpPr>
          <p:cNvPr id="291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 continue the analogy, if we printed all these images on paper, and stacked them, </a:t>
            </a:r>
          </a:p>
        </p:txBody>
      </p:sp>
    </p:spTree>
    <p:extLst>
      <p:ext uri="{BB962C8B-B14F-4D97-AF65-F5344CB8AC3E}">
        <p14:creationId xmlns:p14="http://schemas.microsoft.com/office/powerpoint/2010/main" val="4074674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183914-6E82-47EC-8AEF-2D085D7128BE}" type="slidenum">
              <a:rPr lang="en-US" altLang="en-US">
                <a:solidFill>
                  <a:srgbClr val="000000"/>
                </a:solidFill>
                <a:latin typeface="Calibri" panose="020F0502020204030204" pitchFamily="34" charset="0"/>
              </a:rPr>
              <a:pPr eaLnBrk="1" hangingPunct="1"/>
              <a:t>5</a:t>
            </a:fld>
            <a:endParaRPr lang="en-US" altLang="en-US">
              <a:solidFill>
                <a:srgbClr val="000000"/>
              </a:solidFill>
              <a:latin typeface="Calibri" panose="020F0502020204030204" pitchFamily="34" charset="0"/>
            </a:endParaRPr>
          </a:p>
        </p:txBody>
      </p:sp>
      <p:sp>
        <p:nvSpPr>
          <p:cNvPr id="292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pile would stack, as high as</a:t>
            </a:r>
          </a:p>
        </p:txBody>
      </p:sp>
    </p:spTree>
    <p:extLst>
      <p:ext uri="{BB962C8B-B14F-4D97-AF65-F5344CB8AC3E}">
        <p14:creationId xmlns:p14="http://schemas.microsoft.com/office/powerpoint/2010/main" val="57404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0BE285-EF9E-4892-BC8A-C633923202E6}" type="slidenum">
              <a:rPr lang="en-US" altLang="en-US">
                <a:solidFill>
                  <a:srgbClr val="000000"/>
                </a:solidFill>
                <a:latin typeface="Calibri" panose="020F0502020204030204" pitchFamily="34" charset="0"/>
              </a:rPr>
              <a:pPr eaLnBrk="1" hangingPunct="1"/>
              <a:t>6</a:t>
            </a:fld>
            <a:endParaRPr lang="en-US" altLang="en-US">
              <a:solidFill>
                <a:srgbClr val="000000"/>
              </a:solidFill>
              <a:latin typeface="Calibri" panose="020F0502020204030204" pitchFamily="34" charset="0"/>
            </a:endParaRPr>
          </a:p>
        </p:txBody>
      </p:sp>
      <p:sp>
        <p:nvSpPr>
          <p:cNvPr id="293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Mount Everest.</a:t>
            </a:r>
          </a:p>
          <a:p>
            <a:r>
              <a:rPr lang="en-US" altLang="en-US" dirty="0" smtClean="0"/>
              <a:t>Another way to put perspective on this is, Google image search not too long ago claimed to index 2 billion images,</a:t>
            </a:r>
          </a:p>
          <a:p>
            <a:r>
              <a:rPr lang="en-US" altLang="en-US" dirty="0" smtClean="0"/>
              <a:t>although based on meta-data, while we do it based on image content.</a:t>
            </a:r>
          </a:p>
          <a:p>
            <a:r>
              <a:rPr lang="en-US" altLang="en-US" dirty="0" smtClean="0"/>
              <a:t>So, with about 20 desktop systems like the one I just </a:t>
            </a:r>
            <a:r>
              <a:rPr lang="en-US" altLang="en-US" i="0" dirty="0" smtClean="0"/>
              <a:t>showed, it seems that it may be possible to build a web-scale content-based image search engine,</a:t>
            </a:r>
          </a:p>
          <a:p>
            <a:r>
              <a:rPr lang="en-US" altLang="en-US" i="0" dirty="0" smtClean="0"/>
              <a:t>and we are sort of hoping that this paper will fuel the race for the first such search engine. </a:t>
            </a:r>
          </a:p>
          <a:p>
            <a:endParaRPr lang="en-US" altLang="en-US" i="0" dirty="0" smtClean="0"/>
          </a:p>
          <a:p>
            <a:r>
              <a:rPr lang="en-US" altLang="en-US" i="0" dirty="0" smtClean="0"/>
              <a:t>So, that is some motivation. </a:t>
            </a:r>
          </a:p>
          <a:p>
            <a:r>
              <a:rPr lang="en-US" altLang="en-US" i="0" dirty="0" smtClean="0"/>
              <a:t>Let me now move to the contribution of the paper.</a:t>
            </a:r>
          </a:p>
          <a:p>
            <a:r>
              <a:rPr lang="en-US" altLang="en-US" i="0" dirty="0" smtClean="0"/>
              <a:t>As you can guess by now, it is about scalability of recognition and</a:t>
            </a:r>
            <a:r>
              <a:rPr lang="en-US" altLang="en-US" dirty="0" smtClean="0"/>
              <a:t> retrieval.</a:t>
            </a:r>
          </a:p>
        </p:txBody>
      </p:sp>
    </p:spTree>
    <p:extLst>
      <p:ext uri="{BB962C8B-B14F-4D97-AF65-F5344CB8AC3E}">
        <p14:creationId xmlns:p14="http://schemas.microsoft.com/office/powerpoint/2010/main" val="24928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91174E-A516-435D-9CAC-813C9DCB5B91}" type="slidenum">
              <a:rPr lang="en-US" altLang="en-US">
                <a:solidFill>
                  <a:prstClr val="black"/>
                </a:solidFill>
                <a:latin typeface="Calibri" panose="020F0502020204030204" pitchFamily="34" charset="0"/>
              </a:rPr>
              <a:pPr eaLnBrk="1" hangingPunct="1"/>
              <a:t>7</a:t>
            </a:fld>
            <a:endParaRPr lang="en-US" altLang="en-US">
              <a:solidFill>
                <a:prstClr val="black"/>
              </a:solidFill>
              <a:latin typeface="Calibri" panose="020F0502020204030204" pitchFamily="34" charset="0"/>
            </a:endParaRPr>
          </a:p>
        </p:txBody>
      </p:sp>
      <p:sp>
        <p:nvSpPr>
          <p:cNvPr id="294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One of the reasons we managed to take the system this far is that we have worked with rigorous performance testing against a database with ground truth.</a:t>
            </a:r>
          </a:p>
          <a:p>
            <a:r>
              <a:rPr lang="en-US" altLang="en-US" smtClean="0"/>
              <a:t>We now have a benchmark database with over 10000 images grouped in sets of four images of the same object. We query on one of the images in the group and see how many of the other images in the group make it to the top of the query.</a:t>
            </a:r>
          </a:p>
          <a:p>
            <a:r>
              <a:rPr lang="en-US" altLang="en-US" smtClean="0"/>
              <a:t>In the paper, we have tested this up to a million images, by embedding the ground truth database into a database encompassing all the frames of 10 feature length movies.</a:t>
            </a:r>
          </a:p>
        </p:txBody>
      </p:sp>
    </p:spTree>
    <p:extLst>
      <p:ext uri="{BB962C8B-B14F-4D97-AF65-F5344CB8AC3E}">
        <p14:creationId xmlns:p14="http://schemas.microsoft.com/office/powerpoint/2010/main" val="428547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F7CC9C-C92A-40E9-A086-3CF2298651B9}" type="slidenum">
              <a:rPr lang="en-US" altLang="en-US">
                <a:solidFill>
                  <a:prstClr val="black"/>
                </a:solidFill>
                <a:latin typeface="Calibri" panose="020F0502020204030204" pitchFamily="34" charset="0"/>
              </a:rPr>
              <a:pPr eaLnBrk="1" hangingPunct="1"/>
              <a:t>8</a:t>
            </a:fld>
            <a:endParaRPr lang="en-US" altLang="en-US">
              <a:solidFill>
                <a:prstClr val="black"/>
              </a:solidFill>
              <a:latin typeface="Calibri" panose="020F0502020204030204" pitchFamily="34" charset="0"/>
            </a:endParaRPr>
          </a:p>
        </p:txBody>
      </p:sp>
      <p:sp>
        <p:nvSpPr>
          <p:cNvPr id="295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r>
              <a:rPr lang="en-US" altLang="en-US" smtClean="0"/>
              <a:t>We also find that performance improves with the branch factor.</a:t>
            </a:r>
          </a:p>
          <a:p>
            <a:r>
              <a:rPr lang="en-US" altLang="en-US" smtClean="0"/>
              <a:t>This improvement is not dramatic, but it is interesting to note that very low branch factors are somewhat weak, and a branch factor of two results in partitioning the space with planes. </a:t>
            </a:r>
          </a:p>
          <a:p>
            <a:endParaRPr lang="en-US" altLang="en-US" smtClean="0"/>
          </a:p>
          <a:p>
            <a:endParaRPr lang="en-US" altLang="en-US" smtClean="0"/>
          </a:p>
        </p:txBody>
      </p:sp>
    </p:spTree>
    <p:extLst>
      <p:ext uri="{BB962C8B-B14F-4D97-AF65-F5344CB8AC3E}">
        <p14:creationId xmlns:p14="http://schemas.microsoft.com/office/powerpoint/2010/main" val="860493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5D8054-05DA-49E6-9897-BD47C94C6CC8}" type="slidenum">
              <a:rPr lang="en-US">
                <a:solidFill>
                  <a:srgbClr val="000000"/>
                </a:solidFill>
              </a:rPr>
              <a:pPr/>
              <a:t>9</a:t>
            </a:fld>
            <a:endParaRPr lang="en-US">
              <a:solidFill>
                <a:srgbClr val="000000"/>
              </a:solidFill>
            </a:endParaRPr>
          </a:p>
        </p:txBody>
      </p:sp>
      <p:sp>
        <p:nvSpPr>
          <p:cNvPr id="160771" name="Slide Image Placeholder 1"/>
          <p:cNvSpPr>
            <a:spLocks noGrp="1" noRot="1" noChangeAspect="1" noTextEdit="1"/>
          </p:cNvSpPr>
          <p:nvPr>
            <p:ph type="sldImg"/>
          </p:nvPr>
        </p:nvSpPr>
        <p:spPr>
          <a:xfrm>
            <a:off x="1143000" y="684213"/>
            <a:ext cx="4572000" cy="3429000"/>
          </a:xfrm>
          <a:ln/>
        </p:spPr>
      </p:sp>
      <p:sp>
        <p:nvSpPr>
          <p:cNvPr id="160772"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60773"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E3EFDE47-DD8C-4A4A-B602-30A443C7CF59}" type="slidenum">
              <a:rPr lang="de-CH" sz="1200" smtClean="0">
                <a:solidFill>
                  <a:srgbClr val="000000"/>
                </a:solidFill>
                <a:latin typeface="Times New Roman" pitchFamily="18" charset="0"/>
              </a:rPr>
              <a:pPr algn="r" eaLnBrk="0" fontAlgn="base" hangingPunct="0">
                <a:spcBef>
                  <a:spcPct val="0"/>
                </a:spcBef>
                <a:spcAft>
                  <a:spcPct val="0"/>
                </a:spcAft>
              </a:pPr>
              <a:t>9</a:t>
            </a:fld>
            <a:endParaRPr lang="de-CH" sz="1200" smtClean="0">
              <a:solidFill>
                <a:srgbClr val="000000"/>
              </a:solidFill>
              <a:latin typeface="Times New Roman" pitchFamily="18" charset="0"/>
            </a:endParaRPr>
          </a:p>
        </p:txBody>
      </p:sp>
    </p:spTree>
    <p:extLst>
      <p:ext uri="{BB962C8B-B14F-4D97-AF65-F5344CB8AC3E}">
        <p14:creationId xmlns:p14="http://schemas.microsoft.com/office/powerpoint/2010/main" val="4214168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F5177-1066-4495-A76E-A324FFFC813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47890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030853-8CAD-4745-ACED-1D89D00BBE23}" type="datetimeFigureOut">
              <a:rPr lang="en-US">
                <a:solidFill>
                  <a:prstClr val="black">
                    <a:tint val="75000"/>
                  </a:prstClr>
                </a:solidFill>
              </a:rPr>
              <a:pPr>
                <a:def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94D5B49-FAFF-47A4-BD47-B0358F8A4514}" type="slidenum">
              <a:rPr lang="en-US" altLang="en-US"/>
              <a:pPr/>
              <a:t>‹#›</a:t>
            </a:fld>
            <a:endParaRPr lang="en-US" altLang="en-US"/>
          </a:p>
        </p:txBody>
      </p:sp>
    </p:spTree>
    <p:extLst>
      <p:ext uri="{BB962C8B-B14F-4D97-AF65-F5344CB8AC3E}">
        <p14:creationId xmlns:p14="http://schemas.microsoft.com/office/powerpoint/2010/main" val="273872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12A25A-3C17-4987-BC7F-4B442AB04418}" type="datetimeFigureOut">
              <a:rPr lang="en-US">
                <a:solidFill>
                  <a:prstClr val="black">
                    <a:tint val="75000"/>
                  </a:prstClr>
                </a:solidFill>
              </a:rPr>
              <a:pPr>
                <a:def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9D7FBB1-0EE9-40C7-AD81-9984292EB044}" type="slidenum">
              <a:rPr lang="en-US" altLang="en-US"/>
              <a:pPr/>
              <a:t>‹#›</a:t>
            </a:fld>
            <a:endParaRPr lang="en-US" altLang="en-US"/>
          </a:p>
        </p:txBody>
      </p:sp>
    </p:spTree>
    <p:extLst>
      <p:ext uri="{BB962C8B-B14F-4D97-AF65-F5344CB8AC3E}">
        <p14:creationId xmlns:p14="http://schemas.microsoft.com/office/powerpoint/2010/main" val="1429541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87B699-F361-4E9B-B74B-0C5595231988}" type="slidenum">
              <a:rPr lang="en-US"/>
              <a:pPr>
                <a:defRPr/>
              </a:pPr>
              <a:t>‹#›</a:t>
            </a:fld>
            <a:endParaRPr lang="en-US"/>
          </a:p>
        </p:txBody>
      </p:sp>
    </p:spTree>
    <p:extLst>
      <p:ext uri="{BB962C8B-B14F-4D97-AF65-F5344CB8AC3E}">
        <p14:creationId xmlns:p14="http://schemas.microsoft.com/office/powerpoint/2010/main" val="16286650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069630-7FAB-45A3-A3AA-2E6EC53A9B9D}" type="slidenum">
              <a:rPr lang="en-US"/>
              <a:pPr>
                <a:defRPr/>
              </a:pPr>
              <a:t>‹#›</a:t>
            </a:fld>
            <a:endParaRPr lang="en-US"/>
          </a:p>
        </p:txBody>
      </p:sp>
    </p:spTree>
    <p:extLst>
      <p:ext uri="{BB962C8B-B14F-4D97-AF65-F5344CB8AC3E}">
        <p14:creationId xmlns:p14="http://schemas.microsoft.com/office/powerpoint/2010/main" val="39544583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F36220F-5534-4070-9DF2-B1C21DA21986}" type="slidenum">
              <a:rPr lang="en-US"/>
              <a:pPr>
                <a:defRPr/>
              </a:pPr>
              <a:t>‹#›</a:t>
            </a:fld>
            <a:endParaRPr lang="en-US"/>
          </a:p>
        </p:txBody>
      </p:sp>
    </p:spTree>
    <p:extLst>
      <p:ext uri="{BB962C8B-B14F-4D97-AF65-F5344CB8AC3E}">
        <p14:creationId xmlns:p14="http://schemas.microsoft.com/office/powerpoint/2010/main" val="485778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B1F9AD-AF26-443B-BB7D-701F26D6B9FC}" type="slidenum">
              <a:rPr lang="en-US"/>
              <a:pPr>
                <a:defRPr/>
              </a:pPr>
              <a:t>‹#›</a:t>
            </a:fld>
            <a:endParaRPr lang="en-US"/>
          </a:p>
        </p:txBody>
      </p:sp>
    </p:spTree>
    <p:extLst>
      <p:ext uri="{BB962C8B-B14F-4D97-AF65-F5344CB8AC3E}">
        <p14:creationId xmlns:p14="http://schemas.microsoft.com/office/powerpoint/2010/main" val="4606654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BC66E1-188D-45C2-A71B-143520BAB097}" type="slidenum">
              <a:rPr lang="en-US"/>
              <a:pPr>
                <a:defRPr/>
              </a:pPr>
              <a:t>‹#›</a:t>
            </a:fld>
            <a:endParaRPr lang="en-US"/>
          </a:p>
        </p:txBody>
      </p:sp>
    </p:spTree>
    <p:extLst>
      <p:ext uri="{BB962C8B-B14F-4D97-AF65-F5344CB8AC3E}">
        <p14:creationId xmlns:p14="http://schemas.microsoft.com/office/powerpoint/2010/main" val="9709032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58EACF-7813-4FE4-A861-3B5C7FFC3F1E}" type="slidenum">
              <a:rPr lang="en-US"/>
              <a:pPr>
                <a:defRPr/>
              </a:pPr>
              <a:t>‹#›</a:t>
            </a:fld>
            <a:endParaRPr lang="en-US"/>
          </a:p>
        </p:txBody>
      </p:sp>
    </p:spTree>
    <p:extLst>
      <p:ext uri="{BB962C8B-B14F-4D97-AF65-F5344CB8AC3E}">
        <p14:creationId xmlns:p14="http://schemas.microsoft.com/office/powerpoint/2010/main" val="28833482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B42147-CA48-470F-A90F-015C98E5117D}" type="slidenum">
              <a:rPr lang="en-US"/>
              <a:pPr>
                <a:defRPr/>
              </a:pPr>
              <a:t>‹#›</a:t>
            </a:fld>
            <a:endParaRPr lang="en-US"/>
          </a:p>
        </p:txBody>
      </p:sp>
    </p:spTree>
    <p:extLst>
      <p:ext uri="{BB962C8B-B14F-4D97-AF65-F5344CB8AC3E}">
        <p14:creationId xmlns:p14="http://schemas.microsoft.com/office/powerpoint/2010/main" val="24752321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8F6CDA-363C-4401-8A89-AEFD2CD76751}" type="slidenum">
              <a:rPr lang="en-US"/>
              <a:pPr>
                <a:defRPr/>
              </a:pPr>
              <a:t>‹#›</a:t>
            </a:fld>
            <a:endParaRPr lang="en-US"/>
          </a:p>
        </p:txBody>
      </p:sp>
    </p:spTree>
    <p:extLst>
      <p:ext uri="{BB962C8B-B14F-4D97-AF65-F5344CB8AC3E}">
        <p14:creationId xmlns:p14="http://schemas.microsoft.com/office/powerpoint/2010/main" val="36999622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7D1A206-AA2F-4491-9355-E73762D42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827130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6650EC2-E408-4E5F-9BA1-518D8494678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9073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18836D-9E4D-4604-83C8-99B10B59FB2B}" type="datetimeFigureOut">
              <a:rPr lang="en-US">
                <a:solidFill>
                  <a:prstClr val="black">
                    <a:tint val="75000"/>
                  </a:prstClr>
                </a:solidFill>
              </a:rPr>
              <a:pPr>
                <a:def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A0C54BD-3C01-49AE-A2B7-AFABD8B4FC99}" type="slidenum">
              <a:rPr lang="en-US" altLang="en-US"/>
              <a:pPr/>
              <a:t>‹#›</a:t>
            </a:fld>
            <a:endParaRPr lang="en-US" altLang="en-US"/>
          </a:p>
        </p:txBody>
      </p:sp>
    </p:spTree>
    <p:extLst>
      <p:ext uri="{BB962C8B-B14F-4D97-AF65-F5344CB8AC3E}">
        <p14:creationId xmlns:p14="http://schemas.microsoft.com/office/powerpoint/2010/main" val="16173164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DBA378A-6A8C-4A79-B795-2135F8A0601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2332822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7431504-C6C0-465A-9B7E-27072C15E18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8008130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7CE5E2B-8C06-4433-9A97-B94D92356B7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2524575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86F863D-7495-4D91-B9D1-5E017028CEC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412616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5EF3354-CD96-4B66-A60D-FA6BBD80C85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06102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FCD817-3392-497D-ADC5-624D2B19FB7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0438496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06557F6-226C-43EA-935E-8BFF8D973ED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459277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644C35A-4CBF-44FF-B109-4490639DD2D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6771438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7A3127E-40F5-4F91-95C0-AB5D5B9F916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582480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915" indent="0" algn="ctr">
              <a:buNone/>
              <a:defRPr/>
            </a:lvl2pPr>
            <a:lvl3pPr marL="913832" indent="0" algn="ctr">
              <a:buNone/>
              <a:defRPr/>
            </a:lvl3pPr>
            <a:lvl4pPr marL="1370748" indent="0" algn="ctr">
              <a:buNone/>
              <a:defRPr/>
            </a:lvl4pPr>
            <a:lvl5pPr marL="1827662" indent="0" algn="ctr">
              <a:buNone/>
              <a:defRPr/>
            </a:lvl5pPr>
            <a:lvl6pPr marL="2284579" indent="0" algn="ctr">
              <a:buNone/>
              <a:defRPr/>
            </a:lvl6pPr>
            <a:lvl7pPr marL="2741494" indent="0" algn="ctr">
              <a:buNone/>
              <a:defRPr/>
            </a:lvl7pPr>
            <a:lvl8pPr marL="3198408" indent="0" algn="ctr">
              <a:buNone/>
              <a:defRPr/>
            </a:lvl8pPr>
            <a:lvl9pPr marL="365532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E90265A-BA65-4DF1-BE8D-2BD963971C2B}" type="slidenum">
              <a:rPr lang="en-US" altLang="en-US"/>
              <a:pPr/>
              <a:t>‹#›</a:t>
            </a:fld>
            <a:endParaRPr lang="en-US" altLang="en-US"/>
          </a:p>
        </p:txBody>
      </p:sp>
    </p:spTree>
    <p:extLst>
      <p:ext uri="{BB962C8B-B14F-4D97-AF65-F5344CB8AC3E}">
        <p14:creationId xmlns:p14="http://schemas.microsoft.com/office/powerpoint/2010/main" val="1795235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EAE140C-C730-4BEE-8A49-36B980D791C9}" type="slidenum">
              <a:rPr lang="en-US" altLang="en-US"/>
              <a:pPr/>
              <a:t>‹#›</a:t>
            </a:fld>
            <a:endParaRPr lang="en-US" altLang="en-US"/>
          </a:p>
        </p:txBody>
      </p:sp>
    </p:spTree>
    <p:extLst>
      <p:ext uri="{BB962C8B-B14F-4D97-AF65-F5344CB8AC3E}">
        <p14:creationId xmlns:p14="http://schemas.microsoft.com/office/powerpoint/2010/main" val="2833669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5" indent="0">
              <a:buNone/>
              <a:defRPr sz="1800"/>
            </a:lvl2pPr>
            <a:lvl3pPr marL="913832" indent="0">
              <a:buNone/>
              <a:defRPr sz="1600"/>
            </a:lvl3pPr>
            <a:lvl4pPr marL="1370748" indent="0">
              <a:buNone/>
              <a:defRPr sz="1400"/>
            </a:lvl4pPr>
            <a:lvl5pPr marL="1827662" indent="0">
              <a:buNone/>
              <a:defRPr sz="1400"/>
            </a:lvl5pPr>
            <a:lvl6pPr marL="2284579" indent="0">
              <a:buNone/>
              <a:defRPr sz="1400"/>
            </a:lvl6pPr>
            <a:lvl7pPr marL="2741494" indent="0">
              <a:buNone/>
              <a:defRPr sz="1400"/>
            </a:lvl7pPr>
            <a:lvl8pPr marL="3198408" indent="0">
              <a:buNone/>
              <a:defRPr sz="1400"/>
            </a:lvl8pPr>
            <a:lvl9pPr marL="3655325"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4ECF5A22-E5B3-433B-9083-34B39EF7A97D}" type="slidenum">
              <a:rPr lang="en-US" altLang="en-US"/>
              <a:pPr/>
              <a:t>‹#›</a:t>
            </a:fld>
            <a:endParaRPr lang="en-US" altLang="en-US"/>
          </a:p>
        </p:txBody>
      </p:sp>
    </p:spTree>
    <p:extLst>
      <p:ext uri="{BB962C8B-B14F-4D97-AF65-F5344CB8AC3E}">
        <p14:creationId xmlns:p14="http://schemas.microsoft.com/office/powerpoint/2010/main" val="701552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415386BC-29DC-4A44-A874-84581CC6707C}" type="slidenum">
              <a:rPr lang="en-US" altLang="en-US"/>
              <a:pPr/>
              <a:t>‹#›</a:t>
            </a:fld>
            <a:endParaRPr lang="en-US" altLang="en-US"/>
          </a:p>
        </p:txBody>
      </p:sp>
    </p:spTree>
    <p:extLst>
      <p:ext uri="{BB962C8B-B14F-4D97-AF65-F5344CB8AC3E}">
        <p14:creationId xmlns:p14="http://schemas.microsoft.com/office/powerpoint/2010/main" val="2152583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4D56BD6B-5FF1-4F16-947D-1AF77B0A6748}" type="slidenum">
              <a:rPr lang="en-US" altLang="en-US"/>
              <a:pPr/>
              <a:t>‹#›</a:t>
            </a:fld>
            <a:endParaRPr lang="en-US" altLang="en-US"/>
          </a:p>
        </p:txBody>
      </p:sp>
    </p:spTree>
    <p:extLst>
      <p:ext uri="{BB962C8B-B14F-4D97-AF65-F5344CB8AC3E}">
        <p14:creationId xmlns:p14="http://schemas.microsoft.com/office/powerpoint/2010/main" val="4071463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9F6892A3-0560-4BAD-8CEC-1E8FD499917A}" type="slidenum">
              <a:rPr lang="en-US" altLang="en-US"/>
              <a:pPr/>
              <a:t>‹#›</a:t>
            </a:fld>
            <a:endParaRPr lang="en-US" altLang="en-US"/>
          </a:p>
        </p:txBody>
      </p:sp>
    </p:spTree>
    <p:extLst>
      <p:ext uri="{BB962C8B-B14F-4D97-AF65-F5344CB8AC3E}">
        <p14:creationId xmlns:p14="http://schemas.microsoft.com/office/powerpoint/2010/main" val="314580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A1FF6A5D-32BF-4252-8F20-9994A9746244}" type="slidenum">
              <a:rPr lang="en-US" altLang="en-US"/>
              <a:pPr/>
              <a:t>‹#›</a:t>
            </a:fld>
            <a:endParaRPr lang="en-US" altLang="en-US"/>
          </a:p>
        </p:txBody>
      </p:sp>
    </p:spTree>
    <p:extLst>
      <p:ext uri="{BB962C8B-B14F-4D97-AF65-F5344CB8AC3E}">
        <p14:creationId xmlns:p14="http://schemas.microsoft.com/office/powerpoint/2010/main" val="1025673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B5ACEC26-D7B2-4E4D-95FF-6C4651EBADE5}" type="slidenum">
              <a:rPr lang="en-US" altLang="en-US"/>
              <a:pPr/>
              <a:t>‹#›</a:t>
            </a:fld>
            <a:endParaRPr lang="en-US" altLang="en-US"/>
          </a:p>
        </p:txBody>
      </p:sp>
    </p:spTree>
    <p:extLst>
      <p:ext uri="{BB962C8B-B14F-4D97-AF65-F5344CB8AC3E}">
        <p14:creationId xmlns:p14="http://schemas.microsoft.com/office/powerpoint/2010/main" val="176040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E9CFBE0-FA30-4858-8A45-92FC7916535C}" type="datetimeFigureOut">
              <a:rPr lang="en-US">
                <a:solidFill>
                  <a:prstClr val="black">
                    <a:tint val="75000"/>
                  </a:prstClr>
                </a:solidFill>
              </a:rPr>
              <a:pPr>
                <a:def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469A0A-91DD-4D4E-A7B2-752CD7597F28}" type="slidenum">
              <a:rPr lang="en-US" altLang="en-US"/>
              <a:pPr/>
              <a:t>‹#›</a:t>
            </a:fld>
            <a:endParaRPr lang="en-US" altLang="en-US"/>
          </a:p>
        </p:txBody>
      </p:sp>
    </p:spTree>
    <p:extLst>
      <p:ext uri="{BB962C8B-B14F-4D97-AF65-F5344CB8AC3E}">
        <p14:creationId xmlns:p14="http://schemas.microsoft.com/office/powerpoint/2010/main" val="2751462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F27DDFD8-31EB-44DF-9591-3B2A7BCEDC20}" type="slidenum">
              <a:rPr lang="en-US" altLang="en-US"/>
              <a:pPr/>
              <a:t>‹#›</a:t>
            </a:fld>
            <a:endParaRPr lang="en-US" altLang="en-US"/>
          </a:p>
        </p:txBody>
      </p:sp>
    </p:spTree>
    <p:extLst>
      <p:ext uri="{BB962C8B-B14F-4D97-AF65-F5344CB8AC3E}">
        <p14:creationId xmlns:p14="http://schemas.microsoft.com/office/powerpoint/2010/main" val="938052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6CAF8B5-8943-40B2-93A6-146CFBC308BD}" type="slidenum">
              <a:rPr lang="en-US" altLang="en-US"/>
              <a:pPr/>
              <a:t>‹#›</a:t>
            </a:fld>
            <a:endParaRPr lang="en-US" altLang="en-US"/>
          </a:p>
        </p:txBody>
      </p:sp>
    </p:spTree>
    <p:extLst>
      <p:ext uri="{BB962C8B-B14F-4D97-AF65-F5344CB8AC3E}">
        <p14:creationId xmlns:p14="http://schemas.microsoft.com/office/powerpoint/2010/main" val="191226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F6558C8-CB7F-47A5-AC31-404B524AB895}" type="slidenum">
              <a:rPr lang="en-US" altLang="en-US"/>
              <a:pPr/>
              <a:t>‹#›</a:t>
            </a:fld>
            <a:endParaRPr lang="en-US" altLang="en-US"/>
          </a:p>
        </p:txBody>
      </p:sp>
    </p:spTree>
    <p:extLst>
      <p:ext uri="{BB962C8B-B14F-4D97-AF65-F5344CB8AC3E}">
        <p14:creationId xmlns:p14="http://schemas.microsoft.com/office/powerpoint/2010/main" val="1502608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915" indent="0" algn="ctr">
              <a:buNone/>
              <a:defRPr/>
            </a:lvl2pPr>
            <a:lvl3pPr marL="913832" indent="0" algn="ctr">
              <a:buNone/>
              <a:defRPr/>
            </a:lvl3pPr>
            <a:lvl4pPr marL="1370748" indent="0" algn="ctr">
              <a:buNone/>
              <a:defRPr/>
            </a:lvl4pPr>
            <a:lvl5pPr marL="1827662" indent="0" algn="ctr">
              <a:buNone/>
              <a:defRPr/>
            </a:lvl5pPr>
            <a:lvl6pPr marL="2284579" indent="0" algn="ctr">
              <a:buNone/>
              <a:defRPr/>
            </a:lvl6pPr>
            <a:lvl7pPr marL="2741494" indent="0" algn="ctr">
              <a:buNone/>
              <a:defRPr/>
            </a:lvl7pPr>
            <a:lvl8pPr marL="3198408" indent="0" algn="ctr">
              <a:buNone/>
              <a:defRPr/>
            </a:lvl8pPr>
            <a:lvl9pPr marL="365532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FFC08CB3-D16D-4785-A9B1-FE382166E812}" type="datetimeFigureOut">
              <a:rPr lang="en-US"/>
              <a:pPr>
                <a:defRPr/>
              </a:pPr>
              <a:t>10/17/2016</a:t>
            </a:fld>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CFC2ECE8-B5AA-4A9A-A89B-A825B8E3635A}" type="slidenum">
              <a:rPr lang="en-US" altLang="en-US"/>
              <a:pPr/>
              <a:t>‹#›</a:t>
            </a:fld>
            <a:endParaRPr lang="en-US" altLang="en-US"/>
          </a:p>
        </p:txBody>
      </p:sp>
    </p:spTree>
    <p:extLst>
      <p:ext uri="{BB962C8B-B14F-4D97-AF65-F5344CB8AC3E}">
        <p14:creationId xmlns:p14="http://schemas.microsoft.com/office/powerpoint/2010/main" val="1915709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3068DC5C-F802-4D5D-9BC5-A1A9B47B5C23}" type="datetimeFigureOut">
              <a:rPr lang="en-US"/>
              <a:pPr>
                <a:defRPr/>
              </a:pPr>
              <a:t>10/17/2016</a:t>
            </a:fld>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24E49614-3273-4B13-AA55-F67678FDC3B5}" type="slidenum">
              <a:rPr lang="en-US" altLang="en-US"/>
              <a:pPr/>
              <a:t>‹#›</a:t>
            </a:fld>
            <a:endParaRPr lang="en-US" altLang="en-US"/>
          </a:p>
        </p:txBody>
      </p:sp>
    </p:spTree>
    <p:extLst>
      <p:ext uri="{BB962C8B-B14F-4D97-AF65-F5344CB8AC3E}">
        <p14:creationId xmlns:p14="http://schemas.microsoft.com/office/powerpoint/2010/main" val="2306465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5" indent="0">
              <a:buNone/>
              <a:defRPr sz="1800"/>
            </a:lvl2pPr>
            <a:lvl3pPr marL="913832" indent="0">
              <a:buNone/>
              <a:defRPr sz="1600"/>
            </a:lvl3pPr>
            <a:lvl4pPr marL="1370748" indent="0">
              <a:buNone/>
              <a:defRPr sz="1400"/>
            </a:lvl4pPr>
            <a:lvl5pPr marL="1827662" indent="0">
              <a:buNone/>
              <a:defRPr sz="1400"/>
            </a:lvl5pPr>
            <a:lvl6pPr marL="2284579" indent="0">
              <a:buNone/>
              <a:defRPr sz="1400"/>
            </a:lvl6pPr>
            <a:lvl7pPr marL="2741494" indent="0">
              <a:buNone/>
              <a:defRPr sz="1400"/>
            </a:lvl7pPr>
            <a:lvl8pPr marL="3198408" indent="0">
              <a:buNone/>
              <a:defRPr sz="1400"/>
            </a:lvl8pPr>
            <a:lvl9pPr marL="3655325"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4EBC9794-D1EB-4699-AEBE-8520275942DC}" type="datetimeFigureOut">
              <a:rPr lang="en-US"/>
              <a:pPr>
                <a:defRPr/>
              </a:pPr>
              <a:t>10/17/2016</a:t>
            </a:fld>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1575B6F0-AE90-4B8C-BA65-8DC55639E8E6}" type="slidenum">
              <a:rPr lang="en-US" altLang="en-US"/>
              <a:pPr/>
              <a:t>‹#›</a:t>
            </a:fld>
            <a:endParaRPr lang="en-US" altLang="en-US"/>
          </a:p>
        </p:txBody>
      </p:sp>
    </p:spTree>
    <p:extLst>
      <p:ext uri="{BB962C8B-B14F-4D97-AF65-F5344CB8AC3E}">
        <p14:creationId xmlns:p14="http://schemas.microsoft.com/office/powerpoint/2010/main" val="1982158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CAD2FEB3-57EC-417C-B416-13AA0D48034A}" type="datetimeFigureOut">
              <a:rPr lang="en-US"/>
              <a:pPr>
                <a:defRPr/>
              </a:pPr>
              <a:t>10/17/2016</a:t>
            </a:fld>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fld id="{C2CF4B56-82DA-497D-86CE-7DF606897390}" type="slidenum">
              <a:rPr lang="en-US" altLang="en-US"/>
              <a:pPr/>
              <a:t>‹#›</a:t>
            </a:fld>
            <a:endParaRPr lang="en-US" altLang="en-US"/>
          </a:p>
        </p:txBody>
      </p:sp>
    </p:spTree>
    <p:extLst>
      <p:ext uri="{BB962C8B-B14F-4D97-AF65-F5344CB8AC3E}">
        <p14:creationId xmlns:p14="http://schemas.microsoft.com/office/powerpoint/2010/main" val="4220972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204383D9-D00D-4C7B-99EC-53BA971186E0}" type="datetimeFigureOut">
              <a:rPr lang="en-US"/>
              <a:pPr>
                <a:defRPr/>
              </a:pPr>
              <a:t>10/17/2016</a:t>
            </a:fld>
            <a:endParaRPr lang="en-US"/>
          </a:p>
        </p:txBody>
      </p:sp>
      <p:sp>
        <p:nvSpPr>
          <p:cNvPr id="8"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fld id="{E8066761-DE3B-41A4-9599-70A5C514AF3D}" type="slidenum">
              <a:rPr lang="en-US" altLang="en-US"/>
              <a:pPr/>
              <a:t>‹#›</a:t>
            </a:fld>
            <a:endParaRPr lang="en-US" altLang="en-US"/>
          </a:p>
        </p:txBody>
      </p:sp>
    </p:spTree>
    <p:extLst>
      <p:ext uri="{BB962C8B-B14F-4D97-AF65-F5344CB8AC3E}">
        <p14:creationId xmlns:p14="http://schemas.microsoft.com/office/powerpoint/2010/main" val="3394013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868AD5C7-A7B1-4BE5-AD65-F8D59BD949F2}" type="datetimeFigureOut">
              <a:rPr lang="en-US"/>
              <a:pPr>
                <a:defRPr/>
              </a:pPr>
              <a:t>10/17/2016</a:t>
            </a:fld>
            <a:endParaRPr lang="en-US"/>
          </a:p>
        </p:txBody>
      </p:sp>
      <p:sp>
        <p:nvSpPr>
          <p:cNvPr id="4"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fld id="{86491AFD-E945-4562-9F28-227FF1617008}" type="slidenum">
              <a:rPr lang="en-US" altLang="en-US"/>
              <a:pPr/>
              <a:t>‹#›</a:t>
            </a:fld>
            <a:endParaRPr lang="en-US" altLang="en-US"/>
          </a:p>
        </p:txBody>
      </p:sp>
    </p:spTree>
    <p:extLst>
      <p:ext uri="{BB962C8B-B14F-4D97-AF65-F5344CB8AC3E}">
        <p14:creationId xmlns:p14="http://schemas.microsoft.com/office/powerpoint/2010/main" val="2364084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32A7AAD9-2815-4305-917D-1FD1DC959020}" type="datetimeFigureOut">
              <a:rPr lang="en-US"/>
              <a:pPr>
                <a:defRPr/>
              </a:pPr>
              <a:t>10/17/2016</a:t>
            </a:fld>
            <a:endParaRPr lang="en-US"/>
          </a:p>
        </p:txBody>
      </p:sp>
      <p:sp>
        <p:nvSpPr>
          <p:cNvPr id="3"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fld id="{2C4F035C-14CD-4EC8-ACF2-65B5806D3BB3}" type="slidenum">
              <a:rPr lang="en-US" altLang="en-US"/>
              <a:pPr/>
              <a:t>‹#›</a:t>
            </a:fld>
            <a:endParaRPr lang="en-US" altLang="en-US"/>
          </a:p>
        </p:txBody>
      </p:sp>
    </p:spTree>
    <p:extLst>
      <p:ext uri="{BB962C8B-B14F-4D97-AF65-F5344CB8AC3E}">
        <p14:creationId xmlns:p14="http://schemas.microsoft.com/office/powerpoint/2010/main" val="165513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276CEE-434F-4154-AEBF-CA4E95F38D4F}" type="datetimeFigureOut">
              <a:rPr lang="en-US">
                <a:solidFill>
                  <a:prstClr val="black">
                    <a:tint val="75000"/>
                  </a:prstClr>
                </a:solidFill>
              </a:rPr>
              <a:pPr>
                <a:def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D3482A-6377-4EF2-8F1D-8453744153C3}" type="slidenum">
              <a:rPr lang="en-US" altLang="en-US"/>
              <a:pPr/>
              <a:t>‹#›</a:t>
            </a:fld>
            <a:endParaRPr lang="en-US" altLang="en-US"/>
          </a:p>
        </p:txBody>
      </p:sp>
    </p:spTree>
    <p:extLst>
      <p:ext uri="{BB962C8B-B14F-4D97-AF65-F5344CB8AC3E}">
        <p14:creationId xmlns:p14="http://schemas.microsoft.com/office/powerpoint/2010/main" val="1119072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295AF644-E86E-444F-A349-C639CF5A148D}" type="datetimeFigureOut">
              <a:rPr lang="en-US"/>
              <a:pPr>
                <a:defRPr/>
              </a:pPr>
              <a:t>10/17/2016</a:t>
            </a:fld>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fld id="{18F4D104-5EA7-4D9C-B44F-716435218E49}" type="slidenum">
              <a:rPr lang="en-US" altLang="en-US"/>
              <a:pPr/>
              <a:t>‹#›</a:t>
            </a:fld>
            <a:endParaRPr lang="en-US" altLang="en-US"/>
          </a:p>
        </p:txBody>
      </p:sp>
    </p:spTree>
    <p:extLst>
      <p:ext uri="{BB962C8B-B14F-4D97-AF65-F5344CB8AC3E}">
        <p14:creationId xmlns:p14="http://schemas.microsoft.com/office/powerpoint/2010/main" val="1020613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AB5C701D-9E91-4170-9DCA-F081868E16FC}" type="datetimeFigureOut">
              <a:rPr lang="en-US"/>
              <a:pPr>
                <a:defRPr/>
              </a:pPr>
              <a:t>10/17/2016</a:t>
            </a:fld>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fld id="{7151726A-7E5B-4A25-B0B7-FDE2AAB273D1}" type="slidenum">
              <a:rPr lang="en-US" altLang="en-US"/>
              <a:pPr/>
              <a:t>‹#›</a:t>
            </a:fld>
            <a:endParaRPr lang="en-US" altLang="en-US"/>
          </a:p>
        </p:txBody>
      </p:sp>
    </p:spTree>
    <p:extLst>
      <p:ext uri="{BB962C8B-B14F-4D97-AF65-F5344CB8AC3E}">
        <p14:creationId xmlns:p14="http://schemas.microsoft.com/office/powerpoint/2010/main" val="1256658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D57F462E-6ACE-446B-99E0-04612F2A2BE2}" type="datetimeFigureOut">
              <a:rPr lang="en-US"/>
              <a:pPr>
                <a:defRPr/>
              </a:pPr>
              <a:t>10/17/2016</a:t>
            </a:fld>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5B8D1683-97AC-43F3-9A60-DA61CD0DB721}" type="slidenum">
              <a:rPr lang="en-US" altLang="en-US"/>
              <a:pPr/>
              <a:t>‹#›</a:t>
            </a:fld>
            <a:endParaRPr lang="en-US" altLang="en-US"/>
          </a:p>
        </p:txBody>
      </p:sp>
    </p:spTree>
    <p:extLst>
      <p:ext uri="{BB962C8B-B14F-4D97-AF65-F5344CB8AC3E}">
        <p14:creationId xmlns:p14="http://schemas.microsoft.com/office/powerpoint/2010/main" val="3889825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C1FC3341-03F1-4299-B682-ACB64005E4B9}" type="datetimeFigureOut">
              <a:rPr lang="en-US"/>
              <a:pPr>
                <a:defRPr/>
              </a:pPr>
              <a:t>10/17/2016</a:t>
            </a:fld>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45E7D812-944C-4EAB-8F28-34305DAFB1E1}" type="slidenum">
              <a:rPr lang="en-US" altLang="en-US"/>
              <a:pPr/>
              <a:t>‹#›</a:t>
            </a:fld>
            <a:endParaRPr lang="en-US" altLang="en-US"/>
          </a:p>
        </p:txBody>
      </p:sp>
    </p:spTree>
    <p:extLst>
      <p:ext uri="{BB962C8B-B14F-4D97-AF65-F5344CB8AC3E}">
        <p14:creationId xmlns:p14="http://schemas.microsoft.com/office/powerpoint/2010/main" val="14004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2"/>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72E315A5-6571-4457-A38D-FB262388057C}" type="datetimeFigureOut">
              <a:rPr lang="en-US"/>
              <a:pPr>
                <a:defRPr/>
              </a:pPr>
              <a:t>10/17/2016</a:t>
            </a:fld>
            <a:endParaRPr lang="en-US"/>
          </a:p>
        </p:txBody>
      </p:sp>
      <p:sp>
        <p:nvSpPr>
          <p:cNvPr id="7"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fld id="{73E79FBB-86D2-4644-826A-AD70AB2AB081}" type="slidenum">
              <a:rPr lang="en-US" altLang="en-US"/>
              <a:pPr/>
              <a:t>‹#›</a:t>
            </a:fld>
            <a:endParaRPr lang="en-US" altLang="en-US"/>
          </a:p>
        </p:txBody>
      </p:sp>
    </p:spTree>
    <p:extLst>
      <p:ext uri="{BB962C8B-B14F-4D97-AF65-F5344CB8AC3E}">
        <p14:creationId xmlns:p14="http://schemas.microsoft.com/office/powerpoint/2010/main" val="3021274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5DA1C8C7-368B-47D0-82DD-F34FCAFA97B6}" type="datetimeFigureOut">
              <a:rPr lang="en-US"/>
              <a:pPr>
                <a:defRPr/>
              </a:pPr>
              <a:t>10/17/2016</a:t>
            </a:fld>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fld id="{7405D44C-3CF2-4809-945A-739377CB96C7}" type="slidenum">
              <a:rPr lang="en-US" altLang="en-US"/>
              <a:pPr/>
              <a:t>‹#›</a:t>
            </a:fld>
            <a:endParaRPr lang="en-US" altLang="en-US"/>
          </a:p>
        </p:txBody>
      </p:sp>
    </p:spTree>
    <p:extLst>
      <p:ext uri="{BB962C8B-B14F-4D97-AF65-F5344CB8AC3E}">
        <p14:creationId xmlns:p14="http://schemas.microsoft.com/office/powerpoint/2010/main" val="3191497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DA06A21-6E0F-49C7-8385-7A536DCF15C2}" type="slidenum">
              <a:rPr lang="en-US" altLang="en-US"/>
              <a:pPr/>
              <a:t>‹#›</a:t>
            </a:fld>
            <a:endParaRPr lang="en-US" altLang="en-US"/>
          </a:p>
        </p:txBody>
      </p:sp>
    </p:spTree>
    <p:extLst>
      <p:ext uri="{BB962C8B-B14F-4D97-AF65-F5344CB8AC3E}">
        <p14:creationId xmlns:p14="http://schemas.microsoft.com/office/powerpoint/2010/main" val="2387369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6524F7-7272-4953-ADE4-2DCE86A5F97B}" type="slidenum">
              <a:rPr lang="en-US" altLang="en-US"/>
              <a:pPr/>
              <a:t>‹#›</a:t>
            </a:fld>
            <a:endParaRPr lang="en-US" altLang="en-US"/>
          </a:p>
        </p:txBody>
      </p:sp>
    </p:spTree>
    <p:extLst>
      <p:ext uri="{BB962C8B-B14F-4D97-AF65-F5344CB8AC3E}">
        <p14:creationId xmlns:p14="http://schemas.microsoft.com/office/powerpoint/2010/main" val="1413020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98BB9C-6C72-4056-8A27-62AEBABBEF4F}" type="slidenum">
              <a:rPr lang="en-US" altLang="en-US"/>
              <a:pPr/>
              <a:t>‹#›</a:t>
            </a:fld>
            <a:endParaRPr lang="en-US" altLang="en-US"/>
          </a:p>
        </p:txBody>
      </p:sp>
    </p:spTree>
    <p:extLst>
      <p:ext uri="{BB962C8B-B14F-4D97-AF65-F5344CB8AC3E}">
        <p14:creationId xmlns:p14="http://schemas.microsoft.com/office/powerpoint/2010/main" val="938585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ED3814-6B85-41B5-9D80-69AFFAA105BE}" type="slidenum">
              <a:rPr lang="en-US" altLang="en-US"/>
              <a:pPr/>
              <a:t>‹#›</a:t>
            </a:fld>
            <a:endParaRPr lang="en-US" altLang="en-US"/>
          </a:p>
        </p:txBody>
      </p:sp>
    </p:spTree>
    <p:extLst>
      <p:ext uri="{BB962C8B-B14F-4D97-AF65-F5344CB8AC3E}">
        <p14:creationId xmlns:p14="http://schemas.microsoft.com/office/powerpoint/2010/main" val="111300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2AD8B0-FD95-4AB2-A0C0-F6971ADBF0FA}" type="datetimeFigureOut">
              <a:rPr lang="en-US">
                <a:solidFill>
                  <a:prstClr val="black">
                    <a:tint val="75000"/>
                  </a:prstClr>
                </a:solidFill>
              </a:rPr>
              <a:pPr>
                <a:defRPr/>
              </a:pPr>
              <a:t>10/17/2016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62EC21D-ED4B-48C0-AD5B-0010F348B8BD}" type="slidenum">
              <a:rPr lang="en-US" altLang="en-US"/>
              <a:pPr/>
              <a:t>‹#›</a:t>
            </a:fld>
            <a:endParaRPr lang="en-US" altLang="en-US"/>
          </a:p>
        </p:txBody>
      </p:sp>
    </p:spTree>
    <p:extLst>
      <p:ext uri="{BB962C8B-B14F-4D97-AF65-F5344CB8AC3E}">
        <p14:creationId xmlns:p14="http://schemas.microsoft.com/office/powerpoint/2010/main" val="542472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88F2FB2-BF22-4915-A284-14C0B8484D26}" type="slidenum">
              <a:rPr lang="en-US" altLang="en-US"/>
              <a:pPr/>
              <a:t>‹#›</a:t>
            </a:fld>
            <a:endParaRPr lang="en-US" altLang="en-US"/>
          </a:p>
        </p:txBody>
      </p:sp>
    </p:spTree>
    <p:extLst>
      <p:ext uri="{BB962C8B-B14F-4D97-AF65-F5344CB8AC3E}">
        <p14:creationId xmlns:p14="http://schemas.microsoft.com/office/powerpoint/2010/main" val="1693478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592D4FC-5595-474F-9C13-52996C8984C2}" type="slidenum">
              <a:rPr lang="en-US" altLang="en-US"/>
              <a:pPr/>
              <a:t>‹#›</a:t>
            </a:fld>
            <a:endParaRPr lang="en-US" altLang="en-US"/>
          </a:p>
        </p:txBody>
      </p:sp>
    </p:spTree>
    <p:extLst>
      <p:ext uri="{BB962C8B-B14F-4D97-AF65-F5344CB8AC3E}">
        <p14:creationId xmlns:p14="http://schemas.microsoft.com/office/powerpoint/2010/main" val="343300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896A0D5-5675-4ADF-B4E0-CB6E472CE6DC}" type="slidenum">
              <a:rPr lang="en-US" altLang="en-US"/>
              <a:pPr/>
              <a:t>‹#›</a:t>
            </a:fld>
            <a:endParaRPr lang="en-US" altLang="en-US"/>
          </a:p>
        </p:txBody>
      </p:sp>
    </p:spTree>
    <p:extLst>
      <p:ext uri="{BB962C8B-B14F-4D97-AF65-F5344CB8AC3E}">
        <p14:creationId xmlns:p14="http://schemas.microsoft.com/office/powerpoint/2010/main" val="1556069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12FC21B-5849-44A2-804F-3A07EDFB14B3}" type="slidenum">
              <a:rPr lang="en-US" altLang="en-US"/>
              <a:pPr/>
              <a:t>‹#›</a:t>
            </a:fld>
            <a:endParaRPr lang="en-US" altLang="en-US"/>
          </a:p>
        </p:txBody>
      </p:sp>
    </p:spTree>
    <p:extLst>
      <p:ext uri="{BB962C8B-B14F-4D97-AF65-F5344CB8AC3E}">
        <p14:creationId xmlns:p14="http://schemas.microsoft.com/office/powerpoint/2010/main" val="14789653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AB7B796-ECEA-4C95-A534-DAA7A2F8C4E5}" type="slidenum">
              <a:rPr lang="en-US" altLang="en-US"/>
              <a:pPr/>
              <a:t>‹#›</a:t>
            </a:fld>
            <a:endParaRPr lang="en-US" altLang="en-US"/>
          </a:p>
        </p:txBody>
      </p:sp>
    </p:spTree>
    <p:extLst>
      <p:ext uri="{BB962C8B-B14F-4D97-AF65-F5344CB8AC3E}">
        <p14:creationId xmlns:p14="http://schemas.microsoft.com/office/powerpoint/2010/main" val="8567184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016CAFC-2574-4B92-B673-DE3E74A3081E}" type="slidenum">
              <a:rPr lang="en-US" altLang="en-US"/>
              <a:pPr/>
              <a:t>‹#›</a:t>
            </a:fld>
            <a:endParaRPr lang="en-US" altLang="en-US"/>
          </a:p>
        </p:txBody>
      </p:sp>
    </p:spTree>
    <p:extLst>
      <p:ext uri="{BB962C8B-B14F-4D97-AF65-F5344CB8AC3E}">
        <p14:creationId xmlns:p14="http://schemas.microsoft.com/office/powerpoint/2010/main" val="1311465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4AB0290-FF6D-47EF-A6F3-EE465AB4974D}" type="slidenum">
              <a:rPr lang="en-US" altLang="en-US"/>
              <a:pPr/>
              <a:t>‹#›</a:t>
            </a:fld>
            <a:endParaRPr lang="en-US" altLang="en-US"/>
          </a:p>
        </p:txBody>
      </p:sp>
    </p:spTree>
    <p:extLst>
      <p:ext uri="{BB962C8B-B14F-4D97-AF65-F5344CB8AC3E}">
        <p14:creationId xmlns:p14="http://schemas.microsoft.com/office/powerpoint/2010/main" val="19156806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565C5E0-89D8-4A11-8B1D-59B12502FA6E}" type="slidenum">
              <a:rPr lang="en-US" altLang="en-US"/>
              <a:pPr/>
              <a:t>‹#›</a:t>
            </a:fld>
            <a:endParaRPr lang="en-US" altLang="en-US"/>
          </a:p>
        </p:txBody>
      </p:sp>
    </p:spTree>
    <p:extLst>
      <p:ext uri="{BB962C8B-B14F-4D97-AF65-F5344CB8AC3E}">
        <p14:creationId xmlns:p14="http://schemas.microsoft.com/office/powerpoint/2010/main" val="7811214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6AE5908-DE0C-4EF1-BC16-F49132F508B5}" type="slidenum">
              <a:rPr lang="en-US" altLang="en-US"/>
              <a:pPr/>
              <a:t>‹#›</a:t>
            </a:fld>
            <a:endParaRPr lang="en-US" altLang="en-US"/>
          </a:p>
        </p:txBody>
      </p:sp>
    </p:spTree>
    <p:extLst>
      <p:ext uri="{BB962C8B-B14F-4D97-AF65-F5344CB8AC3E}">
        <p14:creationId xmlns:p14="http://schemas.microsoft.com/office/powerpoint/2010/main" val="484442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EED2646A-2963-4891-BFD0-28FDC4AF1ACA}" type="slidenum">
              <a:rPr lang="en-US" altLang="en-US"/>
              <a:pPr/>
              <a:t>‹#›</a:t>
            </a:fld>
            <a:endParaRPr lang="en-US" altLang="en-US"/>
          </a:p>
        </p:txBody>
      </p:sp>
    </p:spTree>
    <p:extLst>
      <p:ext uri="{BB962C8B-B14F-4D97-AF65-F5344CB8AC3E}">
        <p14:creationId xmlns:p14="http://schemas.microsoft.com/office/powerpoint/2010/main" val="3637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A7D589E-255E-4B97-88A8-5902AD48BECE}" type="datetimeFigureOut">
              <a:rPr lang="en-US">
                <a:solidFill>
                  <a:prstClr val="black">
                    <a:tint val="75000"/>
                  </a:prstClr>
                </a:solidFill>
              </a:rPr>
              <a:pPr>
                <a:defRPr/>
              </a:pPr>
              <a:t>10/17/2016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EB68CE6-359D-45AC-AB06-D579CC27A46F}" type="slidenum">
              <a:rPr lang="en-US" altLang="en-US"/>
              <a:pPr/>
              <a:t>‹#›</a:t>
            </a:fld>
            <a:endParaRPr lang="en-US" altLang="en-US"/>
          </a:p>
        </p:txBody>
      </p:sp>
    </p:spTree>
    <p:extLst>
      <p:ext uri="{BB962C8B-B14F-4D97-AF65-F5344CB8AC3E}">
        <p14:creationId xmlns:p14="http://schemas.microsoft.com/office/powerpoint/2010/main" val="18393558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21FE832-8C90-4287-B44D-E8E8C05327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8268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F6F917A-3C2B-4023-8907-0931BF9519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05027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F5A9752-974F-4D0F-A5AC-A3E92B9D9A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302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A180BCA-CC17-4F0B-94BF-865253FA82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7530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9771E0A-7D06-4A98-8894-94AF9AE657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20354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47DDDEB-D754-4078-B04F-EF5A90F354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3865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343912C-2B0B-4688-9007-509310C7F9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89398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F20C177-6399-4C94-8941-46DB17FF8D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62176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4AD0162-4E89-48D7-9432-CC56D10457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09035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D1291-1B61-45E8-9118-FAD0DFF1FB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16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C905EF-8F02-466A-8A03-B42A2A734B08}" type="datetimeFigureOut">
              <a:rPr lang="en-US">
                <a:solidFill>
                  <a:prstClr val="black">
                    <a:tint val="75000"/>
                  </a:prstClr>
                </a:solidFill>
              </a:rPr>
              <a:pPr>
                <a:defRPr/>
              </a:pPr>
              <a:t>10/17/2016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4E27172-C019-40E9-A83C-D5E03B2FCD93}" type="slidenum">
              <a:rPr lang="en-US" altLang="en-US"/>
              <a:pPr/>
              <a:t>‹#›</a:t>
            </a:fld>
            <a:endParaRPr lang="en-US" altLang="en-US"/>
          </a:p>
        </p:txBody>
      </p:sp>
    </p:spTree>
    <p:extLst>
      <p:ext uri="{BB962C8B-B14F-4D97-AF65-F5344CB8AC3E}">
        <p14:creationId xmlns:p14="http://schemas.microsoft.com/office/powerpoint/2010/main" val="29395407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1A40287-870F-445E-B6F1-D654FC4AB3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17770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2956A4-E2C3-46B9-A5CA-A509EFF129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15500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DA406D0-9088-4ECD-B0D6-AA5541AA39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56424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BC0074D8-0D4D-4832-91E5-81CAEC0197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86504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915" indent="0" algn="ctr">
              <a:buNone/>
              <a:defRPr>
                <a:solidFill>
                  <a:schemeClr val="tx1">
                    <a:tint val="75000"/>
                  </a:schemeClr>
                </a:solidFill>
              </a:defRPr>
            </a:lvl2pPr>
            <a:lvl3pPr marL="913832" indent="0" algn="ctr">
              <a:buNone/>
              <a:defRPr>
                <a:solidFill>
                  <a:schemeClr val="tx1">
                    <a:tint val="75000"/>
                  </a:schemeClr>
                </a:solidFill>
              </a:defRPr>
            </a:lvl3pPr>
            <a:lvl4pPr marL="1370748" indent="0" algn="ctr">
              <a:buNone/>
              <a:defRPr>
                <a:solidFill>
                  <a:schemeClr val="tx1">
                    <a:tint val="75000"/>
                  </a:schemeClr>
                </a:solidFill>
              </a:defRPr>
            </a:lvl4pPr>
            <a:lvl5pPr marL="1827662" indent="0" algn="ctr">
              <a:buNone/>
              <a:defRPr>
                <a:solidFill>
                  <a:schemeClr val="tx1">
                    <a:tint val="75000"/>
                  </a:schemeClr>
                </a:solidFill>
              </a:defRPr>
            </a:lvl5pPr>
            <a:lvl6pPr marL="2284579" indent="0" algn="ctr">
              <a:buNone/>
              <a:defRPr>
                <a:solidFill>
                  <a:schemeClr val="tx1">
                    <a:tint val="75000"/>
                  </a:schemeClr>
                </a:solidFill>
              </a:defRPr>
            </a:lvl6pPr>
            <a:lvl7pPr marL="2741494" indent="0" algn="ctr">
              <a:buNone/>
              <a:defRPr>
                <a:solidFill>
                  <a:schemeClr val="tx1">
                    <a:tint val="75000"/>
                  </a:schemeClr>
                </a:solidFill>
              </a:defRPr>
            </a:lvl7pPr>
            <a:lvl8pPr marL="3198408" indent="0" algn="ctr">
              <a:buNone/>
              <a:defRPr>
                <a:solidFill>
                  <a:schemeClr val="tx1">
                    <a:tint val="75000"/>
                  </a:schemeClr>
                </a:solidFill>
              </a:defRPr>
            </a:lvl8pPr>
            <a:lvl9pPr marL="36553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cs typeface="+mn-cs"/>
              </a:defRPr>
            </a:lvl1pPr>
          </a:lstStyle>
          <a:p>
            <a:pPr>
              <a:defRPr/>
            </a:pPr>
            <a:fld id="{D3A81079-50F2-4FE6-BA2A-2FAAA1EE67F8}" type="datetimeFigureOut">
              <a:rPr lang="en-US"/>
              <a:pPr>
                <a:defRPr/>
              </a:pPr>
              <a:t>10/17/2016</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925CA8D9-7822-491F-B10E-2337DC90BE8C}" type="slidenum">
              <a:rPr lang="en-US" altLang="en-US"/>
              <a:pPr/>
              <a:t>‹#›</a:t>
            </a:fld>
            <a:endParaRPr lang="en-US" altLang="en-US"/>
          </a:p>
        </p:txBody>
      </p:sp>
    </p:spTree>
    <p:extLst>
      <p:ext uri="{BB962C8B-B14F-4D97-AF65-F5344CB8AC3E}">
        <p14:creationId xmlns:p14="http://schemas.microsoft.com/office/powerpoint/2010/main" val="36271091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cs typeface="+mn-cs"/>
              </a:defRPr>
            </a:lvl1pPr>
          </a:lstStyle>
          <a:p>
            <a:pPr>
              <a:defRPr/>
            </a:pPr>
            <a:fld id="{207FE6B1-6753-4439-81B4-399ADDDF24B5}" type="datetimeFigureOut">
              <a:rPr lang="en-US"/>
              <a:pPr>
                <a:defRPr/>
              </a:pPr>
              <a:t>10/17/2016</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84B7B369-1273-4429-BD66-FADA754D2EB5}" type="slidenum">
              <a:rPr lang="en-US" altLang="en-US"/>
              <a:pPr/>
              <a:t>‹#›</a:t>
            </a:fld>
            <a:endParaRPr lang="en-US" altLang="en-US"/>
          </a:p>
        </p:txBody>
      </p:sp>
    </p:spTree>
    <p:extLst>
      <p:ext uri="{BB962C8B-B14F-4D97-AF65-F5344CB8AC3E}">
        <p14:creationId xmlns:p14="http://schemas.microsoft.com/office/powerpoint/2010/main" val="34070898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915" indent="0">
              <a:buNone/>
              <a:defRPr sz="1800">
                <a:solidFill>
                  <a:schemeClr val="tx1">
                    <a:tint val="75000"/>
                  </a:schemeClr>
                </a:solidFill>
              </a:defRPr>
            </a:lvl2pPr>
            <a:lvl3pPr marL="913832" indent="0">
              <a:buNone/>
              <a:defRPr sz="1600">
                <a:solidFill>
                  <a:schemeClr val="tx1">
                    <a:tint val="75000"/>
                  </a:schemeClr>
                </a:solidFill>
              </a:defRPr>
            </a:lvl3pPr>
            <a:lvl4pPr marL="1370748" indent="0">
              <a:buNone/>
              <a:defRPr sz="1400">
                <a:solidFill>
                  <a:schemeClr val="tx1">
                    <a:tint val="75000"/>
                  </a:schemeClr>
                </a:solidFill>
              </a:defRPr>
            </a:lvl4pPr>
            <a:lvl5pPr marL="1827662" indent="0">
              <a:buNone/>
              <a:defRPr sz="1400">
                <a:solidFill>
                  <a:schemeClr val="tx1">
                    <a:tint val="75000"/>
                  </a:schemeClr>
                </a:solidFill>
              </a:defRPr>
            </a:lvl5pPr>
            <a:lvl6pPr marL="2284579" indent="0">
              <a:buNone/>
              <a:defRPr sz="1400">
                <a:solidFill>
                  <a:schemeClr val="tx1">
                    <a:tint val="75000"/>
                  </a:schemeClr>
                </a:solidFill>
              </a:defRPr>
            </a:lvl6pPr>
            <a:lvl7pPr marL="2741494" indent="0">
              <a:buNone/>
              <a:defRPr sz="1400">
                <a:solidFill>
                  <a:schemeClr val="tx1">
                    <a:tint val="75000"/>
                  </a:schemeClr>
                </a:solidFill>
              </a:defRPr>
            </a:lvl7pPr>
            <a:lvl8pPr marL="3198408" indent="0">
              <a:buNone/>
              <a:defRPr sz="1400">
                <a:solidFill>
                  <a:schemeClr val="tx1">
                    <a:tint val="75000"/>
                  </a:schemeClr>
                </a:solidFill>
              </a:defRPr>
            </a:lvl8pPr>
            <a:lvl9pPr marL="365532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cs typeface="+mn-cs"/>
              </a:defRPr>
            </a:lvl1pPr>
          </a:lstStyle>
          <a:p>
            <a:pPr>
              <a:defRPr/>
            </a:pPr>
            <a:fld id="{3E87B2C9-0CF2-415A-8E9D-F2CA33A62798}" type="datetimeFigureOut">
              <a:rPr lang="en-US"/>
              <a:pPr>
                <a:defRPr/>
              </a:pPr>
              <a:t>10/17/2016</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6C59E366-89C8-4E4C-9AD6-8E84C2C35E58}" type="slidenum">
              <a:rPr lang="en-US" altLang="en-US"/>
              <a:pPr/>
              <a:t>‹#›</a:t>
            </a:fld>
            <a:endParaRPr lang="en-US" altLang="en-US"/>
          </a:p>
        </p:txBody>
      </p:sp>
    </p:spTree>
    <p:extLst>
      <p:ext uri="{BB962C8B-B14F-4D97-AF65-F5344CB8AC3E}">
        <p14:creationId xmlns:p14="http://schemas.microsoft.com/office/powerpoint/2010/main" val="5937682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cs typeface="+mn-cs"/>
              </a:defRPr>
            </a:lvl1pPr>
          </a:lstStyle>
          <a:p>
            <a:pPr>
              <a:defRPr/>
            </a:pPr>
            <a:fld id="{D77640FD-88F8-4117-AFA5-32C9AA86C74A}" type="datetimeFigureOut">
              <a:rPr lang="en-US"/>
              <a:pPr>
                <a:defRPr/>
              </a:pPr>
              <a:t>10/17/2016</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4ADFBB65-7EF2-4613-8E55-65052E0D3D64}" type="slidenum">
              <a:rPr lang="en-US" altLang="en-US"/>
              <a:pPr/>
              <a:t>‹#›</a:t>
            </a:fld>
            <a:endParaRPr lang="en-US" altLang="en-US"/>
          </a:p>
        </p:txBody>
      </p:sp>
    </p:spTree>
    <p:extLst>
      <p:ext uri="{BB962C8B-B14F-4D97-AF65-F5344CB8AC3E}">
        <p14:creationId xmlns:p14="http://schemas.microsoft.com/office/powerpoint/2010/main" val="29057851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a:defRPr>
                <a:solidFill>
                  <a:prstClr val="black">
                    <a:tint val="75000"/>
                  </a:prstClr>
                </a:solidFill>
                <a:latin typeface="Arial" charset="0"/>
                <a:cs typeface="+mn-cs"/>
              </a:defRPr>
            </a:lvl1pPr>
          </a:lstStyle>
          <a:p>
            <a:pPr>
              <a:defRPr/>
            </a:pPr>
            <a:fld id="{3DB4D9DC-18FB-4062-82D9-6008D7D5ABA2}" type="datetimeFigureOut">
              <a:rPr lang="en-US"/>
              <a:pPr>
                <a:defRPr/>
              </a:pPr>
              <a:t>10/17/2016</a:t>
            </a:fld>
            <a:endParaRPr lang="en-US"/>
          </a:p>
        </p:txBody>
      </p:sp>
      <p:sp>
        <p:nvSpPr>
          <p:cNvPr id="8" name="Footer Placeholder 7"/>
          <p:cNvSpPr>
            <a:spLocks noGrp="1"/>
          </p:cNvSpPr>
          <p:nvPr>
            <p:ph type="ftr" sz="quarter" idx="11"/>
          </p:nvPr>
        </p:nvSpPr>
        <p:spPr/>
        <p:txBody>
          <a:bodyPr rtlCol="0"/>
          <a:lstStyle>
            <a:lvl1pPr>
              <a:defRPr>
                <a:solidFill>
                  <a:prstClr val="black">
                    <a:tint val="75000"/>
                  </a:prstClr>
                </a:solidFill>
                <a:latin typeface="Arial"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456C425A-9910-4FBA-968C-A0A4B48017E0}" type="slidenum">
              <a:rPr lang="en-US" altLang="en-US"/>
              <a:pPr/>
              <a:t>‹#›</a:t>
            </a:fld>
            <a:endParaRPr lang="en-US" altLang="en-US"/>
          </a:p>
        </p:txBody>
      </p:sp>
    </p:spTree>
    <p:extLst>
      <p:ext uri="{BB962C8B-B14F-4D97-AF65-F5344CB8AC3E}">
        <p14:creationId xmlns:p14="http://schemas.microsoft.com/office/powerpoint/2010/main" val="41519025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a:defRPr>
                <a:solidFill>
                  <a:prstClr val="black">
                    <a:tint val="75000"/>
                  </a:prstClr>
                </a:solidFill>
                <a:latin typeface="Arial" charset="0"/>
                <a:cs typeface="+mn-cs"/>
              </a:defRPr>
            </a:lvl1pPr>
          </a:lstStyle>
          <a:p>
            <a:pPr>
              <a:defRPr/>
            </a:pPr>
            <a:fld id="{7B871E56-2E54-4786-ABEB-4705E6E15364}" type="datetimeFigureOut">
              <a:rPr lang="en-US"/>
              <a:pPr>
                <a:defRPr/>
              </a:pPr>
              <a:t>10/17/2016</a:t>
            </a:fld>
            <a:endParaRPr lang="en-US"/>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Arial"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54D042A5-6646-4965-A66F-C7657CA1BC90}" type="slidenum">
              <a:rPr lang="en-US" altLang="en-US"/>
              <a:pPr/>
              <a:t>‹#›</a:t>
            </a:fld>
            <a:endParaRPr lang="en-US" altLang="en-US"/>
          </a:p>
        </p:txBody>
      </p:sp>
    </p:spTree>
    <p:extLst>
      <p:ext uri="{BB962C8B-B14F-4D97-AF65-F5344CB8AC3E}">
        <p14:creationId xmlns:p14="http://schemas.microsoft.com/office/powerpoint/2010/main" val="208129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F9CB90-006D-412D-8125-AEEC5F7349FB}" type="datetimeFigureOut">
              <a:rPr lang="en-US">
                <a:solidFill>
                  <a:prstClr val="black">
                    <a:tint val="75000"/>
                  </a:prstClr>
                </a:solidFill>
              </a:rPr>
              <a:pPr>
                <a:defRPr/>
              </a:pPr>
              <a:t>10/17/2016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A1EF64C3-75D8-40E3-97DC-22AB9712164B}" type="slidenum">
              <a:rPr lang="en-US" altLang="en-US"/>
              <a:pPr/>
              <a:t>‹#›</a:t>
            </a:fld>
            <a:endParaRPr lang="en-US" altLang="en-US"/>
          </a:p>
        </p:txBody>
      </p:sp>
    </p:spTree>
    <p:extLst>
      <p:ext uri="{BB962C8B-B14F-4D97-AF65-F5344CB8AC3E}">
        <p14:creationId xmlns:p14="http://schemas.microsoft.com/office/powerpoint/2010/main" val="37035030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prstClr val="black">
                    <a:tint val="75000"/>
                  </a:prstClr>
                </a:solidFill>
                <a:latin typeface="Arial" charset="0"/>
                <a:cs typeface="+mn-cs"/>
              </a:defRPr>
            </a:lvl1pPr>
          </a:lstStyle>
          <a:p>
            <a:pPr>
              <a:defRPr/>
            </a:pPr>
            <a:fld id="{ED2C719A-98A7-4A78-8985-B48D5E425BA1}" type="datetimeFigureOut">
              <a:rPr lang="en-US"/>
              <a:pPr>
                <a:defRPr/>
              </a:pPr>
              <a:t>10/17/2016</a:t>
            </a:fld>
            <a:endParaRPr lang="en-US"/>
          </a:p>
        </p:txBody>
      </p:sp>
      <p:sp>
        <p:nvSpPr>
          <p:cNvPr id="3" name="Footer Placeholder 2"/>
          <p:cNvSpPr>
            <a:spLocks noGrp="1"/>
          </p:cNvSpPr>
          <p:nvPr>
            <p:ph type="ftr" sz="quarter" idx="11"/>
          </p:nvPr>
        </p:nvSpPr>
        <p:spPr/>
        <p:txBody>
          <a:bodyPr rtlCol="0"/>
          <a:lstStyle>
            <a:lvl1pPr>
              <a:defRPr>
                <a:solidFill>
                  <a:prstClr val="black">
                    <a:tint val="75000"/>
                  </a:prstClr>
                </a:solidFill>
                <a:latin typeface="Arial"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F222F547-431D-4159-B2EE-6AE3AA7A2ADD}" type="slidenum">
              <a:rPr lang="en-US" altLang="en-US"/>
              <a:pPr/>
              <a:t>‹#›</a:t>
            </a:fld>
            <a:endParaRPr lang="en-US" altLang="en-US"/>
          </a:p>
        </p:txBody>
      </p:sp>
    </p:spTree>
    <p:extLst>
      <p:ext uri="{BB962C8B-B14F-4D97-AF65-F5344CB8AC3E}">
        <p14:creationId xmlns:p14="http://schemas.microsoft.com/office/powerpoint/2010/main" val="31428308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cs typeface="+mn-cs"/>
              </a:defRPr>
            </a:lvl1pPr>
          </a:lstStyle>
          <a:p>
            <a:pPr>
              <a:defRPr/>
            </a:pPr>
            <a:fld id="{B77CD8FC-E495-4E81-BE5A-52F336E07A31}" type="datetimeFigureOut">
              <a:rPr lang="en-US"/>
              <a:pPr>
                <a:defRPr/>
              </a:pPr>
              <a:t>10/17/2016</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1F0EBFB8-733A-4FD1-8BC0-90BB5EF7B466}" type="slidenum">
              <a:rPr lang="en-US" altLang="en-US"/>
              <a:pPr/>
              <a:t>‹#›</a:t>
            </a:fld>
            <a:endParaRPr lang="en-US" altLang="en-US"/>
          </a:p>
        </p:txBody>
      </p:sp>
    </p:spTree>
    <p:extLst>
      <p:ext uri="{BB962C8B-B14F-4D97-AF65-F5344CB8AC3E}">
        <p14:creationId xmlns:p14="http://schemas.microsoft.com/office/powerpoint/2010/main" val="32006845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cs typeface="+mn-cs"/>
              </a:defRPr>
            </a:lvl1pPr>
          </a:lstStyle>
          <a:p>
            <a:pPr>
              <a:defRPr/>
            </a:pPr>
            <a:fld id="{BBE5042C-7498-4337-A30B-37BC8F7D6C77}" type="datetimeFigureOut">
              <a:rPr lang="en-US"/>
              <a:pPr>
                <a:defRPr/>
              </a:pPr>
              <a:t>10/17/2016</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F3A4A444-B380-4E54-AF22-1605340D8B5E}" type="slidenum">
              <a:rPr lang="en-US" altLang="en-US"/>
              <a:pPr/>
              <a:t>‹#›</a:t>
            </a:fld>
            <a:endParaRPr lang="en-US" altLang="en-US"/>
          </a:p>
        </p:txBody>
      </p:sp>
    </p:spTree>
    <p:extLst>
      <p:ext uri="{BB962C8B-B14F-4D97-AF65-F5344CB8AC3E}">
        <p14:creationId xmlns:p14="http://schemas.microsoft.com/office/powerpoint/2010/main" val="24684955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cs typeface="+mn-cs"/>
              </a:defRPr>
            </a:lvl1pPr>
          </a:lstStyle>
          <a:p>
            <a:pPr>
              <a:defRPr/>
            </a:pPr>
            <a:fld id="{0CAE28F2-0812-48C9-BCEB-7017164FC4E7}" type="datetimeFigureOut">
              <a:rPr lang="en-US"/>
              <a:pPr>
                <a:defRPr/>
              </a:pPr>
              <a:t>10/17/2016</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61F0C6C7-ABEC-4B96-9462-FAA4BDEC5E3C}" type="slidenum">
              <a:rPr lang="en-US" altLang="en-US"/>
              <a:pPr/>
              <a:t>‹#›</a:t>
            </a:fld>
            <a:endParaRPr lang="en-US" altLang="en-US"/>
          </a:p>
        </p:txBody>
      </p:sp>
    </p:spTree>
    <p:extLst>
      <p:ext uri="{BB962C8B-B14F-4D97-AF65-F5344CB8AC3E}">
        <p14:creationId xmlns:p14="http://schemas.microsoft.com/office/powerpoint/2010/main" val="42039903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cs typeface="+mn-cs"/>
              </a:defRPr>
            </a:lvl1pPr>
          </a:lstStyle>
          <a:p>
            <a:pPr>
              <a:defRPr/>
            </a:pPr>
            <a:fld id="{E9F67415-8184-4CE9-A1B7-7A2A40445543}" type="datetimeFigureOut">
              <a:rPr lang="en-US"/>
              <a:pPr>
                <a:defRPr/>
              </a:pPr>
              <a:t>10/17/2016</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FED57C97-8BAC-42A3-87C1-9EACFA8C107A}" type="slidenum">
              <a:rPr lang="en-US" altLang="en-US"/>
              <a:pPr/>
              <a:t>‹#›</a:t>
            </a:fld>
            <a:endParaRPr lang="en-US" altLang="en-US"/>
          </a:p>
        </p:txBody>
      </p:sp>
    </p:spTree>
    <p:extLst>
      <p:ext uri="{BB962C8B-B14F-4D97-AF65-F5344CB8AC3E}">
        <p14:creationId xmlns:p14="http://schemas.microsoft.com/office/powerpoint/2010/main" val="2681644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915" indent="0" algn="ctr">
              <a:buNone/>
              <a:defRPr/>
            </a:lvl2pPr>
            <a:lvl3pPr marL="913832" indent="0" algn="ctr">
              <a:buNone/>
              <a:defRPr/>
            </a:lvl3pPr>
            <a:lvl4pPr marL="1370748" indent="0" algn="ctr">
              <a:buNone/>
              <a:defRPr/>
            </a:lvl4pPr>
            <a:lvl5pPr marL="1827662" indent="0" algn="ctr">
              <a:buNone/>
              <a:defRPr/>
            </a:lvl5pPr>
            <a:lvl6pPr marL="2284579" indent="0" algn="ctr">
              <a:buNone/>
              <a:defRPr/>
            </a:lvl6pPr>
            <a:lvl7pPr marL="2741494" indent="0" algn="ctr">
              <a:buNone/>
              <a:defRPr/>
            </a:lvl7pPr>
            <a:lvl8pPr marL="3198408" indent="0" algn="ctr">
              <a:buNone/>
              <a:defRPr/>
            </a:lvl8pPr>
            <a:lvl9pPr marL="365532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28EA1C2-95EF-41E8-A6D9-5A4032644C68}" type="slidenum">
              <a:rPr lang="en-US" altLang="en-US"/>
              <a:pPr/>
              <a:t>‹#›</a:t>
            </a:fld>
            <a:endParaRPr lang="en-US" altLang="en-US"/>
          </a:p>
        </p:txBody>
      </p:sp>
    </p:spTree>
    <p:extLst>
      <p:ext uri="{BB962C8B-B14F-4D97-AF65-F5344CB8AC3E}">
        <p14:creationId xmlns:p14="http://schemas.microsoft.com/office/powerpoint/2010/main" val="2106135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2CAEDA9-46EE-4004-8F6B-2F811547F55C}" type="slidenum">
              <a:rPr lang="en-US" altLang="en-US"/>
              <a:pPr/>
              <a:t>‹#›</a:t>
            </a:fld>
            <a:endParaRPr lang="en-US" altLang="en-US"/>
          </a:p>
        </p:txBody>
      </p:sp>
    </p:spTree>
    <p:extLst>
      <p:ext uri="{BB962C8B-B14F-4D97-AF65-F5344CB8AC3E}">
        <p14:creationId xmlns:p14="http://schemas.microsoft.com/office/powerpoint/2010/main" val="492605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5" indent="0">
              <a:buNone/>
              <a:defRPr sz="1800"/>
            </a:lvl2pPr>
            <a:lvl3pPr marL="913832" indent="0">
              <a:buNone/>
              <a:defRPr sz="1600"/>
            </a:lvl3pPr>
            <a:lvl4pPr marL="1370748" indent="0">
              <a:buNone/>
              <a:defRPr sz="1400"/>
            </a:lvl4pPr>
            <a:lvl5pPr marL="1827662" indent="0">
              <a:buNone/>
              <a:defRPr sz="1400"/>
            </a:lvl5pPr>
            <a:lvl6pPr marL="2284579" indent="0">
              <a:buNone/>
              <a:defRPr sz="1400"/>
            </a:lvl6pPr>
            <a:lvl7pPr marL="2741494" indent="0">
              <a:buNone/>
              <a:defRPr sz="1400"/>
            </a:lvl7pPr>
            <a:lvl8pPr marL="3198408" indent="0">
              <a:buNone/>
              <a:defRPr sz="1400"/>
            </a:lvl8pPr>
            <a:lvl9pPr marL="3655325"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866A4AA-C2DD-4679-BD4B-CD4F0E802978}" type="slidenum">
              <a:rPr lang="en-US" altLang="en-US"/>
              <a:pPr/>
              <a:t>‹#›</a:t>
            </a:fld>
            <a:endParaRPr lang="en-US" altLang="en-US"/>
          </a:p>
        </p:txBody>
      </p:sp>
    </p:spTree>
    <p:extLst>
      <p:ext uri="{BB962C8B-B14F-4D97-AF65-F5344CB8AC3E}">
        <p14:creationId xmlns:p14="http://schemas.microsoft.com/office/powerpoint/2010/main" val="27338005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9F5778A1-5D52-4444-A572-5AF64719D7B8}" type="slidenum">
              <a:rPr lang="en-US" altLang="en-US"/>
              <a:pPr/>
              <a:t>‹#›</a:t>
            </a:fld>
            <a:endParaRPr lang="en-US" altLang="en-US"/>
          </a:p>
        </p:txBody>
      </p:sp>
    </p:spTree>
    <p:extLst>
      <p:ext uri="{BB962C8B-B14F-4D97-AF65-F5344CB8AC3E}">
        <p14:creationId xmlns:p14="http://schemas.microsoft.com/office/powerpoint/2010/main" val="7760863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3934B3D9-FA1F-4530-A907-D0ED8F5FCC40}" type="slidenum">
              <a:rPr lang="en-US" altLang="en-US"/>
              <a:pPr/>
              <a:t>‹#›</a:t>
            </a:fld>
            <a:endParaRPr lang="en-US" altLang="en-US"/>
          </a:p>
        </p:txBody>
      </p:sp>
    </p:spTree>
    <p:extLst>
      <p:ext uri="{BB962C8B-B14F-4D97-AF65-F5344CB8AC3E}">
        <p14:creationId xmlns:p14="http://schemas.microsoft.com/office/powerpoint/2010/main" val="18143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0F3820-A007-4113-A75B-B810378669C9}" type="datetimeFigureOut">
              <a:rPr lang="en-US">
                <a:solidFill>
                  <a:prstClr val="black">
                    <a:tint val="75000"/>
                  </a:prstClr>
                </a:solidFill>
              </a:rPr>
              <a:pPr>
                <a:defRPr/>
              </a:pPr>
              <a:t>10/17/2016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B07D284-8C6D-4030-8BC4-8AE5352EDAB0}" type="slidenum">
              <a:rPr lang="en-US" altLang="en-US"/>
              <a:pPr/>
              <a:t>‹#›</a:t>
            </a:fld>
            <a:endParaRPr lang="en-US" altLang="en-US"/>
          </a:p>
        </p:txBody>
      </p:sp>
    </p:spTree>
    <p:extLst>
      <p:ext uri="{BB962C8B-B14F-4D97-AF65-F5344CB8AC3E}">
        <p14:creationId xmlns:p14="http://schemas.microsoft.com/office/powerpoint/2010/main" val="3433122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1BDDC497-6CCD-4150-89F8-A6EA897552D2}" type="slidenum">
              <a:rPr lang="en-US" altLang="en-US"/>
              <a:pPr/>
              <a:t>‹#›</a:t>
            </a:fld>
            <a:endParaRPr lang="en-US" altLang="en-US"/>
          </a:p>
        </p:txBody>
      </p:sp>
    </p:spTree>
    <p:extLst>
      <p:ext uri="{BB962C8B-B14F-4D97-AF65-F5344CB8AC3E}">
        <p14:creationId xmlns:p14="http://schemas.microsoft.com/office/powerpoint/2010/main" val="7972472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719DFB89-9814-4BD2-AF3C-132D7971C10D}" type="slidenum">
              <a:rPr lang="en-US" altLang="en-US"/>
              <a:pPr/>
              <a:t>‹#›</a:t>
            </a:fld>
            <a:endParaRPr lang="en-US" altLang="en-US"/>
          </a:p>
        </p:txBody>
      </p:sp>
    </p:spTree>
    <p:extLst>
      <p:ext uri="{BB962C8B-B14F-4D97-AF65-F5344CB8AC3E}">
        <p14:creationId xmlns:p14="http://schemas.microsoft.com/office/powerpoint/2010/main" val="2442249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E2CA1D0B-0E2A-4633-A843-4C60AB2211AD}" type="slidenum">
              <a:rPr lang="en-US" altLang="en-US"/>
              <a:pPr/>
              <a:t>‹#›</a:t>
            </a:fld>
            <a:endParaRPr lang="en-US" altLang="en-US"/>
          </a:p>
        </p:txBody>
      </p:sp>
    </p:spTree>
    <p:extLst>
      <p:ext uri="{BB962C8B-B14F-4D97-AF65-F5344CB8AC3E}">
        <p14:creationId xmlns:p14="http://schemas.microsoft.com/office/powerpoint/2010/main" val="17578663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27CF27B1-A408-4EC3-86DE-82F149991296}" type="slidenum">
              <a:rPr lang="en-US" altLang="en-US"/>
              <a:pPr/>
              <a:t>‹#›</a:t>
            </a:fld>
            <a:endParaRPr lang="en-US" altLang="en-US"/>
          </a:p>
        </p:txBody>
      </p:sp>
    </p:spTree>
    <p:extLst>
      <p:ext uri="{BB962C8B-B14F-4D97-AF65-F5344CB8AC3E}">
        <p14:creationId xmlns:p14="http://schemas.microsoft.com/office/powerpoint/2010/main" val="22678849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E7F73F0-A845-4E27-89EE-F21DBDE92FD3}" type="slidenum">
              <a:rPr lang="en-US" altLang="en-US"/>
              <a:pPr/>
              <a:t>‹#›</a:t>
            </a:fld>
            <a:endParaRPr lang="en-US" altLang="en-US"/>
          </a:p>
        </p:txBody>
      </p:sp>
    </p:spTree>
    <p:extLst>
      <p:ext uri="{BB962C8B-B14F-4D97-AF65-F5344CB8AC3E}">
        <p14:creationId xmlns:p14="http://schemas.microsoft.com/office/powerpoint/2010/main" val="39390671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A5EEF2D-0927-47DB-B08A-DBF9EEB0E500}" type="slidenum">
              <a:rPr lang="en-US" altLang="en-US"/>
              <a:pPr/>
              <a:t>‹#›</a:t>
            </a:fld>
            <a:endParaRPr lang="en-US" altLang="en-US"/>
          </a:p>
        </p:txBody>
      </p:sp>
    </p:spTree>
    <p:extLst>
      <p:ext uri="{BB962C8B-B14F-4D97-AF65-F5344CB8AC3E}">
        <p14:creationId xmlns:p14="http://schemas.microsoft.com/office/powerpoint/2010/main" val="612000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915" indent="0" algn="ctr">
              <a:buNone/>
              <a:defRPr>
                <a:solidFill>
                  <a:schemeClr val="tx1">
                    <a:tint val="75000"/>
                  </a:schemeClr>
                </a:solidFill>
              </a:defRPr>
            </a:lvl2pPr>
            <a:lvl3pPr marL="913832" indent="0" algn="ctr">
              <a:buNone/>
              <a:defRPr>
                <a:solidFill>
                  <a:schemeClr val="tx1">
                    <a:tint val="75000"/>
                  </a:schemeClr>
                </a:solidFill>
              </a:defRPr>
            </a:lvl3pPr>
            <a:lvl4pPr marL="1370748" indent="0" algn="ctr">
              <a:buNone/>
              <a:defRPr>
                <a:solidFill>
                  <a:schemeClr val="tx1">
                    <a:tint val="75000"/>
                  </a:schemeClr>
                </a:solidFill>
              </a:defRPr>
            </a:lvl4pPr>
            <a:lvl5pPr marL="1827662" indent="0" algn="ctr">
              <a:buNone/>
              <a:defRPr>
                <a:solidFill>
                  <a:schemeClr val="tx1">
                    <a:tint val="75000"/>
                  </a:schemeClr>
                </a:solidFill>
              </a:defRPr>
            </a:lvl5pPr>
            <a:lvl6pPr marL="2284579" indent="0" algn="ctr">
              <a:buNone/>
              <a:defRPr>
                <a:solidFill>
                  <a:schemeClr val="tx1">
                    <a:tint val="75000"/>
                  </a:schemeClr>
                </a:solidFill>
              </a:defRPr>
            </a:lvl6pPr>
            <a:lvl7pPr marL="2741494" indent="0" algn="ctr">
              <a:buNone/>
              <a:defRPr>
                <a:solidFill>
                  <a:schemeClr val="tx1">
                    <a:tint val="75000"/>
                  </a:schemeClr>
                </a:solidFill>
              </a:defRPr>
            </a:lvl7pPr>
            <a:lvl8pPr marL="3198408" indent="0" algn="ctr">
              <a:buNone/>
              <a:defRPr>
                <a:solidFill>
                  <a:schemeClr val="tx1">
                    <a:tint val="75000"/>
                  </a:schemeClr>
                </a:solidFill>
              </a:defRPr>
            </a:lvl8pPr>
            <a:lvl9pPr marL="36553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446E70-7341-4ADA-8CC8-082279436326}"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1260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46E70-7341-4ADA-8CC8-082279436326}"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4583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915" indent="0">
              <a:buNone/>
              <a:defRPr sz="1800">
                <a:solidFill>
                  <a:schemeClr val="tx1">
                    <a:tint val="75000"/>
                  </a:schemeClr>
                </a:solidFill>
              </a:defRPr>
            </a:lvl2pPr>
            <a:lvl3pPr marL="913832" indent="0">
              <a:buNone/>
              <a:defRPr sz="1600">
                <a:solidFill>
                  <a:schemeClr val="tx1">
                    <a:tint val="75000"/>
                  </a:schemeClr>
                </a:solidFill>
              </a:defRPr>
            </a:lvl3pPr>
            <a:lvl4pPr marL="1370748" indent="0">
              <a:buNone/>
              <a:defRPr sz="1400">
                <a:solidFill>
                  <a:schemeClr val="tx1">
                    <a:tint val="75000"/>
                  </a:schemeClr>
                </a:solidFill>
              </a:defRPr>
            </a:lvl4pPr>
            <a:lvl5pPr marL="1827662" indent="0">
              <a:buNone/>
              <a:defRPr sz="1400">
                <a:solidFill>
                  <a:schemeClr val="tx1">
                    <a:tint val="75000"/>
                  </a:schemeClr>
                </a:solidFill>
              </a:defRPr>
            </a:lvl5pPr>
            <a:lvl6pPr marL="2284579" indent="0">
              <a:buNone/>
              <a:defRPr sz="1400">
                <a:solidFill>
                  <a:schemeClr val="tx1">
                    <a:tint val="75000"/>
                  </a:schemeClr>
                </a:solidFill>
              </a:defRPr>
            </a:lvl6pPr>
            <a:lvl7pPr marL="2741494" indent="0">
              <a:buNone/>
              <a:defRPr sz="1400">
                <a:solidFill>
                  <a:schemeClr val="tx1">
                    <a:tint val="75000"/>
                  </a:schemeClr>
                </a:solidFill>
              </a:defRPr>
            </a:lvl7pPr>
            <a:lvl8pPr marL="3198408" indent="0">
              <a:buNone/>
              <a:defRPr sz="1400">
                <a:solidFill>
                  <a:schemeClr val="tx1">
                    <a:tint val="75000"/>
                  </a:schemeClr>
                </a:solidFill>
              </a:defRPr>
            </a:lvl8pPr>
            <a:lvl9pPr marL="365532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46E70-7341-4ADA-8CC8-082279436326}"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7932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46E70-7341-4ADA-8CC8-082279436326}"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0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03814B-53DF-46D6-ADBA-2BC163155AD2}" type="datetimeFigureOut">
              <a:rPr lang="en-US">
                <a:solidFill>
                  <a:prstClr val="black">
                    <a:tint val="75000"/>
                  </a:prstClr>
                </a:solidFill>
              </a:rPr>
              <a:pPr>
                <a:defRPr/>
              </a:pPr>
              <a:t>10/17/2016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85C9C7A-FB59-4E39-85FB-CD19AD69D215}" type="slidenum">
              <a:rPr lang="en-US" altLang="en-US"/>
              <a:pPr/>
              <a:t>‹#›</a:t>
            </a:fld>
            <a:endParaRPr lang="en-US" altLang="en-US"/>
          </a:p>
        </p:txBody>
      </p:sp>
    </p:spTree>
    <p:extLst>
      <p:ext uri="{BB962C8B-B14F-4D97-AF65-F5344CB8AC3E}">
        <p14:creationId xmlns:p14="http://schemas.microsoft.com/office/powerpoint/2010/main" val="40101242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46E70-7341-4ADA-8CC8-082279436326}" type="datetimeFigureOut">
              <a:rPr lang="en-US" smtClean="0">
                <a:solidFill>
                  <a:prstClr val="black">
                    <a:tint val="75000"/>
                  </a:prstClr>
                </a:solidFill>
              </a:rPr>
              <a:pPr/>
              <a:t>10/17/2016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9106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46E70-7341-4ADA-8CC8-082279436326}" type="datetimeFigureOut">
              <a:rPr lang="en-US" smtClean="0">
                <a:solidFill>
                  <a:prstClr val="black">
                    <a:tint val="75000"/>
                  </a:prstClr>
                </a:solidFill>
              </a:rPr>
              <a:pPr/>
              <a:t>10/17/2016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8200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46E70-7341-4ADA-8CC8-082279436326}" type="datetimeFigureOut">
              <a:rPr lang="en-US" smtClean="0">
                <a:solidFill>
                  <a:prstClr val="black">
                    <a:tint val="75000"/>
                  </a:prstClr>
                </a:solidFill>
              </a:rPr>
              <a:pPr/>
              <a:t>10/17/2016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9235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46E70-7341-4ADA-8CC8-082279436326}"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793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46E70-7341-4ADA-8CC8-082279436326}" type="datetimeFigureOut">
              <a:rPr lang="en-US" smtClean="0">
                <a:solidFill>
                  <a:prstClr val="black">
                    <a:tint val="75000"/>
                  </a:prstClr>
                </a:solidFill>
              </a:rPr>
              <a:pPr/>
              <a:t>10/17/2016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7778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46E70-7341-4ADA-8CC8-082279436326}"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8027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46E70-7341-4ADA-8CC8-082279436326}" type="datetimeFigureOut">
              <a:rPr lang="en-US" smtClean="0">
                <a:solidFill>
                  <a:prstClr val="black">
                    <a:tint val="75000"/>
                  </a:prstClr>
                </a:solidFill>
              </a:rPr>
              <a:pPr/>
              <a:t>10/17/2016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180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915" indent="0" algn="ctr">
              <a:buNone/>
              <a:defRPr/>
            </a:lvl2pPr>
            <a:lvl3pPr marL="913832" indent="0" algn="ctr">
              <a:buNone/>
              <a:defRPr/>
            </a:lvl3pPr>
            <a:lvl4pPr marL="1370748" indent="0" algn="ctr">
              <a:buNone/>
              <a:defRPr/>
            </a:lvl4pPr>
            <a:lvl5pPr marL="1827662" indent="0" algn="ctr">
              <a:buNone/>
              <a:defRPr/>
            </a:lvl5pPr>
            <a:lvl6pPr marL="2284579" indent="0" algn="ctr">
              <a:buNone/>
              <a:defRPr/>
            </a:lvl6pPr>
            <a:lvl7pPr marL="2741494" indent="0" algn="ctr">
              <a:buNone/>
              <a:defRPr/>
            </a:lvl7pPr>
            <a:lvl8pPr marL="3198408" indent="0" algn="ctr">
              <a:buNone/>
              <a:defRPr/>
            </a:lvl8pPr>
            <a:lvl9pPr marL="365532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41CA08-44A4-494B-B620-99C08F8F3DB9}" type="slidenum">
              <a:rPr lang="en-US"/>
              <a:pPr>
                <a:defRPr/>
              </a:pPr>
              <a:t>‹#›</a:t>
            </a:fld>
            <a:endParaRPr lang="en-US"/>
          </a:p>
        </p:txBody>
      </p:sp>
    </p:spTree>
    <p:extLst>
      <p:ext uri="{BB962C8B-B14F-4D97-AF65-F5344CB8AC3E}">
        <p14:creationId xmlns:p14="http://schemas.microsoft.com/office/powerpoint/2010/main" val="18306275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DE46A-9F67-43A3-89ED-66C42CBB5C31}" type="slidenum">
              <a:rPr lang="en-US"/>
              <a:pPr>
                <a:defRPr/>
              </a:pPr>
              <a:t>‹#›</a:t>
            </a:fld>
            <a:endParaRPr lang="en-US"/>
          </a:p>
        </p:txBody>
      </p:sp>
    </p:spTree>
    <p:extLst>
      <p:ext uri="{BB962C8B-B14F-4D97-AF65-F5344CB8AC3E}">
        <p14:creationId xmlns:p14="http://schemas.microsoft.com/office/powerpoint/2010/main" val="11981205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5" indent="0">
              <a:buNone/>
              <a:defRPr sz="1800"/>
            </a:lvl2pPr>
            <a:lvl3pPr marL="913832" indent="0">
              <a:buNone/>
              <a:defRPr sz="1600"/>
            </a:lvl3pPr>
            <a:lvl4pPr marL="1370748" indent="0">
              <a:buNone/>
              <a:defRPr sz="1400"/>
            </a:lvl4pPr>
            <a:lvl5pPr marL="1827662" indent="0">
              <a:buNone/>
              <a:defRPr sz="1400"/>
            </a:lvl5pPr>
            <a:lvl6pPr marL="2284579" indent="0">
              <a:buNone/>
              <a:defRPr sz="1400"/>
            </a:lvl6pPr>
            <a:lvl7pPr marL="2741494" indent="0">
              <a:buNone/>
              <a:defRPr sz="1400"/>
            </a:lvl7pPr>
            <a:lvl8pPr marL="3198408" indent="0">
              <a:buNone/>
              <a:defRPr sz="1400"/>
            </a:lvl8pPr>
            <a:lvl9pPr marL="3655325"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C4524D-DB74-471E-B8F0-36960ADE512A}" type="slidenum">
              <a:rPr lang="en-US"/>
              <a:pPr>
                <a:defRPr/>
              </a:pPr>
              <a:t>‹#›</a:t>
            </a:fld>
            <a:endParaRPr lang="en-US"/>
          </a:p>
        </p:txBody>
      </p:sp>
    </p:spTree>
    <p:extLst>
      <p:ext uri="{BB962C8B-B14F-4D97-AF65-F5344CB8AC3E}">
        <p14:creationId xmlns:p14="http://schemas.microsoft.com/office/powerpoint/2010/main" val="161816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2.png"/><Relationship Id="rId2" Type="http://schemas.openxmlformats.org/officeDocument/2006/relationships/slideLayout" Target="../slideLayouts/slideLayout37.xml"/><Relationship Id="rId16" Type="http://schemas.openxmlformats.org/officeDocument/2006/relationships/image" Target="../media/image1.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2.png"/><Relationship Id="rId2" Type="http://schemas.openxmlformats.org/officeDocument/2006/relationships/slideLayout" Target="../slideLayouts/slideLayout51.xml"/><Relationship Id="rId16" Type="http://schemas.openxmlformats.org/officeDocument/2006/relationships/image" Target="../media/image1.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ED3F6F6-897D-4EEE-9981-65CA0D33BA42}" type="datetimeFigureOut">
              <a:rPr lang="en-US">
                <a:solidFill>
                  <a:prstClr val="black">
                    <a:tint val="75000"/>
                  </a:prstClr>
                </a:solidFill>
              </a:rPr>
              <a:pPr>
                <a:defRPr/>
              </a:pPr>
              <a:t>10/17/2016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E448907-2C5D-49EB-ACF1-6DED8326D677}" type="slidenum">
              <a:rPr lang="en-US" altLang="en-US" smtClean="0"/>
              <a:pPr/>
              <a:t>‹#›</a:t>
            </a:fld>
            <a:endParaRPr lang="en-US" altLang="en-US" smtClean="0"/>
          </a:p>
        </p:txBody>
      </p:sp>
    </p:spTree>
    <p:extLst>
      <p:ext uri="{BB962C8B-B14F-4D97-AF65-F5344CB8AC3E}">
        <p14:creationId xmlns:p14="http://schemas.microsoft.com/office/powerpoint/2010/main" val="341904290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latin typeface="Times New Roman" pitchFamily="18" charset="0"/>
              </a:defRPr>
            </a:lvl1pPr>
          </a:lstStyle>
          <a:p>
            <a:pPr>
              <a:defRPr/>
            </a:pPr>
            <a:endParaRPr lang="en-US">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Times New Roman" pitchFamily="18" charset="0"/>
              </a:defRPr>
            </a:lvl1pPr>
          </a:lstStyle>
          <a:p>
            <a:pPr>
              <a:defRPr/>
            </a:pPr>
            <a:endParaRPr lang="en-US">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latin typeface="Times New Roman" pitchFamily="18" charset="0"/>
              </a:defRPr>
            </a:lvl1pPr>
          </a:lstStyle>
          <a:p>
            <a:pPr>
              <a:defRPr/>
            </a:pPr>
            <a:fld id="{6FB1D190-F0A8-4BB2-9566-41A732BBF196}" type="slidenum">
              <a:rPr lang="en-US">
                <a:cs typeface="+mn-cs"/>
              </a:rPr>
              <a:pPr>
                <a:defRPr/>
              </a:pPr>
              <a:t>‹#›</a:t>
            </a:fld>
            <a:endParaRPr lang="en-US">
              <a:cs typeface="+mn-cs"/>
            </a:endParaRPr>
          </a:p>
        </p:txBody>
      </p:sp>
      <p:sp>
        <p:nvSpPr>
          <p:cNvPr id="1031" name="Line 7"/>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eaLnBrk="0" hangingPunct="0">
              <a:defRPr/>
            </a:pPr>
            <a:endParaRPr lang="en-US" sz="2400" b="1">
              <a:solidFill>
                <a:srgbClr val="000000"/>
              </a:solidFill>
              <a:latin typeface="Times New Roman" pitchFamily="18" charset="0"/>
              <a:cs typeface="+mn-cs"/>
            </a:endParaRPr>
          </a:p>
        </p:txBody>
      </p:sp>
    </p:spTree>
    <p:extLst>
      <p:ext uri="{BB962C8B-B14F-4D97-AF65-F5344CB8AC3E}">
        <p14:creationId xmlns:p14="http://schemas.microsoft.com/office/powerpoint/2010/main" val="635611673"/>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pitchFamily="34" charset="0"/>
        </a:defRPr>
      </a:lvl2pPr>
      <a:lvl3pPr algn="l" rtl="0" eaLnBrk="0" fontAlgn="base" hangingPunct="0">
        <a:spcBef>
          <a:spcPct val="0"/>
        </a:spcBef>
        <a:spcAft>
          <a:spcPct val="0"/>
        </a:spcAft>
        <a:defRPr sz="3400">
          <a:solidFill>
            <a:schemeClr val="tx2"/>
          </a:solidFill>
          <a:latin typeface="Arial" pitchFamily="34" charset="0"/>
        </a:defRPr>
      </a:lvl3pPr>
      <a:lvl4pPr algn="l" rtl="0" eaLnBrk="0" fontAlgn="base" hangingPunct="0">
        <a:spcBef>
          <a:spcPct val="0"/>
        </a:spcBef>
        <a:spcAft>
          <a:spcPct val="0"/>
        </a:spcAft>
        <a:defRPr sz="3400">
          <a:solidFill>
            <a:schemeClr val="tx2"/>
          </a:solidFill>
          <a:latin typeface="Arial" pitchFamily="34" charset="0"/>
        </a:defRPr>
      </a:lvl4pPr>
      <a:lvl5pPr algn="l" rtl="0" eaLnBrk="0" fontAlgn="base" hangingPunct="0">
        <a:spcBef>
          <a:spcPct val="0"/>
        </a:spcBef>
        <a:spcAft>
          <a:spcPct val="0"/>
        </a:spcAft>
        <a:defRPr sz="3400">
          <a:solidFill>
            <a:schemeClr val="tx2"/>
          </a:solidFill>
          <a:latin typeface="Arial" pitchFamily="34" charset="0"/>
        </a:defRPr>
      </a:lvl5pPr>
      <a:lvl6pPr marL="457200" algn="l" rtl="0" eaLnBrk="0" fontAlgn="base" hangingPunct="0">
        <a:spcBef>
          <a:spcPct val="0"/>
        </a:spcBef>
        <a:spcAft>
          <a:spcPct val="0"/>
        </a:spcAft>
        <a:defRPr sz="3400">
          <a:solidFill>
            <a:schemeClr val="tx2"/>
          </a:solidFill>
          <a:latin typeface="Arial" pitchFamily="34" charset="0"/>
        </a:defRPr>
      </a:lvl6pPr>
      <a:lvl7pPr marL="914400" algn="l" rtl="0" eaLnBrk="0" fontAlgn="base" hangingPunct="0">
        <a:spcBef>
          <a:spcPct val="0"/>
        </a:spcBef>
        <a:spcAft>
          <a:spcPct val="0"/>
        </a:spcAft>
        <a:defRPr sz="3400">
          <a:solidFill>
            <a:schemeClr val="tx2"/>
          </a:solidFill>
          <a:latin typeface="Arial" pitchFamily="34" charset="0"/>
        </a:defRPr>
      </a:lvl7pPr>
      <a:lvl8pPr marL="1371600" algn="l" rtl="0" eaLnBrk="0" fontAlgn="base" hangingPunct="0">
        <a:spcBef>
          <a:spcPct val="0"/>
        </a:spcBef>
        <a:spcAft>
          <a:spcPct val="0"/>
        </a:spcAft>
        <a:defRPr sz="3400">
          <a:solidFill>
            <a:schemeClr val="tx2"/>
          </a:solidFill>
          <a:latin typeface="Arial" pitchFamily="34" charset="0"/>
        </a:defRPr>
      </a:lvl8pPr>
      <a:lvl9pPr marL="1828800" algn="l" rtl="0" eaLnBrk="0" fontAlgn="base" hangingPunct="0">
        <a:spcBef>
          <a:spcPct val="0"/>
        </a:spcBef>
        <a:spcAft>
          <a:spcPct val="0"/>
        </a:spcAft>
        <a:defRPr sz="3400">
          <a:solidFill>
            <a:schemeClr val="tx2"/>
          </a:solidFill>
          <a:latin typeface="Arial"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r">
              <a:defRPr sz="1400">
                <a:solidFill>
                  <a:srgbClr val="000000"/>
                </a:solidFill>
              </a:defRPr>
            </a:lvl1pPr>
          </a:lstStyle>
          <a:p>
            <a:fld id="{F4F1FE7F-F8C5-4936-8DDE-41EC62C94C64}" type="slidenum">
              <a:rPr lang="en-US" altLang="en-US" smtClean="0"/>
              <a:pPr/>
              <a:t>‹#›</a:t>
            </a:fld>
            <a:endParaRPr lang="en-US" altLang="en-US" smtClean="0"/>
          </a:p>
        </p:txBody>
      </p:sp>
    </p:spTree>
    <p:extLst>
      <p:ext uri="{BB962C8B-B14F-4D97-AF65-F5344CB8AC3E}">
        <p14:creationId xmlns:p14="http://schemas.microsoft.com/office/powerpoint/2010/main" val="83167959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915" algn="ctr" rtl="0" fontAlgn="base">
        <a:spcBef>
          <a:spcPct val="0"/>
        </a:spcBef>
        <a:spcAft>
          <a:spcPct val="0"/>
        </a:spcAft>
        <a:defRPr sz="4400">
          <a:solidFill>
            <a:schemeClr val="tx2"/>
          </a:solidFill>
          <a:latin typeface="Arial" pitchFamily="34" charset="0"/>
        </a:defRPr>
      </a:lvl6pPr>
      <a:lvl7pPr marL="913832" algn="ctr" rtl="0" fontAlgn="base">
        <a:spcBef>
          <a:spcPct val="0"/>
        </a:spcBef>
        <a:spcAft>
          <a:spcPct val="0"/>
        </a:spcAft>
        <a:defRPr sz="4400">
          <a:solidFill>
            <a:schemeClr val="tx2"/>
          </a:solidFill>
          <a:latin typeface="Arial" pitchFamily="34" charset="0"/>
        </a:defRPr>
      </a:lvl7pPr>
      <a:lvl8pPr marL="1370748" algn="ctr" rtl="0" fontAlgn="base">
        <a:spcBef>
          <a:spcPct val="0"/>
        </a:spcBef>
        <a:spcAft>
          <a:spcPct val="0"/>
        </a:spcAft>
        <a:defRPr sz="4400">
          <a:solidFill>
            <a:schemeClr val="tx2"/>
          </a:solidFill>
          <a:latin typeface="Arial" pitchFamily="34" charset="0"/>
        </a:defRPr>
      </a:lvl8pPr>
      <a:lvl9pPr marL="1827662" algn="ctr" rtl="0" fontAlgn="base">
        <a:spcBef>
          <a:spcPct val="0"/>
        </a:spcBef>
        <a:spcAft>
          <a:spcPct val="0"/>
        </a:spcAft>
        <a:defRPr sz="4400">
          <a:solidFill>
            <a:schemeClr val="tx2"/>
          </a:solidFill>
          <a:latin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36" indent="-228459" algn="l" rtl="0" fontAlgn="base">
        <a:spcBef>
          <a:spcPct val="20000"/>
        </a:spcBef>
        <a:spcAft>
          <a:spcPct val="0"/>
        </a:spcAft>
        <a:buChar char="»"/>
        <a:defRPr sz="2000">
          <a:solidFill>
            <a:schemeClr val="tx1"/>
          </a:solidFill>
          <a:latin typeface="+mn-lt"/>
        </a:defRPr>
      </a:lvl6pPr>
      <a:lvl7pPr marL="2969952" indent="-228459" algn="l" rtl="0" fontAlgn="base">
        <a:spcBef>
          <a:spcPct val="20000"/>
        </a:spcBef>
        <a:spcAft>
          <a:spcPct val="0"/>
        </a:spcAft>
        <a:buChar char="»"/>
        <a:defRPr sz="2000">
          <a:solidFill>
            <a:schemeClr val="tx1"/>
          </a:solidFill>
          <a:latin typeface="+mn-lt"/>
        </a:defRPr>
      </a:lvl7pPr>
      <a:lvl8pPr marL="3426868" indent="-228459" algn="l" rtl="0" fontAlgn="base">
        <a:spcBef>
          <a:spcPct val="20000"/>
        </a:spcBef>
        <a:spcAft>
          <a:spcPct val="0"/>
        </a:spcAft>
        <a:buChar char="»"/>
        <a:defRPr sz="2000">
          <a:solidFill>
            <a:schemeClr val="tx1"/>
          </a:solidFill>
          <a:latin typeface="+mn-lt"/>
        </a:defRPr>
      </a:lvl8pPr>
      <a:lvl9pPr marL="3883783" indent="-22845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eaLnBrk="0" hangingPunct="0">
              <a:defRPr sz="1400">
                <a:solidFill>
                  <a:srgbClr val="000000"/>
                </a:solidFill>
              </a:defRPr>
            </a:lvl1pPr>
          </a:lstStyle>
          <a:p>
            <a:pPr>
              <a:defRPr/>
            </a:pPr>
            <a:fld id="{26ED3149-8637-4D80-B84F-B13D6AF61998}" type="datetimeFigureOut">
              <a:rPr lang="en-US" altLang="en-US"/>
              <a:pPr>
                <a:defRPr/>
              </a:pPr>
              <a:t>10/17/2016</a:t>
            </a:fld>
            <a:endParaRPr lang="en-US" altLang="en-US"/>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ctr" eaLnBrk="0" hangingPunct="0">
              <a:defRPr sz="1400">
                <a:solidFill>
                  <a:srgbClr val="000000"/>
                </a:solidFill>
              </a:defRPr>
            </a:lvl1pPr>
          </a:lstStyle>
          <a:p>
            <a:pPr>
              <a:defRPr/>
            </a:pPr>
            <a:endParaRPr lang="en-US" altLang="en-US"/>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r" eaLnBrk="0" hangingPunct="0">
              <a:defRPr sz="1400">
                <a:solidFill>
                  <a:srgbClr val="000000"/>
                </a:solidFill>
              </a:defRPr>
            </a:lvl1pPr>
          </a:lstStyle>
          <a:p>
            <a:fld id="{803653E8-9EDB-475F-85F9-6B49323BAAD0}" type="slidenum">
              <a:rPr lang="en-US" altLang="en-US" smtClean="0"/>
              <a:pPr/>
              <a:t>‹#›</a:t>
            </a:fld>
            <a:endParaRPr lang="en-US" altLang="en-US" smtClean="0"/>
          </a:p>
        </p:txBody>
      </p:sp>
    </p:spTree>
    <p:extLst>
      <p:ext uri="{BB962C8B-B14F-4D97-AF65-F5344CB8AC3E}">
        <p14:creationId xmlns:p14="http://schemas.microsoft.com/office/powerpoint/2010/main" val="3280885478"/>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915" algn="ctr" rtl="0" fontAlgn="base">
        <a:spcBef>
          <a:spcPct val="0"/>
        </a:spcBef>
        <a:spcAft>
          <a:spcPct val="0"/>
        </a:spcAft>
        <a:defRPr sz="4400">
          <a:solidFill>
            <a:schemeClr val="tx2"/>
          </a:solidFill>
          <a:latin typeface="Arial" pitchFamily="34" charset="0"/>
        </a:defRPr>
      </a:lvl6pPr>
      <a:lvl7pPr marL="913832" algn="ctr" rtl="0" fontAlgn="base">
        <a:spcBef>
          <a:spcPct val="0"/>
        </a:spcBef>
        <a:spcAft>
          <a:spcPct val="0"/>
        </a:spcAft>
        <a:defRPr sz="4400">
          <a:solidFill>
            <a:schemeClr val="tx2"/>
          </a:solidFill>
          <a:latin typeface="Arial" pitchFamily="34" charset="0"/>
        </a:defRPr>
      </a:lvl7pPr>
      <a:lvl8pPr marL="1370748" algn="ctr" rtl="0" fontAlgn="base">
        <a:spcBef>
          <a:spcPct val="0"/>
        </a:spcBef>
        <a:spcAft>
          <a:spcPct val="0"/>
        </a:spcAft>
        <a:defRPr sz="4400">
          <a:solidFill>
            <a:schemeClr val="tx2"/>
          </a:solidFill>
          <a:latin typeface="Arial" pitchFamily="34" charset="0"/>
        </a:defRPr>
      </a:lvl8pPr>
      <a:lvl9pPr marL="1827662" algn="ctr" rtl="0" fontAlgn="base">
        <a:spcBef>
          <a:spcPct val="0"/>
        </a:spcBef>
        <a:spcAft>
          <a:spcPct val="0"/>
        </a:spcAft>
        <a:defRPr sz="4400">
          <a:solidFill>
            <a:schemeClr val="tx2"/>
          </a:solidFill>
          <a:latin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36" indent="-228459" algn="l" rtl="0" fontAlgn="base">
        <a:spcBef>
          <a:spcPct val="20000"/>
        </a:spcBef>
        <a:spcAft>
          <a:spcPct val="0"/>
        </a:spcAft>
        <a:buChar char="»"/>
        <a:defRPr sz="2000">
          <a:solidFill>
            <a:schemeClr val="tx1"/>
          </a:solidFill>
          <a:latin typeface="+mn-lt"/>
        </a:defRPr>
      </a:lvl6pPr>
      <a:lvl7pPr marL="2969952" indent="-228459" algn="l" rtl="0" fontAlgn="base">
        <a:spcBef>
          <a:spcPct val="20000"/>
        </a:spcBef>
        <a:spcAft>
          <a:spcPct val="0"/>
        </a:spcAft>
        <a:buChar char="»"/>
        <a:defRPr sz="2000">
          <a:solidFill>
            <a:schemeClr val="tx1"/>
          </a:solidFill>
          <a:latin typeface="+mn-lt"/>
        </a:defRPr>
      </a:lvl7pPr>
      <a:lvl8pPr marL="3426868" indent="-228459" algn="l" rtl="0" fontAlgn="base">
        <a:spcBef>
          <a:spcPct val="20000"/>
        </a:spcBef>
        <a:spcAft>
          <a:spcPct val="0"/>
        </a:spcAft>
        <a:buChar char="»"/>
        <a:defRPr sz="2000">
          <a:solidFill>
            <a:schemeClr val="tx1"/>
          </a:solidFill>
          <a:latin typeface="+mn-lt"/>
        </a:defRPr>
      </a:lvl8pPr>
      <a:lvl9pPr marL="3883783" indent="-22845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82A89A00-9605-4486-AB31-5A418AD752B3}" type="slidenum">
              <a:rPr lang="en-US" altLang="en-US" smtClean="0"/>
              <a:pPr/>
              <a:t>‹#›</a:t>
            </a:fld>
            <a:endParaRPr lang="en-US" altLang="en-US" smtClean="0"/>
          </a:p>
        </p:txBody>
      </p:sp>
      <p:pic>
        <p:nvPicPr>
          <p:cNvPr id="10247" name="Picture 7" descr="uk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353175"/>
            <a:ext cx="9048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descr="centerlogo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77888" y="6351588"/>
            <a:ext cx="2514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33186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8218083-1E8E-4D78-AC50-0DC458D86F12}" type="slidenum">
              <a:rPr lang="en-US" altLang="en-US" smtClean="0">
                <a:solidFill>
                  <a:srgbClr val="000000"/>
                </a:solidFill>
              </a:rPr>
              <a:pPr/>
              <a:t>‹#›</a:t>
            </a:fld>
            <a:endParaRPr lang="en-US" altLang="en-US" smtClean="0">
              <a:solidFill>
                <a:srgbClr val="000000"/>
              </a:solidFill>
            </a:endParaRPr>
          </a:p>
        </p:txBody>
      </p:sp>
      <p:pic>
        <p:nvPicPr>
          <p:cNvPr id="2055" name="Picture 7" descr="uk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353175"/>
            <a:ext cx="9048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9" descr="centerlogo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77888" y="6351588"/>
            <a:ext cx="2514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23059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80" tIns="45692" rIns="91380" bIns="45692" numCol="1" anchor="ctr" anchorCtr="0" compatLnSpc="1">
            <a:prstTxWarp prst="textNoShape">
              <a:avLst/>
            </a:prstTxWarp>
          </a:bodyPr>
          <a:lstStyle>
            <a:lvl1pPr>
              <a:defRPr sz="1200">
                <a:solidFill>
                  <a:srgbClr val="898989"/>
                </a:solidFill>
                <a:latin typeface="Calibri" pitchFamily="34" charset="0"/>
              </a:defRPr>
            </a:lvl1pPr>
          </a:lstStyle>
          <a:p>
            <a:pPr>
              <a:defRPr/>
            </a:pPr>
            <a:fld id="{7287A63C-F683-4254-8F03-A5A532E871FD}" type="datetimeFigureOut">
              <a:rPr lang="en-US" altLang="en-US"/>
              <a:pPr>
                <a:defRPr/>
              </a:pPr>
              <a:t>10/17/2016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80" tIns="45692" rIns="91380" bIns="45692"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80" tIns="45692" rIns="91380" bIns="45692"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7A99EF6-CEDA-47C1-A475-D41B1C26FFE7}" type="slidenum">
              <a:rPr lang="en-US" altLang="en-US" smtClean="0"/>
              <a:pPr/>
              <a:t>‹#›</a:t>
            </a:fld>
            <a:endParaRPr lang="en-US" altLang="en-US" smtClean="0"/>
          </a:p>
        </p:txBody>
      </p:sp>
    </p:spTree>
    <p:extLst>
      <p:ext uri="{BB962C8B-B14F-4D97-AF65-F5344CB8AC3E}">
        <p14:creationId xmlns:p14="http://schemas.microsoft.com/office/powerpoint/2010/main" val="2041318143"/>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03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952"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868"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783"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ctr" anchorCtr="0" compatLnSpc="1">
            <a:prstTxWarp prst="textNoShape">
              <a:avLst/>
            </a:prstTxWarp>
          </a:bodyPr>
          <a:lstStyle/>
          <a:p>
            <a:pPr lvl="0"/>
            <a:r>
              <a:rPr lang="en-US" alt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2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52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52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r">
              <a:defRPr sz="1400">
                <a:solidFill>
                  <a:srgbClr val="000000"/>
                </a:solidFill>
              </a:defRPr>
            </a:lvl1pPr>
          </a:lstStyle>
          <a:p>
            <a:fld id="{AA1DB877-DF31-404A-B5EC-377C94DC68BC}" type="slidenum">
              <a:rPr lang="en-US" altLang="en-US" smtClean="0"/>
              <a:pPr/>
              <a:t>‹#›</a:t>
            </a:fld>
            <a:endParaRPr lang="en-US" altLang="en-US" smtClean="0"/>
          </a:p>
        </p:txBody>
      </p:sp>
    </p:spTree>
    <p:extLst>
      <p:ext uri="{BB962C8B-B14F-4D97-AF65-F5344CB8AC3E}">
        <p14:creationId xmlns:p14="http://schemas.microsoft.com/office/powerpoint/2010/main" val="255357621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915" algn="ctr" rtl="0" fontAlgn="base">
        <a:spcBef>
          <a:spcPct val="0"/>
        </a:spcBef>
        <a:spcAft>
          <a:spcPct val="0"/>
        </a:spcAft>
        <a:defRPr sz="4400">
          <a:solidFill>
            <a:schemeClr val="tx2"/>
          </a:solidFill>
          <a:latin typeface="Arial" pitchFamily="34" charset="0"/>
        </a:defRPr>
      </a:lvl6pPr>
      <a:lvl7pPr marL="913832" algn="ctr" rtl="0" fontAlgn="base">
        <a:spcBef>
          <a:spcPct val="0"/>
        </a:spcBef>
        <a:spcAft>
          <a:spcPct val="0"/>
        </a:spcAft>
        <a:defRPr sz="4400">
          <a:solidFill>
            <a:schemeClr val="tx2"/>
          </a:solidFill>
          <a:latin typeface="Arial" pitchFamily="34" charset="0"/>
        </a:defRPr>
      </a:lvl7pPr>
      <a:lvl8pPr marL="1370748" algn="ctr" rtl="0" fontAlgn="base">
        <a:spcBef>
          <a:spcPct val="0"/>
        </a:spcBef>
        <a:spcAft>
          <a:spcPct val="0"/>
        </a:spcAft>
        <a:defRPr sz="4400">
          <a:solidFill>
            <a:schemeClr val="tx2"/>
          </a:solidFill>
          <a:latin typeface="Arial" pitchFamily="34" charset="0"/>
        </a:defRPr>
      </a:lvl8pPr>
      <a:lvl9pPr marL="1827662" algn="ctr" rtl="0" fontAlgn="base">
        <a:spcBef>
          <a:spcPct val="0"/>
        </a:spcBef>
        <a:spcAft>
          <a:spcPct val="0"/>
        </a:spcAft>
        <a:defRPr sz="4400">
          <a:solidFill>
            <a:schemeClr val="tx2"/>
          </a:solidFill>
          <a:latin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36" indent="-228459" algn="l" rtl="0" fontAlgn="base">
        <a:spcBef>
          <a:spcPct val="20000"/>
        </a:spcBef>
        <a:spcAft>
          <a:spcPct val="0"/>
        </a:spcAft>
        <a:buChar char="»"/>
        <a:defRPr sz="2000">
          <a:solidFill>
            <a:schemeClr val="tx1"/>
          </a:solidFill>
          <a:latin typeface="+mn-lt"/>
        </a:defRPr>
      </a:lvl6pPr>
      <a:lvl7pPr marL="2969952" indent="-228459" algn="l" rtl="0" fontAlgn="base">
        <a:spcBef>
          <a:spcPct val="20000"/>
        </a:spcBef>
        <a:spcAft>
          <a:spcPct val="0"/>
        </a:spcAft>
        <a:buChar char="»"/>
        <a:defRPr sz="2000">
          <a:solidFill>
            <a:schemeClr val="tx1"/>
          </a:solidFill>
          <a:latin typeface="+mn-lt"/>
        </a:defRPr>
      </a:lvl7pPr>
      <a:lvl8pPr marL="3426868" indent="-228459" algn="l" rtl="0" fontAlgn="base">
        <a:spcBef>
          <a:spcPct val="20000"/>
        </a:spcBef>
        <a:spcAft>
          <a:spcPct val="0"/>
        </a:spcAft>
        <a:buChar char="»"/>
        <a:defRPr sz="2000">
          <a:solidFill>
            <a:schemeClr val="tx1"/>
          </a:solidFill>
          <a:latin typeface="+mn-lt"/>
        </a:defRPr>
      </a:lvl8pPr>
      <a:lvl9pPr marL="3883783" indent="-22845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0" tIns="45692" rIns="91380" bIns="4569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380" tIns="45692" rIns="91380" bIns="456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380" tIns="45692" rIns="91380" bIns="45692" rtlCol="0" anchor="ctr"/>
          <a:lstStyle>
            <a:lvl1pPr algn="l">
              <a:defRPr sz="1200">
                <a:solidFill>
                  <a:schemeClr val="tx1">
                    <a:tint val="75000"/>
                  </a:schemeClr>
                </a:solidFill>
              </a:defRPr>
            </a:lvl1pPr>
          </a:lstStyle>
          <a:p>
            <a:pPr defTabSz="913832" fontAlgn="auto">
              <a:spcBef>
                <a:spcPts val="0"/>
              </a:spcBef>
              <a:spcAft>
                <a:spcPts val="0"/>
              </a:spcAft>
            </a:pPr>
            <a:fld id="{9A446E70-7341-4ADA-8CC8-082279436326}" type="datetimeFigureOut">
              <a:rPr lang="en-US" smtClean="0">
                <a:solidFill>
                  <a:prstClr val="black">
                    <a:tint val="75000"/>
                  </a:prstClr>
                </a:solidFill>
                <a:latin typeface="Calibri"/>
                <a:cs typeface="+mn-cs"/>
              </a:rPr>
              <a:pPr defTabSz="913832" fontAlgn="auto">
                <a:spcBef>
                  <a:spcPts val="0"/>
                </a:spcBef>
                <a:spcAft>
                  <a:spcPts val="0"/>
                </a:spcAft>
              </a:pPr>
              <a:t>10/17/2016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380" tIns="45692" rIns="91380" bIns="45692" rtlCol="0" anchor="ctr"/>
          <a:lstStyle>
            <a:lvl1pPr algn="ctr">
              <a:defRPr sz="1200">
                <a:solidFill>
                  <a:schemeClr val="tx1">
                    <a:tint val="75000"/>
                  </a:schemeClr>
                </a:solidFill>
              </a:defRPr>
            </a:lvl1pPr>
          </a:lstStyle>
          <a:p>
            <a:pPr defTabSz="913832"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380" tIns="45692" rIns="91380" bIns="45692" rtlCol="0" anchor="ctr"/>
          <a:lstStyle>
            <a:lvl1pPr algn="r">
              <a:defRPr sz="1200">
                <a:solidFill>
                  <a:schemeClr val="tx1">
                    <a:tint val="75000"/>
                  </a:schemeClr>
                </a:solidFill>
              </a:defRPr>
            </a:lvl1pPr>
          </a:lstStyle>
          <a:p>
            <a:pPr defTabSz="913832" fontAlgn="auto">
              <a:spcBef>
                <a:spcPts val="0"/>
              </a:spcBef>
              <a:spcAft>
                <a:spcPts val="0"/>
              </a:spcAft>
            </a:pPr>
            <a:fld id="{24DC6FD6-FF4C-4A07-A6C4-69E6F02FB222}" type="slidenum">
              <a:rPr lang="en-US" smtClean="0">
                <a:solidFill>
                  <a:prstClr val="black">
                    <a:tint val="75000"/>
                  </a:prstClr>
                </a:solidFill>
                <a:latin typeface="Calibri"/>
                <a:cs typeface="+mn-cs"/>
              </a:rPr>
              <a:pPr defTabSz="913832"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172715203"/>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defTabSz="913832"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9138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88" indent="-285571" algn="l" defTabSz="9138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292" indent="-228459" algn="l" defTabSz="9138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0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21"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03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952"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868"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783"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2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eaLnBrk="1" hangingPunct="1">
              <a:defRPr sz="1400">
                <a:solidFill>
                  <a:srgbClr val="000000"/>
                </a:solidFill>
                <a:latin typeface="+mn-lt"/>
              </a:defRPr>
            </a:lvl1pPr>
          </a:lstStyle>
          <a:p>
            <a:pPr defTabSz="913832">
              <a:defRPr/>
            </a:pPr>
            <a:endParaRPr lang="en-US">
              <a:cs typeface="+mn-cs"/>
            </a:endParaRPr>
          </a:p>
        </p:txBody>
      </p:sp>
      <p:sp>
        <p:nvSpPr>
          <p:cNvPr id="152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ctr" eaLnBrk="1" hangingPunct="1">
              <a:defRPr sz="1400">
                <a:solidFill>
                  <a:srgbClr val="000000"/>
                </a:solidFill>
                <a:latin typeface="+mn-lt"/>
              </a:defRPr>
            </a:lvl1pPr>
          </a:lstStyle>
          <a:p>
            <a:pPr defTabSz="913832">
              <a:defRPr/>
            </a:pPr>
            <a:endParaRPr lang="en-US">
              <a:cs typeface="+mn-cs"/>
            </a:endParaRPr>
          </a:p>
        </p:txBody>
      </p:sp>
      <p:sp>
        <p:nvSpPr>
          <p:cNvPr id="152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r" eaLnBrk="1" hangingPunct="1">
              <a:defRPr sz="1400">
                <a:solidFill>
                  <a:srgbClr val="000000"/>
                </a:solidFill>
                <a:latin typeface="+mn-lt"/>
              </a:defRPr>
            </a:lvl1pPr>
          </a:lstStyle>
          <a:p>
            <a:pPr defTabSz="913832">
              <a:defRPr/>
            </a:pPr>
            <a:fld id="{95C7A3DD-17E0-4647-BE84-4388D9A5EE14}" type="slidenum">
              <a:rPr lang="en-US">
                <a:cs typeface="+mn-cs"/>
              </a:rPr>
              <a:pPr defTabSz="913832">
                <a:defRPr/>
              </a:pPr>
              <a:t>‹#›</a:t>
            </a:fld>
            <a:endParaRPr lang="en-US">
              <a:cs typeface="+mn-cs"/>
            </a:endParaRPr>
          </a:p>
        </p:txBody>
      </p:sp>
    </p:spTree>
    <p:extLst>
      <p:ext uri="{BB962C8B-B14F-4D97-AF65-F5344CB8AC3E}">
        <p14:creationId xmlns:p14="http://schemas.microsoft.com/office/powerpoint/2010/main" val="3904501459"/>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915" algn="ctr" rtl="0" fontAlgn="base">
        <a:spcBef>
          <a:spcPct val="0"/>
        </a:spcBef>
        <a:spcAft>
          <a:spcPct val="0"/>
        </a:spcAft>
        <a:defRPr sz="4400">
          <a:solidFill>
            <a:schemeClr val="tx2"/>
          </a:solidFill>
          <a:latin typeface="Arial" pitchFamily="34" charset="0"/>
        </a:defRPr>
      </a:lvl6pPr>
      <a:lvl7pPr marL="913832" algn="ctr" rtl="0" fontAlgn="base">
        <a:spcBef>
          <a:spcPct val="0"/>
        </a:spcBef>
        <a:spcAft>
          <a:spcPct val="0"/>
        </a:spcAft>
        <a:defRPr sz="4400">
          <a:solidFill>
            <a:schemeClr val="tx2"/>
          </a:solidFill>
          <a:latin typeface="Arial" pitchFamily="34" charset="0"/>
        </a:defRPr>
      </a:lvl7pPr>
      <a:lvl8pPr marL="1370748" algn="ctr" rtl="0" fontAlgn="base">
        <a:spcBef>
          <a:spcPct val="0"/>
        </a:spcBef>
        <a:spcAft>
          <a:spcPct val="0"/>
        </a:spcAft>
        <a:defRPr sz="4400">
          <a:solidFill>
            <a:schemeClr val="tx2"/>
          </a:solidFill>
          <a:latin typeface="Arial" pitchFamily="34" charset="0"/>
        </a:defRPr>
      </a:lvl8pPr>
      <a:lvl9pPr marL="1827662" algn="ctr" rtl="0" fontAlgn="base">
        <a:spcBef>
          <a:spcPct val="0"/>
        </a:spcBef>
        <a:spcAft>
          <a:spcPct val="0"/>
        </a:spcAft>
        <a:defRPr sz="4400">
          <a:solidFill>
            <a:schemeClr val="tx2"/>
          </a:solidFill>
          <a:latin typeface="Arial" pitchFamily="34" charset="0"/>
        </a:defRPr>
      </a:lvl9pPr>
    </p:titleStyle>
    <p:bodyStyle>
      <a:lvl1pPr marL="342686" indent="-342686" algn="l" rtl="0" eaLnBrk="0" fontAlgn="base" hangingPunct="0">
        <a:spcBef>
          <a:spcPct val="20000"/>
        </a:spcBef>
        <a:spcAft>
          <a:spcPct val="0"/>
        </a:spcAft>
        <a:buChar char="•"/>
        <a:defRPr sz="3200">
          <a:solidFill>
            <a:schemeClr val="tx1"/>
          </a:solidFill>
          <a:latin typeface="+mn-lt"/>
          <a:ea typeface="+mn-ea"/>
          <a:cs typeface="+mn-cs"/>
        </a:defRPr>
      </a:lvl1pPr>
      <a:lvl2pPr marL="742488" indent="-285571" algn="l" rtl="0" eaLnBrk="0" fontAlgn="base" hangingPunct="0">
        <a:spcBef>
          <a:spcPct val="20000"/>
        </a:spcBef>
        <a:spcAft>
          <a:spcPct val="0"/>
        </a:spcAft>
        <a:buChar char="–"/>
        <a:defRPr sz="2800">
          <a:solidFill>
            <a:schemeClr val="tx1"/>
          </a:solidFill>
          <a:latin typeface="+mn-lt"/>
        </a:defRPr>
      </a:lvl2pPr>
      <a:lvl3pPr marL="1142292" indent="-228459" algn="l" rtl="0" eaLnBrk="0" fontAlgn="base" hangingPunct="0">
        <a:spcBef>
          <a:spcPct val="20000"/>
        </a:spcBef>
        <a:spcAft>
          <a:spcPct val="0"/>
        </a:spcAft>
        <a:buChar char="•"/>
        <a:defRPr sz="2400">
          <a:solidFill>
            <a:schemeClr val="tx1"/>
          </a:solidFill>
          <a:latin typeface="+mn-lt"/>
        </a:defRPr>
      </a:lvl3pPr>
      <a:lvl4pPr marL="1599206" indent="-228459" algn="l" rtl="0" eaLnBrk="0" fontAlgn="base" hangingPunct="0">
        <a:spcBef>
          <a:spcPct val="20000"/>
        </a:spcBef>
        <a:spcAft>
          <a:spcPct val="0"/>
        </a:spcAft>
        <a:buChar char="–"/>
        <a:defRPr sz="2000">
          <a:solidFill>
            <a:schemeClr val="tx1"/>
          </a:solidFill>
          <a:latin typeface="+mn-lt"/>
        </a:defRPr>
      </a:lvl4pPr>
      <a:lvl5pPr marL="2056121" indent="-228459" algn="l" rtl="0" eaLnBrk="0" fontAlgn="base" hangingPunct="0">
        <a:spcBef>
          <a:spcPct val="20000"/>
        </a:spcBef>
        <a:spcAft>
          <a:spcPct val="0"/>
        </a:spcAft>
        <a:buChar char="»"/>
        <a:defRPr sz="2000">
          <a:solidFill>
            <a:schemeClr val="tx1"/>
          </a:solidFill>
          <a:latin typeface="+mn-lt"/>
        </a:defRPr>
      </a:lvl5pPr>
      <a:lvl6pPr marL="2513036" indent="-228459" algn="l" rtl="0" fontAlgn="base">
        <a:spcBef>
          <a:spcPct val="20000"/>
        </a:spcBef>
        <a:spcAft>
          <a:spcPct val="0"/>
        </a:spcAft>
        <a:buChar char="»"/>
        <a:defRPr sz="2000">
          <a:solidFill>
            <a:schemeClr val="tx1"/>
          </a:solidFill>
          <a:latin typeface="+mn-lt"/>
        </a:defRPr>
      </a:lvl6pPr>
      <a:lvl7pPr marL="2969952" indent="-228459" algn="l" rtl="0" fontAlgn="base">
        <a:spcBef>
          <a:spcPct val="20000"/>
        </a:spcBef>
        <a:spcAft>
          <a:spcPct val="0"/>
        </a:spcAft>
        <a:buChar char="»"/>
        <a:defRPr sz="2000">
          <a:solidFill>
            <a:schemeClr val="tx1"/>
          </a:solidFill>
          <a:latin typeface="+mn-lt"/>
        </a:defRPr>
      </a:lvl7pPr>
      <a:lvl8pPr marL="3426868" indent="-228459" algn="l" rtl="0" fontAlgn="base">
        <a:spcBef>
          <a:spcPct val="20000"/>
        </a:spcBef>
        <a:spcAft>
          <a:spcPct val="0"/>
        </a:spcAft>
        <a:buChar char="»"/>
        <a:defRPr sz="2000">
          <a:solidFill>
            <a:schemeClr val="tx1"/>
          </a:solidFill>
          <a:latin typeface="+mn-lt"/>
        </a:defRPr>
      </a:lvl8pPr>
      <a:lvl9pPr marL="3883783" indent="-22845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98.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1.xml"/><Relationship Id="rId7" Type="http://schemas.openxmlformats.org/officeDocument/2006/relationships/image" Target="../media/image48.wmf"/><Relationship Id="rId2" Type="http://schemas.openxmlformats.org/officeDocument/2006/relationships/slideLayout" Target="../slideLayouts/slideLayout109.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9.wmf"/></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9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jpeg"/><Relationship Id="rId3" Type="http://schemas.openxmlformats.org/officeDocument/2006/relationships/image" Target="../media/image51.jpeg"/><Relationship Id="rId7" Type="http://schemas.openxmlformats.org/officeDocument/2006/relationships/image" Target="../media/image55.png"/><Relationship Id="rId12" Type="http://schemas.openxmlformats.org/officeDocument/2006/relationships/image" Target="../media/image60.jpeg"/><Relationship Id="rId2" Type="http://schemas.openxmlformats.org/officeDocument/2006/relationships/notesSlide" Target="../notesSlides/notesSlide13.xml"/><Relationship Id="rId1" Type="http://schemas.openxmlformats.org/officeDocument/2006/relationships/slideLayout" Target="../slideLayouts/slideLayout69.xml"/><Relationship Id="rId6" Type="http://schemas.openxmlformats.org/officeDocument/2006/relationships/image" Target="../media/image54.png"/><Relationship Id="rId11" Type="http://schemas.openxmlformats.org/officeDocument/2006/relationships/image" Target="../media/image59.jpeg"/><Relationship Id="rId5" Type="http://schemas.openxmlformats.org/officeDocument/2006/relationships/image" Target="../media/image53.pn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jpe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image" Target="../media/image65.png"/><Relationship Id="rId16" Type="http://schemas.openxmlformats.org/officeDocument/2006/relationships/image" Target="../media/image79.jpeg"/><Relationship Id="rId1" Type="http://schemas.openxmlformats.org/officeDocument/2006/relationships/slideLayout" Target="../slideLayouts/slideLayout69.xml"/><Relationship Id="rId6" Type="http://schemas.openxmlformats.org/officeDocument/2006/relationships/image" Target="../media/image69.jpe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jpeg"/><Relationship Id="rId10" Type="http://schemas.openxmlformats.org/officeDocument/2006/relationships/image" Target="../media/image73.png"/><Relationship Id="rId4" Type="http://schemas.openxmlformats.org/officeDocument/2006/relationships/image" Target="../media/image67.jpeg"/><Relationship Id="rId9" Type="http://schemas.openxmlformats.org/officeDocument/2006/relationships/image" Target="../media/image72.png"/><Relationship Id="rId14" Type="http://schemas.openxmlformats.org/officeDocument/2006/relationships/image" Target="../media/image7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jpeg"/><Relationship Id="rId11" Type="http://schemas.openxmlformats.org/officeDocument/2006/relationships/image" Target="../media/image89.jpeg"/><Relationship Id="rId5" Type="http://schemas.openxmlformats.org/officeDocument/2006/relationships/image" Target="../media/image83.jpeg"/><Relationship Id="rId10" Type="http://schemas.openxmlformats.org/officeDocument/2006/relationships/image" Target="../media/image88.jpeg"/><Relationship Id="rId4" Type="http://schemas.openxmlformats.org/officeDocument/2006/relationships/image" Target="../media/image82.jpeg"/><Relationship Id="rId9" Type="http://schemas.openxmlformats.org/officeDocument/2006/relationships/image" Target="../media/image8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png"/><Relationship Id="rId5" Type="http://schemas.openxmlformats.org/officeDocument/2006/relationships/image" Target="../media/image7.w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7.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3.jpeg"/><Relationship Id="rId3" Type="http://schemas.openxmlformats.org/officeDocument/2006/relationships/image" Target="../media/image10.jpeg"/><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33" Type="http://schemas.openxmlformats.org/officeDocument/2006/relationships/image" Target="../media/image40.png"/><Relationship Id="rId2" Type="http://schemas.openxmlformats.org/officeDocument/2006/relationships/notesSlide" Target="../notesSlides/notesSlide6.xml"/><Relationship Id="rId16" Type="http://schemas.openxmlformats.org/officeDocument/2006/relationships/image" Target="../media/image23.jpeg"/><Relationship Id="rId20" Type="http://schemas.openxmlformats.org/officeDocument/2006/relationships/image" Target="../media/image27.jpeg"/><Relationship Id="rId29" Type="http://schemas.openxmlformats.org/officeDocument/2006/relationships/image" Target="../media/image36.jpeg"/><Relationship Id="rId1" Type="http://schemas.openxmlformats.org/officeDocument/2006/relationships/slideLayout" Target="../slideLayouts/slideLayout53.xml"/><Relationship Id="rId6" Type="http://schemas.openxmlformats.org/officeDocument/2006/relationships/image" Target="../media/image13.jpeg"/><Relationship Id="rId11" Type="http://schemas.openxmlformats.org/officeDocument/2006/relationships/image" Target="../media/image18.jpeg"/><Relationship Id="rId24" Type="http://schemas.openxmlformats.org/officeDocument/2006/relationships/image" Target="../media/image31.jpeg"/><Relationship Id="rId32" Type="http://schemas.openxmlformats.org/officeDocument/2006/relationships/image" Target="../media/image39.png"/><Relationship Id="rId5" Type="http://schemas.openxmlformats.org/officeDocument/2006/relationships/image" Target="../media/image12.jpe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jpeg"/><Relationship Id="rId10" Type="http://schemas.openxmlformats.org/officeDocument/2006/relationships/image" Target="../media/image17.jpeg"/><Relationship Id="rId19" Type="http://schemas.openxmlformats.org/officeDocument/2006/relationships/image" Target="../media/image26.jpeg"/><Relationship Id="rId31" Type="http://schemas.openxmlformats.org/officeDocument/2006/relationships/image" Target="../media/image38.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eg"/><Relationship Id="rId27" Type="http://schemas.openxmlformats.org/officeDocument/2006/relationships/image" Target="../media/image34.jpeg"/><Relationship Id="rId30"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Highlighted Project 2 Implementations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22044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a:xfrm>
            <a:off x="457200" y="228600"/>
            <a:ext cx="8229600" cy="1143000"/>
          </a:xfrm>
        </p:spPr>
        <p:txBody>
          <a:bodyPr/>
          <a:lstStyle/>
          <a:p>
            <a:r>
              <a:rPr lang="en-US" altLang="en-US" sz="3800" smtClean="0"/>
              <a:t>Instance recognition:</a:t>
            </a:r>
            <a:br>
              <a:rPr lang="en-US" altLang="en-US" sz="3800" smtClean="0"/>
            </a:br>
            <a:r>
              <a:rPr lang="en-US" altLang="en-US" sz="3800" smtClean="0"/>
              <a:t>remaining issues</a:t>
            </a:r>
          </a:p>
        </p:txBody>
      </p:sp>
      <p:sp>
        <p:nvSpPr>
          <p:cNvPr id="228355" name="Content Placeholder 2"/>
          <p:cNvSpPr>
            <a:spLocks noGrp="1"/>
          </p:cNvSpPr>
          <p:nvPr>
            <p:ph idx="1"/>
          </p:nvPr>
        </p:nvSpPr>
        <p:spPr/>
        <p:txBody>
          <a:bodyPr/>
          <a:lstStyle/>
          <a:p>
            <a:pPr>
              <a:spcBef>
                <a:spcPts val="1800"/>
              </a:spcBef>
            </a:pPr>
            <a:r>
              <a:rPr lang="en-US" altLang="en-US" sz="2800" dirty="0" smtClean="0"/>
              <a:t>How to summarize the content of an entire image?  And gauge overall similarity?</a:t>
            </a:r>
          </a:p>
          <a:p>
            <a:pPr>
              <a:spcBef>
                <a:spcPts val="1800"/>
              </a:spcBef>
            </a:pPr>
            <a:r>
              <a:rPr lang="en-US" altLang="en-US" sz="2800" dirty="0" smtClean="0"/>
              <a:t>How large should the vocabulary be?  How to perform quantization efficiently?</a:t>
            </a:r>
          </a:p>
          <a:p>
            <a:pPr>
              <a:spcBef>
                <a:spcPts val="1800"/>
              </a:spcBef>
            </a:pPr>
            <a:r>
              <a:rPr lang="en-US" altLang="en-US" sz="2800" dirty="0" smtClean="0">
                <a:solidFill>
                  <a:schemeClr val="accent2"/>
                </a:solidFill>
              </a:rPr>
              <a:t>Is having the same set of visual words enough to identify the object/scene?  How to verify spatial agreement?</a:t>
            </a:r>
          </a:p>
          <a:p>
            <a:pPr>
              <a:spcBef>
                <a:spcPts val="1800"/>
              </a:spcBef>
            </a:pPr>
            <a:r>
              <a:rPr lang="en-US" altLang="en-US" sz="2800" dirty="0" smtClean="0"/>
              <a:t>How to score the retrieval results?</a:t>
            </a:r>
          </a:p>
        </p:txBody>
      </p:sp>
      <p:sp>
        <p:nvSpPr>
          <p:cNvPr id="228356" name="TextBox 3"/>
          <p:cNvSpPr txBox="1">
            <a:spLocks noChangeArrowheads="1"/>
          </p:cNvSpPr>
          <p:nvPr/>
        </p:nvSpPr>
        <p:spPr bwMode="auto">
          <a:xfrm>
            <a:off x="7567613" y="6550025"/>
            <a:ext cx="210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smtClean="0">
                <a:solidFill>
                  <a:srgbClr val="000000"/>
                </a:solidFill>
              </a:rPr>
              <a:t>Kristen Grauman</a:t>
            </a:r>
          </a:p>
        </p:txBody>
      </p:sp>
    </p:spTree>
    <p:extLst>
      <p:ext uri="{BB962C8B-B14F-4D97-AF65-F5344CB8AC3E}">
        <p14:creationId xmlns:p14="http://schemas.microsoft.com/office/powerpoint/2010/main" val="3862846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r>
              <a:rPr lang="en-US" altLang="en-US" sz="3600" smtClean="0"/>
              <a:t>Can we be more accurate?</a:t>
            </a:r>
          </a:p>
        </p:txBody>
      </p:sp>
      <p:sp>
        <p:nvSpPr>
          <p:cNvPr id="229379" name="Content Placeholder 2"/>
          <p:cNvSpPr>
            <a:spLocks noGrp="1"/>
          </p:cNvSpPr>
          <p:nvPr>
            <p:ph idx="1"/>
          </p:nvPr>
        </p:nvSpPr>
        <p:spPr/>
        <p:txBody>
          <a:bodyPr/>
          <a:lstStyle/>
          <a:p>
            <a:pPr>
              <a:buFont typeface="Arial" panose="020B0604020202020204" pitchFamily="34" charset="0"/>
              <a:buNone/>
            </a:pPr>
            <a:r>
              <a:rPr lang="en-US" altLang="en-US" smtClean="0"/>
              <a:t>	So far, we treat each image as containing a “bag of words”, with no spatial information</a:t>
            </a:r>
          </a:p>
        </p:txBody>
      </p:sp>
      <p:grpSp>
        <p:nvGrpSpPr>
          <p:cNvPr id="229380" name="Group 26"/>
          <p:cNvGrpSpPr>
            <a:grpSpLocks/>
          </p:cNvGrpSpPr>
          <p:nvPr/>
        </p:nvGrpSpPr>
        <p:grpSpPr bwMode="auto">
          <a:xfrm>
            <a:off x="1905000" y="3687763"/>
            <a:ext cx="1125538" cy="1589087"/>
            <a:chOff x="1144292" y="2780502"/>
            <a:chExt cx="1126202" cy="1590020"/>
          </a:xfrm>
        </p:grpSpPr>
        <p:sp>
          <p:nvSpPr>
            <p:cNvPr id="229398" name="TextBox 8"/>
            <p:cNvSpPr txBox="1">
              <a:spLocks noChangeArrowheads="1"/>
            </p:cNvSpPr>
            <p:nvPr/>
          </p:nvSpPr>
          <p:spPr bwMode="auto">
            <a:xfrm>
              <a:off x="1449092" y="3313902"/>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FF0000"/>
                  </a:solidFill>
                  <a:latin typeface="Arial" panose="020B0604020202020204" pitchFamily="34" charset="0"/>
                </a:rPr>
                <a:t>a</a:t>
              </a:r>
            </a:p>
          </p:txBody>
        </p:sp>
        <p:sp>
          <p:nvSpPr>
            <p:cNvPr id="229399" name="TextBox 9"/>
            <p:cNvSpPr txBox="1">
              <a:spLocks noChangeArrowheads="1"/>
            </p:cNvSpPr>
            <p:nvPr/>
          </p:nvSpPr>
          <p:spPr bwMode="auto">
            <a:xfrm>
              <a:off x="1144292" y="3694902"/>
              <a:ext cx="304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1F497D"/>
                  </a:solidFill>
                  <a:latin typeface="Arial" panose="020B0604020202020204" pitchFamily="34" charset="0"/>
                </a:rPr>
                <a:t>f</a:t>
              </a:r>
            </a:p>
          </p:txBody>
        </p:sp>
        <p:sp>
          <p:nvSpPr>
            <p:cNvPr id="229400" name="TextBox 10"/>
            <p:cNvSpPr txBox="1">
              <a:spLocks noChangeArrowheads="1"/>
            </p:cNvSpPr>
            <p:nvPr/>
          </p:nvSpPr>
          <p:spPr bwMode="auto">
            <a:xfrm>
              <a:off x="1906292" y="2780502"/>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92D050"/>
                  </a:solidFill>
                  <a:latin typeface="Arial" panose="020B0604020202020204" pitchFamily="34" charset="0"/>
                </a:rPr>
                <a:t>z</a:t>
              </a:r>
            </a:p>
          </p:txBody>
        </p:sp>
        <p:sp>
          <p:nvSpPr>
            <p:cNvPr id="229401" name="TextBox 11"/>
            <p:cNvSpPr txBox="1">
              <a:spLocks noChangeArrowheads="1"/>
            </p:cNvSpPr>
            <p:nvPr/>
          </p:nvSpPr>
          <p:spPr bwMode="auto">
            <a:xfrm>
              <a:off x="1753892" y="3847302"/>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E46C0A"/>
                  </a:solidFill>
                  <a:latin typeface="Arial" panose="020B0604020202020204" pitchFamily="34" charset="0"/>
                </a:rPr>
                <a:t>e</a:t>
              </a:r>
            </a:p>
          </p:txBody>
        </p:sp>
        <p:sp>
          <p:nvSpPr>
            <p:cNvPr id="229402" name="TextBox 12"/>
            <p:cNvSpPr txBox="1">
              <a:spLocks noChangeArrowheads="1"/>
            </p:cNvSpPr>
            <p:nvPr/>
          </p:nvSpPr>
          <p:spPr bwMode="auto">
            <a:xfrm>
              <a:off x="1144292" y="2780502"/>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E46C0A"/>
                  </a:solidFill>
                  <a:latin typeface="Arial" panose="020B0604020202020204" pitchFamily="34" charset="0"/>
                </a:rPr>
                <a:t>e</a:t>
              </a:r>
            </a:p>
          </p:txBody>
        </p:sp>
      </p:grpSp>
      <p:sp>
        <p:nvSpPr>
          <p:cNvPr id="14" name="Freeform 13"/>
          <p:cNvSpPr/>
          <p:nvPr/>
        </p:nvSpPr>
        <p:spPr>
          <a:xfrm>
            <a:off x="1522413" y="3421063"/>
            <a:ext cx="1890712" cy="2105025"/>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29382" name="TextBox 14"/>
          <p:cNvSpPr txBox="1">
            <a:spLocks noChangeArrowheads="1"/>
          </p:cNvSpPr>
          <p:nvPr/>
        </p:nvSpPr>
        <p:spPr bwMode="auto">
          <a:xfrm>
            <a:off x="5257800" y="5135563"/>
            <a:ext cx="3857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FF0000"/>
                </a:solidFill>
                <a:latin typeface="Arial" panose="020B0604020202020204" pitchFamily="34" charset="0"/>
              </a:rPr>
              <a:t>a</a:t>
            </a:r>
          </a:p>
        </p:txBody>
      </p:sp>
      <p:sp>
        <p:nvSpPr>
          <p:cNvPr id="229383" name="TextBox 15"/>
          <p:cNvSpPr txBox="1">
            <a:spLocks noChangeArrowheads="1"/>
          </p:cNvSpPr>
          <p:nvPr/>
        </p:nvSpPr>
        <p:spPr bwMode="auto">
          <a:xfrm>
            <a:off x="6096000" y="5516563"/>
            <a:ext cx="304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1F497D"/>
                </a:solidFill>
                <a:latin typeface="Arial" panose="020B0604020202020204" pitchFamily="34" charset="0"/>
              </a:rPr>
              <a:t>f</a:t>
            </a:r>
          </a:p>
        </p:txBody>
      </p:sp>
      <p:sp>
        <p:nvSpPr>
          <p:cNvPr id="229384" name="TextBox 17"/>
          <p:cNvSpPr txBox="1">
            <a:spLocks noChangeArrowheads="1"/>
          </p:cNvSpPr>
          <p:nvPr/>
        </p:nvSpPr>
        <p:spPr bwMode="auto">
          <a:xfrm>
            <a:off x="6021388" y="5934075"/>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E46C0A"/>
                </a:solidFill>
                <a:latin typeface="Arial" panose="020B0604020202020204" pitchFamily="34" charset="0"/>
              </a:rPr>
              <a:t>e</a:t>
            </a:r>
          </a:p>
        </p:txBody>
      </p:sp>
      <p:sp>
        <p:nvSpPr>
          <p:cNvPr id="229385" name="TextBox 18"/>
          <p:cNvSpPr txBox="1">
            <a:spLocks noChangeArrowheads="1"/>
          </p:cNvSpPr>
          <p:nvPr/>
        </p:nvSpPr>
        <p:spPr bwMode="auto">
          <a:xfrm>
            <a:off x="5562600" y="5897563"/>
            <a:ext cx="3857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E46C0A"/>
                </a:solidFill>
                <a:latin typeface="Arial" panose="020B0604020202020204" pitchFamily="34" charset="0"/>
              </a:rPr>
              <a:t>e</a:t>
            </a:r>
          </a:p>
        </p:txBody>
      </p:sp>
      <p:sp>
        <p:nvSpPr>
          <p:cNvPr id="20" name="Freeform 19"/>
          <p:cNvSpPr/>
          <p:nvPr/>
        </p:nvSpPr>
        <p:spPr>
          <a:xfrm>
            <a:off x="5029200" y="4602163"/>
            <a:ext cx="1890713" cy="2103437"/>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6" name="Freeform 25"/>
          <p:cNvSpPr/>
          <p:nvPr/>
        </p:nvSpPr>
        <p:spPr>
          <a:xfrm>
            <a:off x="5029200" y="2316163"/>
            <a:ext cx="1890713" cy="2103437"/>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grpSp>
        <p:nvGrpSpPr>
          <p:cNvPr id="229388" name="Group 27"/>
          <p:cNvGrpSpPr>
            <a:grpSpLocks/>
          </p:cNvGrpSpPr>
          <p:nvPr/>
        </p:nvGrpSpPr>
        <p:grpSpPr bwMode="auto">
          <a:xfrm rot="655518">
            <a:off x="5368925" y="2755900"/>
            <a:ext cx="993775" cy="1319213"/>
            <a:chOff x="1144292" y="2780502"/>
            <a:chExt cx="994642" cy="1590020"/>
          </a:xfrm>
        </p:grpSpPr>
        <p:sp>
          <p:nvSpPr>
            <p:cNvPr id="229394" name="TextBox 28"/>
            <p:cNvSpPr txBox="1">
              <a:spLocks noChangeArrowheads="1"/>
            </p:cNvSpPr>
            <p:nvPr/>
          </p:nvSpPr>
          <p:spPr bwMode="auto">
            <a:xfrm>
              <a:off x="1449092" y="3313902"/>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FF0000"/>
                  </a:solidFill>
                  <a:latin typeface="Arial" panose="020B0604020202020204" pitchFamily="34" charset="0"/>
                </a:rPr>
                <a:t>a</a:t>
              </a:r>
            </a:p>
          </p:txBody>
        </p:sp>
        <p:sp>
          <p:nvSpPr>
            <p:cNvPr id="229395" name="TextBox 29"/>
            <p:cNvSpPr txBox="1">
              <a:spLocks noChangeArrowheads="1"/>
            </p:cNvSpPr>
            <p:nvPr/>
          </p:nvSpPr>
          <p:spPr bwMode="auto">
            <a:xfrm>
              <a:off x="1144292" y="3694902"/>
              <a:ext cx="304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1F497D"/>
                  </a:solidFill>
                  <a:latin typeface="Arial" panose="020B0604020202020204" pitchFamily="34" charset="0"/>
                </a:rPr>
                <a:t>f</a:t>
              </a:r>
            </a:p>
          </p:txBody>
        </p:sp>
        <p:sp>
          <p:nvSpPr>
            <p:cNvPr id="229396" name="TextBox 31"/>
            <p:cNvSpPr txBox="1">
              <a:spLocks noChangeArrowheads="1"/>
            </p:cNvSpPr>
            <p:nvPr/>
          </p:nvSpPr>
          <p:spPr bwMode="auto">
            <a:xfrm>
              <a:off x="1753892" y="3847302"/>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E46C0A"/>
                  </a:solidFill>
                  <a:latin typeface="Arial" panose="020B0604020202020204" pitchFamily="34" charset="0"/>
                </a:rPr>
                <a:t>e</a:t>
              </a:r>
            </a:p>
          </p:txBody>
        </p:sp>
        <p:sp>
          <p:nvSpPr>
            <p:cNvPr id="229397" name="TextBox 32"/>
            <p:cNvSpPr txBox="1">
              <a:spLocks noChangeArrowheads="1"/>
            </p:cNvSpPr>
            <p:nvPr/>
          </p:nvSpPr>
          <p:spPr bwMode="auto">
            <a:xfrm>
              <a:off x="1144292" y="2780502"/>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E46C0A"/>
                  </a:solidFill>
                  <a:latin typeface="Arial" panose="020B0604020202020204" pitchFamily="34" charset="0"/>
                </a:rPr>
                <a:t>e</a:t>
              </a:r>
            </a:p>
          </p:txBody>
        </p:sp>
      </p:grpSp>
      <p:sp>
        <p:nvSpPr>
          <p:cNvPr id="229389" name="TextBox 33"/>
          <p:cNvSpPr txBox="1">
            <a:spLocks noChangeArrowheads="1"/>
          </p:cNvSpPr>
          <p:nvPr/>
        </p:nvSpPr>
        <p:spPr bwMode="auto">
          <a:xfrm>
            <a:off x="6172200" y="4830763"/>
            <a:ext cx="404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953735"/>
                </a:solidFill>
                <a:latin typeface="Arial" panose="020B0604020202020204" pitchFamily="34" charset="0"/>
              </a:rPr>
              <a:t>h</a:t>
            </a:r>
          </a:p>
        </p:txBody>
      </p:sp>
      <p:sp>
        <p:nvSpPr>
          <p:cNvPr id="229390" name="TextBox 36"/>
          <p:cNvSpPr txBox="1">
            <a:spLocks noChangeArrowheads="1"/>
          </p:cNvSpPr>
          <p:nvPr/>
        </p:nvSpPr>
        <p:spPr bwMode="auto">
          <a:xfrm>
            <a:off x="6172200" y="2620963"/>
            <a:ext cx="404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953735"/>
                </a:solidFill>
                <a:latin typeface="Arial" panose="020B0604020202020204" pitchFamily="34" charset="0"/>
              </a:rPr>
              <a:t>h</a:t>
            </a:r>
          </a:p>
        </p:txBody>
      </p:sp>
      <p:sp>
        <p:nvSpPr>
          <p:cNvPr id="39" name="Right Arrow 38"/>
          <p:cNvSpPr/>
          <p:nvPr/>
        </p:nvSpPr>
        <p:spPr>
          <a:xfrm rot="19292038">
            <a:off x="3657600" y="3763963"/>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0" name="Right Arrow 39"/>
          <p:cNvSpPr/>
          <p:nvPr/>
        </p:nvSpPr>
        <p:spPr>
          <a:xfrm rot="2034799">
            <a:off x="3729038" y="5005388"/>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9393" name="TextBox 41"/>
          <p:cNvSpPr txBox="1">
            <a:spLocks noChangeArrowheads="1"/>
          </p:cNvSpPr>
          <p:nvPr/>
        </p:nvSpPr>
        <p:spPr bwMode="auto">
          <a:xfrm>
            <a:off x="2895600" y="2468563"/>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smtClean="0">
                <a:solidFill>
                  <a:srgbClr val="000000"/>
                </a:solidFill>
                <a:latin typeface="Arial" panose="020B0604020202020204" pitchFamily="34" charset="0"/>
              </a:rPr>
              <a:t>Which matches better?</a:t>
            </a:r>
          </a:p>
        </p:txBody>
      </p:sp>
    </p:spTree>
    <p:extLst>
      <p:ext uri="{BB962C8B-B14F-4D97-AF65-F5344CB8AC3E}">
        <p14:creationId xmlns:p14="http://schemas.microsoft.com/office/powerpoint/2010/main" val="1316298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p:txBody>
          <a:bodyPr/>
          <a:lstStyle/>
          <a:p>
            <a:r>
              <a:rPr lang="en-US" altLang="en-US" sz="3600" smtClean="0"/>
              <a:t>Can we be more accurate?</a:t>
            </a:r>
          </a:p>
        </p:txBody>
      </p:sp>
      <p:sp>
        <p:nvSpPr>
          <p:cNvPr id="230403" name="Content Placeholder 2"/>
          <p:cNvSpPr>
            <a:spLocks noGrp="1"/>
          </p:cNvSpPr>
          <p:nvPr>
            <p:ph idx="1"/>
          </p:nvPr>
        </p:nvSpPr>
        <p:spPr/>
        <p:txBody>
          <a:bodyPr/>
          <a:lstStyle/>
          <a:p>
            <a:pPr>
              <a:buFont typeface="Arial" panose="020B0604020202020204" pitchFamily="34" charset="0"/>
              <a:buNone/>
            </a:pPr>
            <a:r>
              <a:rPr lang="en-US" altLang="en-US" smtClean="0"/>
              <a:t>	So far, we treat each image as containing a “bag of words”, with no spatial information</a:t>
            </a:r>
          </a:p>
        </p:txBody>
      </p:sp>
      <p:pic>
        <p:nvPicPr>
          <p:cNvPr id="230404" name="Picture 2"/>
          <p:cNvPicPr>
            <a:picLocks noChangeAspect="1" noChangeArrowheads="1"/>
          </p:cNvPicPr>
          <p:nvPr/>
        </p:nvPicPr>
        <p:blipFill>
          <a:blip r:embed="rId2">
            <a:extLst>
              <a:ext uri="{28A0092B-C50C-407E-A947-70E740481C1C}">
                <a14:useLocalDpi xmlns:a14="http://schemas.microsoft.com/office/drawing/2010/main" val="0"/>
              </a:ext>
            </a:extLst>
          </a:blip>
          <a:srcRect l="2823" t="-508" r="85667" b="71545"/>
          <a:stretch>
            <a:fillRect/>
          </a:stretch>
        </p:blipFill>
        <p:spPr bwMode="auto">
          <a:xfrm>
            <a:off x="1676400" y="2667000"/>
            <a:ext cx="24384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30405" name="Picture 2"/>
          <p:cNvPicPr>
            <a:picLocks noChangeAspect="1" noChangeArrowheads="1"/>
          </p:cNvPicPr>
          <p:nvPr/>
        </p:nvPicPr>
        <p:blipFill>
          <a:blip r:embed="rId2">
            <a:extLst>
              <a:ext uri="{28A0092B-C50C-407E-A947-70E740481C1C}">
                <a14:useLocalDpi xmlns:a14="http://schemas.microsoft.com/office/drawing/2010/main" val="0"/>
              </a:ext>
            </a:extLst>
          </a:blip>
          <a:srcRect l="51436" t="-508" r="37163" b="73962"/>
          <a:stretch>
            <a:fillRect/>
          </a:stretch>
        </p:blipFill>
        <p:spPr bwMode="auto">
          <a:xfrm>
            <a:off x="4648200" y="2584450"/>
            <a:ext cx="25654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30406" name="TextBox 14"/>
          <p:cNvSpPr txBox="1">
            <a:spLocks noChangeArrowheads="1"/>
          </p:cNvSpPr>
          <p:nvPr/>
        </p:nvSpPr>
        <p:spPr bwMode="auto">
          <a:xfrm>
            <a:off x="1905000" y="5638800"/>
            <a:ext cx="5475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smtClean="0">
                <a:solidFill>
                  <a:srgbClr val="000000"/>
                </a:solidFill>
                <a:latin typeface="Arial" panose="020B0604020202020204" pitchFamily="34" charset="0"/>
              </a:rPr>
              <a:t>Real objects have consistent geometry</a:t>
            </a:r>
          </a:p>
        </p:txBody>
      </p:sp>
    </p:spTree>
    <p:extLst>
      <p:ext uri="{BB962C8B-B14F-4D97-AF65-F5344CB8AC3E}">
        <p14:creationId xmlns:p14="http://schemas.microsoft.com/office/powerpoint/2010/main" val="3365031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a:xfrm>
            <a:off x="450850" y="76200"/>
            <a:ext cx="8229600" cy="1143000"/>
          </a:xfrm>
        </p:spPr>
        <p:txBody>
          <a:bodyPr/>
          <a:lstStyle/>
          <a:p>
            <a:pPr eaLnBrk="1" hangingPunct="1"/>
            <a:r>
              <a:rPr lang="en-US" altLang="en-US" sz="3800" smtClean="0">
                <a:latin typeface="Arial" panose="020B0604020202020204" pitchFamily="34" charset="0"/>
                <a:cs typeface="Arial" panose="020B0604020202020204" pitchFamily="34" charset="0"/>
              </a:rPr>
              <a:t>Spatial Verification</a:t>
            </a:r>
          </a:p>
        </p:txBody>
      </p:sp>
      <p:pic>
        <p:nvPicPr>
          <p:cNvPr id="2314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2192338"/>
            <a:ext cx="40338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2000250"/>
            <a:ext cx="442118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1429" name="TextBox 4"/>
          <p:cNvSpPr txBox="1">
            <a:spLocks noChangeArrowheads="1"/>
          </p:cNvSpPr>
          <p:nvPr/>
        </p:nvSpPr>
        <p:spPr bwMode="auto">
          <a:xfrm>
            <a:off x="381000" y="5648325"/>
            <a:ext cx="878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smtClean="0">
                <a:solidFill>
                  <a:srgbClr val="000000"/>
                </a:solidFill>
                <a:latin typeface="Arial" panose="020B0604020202020204" pitchFamily="34" charset="0"/>
              </a:rPr>
              <a:t>Both image pairs have many visual words in common.</a:t>
            </a:r>
          </a:p>
        </p:txBody>
      </p:sp>
      <p:sp>
        <p:nvSpPr>
          <p:cNvPr id="231430" name="TextBox 5"/>
          <p:cNvSpPr txBox="1">
            <a:spLocks noChangeArrowheads="1"/>
          </p:cNvSpPr>
          <p:nvPr/>
        </p:nvSpPr>
        <p:spPr bwMode="auto">
          <a:xfrm>
            <a:off x="6591300" y="6564313"/>
            <a:ext cx="2628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rPr>
              <a:t>Slide credit: Ondrej Chum</a:t>
            </a:r>
          </a:p>
        </p:txBody>
      </p:sp>
      <p:sp>
        <p:nvSpPr>
          <p:cNvPr id="231431" name="TextBox 6"/>
          <p:cNvSpPr txBox="1">
            <a:spLocks noChangeArrowheads="1"/>
          </p:cNvSpPr>
          <p:nvPr/>
        </p:nvSpPr>
        <p:spPr bwMode="auto">
          <a:xfrm>
            <a:off x="381000" y="222091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smtClean="0">
                <a:solidFill>
                  <a:srgbClr val="000000"/>
                </a:solidFill>
              </a:rPr>
              <a:t>Query</a:t>
            </a:r>
          </a:p>
        </p:txBody>
      </p:sp>
      <p:sp>
        <p:nvSpPr>
          <p:cNvPr id="8" name="TextBox 7"/>
          <p:cNvSpPr txBox="1">
            <a:spLocks noChangeArrowheads="1"/>
          </p:cNvSpPr>
          <p:nvPr/>
        </p:nvSpPr>
        <p:spPr bwMode="auto">
          <a:xfrm>
            <a:off x="4953000" y="22098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smtClean="0">
                <a:solidFill>
                  <a:srgbClr val="000000"/>
                </a:solidFill>
              </a:rPr>
              <a:t>Query</a:t>
            </a:r>
          </a:p>
        </p:txBody>
      </p:sp>
      <p:sp>
        <p:nvSpPr>
          <p:cNvPr id="231433" name="TextBox 8"/>
          <p:cNvSpPr txBox="1">
            <a:spLocks noChangeArrowheads="1"/>
          </p:cNvSpPr>
          <p:nvPr/>
        </p:nvSpPr>
        <p:spPr bwMode="auto">
          <a:xfrm>
            <a:off x="1981200" y="447833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smtClean="0">
                <a:solidFill>
                  <a:srgbClr val="000000"/>
                </a:solidFill>
              </a:rPr>
              <a:t>DB image with high BoW similarity</a:t>
            </a:r>
          </a:p>
        </p:txBody>
      </p:sp>
      <p:sp>
        <p:nvSpPr>
          <p:cNvPr id="10" name="TextBox 9"/>
          <p:cNvSpPr txBox="1">
            <a:spLocks noChangeArrowheads="1"/>
          </p:cNvSpPr>
          <p:nvPr/>
        </p:nvSpPr>
        <p:spPr bwMode="auto">
          <a:xfrm>
            <a:off x="6629400" y="476408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smtClean="0">
                <a:solidFill>
                  <a:srgbClr val="000000"/>
                </a:solidFill>
              </a:rPr>
              <a:t>DB image with high BoW similarity</a:t>
            </a:r>
          </a:p>
        </p:txBody>
      </p:sp>
    </p:spTree>
    <p:extLst>
      <p:ext uri="{BB962C8B-B14F-4D97-AF65-F5344CB8AC3E}">
        <p14:creationId xmlns:p14="http://schemas.microsoft.com/office/powerpoint/2010/main" val="3314910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650" y="2000250"/>
            <a:ext cx="442118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324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2192338"/>
            <a:ext cx="40338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2452" name="TextBox 4"/>
          <p:cNvSpPr txBox="1">
            <a:spLocks noChangeArrowheads="1"/>
          </p:cNvSpPr>
          <p:nvPr/>
        </p:nvSpPr>
        <p:spPr bwMode="auto">
          <a:xfrm>
            <a:off x="533400" y="5724525"/>
            <a:ext cx="10288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smtClean="0">
                <a:solidFill>
                  <a:srgbClr val="000000"/>
                </a:solidFill>
                <a:latin typeface="Arial" panose="020B0604020202020204" pitchFamily="34" charset="0"/>
              </a:rPr>
              <a:t>Only some of the matches are mutually consistent</a:t>
            </a:r>
          </a:p>
        </p:txBody>
      </p:sp>
      <p:sp>
        <p:nvSpPr>
          <p:cNvPr id="232453" name="TextBox 5"/>
          <p:cNvSpPr txBox="1">
            <a:spLocks noChangeArrowheads="1"/>
          </p:cNvSpPr>
          <p:nvPr/>
        </p:nvSpPr>
        <p:spPr bwMode="auto">
          <a:xfrm>
            <a:off x="6591300" y="6553200"/>
            <a:ext cx="262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rPr>
              <a:t>Slide credit: Ondrej Chum</a:t>
            </a:r>
          </a:p>
        </p:txBody>
      </p:sp>
      <p:sp>
        <p:nvSpPr>
          <p:cNvPr id="232454" name="Title 1"/>
          <p:cNvSpPr txBox="1">
            <a:spLocks/>
          </p:cNvSpPr>
          <p:nvPr/>
        </p:nvSpPr>
        <p:spPr bwMode="auto">
          <a:xfrm>
            <a:off x="45085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nchor="ct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800" smtClean="0">
                <a:solidFill>
                  <a:srgbClr val="000000"/>
                </a:solidFill>
                <a:latin typeface="Arial" panose="020B0604020202020204" pitchFamily="34" charset="0"/>
              </a:rPr>
              <a:t>Spatial Verification</a:t>
            </a:r>
          </a:p>
        </p:txBody>
      </p:sp>
      <p:sp>
        <p:nvSpPr>
          <p:cNvPr id="232455" name="TextBox 8"/>
          <p:cNvSpPr txBox="1">
            <a:spLocks noChangeArrowheads="1"/>
          </p:cNvSpPr>
          <p:nvPr/>
        </p:nvSpPr>
        <p:spPr bwMode="auto">
          <a:xfrm>
            <a:off x="381000" y="222091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smtClean="0">
                <a:solidFill>
                  <a:srgbClr val="000000"/>
                </a:solidFill>
              </a:rPr>
              <a:t>Query</a:t>
            </a:r>
          </a:p>
        </p:txBody>
      </p:sp>
      <p:sp>
        <p:nvSpPr>
          <p:cNvPr id="232456" name="TextBox 9"/>
          <p:cNvSpPr txBox="1">
            <a:spLocks noChangeArrowheads="1"/>
          </p:cNvSpPr>
          <p:nvPr/>
        </p:nvSpPr>
        <p:spPr bwMode="auto">
          <a:xfrm>
            <a:off x="4953000" y="22098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smtClean="0">
                <a:solidFill>
                  <a:srgbClr val="000000"/>
                </a:solidFill>
              </a:rPr>
              <a:t>Query</a:t>
            </a:r>
          </a:p>
        </p:txBody>
      </p:sp>
      <p:sp>
        <p:nvSpPr>
          <p:cNvPr id="232457" name="TextBox 10"/>
          <p:cNvSpPr txBox="1">
            <a:spLocks noChangeArrowheads="1"/>
          </p:cNvSpPr>
          <p:nvPr/>
        </p:nvSpPr>
        <p:spPr bwMode="auto">
          <a:xfrm>
            <a:off x="1981200" y="447833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smtClean="0">
                <a:solidFill>
                  <a:srgbClr val="000000"/>
                </a:solidFill>
              </a:rPr>
              <a:t>DB image with high BoW similarity</a:t>
            </a:r>
          </a:p>
        </p:txBody>
      </p:sp>
      <p:sp>
        <p:nvSpPr>
          <p:cNvPr id="232458" name="TextBox 11"/>
          <p:cNvSpPr txBox="1">
            <a:spLocks noChangeArrowheads="1"/>
          </p:cNvSpPr>
          <p:nvPr/>
        </p:nvSpPr>
        <p:spPr bwMode="auto">
          <a:xfrm>
            <a:off x="6629400" y="476408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smtClean="0">
                <a:solidFill>
                  <a:srgbClr val="000000"/>
                </a:solidFill>
              </a:rPr>
              <a:t>DB image with high BoW similarity</a:t>
            </a:r>
          </a:p>
        </p:txBody>
      </p:sp>
    </p:spTree>
    <p:extLst>
      <p:ext uri="{BB962C8B-B14F-4D97-AF65-F5344CB8AC3E}">
        <p14:creationId xmlns:p14="http://schemas.microsoft.com/office/powerpoint/2010/main" val="211118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smtClean="0">
                <a:latin typeface="Arial" pitchFamily="34" charset="0"/>
                <a:cs typeface="Arial" pitchFamily="34" charset="0"/>
              </a:rPr>
              <a:t>Spatial Verification: two basic strategies</a:t>
            </a:r>
            <a:endParaRPr lang="en-US" sz="3800" dirty="0">
              <a:latin typeface="Arial" pitchFamily="34" charset="0"/>
              <a:cs typeface="Arial" pitchFamily="34" charset="0"/>
            </a:endParaRPr>
          </a:p>
        </p:txBody>
      </p:sp>
      <p:sp>
        <p:nvSpPr>
          <p:cNvPr id="3" name="Content Placeholder 2"/>
          <p:cNvSpPr>
            <a:spLocks noGrp="1"/>
          </p:cNvSpPr>
          <p:nvPr>
            <p:ph idx="1"/>
          </p:nvPr>
        </p:nvSpPr>
        <p:spPr>
          <a:xfrm>
            <a:off x="457200" y="1600203"/>
            <a:ext cx="8229600" cy="4952997"/>
          </a:xfrm>
        </p:spPr>
        <p:txBody>
          <a:bodyPr>
            <a:normAutofit/>
          </a:bodyPr>
          <a:lstStyle/>
          <a:p>
            <a:r>
              <a:rPr lang="en-US" sz="2800" dirty="0" smtClean="0">
                <a:latin typeface="Arial" pitchFamily="34" charset="0"/>
                <a:cs typeface="Arial" pitchFamily="34" charset="0"/>
              </a:rPr>
              <a:t>RANSAC</a:t>
            </a:r>
          </a:p>
          <a:p>
            <a:pPr lvl="1"/>
            <a:r>
              <a:rPr lang="en-US" sz="2400" dirty="0" smtClean="0">
                <a:latin typeface="Arial" pitchFamily="34" charset="0"/>
                <a:cs typeface="Arial" pitchFamily="34" charset="0"/>
              </a:rPr>
              <a:t>Typically sort by </a:t>
            </a:r>
            <a:r>
              <a:rPr lang="en-US" sz="2400" dirty="0" err="1" smtClean="0">
                <a:latin typeface="Arial" pitchFamily="34" charset="0"/>
                <a:cs typeface="Arial" pitchFamily="34" charset="0"/>
              </a:rPr>
              <a:t>BoW</a:t>
            </a:r>
            <a:r>
              <a:rPr lang="en-US" sz="2400" dirty="0" smtClean="0">
                <a:latin typeface="Arial" pitchFamily="34" charset="0"/>
                <a:cs typeface="Arial" pitchFamily="34" charset="0"/>
              </a:rPr>
              <a:t> similarity as initial filter</a:t>
            </a:r>
          </a:p>
          <a:p>
            <a:pPr lvl="1"/>
            <a:r>
              <a:rPr lang="en-US" sz="2400" dirty="0">
                <a:latin typeface="Arial" pitchFamily="34" charset="0"/>
                <a:cs typeface="Arial" pitchFamily="34" charset="0"/>
              </a:rPr>
              <a:t>V</a:t>
            </a:r>
            <a:r>
              <a:rPr lang="en-US" sz="2400" dirty="0" smtClean="0">
                <a:latin typeface="Arial" pitchFamily="34" charset="0"/>
                <a:cs typeface="Arial" pitchFamily="34" charset="0"/>
              </a:rPr>
              <a:t>erify by checking support (inliers) for possible transformations </a:t>
            </a:r>
          </a:p>
          <a:p>
            <a:pPr lvl="2"/>
            <a:r>
              <a:rPr lang="en-US" sz="2000" dirty="0" smtClean="0">
                <a:latin typeface="Arial" pitchFamily="34" charset="0"/>
                <a:cs typeface="Arial" pitchFamily="34" charset="0"/>
              </a:rPr>
              <a:t>e.g., “success” if find a transformation with &gt; N inlier correspondences</a:t>
            </a:r>
          </a:p>
          <a:p>
            <a:pPr lvl="1"/>
            <a:endParaRPr lang="en-US" sz="2400" dirty="0" smtClean="0">
              <a:latin typeface="Arial" pitchFamily="34" charset="0"/>
              <a:cs typeface="Arial" pitchFamily="34" charset="0"/>
            </a:endParaRPr>
          </a:p>
          <a:p>
            <a:r>
              <a:rPr lang="en-US" sz="2800" dirty="0" smtClean="0">
                <a:latin typeface="Arial" pitchFamily="34" charset="0"/>
                <a:cs typeface="Arial" pitchFamily="34" charset="0"/>
              </a:rPr>
              <a:t>Generalized Hough Transform</a:t>
            </a:r>
          </a:p>
          <a:p>
            <a:pPr lvl="1"/>
            <a:r>
              <a:rPr lang="en-US" sz="2400" dirty="0" smtClean="0">
                <a:latin typeface="Arial" pitchFamily="34" charset="0"/>
                <a:cs typeface="Arial" pitchFamily="34" charset="0"/>
              </a:rPr>
              <a:t>Let each matched feature cast a vote on location, scale, orientation of the model object </a:t>
            </a:r>
          </a:p>
          <a:p>
            <a:pPr lvl="1"/>
            <a:r>
              <a:rPr lang="en-US" sz="2400" dirty="0" smtClean="0">
                <a:latin typeface="Arial" pitchFamily="34" charset="0"/>
                <a:cs typeface="Arial" pitchFamily="34" charset="0"/>
              </a:rPr>
              <a:t>Verify parameters with enough votes</a:t>
            </a:r>
            <a:endParaRPr lang="en-US" sz="2400" dirty="0">
              <a:latin typeface="Arial" pitchFamily="34" charset="0"/>
              <a:cs typeface="Arial" pitchFamily="34" charset="0"/>
            </a:endParaRPr>
          </a:p>
        </p:txBody>
      </p:sp>
      <p:sp>
        <p:nvSpPr>
          <p:cNvPr id="4" name="TextBox 3"/>
          <p:cNvSpPr txBox="1"/>
          <p:nvPr/>
        </p:nvSpPr>
        <p:spPr>
          <a:xfrm>
            <a:off x="7567318" y="6550223"/>
            <a:ext cx="2110082" cy="307777"/>
          </a:xfrm>
          <a:prstGeom prst="rect">
            <a:avLst/>
          </a:prstGeom>
          <a:noFill/>
        </p:spPr>
        <p:txBody>
          <a:bodyPr wrap="square" rtlCol="0">
            <a:spAutoFit/>
          </a:bodyPr>
          <a:lstStyle/>
          <a:p>
            <a:pPr defTabSz="913832" fontAlgn="auto">
              <a:spcBef>
                <a:spcPts val="0"/>
              </a:spcBef>
              <a:spcAft>
                <a:spcPts val="0"/>
              </a:spcAft>
            </a:pPr>
            <a:r>
              <a:rPr lang="en-US" sz="1400" dirty="0" smtClean="0">
                <a:solidFill>
                  <a:prstClr val="black"/>
                </a:solidFill>
                <a:latin typeface="Calibri"/>
                <a:cs typeface="+mn-cs"/>
              </a:rPr>
              <a:t>Kristen </a:t>
            </a:r>
            <a:r>
              <a:rPr lang="en-US" sz="1400" dirty="0" err="1" smtClean="0">
                <a:solidFill>
                  <a:prstClr val="black"/>
                </a:solidFill>
                <a:latin typeface="Calibri"/>
                <a:cs typeface="+mn-cs"/>
              </a:rPr>
              <a:t>Grauman</a:t>
            </a:r>
            <a:endParaRPr lang="en-US" sz="1400" dirty="0">
              <a:solidFill>
                <a:prstClr val="black"/>
              </a:solidFill>
              <a:latin typeface="Calibri"/>
              <a:cs typeface="+mn-cs"/>
            </a:endParaRPr>
          </a:p>
        </p:txBody>
      </p:sp>
    </p:spTree>
    <p:extLst>
      <p:ext uri="{BB962C8B-B14F-4D97-AF65-F5344CB8AC3E}">
        <p14:creationId xmlns:p14="http://schemas.microsoft.com/office/powerpoint/2010/main" val="327734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t>RANSAC verification</a:t>
            </a:r>
            <a:endParaRPr lang="en-US" dirty="0"/>
          </a:p>
        </p:txBody>
      </p:sp>
      <p:pic>
        <p:nvPicPr>
          <p:cNvPr id="8" name="Picture 4"/>
          <p:cNvPicPr>
            <a:picLocks noChangeAspect="1" noChangeArrowheads="1"/>
          </p:cNvPicPr>
          <p:nvPr/>
        </p:nvPicPr>
        <p:blipFill>
          <a:blip r:embed="rId3" cstate="print"/>
          <a:srcRect/>
          <a:stretch>
            <a:fillRect/>
          </a:stretch>
        </p:blipFill>
        <p:spPr bwMode="auto">
          <a:xfrm>
            <a:off x="157169" y="1335088"/>
            <a:ext cx="4033837" cy="2286000"/>
          </a:xfrm>
          <a:prstGeom prst="rect">
            <a:avLst/>
          </a:prstGeom>
          <a:noFill/>
          <a:ln w="9525">
            <a:noFill/>
            <a:round/>
            <a:headEnd/>
            <a:tailEnd/>
          </a:ln>
          <a:effectLst/>
        </p:spPr>
      </p:pic>
      <p:pic>
        <p:nvPicPr>
          <p:cNvPr id="9" name="Picture 5"/>
          <p:cNvPicPr>
            <a:picLocks noChangeAspect="1" noChangeArrowheads="1"/>
          </p:cNvPicPr>
          <p:nvPr/>
        </p:nvPicPr>
        <p:blipFill>
          <a:blip r:embed="rId4" cstate="print"/>
          <a:srcRect/>
          <a:stretch>
            <a:fillRect/>
          </a:stretch>
        </p:blipFill>
        <p:spPr bwMode="auto">
          <a:xfrm>
            <a:off x="4565651" y="1143000"/>
            <a:ext cx="4421188" cy="2781300"/>
          </a:xfrm>
          <a:prstGeom prst="rect">
            <a:avLst/>
          </a:prstGeom>
          <a:noFill/>
          <a:ln w="9525">
            <a:noFill/>
            <a:round/>
            <a:headEnd/>
            <a:tailEnd/>
          </a:ln>
          <a:effectLst/>
        </p:spPr>
      </p:pic>
    </p:spTree>
    <p:extLst>
      <p:ext uri="{BB962C8B-B14F-4D97-AF65-F5344CB8AC3E}">
        <p14:creationId xmlns:p14="http://schemas.microsoft.com/office/powerpoint/2010/main" val="650996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2"/>
          <p:cNvSpPr>
            <a:spLocks noGrp="1" noChangeArrowheads="1"/>
          </p:cNvSpPr>
          <p:nvPr>
            <p:ph type="title"/>
          </p:nvPr>
        </p:nvSpPr>
        <p:spPr/>
        <p:txBody>
          <a:bodyPr/>
          <a:lstStyle/>
          <a:p>
            <a:r>
              <a:rPr lang="en-US" dirty="0" smtClean="0"/>
              <a:t>Recall: Fitting an affine transformation</a:t>
            </a:r>
          </a:p>
        </p:txBody>
      </p:sp>
      <p:graphicFrame>
        <p:nvGraphicFramePr>
          <p:cNvPr id="15362" name="Object 2"/>
          <p:cNvGraphicFramePr>
            <a:graphicFrameLocks noGrp="1" noChangeAspect="1"/>
          </p:cNvGraphicFramePr>
          <p:nvPr>
            <p:ph sz="quarter" idx="4294967295"/>
            <p:extLst/>
          </p:nvPr>
        </p:nvGraphicFramePr>
        <p:xfrm>
          <a:off x="3906836" y="2103440"/>
          <a:ext cx="730250" cy="365125"/>
        </p:xfrm>
        <a:graphic>
          <a:graphicData uri="http://schemas.openxmlformats.org/presentationml/2006/ole">
            <mc:AlternateContent xmlns:mc="http://schemas.openxmlformats.org/markup-compatibility/2006">
              <mc:Choice xmlns:v="urn:schemas-microsoft-com:vml" Requires="v">
                <p:oleObj spid="_x0000_s114738" name="Equation" r:id="rId4" imgW="457200" imgH="228600" progId="Equation.3">
                  <p:embed/>
                </p:oleObj>
              </mc:Choice>
              <mc:Fallback>
                <p:oleObj name="Equation" r:id="rId4" imgW="4572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6836" y="2103440"/>
                        <a:ext cx="7302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8" name="Line 17"/>
          <p:cNvSpPr>
            <a:spLocks noChangeShapeType="1"/>
          </p:cNvSpPr>
          <p:nvPr/>
        </p:nvSpPr>
        <p:spPr bwMode="auto">
          <a:xfrm flipV="1">
            <a:off x="2741612" y="2816976"/>
            <a:ext cx="914400" cy="0"/>
          </a:xfrm>
          <a:prstGeom prst="line">
            <a:avLst/>
          </a:prstGeom>
          <a:noFill/>
          <a:ln w="38100">
            <a:solidFill>
              <a:schemeClr val="tx1"/>
            </a:solidFill>
            <a:round/>
            <a:headEnd/>
            <a:tailEnd type="triangle" w="med" len="med"/>
          </a:ln>
        </p:spPr>
        <p:txBody>
          <a:bodyPr/>
          <a:lstStyle/>
          <a:p>
            <a:endParaRPr lang="en-US">
              <a:solidFill>
                <a:srgbClr val="000000"/>
              </a:solidFill>
              <a:latin typeface="Arial"/>
              <a:cs typeface="+mn-cs"/>
            </a:endParaRPr>
          </a:p>
        </p:txBody>
      </p:sp>
      <p:grpSp>
        <p:nvGrpSpPr>
          <p:cNvPr id="2" name="Group 18"/>
          <p:cNvGrpSpPr>
            <a:grpSpLocks/>
          </p:cNvGrpSpPr>
          <p:nvPr/>
        </p:nvGrpSpPr>
        <p:grpSpPr bwMode="auto">
          <a:xfrm>
            <a:off x="500062" y="1674815"/>
            <a:ext cx="2241550" cy="2320925"/>
            <a:chOff x="3052" y="698"/>
            <a:chExt cx="1412" cy="1462"/>
          </a:xfrm>
        </p:grpSpPr>
        <p:sp>
          <p:nvSpPr>
            <p:cNvPr id="15378" name="AutoShape 19">
              <a:hlinkClick r:id="" action="ppaction://hlinkshowjump?jump=firstslide" highlightClick="1"/>
            </p:cNvPr>
            <p:cNvSpPr>
              <a:spLocks noChangeArrowheads="1"/>
            </p:cNvSpPr>
            <p:nvPr/>
          </p:nvSpPr>
          <p:spPr bwMode="auto">
            <a:xfrm>
              <a:off x="3052" y="698"/>
              <a:ext cx="1412" cy="1462"/>
            </a:xfrm>
            <a:prstGeom prst="actionButtonHome">
              <a:avLst/>
            </a:prstGeom>
            <a:solidFill>
              <a:schemeClr val="bg2">
                <a:alpha val="25098"/>
              </a:schemeClr>
            </a:solidFill>
            <a:ln w="9525">
              <a:noFill/>
              <a:miter lim="800000"/>
              <a:headEnd/>
              <a:tailEnd/>
            </a:ln>
          </p:spPr>
          <p:txBody>
            <a:bodyPr wrap="none" anchor="ctr"/>
            <a:lstStyle/>
            <a:p>
              <a:pPr eaLnBrk="0" hangingPunct="0"/>
              <a:endParaRPr lang="en-US" sz="2400" b="1">
                <a:solidFill>
                  <a:srgbClr val="000000"/>
                </a:solidFill>
                <a:latin typeface="Times New Roman" pitchFamily="18" charset="0"/>
                <a:cs typeface="+mn-cs"/>
              </a:endParaRPr>
            </a:p>
          </p:txBody>
        </p:sp>
        <p:sp>
          <p:nvSpPr>
            <p:cNvPr id="15379" name="Oval 20"/>
            <p:cNvSpPr>
              <a:spLocks noChangeAspect="1" noChangeArrowheads="1"/>
            </p:cNvSpPr>
            <p:nvPr/>
          </p:nvSpPr>
          <p:spPr bwMode="auto">
            <a:xfrm>
              <a:off x="3717" y="863"/>
              <a:ext cx="75" cy="75"/>
            </a:xfrm>
            <a:prstGeom prst="ellipse">
              <a:avLst/>
            </a:prstGeom>
            <a:solidFill>
              <a:srgbClr val="FF0000"/>
            </a:solidFill>
            <a:ln w="9525">
              <a:solidFill>
                <a:schemeClr val="tx1"/>
              </a:solidFill>
              <a:round/>
              <a:headEnd/>
              <a:tailEnd/>
            </a:ln>
          </p:spPr>
          <p:txBody>
            <a:bodyPr wrap="none" anchor="ctr"/>
            <a:lstStyle/>
            <a:p>
              <a:pPr eaLnBrk="0" hangingPunct="0"/>
              <a:endParaRPr lang="en-US" sz="2400" b="1">
                <a:solidFill>
                  <a:srgbClr val="000000"/>
                </a:solidFill>
                <a:latin typeface="Times New Roman" pitchFamily="18" charset="0"/>
                <a:cs typeface="+mn-cs"/>
              </a:endParaRPr>
            </a:p>
          </p:txBody>
        </p:sp>
        <p:sp>
          <p:nvSpPr>
            <p:cNvPr id="15380" name="Oval 21"/>
            <p:cNvSpPr>
              <a:spLocks noChangeAspect="1" noChangeArrowheads="1"/>
            </p:cNvSpPr>
            <p:nvPr/>
          </p:nvSpPr>
          <p:spPr bwMode="auto">
            <a:xfrm>
              <a:off x="4101" y="1898"/>
              <a:ext cx="75" cy="75"/>
            </a:xfrm>
            <a:prstGeom prst="ellipse">
              <a:avLst/>
            </a:prstGeom>
            <a:solidFill>
              <a:schemeClr val="folHlink"/>
            </a:solidFill>
            <a:ln w="9525">
              <a:solidFill>
                <a:schemeClr val="tx1"/>
              </a:solidFill>
              <a:round/>
              <a:headEnd/>
              <a:tailEnd/>
            </a:ln>
          </p:spPr>
          <p:txBody>
            <a:bodyPr wrap="none" anchor="ctr"/>
            <a:lstStyle/>
            <a:p>
              <a:pPr eaLnBrk="0" hangingPunct="0"/>
              <a:endParaRPr lang="en-US" sz="2400" b="1">
                <a:solidFill>
                  <a:srgbClr val="000000"/>
                </a:solidFill>
                <a:latin typeface="Times New Roman" pitchFamily="18" charset="0"/>
                <a:cs typeface="+mn-cs"/>
              </a:endParaRPr>
            </a:p>
          </p:txBody>
        </p:sp>
        <p:sp>
          <p:nvSpPr>
            <p:cNvPr id="15381" name="Oval 22"/>
            <p:cNvSpPr>
              <a:spLocks noChangeAspect="1" noChangeArrowheads="1"/>
            </p:cNvSpPr>
            <p:nvPr/>
          </p:nvSpPr>
          <p:spPr bwMode="auto">
            <a:xfrm>
              <a:off x="3648" y="1653"/>
              <a:ext cx="75" cy="75"/>
            </a:xfrm>
            <a:prstGeom prst="ellipse">
              <a:avLst/>
            </a:prstGeom>
            <a:solidFill>
              <a:srgbClr val="00FF00"/>
            </a:solidFill>
            <a:ln w="9525">
              <a:solidFill>
                <a:schemeClr val="tx1"/>
              </a:solidFill>
              <a:round/>
              <a:headEnd/>
              <a:tailEnd/>
            </a:ln>
          </p:spPr>
          <p:txBody>
            <a:bodyPr wrap="none" anchor="ctr"/>
            <a:lstStyle/>
            <a:p>
              <a:pPr eaLnBrk="0" hangingPunct="0"/>
              <a:endParaRPr lang="en-US" sz="2400" b="1">
                <a:solidFill>
                  <a:srgbClr val="000000"/>
                </a:solidFill>
                <a:latin typeface="Times New Roman" pitchFamily="18" charset="0"/>
                <a:cs typeface="+mn-cs"/>
              </a:endParaRPr>
            </a:p>
          </p:txBody>
        </p:sp>
        <p:sp>
          <p:nvSpPr>
            <p:cNvPr id="15382" name="Oval 23"/>
            <p:cNvSpPr>
              <a:spLocks noChangeAspect="1" noChangeArrowheads="1"/>
            </p:cNvSpPr>
            <p:nvPr/>
          </p:nvSpPr>
          <p:spPr bwMode="auto">
            <a:xfrm>
              <a:off x="3189" y="1392"/>
              <a:ext cx="75" cy="75"/>
            </a:xfrm>
            <a:prstGeom prst="ellipse">
              <a:avLst/>
            </a:prstGeom>
            <a:solidFill>
              <a:srgbClr val="FF00FF"/>
            </a:solidFill>
            <a:ln w="9525">
              <a:solidFill>
                <a:schemeClr val="tx1"/>
              </a:solidFill>
              <a:round/>
              <a:headEnd/>
              <a:tailEnd/>
            </a:ln>
          </p:spPr>
          <p:txBody>
            <a:bodyPr wrap="none" anchor="ctr"/>
            <a:lstStyle/>
            <a:p>
              <a:pPr eaLnBrk="0" hangingPunct="0"/>
              <a:endParaRPr lang="en-US" sz="2400" b="1">
                <a:solidFill>
                  <a:srgbClr val="000000"/>
                </a:solidFill>
                <a:latin typeface="Times New Roman" pitchFamily="18" charset="0"/>
                <a:cs typeface="+mn-cs"/>
              </a:endParaRPr>
            </a:p>
          </p:txBody>
        </p:sp>
        <p:sp>
          <p:nvSpPr>
            <p:cNvPr id="15383" name="Oval 24"/>
            <p:cNvSpPr>
              <a:spLocks noChangeAspect="1" noChangeArrowheads="1"/>
            </p:cNvSpPr>
            <p:nvPr/>
          </p:nvSpPr>
          <p:spPr bwMode="auto">
            <a:xfrm>
              <a:off x="4032" y="1200"/>
              <a:ext cx="75" cy="75"/>
            </a:xfrm>
            <a:prstGeom prst="ellipse">
              <a:avLst/>
            </a:prstGeom>
            <a:solidFill>
              <a:srgbClr val="FFFF00"/>
            </a:solidFill>
            <a:ln w="9525">
              <a:solidFill>
                <a:schemeClr val="tx1"/>
              </a:solidFill>
              <a:round/>
              <a:headEnd/>
              <a:tailEnd/>
            </a:ln>
          </p:spPr>
          <p:txBody>
            <a:bodyPr wrap="none" anchor="ctr"/>
            <a:lstStyle/>
            <a:p>
              <a:pPr eaLnBrk="0" hangingPunct="0"/>
              <a:endParaRPr lang="en-US" sz="2400" b="1">
                <a:solidFill>
                  <a:srgbClr val="000000"/>
                </a:solidFill>
                <a:latin typeface="Times New Roman" pitchFamily="18" charset="0"/>
                <a:cs typeface="+mn-cs"/>
              </a:endParaRPr>
            </a:p>
          </p:txBody>
        </p:sp>
      </p:grpSp>
      <p:sp>
        <p:nvSpPr>
          <p:cNvPr id="15370" name="AutoShape 26">
            <a:hlinkClick r:id="" action="ppaction://hlinkshowjump?jump=firstslide" highlightClick="1"/>
          </p:cNvPr>
          <p:cNvSpPr>
            <a:spLocks noChangeArrowheads="1"/>
          </p:cNvSpPr>
          <p:nvPr/>
        </p:nvSpPr>
        <p:spPr bwMode="auto">
          <a:xfrm rot="1247942">
            <a:off x="3678236" y="2103440"/>
            <a:ext cx="1479550" cy="1787525"/>
          </a:xfrm>
          <a:prstGeom prst="actionButtonHome">
            <a:avLst/>
          </a:prstGeom>
          <a:solidFill>
            <a:schemeClr val="bg2">
              <a:alpha val="25098"/>
            </a:schemeClr>
          </a:solidFill>
          <a:ln w="9525">
            <a:noFill/>
            <a:miter lim="800000"/>
            <a:headEnd/>
            <a:tailEnd/>
          </a:ln>
        </p:spPr>
        <p:txBody>
          <a:bodyPr wrap="none" anchor="ctr"/>
          <a:lstStyle/>
          <a:p>
            <a:pPr eaLnBrk="0" hangingPunct="0"/>
            <a:endParaRPr lang="en-US" sz="2400" b="1">
              <a:solidFill>
                <a:srgbClr val="000000"/>
              </a:solidFill>
              <a:latin typeface="Times New Roman" pitchFamily="18" charset="0"/>
              <a:cs typeface="+mn-cs"/>
            </a:endParaRPr>
          </a:p>
        </p:txBody>
      </p:sp>
      <p:sp>
        <p:nvSpPr>
          <p:cNvPr id="15371" name="Oval 27"/>
          <p:cNvSpPr>
            <a:spLocks noChangeAspect="1" noChangeArrowheads="1"/>
          </p:cNvSpPr>
          <p:nvPr/>
        </p:nvSpPr>
        <p:spPr bwMode="auto">
          <a:xfrm>
            <a:off x="4549774" y="2441578"/>
            <a:ext cx="119062" cy="119062"/>
          </a:xfrm>
          <a:prstGeom prst="ellipse">
            <a:avLst/>
          </a:prstGeom>
          <a:solidFill>
            <a:srgbClr val="FF0000"/>
          </a:solidFill>
          <a:ln w="9525">
            <a:solidFill>
              <a:schemeClr val="tx1"/>
            </a:solidFill>
            <a:round/>
            <a:headEnd/>
            <a:tailEnd/>
          </a:ln>
        </p:spPr>
        <p:txBody>
          <a:bodyPr wrap="none" anchor="ctr"/>
          <a:lstStyle/>
          <a:p>
            <a:pPr eaLnBrk="0" hangingPunct="0"/>
            <a:endParaRPr lang="en-US" sz="2400" b="1">
              <a:solidFill>
                <a:srgbClr val="000000"/>
              </a:solidFill>
              <a:latin typeface="Times New Roman" pitchFamily="18" charset="0"/>
              <a:cs typeface="+mn-cs"/>
            </a:endParaRPr>
          </a:p>
        </p:txBody>
      </p:sp>
      <p:sp>
        <p:nvSpPr>
          <p:cNvPr id="15372" name="Oval 28"/>
          <p:cNvSpPr>
            <a:spLocks noChangeAspect="1" noChangeArrowheads="1"/>
          </p:cNvSpPr>
          <p:nvPr/>
        </p:nvSpPr>
        <p:spPr bwMode="auto">
          <a:xfrm>
            <a:off x="4548186" y="3584578"/>
            <a:ext cx="119063" cy="119062"/>
          </a:xfrm>
          <a:prstGeom prst="ellipse">
            <a:avLst/>
          </a:prstGeom>
          <a:solidFill>
            <a:schemeClr val="folHlink"/>
          </a:solidFill>
          <a:ln w="9525">
            <a:solidFill>
              <a:schemeClr val="tx1"/>
            </a:solidFill>
            <a:round/>
            <a:headEnd/>
            <a:tailEnd/>
          </a:ln>
        </p:spPr>
        <p:txBody>
          <a:bodyPr wrap="none" anchor="ctr"/>
          <a:lstStyle/>
          <a:p>
            <a:pPr eaLnBrk="0" hangingPunct="0"/>
            <a:endParaRPr lang="en-US" sz="2400" b="1">
              <a:solidFill>
                <a:srgbClr val="000000"/>
              </a:solidFill>
              <a:latin typeface="Times New Roman" pitchFamily="18" charset="0"/>
              <a:cs typeface="+mn-cs"/>
            </a:endParaRPr>
          </a:p>
        </p:txBody>
      </p:sp>
      <p:sp>
        <p:nvSpPr>
          <p:cNvPr id="15373" name="Oval 29"/>
          <p:cNvSpPr>
            <a:spLocks noChangeAspect="1" noChangeArrowheads="1"/>
          </p:cNvSpPr>
          <p:nvPr/>
        </p:nvSpPr>
        <p:spPr bwMode="auto">
          <a:xfrm>
            <a:off x="4167186" y="3162303"/>
            <a:ext cx="119063" cy="119062"/>
          </a:xfrm>
          <a:prstGeom prst="ellipse">
            <a:avLst/>
          </a:prstGeom>
          <a:solidFill>
            <a:srgbClr val="00FF00"/>
          </a:solidFill>
          <a:ln w="9525">
            <a:solidFill>
              <a:schemeClr val="tx1"/>
            </a:solidFill>
            <a:round/>
            <a:headEnd/>
            <a:tailEnd/>
          </a:ln>
        </p:spPr>
        <p:txBody>
          <a:bodyPr wrap="none" anchor="ctr"/>
          <a:lstStyle/>
          <a:p>
            <a:pPr eaLnBrk="0" hangingPunct="0"/>
            <a:endParaRPr lang="en-US" sz="2400" b="1">
              <a:solidFill>
                <a:srgbClr val="000000"/>
              </a:solidFill>
              <a:latin typeface="Times New Roman" pitchFamily="18" charset="0"/>
              <a:cs typeface="+mn-cs"/>
            </a:endParaRPr>
          </a:p>
        </p:txBody>
      </p:sp>
      <p:sp>
        <p:nvSpPr>
          <p:cNvPr id="15374" name="Oval 30"/>
          <p:cNvSpPr>
            <a:spLocks noChangeAspect="1" noChangeArrowheads="1"/>
          </p:cNvSpPr>
          <p:nvPr/>
        </p:nvSpPr>
        <p:spPr bwMode="auto">
          <a:xfrm>
            <a:off x="3862386" y="2747965"/>
            <a:ext cx="119063" cy="119063"/>
          </a:xfrm>
          <a:prstGeom prst="ellipse">
            <a:avLst/>
          </a:prstGeom>
          <a:solidFill>
            <a:srgbClr val="FF00FF"/>
          </a:solidFill>
          <a:ln w="9525">
            <a:solidFill>
              <a:schemeClr val="tx1"/>
            </a:solidFill>
            <a:round/>
            <a:headEnd/>
            <a:tailEnd/>
          </a:ln>
        </p:spPr>
        <p:txBody>
          <a:bodyPr wrap="none" anchor="ctr"/>
          <a:lstStyle/>
          <a:p>
            <a:pPr eaLnBrk="0" hangingPunct="0"/>
            <a:endParaRPr lang="en-US" sz="2400" b="1">
              <a:solidFill>
                <a:srgbClr val="000000"/>
              </a:solidFill>
              <a:latin typeface="Times New Roman" pitchFamily="18" charset="0"/>
              <a:cs typeface="+mn-cs"/>
            </a:endParaRPr>
          </a:p>
        </p:txBody>
      </p:sp>
      <p:sp>
        <p:nvSpPr>
          <p:cNvPr id="15375" name="Oval 31"/>
          <p:cNvSpPr>
            <a:spLocks noChangeAspect="1" noChangeArrowheads="1"/>
          </p:cNvSpPr>
          <p:nvPr/>
        </p:nvSpPr>
        <p:spPr bwMode="auto">
          <a:xfrm>
            <a:off x="4733924" y="2824165"/>
            <a:ext cx="119062" cy="119063"/>
          </a:xfrm>
          <a:prstGeom prst="ellipse">
            <a:avLst/>
          </a:prstGeom>
          <a:solidFill>
            <a:srgbClr val="FFFF00"/>
          </a:solidFill>
          <a:ln w="9525">
            <a:solidFill>
              <a:schemeClr val="tx1"/>
            </a:solidFill>
            <a:round/>
            <a:headEnd/>
            <a:tailEnd/>
          </a:ln>
        </p:spPr>
        <p:txBody>
          <a:bodyPr wrap="none" anchor="ctr"/>
          <a:lstStyle/>
          <a:p>
            <a:pPr eaLnBrk="0" hangingPunct="0"/>
            <a:endParaRPr lang="en-US" sz="2400" b="1">
              <a:solidFill>
                <a:srgbClr val="000000"/>
              </a:solidFill>
              <a:latin typeface="Times New Roman" pitchFamily="18" charset="0"/>
              <a:cs typeface="+mn-cs"/>
            </a:endParaRPr>
          </a:p>
        </p:txBody>
      </p:sp>
      <p:graphicFrame>
        <p:nvGraphicFramePr>
          <p:cNvPr id="15363" name="Object 3"/>
          <p:cNvGraphicFramePr>
            <a:graphicFrameLocks noGrp="1" noChangeAspect="1"/>
          </p:cNvGraphicFramePr>
          <p:nvPr>
            <p:ph sz="quarter" idx="4294967295"/>
            <p:extLst/>
          </p:nvPr>
        </p:nvGraphicFramePr>
        <p:xfrm>
          <a:off x="804862" y="1709740"/>
          <a:ext cx="730250" cy="365125"/>
        </p:xfrm>
        <a:graphic>
          <a:graphicData uri="http://schemas.openxmlformats.org/presentationml/2006/ole">
            <mc:AlternateContent xmlns:mc="http://schemas.openxmlformats.org/markup-compatibility/2006">
              <mc:Choice xmlns:v="urn:schemas-microsoft-com:vml" Requires="v">
                <p:oleObj spid="_x0000_s114739" name="Equation" r:id="rId6" imgW="457200" imgH="228600" progId="Equation.3">
                  <p:embed/>
                </p:oleObj>
              </mc:Choice>
              <mc:Fallback>
                <p:oleObj name="Equation" r:id="rId6" imgW="4572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862" y="1709740"/>
                        <a:ext cx="7302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4357" name="Object 4"/>
          <p:cNvGraphicFramePr>
            <a:graphicFrameLocks noGrp="1" noChangeAspect="1"/>
          </p:cNvGraphicFramePr>
          <p:nvPr>
            <p:ph sz="half" idx="4294967295"/>
          </p:nvPr>
        </p:nvGraphicFramePr>
        <p:xfrm>
          <a:off x="563563" y="4953000"/>
          <a:ext cx="3551237" cy="1006475"/>
        </p:xfrm>
        <a:graphic>
          <a:graphicData uri="http://schemas.openxmlformats.org/presentationml/2006/ole">
            <mc:AlternateContent xmlns:mc="http://schemas.openxmlformats.org/markup-compatibility/2006">
              <mc:Choice xmlns:v="urn:schemas-microsoft-com:vml" Requires="v">
                <p:oleObj spid="_x0000_s114740" name="Equation" r:id="rId8" imgW="1701720" imgH="482400" progId="Equation.3">
                  <p:embed/>
                </p:oleObj>
              </mc:Choice>
              <mc:Fallback>
                <p:oleObj name="Equation" r:id="rId8" imgW="1701720" imgH="482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563" y="4953000"/>
                        <a:ext cx="3551237"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4359" name="Object 5"/>
          <p:cNvGraphicFramePr>
            <a:graphicFrameLocks noGrp="1" noChangeAspect="1"/>
          </p:cNvGraphicFramePr>
          <p:nvPr>
            <p:ph sz="half" idx="4294967295"/>
          </p:nvPr>
        </p:nvGraphicFramePr>
        <p:xfrm>
          <a:off x="4495800" y="4038600"/>
          <a:ext cx="4525963" cy="2797175"/>
        </p:xfrm>
        <a:graphic>
          <a:graphicData uri="http://schemas.openxmlformats.org/presentationml/2006/ole">
            <mc:AlternateContent xmlns:mc="http://schemas.openxmlformats.org/markup-compatibility/2006">
              <mc:Choice xmlns:v="urn:schemas-microsoft-com:vml" Requires="v">
                <p:oleObj spid="_x0000_s114741" name="Equation" r:id="rId10" imgW="2260440" imgH="1396800" progId="Equation.3">
                  <p:embed/>
                </p:oleObj>
              </mc:Choice>
              <mc:Fallback>
                <p:oleObj name="Equation" r:id="rId10" imgW="2260440" imgH="1396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4038600"/>
                        <a:ext cx="4525963" cy="279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638800" y="1651459"/>
            <a:ext cx="3733800" cy="2308324"/>
          </a:xfrm>
          <a:prstGeom prst="rect">
            <a:avLst/>
          </a:prstGeom>
          <a:noFill/>
        </p:spPr>
        <p:txBody>
          <a:bodyPr wrap="square" rtlCol="0">
            <a:spAutoFit/>
          </a:bodyPr>
          <a:lstStyle/>
          <a:p>
            <a:pPr defTabSz="913832" fontAlgn="auto">
              <a:spcBef>
                <a:spcPts val="0"/>
              </a:spcBef>
              <a:spcAft>
                <a:spcPts val="0"/>
              </a:spcAft>
            </a:pPr>
            <a:r>
              <a:rPr lang="en-US" sz="2400" dirty="0">
                <a:solidFill>
                  <a:srgbClr val="000000"/>
                </a:solidFill>
                <a:latin typeface="Arial"/>
                <a:cs typeface="+mn-cs"/>
              </a:rPr>
              <a:t>Approximates viewpoint changes for </a:t>
            </a:r>
            <a:r>
              <a:rPr lang="en-US" sz="2400" dirty="0" smtClean="0">
                <a:solidFill>
                  <a:srgbClr val="000000"/>
                </a:solidFill>
                <a:latin typeface="Arial"/>
                <a:cs typeface="+mn-cs"/>
              </a:rPr>
              <a:t>roughly planar </a:t>
            </a:r>
            <a:r>
              <a:rPr lang="en-US" sz="2400" dirty="0">
                <a:solidFill>
                  <a:srgbClr val="000000"/>
                </a:solidFill>
                <a:latin typeface="Arial"/>
                <a:cs typeface="+mn-cs"/>
              </a:rPr>
              <a:t>objects and roughly orthographic </a:t>
            </a:r>
            <a:r>
              <a:rPr lang="en-US" sz="2400" dirty="0" smtClean="0">
                <a:solidFill>
                  <a:srgbClr val="000000"/>
                </a:solidFill>
                <a:latin typeface="Arial"/>
                <a:cs typeface="+mn-cs"/>
              </a:rPr>
              <a:t>cameras.</a:t>
            </a:r>
            <a:endParaRPr lang="en-US" sz="2400" dirty="0">
              <a:solidFill>
                <a:srgbClr val="000000"/>
              </a:solidFill>
              <a:latin typeface="Arial"/>
              <a:cs typeface="+mn-cs"/>
            </a:endParaRPr>
          </a:p>
          <a:p>
            <a:pPr defTabSz="913832" fontAlgn="auto">
              <a:spcBef>
                <a:spcPts val="0"/>
              </a:spcBef>
              <a:spcAft>
                <a:spcPts val="0"/>
              </a:spcAft>
            </a:pPr>
            <a:endParaRPr lang="en-US" sz="2400" dirty="0">
              <a:solidFill>
                <a:srgbClr val="000000"/>
              </a:solidFill>
              <a:latin typeface="Arial"/>
              <a:cs typeface="+mn-cs"/>
            </a:endParaRPr>
          </a:p>
        </p:txBody>
      </p:sp>
    </p:spTree>
    <p:extLst>
      <p:ext uri="{BB962C8B-B14F-4D97-AF65-F5344CB8AC3E}">
        <p14:creationId xmlns:p14="http://schemas.microsoft.com/office/powerpoint/2010/main" val="469542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t>RANSAC verification</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4570412" y="4038600"/>
            <a:ext cx="4421188" cy="2781300"/>
          </a:xfrm>
          <a:prstGeom prst="rect">
            <a:avLst/>
          </a:prstGeom>
          <a:noFill/>
          <a:ln w="9525">
            <a:noFill/>
            <a:round/>
            <a:headEnd/>
            <a:tailEnd/>
          </a:ln>
          <a:effectLst/>
        </p:spPr>
      </p:pic>
      <p:pic>
        <p:nvPicPr>
          <p:cNvPr id="7" name="Picture 6"/>
          <p:cNvPicPr>
            <a:picLocks noChangeAspect="1" noChangeArrowheads="1"/>
          </p:cNvPicPr>
          <p:nvPr/>
        </p:nvPicPr>
        <p:blipFill>
          <a:blip r:embed="rId4" cstate="print"/>
          <a:srcRect/>
          <a:stretch>
            <a:fillRect/>
          </a:stretch>
        </p:blipFill>
        <p:spPr bwMode="auto">
          <a:xfrm>
            <a:off x="161930" y="4230688"/>
            <a:ext cx="4033837" cy="2286000"/>
          </a:xfrm>
          <a:prstGeom prst="rect">
            <a:avLst/>
          </a:prstGeom>
          <a:noFill/>
          <a:ln w="9525">
            <a:noFill/>
            <a:round/>
            <a:headEnd/>
            <a:tailEnd/>
          </a:ln>
          <a:effectLst/>
        </p:spPr>
      </p:pic>
      <p:pic>
        <p:nvPicPr>
          <p:cNvPr id="8" name="Picture 4"/>
          <p:cNvPicPr>
            <a:picLocks noChangeAspect="1" noChangeArrowheads="1"/>
          </p:cNvPicPr>
          <p:nvPr/>
        </p:nvPicPr>
        <p:blipFill>
          <a:blip r:embed="rId5" cstate="print"/>
          <a:srcRect/>
          <a:stretch>
            <a:fillRect/>
          </a:stretch>
        </p:blipFill>
        <p:spPr bwMode="auto">
          <a:xfrm>
            <a:off x="157169" y="1335088"/>
            <a:ext cx="4033837" cy="2286000"/>
          </a:xfrm>
          <a:prstGeom prst="rect">
            <a:avLst/>
          </a:prstGeom>
          <a:noFill/>
          <a:ln w="9525">
            <a:noFill/>
            <a:round/>
            <a:headEnd/>
            <a:tailEnd/>
          </a:ln>
          <a:effectLst/>
        </p:spPr>
      </p:pic>
      <p:pic>
        <p:nvPicPr>
          <p:cNvPr id="9" name="Picture 5"/>
          <p:cNvPicPr>
            <a:picLocks noChangeAspect="1" noChangeArrowheads="1"/>
          </p:cNvPicPr>
          <p:nvPr/>
        </p:nvPicPr>
        <p:blipFill>
          <a:blip r:embed="rId6" cstate="print"/>
          <a:srcRect/>
          <a:stretch>
            <a:fillRect/>
          </a:stretch>
        </p:blipFill>
        <p:spPr bwMode="auto">
          <a:xfrm>
            <a:off x="4565651" y="1143000"/>
            <a:ext cx="4421188" cy="2781300"/>
          </a:xfrm>
          <a:prstGeom prst="rect">
            <a:avLst/>
          </a:prstGeom>
          <a:noFill/>
          <a:ln w="9525">
            <a:noFill/>
            <a:round/>
            <a:headEnd/>
            <a:tailEnd/>
          </a:ln>
          <a:effectLst/>
        </p:spPr>
      </p:pic>
    </p:spTree>
    <p:extLst>
      <p:ext uri="{BB962C8B-B14F-4D97-AF65-F5344CB8AC3E}">
        <p14:creationId xmlns:p14="http://schemas.microsoft.com/office/powerpoint/2010/main" val="3588091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a:xfrm>
            <a:off x="457200" y="228600"/>
            <a:ext cx="8229600" cy="1143000"/>
          </a:xfrm>
        </p:spPr>
        <p:txBody>
          <a:bodyPr/>
          <a:lstStyle/>
          <a:p>
            <a:r>
              <a:rPr lang="en-US" altLang="en-US" sz="3800" smtClean="0"/>
              <a:t>Instance recognition:</a:t>
            </a:r>
            <a:br>
              <a:rPr lang="en-US" altLang="en-US" sz="3800" smtClean="0"/>
            </a:br>
            <a:r>
              <a:rPr lang="en-US" altLang="en-US" sz="3800" smtClean="0"/>
              <a:t>remaining issues</a:t>
            </a:r>
          </a:p>
        </p:txBody>
      </p:sp>
      <p:sp>
        <p:nvSpPr>
          <p:cNvPr id="233475" name="Content Placeholder 2"/>
          <p:cNvSpPr>
            <a:spLocks noGrp="1"/>
          </p:cNvSpPr>
          <p:nvPr>
            <p:ph idx="1"/>
          </p:nvPr>
        </p:nvSpPr>
        <p:spPr/>
        <p:txBody>
          <a:bodyPr/>
          <a:lstStyle/>
          <a:p>
            <a:pPr>
              <a:spcBef>
                <a:spcPts val="1800"/>
              </a:spcBef>
            </a:pPr>
            <a:r>
              <a:rPr lang="en-US" altLang="en-US" sz="2800" dirty="0" smtClean="0"/>
              <a:t>How to summarize the content of an entire image?  And gauge overall similarity?</a:t>
            </a:r>
          </a:p>
          <a:p>
            <a:pPr>
              <a:spcBef>
                <a:spcPts val="1800"/>
              </a:spcBef>
            </a:pPr>
            <a:r>
              <a:rPr lang="en-US" altLang="en-US" sz="2800" dirty="0" smtClean="0"/>
              <a:t>How large should the vocabulary be?  How to perform quantization efficiently?</a:t>
            </a:r>
          </a:p>
          <a:p>
            <a:pPr>
              <a:spcBef>
                <a:spcPts val="1800"/>
              </a:spcBef>
            </a:pPr>
            <a:r>
              <a:rPr lang="en-US" altLang="en-US" sz="2800" dirty="0" smtClean="0"/>
              <a:t>Is having the same set of visual words enough to identify the object/scene?  How to verify spatial agreement?</a:t>
            </a:r>
          </a:p>
          <a:p>
            <a:pPr>
              <a:spcBef>
                <a:spcPts val="1800"/>
              </a:spcBef>
            </a:pPr>
            <a:r>
              <a:rPr lang="en-US" altLang="en-US" sz="2800" dirty="0" smtClean="0">
                <a:solidFill>
                  <a:schemeClr val="accent2"/>
                </a:solidFill>
              </a:rPr>
              <a:t>How to score the retrieval results?</a:t>
            </a:r>
          </a:p>
        </p:txBody>
      </p:sp>
      <p:sp>
        <p:nvSpPr>
          <p:cNvPr id="233476" name="TextBox 3"/>
          <p:cNvSpPr txBox="1">
            <a:spLocks noChangeArrowheads="1"/>
          </p:cNvSpPr>
          <p:nvPr/>
        </p:nvSpPr>
        <p:spPr bwMode="auto">
          <a:xfrm>
            <a:off x="7567613" y="6550025"/>
            <a:ext cx="210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smtClean="0">
                <a:solidFill>
                  <a:srgbClr val="000000"/>
                </a:solidFill>
              </a:rPr>
              <a:t>Kristen Grauman</a:t>
            </a:r>
          </a:p>
        </p:txBody>
      </p:sp>
    </p:spTree>
    <p:extLst>
      <p:ext uri="{BB962C8B-B14F-4D97-AF65-F5344CB8AC3E}">
        <p14:creationId xmlns:p14="http://schemas.microsoft.com/office/powerpoint/2010/main" val="352053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2"/>
          <p:cNvSpPr>
            <a:spLocks noGrp="1"/>
          </p:cNvSpPr>
          <p:nvPr>
            <p:ph type="title"/>
          </p:nvPr>
        </p:nvSpPr>
        <p:spPr>
          <a:xfrm>
            <a:off x="731838" y="228600"/>
            <a:ext cx="7772400" cy="1143000"/>
          </a:xfrm>
        </p:spPr>
        <p:txBody>
          <a:bodyPr/>
          <a:lstStyle/>
          <a:p>
            <a:r>
              <a:rPr lang="en-US" altLang="en-US" smtClean="0">
                <a:latin typeface="Arial" panose="020B0604020202020204" pitchFamily="34" charset="0"/>
                <a:cs typeface="Arial" panose="020B0604020202020204" pitchFamily="34" charset="0"/>
              </a:rPr>
              <a:t>Vocabulary trees: complexity</a:t>
            </a:r>
          </a:p>
        </p:txBody>
      </p:sp>
      <p:sp>
        <p:nvSpPr>
          <p:cNvPr id="4" name="TextBox 3"/>
          <p:cNvSpPr txBox="1">
            <a:spLocks noChangeArrowheads="1"/>
          </p:cNvSpPr>
          <p:nvPr/>
        </p:nvSpPr>
        <p:spPr bwMode="auto">
          <a:xfrm>
            <a:off x="533400" y="1447800"/>
            <a:ext cx="8382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smtClean="0">
                <a:solidFill>
                  <a:prstClr val="black"/>
                </a:solidFill>
                <a:latin typeface="Arial" panose="020B0604020202020204" pitchFamily="34" charset="0"/>
              </a:rPr>
              <a:t>Number of words given tree parameters: branching factor and number of levels</a:t>
            </a:r>
          </a:p>
          <a:p>
            <a:pPr eaLnBrk="1" hangingPunct="1">
              <a:spcBef>
                <a:spcPct val="0"/>
              </a:spcBef>
              <a:buNone/>
            </a:pPr>
            <a:r>
              <a:rPr lang="en-US" altLang="en-US" dirty="0">
                <a:solidFill>
                  <a:prstClr val="black"/>
                </a:solidFill>
                <a:latin typeface="Arial" panose="020B0604020202020204" pitchFamily="34" charset="0"/>
              </a:rPr>
              <a:t>	</a:t>
            </a:r>
            <a:r>
              <a:rPr lang="en-US" altLang="en-US" dirty="0" smtClean="0"/>
              <a:t>branching_factor^</a:t>
            </a:r>
            <a:r>
              <a:rPr lang="en-US" altLang="en-US" baseline="30000" dirty="0" smtClean="0"/>
              <a:t>number_of_levels</a:t>
            </a:r>
            <a:endParaRPr lang="en-US" altLang="en-US" baseline="30000" dirty="0" smtClean="0">
              <a:solidFill>
                <a:prstClr val="black"/>
              </a:solidFill>
              <a:latin typeface="Arial" panose="020B0604020202020204" pitchFamily="34" charset="0"/>
            </a:endParaRPr>
          </a:p>
          <a:p>
            <a:pPr eaLnBrk="1" hangingPunct="1">
              <a:spcBef>
                <a:spcPct val="0"/>
              </a:spcBef>
              <a:buFontTx/>
              <a:buNone/>
            </a:pPr>
            <a:endParaRPr lang="en-US" altLang="en-US" dirty="0" smtClean="0">
              <a:solidFill>
                <a:prstClr val="black"/>
              </a:solidFill>
              <a:latin typeface="Arial" panose="020B0604020202020204" pitchFamily="34" charset="0"/>
            </a:endParaRPr>
          </a:p>
          <a:p>
            <a:pPr eaLnBrk="1" hangingPunct="1">
              <a:spcBef>
                <a:spcPct val="0"/>
              </a:spcBef>
              <a:buFontTx/>
              <a:buNone/>
            </a:pPr>
            <a:r>
              <a:rPr lang="en-US" altLang="en-US" dirty="0" smtClean="0">
                <a:solidFill>
                  <a:prstClr val="black"/>
                </a:solidFill>
                <a:latin typeface="Arial" panose="020B0604020202020204" pitchFamily="34" charset="0"/>
              </a:rPr>
              <a:t>Word assignment cost vs. flat vocabulary</a:t>
            </a:r>
          </a:p>
          <a:p>
            <a:pPr eaLnBrk="1" hangingPunct="1">
              <a:spcBef>
                <a:spcPct val="0"/>
              </a:spcBef>
              <a:buFontTx/>
              <a:buNone/>
            </a:pPr>
            <a:r>
              <a:rPr lang="en-US" altLang="en-US" dirty="0">
                <a:solidFill>
                  <a:prstClr val="black"/>
                </a:solidFill>
                <a:latin typeface="Arial" panose="020B0604020202020204" pitchFamily="34" charset="0"/>
              </a:rPr>
              <a:t>	</a:t>
            </a:r>
            <a:r>
              <a:rPr lang="en-US" altLang="en-US" dirty="0" smtClean="0">
                <a:solidFill>
                  <a:prstClr val="black"/>
                </a:solidFill>
                <a:latin typeface="Arial" panose="020B0604020202020204" pitchFamily="34" charset="0"/>
              </a:rPr>
              <a:t>O(k) for flat</a:t>
            </a:r>
          </a:p>
          <a:p>
            <a:pPr eaLnBrk="1" hangingPunct="1">
              <a:spcBef>
                <a:spcPct val="0"/>
              </a:spcBef>
              <a:buFontTx/>
              <a:buNone/>
            </a:pPr>
            <a:r>
              <a:rPr lang="en-US" altLang="en-US" dirty="0" smtClean="0">
                <a:solidFill>
                  <a:prstClr val="black"/>
                </a:solidFill>
                <a:latin typeface="Arial" panose="020B0604020202020204" pitchFamily="34" charset="0"/>
              </a:rPr>
              <a:t>	O(log</a:t>
            </a:r>
            <a:r>
              <a:rPr lang="en-US" altLang="en-US" baseline="-25000" dirty="0" smtClean="0">
                <a:solidFill>
                  <a:prstClr val="black"/>
                </a:solidFill>
                <a:latin typeface="Arial" panose="020B0604020202020204" pitchFamily="34" charset="0"/>
              </a:rPr>
              <a:t>branching_factor</a:t>
            </a:r>
            <a:r>
              <a:rPr lang="en-US" altLang="en-US" dirty="0" smtClean="0">
                <a:solidFill>
                  <a:prstClr val="black"/>
                </a:solidFill>
                <a:latin typeface="Arial" panose="020B0604020202020204" pitchFamily="34" charset="0"/>
              </a:rPr>
              <a:t>(k) * </a:t>
            </a:r>
            <a:r>
              <a:rPr lang="en-US" altLang="en-US" dirty="0" err="1" smtClean="0">
                <a:solidFill>
                  <a:prstClr val="black"/>
                </a:solidFill>
                <a:latin typeface="Arial" panose="020B0604020202020204" pitchFamily="34" charset="0"/>
              </a:rPr>
              <a:t>branching_factor</a:t>
            </a:r>
            <a:r>
              <a:rPr lang="en-US" altLang="en-US" dirty="0" smtClean="0">
                <a:solidFill>
                  <a:prstClr val="black"/>
                </a:solidFill>
                <a:latin typeface="Arial" panose="020B0604020202020204" pitchFamily="34" charset="0"/>
              </a:rPr>
              <a:t>)</a:t>
            </a:r>
          </a:p>
          <a:p>
            <a:pPr eaLnBrk="1" hangingPunct="1">
              <a:spcBef>
                <a:spcPct val="0"/>
              </a:spcBef>
              <a:buFontTx/>
              <a:buNone/>
            </a:pPr>
            <a:endParaRPr lang="en-US" altLang="en-US" dirty="0">
              <a:solidFill>
                <a:prstClr val="black"/>
              </a:solidFill>
              <a:latin typeface="Arial" panose="020B0604020202020204" pitchFamily="34" charset="0"/>
            </a:endParaRPr>
          </a:p>
          <a:p>
            <a:pPr eaLnBrk="1" hangingPunct="1">
              <a:spcBef>
                <a:spcPct val="0"/>
              </a:spcBef>
              <a:buFontTx/>
              <a:buNone/>
            </a:pPr>
            <a:r>
              <a:rPr lang="en-US" altLang="en-US" dirty="0" smtClean="0">
                <a:solidFill>
                  <a:prstClr val="black"/>
                </a:solidFill>
                <a:latin typeface="Arial" panose="020B0604020202020204" pitchFamily="34" charset="0"/>
              </a:rPr>
              <a:t>Is this like a </a:t>
            </a:r>
            <a:r>
              <a:rPr lang="en-US" altLang="en-US" dirty="0" err="1" smtClean="0">
                <a:solidFill>
                  <a:prstClr val="black"/>
                </a:solidFill>
                <a:latin typeface="Arial" panose="020B0604020202020204" pitchFamily="34" charset="0"/>
              </a:rPr>
              <a:t>kd</a:t>
            </a:r>
            <a:r>
              <a:rPr lang="en-US" altLang="en-US" dirty="0" smtClean="0">
                <a:solidFill>
                  <a:prstClr val="black"/>
                </a:solidFill>
                <a:latin typeface="Arial" panose="020B0604020202020204" pitchFamily="34" charset="0"/>
              </a:rPr>
              <a:t>-tree?</a:t>
            </a:r>
          </a:p>
          <a:p>
            <a:pPr eaLnBrk="1" hangingPunct="1">
              <a:spcBef>
                <a:spcPct val="0"/>
              </a:spcBef>
              <a:buFontTx/>
              <a:buNone/>
            </a:pPr>
            <a:r>
              <a:rPr lang="en-US" altLang="en-US" dirty="0">
                <a:solidFill>
                  <a:prstClr val="black"/>
                </a:solidFill>
                <a:latin typeface="Arial" panose="020B0604020202020204" pitchFamily="34" charset="0"/>
              </a:rPr>
              <a:t>	</a:t>
            </a:r>
            <a:r>
              <a:rPr lang="en-US" altLang="en-US" sz="2400" dirty="0" smtClean="0">
                <a:solidFill>
                  <a:prstClr val="black"/>
                </a:solidFill>
                <a:latin typeface="Arial" panose="020B0604020202020204" pitchFamily="34" charset="0"/>
              </a:rPr>
              <a:t>Yes, but with better partitioning and defeatist search.</a:t>
            </a:r>
          </a:p>
          <a:p>
            <a:pPr eaLnBrk="1" hangingPunct="1">
              <a:spcBef>
                <a:spcPct val="0"/>
              </a:spcBef>
              <a:buFontTx/>
              <a:buNone/>
            </a:pPr>
            <a:r>
              <a:rPr lang="en-US" altLang="en-US" dirty="0">
                <a:solidFill>
                  <a:prstClr val="black"/>
                </a:solidFill>
                <a:latin typeface="Arial" panose="020B0604020202020204" pitchFamily="34" charset="0"/>
              </a:rPr>
              <a:t>	</a:t>
            </a:r>
            <a:r>
              <a:rPr lang="en-US" altLang="en-US" sz="2400" dirty="0" smtClean="0">
                <a:solidFill>
                  <a:prstClr val="black"/>
                </a:solidFill>
                <a:latin typeface="Arial" panose="020B0604020202020204" pitchFamily="34" charset="0"/>
              </a:rPr>
              <a:t>This hierarchical data structure is </a:t>
            </a:r>
            <a:r>
              <a:rPr lang="en-US" altLang="en-US" sz="2400" dirty="0" err="1" smtClean="0">
                <a:solidFill>
                  <a:prstClr val="black"/>
                </a:solidFill>
                <a:latin typeface="Arial" panose="020B0604020202020204" pitchFamily="34" charset="0"/>
              </a:rPr>
              <a:t>lossy</a:t>
            </a:r>
            <a:r>
              <a:rPr lang="en-US" altLang="en-US" sz="2400" dirty="0">
                <a:solidFill>
                  <a:prstClr val="black"/>
                </a:solidFill>
                <a:latin typeface="Arial" panose="020B0604020202020204" pitchFamily="34" charset="0"/>
              </a:rPr>
              <a:t> </a:t>
            </a:r>
            <a:r>
              <a:rPr lang="en-US" altLang="en-US" sz="2400" dirty="0" smtClean="0">
                <a:solidFill>
                  <a:prstClr val="black"/>
                </a:solidFill>
                <a:latin typeface="Arial" panose="020B0604020202020204" pitchFamily="34" charset="0"/>
              </a:rPr>
              <a:t>– you might not find your true nearest cluster.</a:t>
            </a:r>
            <a:endParaRPr lang="en-US" altLang="en-US" dirty="0" smtClean="0">
              <a:solidFill>
                <a:prstClr val="black"/>
              </a:solidFill>
              <a:latin typeface="Arial" panose="020B0604020202020204" pitchFamily="34" charset="0"/>
            </a:endParaRPr>
          </a:p>
          <a:p>
            <a:pPr eaLnBrk="1" hangingPunct="1">
              <a:spcBef>
                <a:spcPct val="0"/>
              </a:spcBef>
              <a:buFontTx/>
              <a:buNone/>
            </a:pPr>
            <a:endParaRPr lang="en-US" altLang="en-US"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172698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5"/>
          <p:cNvSpPr>
            <a:spLocks noChangeArrowheads="1"/>
          </p:cNvSpPr>
          <p:nvPr/>
        </p:nvSpPr>
        <p:spPr bwMode="auto">
          <a:xfrm>
            <a:off x="666750" y="3482975"/>
            <a:ext cx="3414713" cy="2693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endParaRPr>
          </a:p>
        </p:txBody>
      </p:sp>
      <p:sp>
        <p:nvSpPr>
          <p:cNvPr id="101" name="Freeform 100"/>
          <p:cNvSpPr/>
          <p:nvPr/>
        </p:nvSpPr>
        <p:spPr>
          <a:xfrm>
            <a:off x="658813" y="3484563"/>
            <a:ext cx="3433762" cy="2698750"/>
          </a:xfrm>
          <a:custGeom>
            <a:avLst/>
            <a:gdLst>
              <a:gd name="connsiteX0" fmla="*/ 7495 w 3432748"/>
              <a:gd name="connsiteY0" fmla="*/ 2698230 h 2698230"/>
              <a:gd name="connsiteX1" fmla="*/ 0 w 3432748"/>
              <a:gd name="connsiteY1" fmla="*/ 0 h 2698230"/>
              <a:gd name="connsiteX2" fmla="*/ 1379095 w 3432748"/>
              <a:gd name="connsiteY2" fmla="*/ 7495 h 2698230"/>
              <a:gd name="connsiteX3" fmla="*/ 1386590 w 3432748"/>
              <a:gd name="connsiteY3" fmla="*/ 906905 h 2698230"/>
              <a:gd name="connsiteX4" fmla="*/ 2061148 w 3432748"/>
              <a:gd name="connsiteY4" fmla="*/ 652072 h 2698230"/>
              <a:gd name="connsiteX5" fmla="*/ 2750695 w 3432748"/>
              <a:gd name="connsiteY5" fmla="*/ 554636 h 2698230"/>
              <a:gd name="connsiteX6" fmla="*/ 2735705 w 3432748"/>
              <a:gd name="connsiteY6" fmla="*/ 1506512 h 2698230"/>
              <a:gd name="connsiteX7" fmla="*/ 3425253 w 3432748"/>
              <a:gd name="connsiteY7" fmla="*/ 1371600 h 2698230"/>
              <a:gd name="connsiteX8" fmla="*/ 3432748 w 3432748"/>
              <a:gd name="connsiteY8" fmla="*/ 2683239 h 2698230"/>
              <a:gd name="connsiteX9" fmla="*/ 7495 w 3432748"/>
              <a:gd name="connsiteY9" fmla="*/ 2698230 h 269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748" h="2698230">
                <a:moveTo>
                  <a:pt x="7495" y="2698230"/>
                </a:moveTo>
                <a:cubicBezTo>
                  <a:pt x="4997" y="1798820"/>
                  <a:pt x="2498" y="899410"/>
                  <a:pt x="0" y="0"/>
                </a:cubicBezTo>
                <a:lnTo>
                  <a:pt x="1379095" y="7495"/>
                </a:lnTo>
                <a:cubicBezTo>
                  <a:pt x="1381593" y="307298"/>
                  <a:pt x="1384092" y="607102"/>
                  <a:pt x="1386590" y="906905"/>
                </a:cubicBezTo>
                <a:lnTo>
                  <a:pt x="2061148" y="652072"/>
                </a:lnTo>
                <a:lnTo>
                  <a:pt x="2750695" y="554636"/>
                </a:lnTo>
                <a:lnTo>
                  <a:pt x="2735705" y="1506512"/>
                </a:lnTo>
                <a:lnTo>
                  <a:pt x="3425253" y="1371600"/>
                </a:lnTo>
                <a:cubicBezTo>
                  <a:pt x="3427751" y="1808813"/>
                  <a:pt x="3430250" y="2246026"/>
                  <a:pt x="3432748" y="2683239"/>
                </a:cubicBezTo>
                <a:lnTo>
                  <a:pt x="7495" y="269823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anchor="ctr"/>
          <a:lstStyle/>
          <a:p>
            <a:pPr algn="ctr" defTabSz="913832" fontAlgn="auto">
              <a:spcBef>
                <a:spcPts val="0"/>
              </a:spcBef>
              <a:spcAft>
                <a:spcPts val="0"/>
              </a:spcAft>
              <a:defRPr/>
            </a:pPr>
            <a:endParaRPr lang="en-US" dirty="0">
              <a:solidFill>
                <a:prstClr val="white"/>
              </a:solidFill>
            </a:endParaRPr>
          </a:p>
          <a:p>
            <a:pPr algn="ctr" defTabSz="913832" fontAlgn="auto">
              <a:spcBef>
                <a:spcPts val="0"/>
              </a:spcBef>
              <a:spcAft>
                <a:spcPts val="0"/>
              </a:spcAft>
              <a:defRPr/>
            </a:pPr>
            <a:endParaRPr lang="en-US" dirty="0">
              <a:solidFill>
                <a:prstClr val="white"/>
              </a:solidFill>
            </a:endParaRPr>
          </a:p>
          <a:p>
            <a:pPr algn="ctr" defTabSz="913832" fontAlgn="auto">
              <a:spcBef>
                <a:spcPts val="0"/>
              </a:spcBef>
              <a:spcAft>
                <a:spcPts val="0"/>
              </a:spcAft>
              <a:defRPr/>
            </a:pPr>
            <a:endParaRPr lang="en-US" dirty="0">
              <a:solidFill>
                <a:prstClr val="white"/>
              </a:solidFill>
            </a:endParaRPr>
          </a:p>
          <a:p>
            <a:pPr algn="ctr" defTabSz="913832" fontAlgn="auto">
              <a:spcBef>
                <a:spcPts val="0"/>
              </a:spcBef>
              <a:spcAft>
                <a:spcPts val="0"/>
              </a:spcAft>
              <a:defRPr/>
            </a:pPr>
            <a:endParaRPr lang="en-US" sz="1600" dirty="0">
              <a:solidFill>
                <a:prstClr val="white"/>
              </a:solidFill>
            </a:endParaRPr>
          </a:p>
        </p:txBody>
      </p:sp>
      <p:sp>
        <p:nvSpPr>
          <p:cNvPr id="234500" name="Title 1"/>
          <p:cNvSpPr>
            <a:spLocks noGrp="1"/>
          </p:cNvSpPr>
          <p:nvPr>
            <p:ph type="title"/>
          </p:nvPr>
        </p:nvSpPr>
        <p:spPr>
          <a:xfrm>
            <a:off x="457200" y="76200"/>
            <a:ext cx="8229600" cy="1143000"/>
          </a:xfrm>
        </p:spPr>
        <p:txBody>
          <a:bodyPr/>
          <a:lstStyle/>
          <a:p>
            <a:pPr eaLnBrk="1" hangingPunct="1"/>
            <a:r>
              <a:rPr lang="en-US" altLang="en-US" sz="3800" smtClean="0">
                <a:latin typeface="Arial" panose="020B0604020202020204" pitchFamily="34" charset="0"/>
                <a:cs typeface="Arial" panose="020B0604020202020204" pitchFamily="34" charset="0"/>
              </a:rPr>
              <a:t>Scoring retrieval quality</a:t>
            </a:r>
          </a:p>
        </p:txBody>
      </p:sp>
      <p:sp>
        <p:nvSpPr>
          <p:cNvPr id="234501" name="Rectangle 6"/>
          <p:cNvSpPr>
            <a:spLocks noChangeArrowheads="1"/>
          </p:cNvSpPr>
          <p:nvPr/>
        </p:nvSpPr>
        <p:spPr bwMode="auto">
          <a:xfrm>
            <a:off x="666750" y="3482975"/>
            <a:ext cx="3414713" cy="2693988"/>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1380" tIns="45692" rIns="91380" bIns="45692"/>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endParaRPr>
          </a:p>
        </p:txBody>
      </p:sp>
      <p:sp>
        <p:nvSpPr>
          <p:cNvPr id="234502" name="Freeform 7"/>
          <p:cNvSpPr>
            <a:spLocks/>
          </p:cNvSpPr>
          <p:nvPr/>
        </p:nvSpPr>
        <p:spPr bwMode="auto">
          <a:xfrm>
            <a:off x="666750" y="3482975"/>
            <a:ext cx="1588" cy="2693988"/>
          </a:xfrm>
          <a:custGeom>
            <a:avLst/>
            <a:gdLst>
              <a:gd name="T0" fmla="*/ 0 w 1588"/>
              <a:gd name="T1" fmla="*/ 2147483647 h 470"/>
              <a:gd name="T2" fmla="*/ 0 w 1588"/>
              <a:gd name="T3" fmla="*/ 0 h 470"/>
              <a:gd name="T4" fmla="*/ 0 w 1588"/>
              <a:gd name="T5" fmla="*/ 0 h 470"/>
              <a:gd name="T6" fmla="*/ 0 60000 65536"/>
              <a:gd name="T7" fmla="*/ 0 60000 65536"/>
              <a:gd name="T8" fmla="*/ 0 60000 65536"/>
              <a:gd name="T9" fmla="*/ 0 w 1588"/>
              <a:gd name="T10" fmla="*/ 0 h 470"/>
              <a:gd name="T11" fmla="*/ 1588 w 1588"/>
              <a:gd name="T12" fmla="*/ 470 h 470"/>
            </a:gdLst>
            <a:ahLst/>
            <a:cxnLst>
              <a:cxn ang="T6">
                <a:pos x="T0" y="T1"/>
              </a:cxn>
              <a:cxn ang="T7">
                <a:pos x="T2" y="T3"/>
              </a:cxn>
              <a:cxn ang="T8">
                <a:pos x="T4" y="T5"/>
              </a:cxn>
            </a:cxnLst>
            <a:rect l="T9" t="T10" r="T11" b="T12"/>
            <a:pathLst>
              <a:path w="1588" h="470">
                <a:moveTo>
                  <a:pt x="0" y="47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91380" tIns="45692" rIns="91380" bIns="45692"/>
          <a:lstStyle/>
          <a:p>
            <a:endParaRPr lang="en-US" smtClean="0">
              <a:solidFill>
                <a:prstClr val="black"/>
              </a:solidFill>
            </a:endParaRPr>
          </a:p>
        </p:txBody>
      </p:sp>
      <p:sp>
        <p:nvSpPr>
          <p:cNvPr id="234503" name="Freeform 8"/>
          <p:cNvSpPr>
            <a:spLocks/>
          </p:cNvSpPr>
          <p:nvPr/>
        </p:nvSpPr>
        <p:spPr bwMode="auto">
          <a:xfrm>
            <a:off x="1350963" y="3482975"/>
            <a:ext cx="1587" cy="2693988"/>
          </a:xfrm>
          <a:custGeom>
            <a:avLst/>
            <a:gdLst>
              <a:gd name="T0" fmla="*/ 0 w 1588"/>
              <a:gd name="T1" fmla="*/ 2147483647 h 470"/>
              <a:gd name="T2" fmla="*/ 0 w 1588"/>
              <a:gd name="T3" fmla="*/ 0 h 470"/>
              <a:gd name="T4" fmla="*/ 0 w 1588"/>
              <a:gd name="T5" fmla="*/ 0 h 470"/>
              <a:gd name="T6" fmla="*/ 0 60000 65536"/>
              <a:gd name="T7" fmla="*/ 0 60000 65536"/>
              <a:gd name="T8" fmla="*/ 0 60000 65536"/>
              <a:gd name="T9" fmla="*/ 0 w 1588"/>
              <a:gd name="T10" fmla="*/ 0 h 470"/>
              <a:gd name="T11" fmla="*/ 1588 w 1588"/>
              <a:gd name="T12" fmla="*/ 470 h 470"/>
            </a:gdLst>
            <a:ahLst/>
            <a:cxnLst>
              <a:cxn ang="T6">
                <a:pos x="T0" y="T1"/>
              </a:cxn>
              <a:cxn ang="T7">
                <a:pos x="T2" y="T3"/>
              </a:cxn>
              <a:cxn ang="T8">
                <a:pos x="T4" y="T5"/>
              </a:cxn>
            </a:cxnLst>
            <a:rect l="T9" t="T10" r="T11" b="T12"/>
            <a:pathLst>
              <a:path w="1588" h="470">
                <a:moveTo>
                  <a:pt x="0" y="47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91380" tIns="45692" rIns="91380" bIns="45692"/>
          <a:lstStyle/>
          <a:p>
            <a:endParaRPr lang="en-US" smtClean="0">
              <a:solidFill>
                <a:prstClr val="black"/>
              </a:solidFill>
            </a:endParaRPr>
          </a:p>
        </p:txBody>
      </p:sp>
      <p:sp>
        <p:nvSpPr>
          <p:cNvPr id="234504" name="Freeform 9"/>
          <p:cNvSpPr>
            <a:spLocks/>
          </p:cNvSpPr>
          <p:nvPr/>
        </p:nvSpPr>
        <p:spPr bwMode="auto">
          <a:xfrm>
            <a:off x="2033588" y="3482975"/>
            <a:ext cx="1587" cy="2693988"/>
          </a:xfrm>
          <a:custGeom>
            <a:avLst/>
            <a:gdLst>
              <a:gd name="T0" fmla="*/ 0 w 1588"/>
              <a:gd name="T1" fmla="*/ 2147483647 h 470"/>
              <a:gd name="T2" fmla="*/ 0 w 1588"/>
              <a:gd name="T3" fmla="*/ 0 h 470"/>
              <a:gd name="T4" fmla="*/ 0 w 1588"/>
              <a:gd name="T5" fmla="*/ 0 h 470"/>
              <a:gd name="T6" fmla="*/ 0 60000 65536"/>
              <a:gd name="T7" fmla="*/ 0 60000 65536"/>
              <a:gd name="T8" fmla="*/ 0 60000 65536"/>
              <a:gd name="T9" fmla="*/ 0 w 1588"/>
              <a:gd name="T10" fmla="*/ 0 h 470"/>
              <a:gd name="T11" fmla="*/ 1588 w 1588"/>
              <a:gd name="T12" fmla="*/ 470 h 470"/>
            </a:gdLst>
            <a:ahLst/>
            <a:cxnLst>
              <a:cxn ang="T6">
                <a:pos x="T0" y="T1"/>
              </a:cxn>
              <a:cxn ang="T7">
                <a:pos x="T2" y="T3"/>
              </a:cxn>
              <a:cxn ang="T8">
                <a:pos x="T4" y="T5"/>
              </a:cxn>
            </a:cxnLst>
            <a:rect l="T9" t="T10" r="T11" b="T12"/>
            <a:pathLst>
              <a:path w="1588" h="470">
                <a:moveTo>
                  <a:pt x="0" y="47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91380" tIns="45692" rIns="91380" bIns="45692"/>
          <a:lstStyle/>
          <a:p>
            <a:endParaRPr lang="en-US" smtClean="0">
              <a:solidFill>
                <a:prstClr val="black"/>
              </a:solidFill>
            </a:endParaRPr>
          </a:p>
        </p:txBody>
      </p:sp>
      <p:sp>
        <p:nvSpPr>
          <p:cNvPr id="234505" name="Freeform 10"/>
          <p:cNvSpPr>
            <a:spLocks/>
          </p:cNvSpPr>
          <p:nvPr/>
        </p:nvSpPr>
        <p:spPr bwMode="auto">
          <a:xfrm>
            <a:off x="2716213" y="3482975"/>
            <a:ext cx="1587" cy="2693988"/>
          </a:xfrm>
          <a:custGeom>
            <a:avLst/>
            <a:gdLst>
              <a:gd name="T0" fmla="*/ 0 w 1588"/>
              <a:gd name="T1" fmla="*/ 2147483647 h 470"/>
              <a:gd name="T2" fmla="*/ 0 w 1588"/>
              <a:gd name="T3" fmla="*/ 0 h 470"/>
              <a:gd name="T4" fmla="*/ 0 w 1588"/>
              <a:gd name="T5" fmla="*/ 0 h 470"/>
              <a:gd name="T6" fmla="*/ 0 60000 65536"/>
              <a:gd name="T7" fmla="*/ 0 60000 65536"/>
              <a:gd name="T8" fmla="*/ 0 60000 65536"/>
              <a:gd name="T9" fmla="*/ 0 w 1588"/>
              <a:gd name="T10" fmla="*/ 0 h 470"/>
              <a:gd name="T11" fmla="*/ 1588 w 1588"/>
              <a:gd name="T12" fmla="*/ 470 h 470"/>
            </a:gdLst>
            <a:ahLst/>
            <a:cxnLst>
              <a:cxn ang="T6">
                <a:pos x="T0" y="T1"/>
              </a:cxn>
              <a:cxn ang="T7">
                <a:pos x="T2" y="T3"/>
              </a:cxn>
              <a:cxn ang="T8">
                <a:pos x="T4" y="T5"/>
              </a:cxn>
            </a:cxnLst>
            <a:rect l="T9" t="T10" r="T11" b="T12"/>
            <a:pathLst>
              <a:path w="1588" h="470">
                <a:moveTo>
                  <a:pt x="0" y="47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91380" tIns="45692" rIns="91380" bIns="45692"/>
          <a:lstStyle/>
          <a:p>
            <a:endParaRPr lang="en-US" smtClean="0">
              <a:solidFill>
                <a:prstClr val="black"/>
              </a:solidFill>
            </a:endParaRPr>
          </a:p>
        </p:txBody>
      </p:sp>
      <p:sp>
        <p:nvSpPr>
          <p:cNvPr id="234506" name="Freeform 11"/>
          <p:cNvSpPr>
            <a:spLocks/>
          </p:cNvSpPr>
          <p:nvPr/>
        </p:nvSpPr>
        <p:spPr bwMode="auto">
          <a:xfrm>
            <a:off x="3398838" y="3482975"/>
            <a:ext cx="1587" cy="2693988"/>
          </a:xfrm>
          <a:custGeom>
            <a:avLst/>
            <a:gdLst>
              <a:gd name="T0" fmla="*/ 0 w 1588"/>
              <a:gd name="T1" fmla="*/ 2147483647 h 470"/>
              <a:gd name="T2" fmla="*/ 0 w 1588"/>
              <a:gd name="T3" fmla="*/ 0 h 470"/>
              <a:gd name="T4" fmla="*/ 0 w 1588"/>
              <a:gd name="T5" fmla="*/ 0 h 470"/>
              <a:gd name="T6" fmla="*/ 0 60000 65536"/>
              <a:gd name="T7" fmla="*/ 0 60000 65536"/>
              <a:gd name="T8" fmla="*/ 0 60000 65536"/>
              <a:gd name="T9" fmla="*/ 0 w 1588"/>
              <a:gd name="T10" fmla="*/ 0 h 470"/>
              <a:gd name="T11" fmla="*/ 1588 w 1588"/>
              <a:gd name="T12" fmla="*/ 470 h 470"/>
            </a:gdLst>
            <a:ahLst/>
            <a:cxnLst>
              <a:cxn ang="T6">
                <a:pos x="T0" y="T1"/>
              </a:cxn>
              <a:cxn ang="T7">
                <a:pos x="T2" y="T3"/>
              </a:cxn>
              <a:cxn ang="T8">
                <a:pos x="T4" y="T5"/>
              </a:cxn>
            </a:cxnLst>
            <a:rect l="T9" t="T10" r="T11" b="T12"/>
            <a:pathLst>
              <a:path w="1588" h="470">
                <a:moveTo>
                  <a:pt x="0" y="47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91380" tIns="45692" rIns="91380" bIns="45692"/>
          <a:lstStyle/>
          <a:p>
            <a:endParaRPr lang="en-US" smtClean="0">
              <a:solidFill>
                <a:prstClr val="black"/>
              </a:solidFill>
            </a:endParaRPr>
          </a:p>
        </p:txBody>
      </p:sp>
      <p:sp>
        <p:nvSpPr>
          <p:cNvPr id="234507" name="Freeform 12"/>
          <p:cNvSpPr>
            <a:spLocks/>
          </p:cNvSpPr>
          <p:nvPr/>
        </p:nvSpPr>
        <p:spPr bwMode="auto">
          <a:xfrm>
            <a:off x="4081463" y="3482975"/>
            <a:ext cx="1587" cy="2693988"/>
          </a:xfrm>
          <a:custGeom>
            <a:avLst/>
            <a:gdLst>
              <a:gd name="T0" fmla="*/ 0 w 1588"/>
              <a:gd name="T1" fmla="*/ 2147483647 h 470"/>
              <a:gd name="T2" fmla="*/ 0 w 1588"/>
              <a:gd name="T3" fmla="*/ 0 h 470"/>
              <a:gd name="T4" fmla="*/ 0 w 1588"/>
              <a:gd name="T5" fmla="*/ 0 h 470"/>
              <a:gd name="T6" fmla="*/ 0 60000 65536"/>
              <a:gd name="T7" fmla="*/ 0 60000 65536"/>
              <a:gd name="T8" fmla="*/ 0 60000 65536"/>
              <a:gd name="T9" fmla="*/ 0 w 1588"/>
              <a:gd name="T10" fmla="*/ 0 h 470"/>
              <a:gd name="T11" fmla="*/ 1588 w 1588"/>
              <a:gd name="T12" fmla="*/ 470 h 470"/>
            </a:gdLst>
            <a:ahLst/>
            <a:cxnLst>
              <a:cxn ang="T6">
                <a:pos x="T0" y="T1"/>
              </a:cxn>
              <a:cxn ang="T7">
                <a:pos x="T2" y="T3"/>
              </a:cxn>
              <a:cxn ang="T8">
                <a:pos x="T4" y="T5"/>
              </a:cxn>
            </a:cxnLst>
            <a:rect l="T9" t="T10" r="T11" b="T12"/>
            <a:pathLst>
              <a:path w="1588" h="470">
                <a:moveTo>
                  <a:pt x="0" y="470"/>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91380" tIns="45692" rIns="91380" bIns="45692"/>
          <a:lstStyle/>
          <a:p>
            <a:endParaRPr lang="en-US" smtClean="0">
              <a:solidFill>
                <a:prstClr val="black"/>
              </a:solidFill>
            </a:endParaRPr>
          </a:p>
        </p:txBody>
      </p:sp>
      <p:sp>
        <p:nvSpPr>
          <p:cNvPr id="234508" name="Freeform 13"/>
          <p:cNvSpPr>
            <a:spLocks/>
          </p:cNvSpPr>
          <p:nvPr/>
        </p:nvSpPr>
        <p:spPr bwMode="auto">
          <a:xfrm>
            <a:off x="666750" y="6176963"/>
            <a:ext cx="3414713" cy="1587"/>
          </a:xfrm>
          <a:custGeom>
            <a:avLst/>
            <a:gdLst>
              <a:gd name="T0" fmla="*/ 0 w 595"/>
              <a:gd name="T1" fmla="*/ 0 h 1587"/>
              <a:gd name="T2" fmla="*/ 2147483647 w 595"/>
              <a:gd name="T3" fmla="*/ 0 h 1587"/>
              <a:gd name="T4" fmla="*/ 2147483647 w 595"/>
              <a:gd name="T5" fmla="*/ 0 h 1587"/>
              <a:gd name="T6" fmla="*/ 0 60000 65536"/>
              <a:gd name="T7" fmla="*/ 0 60000 65536"/>
              <a:gd name="T8" fmla="*/ 0 60000 65536"/>
              <a:gd name="T9" fmla="*/ 0 w 595"/>
              <a:gd name="T10" fmla="*/ 0 h 1587"/>
              <a:gd name="T11" fmla="*/ 595 w 595"/>
              <a:gd name="T12" fmla="*/ 1587 h 1587"/>
            </a:gdLst>
            <a:ahLst/>
            <a:cxnLst>
              <a:cxn ang="T6">
                <a:pos x="T0" y="T1"/>
              </a:cxn>
              <a:cxn ang="T7">
                <a:pos x="T2" y="T3"/>
              </a:cxn>
              <a:cxn ang="T8">
                <a:pos x="T4" y="T5"/>
              </a:cxn>
            </a:cxnLst>
            <a:rect l="T9" t="T10" r="T11" b="T12"/>
            <a:pathLst>
              <a:path w="595" h="1587">
                <a:moveTo>
                  <a:pt x="0" y="0"/>
                </a:move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91380" tIns="45692" rIns="91380" bIns="45692"/>
          <a:lstStyle/>
          <a:p>
            <a:endParaRPr lang="en-US" smtClean="0">
              <a:solidFill>
                <a:prstClr val="black"/>
              </a:solidFill>
            </a:endParaRPr>
          </a:p>
        </p:txBody>
      </p:sp>
      <p:sp>
        <p:nvSpPr>
          <p:cNvPr id="234509" name="Freeform 14"/>
          <p:cNvSpPr>
            <a:spLocks/>
          </p:cNvSpPr>
          <p:nvPr/>
        </p:nvSpPr>
        <p:spPr bwMode="auto">
          <a:xfrm>
            <a:off x="666750" y="5637213"/>
            <a:ext cx="3414713" cy="1587"/>
          </a:xfrm>
          <a:custGeom>
            <a:avLst/>
            <a:gdLst>
              <a:gd name="T0" fmla="*/ 0 w 595"/>
              <a:gd name="T1" fmla="*/ 0 h 1587"/>
              <a:gd name="T2" fmla="*/ 2147483647 w 595"/>
              <a:gd name="T3" fmla="*/ 0 h 1587"/>
              <a:gd name="T4" fmla="*/ 2147483647 w 595"/>
              <a:gd name="T5" fmla="*/ 0 h 1587"/>
              <a:gd name="T6" fmla="*/ 0 60000 65536"/>
              <a:gd name="T7" fmla="*/ 0 60000 65536"/>
              <a:gd name="T8" fmla="*/ 0 60000 65536"/>
              <a:gd name="T9" fmla="*/ 0 w 595"/>
              <a:gd name="T10" fmla="*/ 0 h 1587"/>
              <a:gd name="T11" fmla="*/ 595 w 595"/>
              <a:gd name="T12" fmla="*/ 1587 h 1587"/>
            </a:gdLst>
            <a:ahLst/>
            <a:cxnLst>
              <a:cxn ang="T6">
                <a:pos x="T0" y="T1"/>
              </a:cxn>
              <a:cxn ang="T7">
                <a:pos x="T2" y="T3"/>
              </a:cxn>
              <a:cxn ang="T8">
                <a:pos x="T4" y="T5"/>
              </a:cxn>
            </a:cxnLst>
            <a:rect l="T9" t="T10" r="T11" b="T12"/>
            <a:pathLst>
              <a:path w="595" h="1587">
                <a:moveTo>
                  <a:pt x="0" y="0"/>
                </a:move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91380" tIns="45692" rIns="91380" bIns="45692"/>
          <a:lstStyle/>
          <a:p>
            <a:endParaRPr lang="en-US" smtClean="0">
              <a:solidFill>
                <a:prstClr val="black"/>
              </a:solidFill>
            </a:endParaRPr>
          </a:p>
        </p:txBody>
      </p:sp>
      <p:sp>
        <p:nvSpPr>
          <p:cNvPr id="234510" name="Freeform 15"/>
          <p:cNvSpPr>
            <a:spLocks/>
          </p:cNvSpPr>
          <p:nvPr/>
        </p:nvSpPr>
        <p:spPr bwMode="auto">
          <a:xfrm>
            <a:off x="666750" y="5099050"/>
            <a:ext cx="3414713" cy="1588"/>
          </a:xfrm>
          <a:custGeom>
            <a:avLst/>
            <a:gdLst>
              <a:gd name="T0" fmla="*/ 0 w 595"/>
              <a:gd name="T1" fmla="*/ 0 h 1587"/>
              <a:gd name="T2" fmla="*/ 2147483647 w 595"/>
              <a:gd name="T3" fmla="*/ 0 h 1587"/>
              <a:gd name="T4" fmla="*/ 2147483647 w 595"/>
              <a:gd name="T5" fmla="*/ 0 h 1587"/>
              <a:gd name="T6" fmla="*/ 0 60000 65536"/>
              <a:gd name="T7" fmla="*/ 0 60000 65536"/>
              <a:gd name="T8" fmla="*/ 0 60000 65536"/>
              <a:gd name="T9" fmla="*/ 0 w 595"/>
              <a:gd name="T10" fmla="*/ 0 h 1587"/>
              <a:gd name="T11" fmla="*/ 595 w 595"/>
              <a:gd name="T12" fmla="*/ 1587 h 1587"/>
            </a:gdLst>
            <a:ahLst/>
            <a:cxnLst>
              <a:cxn ang="T6">
                <a:pos x="T0" y="T1"/>
              </a:cxn>
              <a:cxn ang="T7">
                <a:pos x="T2" y="T3"/>
              </a:cxn>
              <a:cxn ang="T8">
                <a:pos x="T4" y="T5"/>
              </a:cxn>
            </a:cxnLst>
            <a:rect l="T9" t="T10" r="T11" b="T12"/>
            <a:pathLst>
              <a:path w="595" h="1587">
                <a:moveTo>
                  <a:pt x="0" y="0"/>
                </a:move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91380" tIns="45692" rIns="91380" bIns="45692"/>
          <a:lstStyle/>
          <a:p>
            <a:endParaRPr lang="en-US" smtClean="0">
              <a:solidFill>
                <a:prstClr val="black"/>
              </a:solidFill>
            </a:endParaRPr>
          </a:p>
        </p:txBody>
      </p:sp>
      <p:sp>
        <p:nvSpPr>
          <p:cNvPr id="234511" name="Freeform 16"/>
          <p:cNvSpPr>
            <a:spLocks/>
          </p:cNvSpPr>
          <p:nvPr/>
        </p:nvSpPr>
        <p:spPr bwMode="auto">
          <a:xfrm>
            <a:off x="666750" y="4554538"/>
            <a:ext cx="3414713" cy="1587"/>
          </a:xfrm>
          <a:custGeom>
            <a:avLst/>
            <a:gdLst>
              <a:gd name="T0" fmla="*/ 0 w 595"/>
              <a:gd name="T1" fmla="*/ 0 h 1587"/>
              <a:gd name="T2" fmla="*/ 2147483647 w 595"/>
              <a:gd name="T3" fmla="*/ 0 h 1587"/>
              <a:gd name="T4" fmla="*/ 2147483647 w 595"/>
              <a:gd name="T5" fmla="*/ 0 h 1587"/>
              <a:gd name="T6" fmla="*/ 0 60000 65536"/>
              <a:gd name="T7" fmla="*/ 0 60000 65536"/>
              <a:gd name="T8" fmla="*/ 0 60000 65536"/>
              <a:gd name="T9" fmla="*/ 0 w 595"/>
              <a:gd name="T10" fmla="*/ 0 h 1587"/>
              <a:gd name="T11" fmla="*/ 595 w 595"/>
              <a:gd name="T12" fmla="*/ 1587 h 1587"/>
            </a:gdLst>
            <a:ahLst/>
            <a:cxnLst>
              <a:cxn ang="T6">
                <a:pos x="T0" y="T1"/>
              </a:cxn>
              <a:cxn ang="T7">
                <a:pos x="T2" y="T3"/>
              </a:cxn>
              <a:cxn ang="T8">
                <a:pos x="T4" y="T5"/>
              </a:cxn>
            </a:cxnLst>
            <a:rect l="T9" t="T10" r="T11" b="T12"/>
            <a:pathLst>
              <a:path w="595" h="1587">
                <a:moveTo>
                  <a:pt x="0" y="0"/>
                </a:move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91380" tIns="45692" rIns="91380" bIns="45692"/>
          <a:lstStyle/>
          <a:p>
            <a:endParaRPr lang="en-US" smtClean="0">
              <a:solidFill>
                <a:prstClr val="black"/>
              </a:solidFill>
            </a:endParaRPr>
          </a:p>
        </p:txBody>
      </p:sp>
      <p:sp>
        <p:nvSpPr>
          <p:cNvPr id="234512" name="Freeform 17"/>
          <p:cNvSpPr>
            <a:spLocks/>
          </p:cNvSpPr>
          <p:nvPr/>
        </p:nvSpPr>
        <p:spPr bwMode="auto">
          <a:xfrm>
            <a:off x="666750" y="4021138"/>
            <a:ext cx="3414713" cy="1587"/>
          </a:xfrm>
          <a:custGeom>
            <a:avLst/>
            <a:gdLst>
              <a:gd name="T0" fmla="*/ 0 w 595"/>
              <a:gd name="T1" fmla="*/ 0 h 1587"/>
              <a:gd name="T2" fmla="*/ 2147483647 w 595"/>
              <a:gd name="T3" fmla="*/ 0 h 1587"/>
              <a:gd name="T4" fmla="*/ 2147483647 w 595"/>
              <a:gd name="T5" fmla="*/ 0 h 1587"/>
              <a:gd name="T6" fmla="*/ 0 60000 65536"/>
              <a:gd name="T7" fmla="*/ 0 60000 65536"/>
              <a:gd name="T8" fmla="*/ 0 60000 65536"/>
              <a:gd name="T9" fmla="*/ 0 w 595"/>
              <a:gd name="T10" fmla="*/ 0 h 1587"/>
              <a:gd name="T11" fmla="*/ 595 w 595"/>
              <a:gd name="T12" fmla="*/ 1587 h 1587"/>
            </a:gdLst>
            <a:ahLst/>
            <a:cxnLst>
              <a:cxn ang="T6">
                <a:pos x="T0" y="T1"/>
              </a:cxn>
              <a:cxn ang="T7">
                <a:pos x="T2" y="T3"/>
              </a:cxn>
              <a:cxn ang="T8">
                <a:pos x="T4" y="T5"/>
              </a:cxn>
            </a:cxnLst>
            <a:rect l="T9" t="T10" r="T11" b="T12"/>
            <a:pathLst>
              <a:path w="595" h="1587">
                <a:moveTo>
                  <a:pt x="0" y="0"/>
                </a:move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91380" tIns="45692" rIns="91380" bIns="45692"/>
          <a:lstStyle/>
          <a:p>
            <a:endParaRPr lang="en-US" smtClean="0">
              <a:solidFill>
                <a:prstClr val="black"/>
              </a:solidFill>
            </a:endParaRPr>
          </a:p>
        </p:txBody>
      </p:sp>
      <p:sp>
        <p:nvSpPr>
          <p:cNvPr id="234513" name="Freeform 18"/>
          <p:cNvSpPr>
            <a:spLocks/>
          </p:cNvSpPr>
          <p:nvPr/>
        </p:nvSpPr>
        <p:spPr bwMode="auto">
          <a:xfrm>
            <a:off x="666750" y="3482975"/>
            <a:ext cx="3414713" cy="1588"/>
          </a:xfrm>
          <a:custGeom>
            <a:avLst/>
            <a:gdLst>
              <a:gd name="T0" fmla="*/ 0 w 595"/>
              <a:gd name="T1" fmla="*/ 0 h 1587"/>
              <a:gd name="T2" fmla="*/ 2147483647 w 595"/>
              <a:gd name="T3" fmla="*/ 0 h 1587"/>
              <a:gd name="T4" fmla="*/ 2147483647 w 595"/>
              <a:gd name="T5" fmla="*/ 0 h 1587"/>
              <a:gd name="T6" fmla="*/ 0 60000 65536"/>
              <a:gd name="T7" fmla="*/ 0 60000 65536"/>
              <a:gd name="T8" fmla="*/ 0 60000 65536"/>
              <a:gd name="T9" fmla="*/ 0 w 595"/>
              <a:gd name="T10" fmla="*/ 0 h 1587"/>
              <a:gd name="T11" fmla="*/ 595 w 595"/>
              <a:gd name="T12" fmla="*/ 1587 h 1587"/>
            </a:gdLst>
            <a:ahLst/>
            <a:cxnLst>
              <a:cxn ang="T6">
                <a:pos x="T0" y="T1"/>
              </a:cxn>
              <a:cxn ang="T7">
                <a:pos x="T2" y="T3"/>
              </a:cxn>
              <a:cxn ang="T8">
                <a:pos x="T4" y="T5"/>
              </a:cxn>
            </a:cxnLst>
            <a:rect l="T9" t="T10" r="T11" b="T12"/>
            <a:pathLst>
              <a:path w="595" h="1587">
                <a:moveTo>
                  <a:pt x="0" y="0"/>
                </a:move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91380" tIns="45692" rIns="91380" bIns="45692"/>
          <a:lstStyle/>
          <a:p>
            <a:endParaRPr lang="en-US" smtClean="0">
              <a:solidFill>
                <a:prstClr val="black"/>
              </a:solidFill>
            </a:endParaRPr>
          </a:p>
        </p:txBody>
      </p:sp>
      <p:sp>
        <p:nvSpPr>
          <p:cNvPr id="234514" name="Line 19"/>
          <p:cNvSpPr>
            <a:spLocks noChangeShapeType="1"/>
          </p:cNvSpPr>
          <p:nvPr/>
        </p:nvSpPr>
        <p:spPr bwMode="auto">
          <a:xfrm>
            <a:off x="666750" y="3482975"/>
            <a:ext cx="341471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15" name="Freeform 20"/>
          <p:cNvSpPr>
            <a:spLocks/>
          </p:cNvSpPr>
          <p:nvPr/>
        </p:nvSpPr>
        <p:spPr bwMode="auto">
          <a:xfrm>
            <a:off x="666750" y="3482975"/>
            <a:ext cx="3414713" cy="2693988"/>
          </a:xfrm>
          <a:custGeom>
            <a:avLst/>
            <a:gdLst>
              <a:gd name="T0" fmla="*/ 0 w 595"/>
              <a:gd name="T1" fmla="*/ 2147483647 h 470"/>
              <a:gd name="T2" fmla="*/ 2147483647 w 595"/>
              <a:gd name="T3" fmla="*/ 2147483647 h 470"/>
              <a:gd name="T4" fmla="*/ 2147483647 w 595"/>
              <a:gd name="T5" fmla="*/ 0 h 470"/>
              <a:gd name="T6" fmla="*/ 0 60000 65536"/>
              <a:gd name="T7" fmla="*/ 0 60000 65536"/>
              <a:gd name="T8" fmla="*/ 0 60000 65536"/>
              <a:gd name="T9" fmla="*/ 0 w 595"/>
              <a:gd name="T10" fmla="*/ 0 h 470"/>
              <a:gd name="T11" fmla="*/ 595 w 595"/>
              <a:gd name="T12" fmla="*/ 470 h 470"/>
            </a:gdLst>
            <a:ahLst/>
            <a:cxnLst>
              <a:cxn ang="T6">
                <a:pos x="T0" y="T1"/>
              </a:cxn>
              <a:cxn ang="T7">
                <a:pos x="T2" y="T3"/>
              </a:cxn>
              <a:cxn ang="T8">
                <a:pos x="T4" y="T5"/>
              </a:cxn>
            </a:cxnLst>
            <a:rect l="T9" t="T10" r="T11" b="T12"/>
            <a:pathLst>
              <a:path w="595" h="470">
                <a:moveTo>
                  <a:pt x="0" y="470"/>
                </a:moveTo>
                <a:lnTo>
                  <a:pt x="595" y="470"/>
                </a:lnTo>
                <a:lnTo>
                  <a:pt x="59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380" tIns="45692" rIns="91380" bIns="45692"/>
          <a:lstStyle/>
          <a:p>
            <a:endParaRPr lang="en-US" smtClean="0">
              <a:solidFill>
                <a:prstClr val="black"/>
              </a:solidFill>
            </a:endParaRPr>
          </a:p>
        </p:txBody>
      </p:sp>
      <p:sp>
        <p:nvSpPr>
          <p:cNvPr id="234516" name="Line 21"/>
          <p:cNvSpPr>
            <a:spLocks noChangeShapeType="1"/>
          </p:cNvSpPr>
          <p:nvPr/>
        </p:nvSpPr>
        <p:spPr bwMode="auto">
          <a:xfrm flipV="1">
            <a:off x="666750" y="3482975"/>
            <a:ext cx="1588" cy="2693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17" name="Line 22"/>
          <p:cNvSpPr>
            <a:spLocks noChangeShapeType="1"/>
          </p:cNvSpPr>
          <p:nvPr/>
        </p:nvSpPr>
        <p:spPr bwMode="auto">
          <a:xfrm>
            <a:off x="666750" y="6176963"/>
            <a:ext cx="341471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18" name="Line 23"/>
          <p:cNvSpPr>
            <a:spLocks noChangeShapeType="1"/>
          </p:cNvSpPr>
          <p:nvPr/>
        </p:nvSpPr>
        <p:spPr bwMode="auto">
          <a:xfrm flipV="1">
            <a:off x="666750" y="3482975"/>
            <a:ext cx="1588" cy="2693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19" name="Line 24"/>
          <p:cNvSpPr>
            <a:spLocks noChangeShapeType="1"/>
          </p:cNvSpPr>
          <p:nvPr/>
        </p:nvSpPr>
        <p:spPr bwMode="auto">
          <a:xfrm flipV="1">
            <a:off x="666750" y="6142038"/>
            <a:ext cx="1588" cy="34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20" name="Line 25"/>
          <p:cNvSpPr>
            <a:spLocks noChangeShapeType="1"/>
          </p:cNvSpPr>
          <p:nvPr/>
        </p:nvSpPr>
        <p:spPr bwMode="auto">
          <a:xfrm>
            <a:off x="666750" y="3482975"/>
            <a:ext cx="1588"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21" name="Rectangle 26"/>
          <p:cNvSpPr>
            <a:spLocks noChangeArrowheads="1"/>
          </p:cNvSpPr>
          <p:nvPr/>
        </p:nvSpPr>
        <p:spPr bwMode="auto">
          <a:xfrm>
            <a:off x="627063" y="6192838"/>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smtClean="0">
                <a:solidFill>
                  <a:srgbClr val="000000"/>
                </a:solidFill>
                <a:latin typeface="Helvetica" panose="020B0604020202020204" pitchFamily="34" charset="0"/>
              </a:rPr>
              <a:t>0</a:t>
            </a:r>
            <a:endParaRPr lang="en-US" altLang="en-US" sz="1800" smtClean="0">
              <a:solidFill>
                <a:srgbClr val="000000"/>
              </a:solidFill>
              <a:latin typeface="Arial" panose="020B0604020202020204" pitchFamily="34" charset="0"/>
            </a:endParaRPr>
          </a:p>
        </p:txBody>
      </p:sp>
      <p:sp>
        <p:nvSpPr>
          <p:cNvPr id="234522" name="Line 27"/>
          <p:cNvSpPr>
            <a:spLocks noChangeShapeType="1"/>
          </p:cNvSpPr>
          <p:nvPr/>
        </p:nvSpPr>
        <p:spPr bwMode="auto">
          <a:xfrm flipV="1">
            <a:off x="1350963" y="6142038"/>
            <a:ext cx="1587" cy="34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23" name="Line 28"/>
          <p:cNvSpPr>
            <a:spLocks noChangeShapeType="1"/>
          </p:cNvSpPr>
          <p:nvPr/>
        </p:nvSpPr>
        <p:spPr bwMode="auto">
          <a:xfrm>
            <a:off x="1350963" y="3482975"/>
            <a:ext cx="1587"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24" name="Rectangle 29"/>
          <p:cNvSpPr>
            <a:spLocks noChangeArrowheads="1"/>
          </p:cNvSpPr>
          <p:nvPr/>
        </p:nvSpPr>
        <p:spPr bwMode="auto">
          <a:xfrm>
            <a:off x="1252538" y="619283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smtClean="0">
                <a:solidFill>
                  <a:srgbClr val="000000"/>
                </a:solidFill>
                <a:latin typeface="Helvetica" panose="020B0604020202020204" pitchFamily="34" charset="0"/>
              </a:rPr>
              <a:t>0.2</a:t>
            </a:r>
            <a:endParaRPr lang="en-US" altLang="en-US" sz="1800" smtClean="0">
              <a:solidFill>
                <a:srgbClr val="000000"/>
              </a:solidFill>
              <a:latin typeface="Arial" panose="020B0604020202020204" pitchFamily="34" charset="0"/>
            </a:endParaRPr>
          </a:p>
        </p:txBody>
      </p:sp>
      <p:sp>
        <p:nvSpPr>
          <p:cNvPr id="234525" name="Line 30"/>
          <p:cNvSpPr>
            <a:spLocks noChangeShapeType="1"/>
          </p:cNvSpPr>
          <p:nvPr/>
        </p:nvSpPr>
        <p:spPr bwMode="auto">
          <a:xfrm flipV="1">
            <a:off x="2033588" y="6142038"/>
            <a:ext cx="1587" cy="34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26" name="Line 31"/>
          <p:cNvSpPr>
            <a:spLocks noChangeShapeType="1"/>
          </p:cNvSpPr>
          <p:nvPr/>
        </p:nvSpPr>
        <p:spPr bwMode="auto">
          <a:xfrm>
            <a:off x="2033588" y="3482975"/>
            <a:ext cx="1587"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27" name="Rectangle 32"/>
          <p:cNvSpPr>
            <a:spLocks noChangeArrowheads="1"/>
          </p:cNvSpPr>
          <p:nvPr/>
        </p:nvSpPr>
        <p:spPr bwMode="auto">
          <a:xfrm>
            <a:off x="1935163" y="619283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smtClean="0">
                <a:solidFill>
                  <a:srgbClr val="000000"/>
                </a:solidFill>
                <a:latin typeface="Helvetica" panose="020B0604020202020204" pitchFamily="34" charset="0"/>
              </a:rPr>
              <a:t>0.4</a:t>
            </a:r>
            <a:endParaRPr lang="en-US" altLang="en-US" sz="1800" smtClean="0">
              <a:solidFill>
                <a:srgbClr val="000000"/>
              </a:solidFill>
              <a:latin typeface="Arial" panose="020B0604020202020204" pitchFamily="34" charset="0"/>
            </a:endParaRPr>
          </a:p>
        </p:txBody>
      </p:sp>
      <p:sp>
        <p:nvSpPr>
          <p:cNvPr id="234528" name="Line 33"/>
          <p:cNvSpPr>
            <a:spLocks noChangeShapeType="1"/>
          </p:cNvSpPr>
          <p:nvPr/>
        </p:nvSpPr>
        <p:spPr bwMode="auto">
          <a:xfrm flipV="1">
            <a:off x="2716213" y="6142038"/>
            <a:ext cx="1587" cy="34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29" name="Line 34"/>
          <p:cNvSpPr>
            <a:spLocks noChangeShapeType="1"/>
          </p:cNvSpPr>
          <p:nvPr/>
        </p:nvSpPr>
        <p:spPr bwMode="auto">
          <a:xfrm>
            <a:off x="2716213" y="3482975"/>
            <a:ext cx="1587"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30" name="Rectangle 35"/>
          <p:cNvSpPr>
            <a:spLocks noChangeArrowheads="1"/>
          </p:cNvSpPr>
          <p:nvPr/>
        </p:nvSpPr>
        <p:spPr bwMode="auto">
          <a:xfrm>
            <a:off x="2617788" y="619283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smtClean="0">
                <a:solidFill>
                  <a:srgbClr val="000000"/>
                </a:solidFill>
                <a:latin typeface="Helvetica" panose="020B0604020202020204" pitchFamily="34" charset="0"/>
              </a:rPr>
              <a:t>0.6</a:t>
            </a:r>
            <a:endParaRPr lang="en-US" altLang="en-US" sz="1800" smtClean="0">
              <a:solidFill>
                <a:srgbClr val="000000"/>
              </a:solidFill>
              <a:latin typeface="Arial" panose="020B0604020202020204" pitchFamily="34" charset="0"/>
            </a:endParaRPr>
          </a:p>
        </p:txBody>
      </p:sp>
      <p:sp>
        <p:nvSpPr>
          <p:cNvPr id="234531" name="Line 36"/>
          <p:cNvSpPr>
            <a:spLocks noChangeShapeType="1"/>
          </p:cNvSpPr>
          <p:nvPr/>
        </p:nvSpPr>
        <p:spPr bwMode="auto">
          <a:xfrm flipV="1">
            <a:off x="3398838" y="6142038"/>
            <a:ext cx="1587" cy="34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32" name="Line 37"/>
          <p:cNvSpPr>
            <a:spLocks noChangeShapeType="1"/>
          </p:cNvSpPr>
          <p:nvPr/>
        </p:nvSpPr>
        <p:spPr bwMode="auto">
          <a:xfrm>
            <a:off x="3398838" y="3482975"/>
            <a:ext cx="1587"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33" name="Rectangle 38"/>
          <p:cNvSpPr>
            <a:spLocks noChangeArrowheads="1"/>
          </p:cNvSpPr>
          <p:nvPr/>
        </p:nvSpPr>
        <p:spPr bwMode="auto">
          <a:xfrm>
            <a:off x="3302000" y="619283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smtClean="0">
                <a:solidFill>
                  <a:srgbClr val="000000"/>
                </a:solidFill>
                <a:latin typeface="Helvetica" panose="020B0604020202020204" pitchFamily="34" charset="0"/>
              </a:rPr>
              <a:t>0.8</a:t>
            </a:r>
            <a:endParaRPr lang="en-US" altLang="en-US" sz="1800" smtClean="0">
              <a:solidFill>
                <a:srgbClr val="000000"/>
              </a:solidFill>
              <a:latin typeface="Arial" panose="020B0604020202020204" pitchFamily="34" charset="0"/>
            </a:endParaRPr>
          </a:p>
        </p:txBody>
      </p:sp>
      <p:sp>
        <p:nvSpPr>
          <p:cNvPr id="234534" name="Line 39"/>
          <p:cNvSpPr>
            <a:spLocks noChangeShapeType="1"/>
          </p:cNvSpPr>
          <p:nvPr/>
        </p:nvSpPr>
        <p:spPr bwMode="auto">
          <a:xfrm flipV="1">
            <a:off x="4081463" y="6142038"/>
            <a:ext cx="1587" cy="34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35" name="Line 40"/>
          <p:cNvSpPr>
            <a:spLocks noChangeShapeType="1"/>
          </p:cNvSpPr>
          <p:nvPr/>
        </p:nvSpPr>
        <p:spPr bwMode="auto">
          <a:xfrm>
            <a:off x="4081463" y="3482975"/>
            <a:ext cx="1587"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36" name="Rectangle 41"/>
          <p:cNvSpPr>
            <a:spLocks noChangeArrowheads="1"/>
          </p:cNvSpPr>
          <p:nvPr/>
        </p:nvSpPr>
        <p:spPr bwMode="auto">
          <a:xfrm>
            <a:off x="4041775" y="6192838"/>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smtClean="0">
                <a:solidFill>
                  <a:srgbClr val="000000"/>
                </a:solidFill>
                <a:latin typeface="Helvetica" panose="020B0604020202020204" pitchFamily="34" charset="0"/>
              </a:rPr>
              <a:t>1</a:t>
            </a:r>
            <a:endParaRPr lang="en-US" altLang="en-US" sz="1800" smtClean="0">
              <a:solidFill>
                <a:srgbClr val="000000"/>
              </a:solidFill>
              <a:latin typeface="Arial" panose="020B0604020202020204" pitchFamily="34" charset="0"/>
            </a:endParaRPr>
          </a:p>
        </p:txBody>
      </p:sp>
      <p:sp>
        <p:nvSpPr>
          <p:cNvPr id="234537" name="Line 42"/>
          <p:cNvSpPr>
            <a:spLocks noChangeShapeType="1"/>
          </p:cNvSpPr>
          <p:nvPr/>
        </p:nvSpPr>
        <p:spPr bwMode="auto">
          <a:xfrm>
            <a:off x="666750" y="6176963"/>
            <a:ext cx="301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38" name="Line 43"/>
          <p:cNvSpPr>
            <a:spLocks noChangeShapeType="1"/>
          </p:cNvSpPr>
          <p:nvPr/>
        </p:nvSpPr>
        <p:spPr bwMode="auto">
          <a:xfrm flipH="1">
            <a:off x="4046538" y="6176963"/>
            <a:ext cx="349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39" name="Rectangle 44"/>
          <p:cNvSpPr>
            <a:spLocks noChangeArrowheads="1"/>
          </p:cNvSpPr>
          <p:nvPr/>
        </p:nvSpPr>
        <p:spPr bwMode="auto">
          <a:xfrm>
            <a:off x="563563" y="608965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smtClean="0">
                <a:solidFill>
                  <a:srgbClr val="000000"/>
                </a:solidFill>
                <a:latin typeface="Helvetica" panose="020B0604020202020204" pitchFamily="34" charset="0"/>
              </a:rPr>
              <a:t>0</a:t>
            </a:r>
            <a:endParaRPr lang="en-US" altLang="en-US" sz="1800" smtClean="0">
              <a:solidFill>
                <a:srgbClr val="000000"/>
              </a:solidFill>
              <a:latin typeface="Arial" panose="020B0604020202020204" pitchFamily="34" charset="0"/>
            </a:endParaRPr>
          </a:p>
        </p:txBody>
      </p:sp>
      <p:sp>
        <p:nvSpPr>
          <p:cNvPr id="234540" name="Line 45"/>
          <p:cNvSpPr>
            <a:spLocks noChangeShapeType="1"/>
          </p:cNvSpPr>
          <p:nvPr/>
        </p:nvSpPr>
        <p:spPr bwMode="auto">
          <a:xfrm>
            <a:off x="666750" y="5637213"/>
            <a:ext cx="301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41" name="Line 46"/>
          <p:cNvSpPr>
            <a:spLocks noChangeShapeType="1"/>
          </p:cNvSpPr>
          <p:nvPr/>
        </p:nvSpPr>
        <p:spPr bwMode="auto">
          <a:xfrm flipH="1">
            <a:off x="4046538" y="5637213"/>
            <a:ext cx="349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42" name="Rectangle 47"/>
          <p:cNvSpPr>
            <a:spLocks noChangeArrowheads="1"/>
          </p:cNvSpPr>
          <p:nvPr/>
        </p:nvSpPr>
        <p:spPr bwMode="auto">
          <a:xfrm>
            <a:off x="442913" y="555148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smtClean="0">
                <a:solidFill>
                  <a:srgbClr val="000000"/>
                </a:solidFill>
                <a:latin typeface="Helvetica" panose="020B0604020202020204" pitchFamily="34" charset="0"/>
              </a:rPr>
              <a:t>0.2</a:t>
            </a:r>
            <a:endParaRPr lang="en-US" altLang="en-US" sz="1800" smtClean="0">
              <a:solidFill>
                <a:srgbClr val="000000"/>
              </a:solidFill>
              <a:latin typeface="Arial" panose="020B0604020202020204" pitchFamily="34" charset="0"/>
            </a:endParaRPr>
          </a:p>
        </p:txBody>
      </p:sp>
      <p:sp>
        <p:nvSpPr>
          <p:cNvPr id="234543" name="Line 48"/>
          <p:cNvSpPr>
            <a:spLocks noChangeShapeType="1"/>
          </p:cNvSpPr>
          <p:nvPr/>
        </p:nvSpPr>
        <p:spPr bwMode="auto">
          <a:xfrm>
            <a:off x="666750" y="5099050"/>
            <a:ext cx="301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44" name="Line 49"/>
          <p:cNvSpPr>
            <a:spLocks noChangeShapeType="1"/>
          </p:cNvSpPr>
          <p:nvPr/>
        </p:nvSpPr>
        <p:spPr bwMode="auto">
          <a:xfrm flipH="1">
            <a:off x="4046538" y="5099050"/>
            <a:ext cx="349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45" name="Rectangle 50"/>
          <p:cNvSpPr>
            <a:spLocks noChangeArrowheads="1"/>
          </p:cNvSpPr>
          <p:nvPr/>
        </p:nvSpPr>
        <p:spPr bwMode="auto">
          <a:xfrm>
            <a:off x="442913" y="501332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smtClean="0">
                <a:solidFill>
                  <a:srgbClr val="000000"/>
                </a:solidFill>
                <a:latin typeface="Helvetica" panose="020B0604020202020204" pitchFamily="34" charset="0"/>
              </a:rPr>
              <a:t>0.4</a:t>
            </a:r>
            <a:endParaRPr lang="en-US" altLang="en-US" sz="1800" smtClean="0">
              <a:solidFill>
                <a:srgbClr val="000000"/>
              </a:solidFill>
              <a:latin typeface="Arial" panose="020B0604020202020204" pitchFamily="34" charset="0"/>
            </a:endParaRPr>
          </a:p>
        </p:txBody>
      </p:sp>
      <p:sp>
        <p:nvSpPr>
          <p:cNvPr id="234546" name="Line 51"/>
          <p:cNvSpPr>
            <a:spLocks noChangeShapeType="1"/>
          </p:cNvSpPr>
          <p:nvPr/>
        </p:nvSpPr>
        <p:spPr bwMode="auto">
          <a:xfrm>
            <a:off x="666750" y="4554538"/>
            <a:ext cx="301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47" name="Line 52"/>
          <p:cNvSpPr>
            <a:spLocks noChangeShapeType="1"/>
          </p:cNvSpPr>
          <p:nvPr/>
        </p:nvSpPr>
        <p:spPr bwMode="auto">
          <a:xfrm flipH="1">
            <a:off x="4046538" y="4554538"/>
            <a:ext cx="349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48" name="Rectangle 53"/>
          <p:cNvSpPr>
            <a:spLocks noChangeArrowheads="1"/>
          </p:cNvSpPr>
          <p:nvPr/>
        </p:nvSpPr>
        <p:spPr bwMode="auto">
          <a:xfrm>
            <a:off x="442913" y="446881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smtClean="0">
                <a:solidFill>
                  <a:srgbClr val="000000"/>
                </a:solidFill>
                <a:latin typeface="Helvetica" panose="020B0604020202020204" pitchFamily="34" charset="0"/>
              </a:rPr>
              <a:t>0.6</a:t>
            </a:r>
            <a:endParaRPr lang="en-US" altLang="en-US" sz="1800" smtClean="0">
              <a:solidFill>
                <a:srgbClr val="000000"/>
              </a:solidFill>
              <a:latin typeface="Arial" panose="020B0604020202020204" pitchFamily="34" charset="0"/>
            </a:endParaRPr>
          </a:p>
        </p:txBody>
      </p:sp>
      <p:sp>
        <p:nvSpPr>
          <p:cNvPr id="234549" name="Line 54"/>
          <p:cNvSpPr>
            <a:spLocks noChangeShapeType="1"/>
          </p:cNvSpPr>
          <p:nvPr/>
        </p:nvSpPr>
        <p:spPr bwMode="auto">
          <a:xfrm>
            <a:off x="666750" y="4021138"/>
            <a:ext cx="301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50" name="Line 55"/>
          <p:cNvSpPr>
            <a:spLocks noChangeShapeType="1"/>
          </p:cNvSpPr>
          <p:nvPr/>
        </p:nvSpPr>
        <p:spPr bwMode="auto">
          <a:xfrm flipH="1">
            <a:off x="4046538" y="4021138"/>
            <a:ext cx="349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51" name="Rectangle 56"/>
          <p:cNvSpPr>
            <a:spLocks noChangeArrowheads="1"/>
          </p:cNvSpPr>
          <p:nvPr/>
        </p:nvSpPr>
        <p:spPr bwMode="auto">
          <a:xfrm>
            <a:off x="442913" y="393541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smtClean="0">
                <a:solidFill>
                  <a:srgbClr val="000000"/>
                </a:solidFill>
                <a:latin typeface="Helvetica" panose="020B0604020202020204" pitchFamily="34" charset="0"/>
              </a:rPr>
              <a:t>0.8</a:t>
            </a:r>
            <a:endParaRPr lang="en-US" altLang="en-US" sz="1800" smtClean="0">
              <a:solidFill>
                <a:srgbClr val="000000"/>
              </a:solidFill>
              <a:latin typeface="Arial" panose="020B0604020202020204" pitchFamily="34" charset="0"/>
            </a:endParaRPr>
          </a:p>
        </p:txBody>
      </p:sp>
      <p:sp>
        <p:nvSpPr>
          <p:cNvPr id="234552" name="Line 57"/>
          <p:cNvSpPr>
            <a:spLocks noChangeShapeType="1"/>
          </p:cNvSpPr>
          <p:nvPr/>
        </p:nvSpPr>
        <p:spPr bwMode="auto">
          <a:xfrm>
            <a:off x="666750" y="3482975"/>
            <a:ext cx="301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53" name="Line 58"/>
          <p:cNvSpPr>
            <a:spLocks noChangeShapeType="1"/>
          </p:cNvSpPr>
          <p:nvPr/>
        </p:nvSpPr>
        <p:spPr bwMode="auto">
          <a:xfrm flipH="1">
            <a:off x="4046538" y="3482975"/>
            <a:ext cx="349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54" name="Rectangle 59"/>
          <p:cNvSpPr>
            <a:spLocks noChangeArrowheads="1"/>
          </p:cNvSpPr>
          <p:nvPr/>
        </p:nvSpPr>
        <p:spPr bwMode="auto">
          <a:xfrm>
            <a:off x="563563" y="339725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smtClean="0">
                <a:solidFill>
                  <a:srgbClr val="000000"/>
                </a:solidFill>
                <a:latin typeface="Helvetica" panose="020B0604020202020204" pitchFamily="34" charset="0"/>
              </a:rPr>
              <a:t>1</a:t>
            </a:r>
            <a:endParaRPr lang="en-US" altLang="en-US" sz="1800" smtClean="0">
              <a:solidFill>
                <a:srgbClr val="000000"/>
              </a:solidFill>
              <a:latin typeface="Arial" panose="020B0604020202020204" pitchFamily="34" charset="0"/>
            </a:endParaRPr>
          </a:p>
        </p:txBody>
      </p:sp>
      <p:sp>
        <p:nvSpPr>
          <p:cNvPr id="234555" name="Line 60"/>
          <p:cNvSpPr>
            <a:spLocks noChangeShapeType="1"/>
          </p:cNvSpPr>
          <p:nvPr/>
        </p:nvSpPr>
        <p:spPr bwMode="auto">
          <a:xfrm>
            <a:off x="666750" y="3482975"/>
            <a:ext cx="341471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56" name="Freeform 61"/>
          <p:cNvSpPr>
            <a:spLocks/>
          </p:cNvSpPr>
          <p:nvPr/>
        </p:nvSpPr>
        <p:spPr bwMode="auto">
          <a:xfrm>
            <a:off x="666750" y="3482975"/>
            <a:ext cx="3414713" cy="2693988"/>
          </a:xfrm>
          <a:custGeom>
            <a:avLst/>
            <a:gdLst>
              <a:gd name="T0" fmla="*/ 0 w 595"/>
              <a:gd name="T1" fmla="*/ 2147483647 h 470"/>
              <a:gd name="T2" fmla="*/ 2147483647 w 595"/>
              <a:gd name="T3" fmla="*/ 2147483647 h 470"/>
              <a:gd name="T4" fmla="*/ 2147483647 w 595"/>
              <a:gd name="T5" fmla="*/ 0 h 470"/>
              <a:gd name="T6" fmla="*/ 0 60000 65536"/>
              <a:gd name="T7" fmla="*/ 0 60000 65536"/>
              <a:gd name="T8" fmla="*/ 0 60000 65536"/>
              <a:gd name="T9" fmla="*/ 0 w 595"/>
              <a:gd name="T10" fmla="*/ 0 h 470"/>
              <a:gd name="T11" fmla="*/ 595 w 595"/>
              <a:gd name="T12" fmla="*/ 470 h 470"/>
            </a:gdLst>
            <a:ahLst/>
            <a:cxnLst>
              <a:cxn ang="T6">
                <a:pos x="T0" y="T1"/>
              </a:cxn>
              <a:cxn ang="T7">
                <a:pos x="T2" y="T3"/>
              </a:cxn>
              <a:cxn ang="T8">
                <a:pos x="T4" y="T5"/>
              </a:cxn>
            </a:cxnLst>
            <a:rect l="T9" t="T10" r="T11" b="T12"/>
            <a:pathLst>
              <a:path w="595" h="470">
                <a:moveTo>
                  <a:pt x="0" y="470"/>
                </a:moveTo>
                <a:lnTo>
                  <a:pt x="595" y="470"/>
                </a:lnTo>
                <a:lnTo>
                  <a:pt x="59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380" tIns="45692" rIns="91380" bIns="45692"/>
          <a:lstStyle/>
          <a:p>
            <a:endParaRPr lang="en-US" smtClean="0">
              <a:solidFill>
                <a:prstClr val="black"/>
              </a:solidFill>
            </a:endParaRPr>
          </a:p>
        </p:txBody>
      </p:sp>
      <p:sp>
        <p:nvSpPr>
          <p:cNvPr id="234557" name="Line 62"/>
          <p:cNvSpPr>
            <a:spLocks noChangeShapeType="1"/>
          </p:cNvSpPr>
          <p:nvPr/>
        </p:nvSpPr>
        <p:spPr bwMode="auto">
          <a:xfrm flipV="1">
            <a:off x="666750" y="3482975"/>
            <a:ext cx="1588" cy="2693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en-US" smtClean="0">
              <a:solidFill>
                <a:prstClr val="black"/>
              </a:solidFill>
            </a:endParaRPr>
          </a:p>
        </p:txBody>
      </p:sp>
      <p:sp>
        <p:nvSpPr>
          <p:cNvPr id="234558" name="Rectangle 65"/>
          <p:cNvSpPr>
            <a:spLocks noChangeArrowheads="1"/>
          </p:cNvSpPr>
          <p:nvPr/>
        </p:nvSpPr>
        <p:spPr bwMode="auto">
          <a:xfrm>
            <a:off x="2170113" y="6348413"/>
            <a:ext cx="4000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smtClean="0">
                <a:solidFill>
                  <a:srgbClr val="000000"/>
                </a:solidFill>
                <a:latin typeface="Helvetica" panose="020B0604020202020204" pitchFamily="34" charset="0"/>
              </a:rPr>
              <a:t>recall</a:t>
            </a:r>
            <a:endParaRPr lang="en-US" altLang="en-US" sz="1800" smtClean="0">
              <a:solidFill>
                <a:srgbClr val="000000"/>
              </a:solidFill>
              <a:latin typeface="Arial" panose="020B0604020202020204" pitchFamily="34" charset="0"/>
            </a:endParaRPr>
          </a:p>
        </p:txBody>
      </p:sp>
      <p:sp>
        <p:nvSpPr>
          <p:cNvPr id="234559" name="Rectangle 66"/>
          <p:cNvSpPr>
            <a:spLocks noChangeArrowheads="1"/>
          </p:cNvSpPr>
          <p:nvPr/>
        </p:nvSpPr>
        <p:spPr bwMode="auto">
          <a:xfrm rot="-5400000">
            <a:off x="794" y="4683919"/>
            <a:ext cx="6842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smtClean="0">
                <a:solidFill>
                  <a:srgbClr val="000000"/>
                </a:solidFill>
                <a:latin typeface="Helvetica" panose="020B0604020202020204" pitchFamily="34" charset="0"/>
              </a:rPr>
              <a:t>precision</a:t>
            </a:r>
            <a:endParaRPr lang="en-US" altLang="en-US" sz="1800" smtClean="0">
              <a:solidFill>
                <a:srgbClr val="000000"/>
              </a:solidFill>
              <a:latin typeface="Arial" panose="020B0604020202020204" pitchFamily="34" charset="0"/>
            </a:endParaRPr>
          </a:p>
        </p:txBody>
      </p:sp>
      <p:sp>
        <p:nvSpPr>
          <p:cNvPr id="75" name="Freeform 74"/>
          <p:cNvSpPr/>
          <p:nvPr/>
        </p:nvSpPr>
        <p:spPr>
          <a:xfrm>
            <a:off x="665163" y="3487738"/>
            <a:ext cx="3417887" cy="1512887"/>
          </a:xfrm>
          <a:custGeom>
            <a:avLst/>
            <a:gdLst>
              <a:gd name="connsiteX0" fmla="*/ 0 w 3417757"/>
              <a:gd name="connsiteY0" fmla="*/ 0 h 1514006"/>
              <a:gd name="connsiteX1" fmla="*/ 682052 w 3417757"/>
              <a:gd name="connsiteY1" fmla="*/ 0 h 1514006"/>
              <a:gd name="connsiteX2" fmla="*/ 1371600 w 3417757"/>
              <a:gd name="connsiteY2" fmla="*/ 7495 h 1514006"/>
              <a:gd name="connsiteX3" fmla="*/ 1379095 w 3417757"/>
              <a:gd name="connsiteY3" fmla="*/ 906905 h 1514006"/>
              <a:gd name="connsiteX4" fmla="*/ 2061147 w 3417757"/>
              <a:gd name="connsiteY4" fmla="*/ 652072 h 1514006"/>
              <a:gd name="connsiteX5" fmla="*/ 2743200 w 3417757"/>
              <a:gd name="connsiteY5" fmla="*/ 539646 h 1514006"/>
              <a:gd name="connsiteX6" fmla="*/ 2735705 w 3417757"/>
              <a:gd name="connsiteY6" fmla="*/ 891915 h 1514006"/>
              <a:gd name="connsiteX7" fmla="*/ 2743200 w 3417757"/>
              <a:gd name="connsiteY7" fmla="*/ 1514006 h 1514006"/>
              <a:gd name="connsiteX8" fmla="*/ 3417757 w 3417757"/>
              <a:gd name="connsiteY8" fmla="*/ 1386590 h 15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757" h="1514006">
                <a:moveTo>
                  <a:pt x="0" y="0"/>
                </a:moveTo>
                <a:lnTo>
                  <a:pt x="682052" y="0"/>
                </a:lnTo>
                <a:lnTo>
                  <a:pt x="1371600" y="7495"/>
                </a:lnTo>
                <a:cubicBezTo>
                  <a:pt x="1374098" y="307298"/>
                  <a:pt x="1376597" y="607102"/>
                  <a:pt x="1379095" y="906905"/>
                </a:cubicBezTo>
                <a:lnTo>
                  <a:pt x="2061147" y="652072"/>
                </a:lnTo>
                <a:lnTo>
                  <a:pt x="2743200" y="539646"/>
                </a:lnTo>
                <a:lnTo>
                  <a:pt x="2735705" y="891915"/>
                </a:lnTo>
                <a:cubicBezTo>
                  <a:pt x="2738203" y="1099279"/>
                  <a:pt x="2740702" y="1306642"/>
                  <a:pt x="2743200" y="1514006"/>
                </a:cubicBezTo>
                <a:lnTo>
                  <a:pt x="3417757" y="1386590"/>
                </a:lnTo>
              </a:path>
            </a:pathLst>
          </a:custGeom>
          <a:ln w="31750">
            <a:solidFill>
              <a:srgbClr val="0070C0"/>
            </a:solidFill>
          </a:ln>
        </p:spPr>
        <p:style>
          <a:lnRef idx="1">
            <a:schemeClr val="accent1"/>
          </a:lnRef>
          <a:fillRef idx="0">
            <a:schemeClr val="accent1"/>
          </a:fillRef>
          <a:effectRef idx="0">
            <a:schemeClr val="accent1"/>
          </a:effectRef>
          <a:fontRef idx="minor">
            <a:schemeClr val="tx1"/>
          </a:fontRef>
        </p:style>
        <p:txBody>
          <a:bodyPr lIns="91380" tIns="45692" rIns="91380" bIns="45692" anchor="ctr"/>
          <a:lstStyle/>
          <a:p>
            <a:pPr algn="ctr" defTabSz="913832" fontAlgn="auto">
              <a:spcBef>
                <a:spcPts val="0"/>
              </a:spcBef>
              <a:spcAft>
                <a:spcPts val="0"/>
              </a:spcAft>
              <a:defRPr/>
            </a:pPr>
            <a:endParaRPr lang="en-US">
              <a:solidFill>
                <a:prstClr val="black"/>
              </a:solidFill>
            </a:endParaRPr>
          </a:p>
        </p:txBody>
      </p:sp>
      <p:sp>
        <p:nvSpPr>
          <p:cNvPr id="65" name="Oval 64"/>
          <p:cNvSpPr/>
          <p:nvPr/>
        </p:nvSpPr>
        <p:spPr>
          <a:xfrm>
            <a:off x="2006600" y="4352925"/>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anchor="ctr"/>
          <a:lstStyle/>
          <a:p>
            <a:pPr algn="ctr" defTabSz="913832" fontAlgn="auto">
              <a:spcBef>
                <a:spcPts val="0"/>
              </a:spcBef>
              <a:spcAft>
                <a:spcPts val="0"/>
              </a:spcAft>
              <a:defRPr/>
            </a:pPr>
            <a:endParaRPr lang="en-US">
              <a:solidFill>
                <a:prstClr val="white"/>
              </a:solidFill>
            </a:endParaRPr>
          </a:p>
        </p:txBody>
      </p:sp>
      <p:sp>
        <p:nvSpPr>
          <p:cNvPr id="66" name="Oval 65"/>
          <p:cNvSpPr/>
          <p:nvPr/>
        </p:nvSpPr>
        <p:spPr>
          <a:xfrm>
            <a:off x="1319213" y="3457575"/>
            <a:ext cx="71437"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anchor="ctr"/>
          <a:lstStyle/>
          <a:p>
            <a:pPr algn="ctr" defTabSz="913832" fontAlgn="auto">
              <a:spcBef>
                <a:spcPts val="0"/>
              </a:spcBef>
              <a:spcAft>
                <a:spcPts val="0"/>
              </a:spcAft>
              <a:defRPr/>
            </a:pPr>
            <a:endParaRPr lang="en-US">
              <a:solidFill>
                <a:prstClr val="white"/>
              </a:solidFill>
            </a:endParaRPr>
          </a:p>
        </p:txBody>
      </p:sp>
      <p:sp>
        <p:nvSpPr>
          <p:cNvPr id="67" name="Oval 66"/>
          <p:cNvSpPr/>
          <p:nvPr/>
        </p:nvSpPr>
        <p:spPr>
          <a:xfrm>
            <a:off x="2006600" y="3460750"/>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anchor="ctr"/>
          <a:lstStyle/>
          <a:p>
            <a:pPr algn="ctr" defTabSz="913832" fontAlgn="auto">
              <a:spcBef>
                <a:spcPts val="0"/>
              </a:spcBef>
              <a:spcAft>
                <a:spcPts val="0"/>
              </a:spcAft>
              <a:defRPr/>
            </a:pPr>
            <a:endParaRPr lang="en-US">
              <a:solidFill>
                <a:prstClr val="white"/>
              </a:solidFill>
            </a:endParaRPr>
          </a:p>
        </p:txBody>
      </p:sp>
      <p:sp>
        <p:nvSpPr>
          <p:cNvPr id="68" name="Oval 67"/>
          <p:cNvSpPr/>
          <p:nvPr/>
        </p:nvSpPr>
        <p:spPr>
          <a:xfrm>
            <a:off x="2687638" y="4103688"/>
            <a:ext cx="71437" cy="71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anchor="ctr"/>
          <a:lstStyle/>
          <a:p>
            <a:pPr algn="ctr" defTabSz="913832" fontAlgn="auto">
              <a:spcBef>
                <a:spcPts val="0"/>
              </a:spcBef>
              <a:spcAft>
                <a:spcPts val="0"/>
              </a:spcAft>
              <a:defRPr/>
            </a:pPr>
            <a:endParaRPr lang="en-US">
              <a:solidFill>
                <a:prstClr val="white"/>
              </a:solidFill>
            </a:endParaRPr>
          </a:p>
        </p:txBody>
      </p:sp>
      <p:sp>
        <p:nvSpPr>
          <p:cNvPr id="69" name="Oval 68"/>
          <p:cNvSpPr/>
          <p:nvPr/>
        </p:nvSpPr>
        <p:spPr>
          <a:xfrm>
            <a:off x="3371850" y="3995738"/>
            <a:ext cx="71438" cy="71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anchor="ctr"/>
          <a:lstStyle/>
          <a:p>
            <a:pPr algn="ctr" defTabSz="913832" fontAlgn="auto">
              <a:spcBef>
                <a:spcPts val="0"/>
              </a:spcBef>
              <a:spcAft>
                <a:spcPts val="0"/>
              </a:spcAft>
              <a:defRPr/>
            </a:pPr>
            <a:endParaRPr lang="en-US">
              <a:solidFill>
                <a:prstClr val="white"/>
              </a:solidFill>
            </a:endParaRPr>
          </a:p>
        </p:txBody>
      </p:sp>
      <p:sp>
        <p:nvSpPr>
          <p:cNvPr id="70" name="Oval 69"/>
          <p:cNvSpPr/>
          <p:nvPr/>
        </p:nvSpPr>
        <p:spPr>
          <a:xfrm>
            <a:off x="3363913" y="4344988"/>
            <a:ext cx="71437" cy="7143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anchor="ctr"/>
          <a:lstStyle/>
          <a:p>
            <a:pPr algn="ctr" defTabSz="913832" fontAlgn="auto">
              <a:spcBef>
                <a:spcPts val="0"/>
              </a:spcBef>
              <a:spcAft>
                <a:spcPts val="0"/>
              </a:spcAft>
              <a:defRPr/>
            </a:pPr>
            <a:endParaRPr lang="en-US">
              <a:solidFill>
                <a:prstClr val="white"/>
              </a:solidFill>
            </a:endParaRPr>
          </a:p>
        </p:txBody>
      </p:sp>
      <p:sp>
        <p:nvSpPr>
          <p:cNvPr id="71" name="Oval 70"/>
          <p:cNvSpPr/>
          <p:nvPr/>
        </p:nvSpPr>
        <p:spPr>
          <a:xfrm>
            <a:off x="3371850" y="4702175"/>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anchor="ctr"/>
          <a:lstStyle/>
          <a:p>
            <a:pPr algn="ctr" defTabSz="913832" fontAlgn="auto">
              <a:spcBef>
                <a:spcPts val="0"/>
              </a:spcBef>
              <a:spcAft>
                <a:spcPts val="0"/>
              </a:spcAft>
              <a:defRPr/>
            </a:pPr>
            <a:endParaRPr lang="en-US">
              <a:solidFill>
                <a:prstClr val="white"/>
              </a:solidFill>
            </a:endParaRPr>
          </a:p>
        </p:txBody>
      </p:sp>
      <p:sp>
        <p:nvSpPr>
          <p:cNvPr id="72" name="Oval 71"/>
          <p:cNvSpPr/>
          <p:nvPr/>
        </p:nvSpPr>
        <p:spPr>
          <a:xfrm>
            <a:off x="3371850" y="4846638"/>
            <a:ext cx="71438" cy="7143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anchor="ctr"/>
          <a:lstStyle/>
          <a:p>
            <a:pPr algn="ctr" defTabSz="913832" fontAlgn="auto">
              <a:spcBef>
                <a:spcPts val="0"/>
              </a:spcBef>
              <a:spcAft>
                <a:spcPts val="0"/>
              </a:spcAft>
              <a:defRPr/>
            </a:pPr>
            <a:endParaRPr lang="en-US">
              <a:solidFill>
                <a:prstClr val="white"/>
              </a:solidFill>
            </a:endParaRPr>
          </a:p>
        </p:txBody>
      </p:sp>
      <p:sp>
        <p:nvSpPr>
          <p:cNvPr id="73" name="Oval 72"/>
          <p:cNvSpPr/>
          <p:nvPr/>
        </p:nvSpPr>
        <p:spPr>
          <a:xfrm>
            <a:off x="3371850" y="4962525"/>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anchor="ctr"/>
          <a:lstStyle/>
          <a:p>
            <a:pPr algn="ctr" defTabSz="913832" fontAlgn="auto">
              <a:spcBef>
                <a:spcPts val="0"/>
              </a:spcBef>
              <a:spcAft>
                <a:spcPts val="0"/>
              </a:spcAft>
              <a:defRPr/>
            </a:pPr>
            <a:endParaRPr lang="en-US">
              <a:solidFill>
                <a:prstClr val="white"/>
              </a:solidFill>
            </a:endParaRPr>
          </a:p>
        </p:txBody>
      </p:sp>
      <p:sp>
        <p:nvSpPr>
          <p:cNvPr id="74" name="Oval 73"/>
          <p:cNvSpPr/>
          <p:nvPr/>
        </p:nvSpPr>
        <p:spPr>
          <a:xfrm>
            <a:off x="4048125" y="4830763"/>
            <a:ext cx="71438" cy="71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anchor="ctr"/>
          <a:lstStyle/>
          <a:p>
            <a:pPr algn="ctr" defTabSz="913832" fontAlgn="auto">
              <a:spcBef>
                <a:spcPts val="0"/>
              </a:spcBef>
              <a:spcAft>
                <a:spcPts val="0"/>
              </a:spcAft>
              <a:defRPr/>
            </a:pPr>
            <a:endParaRPr lang="en-US">
              <a:solidFill>
                <a:prstClr val="white"/>
              </a:solidFill>
            </a:endParaRPr>
          </a:p>
        </p:txBody>
      </p:sp>
      <p:pic>
        <p:nvPicPr>
          <p:cNvPr id="234571" name="Picture 2" descr="C:\Documents and Settings\ondra\Desktop\img_thum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3" y="701675"/>
            <a:ext cx="9493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9313" y="1884363"/>
            <a:ext cx="949325"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7750" y="1884363"/>
            <a:ext cx="949325"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6688" y="4813300"/>
            <a:ext cx="949325"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7750" y="3741738"/>
            <a:ext cx="126523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00875" y="1884363"/>
            <a:ext cx="842963"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6688" y="3384550"/>
            <a:ext cx="949325"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5063" y="5241925"/>
            <a:ext cx="1265237"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02388" y="3368675"/>
            <a:ext cx="9493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7750" y="4813300"/>
            <a:ext cx="949325"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18450" y="1857375"/>
            <a:ext cx="8572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82" name="TextBox 96"/>
          <p:cNvSpPr txBox="1">
            <a:spLocks noChangeArrowheads="1"/>
          </p:cNvSpPr>
          <p:nvPr/>
        </p:nvSpPr>
        <p:spPr bwMode="auto">
          <a:xfrm>
            <a:off x="307975" y="1987550"/>
            <a:ext cx="763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rPr>
              <a:t>Query</a:t>
            </a:r>
          </a:p>
        </p:txBody>
      </p:sp>
      <p:sp>
        <p:nvSpPr>
          <p:cNvPr id="234583" name="TextBox 97"/>
          <p:cNvSpPr txBox="1">
            <a:spLocks noChangeArrowheads="1"/>
          </p:cNvSpPr>
          <p:nvPr/>
        </p:nvSpPr>
        <p:spPr bwMode="auto">
          <a:xfrm>
            <a:off x="1411288" y="1711325"/>
            <a:ext cx="2622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rPr>
              <a:t>Database size: 10 images</a:t>
            </a:r>
          </a:p>
          <a:p>
            <a:pPr eaLnBrk="1" hangingPunct="1">
              <a:spcBef>
                <a:spcPct val="0"/>
              </a:spcBef>
              <a:buFontTx/>
              <a:buNone/>
            </a:pPr>
            <a:r>
              <a:rPr lang="en-US" altLang="en-US" sz="1800" smtClean="0">
                <a:solidFill>
                  <a:srgbClr val="000000"/>
                </a:solidFill>
              </a:rPr>
              <a:t>Relevant (total): 5 images </a:t>
            </a:r>
          </a:p>
        </p:txBody>
      </p:sp>
      <p:sp>
        <p:nvSpPr>
          <p:cNvPr id="234584" name="TextBox 98"/>
          <p:cNvSpPr txBox="1">
            <a:spLocks noChangeArrowheads="1"/>
          </p:cNvSpPr>
          <p:nvPr/>
        </p:nvSpPr>
        <p:spPr bwMode="auto">
          <a:xfrm>
            <a:off x="4786313" y="1357313"/>
            <a:ext cx="1858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rPr>
              <a:t>Results (ordered):</a:t>
            </a:r>
          </a:p>
        </p:txBody>
      </p:sp>
      <p:sp>
        <p:nvSpPr>
          <p:cNvPr id="234585" name="TextBox 99"/>
          <p:cNvSpPr txBox="1">
            <a:spLocks noChangeArrowheads="1"/>
          </p:cNvSpPr>
          <p:nvPr/>
        </p:nvSpPr>
        <p:spPr bwMode="auto">
          <a:xfrm>
            <a:off x="712788" y="2643188"/>
            <a:ext cx="3359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rPr>
              <a:t>precision = #relevant / #returned</a:t>
            </a:r>
          </a:p>
          <a:p>
            <a:pPr eaLnBrk="1" hangingPunct="1">
              <a:spcBef>
                <a:spcPct val="0"/>
              </a:spcBef>
              <a:buFontTx/>
              <a:buNone/>
            </a:pPr>
            <a:r>
              <a:rPr lang="en-US" altLang="en-US" sz="1800" smtClean="0">
                <a:solidFill>
                  <a:srgbClr val="000000"/>
                </a:solidFill>
              </a:rPr>
              <a:t>recall = #relevant / #total relevant</a:t>
            </a:r>
          </a:p>
        </p:txBody>
      </p:sp>
      <p:sp>
        <p:nvSpPr>
          <p:cNvPr id="234586" name="TextBox 2"/>
          <p:cNvSpPr txBox="1">
            <a:spLocks noChangeArrowheads="1"/>
          </p:cNvSpPr>
          <p:nvPr/>
        </p:nvSpPr>
        <p:spPr bwMode="auto">
          <a:xfrm>
            <a:off x="6591300" y="6553200"/>
            <a:ext cx="262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rPr>
              <a:t>Slide credit: Ondrej Chum</a:t>
            </a:r>
          </a:p>
        </p:txBody>
      </p:sp>
    </p:spTree>
    <p:extLst>
      <p:ext uri="{BB962C8B-B14F-4D97-AF65-F5344CB8AC3E}">
        <p14:creationId xmlns:p14="http://schemas.microsoft.com/office/powerpoint/2010/main" val="3963273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6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6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5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22" name="Group 8"/>
          <p:cNvGrpSpPr>
            <a:grpSpLocks/>
          </p:cNvGrpSpPr>
          <p:nvPr/>
        </p:nvGrpSpPr>
        <p:grpSpPr bwMode="auto">
          <a:xfrm>
            <a:off x="5029200" y="1676400"/>
            <a:ext cx="4191000" cy="5440363"/>
            <a:chOff x="2976" y="701"/>
            <a:chExt cx="2640" cy="3427"/>
          </a:xfrm>
        </p:grpSpPr>
        <p:sp>
          <p:nvSpPr>
            <p:cNvPr id="235525" name="AutoShape 9"/>
            <p:cNvSpPr>
              <a:spLocks noChangeArrowheads="1"/>
            </p:cNvSpPr>
            <p:nvPr/>
          </p:nvSpPr>
          <p:spPr bwMode="auto">
            <a:xfrm>
              <a:off x="2976" y="720"/>
              <a:ext cx="2544" cy="3314"/>
            </a:xfrm>
            <a:prstGeom prst="foldedCorner">
              <a:avLst>
                <a:gd name="adj" fmla="val 12500"/>
              </a:avLst>
            </a:prstGeom>
            <a:solidFill>
              <a:srgbClr val="FFCC99"/>
            </a:solidFill>
            <a:ln w="9525">
              <a:solidFill>
                <a:schemeClr val="tx1"/>
              </a:solidFill>
              <a:round/>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235526" name="Rectangle 10"/>
            <p:cNvSpPr>
              <a:spLocks noChangeArrowheads="1"/>
            </p:cNvSpPr>
            <p:nvPr/>
          </p:nvSpPr>
          <p:spPr bwMode="auto">
            <a:xfrm>
              <a:off x="2987" y="701"/>
              <a:ext cx="2389" cy="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solidFill>
                    <a:srgbClr val="000000"/>
                  </a:solidFill>
                </a:rPr>
                <a:t>China is forecasting a trade surplus of $90bn (£51bn) to $100bn this year, a threefold increase on 2004's $32bn. The Commerce Ministry said the surplus would be created by a predicted 30% jump in exports to $750bn, compared with a 18% rise in imports to $660bn. The figures are likely to further annoy the US, which has long argued that China's exports are unfairly helped by a deliberately undervalued yuan.  Beijing agrees the surplus is too high, but says the yuan is only one factor. Bank of China governor Zhou Xiaochuan said the country also needed to do more to boost domestic demand so more goods stayed within the country. China increased the value of the yuan against the dollar by 2.1% in July and permitted it to trade within a narrow band, but the US wants the yuan to be allowed to trade freely. However, Beijing has made it clear that it will take its time and tread carefully before allowing the yuan to rise further in value.</a:t>
              </a:r>
            </a:p>
          </p:txBody>
        </p:sp>
        <p:grpSp>
          <p:nvGrpSpPr>
            <p:cNvPr id="235527" name="Group 11"/>
            <p:cNvGrpSpPr>
              <a:grpSpLocks/>
            </p:cNvGrpSpPr>
            <p:nvPr/>
          </p:nvGrpSpPr>
          <p:grpSpPr bwMode="auto">
            <a:xfrm>
              <a:off x="3353" y="1248"/>
              <a:ext cx="2263" cy="2880"/>
              <a:chOff x="768" y="1824"/>
              <a:chExt cx="918" cy="1248"/>
            </a:xfrm>
          </p:grpSpPr>
          <p:pic>
            <p:nvPicPr>
              <p:cNvPr id="235528" name="Picture 12" descr="m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 y="1824"/>
                <a:ext cx="91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9" name="Oval 13"/>
              <p:cNvSpPr>
                <a:spLocks noChangeArrowheads="1"/>
              </p:cNvSpPr>
              <p:nvPr/>
            </p:nvSpPr>
            <p:spPr bwMode="auto">
              <a:xfrm>
                <a:off x="816" y="1872"/>
                <a:ext cx="672" cy="6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smtClean="0">
                    <a:solidFill>
                      <a:srgbClr val="FF0000"/>
                    </a:solidFill>
                  </a:rPr>
                  <a:t>China, trade, </a:t>
                </a:r>
              </a:p>
              <a:p>
                <a:pPr algn="ctr">
                  <a:spcBef>
                    <a:spcPct val="0"/>
                  </a:spcBef>
                  <a:buFontTx/>
                  <a:buNone/>
                </a:pPr>
                <a:r>
                  <a:rPr lang="en-US" altLang="en-US" sz="2000" b="1" smtClean="0">
                    <a:solidFill>
                      <a:srgbClr val="FF0000"/>
                    </a:solidFill>
                  </a:rPr>
                  <a:t>surplus, commerce, </a:t>
                </a:r>
              </a:p>
              <a:p>
                <a:pPr algn="ctr">
                  <a:spcBef>
                    <a:spcPct val="0"/>
                  </a:spcBef>
                  <a:buFontTx/>
                  <a:buNone/>
                </a:pPr>
                <a:r>
                  <a:rPr lang="en-US" altLang="en-US" sz="2000" b="1" smtClean="0">
                    <a:solidFill>
                      <a:srgbClr val="FF0000"/>
                    </a:solidFill>
                  </a:rPr>
                  <a:t>exports, imports, US, </a:t>
                </a:r>
              </a:p>
              <a:p>
                <a:pPr algn="ctr">
                  <a:spcBef>
                    <a:spcPct val="0"/>
                  </a:spcBef>
                  <a:buFontTx/>
                  <a:buNone/>
                </a:pPr>
                <a:r>
                  <a:rPr lang="en-US" altLang="en-US" sz="2000" b="1" smtClean="0">
                    <a:solidFill>
                      <a:srgbClr val="FF0000"/>
                    </a:solidFill>
                  </a:rPr>
                  <a:t>yuan, bank, domestic, </a:t>
                </a:r>
              </a:p>
              <a:p>
                <a:pPr algn="ctr">
                  <a:spcBef>
                    <a:spcPct val="0"/>
                  </a:spcBef>
                  <a:buFontTx/>
                  <a:buNone/>
                </a:pPr>
                <a:r>
                  <a:rPr lang="en-US" altLang="en-US" sz="2000" b="1" smtClean="0">
                    <a:solidFill>
                      <a:srgbClr val="FF0000"/>
                    </a:solidFill>
                  </a:rPr>
                  <a:t>foreign, increase, </a:t>
                </a:r>
              </a:p>
              <a:p>
                <a:pPr algn="ctr">
                  <a:spcBef>
                    <a:spcPct val="0"/>
                  </a:spcBef>
                  <a:buFontTx/>
                  <a:buNone/>
                </a:pPr>
                <a:r>
                  <a:rPr lang="en-US" altLang="en-US" sz="2000" b="1" smtClean="0">
                    <a:solidFill>
                      <a:srgbClr val="FF0000"/>
                    </a:solidFill>
                  </a:rPr>
                  <a:t>trade, value</a:t>
                </a:r>
              </a:p>
            </p:txBody>
          </p:sp>
        </p:grpSp>
      </p:grpSp>
      <p:sp>
        <p:nvSpPr>
          <p:cNvPr id="235523" name="Title 1"/>
          <p:cNvSpPr>
            <a:spLocks noGrp="1"/>
          </p:cNvSpPr>
          <p:nvPr>
            <p:ph type="title"/>
          </p:nvPr>
        </p:nvSpPr>
        <p:spPr/>
        <p:txBody>
          <a:bodyPr/>
          <a:lstStyle/>
          <a:p>
            <a:r>
              <a:rPr lang="en-US" altLang="en-US" smtClean="0"/>
              <a:t>What else can we borrow from text retrieval?</a:t>
            </a:r>
          </a:p>
        </p:txBody>
      </p:sp>
      <p:pic>
        <p:nvPicPr>
          <p:cNvPr id="235524" name="Picture 4" descr="BookInde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676400"/>
            <a:ext cx="4953001" cy="724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769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76200"/>
            <a:ext cx="8229600" cy="1143000"/>
          </a:xfrm>
        </p:spPr>
        <p:txBody>
          <a:bodyPr/>
          <a:lstStyle/>
          <a:p>
            <a:r>
              <a:rPr lang="en-US" altLang="en-US" i="1" smtClean="0"/>
              <a:t>tf-idf </a:t>
            </a:r>
            <a:r>
              <a:rPr lang="en-US" altLang="en-US" smtClean="0"/>
              <a:t>weighting</a:t>
            </a:r>
          </a:p>
        </p:txBody>
      </p:sp>
      <p:sp>
        <p:nvSpPr>
          <p:cNvPr id="236547" name="Rectangle 3"/>
          <p:cNvSpPr>
            <a:spLocks noGrp="1" noChangeArrowheads="1"/>
          </p:cNvSpPr>
          <p:nvPr>
            <p:ph type="body" idx="1"/>
          </p:nvPr>
        </p:nvSpPr>
        <p:spPr>
          <a:xfrm>
            <a:off x="457200" y="1295400"/>
            <a:ext cx="8229600" cy="4525963"/>
          </a:xfrm>
        </p:spPr>
        <p:txBody>
          <a:bodyPr/>
          <a:lstStyle/>
          <a:p>
            <a:r>
              <a:rPr lang="en-US" altLang="en-US" sz="2400" b="1" smtClean="0"/>
              <a:t>T</a:t>
            </a:r>
            <a:r>
              <a:rPr lang="en-US" altLang="en-US" sz="2400" smtClean="0"/>
              <a:t>erm </a:t>
            </a:r>
            <a:r>
              <a:rPr lang="en-US" altLang="en-US" sz="2400" b="1" smtClean="0"/>
              <a:t>f</a:t>
            </a:r>
            <a:r>
              <a:rPr lang="en-US" altLang="en-US" sz="2400" smtClean="0"/>
              <a:t>requency – </a:t>
            </a:r>
            <a:r>
              <a:rPr lang="en-US" altLang="en-US" sz="2400" b="1" smtClean="0"/>
              <a:t>i</a:t>
            </a:r>
            <a:r>
              <a:rPr lang="en-US" altLang="en-US" sz="2400" smtClean="0"/>
              <a:t>nverse </a:t>
            </a:r>
            <a:r>
              <a:rPr lang="en-US" altLang="en-US" sz="2400" b="1" smtClean="0"/>
              <a:t>d</a:t>
            </a:r>
            <a:r>
              <a:rPr lang="en-US" altLang="en-US" sz="2400" smtClean="0"/>
              <a:t>ocument </a:t>
            </a:r>
            <a:r>
              <a:rPr lang="en-US" altLang="en-US" sz="2400" b="1" smtClean="0"/>
              <a:t>f</a:t>
            </a:r>
            <a:r>
              <a:rPr lang="en-US" altLang="en-US" sz="2400" smtClean="0"/>
              <a:t>requency</a:t>
            </a:r>
          </a:p>
          <a:p>
            <a:r>
              <a:rPr lang="en-US" altLang="en-US" sz="2400" smtClean="0"/>
              <a:t>Describe frame by frequency of each word within it, downweight words that appear often in the database</a:t>
            </a:r>
          </a:p>
          <a:p>
            <a:r>
              <a:rPr lang="en-US" altLang="en-US" sz="2400" smtClean="0"/>
              <a:t>(Standard weighting for text retrieval)</a:t>
            </a:r>
          </a:p>
          <a:p>
            <a:endParaRPr lang="en-US" altLang="en-US" sz="2400" smtClean="0"/>
          </a:p>
          <a:p>
            <a:pPr>
              <a:buFontTx/>
              <a:buNone/>
            </a:pPr>
            <a:endParaRPr lang="en-US" altLang="en-US" sz="2400" smtClean="0"/>
          </a:p>
        </p:txBody>
      </p:sp>
      <p:pic>
        <p:nvPicPr>
          <p:cNvPr id="236548" name="Picture 6"/>
          <p:cNvPicPr>
            <a:picLocks noChangeAspect="1" noChangeArrowheads="1"/>
          </p:cNvPicPr>
          <p:nvPr/>
        </p:nvPicPr>
        <p:blipFill>
          <a:blip r:embed="rId3">
            <a:extLst>
              <a:ext uri="{28A0092B-C50C-407E-A947-70E740481C1C}">
                <a14:useLocalDpi xmlns:a14="http://schemas.microsoft.com/office/drawing/2010/main" val="0"/>
              </a:ext>
            </a:extLst>
          </a:blip>
          <a:srcRect l="48430" t="67703" r="30902" b="16199"/>
          <a:stretch>
            <a:fillRect/>
          </a:stretch>
        </p:blipFill>
        <p:spPr bwMode="auto">
          <a:xfrm>
            <a:off x="3000375" y="3721100"/>
            <a:ext cx="29527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7735" name="Text Box 7"/>
          <p:cNvSpPr txBox="1">
            <a:spLocks noChangeArrowheads="1"/>
          </p:cNvSpPr>
          <p:nvPr/>
        </p:nvSpPr>
        <p:spPr bwMode="auto">
          <a:xfrm>
            <a:off x="6350000" y="3452813"/>
            <a:ext cx="2413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smtClean="0">
                <a:solidFill>
                  <a:srgbClr val="000000"/>
                </a:solidFill>
              </a:rPr>
              <a:t>Total number of documents in database</a:t>
            </a:r>
          </a:p>
        </p:txBody>
      </p:sp>
      <p:sp>
        <p:nvSpPr>
          <p:cNvPr id="457736" name="Text Box 8"/>
          <p:cNvSpPr txBox="1">
            <a:spLocks noChangeArrowheads="1"/>
          </p:cNvSpPr>
          <p:nvPr/>
        </p:nvSpPr>
        <p:spPr bwMode="auto">
          <a:xfrm>
            <a:off x="6313488" y="4570413"/>
            <a:ext cx="2530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smtClean="0">
                <a:solidFill>
                  <a:srgbClr val="000000"/>
                </a:solidFill>
              </a:rPr>
              <a:t>Number of documents word i occurs in, in whole database</a:t>
            </a:r>
          </a:p>
        </p:txBody>
      </p:sp>
      <p:sp>
        <p:nvSpPr>
          <p:cNvPr id="457737" name="Line 9"/>
          <p:cNvSpPr>
            <a:spLocks noChangeShapeType="1"/>
          </p:cNvSpPr>
          <p:nvPr/>
        </p:nvSpPr>
        <p:spPr bwMode="auto">
          <a:xfrm flipH="1">
            <a:off x="5916613" y="3757613"/>
            <a:ext cx="360362" cy="179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lstStyle/>
          <a:p>
            <a:endParaRPr lang="en-US" smtClean="0">
              <a:solidFill>
                <a:srgbClr val="000000"/>
              </a:solidFill>
            </a:endParaRPr>
          </a:p>
        </p:txBody>
      </p:sp>
      <p:sp>
        <p:nvSpPr>
          <p:cNvPr id="457738" name="Line 10"/>
          <p:cNvSpPr>
            <a:spLocks noChangeShapeType="1"/>
          </p:cNvSpPr>
          <p:nvPr/>
        </p:nvSpPr>
        <p:spPr bwMode="auto">
          <a:xfrm flipH="1" flipV="1">
            <a:off x="5845175" y="4837113"/>
            <a:ext cx="3603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lstStyle/>
          <a:p>
            <a:endParaRPr lang="en-US" smtClean="0">
              <a:solidFill>
                <a:srgbClr val="000000"/>
              </a:solidFill>
            </a:endParaRPr>
          </a:p>
        </p:txBody>
      </p:sp>
      <p:sp>
        <p:nvSpPr>
          <p:cNvPr id="457739" name="Text Box 11"/>
          <p:cNvSpPr txBox="1">
            <a:spLocks noChangeArrowheads="1"/>
          </p:cNvSpPr>
          <p:nvPr/>
        </p:nvSpPr>
        <p:spPr bwMode="auto">
          <a:xfrm>
            <a:off x="625475" y="3562350"/>
            <a:ext cx="23399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smtClean="0">
                <a:solidFill>
                  <a:srgbClr val="000000"/>
                </a:solidFill>
              </a:rPr>
              <a:t>Number of occurrences of word i in document d</a:t>
            </a:r>
          </a:p>
        </p:txBody>
      </p:sp>
      <p:sp>
        <p:nvSpPr>
          <p:cNvPr id="457740" name="Text Box 12"/>
          <p:cNvSpPr txBox="1">
            <a:spLocks noChangeArrowheads="1"/>
          </p:cNvSpPr>
          <p:nvPr/>
        </p:nvSpPr>
        <p:spPr bwMode="auto">
          <a:xfrm>
            <a:off x="588963" y="4772025"/>
            <a:ext cx="23399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smtClean="0">
                <a:solidFill>
                  <a:srgbClr val="000000"/>
                </a:solidFill>
              </a:rPr>
              <a:t>Number of words in document d</a:t>
            </a:r>
          </a:p>
        </p:txBody>
      </p:sp>
      <p:sp>
        <p:nvSpPr>
          <p:cNvPr id="457744" name="Line 16"/>
          <p:cNvSpPr>
            <a:spLocks noChangeShapeType="1"/>
          </p:cNvSpPr>
          <p:nvPr/>
        </p:nvSpPr>
        <p:spPr bwMode="auto">
          <a:xfrm>
            <a:off x="2928938" y="3937000"/>
            <a:ext cx="900112" cy="107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lstStyle/>
          <a:p>
            <a:endParaRPr lang="en-US" smtClean="0">
              <a:solidFill>
                <a:srgbClr val="000000"/>
              </a:solidFill>
            </a:endParaRPr>
          </a:p>
        </p:txBody>
      </p:sp>
      <p:sp>
        <p:nvSpPr>
          <p:cNvPr id="457745" name="Line 17"/>
          <p:cNvSpPr>
            <a:spLocks noChangeShapeType="1"/>
          </p:cNvSpPr>
          <p:nvPr/>
        </p:nvSpPr>
        <p:spPr bwMode="auto">
          <a:xfrm flipV="1">
            <a:off x="2928938" y="4945063"/>
            <a:ext cx="104457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lstStyle/>
          <a:p>
            <a:endParaRPr lang="en-US" smtClean="0">
              <a:solidFill>
                <a:srgbClr val="000000"/>
              </a:solidFill>
            </a:endParaRPr>
          </a:p>
        </p:txBody>
      </p:sp>
      <p:sp>
        <p:nvSpPr>
          <p:cNvPr id="236557" name="TextBox 12"/>
          <p:cNvSpPr txBox="1">
            <a:spLocks noChangeArrowheads="1"/>
          </p:cNvSpPr>
          <p:nvPr/>
        </p:nvSpPr>
        <p:spPr bwMode="auto">
          <a:xfrm>
            <a:off x="7567613" y="6550025"/>
            <a:ext cx="210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smtClean="0">
                <a:solidFill>
                  <a:srgbClr val="000000"/>
                </a:solidFill>
              </a:rPr>
              <a:t>Kristen Grauman</a:t>
            </a:r>
          </a:p>
        </p:txBody>
      </p:sp>
    </p:spTree>
    <p:extLst>
      <p:ext uri="{BB962C8B-B14F-4D97-AF65-F5344CB8AC3E}">
        <p14:creationId xmlns:p14="http://schemas.microsoft.com/office/powerpoint/2010/main" val="2782711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77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77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77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77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77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77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7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5" grpId="0"/>
      <p:bldP spid="457736" grpId="0"/>
      <p:bldP spid="457737" grpId="0" animBg="1"/>
      <p:bldP spid="457738" grpId="0" animBg="1"/>
      <p:bldP spid="457739" grpId="0"/>
      <p:bldP spid="457740" grpId="0"/>
      <p:bldP spid="457744" grpId="0" animBg="1"/>
      <p:bldP spid="4577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p:txBody>
          <a:bodyPr/>
          <a:lstStyle/>
          <a:p>
            <a:pPr eaLnBrk="1" hangingPunct="1"/>
            <a:r>
              <a:rPr lang="en-US" altLang="en-US" sz="3800" smtClean="0">
                <a:latin typeface="Arial" panose="020B0604020202020204" pitchFamily="34" charset="0"/>
                <a:cs typeface="Arial" panose="020B0604020202020204" pitchFamily="34" charset="0"/>
              </a:rPr>
              <a:t>Query expansion</a:t>
            </a:r>
          </a:p>
        </p:txBody>
      </p:sp>
      <p:sp>
        <p:nvSpPr>
          <p:cNvPr id="237571" name="TextBox 3"/>
          <p:cNvSpPr txBox="1">
            <a:spLocks noChangeArrowheads="1"/>
          </p:cNvSpPr>
          <p:nvPr/>
        </p:nvSpPr>
        <p:spPr bwMode="auto">
          <a:xfrm>
            <a:off x="285750" y="1714500"/>
            <a:ext cx="86439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smtClean="0">
                <a:solidFill>
                  <a:srgbClr val="000000"/>
                </a:solidFill>
              </a:rPr>
              <a:t>Query: </a:t>
            </a:r>
            <a:r>
              <a:rPr lang="en-US" altLang="en-US" sz="2000" b="1" i="1" smtClean="0">
                <a:solidFill>
                  <a:srgbClr val="000000"/>
                </a:solidFill>
              </a:rPr>
              <a:t>golf green</a:t>
            </a:r>
          </a:p>
          <a:p>
            <a:pPr eaLnBrk="1" hangingPunct="1">
              <a:spcBef>
                <a:spcPct val="0"/>
              </a:spcBef>
              <a:buFontTx/>
              <a:buNone/>
            </a:pPr>
            <a:endParaRPr lang="en-US" altLang="en-US" sz="2000" smtClean="0">
              <a:solidFill>
                <a:srgbClr val="000000"/>
              </a:solidFill>
            </a:endParaRPr>
          </a:p>
          <a:p>
            <a:pPr eaLnBrk="1" hangingPunct="1">
              <a:spcBef>
                <a:spcPct val="0"/>
              </a:spcBef>
              <a:buFontTx/>
              <a:buNone/>
            </a:pPr>
            <a:r>
              <a:rPr lang="en-US" altLang="en-US" sz="2000" smtClean="0">
                <a:solidFill>
                  <a:srgbClr val="000000"/>
                </a:solidFill>
              </a:rPr>
              <a:t>Results:</a:t>
            </a:r>
          </a:p>
          <a:p>
            <a:pPr eaLnBrk="1" hangingPunct="1">
              <a:spcBef>
                <a:spcPct val="0"/>
              </a:spcBef>
              <a:buFontTx/>
              <a:buNone/>
            </a:pPr>
            <a:endParaRPr lang="en-US" altLang="en-US" sz="2000" smtClean="0">
              <a:solidFill>
                <a:srgbClr val="000000"/>
              </a:solidFill>
            </a:endParaRPr>
          </a:p>
          <a:p>
            <a:pPr eaLnBrk="1" hangingPunct="1">
              <a:spcBef>
                <a:spcPct val="0"/>
              </a:spcBef>
              <a:buFontTx/>
              <a:buNone/>
            </a:pPr>
            <a:r>
              <a:rPr lang="en-US" altLang="en-US" sz="2000" smtClean="0">
                <a:solidFill>
                  <a:srgbClr val="000000"/>
                </a:solidFill>
              </a:rPr>
              <a:t>- How can the grass on the </a:t>
            </a:r>
            <a:r>
              <a:rPr lang="en-US" altLang="en-US" sz="2000" b="1" i="1" smtClean="0">
                <a:solidFill>
                  <a:srgbClr val="000000"/>
                </a:solidFill>
              </a:rPr>
              <a:t>greens</a:t>
            </a:r>
            <a:r>
              <a:rPr lang="en-US" altLang="en-US" sz="2000" smtClean="0">
                <a:solidFill>
                  <a:srgbClr val="000000"/>
                </a:solidFill>
              </a:rPr>
              <a:t> at a </a:t>
            </a:r>
            <a:r>
              <a:rPr lang="en-US" altLang="en-US" sz="2000" b="1" i="1" smtClean="0">
                <a:solidFill>
                  <a:srgbClr val="000000"/>
                </a:solidFill>
              </a:rPr>
              <a:t>golf</a:t>
            </a:r>
            <a:r>
              <a:rPr lang="en-US" altLang="en-US" sz="2000" smtClean="0">
                <a:solidFill>
                  <a:srgbClr val="000000"/>
                </a:solidFill>
              </a:rPr>
              <a:t> course be so perfect?</a:t>
            </a:r>
          </a:p>
          <a:p>
            <a:pPr eaLnBrk="1" hangingPunct="1">
              <a:spcBef>
                <a:spcPct val="0"/>
              </a:spcBef>
              <a:buFontTx/>
              <a:buChar char="-"/>
            </a:pPr>
            <a:r>
              <a:rPr lang="en-US" altLang="en-US" sz="2000" smtClean="0">
                <a:solidFill>
                  <a:srgbClr val="000000"/>
                </a:solidFill>
              </a:rPr>
              <a:t> For example, a skilled </a:t>
            </a:r>
            <a:r>
              <a:rPr lang="en-US" altLang="en-US" sz="2000" b="1" i="1" smtClean="0">
                <a:solidFill>
                  <a:srgbClr val="000000"/>
                </a:solidFill>
              </a:rPr>
              <a:t>golf</a:t>
            </a:r>
            <a:r>
              <a:rPr lang="en-US" altLang="en-US" sz="2000" smtClean="0">
                <a:solidFill>
                  <a:srgbClr val="000000"/>
                </a:solidFill>
              </a:rPr>
              <a:t>er expects to reach the </a:t>
            </a:r>
            <a:r>
              <a:rPr lang="en-US" altLang="en-US" sz="2000" b="1" i="1" smtClean="0">
                <a:solidFill>
                  <a:srgbClr val="000000"/>
                </a:solidFill>
              </a:rPr>
              <a:t>green</a:t>
            </a:r>
            <a:r>
              <a:rPr lang="en-US" altLang="en-US" sz="2000" smtClean="0">
                <a:solidFill>
                  <a:srgbClr val="000000"/>
                </a:solidFill>
              </a:rPr>
              <a:t> on a par-four hole in </a:t>
            </a:r>
            <a:r>
              <a:rPr lang="en-US" altLang="en-US" sz="2000" b="1" smtClean="0">
                <a:solidFill>
                  <a:srgbClr val="000000"/>
                </a:solidFill>
              </a:rPr>
              <a:t>...</a:t>
            </a:r>
            <a:r>
              <a:rPr lang="en-US" altLang="en-US" sz="2000" smtClean="0">
                <a:solidFill>
                  <a:srgbClr val="000000"/>
                </a:solidFill>
              </a:rPr>
              <a:t/>
            </a:r>
            <a:br>
              <a:rPr lang="en-US" altLang="en-US" sz="2000" smtClean="0">
                <a:solidFill>
                  <a:srgbClr val="000000"/>
                </a:solidFill>
              </a:rPr>
            </a:br>
            <a:r>
              <a:rPr lang="en-US" altLang="en-US" sz="2000" smtClean="0">
                <a:solidFill>
                  <a:srgbClr val="000000"/>
                </a:solidFill>
              </a:rPr>
              <a:t>- Manufactures and sells synthetic </a:t>
            </a:r>
            <a:r>
              <a:rPr lang="en-US" altLang="en-US" sz="2000" b="1" i="1" smtClean="0">
                <a:solidFill>
                  <a:srgbClr val="000000"/>
                </a:solidFill>
              </a:rPr>
              <a:t>golf</a:t>
            </a:r>
            <a:r>
              <a:rPr lang="en-US" altLang="en-US" sz="2000" smtClean="0">
                <a:solidFill>
                  <a:srgbClr val="000000"/>
                </a:solidFill>
              </a:rPr>
              <a:t> putting </a:t>
            </a:r>
            <a:r>
              <a:rPr lang="en-US" altLang="en-US" sz="2000" b="1" i="1" smtClean="0">
                <a:solidFill>
                  <a:srgbClr val="000000"/>
                </a:solidFill>
              </a:rPr>
              <a:t>green</a:t>
            </a:r>
            <a:r>
              <a:rPr lang="en-US" altLang="en-US" sz="2000" i="1" smtClean="0">
                <a:solidFill>
                  <a:srgbClr val="000000"/>
                </a:solidFill>
              </a:rPr>
              <a:t>s</a:t>
            </a:r>
            <a:r>
              <a:rPr lang="en-US" altLang="en-US" sz="2000" smtClean="0">
                <a:solidFill>
                  <a:srgbClr val="000000"/>
                </a:solidFill>
              </a:rPr>
              <a:t> and mats.</a:t>
            </a:r>
          </a:p>
          <a:p>
            <a:pPr eaLnBrk="1" hangingPunct="1">
              <a:spcBef>
                <a:spcPct val="0"/>
              </a:spcBef>
              <a:buFontTx/>
              <a:buNone/>
            </a:pPr>
            <a:endParaRPr lang="en-US" altLang="en-US" sz="2000" smtClean="0">
              <a:solidFill>
                <a:srgbClr val="000000"/>
              </a:solidFill>
            </a:endParaRPr>
          </a:p>
          <a:p>
            <a:pPr eaLnBrk="1" hangingPunct="1">
              <a:spcBef>
                <a:spcPct val="0"/>
              </a:spcBef>
              <a:buFontTx/>
              <a:buNone/>
            </a:pPr>
            <a:endParaRPr lang="en-US" altLang="en-US" sz="2000" smtClean="0">
              <a:solidFill>
                <a:srgbClr val="000000"/>
              </a:solidFill>
            </a:endParaRPr>
          </a:p>
        </p:txBody>
      </p:sp>
      <p:sp>
        <p:nvSpPr>
          <p:cNvPr id="6" name="Rectangle 5"/>
          <p:cNvSpPr>
            <a:spLocks noChangeArrowheads="1"/>
          </p:cNvSpPr>
          <p:nvPr/>
        </p:nvSpPr>
        <p:spPr bwMode="auto">
          <a:xfrm>
            <a:off x="285750" y="4500563"/>
            <a:ext cx="86439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smtClean="0">
                <a:solidFill>
                  <a:srgbClr val="000000"/>
                </a:solidFill>
              </a:rPr>
              <a:t>Irrelevant result can cause a `topic drift’: </a:t>
            </a:r>
          </a:p>
          <a:p>
            <a:pPr eaLnBrk="1" hangingPunct="1">
              <a:spcBef>
                <a:spcPct val="0"/>
              </a:spcBef>
              <a:buFontTx/>
              <a:buNone/>
            </a:pPr>
            <a:endParaRPr lang="en-US" altLang="en-US" sz="2000" smtClean="0">
              <a:solidFill>
                <a:srgbClr val="000000"/>
              </a:solidFill>
            </a:endParaRPr>
          </a:p>
          <a:p>
            <a:pPr eaLnBrk="1" hangingPunct="1">
              <a:spcBef>
                <a:spcPct val="0"/>
              </a:spcBef>
              <a:buFontTx/>
              <a:buChar char="-"/>
            </a:pPr>
            <a:r>
              <a:rPr lang="en-US" altLang="en-US" sz="2000" smtClean="0">
                <a:solidFill>
                  <a:srgbClr val="000000"/>
                </a:solidFill>
              </a:rPr>
              <a:t> Volkswagen </a:t>
            </a:r>
            <a:r>
              <a:rPr lang="en-US" altLang="en-US" sz="2000" b="1" i="1" smtClean="0">
                <a:solidFill>
                  <a:srgbClr val="000000"/>
                </a:solidFill>
              </a:rPr>
              <a:t>Golf</a:t>
            </a:r>
            <a:r>
              <a:rPr lang="en-US" altLang="en-US" sz="2000" smtClean="0">
                <a:solidFill>
                  <a:srgbClr val="000000"/>
                </a:solidFill>
              </a:rPr>
              <a:t>, 1999, </a:t>
            </a:r>
            <a:r>
              <a:rPr lang="en-US" altLang="en-US" sz="2000" b="1" i="1" smtClean="0">
                <a:solidFill>
                  <a:srgbClr val="000000"/>
                </a:solidFill>
              </a:rPr>
              <a:t>Green</a:t>
            </a:r>
            <a:r>
              <a:rPr lang="en-US" altLang="en-US" sz="2000" smtClean="0">
                <a:solidFill>
                  <a:srgbClr val="000000"/>
                </a:solidFill>
              </a:rPr>
              <a:t>, 2000cc, petrol, manual, , hatchback, 94000miles, 2.0 GTi, 2 Registered Keepers, HPI Checked, Air-Conditioning, Front and Rear Parking Sensors, ABS, Alarm, Alloy </a:t>
            </a:r>
            <a:br>
              <a:rPr lang="en-US" altLang="en-US" sz="2000" smtClean="0">
                <a:solidFill>
                  <a:srgbClr val="000000"/>
                </a:solidFill>
              </a:rPr>
            </a:br>
            <a:endParaRPr lang="en-US" altLang="en-US" sz="2000" smtClean="0">
              <a:solidFill>
                <a:srgbClr val="000000"/>
              </a:solidFill>
            </a:endParaRPr>
          </a:p>
        </p:txBody>
      </p:sp>
      <p:sp>
        <p:nvSpPr>
          <p:cNvPr id="237573" name="TextBox 4"/>
          <p:cNvSpPr txBox="1">
            <a:spLocks noChangeArrowheads="1"/>
          </p:cNvSpPr>
          <p:nvPr/>
        </p:nvSpPr>
        <p:spPr bwMode="auto">
          <a:xfrm>
            <a:off x="6591300" y="6564313"/>
            <a:ext cx="2628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rPr>
              <a:t>Slide credit: Ondrej Chum</a:t>
            </a:r>
          </a:p>
        </p:txBody>
      </p:sp>
    </p:spTree>
    <p:extLst>
      <p:ext uri="{BB962C8B-B14F-4D97-AF65-F5344CB8AC3E}">
        <p14:creationId xmlns:p14="http://schemas.microsoft.com/office/powerpoint/2010/main" val="849389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p:nvPr>
        </p:nvSpPr>
        <p:spPr/>
        <p:txBody>
          <a:bodyPr/>
          <a:lstStyle/>
          <a:p>
            <a:pPr eaLnBrk="1" hangingPunct="1"/>
            <a:r>
              <a:rPr lang="en-US" altLang="en-US" smtClean="0"/>
              <a:t>Query Expansion</a:t>
            </a:r>
          </a:p>
        </p:txBody>
      </p:sp>
      <p:grpSp>
        <p:nvGrpSpPr>
          <p:cNvPr id="238595" name="Group 19"/>
          <p:cNvGrpSpPr>
            <a:grpSpLocks/>
          </p:cNvGrpSpPr>
          <p:nvPr/>
        </p:nvGrpSpPr>
        <p:grpSpPr bwMode="auto">
          <a:xfrm>
            <a:off x="2357438" y="1820863"/>
            <a:ext cx="6515100" cy="800100"/>
            <a:chOff x="1656" y="1042"/>
            <a:chExt cx="4104" cy="504"/>
          </a:xfrm>
        </p:grpSpPr>
        <p:pic>
          <p:nvPicPr>
            <p:cNvPr id="23863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 y="1053"/>
              <a:ext cx="663"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23863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 y="1047"/>
              <a:ext cx="663"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238634"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3" y="1049"/>
              <a:ext cx="372"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238635"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0" y="1051"/>
              <a:ext cx="663"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238636"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1" y="1046"/>
              <a:ext cx="665"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238637"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5" y="1042"/>
              <a:ext cx="745"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59" name="Text Box 26"/>
            <p:cNvSpPr txBox="1">
              <a:spLocks noChangeArrowheads="1"/>
            </p:cNvSpPr>
            <p:nvPr/>
          </p:nvSpPr>
          <p:spPr bwMode="auto">
            <a:xfrm>
              <a:off x="4037" y="1119"/>
              <a:ext cx="285" cy="327"/>
            </a:xfrm>
            <a:prstGeom prst="rect">
              <a:avLst/>
            </a:prstGeom>
            <a:noFill/>
            <a:ln w="12700" algn="ctr">
              <a:noFill/>
              <a:miter lim="800000"/>
              <a:headEnd/>
              <a:tailEnd/>
            </a:ln>
            <a:effectLst/>
          </p:spPr>
          <p:txBody>
            <a:bodyPr>
              <a:spAutoFit/>
            </a:bodyPr>
            <a:lstStyle/>
            <a:p>
              <a:pPr defTabSz="913832" fontAlgn="auto">
                <a:spcBef>
                  <a:spcPct val="50000"/>
                </a:spcBef>
                <a:spcAft>
                  <a:spcPts val="0"/>
                </a:spcAft>
                <a:defRPr/>
              </a:pPr>
              <a:r>
                <a:rPr lang="en-GB" sz="2800" kern="0" dirty="0">
                  <a:solidFill>
                    <a:sysClr val="windowText" lastClr="000000"/>
                  </a:solidFill>
                  <a:latin typeface="Calibri"/>
                </a:rPr>
                <a:t>…</a:t>
              </a:r>
              <a:endParaRPr lang="en-US" sz="2800" kern="0" dirty="0">
                <a:solidFill>
                  <a:sysClr val="windowText" lastClr="000000"/>
                </a:solidFill>
                <a:latin typeface="Calibri"/>
              </a:endParaRPr>
            </a:p>
          </p:txBody>
        </p:sp>
      </p:grpSp>
      <p:grpSp>
        <p:nvGrpSpPr>
          <p:cNvPr id="4" name="Group 17"/>
          <p:cNvGrpSpPr>
            <a:grpSpLocks/>
          </p:cNvGrpSpPr>
          <p:nvPr/>
        </p:nvGrpSpPr>
        <p:grpSpPr bwMode="auto">
          <a:xfrm>
            <a:off x="2641600" y="3286125"/>
            <a:ext cx="5716588" cy="1071563"/>
            <a:chOff x="2285984" y="3071810"/>
            <a:chExt cx="5716415" cy="1071570"/>
          </a:xfrm>
        </p:grpSpPr>
        <p:pic>
          <p:nvPicPr>
            <p:cNvPr id="2386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5984" y="3071810"/>
              <a:ext cx="1557333" cy="103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2590" y="3079305"/>
              <a:ext cx="1500198" cy="102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8788" y="3071810"/>
              <a:ext cx="881060" cy="105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9388" y="3071810"/>
              <a:ext cx="1573011" cy="107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8597"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5750" y="2286000"/>
            <a:ext cx="1500188"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9"/>
          <p:cNvGrpSpPr>
            <a:grpSpLocks/>
          </p:cNvGrpSpPr>
          <p:nvPr/>
        </p:nvGrpSpPr>
        <p:grpSpPr bwMode="auto">
          <a:xfrm>
            <a:off x="142875" y="4538663"/>
            <a:ext cx="2095500" cy="1676400"/>
            <a:chOff x="357158" y="4214818"/>
            <a:chExt cx="2095506" cy="1675865"/>
          </a:xfrm>
        </p:grpSpPr>
        <p:grpSp>
          <p:nvGrpSpPr>
            <p:cNvPr id="238622" name="Group 28"/>
            <p:cNvGrpSpPr>
              <a:grpSpLocks/>
            </p:cNvGrpSpPr>
            <p:nvPr/>
          </p:nvGrpSpPr>
          <p:grpSpPr bwMode="auto">
            <a:xfrm>
              <a:off x="500034" y="4214818"/>
              <a:ext cx="1952630" cy="1500198"/>
              <a:chOff x="1714480" y="4572008"/>
              <a:chExt cx="1952630" cy="1500198"/>
            </a:xfrm>
          </p:grpSpPr>
          <p:pic>
            <p:nvPicPr>
              <p:cNvPr id="23862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6050" y="4572008"/>
                <a:ext cx="881060" cy="105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2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0232" y="4714884"/>
                <a:ext cx="1557333" cy="103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2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8794" y="4857760"/>
                <a:ext cx="1500198" cy="102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27"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4480" y="5000636"/>
                <a:ext cx="1573011" cy="107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8623"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158" y="4857760"/>
              <a:ext cx="1500198" cy="103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35"/>
          <p:cNvGrpSpPr>
            <a:grpSpLocks/>
          </p:cNvGrpSpPr>
          <p:nvPr/>
        </p:nvGrpSpPr>
        <p:grpSpPr bwMode="auto">
          <a:xfrm>
            <a:off x="2857500" y="5072063"/>
            <a:ext cx="5715000" cy="1047750"/>
            <a:chOff x="1637" y="3260"/>
            <a:chExt cx="4123" cy="840"/>
          </a:xfrm>
        </p:grpSpPr>
        <p:pic>
          <p:nvPicPr>
            <p:cNvPr id="238618" name="Picture 36" descr="herE4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7" y="3262"/>
              <a:ext cx="1105"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19" name="Picture 37" descr="herE4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22" y="3261"/>
              <a:ext cx="1105"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20" name="Picture 38" descr="herE4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83" y="3260"/>
              <a:ext cx="615" cy="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21" name="Picture 39" descr="herE5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49" y="3265"/>
              <a:ext cx="1111"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43"/>
          <p:cNvGrpSpPr>
            <a:grpSpLocks/>
          </p:cNvGrpSpPr>
          <p:nvPr/>
        </p:nvGrpSpPr>
        <p:grpSpPr bwMode="auto">
          <a:xfrm>
            <a:off x="7715250" y="1857375"/>
            <a:ext cx="1214438" cy="714375"/>
            <a:chOff x="6500826" y="1714488"/>
            <a:chExt cx="1285884" cy="1000132"/>
          </a:xfrm>
        </p:grpSpPr>
        <p:cxnSp>
          <p:nvCxnSpPr>
            <p:cNvPr id="45" name="Straight Connector 44"/>
            <p:cNvCxnSpPr/>
            <p:nvPr/>
          </p:nvCxnSpPr>
          <p:spPr>
            <a:xfrm>
              <a:off x="6500826" y="1714488"/>
              <a:ext cx="1285884" cy="100013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flipV="1">
              <a:off x="6500826" y="1714488"/>
              <a:ext cx="1215286" cy="100013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oup 46"/>
          <p:cNvGrpSpPr>
            <a:grpSpLocks/>
          </p:cNvGrpSpPr>
          <p:nvPr/>
        </p:nvGrpSpPr>
        <p:grpSpPr bwMode="auto">
          <a:xfrm>
            <a:off x="6572250" y="1857375"/>
            <a:ext cx="1214438" cy="714375"/>
            <a:chOff x="6500826" y="1714488"/>
            <a:chExt cx="1285884" cy="1000132"/>
          </a:xfrm>
        </p:grpSpPr>
        <p:cxnSp>
          <p:nvCxnSpPr>
            <p:cNvPr id="48" name="Straight Connector 47"/>
            <p:cNvCxnSpPr/>
            <p:nvPr/>
          </p:nvCxnSpPr>
          <p:spPr>
            <a:xfrm>
              <a:off x="6500826" y="1714488"/>
              <a:ext cx="1285884" cy="100013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flipV="1">
              <a:off x="6500826" y="1714488"/>
              <a:ext cx="1215286" cy="100013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8602" name="TextBox 49"/>
          <p:cNvSpPr txBox="1">
            <a:spLocks noChangeArrowheads="1"/>
          </p:cNvSpPr>
          <p:nvPr/>
        </p:nvSpPr>
        <p:spPr bwMode="auto">
          <a:xfrm>
            <a:off x="357188" y="3286125"/>
            <a:ext cx="1385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rPr>
              <a:t>Query image</a:t>
            </a:r>
          </a:p>
        </p:txBody>
      </p:sp>
      <p:sp>
        <p:nvSpPr>
          <p:cNvPr id="238603" name="TextBox 50"/>
          <p:cNvSpPr txBox="1">
            <a:spLocks noChangeArrowheads="1"/>
          </p:cNvSpPr>
          <p:nvPr/>
        </p:nvSpPr>
        <p:spPr bwMode="auto">
          <a:xfrm>
            <a:off x="4929188" y="1357313"/>
            <a:ext cx="860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rPr>
              <a:t>Results</a:t>
            </a:r>
          </a:p>
        </p:txBody>
      </p:sp>
      <p:sp>
        <p:nvSpPr>
          <p:cNvPr id="67" name="TextBox 66"/>
          <p:cNvSpPr txBox="1">
            <a:spLocks noChangeArrowheads="1"/>
          </p:cNvSpPr>
          <p:nvPr/>
        </p:nvSpPr>
        <p:spPr bwMode="auto">
          <a:xfrm>
            <a:off x="357188" y="62738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rPr>
              <a:t>New query</a:t>
            </a:r>
          </a:p>
        </p:txBody>
      </p:sp>
      <p:sp>
        <p:nvSpPr>
          <p:cNvPr id="68" name="TextBox 67"/>
          <p:cNvSpPr txBox="1">
            <a:spLocks noChangeArrowheads="1"/>
          </p:cNvSpPr>
          <p:nvPr/>
        </p:nvSpPr>
        <p:spPr bwMode="auto">
          <a:xfrm>
            <a:off x="4572000" y="2773363"/>
            <a:ext cx="1919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rPr>
              <a:t>Spatial verification</a:t>
            </a:r>
          </a:p>
        </p:txBody>
      </p:sp>
      <p:sp>
        <p:nvSpPr>
          <p:cNvPr id="69" name="TextBox 68"/>
          <p:cNvSpPr txBox="1">
            <a:spLocks noChangeArrowheads="1"/>
          </p:cNvSpPr>
          <p:nvPr/>
        </p:nvSpPr>
        <p:spPr bwMode="auto">
          <a:xfrm>
            <a:off x="5072063" y="4702175"/>
            <a:ext cx="1289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rPr>
              <a:t>New results</a:t>
            </a:r>
          </a:p>
        </p:txBody>
      </p:sp>
      <p:cxnSp>
        <p:nvCxnSpPr>
          <p:cNvPr id="71" name="Straight Arrow Connector 70"/>
          <p:cNvCxnSpPr/>
          <p:nvPr/>
        </p:nvCxnSpPr>
        <p:spPr>
          <a:xfrm rot="5400000" flipH="1" flipV="1">
            <a:off x="1928813" y="2357438"/>
            <a:ext cx="285750" cy="285750"/>
          </a:xfrm>
          <a:prstGeom prst="straightConnector1">
            <a:avLst/>
          </a:prstGeom>
          <a:ln w="31750">
            <a:solidFill>
              <a:srgbClr val="92D050"/>
            </a:solidFill>
            <a:round/>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6200000" flipH="1">
            <a:off x="4321969" y="2964657"/>
            <a:ext cx="357187" cy="0"/>
          </a:xfrm>
          <a:prstGeom prst="straightConnector1">
            <a:avLst/>
          </a:prstGeom>
          <a:ln w="31750">
            <a:solidFill>
              <a:srgbClr val="92D050"/>
            </a:solidFill>
            <a:round/>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82" idx="1"/>
          </p:cNvCxnSpPr>
          <p:nvPr/>
        </p:nvCxnSpPr>
        <p:spPr>
          <a:xfrm rot="10800000" flipV="1">
            <a:off x="2000250" y="3822700"/>
            <a:ext cx="500063" cy="534988"/>
          </a:xfrm>
          <a:prstGeom prst="straightConnector1">
            <a:avLst/>
          </a:prstGeom>
          <a:ln w="31750">
            <a:solidFill>
              <a:srgbClr val="92D050"/>
            </a:solidFill>
            <a:round/>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2357438" y="5715000"/>
            <a:ext cx="357187" cy="0"/>
          </a:xfrm>
          <a:prstGeom prst="straightConnector1">
            <a:avLst/>
          </a:prstGeom>
          <a:ln w="31750">
            <a:solidFill>
              <a:srgbClr val="92D050"/>
            </a:solidFill>
            <a:round/>
            <a:tailEnd type="arrow"/>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2500313" y="3214688"/>
            <a:ext cx="6000750" cy="1214437"/>
          </a:xfrm>
          <a:prstGeom prst="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anchor="ctr"/>
          <a:lstStyle/>
          <a:p>
            <a:pPr algn="ctr" defTabSz="913832" fontAlgn="auto">
              <a:spcBef>
                <a:spcPts val="0"/>
              </a:spcBef>
              <a:spcAft>
                <a:spcPts val="0"/>
              </a:spcAft>
              <a:defRPr/>
            </a:pPr>
            <a:endParaRPr lang="en-US">
              <a:solidFill>
                <a:prstClr val="white"/>
              </a:solidFill>
            </a:endParaRPr>
          </a:p>
        </p:txBody>
      </p:sp>
      <p:sp>
        <p:nvSpPr>
          <p:cNvPr id="238612" name="Rectangle 59"/>
          <p:cNvSpPr>
            <a:spLocks noChangeArrowheads="1"/>
          </p:cNvSpPr>
          <p:nvPr/>
        </p:nvSpPr>
        <p:spPr bwMode="auto">
          <a:xfrm>
            <a:off x="2500313" y="6248400"/>
            <a:ext cx="6357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rPr>
              <a:t>Chum, Philbin, Sivic, Isard, Zisserman: Total Recall…, ICCV 2007</a:t>
            </a:r>
          </a:p>
        </p:txBody>
      </p:sp>
      <p:sp>
        <p:nvSpPr>
          <p:cNvPr id="238613" name="TextBox 60"/>
          <p:cNvSpPr txBox="1">
            <a:spLocks noChangeArrowheads="1"/>
          </p:cNvSpPr>
          <p:nvPr/>
        </p:nvSpPr>
        <p:spPr bwMode="auto">
          <a:xfrm>
            <a:off x="6591300" y="6564313"/>
            <a:ext cx="2628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rPr>
              <a:t>Slide credit: Ondrej Chum</a:t>
            </a:r>
          </a:p>
        </p:txBody>
      </p:sp>
    </p:spTree>
    <p:extLst>
      <p:ext uri="{BB962C8B-B14F-4D97-AF65-F5344CB8AC3E}">
        <p14:creationId xmlns:p14="http://schemas.microsoft.com/office/powerpoint/2010/main" val="4071504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8" grpId="1"/>
      <p:bldP spid="69" grpId="0"/>
      <p:bldP spid="8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800" dirty="0" smtClean="0"/>
              <a:t>Recognition via alignment</a:t>
            </a:r>
            <a:endParaRPr lang="en-US" sz="3800" dirty="0"/>
          </a:p>
        </p:txBody>
      </p:sp>
      <p:sp>
        <p:nvSpPr>
          <p:cNvPr id="7" name="Content Placeholder 6"/>
          <p:cNvSpPr>
            <a:spLocks noGrp="1"/>
          </p:cNvSpPr>
          <p:nvPr>
            <p:ph idx="1"/>
          </p:nvPr>
        </p:nvSpPr>
        <p:spPr/>
        <p:txBody>
          <a:bodyPr/>
          <a:lstStyle/>
          <a:p>
            <a:pPr marL="456917" lvl="1" indent="0">
              <a:buNone/>
            </a:pPr>
            <a:r>
              <a:rPr lang="en-US" b="1" dirty="0" smtClean="0"/>
              <a:t>Pros</a:t>
            </a:r>
            <a:r>
              <a:rPr lang="en-US" dirty="0"/>
              <a:t>: </a:t>
            </a:r>
            <a:endParaRPr lang="en-US" dirty="0" smtClean="0"/>
          </a:p>
          <a:p>
            <a:pPr lvl="2"/>
            <a:r>
              <a:rPr lang="en-US" dirty="0" smtClean="0"/>
              <a:t>Effective </a:t>
            </a:r>
            <a:r>
              <a:rPr lang="en-US" dirty="0"/>
              <a:t>when we are able to find reliable features within </a:t>
            </a:r>
            <a:r>
              <a:rPr lang="en-US" dirty="0" smtClean="0"/>
              <a:t>clutter</a:t>
            </a:r>
          </a:p>
          <a:p>
            <a:pPr lvl="2"/>
            <a:r>
              <a:rPr lang="en-US" dirty="0"/>
              <a:t>G</a:t>
            </a:r>
            <a:r>
              <a:rPr lang="en-US" dirty="0" smtClean="0"/>
              <a:t>reat </a:t>
            </a:r>
            <a:r>
              <a:rPr lang="en-US" dirty="0"/>
              <a:t>results for matching specific instances</a:t>
            </a:r>
          </a:p>
          <a:p>
            <a:pPr marL="456917" lvl="1" indent="0">
              <a:buNone/>
            </a:pPr>
            <a:r>
              <a:rPr lang="en-US" b="1" dirty="0" smtClean="0"/>
              <a:t>Cons</a:t>
            </a:r>
            <a:r>
              <a:rPr lang="en-US" dirty="0" smtClean="0"/>
              <a:t>:</a:t>
            </a:r>
          </a:p>
          <a:p>
            <a:pPr lvl="2"/>
            <a:r>
              <a:rPr lang="en-US" dirty="0" smtClean="0"/>
              <a:t>Spatial </a:t>
            </a:r>
            <a:r>
              <a:rPr lang="en-US" dirty="0" smtClean="0"/>
              <a:t>verification as post-processing – not seamless, expensive for large-scale problems</a:t>
            </a:r>
          </a:p>
          <a:p>
            <a:pPr lvl="2"/>
            <a:r>
              <a:rPr lang="en-US" dirty="0" smtClean="0"/>
              <a:t> Not </a:t>
            </a:r>
            <a:r>
              <a:rPr lang="en-US" dirty="0"/>
              <a:t>suited for category recognition.</a:t>
            </a:r>
          </a:p>
          <a:p>
            <a:endParaRPr lang="en-US" dirty="0"/>
          </a:p>
        </p:txBody>
      </p:sp>
      <p:sp>
        <p:nvSpPr>
          <p:cNvPr id="4" name="TextBox 3"/>
          <p:cNvSpPr txBox="1"/>
          <p:nvPr/>
        </p:nvSpPr>
        <p:spPr>
          <a:xfrm>
            <a:off x="7567318" y="6550223"/>
            <a:ext cx="2110082"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33046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533400" y="0"/>
            <a:ext cx="8229600" cy="1143000"/>
          </a:xfrm>
        </p:spPr>
        <p:txBody>
          <a:bodyPr/>
          <a:lstStyle/>
          <a:p>
            <a:pPr eaLnBrk="1" hangingPunct="1"/>
            <a:r>
              <a:rPr lang="en-US" smtClean="0"/>
              <a:t>Summary</a:t>
            </a:r>
          </a:p>
        </p:txBody>
      </p:sp>
      <p:sp>
        <p:nvSpPr>
          <p:cNvPr id="690179" name="Rectangle 3"/>
          <p:cNvSpPr>
            <a:spLocks noGrp="1" noChangeArrowheads="1"/>
          </p:cNvSpPr>
          <p:nvPr>
            <p:ph type="body" idx="4294967295"/>
          </p:nvPr>
        </p:nvSpPr>
        <p:spPr>
          <a:xfrm>
            <a:off x="381000" y="1295400"/>
            <a:ext cx="8229600" cy="4830763"/>
          </a:xfrm>
        </p:spPr>
        <p:txBody>
          <a:bodyPr/>
          <a:lstStyle/>
          <a:p>
            <a:pPr eaLnBrk="1" hangingPunct="1">
              <a:lnSpc>
                <a:spcPct val="90000"/>
              </a:lnSpc>
              <a:spcBef>
                <a:spcPct val="45000"/>
              </a:spcBef>
              <a:spcAft>
                <a:spcPts val="600"/>
              </a:spcAft>
            </a:pPr>
            <a:r>
              <a:rPr lang="en-US" sz="2400" b="1" dirty="0"/>
              <a:t>Matching local invariant </a:t>
            </a:r>
            <a:r>
              <a:rPr lang="en-US" sz="2400" b="1" dirty="0" smtClean="0"/>
              <a:t>features</a:t>
            </a:r>
            <a:endParaRPr lang="en-US" sz="2400" dirty="0"/>
          </a:p>
          <a:p>
            <a:pPr lvl="1" eaLnBrk="1" hangingPunct="1">
              <a:lnSpc>
                <a:spcPct val="90000"/>
              </a:lnSpc>
              <a:spcBef>
                <a:spcPct val="45000"/>
              </a:spcBef>
              <a:spcAft>
                <a:spcPts val="600"/>
              </a:spcAft>
            </a:pPr>
            <a:r>
              <a:rPr lang="en-US" sz="2400" dirty="0"/>
              <a:t>U</a:t>
            </a:r>
            <a:r>
              <a:rPr lang="en-US" sz="2400" dirty="0" smtClean="0"/>
              <a:t>seful </a:t>
            </a:r>
            <a:r>
              <a:rPr lang="en-US" sz="2400" dirty="0"/>
              <a:t>not only to provide matches for multi-view geometry, but also to find objects and scenes.</a:t>
            </a:r>
          </a:p>
          <a:p>
            <a:pPr eaLnBrk="1" hangingPunct="1">
              <a:lnSpc>
                <a:spcPct val="90000"/>
              </a:lnSpc>
              <a:spcBef>
                <a:spcPct val="45000"/>
              </a:spcBef>
              <a:spcAft>
                <a:spcPts val="600"/>
              </a:spcAft>
            </a:pPr>
            <a:r>
              <a:rPr lang="en-US" sz="2400" b="1" dirty="0"/>
              <a:t>Bag of words </a:t>
            </a:r>
            <a:r>
              <a:rPr lang="en-US" sz="2400" dirty="0"/>
              <a:t>representation: quantize feature space to make discrete set of visual words</a:t>
            </a:r>
          </a:p>
          <a:p>
            <a:pPr lvl="1" eaLnBrk="1" hangingPunct="1">
              <a:lnSpc>
                <a:spcPct val="90000"/>
              </a:lnSpc>
              <a:spcBef>
                <a:spcPts val="0"/>
              </a:spcBef>
            </a:pPr>
            <a:r>
              <a:rPr lang="en-US" sz="2400" dirty="0"/>
              <a:t>Summarize image by distribution of words</a:t>
            </a:r>
          </a:p>
          <a:p>
            <a:pPr lvl="1" eaLnBrk="1" hangingPunct="1">
              <a:lnSpc>
                <a:spcPct val="90000"/>
              </a:lnSpc>
              <a:spcBef>
                <a:spcPts val="0"/>
              </a:spcBef>
            </a:pPr>
            <a:r>
              <a:rPr lang="en-US" sz="2400" dirty="0"/>
              <a:t>Index individual words</a:t>
            </a:r>
          </a:p>
          <a:p>
            <a:pPr eaLnBrk="1" hangingPunct="1">
              <a:lnSpc>
                <a:spcPct val="90000"/>
              </a:lnSpc>
              <a:spcBef>
                <a:spcPct val="45000"/>
              </a:spcBef>
              <a:spcAft>
                <a:spcPts val="600"/>
              </a:spcAft>
            </a:pPr>
            <a:r>
              <a:rPr lang="en-US" sz="2400" b="1" dirty="0"/>
              <a:t>Inverted index</a:t>
            </a:r>
            <a:r>
              <a:rPr lang="en-US" sz="2400" dirty="0"/>
              <a:t>: pre-compute index to enable faster search at query </a:t>
            </a:r>
            <a:r>
              <a:rPr lang="en-US" sz="2400" dirty="0" smtClean="0"/>
              <a:t>time</a:t>
            </a:r>
          </a:p>
          <a:p>
            <a:r>
              <a:rPr lang="en-US" sz="2400" b="1" dirty="0" smtClean="0"/>
              <a:t>Recognition </a:t>
            </a:r>
            <a:r>
              <a:rPr lang="en-US" sz="2400" b="1" dirty="0"/>
              <a:t>of instances via </a:t>
            </a:r>
            <a:r>
              <a:rPr lang="en-US" sz="2400" b="1" dirty="0" smtClean="0"/>
              <a:t>alignment:</a:t>
            </a:r>
            <a:r>
              <a:rPr lang="en-US" sz="2400" dirty="0" smtClean="0"/>
              <a:t> matching local features followed by spatial verification</a:t>
            </a:r>
          </a:p>
          <a:p>
            <a:pPr lvl="1"/>
            <a:r>
              <a:rPr lang="en-US" sz="2400" dirty="0" smtClean="0"/>
              <a:t>Robust fitting : RANSAC, GHT</a:t>
            </a:r>
            <a:endParaRPr lang="en-US" sz="2400" dirty="0"/>
          </a:p>
        </p:txBody>
      </p:sp>
      <p:sp>
        <p:nvSpPr>
          <p:cNvPr id="4" name="TextBox 3"/>
          <p:cNvSpPr txBox="1"/>
          <p:nvPr/>
        </p:nvSpPr>
        <p:spPr>
          <a:xfrm>
            <a:off x="7567318" y="6550223"/>
            <a:ext cx="2110082"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646753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01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01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01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01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01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533400" y="0"/>
            <a:ext cx="8229600" cy="1143000"/>
          </a:xfrm>
        </p:spPr>
        <p:txBody>
          <a:bodyPr/>
          <a:lstStyle/>
          <a:p>
            <a:pPr eaLnBrk="1" hangingPunct="1"/>
            <a:r>
              <a:rPr lang="en-US" dirty="0" smtClean="0"/>
              <a:t>Lessons from a Decade Later</a:t>
            </a:r>
          </a:p>
        </p:txBody>
      </p:sp>
      <p:sp>
        <p:nvSpPr>
          <p:cNvPr id="690179" name="Rectangle 3"/>
          <p:cNvSpPr>
            <a:spLocks noGrp="1" noChangeArrowheads="1"/>
          </p:cNvSpPr>
          <p:nvPr>
            <p:ph type="body" idx="4294967295"/>
          </p:nvPr>
        </p:nvSpPr>
        <p:spPr>
          <a:xfrm>
            <a:off x="381000" y="1295400"/>
            <a:ext cx="8229600" cy="5254823"/>
          </a:xfrm>
        </p:spPr>
        <p:txBody>
          <a:bodyPr/>
          <a:lstStyle/>
          <a:p>
            <a:pPr eaLnBrk="1" hangingPunct="1">
              <a:lnSpc>
                <a:spcPct val="90000"/>
              </a:lnSpc>
              <a:spcBef>
                <a:spcPct val="45000"/>
              </a:spcBef>
              <a:spcAft>
                <a:spcPts val="600"/>
              </a:spcAft>
            </a:pPr>
            <a:r>
              <a:rPr lang="en-US" sz="2800" dirty="0" smtClean="0"/>
              <a:t>For</a:t>
            </a:r>
            <a:r>
              <a:rPr lang="en-US" sz="2800" i="1" dirty="0" smtClean="0"/>
              <a:t> Category</a:t>
            </a:r>
            <a:r>
              <a:rPr lang="en-US" sz="2800" dirty="0"/>
              <a:t> recognition (</a:t>
            </a:r>
            <a:r>
              <a:rPr lang="en-US" sz="2800" dirty="0" smtClean="0"/>
              <a:t>project 4)</a:t>
            </a:r>
            <a:endParaRPr lang="en-US" sz="2800" dirty="0" smtClean="0"/>
          </a:p>
          <a:p>
            <a:pPr lvl="1" eaLnBrk="1" hangingPunct="1">
              <a:lnSpc>
                <a:spcPct val="90000"/>
              </a:lnSpc>
              <a:spcBef>
                <a:spcPct val="45000"/>
              </a:spcBef>
              <a:spcAft>
                <a:spcPts val="600"/>
              </a:spcAft>
            </a:pPr>
            <a:r>
              <a:rPr lang="en-US" sz="2400" dirty="0" smtClean="0"/>
              <a:t>Bag </a:t>
            </a:r>
            <a:r>
              <a:rPr lang="en-US" sz="2400" dirty="0" smtClean="0"/>
              <a:t>of Feature models remained the state of the </a:t>
            </a:r>
            <a:r>
              <a:rPr lang="en-US" sz="2400" dirty="0" smtClean="0"/>
              <a:t>art until </a:t>
            </a:r>
            <a:r>
              <a:rPr lang="en-US" sz="2400" dirty="0" smtClean="0"/>
              <a:t>Deep Learning.</a:t>
            </a:r>
          </a:p>
          <a:p>
            <a:pPr lvl="1" eaLnBrk="1" hangingPunct="1">
              <a:lnSpc>
                <a:spcPct val="90000"/>
              </a:lnSpc>
              <a:spcBef>
                <a:spcPct val="45000"/>
              </a:spcBef>
              <a:spcAft>
                <a:spcPts val="600"/>
              </a:spcAft>
            </a:pPr>
            <a:r>
              <a:rPr lang="en-US" sz="2400" dirty="0" smtClean="0"/>
              <a:t>Spatial </a:t>
            </a:r>
            <a:r>
              <a:rPr lang="en-US" sz="2400" dirty="0"/>
              <a:t>layout either isn't that important or its too difficult to </a:t>
            </a:r>
            <a:r>
              <a:rPr lang="en-US" sz="2400" dirty="0" smtClean="0"/>
              <a:t>encode.</a:t>
            </a:r>
          </a:p>
          <a:p>
            <a:pPr lvl="1" eaLnBrk="1" hangingPunct="1">
              <a:lnSpc>
                <a:spcPct val="90000"/>
              </a:lnSpc>
              <a:spcBef>
                <a:spcPct val="45000"/>
              </a:spcBef>
              <a:spcAft>
                <a:spcPts val="600"/>
              </a:spcAft>
            </a:pPr>
            <a:r>
              <a:rPr lang="en-US" sz="2400" dirty="0" smtClean="0"/>
              <a:t>Quantization </a:t>
            </a:r>
            <a:r>
              <a:rPr lang="en-US" sz="2400" dirty="0"/>
              <a:t>error is, in fact, the bigger problem. Advanced feature encoding methods address this</a:t>
            </a:r>
            <a:r>
              <a:rPr lang="en-US" sz="2400" dirty="0" smtClean="0"/>
              <a:t>.</a:t>
            </a:r>
          </a:p>
          <a:p>
            <a:pPr lvl="1" eaLnBrk="1" hangingPunct="1">
              <a:lnSpc>
                <a:spcPct val="90000"/>
              </a:lnSpc>
              <a:spcBef>
                <a:spcPct val="45000"/>
              </a:spcBef>
              <a:spcAft>
                <a:spcPts val="600"/>
              </a:spcAft>
            </a:pPr>
            <a:r>
              <a:rPr lang="en-US" sz="2400" dirty="0" smtClean="0"/>
              <a:t>Bag </a:t>
            </a:r>
            <a:r>
              <a:rPr lang="en-US" sz="2400" dirty="0"/>
              <a:t>of feature models are nearly obsolete. At best they seem to be inspiring tweaks to deep </a:t>
            </a:r>
            <a:r>
              <a:rPr lang="en-US" sz="2400" dirty="0" smtClean="0"/>
              <a:t>models</a:t>
            </a:r>
            <a:r>
              <a:rPr lang="en-US" sz="2400" dirty="0"/>
              <a:t> </a:t>
            </a:r>
            <a:r>
              <a:rPr lang="en-US" sz="2400" dirty="0" smtClean="0"/>
              <a:t>e.g. </a:t>
            </a:r>
            <a:r>
              <a:rPr lang="en-US" sz="2400" dirty="0" err="1" smtClean="0"/>
              <a:t>NetVLAD</a:t>
            </a:r>
            <a:r>
              <a:rPr lang="en-US" sz="2400" dirty="0" smtClean="0"/>
              <a:t>.</a:t>
            </a:r>
            <a:endParaRPr lang="en-US" sz="2400" dirty="0" smtClean="0"/>
          </a:p>
        </p:txBody>
      </p:sp>
      <p:sp>
        <p:nvSpPr>
          <p:cNvPr id="4" name="TextBox 3"/>
          <p:cNvSpPr txBox="1"/>
          <p:nvPr/>
        </p:nvSpPr>
        <p:spPr>
          <a:xfrm>
            <a:off x="7567318" y="6550223"/>
            <a:ext cx="2110082" cy="307777"/>
          </a:xfrm>
          <a:prstGeom prst="rect">
            <a:avLst/>
          </a:prstGeom>
          <a:noFill/>
        </p:spPr>
        <p:txBody>
          <a:bodyPr wrap="square" rtlCol="0">
            <a:spAutoFit/>
          </a:bodyPr>
          <a:lstStyle/>
          <a:p>
            <a:r>
              <a:rPr lang="en-US" sz="1400" dirty="0" smtClean="0"/>
              <a:t>James Hays</a:t>
            </a:r>
            <a:endParaRPr lang="en-US" sz="1400" dirty="0"/>
          </a:p>
        </p:txBody>
      </p:sp>
    </p:spTree>
    <p:extLst>
      <p:ext uri="{BB962C8B-B14F-4D97-AF65-F5344CB8AC3E}">
        <p14:creationId xmlns:p14="http://schemas.microsoft.com/office/powerpoint/2010/main" val="1319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0179">
                                            <p:txEl>
                                              <p:pRg st="0" end="0"/>
                                            </p:txEl>
                                          </p:spTgt>
                                        </p:tgtEl>
                                        <p:attrNameLst>
                                          <p:attrName>style.visibility</p:attrName>
                                        </p:attrNameLst>
                                      </p:cBhvr>
                                      <p:to>
                                        <p:strVal val="visible"/>
                                      </p:to>
                                    </p:set>
                                    <p:animEffect transition="in" filter="fade">
                                      <p:cBhvr>
                                        <p:cTn id="7" dur="500"/>
                                        <p:tgtEl>
                                          <p:spTgt spid="69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0179">
                                            <p:txEl>
                                              <p:pRg st="1" end="1"/>
                                            </p:txEl>
                                          </p:spTgt>
                                        </p:tgtEl>
                                        <p:attrNameLst>
                                          <p:attrName>style.visibility</p:attrName>
                                        </p:attrNameLst>
                                      </p:cBhvr>
                                      <p:to>
                                        <p:strVal val="visible"/>
                                      </p:to>
                                    </p:set>
                                    <p:animEffect transition="in" filter="fade">
                                      <p:cBhvr>
                                        <p:cTn id="12" dur="500"/>
                                        <p:tgtEl>
                                          <p:spTgt spid="69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0179">
                                            <p:txEl>
                                              <p:pRg st="2" end="2"/>
                                            </p:txEl>
                                          </p:spTgt>
                                        </p:tgtEl>
                                        <p:attrNameLst>
                                          <p:attrName>style.visibility</p:attrName>
                                        </p:attrNameLst>
                                      </p:cBhvr>
                                      <p:to>
                                        <p:strVal val="visible"/>
                                      </p:to>
                                    </p:set>
                                    <p:animEffect transition="in" filter="fade">
                                      <p:cBhvr>
                                        <p:cTn id="17" dur="500"/>
                                        <p:tgtEl>
                                          <p:spTgt spid="69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0179">
                                            <p:txEl>
                                              <p:pRg st="3" end="3"/>
                                            </p:txEl>
                                          </p:spTgt>
                                        </p:tgtEl>
                                        <p:attrNameLst>
                                          <p:attrName>style.visibility</p:attrName>
                                        </p:attrNameLst>
                                      </p:cBhvr>
                                      <p:to>
                                        <p:strVal val="visible"/>
                                      </p:to>
                                    </p:set>
                                    <p:animEffect transition="in" filter="fade">
                                      <p:cBhvr>
                                        <p:cTn id="22" dur="500"/>
                                        <p:tgtEl>
                                          <p:spTgt spid="690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0179">
                                            <p:txEl>
                                              <p:pRg st="4" end="4"/>
                                            </p:txEl>
                                          </p:spTgt>
                                        </p:tgtEl>
                                        <p:attrNameLst>
                                          <p:attrName>style.visibility</p:attrName>
                                        </p:attrNameLst>
                                      </p:cBhvr>
                                      <p:to>
                                        <p:strVal val="visible"/>
                                      </p:to>
                                    </p:set>
                                    <p:animEffect transition="in" filter="fade">
                                      <p:cBhvr>
                                        <p:cTn id="27" dur="500"/>
                                        <p:tgtEl>
                                          <p:spTgt spid="69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533400" y="0"/>
            <a:ext cx="8229600" cy="1143000"/>
          </a:xfrm>
        </p:spPr>
        <p:txBody>
          <a:bodyPr/>
          <a:lstStyle/>
          <a:p>
            <a:pPr eaLnBrk="1" hangingPunct="1"/>
            <a:r>
              <a:rPr lang="en-US" dirty="0" smtClean="0"/>
              <a:t>Lessons from a Decade Later</a:t>
            </a:r>
          </a:p>
        </p:txBody>
      </p:sp>
      <p:sp>
        <p:nvSpPr>
          <p:cNvPr id="690179" name="Rectangle 3"/>
          <p:cNvSpPr>
            <a:spLocks noGrp="1" noChangeArrowheads="1"/>
          </p:cNvSpPr>
          <p:nvPr>
            <p:ph type="body" idx="4294967295"/>
          </p:nvPr>
        </p:nvSpPr>
        <p:spPr>
          <a:xfrm>
            <a:off x="381000" y="1295400"/>
            <a:ext cx="8229600" cy="5254823"/>
          </a:xfrm>
        </p:spPr>
        <p:txBody>
          <a:bodyPr/>
          <a:lstStyle/>
          <a:p>
            <a:pPr eaLnBrk="1" hangingPunct="1">
              <a:lnSpc>
                <a:spcPct val="90000"/>
              </a:lnSpc>
              <a:spcBef>
                <a:spcPct val="45000"/>
              </a:spcBef>
              <a:spcAft>
                <a:spcPts val="600"/>
              </a:spcAft>
            </a:pPr>
            <a:r>
              <a:rPr lang="en-US" sz="2800" dirty="0" smtClean="0"/>
              <a:t>For </a:t>
            </a:r>
            <a:r>
              <a:rPr lang="en-US" sz="2800" i="1" dirty="0"/>
              <a:t>instance</a:t>
            </a:r>
            <a:r>
              <a:rPr lang="en-US" sz="2800" dirty="0"/>
              <a:t> </a:t>
            </a:r>
            <a:r>
              <a:rPr lang="en-US" sz="2800" dirty="0" smtClean="0"/>
              <a:t>retrieval </a:t>
            </a:r>
            <a:r>
              <a:rPr lang="en-US" sz="2800" dirty="0"/>
              <a:t>(this lecture</a:t>
            </a:r>
            <a:r>
              <a:rPr lang="en-US" sz="2800" dirty="0" smtClean="0"/>
              <a:t>) </a:t>
            </a:r>
          </a:p>
          <a:p>
            <a:pPr lvl="1" eaLnBrk="1" hangingPunct="1">
              <a:lnSpc>
                <a:spcPct val="90000"/>
              </a:lnSpc>
              <a:spcBef>
                <a:spcPct val="45000"/>
              </a:spcBef>
              <a:spcAft>
                <a:spcPts val="600"/>
              </a:spcAft>
            </a:pPr>
            <a:r>
              <a:rPr lang="en-US" sz="2400" dirty="0" smtClean="0"/>
              <a:t>deep </a:t>
            </a:r>
            <a:r>
              <a:rPr lang="en-US" sz="2400" dirty="0"/>
              <a:t>learning is taking over</a:t>
            </a:r>
            <a:r>
              <a:rPr lang="en-US" sz="2400" dirty="0" smtClean="0"/>
              <a:t>.</a:t>
            </a:r>
          </a:p>
          <a:p>
            <a:pPr lvl="1" eaLnBrk="1" hangingPunct="1">
              <a:lnSpc>
                <a:spcPct val="90000"/>
              </a:lnSpc>
              <a:spcBef>
                <a:spcPct val="45000"/>
              </a:spcBef>
              <a:spcAft>
                <a:spcPts val="600"/>
              </a:spcAft>
            </a:pPr>
            <a:r>
              <a:rPr lang="en-US" sz="2400" dirty="0" smtClean="0"/>
              <a:t>learn better local features (replace SIFT) e.g. </a:t>
            </a:r>
            <a:r>
              <a:rPr lang="en-US" sz="2400" dirty="0" err="1" smtClean="0"/>
              <a:t>MatchNet</a:t>
            </a:r>
            <a:endParaRPr lang="en-US" sz="2400" dirty="0" smtClean="0"/>
          </a:p>
          <a:p>
            <a:pPr lvl="1" eaLnBrk="1" hangingPunct="1">
              <a:lnSpc>
                <a:spcPct val="90000"/>
              </a:lnSpc>
              <a:spcBef>
                <a:spcPct val="45000"/>
              </a:spcBef>
              <a:spcAft>
                <a:spcPts val="600"/>
              </a:spcAft>
            </a:pPr>
            <a:r>
              <a:rPr lang="en-US" sz="2400" dirty="0" smtClean="0"/>
              <a:t>or learn better image </a:t>
            </a:r>
            <a:r>
              <a:rPr lang="en-US" sz="2400" dirty="0" err="1" smtClean="0"/>
              <a:t>embeddings</a:t>
            </a:r>
            <a:r>
              <a:rPr lang="en-US" sz="2400" dirty="0" smtClean="0"/>
              <a:t> (replace the histograms of visual features) e.g. Vo and Hays 2016.</a:t>
            </a:r>
          </a:p>
          <a:p>
            <a:pPr lvl="1" eaLnBrk="1" hangingPunct="1">
              <a:lnSpc>
                <a:spcPct val="90000"/>
              </a:lnSpc>
              <a:spcBef>
                <a:spcPct val="45000"/>
              </a:spcBef>
              <a:spcAft>
                <a:spcPts val="600"/>
              </a:spcAft>
            </a:pPr>
            <a:r>
              <a:rPr lang="en-US" sz="2400" dirty="0"/>
              <a:t>o</a:t>
            </a:r>
            <a:r>
              <a:rPr lang="en-US" sz="2400" dirty="0" smtClean="0"/>
              <a:t>r </a:t>
            </a:r>
            <a:r>
              <a:rPr lang="en-US" sz="2400" dirty="0" smtClean="0"/>
              <a:t>learn to do spatial verification e.g</a:t>
            </a:r>
            <a:r>
              <a:rPr lang="en-US" sz="2400" dirty="0"/>
              <a:t>. </a:t>
            </a:r>
            <a:r>
              <a:rPr lang="en-US" sz="2400" dirty="0" err="1" smtClean="0"/>
              <a:t>DeTone</a:t>
            </a:r>
            <a:r>
              <a:rPr lang="en-US" sz="2400" dirty="0" smtClean="0"/>
              <a:t>, </a:t>
            </a:r>
            <a:r>
              <a:rPr lang="en-US" sz="2400" dirty="0" err="1"/>
              <a:t>Malisiewicz</a:t>
            </a:r>
            <a:r>
              <a:rPr lang="en-US" sz="2400" dirty="0"/>
              <a:t>, </a:t>
            </a:r>
            <a:r>
              <a:rPr lang="en-US" sz="2400" dirty="0" smtClean="0"/>
              <a:t>and </a:t>
            </a:r>
            <a:r>
              <a:rPr lang="en-US" sz="2400" dirty="0" err="1" smtClean="0"/>
              <a:t>Rabinovich</a:t>
            </a:r>
            <a:r>
              <a:rPr lang="en-US" sz="2400" dirty="0" smtClean="0"/>
              <a:t> 2016.</a:t>
            </a:r>
            <a:endParaRPr lang="en-US" sz="2400" dirty="0" smtClean="0"/>
          </a:p>
          <a:p>
            <a:pPr lvl="1" eaLnBrk="1" hangingPunct="1">
              <a:lnSpc>
                <a:spcPct val="90000"/>
              </a:lnSpc>
              <a:spcBef>
                <a:spcPct val="45000"/>
              </a:spcBef>
              <a:spcAft>
                <a:spcPts val="600"/>
              </a:spcAft>
            </a:pPr>
            <a:r>
              <a:rPr lang="en-US" sz="2400" dirty="0" smtClean="0"/>
              <a:t>or learn a monolithic deep network to recognition all locations e.g. Google’s </a:t>
            </a:r>
            <a:r>
              <a:rPr lang="en-US" sz="2400" dirty="0" err="1" smtClean="0"/>
              <a:t>PlaNet</a:t>
            </a:r>
            <a:r>
              <a:rPr lang="en-US" sz="2400" dirty="0" smtClean="0"/>
              <a:t> 2016.</a:t>
            </a:r>
            <a:endParaRPr lang="en-US" sz="2400" dirty="0"/>
          </a:p>
        </p:txBody>
      </p:sp>
      <p:sp>
        <p:nvSpPr>
          <p:cNvPr id="4" name="TextBox 3"/>
          <p:cNvSpPr txBox="1"/>
          <p:nvPr/>
        </p:nvSpPr>
        <p:spPr>
          <a:xfrm>
            <a:off x="7567318" y="6550223"/>
            <a:ext cx="2110082" cy="307777"/>
          </a:xfrm>
          <a:prstGeom prst="rect">
            <a:avLst/>
          </a:prstGeom>
          <a:noFill/>
        </p:spPr>
        <p:txBody>
          <a:bodyPr wrap="square" rtlCol="0">
            <a:spAutoFit/>
          </a:bodyPr>
          <a:lstStyle/>
          <a:p>
            <a:r>
              <a:rPr lang="en-US" sz="1400" dirty="0" smtClean="0"/>
              <a:t>James Hays</a:t>
            </a:r>
            <a:endParaRPr lang="en-US" sz="1400" dirty="0"/>
          </a:p>
        </p:txBody>
      </p:sp>
    </p:spTree>
    <p:extLst>
      <p:ext uri="{BB962C8B-B14F-4D97-AF65-F5344CB8AC3E}">
        <p14:creationId xmlns:p14="http://schemas.microsoft.com/office/powerpoint/2010/main" val="108724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0179">
                                            <p:txEl>
                                              <p:pRg st="0" end="0"/>
                                            </p:txEl>
                                          </p:spTgt>
                                        </p:tgtEl>
                                        <p:attrNameLst>
                                          <p:attrName>style.visibility</p:attrName>
                                        </p:attrNameLst>
                                      </p:cBhvr>
                                      <p:to>
                                        <p:strVal val="visible"/>
                                      </p:to>
                                    </p:set>
                                    <p:animEffect transition="in" filter="fade">
                                      <p:cBhvr>
                                        <p:cTn id="7" dur="500"/>
                                        <p:tgtEl>
                                          <p:spTgt spid="69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0179">
                                            <p:txEl>
                                              <p:pRg st="1" end="1"/>
                                            </p:txEl>
                                          </p:spTgt>
                                        </p:tgtEl>
                                        <p:attrNameLst>
                                          <p:attrName>style.visibility</p:attrName>
                                        </p:attrNameLst>
                                      </p:cBhvr>
                                      <p:to>
                                        <p:strVal val="visible"/>
                                      </p:to>
                                    </p:set>
                                    <p:animEffect transition="in" filter="fade">
                                      <p:cBhvr>
                                        <p:cTn id="12" dur="500"/>
                                        <p:tgtEl>
                                          <p:spTgt spid="69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0179">
                                            <p:txEl>
                                              <p:pRg st="2" end="2"/>
                                            </p:txEl>
                                          </p:spTgt>
                                        </p:tgtEl>
                                        <p:attrNameLst>
                                          <p:attrName>style.visibility</p:attrName>
                                        </p:attrNameLst>
                                      </p:cBhvr>
                                      <p:to>
                                        <p:strVal val="visible"/>
                                      </p:to>
                                    </p:set>
                                    <p:animEffect transition="in" filter="fade">
                                      <p:cBhvr>
                                        <p:cTn id="17" dur="500"/>
                                        <p:tgtEl>
                                          <p:spTgt spid="69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0179">
                                            <p:txEl>
                                              <p:pRg st="3" end="3"/>
                                            </p:txEl>
                                          </p:spTgt>
                                        </p:tgtEl>
                                        <p:attrNameLst>
                                          <p:attrName>style.visibility</p:attrName>
                                        </p:attrNameLst>
                                      </p:cBhvr>
                                      <p:to>
                                        <p:strVal val="visible"/>
                                      </p:to>
                                    </p:set>
                                    <p:animEffect transition="in" filter="fade">
                                      <p:cBhvr>
                                        <p:cTn id="22" dur="500"/>
                                        <p:tgtEl>
                                          <p:spTgt spid="690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0179">
                                            <p:txEl>
                                              <p:pRg st="4" end="4"/>
                                            </p:txEl>
                                          </p:spTgt>
                                        </p:tgtEl>
                                        <p:attrNameLst>
                                          <p:attrName>style.visibility</p:attrName>
                                        </p:attrNameLst>
                                      </p:cBhvr>
                                      <p:to>
                                        <p:strVal val="visible"/>
                                      </p:to>
                                    </p:set>
                                    <p:animEffect transition="in" filter="fade">
                                      <p:cBhvr>
                                        <p:cTn id="27" dur="500"/>
                                        <p:tgtEl>
                                          <p:spTgt spid="6901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0179">
                                            <p:txEl>
                                              <p:pRg st="5" end="5"/>
                                            </p:txEl>
                                          </p:spTgt>
                                        </p:tgtEl>
                                        <p:attrNameLst>
                                          <p:attrName>style.visibility</p:attrName>
                                        </p:attrNameLst>
                                      </p:cBhvr>
                                      <p:to>
                                        <p:strVal val="visible"/>
                                      </p:to>
                                    </p:set>
                                    <p:animEffect transition="in" filter="fade">
                                      <p:cBhvr>
                                        <p:cTn id="32" dur="500"/>
                                        <p:tgtEl>
                                          <p:spTgt spid="690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9618" name="Title 1"/>
          <p:cNvSpPr>
            <a:spLocks noGrp="1"/>
          </p:cNvSpPr>
          <p:nvPr>
            <p:ph type="title"/>
          </p:nvPr>
        </p:nvSpPr>
        <p:spPr/>
        <p:txBody>
          <a:bodyPr/>
          <a:lstStyle/>
          <a:p>
            <a:r>
              <a:rPr lang="en-US" altLang="en-US" smtClean="0"/>
              <a:t>Things to remember</a:t>
            </a:r>
          </a:p>
        </p:txBody>
      </p:sp>
      <p:sp>
        <p:nvSpPr>
          <p:cNvPr id="3" name="Content Placeholder 2"/>
          <p:cNvSpPr>
            <a:spLocks noGrp="1"/>
          </p:cNvSpPr>
          <p:nvPr>
            <p:ph idx="1"/>
          </p:nvPr>
        </p:nvSpPr>
        <p:spPr>
          <a:xfrm>
            <a:off x="457200" y="990600"/>
            <a:ext cx="5257800" cy="5638800"/>
          </a:xfrm>
        </p:spPr>
        <p:txBody>
          <a:bodyPr>
            <a:normAutofit fontScale="92500"/>
          </a:bodyPr>
          <a:lstStyle/>
          <a:p>
            <a:pPr>
              <a:buFont typeface="Arial" charset="0"/>
              <a:buChar char="•"/>
              <a:defRPr/>
            </a:pPr>
            <a:r>
              <a:rPr lang="en-US" dirty="0" smtClean="0"/>
              <a:t>Object instance recognition</a:t>
            </a:r>
          </a:p>
          <a:p>
            <a:pPr lvl="1">
              <a:buFont typeface="Arial" charset="0"/>
              <a:buChar char="–"/>
              <a:defRPr/>
            </a:pPr>
            <a:r>
              <a:rPr lang="en-US" dirty="0" smtClean="0"/>
              <a:t>Find </a:t>
            </a:r>
            <a:r>
              <a:rPr lang="en-US" dirty="0" err="1" smtClean="0"/>
              <a:t>keypoints</a:t>
            </a:r>
            <a:r>
              <a:rPr lang="en-US" dirty="0" smtClean="0"/>
              <a:t>, compute descriptors</a:t>
            </a:r>
          </a:p>
          <a:p>
            <a:pPr lvl="1">
              <a:buFont typeface="Arial" charset="0"/>
              <a:buChar char="–"/>
              <a:defRPr/>
            </a:pPr>
            <a:r>
              <a:rPr lang="en-US" dirty="0" smtClean="0"/>
              <a:t>Match descriptors</a:t>
            </a:r>
          </a:p>
          <a:p>
            <a:pPr lvl="1">
              <a:buFont typeface="Arial" charset="0"/>
              <a:buChar char="–"/>
              <a:defRPr/>
            </a:pPr>
            <a:r>
              <a:rPr lang="en-US" dirty="0" smtClean="0"/>
              <a:t>Vote for / fit affine parameters</a:t>
            </a:r>
          </a:p>
          <a:p>
            <a:pPr lvl="1">
              <a:buFont typeface="Arial" charset="0"/>
              <a:buChar char="–"/>
              <a:defRPr/>
            </a:pPr>
            <a:r>
              <a:rPr lang="en-US" dirty="0" smtClean="0"/>
              <a:t>Return object if # inliers &gt; T</a:t>
            </a:r>
          </a:p>
          <a:p>
            <a:pPr lvl="1">
              <a:buFont typeface="Arial" charset="0"/>
              <a:buChar char="–"/>
              <a:defRPr/>
            </a:pPr>
            <a:endParaRPr lang="en-US" dirty="0" smtClean="0"/>
          </a:p>
          <a:p>
            <a:pPr>
              <a:buFont typeface="Arial" charset="0"/>
              <a:buChar char="•"/>
              <a:defRPr/>
            </a:pPr>
            <a:r>
              <a:rPr lang="en-US" dirty="0" smtClean="0"/>
              <a:t>Keys to efficiency</a:t>
            </a:r>
          </a:p>
          <a:p>
            <a:pPr lvl="1">
              <a:buFont typeface="Arial" charset="0"/>
              <a:buChar char="–"/>
              <a:defRPr/>
            </a:pPr>
            <a:r>
              <a:rPr lang="en-US" dirty="0" smtClean="0"/>
              <a:t>Visual words</a:t>
            </a:r>
          </a:p>
          <a:p>
            <a:pPr lvl="2">
              <a:buFont typeface="Arial" charset="0"/>
              <a:buChar char="•"/>
              <a:defRPr/>
            </a:pPr>
            <a:r>
              <a:rPr lang="en-US" dirty="0" smtClean="0"/>
              <a:t>Used for many applications</a:t>
            </a:r>
          </a:p>
          <a:p>
            <a:pPr lvl="1">
              <a:buFont typeface="Arial" charset="0"/>
              <a:buChar char="–"/>
              <a:defRPr/>
            </a:pPr>
            <a:r>
              <a:rPr lang="en-US" dirty="0" smtClean="0"/>
              <a:t>Inverse document file</a:t>
            </a:r>
          </a:p>
          <a:p>
            <a:pPr lvl="2">
              <a:buFont typeface="Arial" charset="0"/>
              <a:buChar char="•"/>
              <a:defRPr/>
            </a:pPr>
            <a:r>
              <a:rPr lang="en-US" dirty="0" smtClean="0"/>
              <a:t>Used for web-scale search</a:t>
            </a:r>
          </a:p>
          <a:p>
            <a:pPr lvl="1">
              <a:buFont typeface="Arial" charset="0"/>
              <a:buNone/>
              <a:defRPr/>
            </a:pPr>
            <a:endParaRPr lang="en-US" dirty="0" smtClean="0"/>
          </a:p>
        </p:txBody>
      </p:sp>
      <p:pic>
        <p:nvPicPr>
          <p:cNvPr id="2396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0" y="1143000"/>
            <a:ext cx="34798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9"/>
          <p:cNvGrpSpPr>
            <a:grpSpLocks/>
          </p:cNvGrpSpPr>
          <p:nvPr/>
        </p:nvGrpSpPr>
        <p:grpSpPr bwMode="auto">
          <a:xfrm>
            <a:off x="5638800" y="3989388"/>
            <a:ext cx="3429000" cy="2563812"/>
            <a:chOff x="5638800" y="3989461"/>
            <a:chExt cx="3429000" cy="2563739"/>
          </a:xfrm>
        </p:grpSpPr>
        <p:grpSp>
          <p:nvGrpSpPr>
            <p:cNvPr id="239622" name="Group 5"/>
            <p:cNvGrpSpPr>
              <a:grpSpLocks/>
            </p:cNvGrpSpPr>
            <p:nvPr/>
          </p:nvGrpSpPr>
          <p:grpSpPr bwMode="auto">
            <a:xfrm>
              <a:off x="8042305" y="5676588"/>
              <a:ext cx="224327" cy="152222"/>
              <a:chOff x="3504" y="1728"/>
              <a:chExt cx="336" cy="228"/>
            </a:xfrm>
          </p:grpSpPr>
          <p:sp>
            <p:nvSpPr>
              <p:cNvPr id="239734" name="Line 3"/>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39735" name="Picture 4" descr="114_14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9623" name="Picture 5" descr="114_14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5407" y="5067700"/>
              <a:ext cx="384561" cy="2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4" name="Oval 6"/>
            <p:cNvSpPr>
              <a:spLocks noChangeArrowheads="1"/>
            </p:cNvSpPr>
            <p:nvPr/>
          </p:nvSpPr>
          <p:spPr bwMode="auto">
            <a:xfrm>
              <a:off x="6183594" y="5131793"/>
              <a:ext cx="64093" cy="9614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25" name="Oval 7"/>
            <p:cNvSpPr>
              <a:spLocks noChangeArrowheads="1"/>
            </p:cNvSpPr>
            <p:nvPr/>
          </p:nvSpPr>
          <p:spPr bwMode="auto">
            <a:xfrm>
              <a:off x="6262376" y="5224596"/>
              <a:ext cx="64093" cy="9614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26" name="Oval 8"/>
            <p:cNvSpPr>
              <a:spLocks noChangeArrowheads="1"/>
            </p:cNvSpPr>
            <p:nvPr/>
          </p:nvSpPr>
          <p:spPr bwMode="auto">
            <a:xfrm>
              <a:off x="6279735" y="5099747"/>
              <a:ext cx="67432" cy="110828"/>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239627" name="Group 9"/>
            <p:cNvGrpSpPr>
              <a:grpSpLocks/>
            </p:cNvGrpSpPr>
            <p:nvPr/>
          </p:nvGrpSpPr>
          <p:grpSpPr bwMode="auto">
            <a:xfrm>
              <a:off x="5992649" y="5171852"/>
              <a:ext cx="889297" cy="644273"/>
              <a:chOff x="1010" y="1836"/>
              <a:chExt cx="1332" cy="965"/>
            </a:xfrm>
          </p:grpSpPr>
          <p:sp>
            <p:nvSpPr>
              <p:cNvPr id="239732" name="Line 10"/>
              <p:cNvSpPr>
                <a:spLocks noChangeShapeType="1"/>
              </p:cNvSpPr>
              <p:nvPr/>
            </p:nvSpPr>
            <p:spPr bwMode="auto">
              <a:xfrm flipH="1">
                <a:off x="1106" y="1836"/>
                <a:ext cx="1236" cy="8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39733" name="Picture 11" descr="115_1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 y="262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628" name="Group 12"/>
            <p:cNvGrpSpPr>
              <a:grpSpLocks/>
            </p:cNvGrpSpPr>
            <p:nvPr/>
          </p:nvGrpSpPr>
          <p:grpSpPr bwMode="auto">
            <a:xfrm>
              <a:off x="6728389" y="6189336"/>
              <a:ext cx="494722" cy="363864"/>
              <a:chOff x="1920" y="3187"/>
              <a:chExt cx="741" cy="545"/>
            </a:xfrm>
          </p:grpSpPr>
          <p:sp>
            <p:nvSpPr>
              <p:cNvPr id="239730" name="Line 13"/>
              <p:cNvSpPr>
                <a:spLocks noChangeShapeType="1"/>
              </p:cNvSpPr>
              <p:nvPr/>
            </p:nvSpPr>
            <p:spPr bwMode="auto">
              <a:xfrm flipH="1">
                <a:off x="2016" y="3187"/>
                <a:ext cx="645" cy="4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39731" name="Picture 14" descr="115_1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355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629" name="Group 15"/>
            <p:cNvGrpSpPr>
              <a:grpSpLocks/>
            </p:cNvGrpSpPr>
            <p:nvPr/>
          </p:nvGrpSpPr>
          <p:grpSpPr bwMode="auto">
            <a:xfrm>
              <a:off x="6087454" y="4811326"/>
              <a:ext cx="1538243" cy="1113624"/>
              <a:chOff x="1152" y="1296"/>
              <a:chExt cx="2304" cy="1668"/>
            </a:xfrm>
          </p:grpSpPr>
          <p:sp>
            <p:nvSpPr>
              <p:cNvPr id="239728" name="Line 16"/>
              <p:cNvSpPr>
                <a:spLocks noChangeShapeType="1"/>
              </p:cNvSpPr>
              <p:nvPr/>
            </p:nvSpPr>
            <p:spPr bwMode="auto">
              <a:xfrm flipH="1">
                <a:off x="1248" y="1296"/>
                <a:ext cx="2208"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39729" name="Picture 17" descr="115_1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278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630" name="Group 18"/>
            <p:cNvGrpSpPr>
              <a:grpSpLocks/>
            </p:cNvGrpSpPr>
            <p:nvPr/>
          </p:nvGrpSpPr>
          <p:grpSpPr bwMode="auto">
            <a:xfrm>
              <a:off x="7162355" y="5440911"/>
              <a:ext cx="1121636" cy="793157"/>
              <a:chOff x="2544" y="2064"/>
              <a:chExt cx="1680" cy="1188"/>
            </a:xfrm>
          </p:grpSpPr>
          <p:sp>
            <p:nvSpPr>
              <p:cNvPr id="239726" name="Line 19"/>
              <p:cNvSpPr>
                <a:spLocks noChangeShapeType="1"/>
              </p:cNvSpPr>
              <p:nvPr/>
            </p:nvSpPr>
            <p:spPr bwMode="auto">
              <a:xfrm flipH="1">
                <a:off x="2688" y="2064"/>
                <a:ext cx="1536"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39727" name="Picture 20" descr="114_14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631" name="Group 21"/>
            <p:cNvGrpSpPr>
              <a:grpSpLocks/>
            </p:cNvGrpSpPr>
            <p:nvPr/>
          </p:nvGrpSpPr>
          <p:grpSpPr bwMode="auto">
            <a:xfrm>
              <a:off x="6600202" y="5356121"/>
              <a:ext cx="576841" cy="408596"/>
              <a:chOff x="1920" y="2112"/>
              <a:chExt cx="864" cy="612"/>
            </a:xfrm>
          </p:grpSpPr>
          <p:sp>
            <p:nvSpPr>
              <p:cNvPr id="239724" name="Line 22"/>
              <p:cNvSpPr>
                <a:spLocks noChangeShapeType="1"/>
              </p:cNvSpPr>
              <p:nvPr/>
            </p:nvSpPr>
            <p:spPr bwMode="auto">
              <a:xfrm flipH="1">
                <a:off x="2064" y="2112"/>
                <a:ext cx="72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39725" name="Picture 23" descr="114_14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632" name="Group 24"/>
            <p:cNvGrpSpPr>
              <a:grpSpLocks/>
            </p:cNvGrpSpPr>
            <p:nvPr/>
          </p:nvGrpSpPr>
          <p:grpSpPr bwMode="auto">
            <a:xfrm>
              <a:off x="7080903" y="4942851"/>
              <a:ext cx="672981" cy="504736"/>
              <a:chOff x="2256" y="1152"/>
              <a:chExt cx="1008" cy="756"/>
            </a:xfrm>
          </p:grpSpPr>
          <p:sp>
            <p:nvSpPr>
              <p:cNvPr id="239722" name="Line 25"/>
              <p:cNvSpPr>
                <a:spLocks noChangeShapeType="1"/>
              </p:cNvSpPr>
              <p:nvPr/>
            </p:nvSpPr>
            <p:spPr bwMode="auto">
              <a:xfrm flipH="1">
                <a:off x="2352" y="1152"/>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39723" name="Picture 26" descr="109_09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633" name="Group 27"/>
            <p:cNvGrpSpPr>
              <a:grpSpLocks/>
            </p:cNvGrpSpPr>
            <p:nvPr/>
          </p:nvGrpSpPr>
          <p:grpSpPr bwMode="auto">
            <a:xfrm>
              <a:off x="8298679" y="5676588"/>
              <a:ext cx="224327" cy="152222"/>
              <a:chOff x="3504" y="1728"/>
              <a:chExt cx="336" cy="228"/>
            </a:xfrm>
          </p:grpSpPr>
          <p:sp>
            <p:nvSpPr>
              <p:cNvPr id="239720" name="Line 28"/>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39721" name="Picture 29" descr="114_14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634" name="Group 30"/>
            <p:cNvGrpSpPr>
              <a:grpSpLocks/>
            </p:cNvGrpSpPr>
            <p:nvPr/>
          </p:nvGrpSpPr>
          <p:grpSpPr bwMode="auto">
            <a:xfrm>
              <a:off x="7341950" y="5199893"/>
              <a:ext cx="672981" cy="504736"/>
              <a:chOff x="2256" y="1152"/>
              <a:chExt cx="1008" cy="756"/>
            </a:xfrm>
          </p:grpSpPr>
          <p:sp>
            <p:nvSpPr>
              <p:cNvPr id="239718" name="Line 31"/>
              <p:cNvSpPr>
                <a:spLocks noChangeShapeType="1"/>
              </p:cNvSpPr>
              <p:nvPr/>
            </p:nvSpPr>
            <p:spPr bwMode="auto">
              <a:xfrm flipH="1">
                <a:off x="2352" y="1152"/>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39719" name="Picture 32" descr="109_09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635" name="Group 33"/>
            <p:cNvGrpSpPr>
              <a:grpSpLocks/>
            </p:cNvGrpSpPr>
            <p:nvPr/>
          </p:nvGrpSpPr>
          <p:grpSpPr bwMode="auto">
            <a:xfrm>
              <a:off x="7785931" y="5195887"/>
              <a:ext cx="224327" cy="152222"/>
              <a:chOff x="3504" y="1728"/>
              <a:chExt cx="336" cy="228"/>
            </a:xfrm>
          </p:grpSpPr>
          <p:sp>
            <p:nvSpPr>
              <p:cNvPr id="239716" name="Line 34"/>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39717" name="Picture 35" descr="114_14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636" name="Group 36"/>
            <p:cNvGrpSpPr>
              <a:grpSpLocks/>
            </p:cNvGrpSpPr>
            <p:nvPr/>
          </p:nvGrpSpPr>
          <p:grpSpPr bwMode="auto">
            <a:xfrm>
              <a:off x="6824529" y="4715186"/>
              <a:ext cx="672981" cy="504736"/>
              <a:chOff x="2256" y="1152"/>
              <a:chExt cx="1008" cy="756"/>
            </a:xfrm>
          </p:grpSpPr>
          <p:sp>
            <p:nvSpPr>
              <p:cNvPr id="239714" name="Line 37"/>
              <p:cNvSpPr>
                <a:spLocks noChangeShapeType="1"/>
              </p:cNvSpPr>
              <p:nvPr/>
            </p:nvSpPr>
            <p:spPr bwMode="auto">
              <a:xfrm flipH="1">
                <a:off x="2352" y="1152"/>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39715" name="Picture 38" descr="109_09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637" name="Group 39"/>
            <p:cNvGrpSpPr>
              <a:grpSpLocks/>
            </p:cNvGrpSpPr>
            <p:nvPr/>
          </p:nvGrpSpPr>
          <p:grpSpPr bwMode="auto">
            <a:xfrm>
              <a:off x="7657744" y="5099747"/>
              <a:ext cx="224327" cy="152222"/>
              <a:chOff x="3504" y="1728"/>
              <a:chExt cx="336" cy="228"/>
            </a:xfrm>
          </p:grpSpPr>
          <p:sp>
            <p:nvSpPr>
              <p:cNvPr id="239712" name="Line 40"/>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39713" name="Picture 41" descr="114_14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638" name="Group 42"/>
            <p:cNvGrpSpPr>
              <a:grpSpLocks/>
            </p:cNvGrpSpPr>
            <p:nvPr/>
          </p:nvGrpSpPr>
          <p:grpSpPr bwMode="auto">
            <a:xfrm>
              <a:off x="8178503" y="5563089"/>
              <a:ext cx="224327" cy="152222"/>
              <a:chOff x="3504" y="1728"/>
              <a:chExt cx="336" cy="228"/>
            </a:xfrm>
          </p:grpSpPr>
          <p:sp>
            <p:nvSpPr>
              <p:cNvPr id="239710" name="Line 43"/>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39711" name="Picture 44" descr="114_14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9639" name="Line 45"/>
            <p:cNvSpPr>
              <a:spLocks noChangeShapeType="1"/>
            </p:cNvSpPr>
            <p:nvPr/>
          </p:nvSpPr>
          <p:spPr bwMode="auto">
            <a:xfrm flipV="1">
              <a:off x="8280652" y="5245292"/>
              <a:ext cx="128187" cy="1922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40" name="Line 46"/>
            <p:cNvSpPr>
              <a:spLocks noChangeShapeType="1"/>
            </p:cNvSpPr>
            <p:nvPr/>
          </p:nvSpPr>
          <p:spPr bwMode="auto">
            <a:xfrm>
              <a:off x="8409507" y="5253972"/>
              <a:ext cx="0" cy="3204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41" name="Line 47"/>
            <p:cNvSpPr>
              <a:spLocks noChangeShapeType="1"/>
            </p:cNvSpPr>
            <p:nvPr/>
          </p:nvSpPr>
          <p:spPr bwMode="auto">
            <a:xfrm>
              <a:off x="8426865" y="5259980"/>
              <a:ext cx="96140" cy="4166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42" name="Oval 48"/>
            <p:cNvSpPr>
              <a:spLocks noChangeArrowheads="1"/>
            </p:cNvSpPr>
            <p:nvPr/>
          </p:nvSpPr>
          <p:spPr bwMode="auto">
            <a:xfrm>
              <a:off x="8362772" y="5516354"/>
              <a:ext cx="96140" cy="9614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43" name="Oval 49"/>
            <p:cNvSpPr>
              <a:spLocks noChangeArrowheads="1"/>
            </p:cNvSpPr>
            <p:nvPr/>
          </p:nvSpPr>
          <p:spPr bwMode="auto">
            <a:xfrm>
              <a:off x="8490959" y="5644541"/>
              <a:ext cx="96140" cy="9614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44" name="Oval 50"/>
            <p:cNvSpPr>
              <a:spLocks noChangeArrowheads="1"/>
            </p:cNvSpPr>
            <p:nvPr/>
          </p:nvSpPr>
          <p:spPr bwMode="auto">
            <a:xfrm>
              <a:off x="8234585" y="5388167"/>
              <a:ext cx="96140" cy="9614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45" name="Line 51"/>
            <p:cNvSpPr>
              <a:spLocks noChangeShapeType="1"/>
            </p:cNvSpPr>
            <p:nvPr/>
          </p:nvSpPr>
          <p:spPr bwMode="auto">
            <a:xfrm flipV="1">
              <a:off x="7896092" y="4876755"/>
              <a:ext cx="128187" cy="1922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46" name="Line 52"/>
            <p:cNvSpPr>
              <a:spLocks noChangeShapeType="1"/>
            </p:cNvSpPr>
            <p:nvPr/>
          </p:nvSpPr>
          <p:spPr bwMode="auto">
            <a:xfrm>
              <a:off x="8024946" y="4885434"/>
              <a:ext cx="0" cy="3204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47" name="Line 53"/>
            <p:cNvSpPr>
              <a:spLocks noChangeShapeType="1"/>
            </p:cNvSpPr>
            <p:nvPr/>
          </p:nvSpPr>
          <p:spPr bwMode="auto">
            <a:xfrm>
              <a:off x="8042305" y="4891443"/>
              <a:ext cx="96140" cy="4166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48" name="Oval 54"/>
            <p:cNvSpPr>
              <a:spLocks noChangeArrowheads="1"/>
            </p:cNvSpPr>
            <p:nvPr/>
          </p:nvSpPr>
          <p:spPr bwMode="auto">
            <a:xfrm>
              <a:off x="7978211" y="5147817"/>
              <a:ext cx="96140" cy="9614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49" name="Oval 55"/>
            <p:cNvSpPr>
              <a:spLocks noChangeArrowheads="1"/>
            </p:cNvSpPr>
            <p:nvPr/>
          </p:nvSpPr>
          <p:spPr bwMode="auto">
            <a:xfrm>
              <a:off x="8106398" y="5276004"/>
              <a:ext cx="96140" cy="9614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50" name="Oval 56"/>
            <p:cNvSpPr>
              <a:spLocks noChangeArrowheads="1"/>
            </p:cNvSpPr>
            <p:nvPr/>
          </p:nvSpPr>
          <p:spPr bwMode="auto">
            <a:xfrm>
              <a:off x="7850024" y="5019630"/>
              <a:ext cx="96140" cy="9614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51" name="Line 57"/>
            <p:cNvSpPr>
              <a:spLocks noChangeShapeType="1"/>
            </p:cNvSpPr>
            <p:nvPr/>
          </p:nvSpPr>
          <p:spPr bwMode="auto">
            <a:xfrm flipV="1">
              <a:off x="7511531" y="4492194"/>
              <a:ext cx="128187" cy="1922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52" name="Line 58"/>
            <p:cNvSpPr>
              <a:spLocks noChangeShapeType="1"/>
            </p:cNvSpPr>
            <p:nvPr/>
          </p:nvSpPr>
          <p:spPr bwMode="auto">
            <a:xfrm>
              <a:off x="7640385" y="4500874"/>
              <a:ext cx="0" cy="3204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53" name="Line 59"/>
            <p:cNvSpPr>
              <a:spLocks noChangeShapeType="1"/>
            </p:cNvSpPr>
            <p:nvPr/>
          </p:nvSpPr>
          <p:spPr bwMode="auto">
            <a:xfrm>
              <a:off x="7657744" y="4506882"/>
              <a:ext cx="96140" cy="4166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54" name="Oval 60"/>
            <p:cNvSpPr>
              <a:spLocks noChangeArrowheads="1"/>
            </p:cNvSpPr>
            <p:nvPr/>
          </p:nvSpPr>
          <p:spPr bwMode="auto">
            <a:xfrm>
              <a:off x="7593650" y="4763256"/>
              <a:ext cx="96140" cy="9614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55" name="Oval 61"/>
            <p:cNvSpPr>
              <a:spLocks noChangeArrowheads="1"/>
            </p:cNvSpPr>
            <p:nvPr/>
          </p:nvSpPr>
          <p:spPr bwMode="auto">
            <a:xfrm>
              <a:off x="7721837" y="4891443"/>
              <a:ext cx="96140" cy="9614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56" name="Line 62"/>
            <p:cNvSpPr>
              <a:spLocks noChangeShapeType="1"/>
            </p:cNvSpPr>
            <p:nvPr/>
          </p:nvSpPr>
          <p:spPr bwMode="auto">
            <a:xfrm flipV="1">
              <a:off x="7657744" y="4106298"/>
              <a:ext cx="288421" cy="3845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57" name="Line 63"/>
            <p:cNvSpPr>
              <a:spLocks noChangeShapeType="1"/>
            </p:cNvSpPr>
            <p:nvPr/>
          </p:nvSpPr>
          <p:spPr bwMode="auto">
            <a:xfrm flipV="1">
              <a:off x="8010258" y="4138345"/>
              <a:ext cx="0" cy="7370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58" name="Line 64"/>
            <p:cNvSpPr>
              <a:spLocks noChangeShapeType="1"/>
            </p:cNvSpPr>
            <p:nvPr/>
          </p:nvSpPr>
          <p:spPr bwMode="auto">
            <a:xfrm flipH="1" flipV="1">
              <a:off x="8074351" y="4138345"/>
              <a:ext cx="352514" cy="112163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59" name="AutoShape 65"/>
            <p:cNvSpPr>
              <a:spLocks noChangeAspect="1" noChangeArrowheads="1"/>
            </p:cNvSpPr>
            <p:nvPr/>
          </p:nvSpPr>
          <p:spPr bwMode="auto">
            <a:xfrm>
              <a:off x="7898094" y="3989461"/>
              <a:ext cx="239683" cy="240351"/>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60" name="AutoShape 66"/>
            <p:cNvSpPr>
              <a:spLocks noChangeAspect="1" noChangeArrowheads="1"/>
            </p:cNvSpPr>
            <p:nvPr/>
          </p:nvSpPr>
          <p:spPr bwMode="auto">
            <a:xfrm>
              <a:off x="7465464" y="4651092"/>
              <a:ext cx="102817" cy="102817"/>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61" name="AutoShape 67"/>
            <p:cNvSpPr>
              <a:spLocks noChangeAspect="1" noChangeArrowheads="1"/>
            </p:cNvSpPr>
            <p:nvPr/>
          </p:nvSpPr>
          <p:spPr bwMode="auto">
            <a:xfrm>
              <a:off x="7561604" y="4394718"/>
              <a:ext cx="170916" cy="171584"/>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62" name="AutoShape 68"/>
            <p:cNvSpPr>
              <a:spLocks noChangeAspect="1" noChangeArrowheads="1"/>
            </p:cNvSpPr>
            <p:nvPr/>
          </p:nvSpPr>
          <p:spPr bwMode="auto">
            <a:xfrm>
              <a:off x="7946164" y="4747233"/>
              <a:ext cx="170916" cy="171584"/>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63" name="AutoShape 69"/>
            <p:cNvSpPr>
              <a:spLocks noChangeAspect="1" noChangeArrowheads="1"/>
            </p:cNvSpPr>
            <p:nvPr/>
          </p:nvSpPr>
          <p:spPr bwMode="auto">
            <a:xfrm>
              <a:off x="8330725" y="5131793"/>
              <a:ext cx="170916" cy="171584"/>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pic>
          <p:nvPicPr>
            <p:cNvPr id="239664" name="Picture 70" descr="114_146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8622" y="4490859"/>
              <a:ext cx="384561" cy="2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65" name="Picture 71" descr="109_09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2015" y="4779279"/>
              <a:ext cx="384561" cy="28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66" name="Picture 72"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5356121"/>
              <a:ext cx="384561" cy="28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67" name="Oval 73"/>
            <p:cNvSpPr>
              <a:spLocks noChangeArrowheads="1"/>
            </p:cNvSpPr>
            <p:nvPr/>
          </p:nvSpPr>
          <p:spPr bwMode="auto">
            <a:xfrm>
              <a:off x="7080903" y="4522905"/>
              <a:ext cx="32047" cy="32047"/>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68" name="Oval 74"/>
            <p:cNvSpPr>
              <a:spLocks noChangeArrowheads="1"/>
            </p:cNvSpPr>
            <p:nvPr/>
          </p:nvSpPr>
          <p:spPr bwMode="auto">
            <a:xfrm>
              <a:off x="7135649" y="4504879"/>
              <a:ext cx="32047" cy="32047"/>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69" name="Oval 75"/>
            <p:cNvSpPr>
              <a:spLocks noChangeArrowheads="1"/>
            </p:cNvSpPr>
            <p:nvPr/>
          </p:nvSpPr>
          <p:spPr bwMode="auto">
            <a:xfrm>
              <a:off x="6962731" y="4637072"/>
              <a:ext cx="64093" cy="64093"/>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70" name="Oval 76"/>
            <p:cNvSpPr>
              <a:spLocks noChangeArrowheads="1"/>
            </p:cNvSpPr>
            <p:nvPr/>
          </p:nvSpPr>
          <p:spPr bwMode="auto">
            <a:xfrm>
              <a:off x="7046186" y="4701166"/>
              <a:ext cx="64093" cy="64093"/>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71" name="Oval 77"/>
            <p:cNvSpPr>
              <a:spLocks noChangeArrowheads="1"/>
            </p:cNvSpPr>
            <p:nvPr/>
          </p:nvSpPr>
          <p:spPr bwMode="auto">
            <a:xfrm>
              <a:off x="6983427" y="4609699"/>
              <a:ext cx="83455" cy="88129"/>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72" name="Oval 78"/>
            <p:cNvSpPr>
              <a:spLocks noChangeArrowheads="1"/>
            </p:cNvSpPr>
            <p:nvPr/>
          </p:nvSpPr>
          <p:spPr bwMode="auto">
            <a:xfrm>
              <a:off x="6664295" y="4875420"/>
              <a:ext cx="64093" cy="64093"/>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73" name="Oval 79"/>
            <p:cNvSpPr>
              <a:spLocks noChangeArrowheads="1"/>
            </p:cNvSpPr>
            <p:nvPr/>
          </p:nvSpPr>
          <p:spPr bwMode="auto">
            <a:xfrm>
              <a:off x="6628911" y="4888772"/>
              <a:ext cx="64093" cy="64093"/>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74" name="Oval 82"/>
            <p:cNvSpPr>
              <a:spLocks noChangeArrowheads="1"/>
            </p:cNvSpPr>
            <p:nvPr/>
          </p:nvSpPr>
          <p:spPr bwMode="auto">
            <a:xfrm>
              <a:off x="6615558" y="4846711"/>
              <a:ext cx="132860" cy="138869"/>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75" name="Oval 84"/>
            <p:cNvSpPr>
              <a:spLocks noChangeArrowheads="1"/>
            </p:cNvSpPr>
            <p:nvPr/>
          </p:nvSpPr>
          <p:spPr bwMode="auto">
            <a:xfrm>
              <a:off x="5819063" y="5440243"/>
              <a:ext cx="64093" cy="9614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76" name="Oval 86"/>
            <p:cNvSpPr>
              <a:spLocks noChangeArrowheads="1"/>
            </p:cNvSpPr>
            <p:nvPr/>
          </p:nvSpPr>
          <p:spPr bwMode="auto">
            <a:xfrm>
              <a:off x="5741617" y="5488981"/>
              <a:ext cx="64093" cy="9614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77" name="Oval 90"/>
            <p:cNvSpPr>
              <a:spLocks noChangeArrowheads="1"/>
            </p:cNvSpPr>
            <p:nvPr/>
          </p:nvSpPr>
          <p:spPr bwMode="auto">
            <a:xfrm>
              <a:off x="5750964" y="5404191"/>
              <a:ext cx="67432" cy="110828"/>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239678" name="Group 94"/>
            <p:cNvGrpSpPr>
              <a:grpSpLocks/>
            </p:cNvGrpSpPr>
            <p:nvPr/>
          </p:nvGrpSpPr>
          <p:grpSpPr bwMode="auto">
            <a:xfrm>
              <a:off x="7016809" y="5324074"/>
              <a:ext cx="1121636" cy="793157"/>
              <a:chOff x="2544" y="2064"/>
              <a:chExt cx="1680" cy="1188"/>
            </a:xfrm>
          </p:grpSpPr>
          <p:sp>
            <p:nvSpPr>
              <p:cNvPr id="239708" name="Line 95"/>
              <p:cNvSpPr>
                <a:spLocks noChangeShapeType="1"/>
              </p:cNvSpPr>
              <p:nvPr/>
            </p:nvSpPr>
            <p:spPr bwMode="auto">
              <a:xfrm flipH="1">
                <a:off x="2688" y="2064"/>
                <a:ext cx="1536"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39709" name="Picture 96" descr="114_14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9679" name="Picture 98" descr="109_09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30725" y="4010158"/>
              <a:ext cx="737075" cy="55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80" name="Oval 99"/>
            <p:cNvSpPr>
              <a:spLocks noChangeArrowheads="1"/>
            </p:cNvSpPr>
            <p:nvPr/>
          </p:nvSpPr>
          <p:spPr bwMode="auto">
            <a:xfrm>
              <a:off x="8715286" y="4170391"/>
              <a:ext cx="288421" cy="256374"/>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81" name="Oval 100"/>
            <p:cNvSpPr>
              <a:spLocks noChangeArrowheads="1"/>
            </p:cNvSpPr>
            <p:nvPr/>
          </p:nvSpPr>
          <p:spPr bwMode="auto">
            <a:xfrm>
              <a:off x="8426865" y="4074251"/>
              <a:ext cx="608888" cy="448654"/>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82" name="Oval 101"/>
            <p:cNvSpPr>
              <a:spLocks noChangeArrowheads="1"/>
            </p:cNvSpPr>
            <p:nvPr/>
          </p:nvSpPr>
          <p:spPr bwMode="auto">
            <a:xfrm>
              <a:off x="8426865" y="4170391"/>
              <a:ext cx="288421" cy="256374"/>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83" name="Line 88"/>
            <p:cNvSpPr>
              <a:spLocks noChangeShapeType="1"/>
            </p:cNvSpPr>
            <p:nvPr/>
          </p:nvSpPr>
          <p:spPr bwMode="auto">
            <a:xfrm flipH="1" flipV="1">
              <a:off x="7957515" y="4077590"/>
              <a:ext cx="903985" cy="22566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84" name="Line 102"/>
            <p:cNvSpPr>
              <a:spLocks noChangeShapeType="1"/>
            </p:cNvSpPr>
            <p:nvPr/>
          </p:nvSpPr>
          <p:spPr bwMode="auto">
            <a:xfrm flipH="1">
              <a:off x="7659747" y="4072916"/>
              <a:ext cx="317129" cy="41260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85" name="Line 103"/>
            <p:cNvSpPr>
              <a:spLocks noChangeShapeType="1"/>
            </p:cNvSpPr>
            <p:nvPr/>
          </p:nvSpPr>
          <p:spPr bwMode="auto">
            <a:xfrm>
              <a:off x="7656409" y="4454806"/>
              <a:ext cx="100814" cy="47469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86" name="Line 104"/>
            <p:cNvSpPr>
              <a:spLocks noChangeShapeType="1"/>
            </p:cNvSpPr>
            <p:nvPr/>
          </p:nvSpPr>
          <p:spPr bwMode="auto">
            <a:xfrm flipH="1">
              <a:off x="6672307" y="4932169"/>
              <a:ext cx="1096265" cy="79716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87" name="Line 105"/>
            <p:cNvSpPr>
              <a:spLocks noChangeShapeType="1"/>
            </p:cNvSpPr>
            <p:nvPr/>
          </p:nvSpPr>
          <p:spPr bwMode="auto">
            <a:xfrm flipH="1" flipV="1">
              <a:off x="6279735" y="5163840"/>
              <a:ext cx="416607" cy="54479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88" name="Line 106"/>
            <p:cNvSpPr>
              <a:spLocks noChangeShapeType="1"/>
            </p:cNvSpPr>
            <p:nvPr/>
          </p:nvSpPr>
          <p:spPr bwMode="auto">
            <a:xfrm flipH="1" flipV="1">
              <a:off x="6713701" y="4834026"/>
              <a:ext cx="416607" cy="54479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89" name="Rectangle 107"/>
            <p:cNvSpPr>
              <a:spLocks noChangeArrowheads="1"/>
            </p:cNvSpPr>
            <p:nvPr/>
          </p:nvSpPr>
          <p:spPr bwMode="auto">
            <a:xfrm>
              <a:off x="6183594" y="4843373"/>
              <a:ext cx="96140" cy="192280"/>
            </a:xfrm>
            <a:prstGeom prst="rect">
              <a:avLst/>
            </a:prstGeom>
            <a:solidFill>
              <a:srgbClr val="000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90" name="Rectangle 108"/>
            <p:cNvSpPr>
              <a:spLocks noChangeArrowheads="1"/>
            </p:cNvSpPr>
            <p:nvPr/>
          </p:nvSpPr>
          <p:spPr bwMode="auto">
            <a:xfrm>
              <a:off x="6600202" y="4554952"/>
              <a:ext cx="96140" cy="192280"/>
            </a:xfrm>
            <a:prstGeom prst="rect">
              <a:avLst/>
            </a:prstGeom>
            <a:solidFill>
              <a:srgbClr val="000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91" name="Line 109"/>
            <p:cNvSpPr>
              <a:spLocks noChangeShapeType="1"/>
            </p:cNvSpPr>
            <p:nvPr/>
          </p:nvSpPr>
          <p:spPr bwMode="auto">
            <a:xfrm flipH="1" flipV="1">
              <a:off x="7987558" y="4122321"/>
              <a:ext cx="567494" cy="17625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92" name="Line 110"/>
            <p:cNvSpPr>
              <a:spLocks noChangeShapeType="1"/>
            </p:cNvSpPr>
            <p:nvPr/>
          </p:nvSpPr>
          <p:spPr bwMode="auto">
            <a:xfrm>
              <a:off x="8010258" y="4138345"/>
              <a:ext cx="10015" cy="67765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93" name="Line 111"/>
            <p:cNvSpPr>
              <a:spLocks noChangeShapeType="1"/>
            </p:cNvSpPr>
            <p:nvPr/>
          </p:nvSpPr>
          <p:spPr bwMode="auto">
            <a:xfrm>
              <a:off x="8020940" y="4807988"/>
              <a:ext cx="4674" cy="399249"/>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94" name="Line 112"/>
            <p:cNvSpPr>
              <a:spLocks noChangeShapeType="1"/>
            </p:cNvSpPr>
            <p:nvPr/>
          </p:nvSpPr>
          <p:spPr bwMode="auto">
            <a:xfrm flipH="1">
              <a:off x="7392691" y="5198557"/>
              <a:ext cx="624911" cy="45199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95" name="Line 116"/>
            <p:cNvSpPr>
              <a:spLocks noChangeShapeType="1"/>
            </p:cNvSpPr>
            <p:nvPr/>
          </p:nvSpPr>
          <p:spPr bwMode="auto">
            <a:xfrm flipH="1" flipV="1">
              <a:off x="6673642" y="4864070"/>
              <a:ext cx="730398" cy="76845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96" name="Line 117"/>
            <p:cNvSpPr>
              <a:spLocks noChangeShapeType="1"/>
            </p:cNvSpPr>
            <p:nvPr/>
          </p:nvSpPr>
          <p:spPr bwMode="auto">
            <a:xfrm flipH="1" flipV="1">
              <a:off x="7155011" y="4603022"/>
              <a:ext cx="701690" cy="696349"/>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697" name="Rectangle 118"/>
            <p:cNvSpPr>
              <a:spLocks noChangeArrowheads="1"/>
            </p:cNvSpPr>
            <p:nvPr/>
          </p:nvSpPr>
          <p:spPr bwMode="auto">
            <a:xfrm>
              <a:off x="6600202" y="4362672"/>
              <a:ext cx="96140" cy="192280"/>
            </a:xfrm>
            <a:prstGeom prst="rect">
              <a:avLst/>
            </a:prstGeom>
            <a:solidFill>
              <a:srgbClr val="000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98" name="Rectangle 119"/>
            <p:cNvSpPr>
              <a:spLocks noChangeArrowheads="1"/>
            </p:cNvSpPr>
            <p:nvPr/>
          </p:nvSpPr>
          <p:spPr bwMode="auto">
            <a:xfrm>
              <a:off x="7048856" y="4266532"/>
              <a:ext cx="96140" cy="192280"/>
            </a:xfrm>
            <a:prstGeom prst="rect">
              <a:avLst/>
            </a:prstGeom>
            <a:solidFill>
              <a:srgbClr val="000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699" name="Line 120"/>
            <p:cNvSpPr>
              <a:spLocks noChangeShapeType="1"/>
            </p:cNvSpPr>
            <p:nvPr/>
          </p:nvSpPr>
          <p:spPr bwMode="auto">
            <a:xfrm flipH="1" flipV="1">
              <a:off x="7978211" y="4074251"/>
              <a:ext cx="769121" cy="22432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700" name="Line 121"/>
            <p:cNvSpPr>
              <a:spLocks noChangeShapeType="1"/>
            </p:cNvSpPr>
            <p:nvPr/>
          </p:nvSpPr>
          <p:spPr bwMode="auto">
            <a:xfrm flipH="1">
              <a:off x="7657744" y="4074251"/>
              <a:ext cx="317129" cy="41260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701" name="Line 122"/>
            <p:cNvSpPr>
              <a:spLocks noChangeShapeType="1"/>
            </p:cNvSpPr>
            <p:nvPr/>
          </p:nvSpPr>
          <p:spPr bwMode="auto">
            <a:xfrm flipH="1">
              <a:off x="7502184" y="4458812"/>
              <a:ext cx="155560" cy="23367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702" name="Line 123"/>
            <p:cNvSpPr>
              <a:spLocks noChangeShapeType="1"/>
            </p:cNvSpPr>
            <p:nvPr/>
          </p:nvSpPr>
          <p:spPr bwMode="auto">
            <a:xfrm flipH="1">
              <a:off x="6067425" y="4707842"/>
              <a:ext cx="1438097" cy="104686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703" name="Line 124"/>
            <p:cNvSpPr>
              <a:spLocks noChangeShapeType="1"/>
            </p:cNvSpPr>
            <p:nvPr/>
          </p:nvSpPr>
          <p:spPr bwMode="auto">
            <a:xfrm flipH="1" flipV="1">
              <a:off x="5839092" y="5448923"/>
              <a:ext cx="239015" cy="29509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704" name="Line 125"/>
            <p:cNvSpPr>
              <a:spLocks noChangeShapeType="1"/>
            </p:cNvSpPr>
            <p:nvPr/>
          </p:nvSpPr>
          <p:spPr bwMode="auto">
            <a:xfrm flipH="1" flipV="1">
              <a:off x="6682989" y="4866073"/>
              <a:ext cx="216315" cy="27573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39705" name="Rectangle 126"/>
            <p:cNvSpPr>
              <a:spLocks noChangeArrowheads="1"/>
            </p:cNvSpPr>
            <p:nvPr/>
          </p:nvSpPr>
          <p:spPr bwMode="auto">
            <a:xfrm>
              <a:off x="5766987" y="5131793"/>
              <a:ext cx="96140" cy="192280"/>
            </a:xfrm>
            <a:prstGeom prst="rect">
              <a:avLst/>
            </a:prstGeom>
            <a:solidFill>
              <a:srgbClr val="000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706" name="Rectangle 127"/>
            <p:cNvSpPr>
              <a:spLocks noChangeArrowheads="1"/>
            </p:cNvSpPr>
            <p:nvPr/>
          </p:nvSpPr>
          <p:spPr bwMode="auto">
            <a:xfrm>
              <a:off x="6600202" y="4170391"/>
              <a:ext cx="96140" cy="192280"/>
            </a:xfrm>
            <a:prstGeom prst="rect">
              <a:avLst/>
            </a:prstGeom>
            <a:solidFill>
              <a:srgbClr val="000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39707" name="Oval 128"/>
            <p:cNvSpPr>
              <a:spLocks noChangeArrowheads="1"/>
            </p:cNvSpPr>
            <p:nvPr/>
          </p:nvSpPr>
          <p:spPr bwMode="auto">
            <a:xfrm>
              <a:off x="6472015" y="4106298"/>
              <a:ext cx="352514" cy="705028"/>
            </a:xfrm>
            <a:prstGeom prst="ellipse">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spTree>
    <p:extLst>
      <p:ext uri="{BB962C8B-B14F-4D97-AF65-F5344CB8AC3E}">
        <p14:creationId xmlns:p14="http://schemas.microsoft.com/office/powerpoint/2010/main" val="970116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Slide</a:t>
            </a:r>
          </a:p>
        </p:txBody>
      </p:sp>
      <p:pic>
        <p:nvPicPr>
          <p:cNvPr id="221187" name="Picture 6" descr="imgp482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52400"/>
            <a:ext cx="2895600" cy="2171700"/>
          </a:xfrm>
        </p:spPr>
      </p:pic>
      <p:sp>
        <p:nvSpPr>
          <p:cNvPr id="221188" name="Rectangle 2"/>
          <p:cNvSpPr>
            <a:spLocks noGrp="1" noChangeArrowheads="1"/>
          </p:cNvSpPr>
          <p:nvPr>
            <p:ph type="title"/>
          </p:nvPr>
        </p:nvSpPr>
        <p:spPr>
          <a:xfrm>
            <a:off x="914400" y="381000"/>
            <a:ext cx="7772400" cy="1143000"/>
          </a:xfrm>
        </p:spPr>
        <p:txBody>
          <a:bodyPr/>
          <a:lstStyle/>
          <a:p>
            <a:pPr eaLnBrk="1" hangingPunct="1"/>
            <a:r>
              <a:rPr lang="en-US" altLang="en-US" sz="4000" smtClean="0"/>
              <a:t>110,000,000</a:t>
            </a:r>
            <a:br>
              <a:rPr lang="en-US" altLang="en-US" sz="4000" smtClean="0"/>
            </a:br>
            <a:r>
              <a:rPr lang="en-US" altLang="en-US" sz="4000" smtClean="0"/>
              <a:t>Images in</a:t>
            </a:r>
            <a:br>
              <a:rPr lang="en-US" altLang="en-US" sz="4000" smtClean="0"/>
            </a:br>
            <a:r>
              <a:rPr lang="en-US" altLang="en-US" sz="4000" smtClean="0"/>
              <a:t>5.8 Seconds</a:t>
            </a:r>
          </a:p>
        </p:txBody>
      </p:sp>
      <p:pic>
        <p:nvPicPr>
          <p:cNvPr id="221189" name="Picture 4" descr="imgp4859"/>
          <p:cNvPicPr>
            <a:picLocks noChangeAspect="1" noChangeArrowheads="1"/>
          </p:cNvPicPr>
          <p:nvPr/>
        </p:nvPicPr>
        <p:blipFill>
          <a:blip r:embed="rId4">
            <a:extLst>
              <a:ext uri="{28A0092B-C50C-407E-A947-70E740481C1C}">
                <a14:useLocalDpi xmlns:a14="http://schemas.microsoft.com/office/drawing/2010/main" val="0"/>
              </a:ext>
            </a:extLst>
          </a:blip>
          <a:srcRect t="11250" b="11250"/>
          <a:stretch>
            <a:fillRect/>
          </a:stretch>
        </p:blipFill>
        <p:spPr bwMode="auto">
          <a:xfrm>
            <a:off x="6553200" y="152400"/>
            <a:ext cx="23971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0" name="Picture 3" descr="imgp48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828800"/>
            <a:ext cx="601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91" name="TextBox 6"/>
          <p:cNvSpPr txBox="1">
            <a:spLocks noChangeArrowheads="1"/>
          </p:cNvSpPr>
          <p:nvPr/>
        </p:nvSpPr>
        <p:spPr bwMode="auto">
          <a:xfrm>
            <a:off x="7010400" y="64008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rPr>
              <a:t>Slide Credit: Nister</a:t>
            </a:r>
          </a:p>
        </p:txBody>
      </p:sp>
    </p:spTree>
    <p:extLst>
      <p:ext uri="{BB962C8B-B14F-4D97-AF65-F5344CB8AC3E}">
        <p14:creationId xmlns:p14="http://schemas.microsoft.com/office/powerpoint/2010/main" val="283510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4"/>
          <p:cNvSpPr>
            <a:spLocks noGrp="1" noChangeArrowheads="1"/>
          </p:cNvSpPr>
          <p:nvPr>
            <p:ph type="title"/>
          </p:nvPr>
        </p:nvSpPr>
        <p:spPr>
          <a:xfrm>
            <a:off x="685800" y="609600"/>
            <a:ext cx="8056563" cy="1198563"/>
          </a:xfrm>
        </p:spPr>
        <p:txBody>
          <a:bodyPr/>
          <a:lstStyle/>
          <a:p>
            <a:pPr eaLnBrk="1" hangingPunct="1"/>
            <a:endParaRPr lang="en-US" altLang="en-US" smtClean="0"/>
          </a:p>
        </p:txBody>
      </p:sp>
      <p:pic>
        <p:nvPicPr>
          <p:cNvPr id="222211" name="Picture 12" descr="times_squar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0"/>
            <a:ext cx="8382000" cy="6286500"/>
          </a:xfrm>
        </p:spPr>
      </p:pic>
      <p:pic>
        <p:nvPicPr>
          <p:cNvPr id="222212" name="Picture 9" descr="uk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3175"/>
            <a:ext cx="9048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1066800" y="-1295400"/>
            <a:ext cx="6696075" cy="10093325"/>
            <a:chOff x="672" y="-1536"/>
            <a:chExt cx="4218" cy="6214"/>
          </a:xfrm>
        </p:grpSpPr>
        <p:pic>
          <p:nvPicPr>
            <p:cNvPr id="222218" name="Picture 3" descr="MCj013307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 y="-1536"/>
              <a:ext cx="3753" cy="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9" name="Rectangle 4"/>
            <p:cNvSpPr>
              <a:spLocks noChangeArrowheads="1"/>
            </p:cNvSpPr>
            <p:nvPr/>
          </p:nvSpPr>
          <p:spPr bwMode="auto">
            <a:xfrm>
              <a:off x="672" y="-1063"/>
              <a:ext cx="1837" cy="5348"/>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sp>
          <p:nvSpPr>
            <p:cNvPr id="222220" name="Rectangle 5"/>
            <p:cNvSpPr>
              <a:spLocks noChangeArrowheads="1"/>
            </p:cNvSpPr>
            <p:nvPr/>
          </p:nvSpPr>
          <p:spPr bwMode="auto">
            <a:xfrm rot="-3767487">
              <a:off x="2267" y="3109"/>
              <a:ext cx="1125" cy="1531"/>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sp>
          <p:nvSpPr>
            <p:cNvPr id="222221" name="Rectangle 6"/>
            <p:cNvSpPr>
              <a:spLocks noChangeArrowheads="1"/>
            </p:cNvSpPr>
            <p:nvPr/>
          </p:nvSpPr>
          <p:spPr bwMode="auto">
            <a:xfrm rot="4587446" flipH="1">
              <a:off x="3562" y="3350"/>
              <a:ext cx="1126" cy="153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sp>
          <p:nvSpPr>
            <p:cNvPr id="222222" name="Line 7"/>
            <p:cNvSpPr>
              <a:spLocks noChangeShapeType="1"/>
            </p:cNvSpPr>
            <p:nvPr/>
          </p:nvSpPr>
          <p:spPr bwMode="auto">
            <a:xfrm>
              <a:off x="2625" y="3160"/>
              <a:ext cx="1006" cy="47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222223" name="Line 8"/>
            <p:cNvSpPr>
              <a:spLocks noChangeShapeType="1"/>
            </p:cNvSpPr>
            <p:nvPr/>
          </p:nvSpPr>
          <p:spPr bwMode="auto">
            <a:xfrm flipV="1">
              <a:off x="3615" y="3478"/>
              <a:ext cx="685" cy="17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grpSp>
      <p:pic>
        <p:nvPicPr>
          <p:cNvPr id="222214" name="Picture 10" descr="centerlogo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888" y="6351588"/>
            <a:ext cx="2514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5" name="Picture 23" descr="times_squa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54562"/>
          <a:stretch>
            <a:fillRect/>
          </a:stretch>
        </p:blipFill>
        <p:spPr>
          <a:xfrm>
            <a:off x="304800" y="0"/>
            <a:ext cx="3806825" cy="6286500"/>
          </a:xfrm>
        </p:spPr>
      </p:pic>
      <p:sp>
        <p:nvSpPr>
          <p:cNvPr id="14" name="Rectangle 13"/>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Slide</a:t>
            </a:r>
          </a:p>
        </p:txBody>
      </p:sp>
      <p:sp>
        <p:nvSpPr>
          <p:cNvPr id="222217" name="TextBox 14"/>
          <p:cNvSpPr txBox="1">
            <a:spLocks noChangeArrowheads="1"/>
          </p:cNvSpPr>
          <p:nvPr/>
        </p:nvSpPr>
        <p:spPr bwMode="auto">
          <a:xfrm>
            <a:off x="7010400" y="64008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rPr>
              <a:t>Slide Credit: Nister</a:t>
            </a:r>
          </a:p>
        </p:txBody>
      </p:sp>
    </p:spTree>
    <p:extLst>
      <p:ext uri="{BB962C8B-B14F-4D97-AF65-F5344CB8AC3E}">
        <p14:creationId xmlns:p14="http://schemas.microsoft.com/office/powerpoint/2010/main" val="4155637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Slide</a:t>
            </a:r>
          </a:p>
        </p:txBody>
      </p:sp>
      <p:pic>
        <p:nvPicPr>
          <p:cNvPr id="223235" name="Picture 2" descr="empi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5529263"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6" name="Picture 10" descr="uk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3175"/>
            <a:ext cx="9048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7" name="Picture 11" descr="centerlogo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888" y="6351588"/>
            <a:ext cx="2514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p:cNvGrpSpPr>
            <a:grpSpLocks/>
          </p:cNvGrpSpPr>
          <p:nvPr/>
        </p:nvGrpSpPr>
        <p:grpSpPr bwMode="auto">
          <a:xfrm>
            <a:off x="5970588" y="-34925"/>
            <a:ext cx="166687" cy="6408738"/>
            <a:chOff x="3761" y="-22"/>
            <a:chExt cx="105" cy="4037"/>
          </a:xfrm>
        </p:grpSpPr>
        <p:sp>
          <p:nvSpPr>
            <p:cNvPr id="223240" name="Rectangle 12" descr="Light horizontal"/>
            <p:cNvSpPr>
              <a:spLocks noChangeArrowheads="1"/>
            </p:cNvSpPr>
            <p:nvPr/>
          </p:nvSpPr>
          <p:spPr bwMode="auto">
            <a:xfrm>
              <a:off x="3761" y="-22"/>
              <a:ext cx="55" cy="4030"/>
            </a:xfrm>
            <a:prstGeom prst="rect">
              <a:avLst/>
            </a:prstGeom>
            <a:pattFill prst="ltHorz">
              <a:fgClr>
                <a:schemeClr val="bg2"/>
              </a:fgClr>
              <a:bgClr>
                <a:srgbClr val="FFFFFF"/>
              </a:bgClr>
            </a:pattFill>
            <a:ln w="9525">
              <a:solidFill>
                <a:schemeClr val="bg2"/>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sp>
          <p:nvSpPr>
            <p:cNvPr id="223241" name="Rectangle 13" descr="Light downward diagonal"/>
            <p:cNvSpPr>
              <a:spLocks noChangeArrowheads="1"/>
            </p:cNvSpPr>
            <p:nvPr/>
          </p:nvSpPr>
          <p:spPr bwMode="auto">
            <a:xfrm flipH="1">
              <a:off x="3819" y="-15"/>
              <a:ext cx="47" cy="4030"/>
            </a:xfrm>
            <a:prstGeom prst="rect">
              <a:avLst/>
            </a:prstGeom>
            <a:pattFill prst="ltDnDiag">
              <a:fgClr>
                <a:schemeClr val="bg2"/>
              </a:fgClr>
              <a:bgClr>
                <a:srgbClr val="FFFFFF"/>
              </a:bgClr>
            </a:pattFill>
            <a:ln w="9525">
              <a:solidFill>
                <a:schemeClr val="bg2"/>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grpSp>
      <p:sp>
        <p:nvSpPr>
          <p:cNvPr id="223239" name="TextBox 8"/>
          <p:cNvSpPr txBox="1">
            <a:spLocks noChangeArrowheads="1"/>
          </p:cNvSpPr>
          <p:nvPr/>
        </p:nvSpPr>
        <p:spPr bwMode="auto">
          <a:xfrm>
            <a:off x="7010400" y="64008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rPr>
              <a:t>Slide Credit: Nister</a:t>
            </a:r>
          </a:p>
        </p:txBody>
      </p:sp>
    </p:spTree>
    <p:extLst>
      <p:ext uri="{BB962C8B-B14F-4D97-AF65-F5344CB8AC3E}">
        <p14:creationId xmlns:p14="http://schemas.microsoft.com/office/powerpoint/2010/main" val="2927299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8" descr="everest"/>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85800" y="-381000"/>
            <a:ext cx="11353800" cy="6737350"/>
          </a:xfrm>
        </p:spPr>
      </p:pic>
      <p:grpSp>
        <p:nvGrpSpPr>
          <p:cNvPr id="2" name="Group 5"/>
          <p:cNvGrpSpPr>
            <a:grpSpLocks/>
          </p:cNvGrpSpPr>
          <p:nvPr/>
        </p:nvGrpSpPr>
        <p:grpSpPr bwMode="auto">
          <a:xfrm>
            <a:off x="4419600" y="609600"/>
            <a:ext cx="76200" cy="762000"/>
            <a:chOff x="3761" y="-22"/>
            <a:chExt cx="105" cy="4037"/>
          </a:xfrm>
        </p:grpSpPr>
        <p:sp>
          <p:nvSpPr>
            <p:cNvPr id="224262" name="Rectangle 6" descr="Light horizontal"/>
            <p:cNvSpPr>
              <a:spLocks noChangeArrowheads="1"/>
            </p:cNvSpPr>
            <p:nvPr/>
          </p:nvSpPr>
          <p:spPr bwMode="auto">
            <a:xfrm>
              <a:off x="3761" y="-22"/>
              <a:ext cx="55" cy="4030"/>
            </a:xfrm>
            <a:prstGeom prst="rect">
              <a:avLst/>
            </a:prstGeom>
            <a:pattFill prst="ltHorz">
              <a:fgClr>
                <a:schemeClr val="bg2"/>
              </a:fgClr>
              <a:bgClr>
                <a:srgbClr val="FFFFFF"/>
              </a:bgClr>
            </a:pattFill>
            <a:ln w="9525">
              <a:solidFill>
                <a:schemeClr val="bg2"/>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sp>
          <p:nvSpPr>
            <p:cNvPr id="224263" name="Rectangle 7" descr="Light downward diagonal"/>
            <p:cNvSpPr>
              <a:spLocks noChangeArrowheads="1"/>
            </p:cNvSpPr>
            <p:nvPr/>
          </p:nvSpPr>
          <p:spPr bwMode="auto">
            <a:xfrm flipH="1">
              <a:off x="3819" y="-15"/>
              <a:ext cx="47" cy="4030"/>
            </a:xfrm>
            <a:prstGeom prst="rect">
              <a:avLst/>
            </a:prstGeom>
            <a:pattFill prst="ltDnDiag">
              <a:fgClr>
                <a:schemeClr val="bg2"/>
              </a:fgClr>
              <a:bgClr>
                <a:srgbClr val="FFFFFF"/>
              </a:bgClr>
            </a:pattFill>
            <a:ln w="9525">
              <a:solidFill>
                <a:schemeClr val="bg2"/>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grpSp>
      <p:sp>
        <p:nvSpPr>
          <p:cNvPr id="224260" name="TextBox 7"/>
          <p:cNvSpPr txBox="1">
            <a:spLocks noChangeArrowheads="1"/>
          </p:cNvSpPr>
          <p:nvPr/>
        </p:nvSpPr>
        <p:spPr bwMode="auto">
          <a:xfrm>
            <a:off x="6858000" y="65532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rPr>
              <a:t>Slide Credit: Nister</a:t>
            </a:r>
          </a:p>
        </p:txBody>
      </p:sp>
      <p:sp>
        <p:nvSpPr>
          <p:cNvPr id="9" name="Rectangle 8"/>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Slide</a:t>
            </a:r>
          </a:p>
        </p:txBody>
      </p:sp>
    </p:spTree>
    <p:extLst>
      <p:ext uri="{BB962C8B-B14F-4D97-AF65-F5344CB8AC3E}">
        <p14:creationId xmlns:p14="http://schemas.microsoft.com/office/powerpoint/2010/main" val="1014143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282" name="Picture 2" descr="114_14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7655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3" name="Picture 3" descr="114_14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7655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4" name="Picture 4" descr="114_14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37655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5" name="Picture 5" descr="114_14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37655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6" name="Picture 6" descr="114_14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298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Picture 7" descr="114_14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4298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8" name="Picture 8" descr="114_147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298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9" name="Picture 9" descr="114_14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0" y="4298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0" name="Picture 10" descr="115_15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9800" y="4832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1" name="Picture 11" descr="115_15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4832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2" name="Picture 12" descr="115_15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4832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3" name="Picture 13" descr="115_15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05800" y="4832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4" name="Picture 14" descr="115_15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9800" y="53657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5" name="Picture 15" descr="115_15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53657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6" name="Picture 16" descr="115_15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43800" y="53657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7" name="Picture 17" descr="115_1540"/>
          <p:cNvPicPr>
            <a:picLocks noGrp="1" noChangeAspect="1" noChangeArrowheads="1"/>
          </p:cNvPicPr>
          <p:nvPr>
            <p:ph sz="half" idx="1"/>
          </p:nvPr>
        </p:nvPicPr>
        <p:blipFill>
          <a:blip r:embed="rId18">
            <a:extLst>
              <a:ext uri="{28A0092B-C50C-407E-A947-70E740481C1C}">
                <a14:useLocalDpi xmlns:a14="http://schemas.microsoft.com/office/drawing/2010/main" val="0"/>
              </a:ext>
            </a:extLst>
          </a:blip>
          <a:srcRect/>
          <a:stretch>
            <a:fillRect/>
          </a:stretch>
        </p:blipFill>
        <p:spPr>
          <a:xfrm>
            <a:off x="8305800" y="5365750"/>
            <a:ext cx="685800" cy="514350"/>
          </a:xfrm>
        </p:spPr>
      </p:pic>
      <p:pic>
        <p:nvPicPr>
          <p:cNvPr id="225298" name="Picture 18" descr="115_156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19800" y="2165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9" name="Picture 19" descr="115_15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81800" y="2165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0" name="Picture 20" descr="115_155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43800" y="2165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1" name="Picture 21" descr="115_155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05800" y="2165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2" name="Picture 22" descr="115_155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19800" y="32321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3" name="Picture 23" descr="115_154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19800" y="26987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4" name="Picture 24" descr="115_154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81800" y="26987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5" name="Picture 25" descr="115_154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43800" y="26987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6" name="Picture 26" descr="115_154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305800" y="26987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7" name="Picture 27" descr="115_154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81800" y="32321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8" name="Picture 28" descr="115_155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543800" y="32321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9" name="Picture 29" descr="115_155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305800" y="32321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0" name="Picture 30" descr="115_1551"/>
          <p:cNvPicPr>
            <a:picLocks noGrp="1" noChangeAspect="1" noChangeArrowheads="1"/>
          </p:cNvPicPr>
          <p:nvPr>
            <p:ph sz="half" idx="2"/>
          </p:nvPr>
        </p:nvPicPr>
        <p:blipFill>
          <a:blip r:embed="rId31">
            <a:extLst>
              <a:ext uri="{28A0092B-C50C-407E-A947-70E740481C1C}">
                <a14:useLocalDpi xmlns:a14="http://schemas.microsoft.com/office/drawing/2010/main" val="0"/>
              </a:ext>
            </a:extLst>
          </a:blip>
          <a:srcRect/>
          <a:stretch>
            <a:fillRect/>
          </a:stretch>
        </p:blipFill>
        <p:spPr>
          <a:xfrm>
            <a:off x="6194425" y="0"/>
            <a:ext cx="2590800" cy="1943100"/>
          </a:xfrm>
        </p:spPr>
      </p:pic>
      <p:pic>
        <p:nvPicPr>
          <p:cNvPr id="225311" name="Picture 31" descr="115_155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81800" y="6203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2" name="Picture 32" descr="115_154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43800" y="6203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3" name="Picture 33" descr="115_155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305800" y="6203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4" name="Picture 34" descr="115_155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19800" y="6203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5" name="AutoShape 35"/>
          <p:cNvSpPr>
            <a:spLocks noChangeArrowheads="1"/>
          </p:cNvSpPr>
          <p:nvPr/>
        </p:nvSpPr>
        <p:spPr bwMode="auto">
          <a:xfrm>
            <a:off x="7315200" y="1860550"/>
            <a:ext cx="381000" cy="304800"/>
          </a:xfrm>
          <a:prstGeom prst="downArrow">
            <a:avLst>
              <a:gd name="adj1" fmla="val 50000"/>
              <a:gd name="adj2" fmla="val 25000"/>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sp>
        <p:nvSpPr>
          <p:cNvPr id="225316" name="AutoShape 36"/>
          <p:cNvSpPr>
            <a:spLocks noChangeArrowheads="1"/>
          </p:cNvSpPr>
          <p:nvPr/>
        </p:nvSpPr>
        <p:spPr bwMode="auto">
          <a:xfrm>
            <a:off x="7315200" y="5899150"/>
            <a:ext cx="381000" cy="304800"/>
          </a:xfrm>
          <a:prstGeom prst="downArrow">
            <a:avLst>
              <a:gd name="adj1" fmla="val 50000"/>
              <a:gd name="adj2" fmla="val 25000"/>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pic>
        <p:nvPicPr>
          <p:cNvPr id="225317" name="Picture 37" descr="search_colosseum_cropped_brighte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57200" y="3886200"/>
            <a:ext cx="52578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8" name="Picture 38" descr="sweep_spammedbase"/>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0" y="1066800"/>
            <a:ext cx="36068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9" name="Rectangle 39"/>
          <p:cNvSpPr>
            <a:spLocks noGrp="1" noChangeArrowheads="1"/>
          </p:cNvSpPr>
          <p:nvPr>
            <p:ph type="title"/>
          </p:nvPr>
        </p:nvSpPr>
        <p:spPr>
          <a:xfrm>
            <a:off x="685800" y="0"/>
            <a:ext cx="7772400" cy="1143000"/>
          </a:xfrm>
        </p:spPr>
        <p:txBody>
          <a:bodyPr/>
          <a:lstStyle/>
          <a:p>
            <a:pPr eaLnBrk="1" hangingPunct="1"/>
            <a:r>
              <a:rPr lang="en-US" altLang="en-US" smtClean="0"/>
              <a:t>Performance</a:t>
            </a:r>
          </a:p>
        </p:txBody>
      </p:sp>
    </p:spTree>
    <p:extLst>
      <p:ext uri="{BB962C8B-B14F-4D97-AF65-F5344CB8AC3E}">
        <p14:creationId xmlns:p14="http://schemas.microsoft.com/office/powerpoint/2010/main" val="101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3" descr="sweep_allv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0"/>
            <a:ext cx="99060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7" name="Rectangle 4"/>
          <p:cNvSpPr>
            <a:spLocks noChangeArrowheads="1"/>
          </p:cNvSpPr>
          <p:nvPr/>
        </p:nvSpPr>
        <p:spPr bwMode="auto">
          <a:xfrm>
            <a:off x="-4724400" y="838200"/>
            <a:ext cx="6172200" cy="541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sp>
        <p:nvSpPr>
          <p:cNvPr id="226308" name="TextBox 3"/>
          <p:cNvSpPr txBox="1">
            <a:spLocks noChangeArrowheads="1"/>
          </p:cNvSpPr>
          <p:nvPr/>
        </p:nvSpPr>
        <p:spPr bwMode="auto">
          <a:xfrm>
            <a:off x="1524000" y="228600"/>
            <a:ext cx="518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en-US" sz="2800" smtClean="0">
                <a:solidFill>
                  <a:srgbClr val="000000"/>
                </a:solidFill>
                <a:latin typeface="Calibri" panose="020F0502020204030204" pitchFamily="34" charset="0"/>
              </a:rPr>
              <a:t>Higher branch factor works better (but slower)</a:t>
            </a:r>
          </a:p>
        </p:txBody>
      </p:sp>
    </p:spTree>
    <p:extLst>
      <p:ext uri="{BB962C8B-B14F-4D97-AF65-F5344CB8AC3E}">
        <p14:creationId xmlns:p14="http://schemas.microsoft.com/office/powerpoint/2010/main" val="3091037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5"/>
          <p:cNvSpPr>
            <a:spLocks noGrp="1"/>
          </p:cNvSpPr>
          <p:nvPr>
            <p:ph type="title"/>
          </p:nvPr>
        </p:nvSpPr>
        <p:spPr>
          <a:xfrm>
            <a:off x="373065" y="0"/>
            <a:ext cx="8229600" cy="1143000"/>
          </a:xfrm>
        </p:spPr>
        <p:txBody>
          <a:bodyPr/>
          <a:lstStyle/>
          <a:p>
            <a:pPr eaLnBrk="1" hangingPunct="1"/>
            <a:r>
              <a:rPr lang="en-US" dirty="0" smtClean="0"/>
              <a:t>Visual words/bags of words</a:t>
            </a:r>
          </a:p>
        </p:txBody>
      </p:sp>
      <p:sp>
        <p:nvSpPr>
          <p:cNvPr id="7" name="Content Placeholder 6"/>
          <p:cNvSpPr>
            <a:spLocks noGrp="1"/>
          </p:cNvSpPr>
          <p:nvPr>
            <p:ph idx="1"/>
          </p:nvPr>
        </p:nvSpPr>
        <p:spPr>
          <a:xfrm>
            <a:off x="446090" y="1311275"/>
            <a:ext cx="8229600" cy="4525963"/>
          </a:xfrm>
        </p:spPr>
        <p:txBody>
          <a:bodyPr>
            <a:normAutofit fontScale="92500" lnSpcReduction="10000"/>
          </a:bodyPr>
          <a:lstStyle/>
          <a:p>
            <a:pPr eaLnBrk="1" hangingPunct="1">
              <a:buFontTx/>
              <a:buNone/>
            </a:pPr>
            <a:r>
              <a:rPr lang="en-US" sz="2800" dirty="0"/>
              <a:t>+  flexible to geometry / deformations / viewpoint</a:t>
            </a:r>
          </a:p>
          <a:p>
            <a:pPr eaLnBrk="1" hangingPunct="1">
              <a:buFontTx/>
              <a:buNone/>
            </a:pPr>
            <a:r>
              <a:rPr lang="en-US" sz="2800" dirty="0"/>
              <a:t>+  compact summary of image content</a:t>
            </a:r>
          </a:p>
          <a:p>
            <a:pPr eaLnBrk="1" hangingPunct="1">
              <a:buFontTx/>
              <a:buNone/>
            </a:pPr>
            <a:r>
              <a:rPr lang="en-US" sz="2800" dirty="0"/>
              <a:t>+  provides </a:t>
            </a:r>
            <a:r>
              <a:rPr lang="en-US" sz="2800" dirty="0" smtClean="0"/>
              <a:t>fixed dimensional vector </a:t>
            </a:r>
            <a:r>
              <a:rPr lang="en-US" sz="2800" dirty="0"/>
              <a:t>representation for sets</a:t>
            </a:r>
          </a:p>
          <a:p>
            <a:pPr eaLnBrk="1" hangingPunct="1">
              <a:buFontTx/>
              <a:buNone/>
            </a:pPr>
            <a:r>
              <a:rPr lang="en-US" sz="2800" dirty="0"/>
              <a:t>+  very good results in practice</a:t>
            </a:r>
          </a:p>
          <a:p>
            <a:pPr eaLnBrk="1" hangingPunct="1">
              <a:buFontTx/>
              <a:buNone/>
            </a:pPr>
            <a:endParaRPr lang="en-US" sz="2800" dirty="0"/>
          </a:p>
          <a:p>
            <a:pPr eaLnBrk="1" hangingPunct="1">
              <a:buFontTx/>
              <a:buChar char="-"/>
            </a:pPr>
            <a:r>
              <a:rPr lang="en-US" sz="2800" dirty="0" smtClean="0"/>
              <a:t>background </a:t>
            </a:r>
            <a:r>
              <a:rPr lang="en-US" sz="2800" dirty="0"/>
              <a:t>and foreground mixed when bag covers whole image</a:t>
            </a:r>
          </a:p>
          <a:p>
            <a:pPr eaLnBrk="1" hangingPunct="1">
              <a:buFontTx/>
              <a:buChar char="-"/>
            </a:pPr>
            <a:r>
              <a:rPr lang="en-US" sz="2800" dirty="0" smtClean="0"/>
              <a:t>optimal vocabulary formation remains unclear</a:t>
            </a:r>
          </a:p>
          <a:p>
            <a:pPr eaLnBrk="1" hangingPunct="1">
              <a:buFontTx/>
              <a:buChar char="-"/>
            </a:pPr>
            <a:r>
              <a:rPr lang="en-US" sz="2800" dirty="0"/>
              <a:t>basic model ignores geometry – must verify afterwards, or encode via </a:t>
            </a:r>
            <a:r>
              <a:rPr lang="en-US" sz="2800" dirty="0" smtClean="0"/>
              <a:t>features</a:t>
            </a:r>
            <a:endParaRPr lang="en-US" sz="2800" dirty="0"/>
          </a:p>
          <a:p>
            <a:pPr eaLnBrk="1" hangingPunct="1">
              <a:buFontTx/>
              <a:buChar char="-"/>
            </a:pPr>
            <a:endParaRPr lang="en-US" sz="2800" dirty="0" smtClean="0"/>
          </a:p>
          <a:p>
            <a:pPr eaLnBrk="1" hangingPunct="1">
              <a:buFontTx/>
              <a:buNone/>
            </a:pPr>
            <a:endParaRPr lang="en-US" sz="2800" dirty="0"/>
          </a:p>
        </p:txBody>
      </p:sp>
      <p:sp>
        <p:nvSpPr>
          <p:cNvPr id="4" name="TextBox 3"/>
          <p:cNvSpPr txBox="1"/>
          <p:nvPr/>
        </p:nvSpPr>
        <p:spPr>
          <a:xfrm>
            <a:off x="7567318" y="6550223"/>
            <a:ext cx="2110082"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603486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9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10262</TotalTime>
  <Words>1720</Words>
  <Application>Microsoft Office PowerPoint</Application>
  <PresentationFormat>On-screen Show (4:3)</PresentationFormat>
  <Paragraphs>245</Paragraphs>
  <Slides>29</Slides>
  <Notes>18</Notes>
  <HiddenSlides>2</HiddenSlides>
  <MMClips>0</MMClips>
  <ScaleCrop>false</ScaleCrop>
  <HeadingPairs>
    <vt:vector size="8" baseType="variant">
      <vt:variant>
        <vt:lpstr>Fonts Used</vt:lpstr>
      </vt:variant>
      <vt:variant>
        <vt:i4>4</vt:i4>
      </vt:variant>
      <vt:variant>
        <vt:lpstr>Theme</vt:lpstr>
      </vt:variant>
      <vt:variant>
        <vt:i4>10</vt:i4>
      </vt:variant>
      <vt:variant>
        <vt:lpstr>Embedded OLE Servers</vt:lpstr>
      </vt:variant>
      <vt:variant>
        <vt:i4>1</vt:i4>
      </vt:variant>
      <vt:variant>
        <vt:lpstr>Slide Titles</vt:lpstr>
      </vt:variant>
      <vt:variant>
        <vt:i4>29</vt:i4>
      </vt:variant>
    </vt:vector>
  </HeadingPairs>
  <TitlesOfParts>
    <vt:vector size="44" baseType="lpstr">
      <vt:lpstr>Arial</vt:lpstr>
      <vt:lpstr>Calibri</vt:lpstr>
      <vt:lpstr>Helvetica</vt:lpstr>
      <vt:lpstr>Times New Roman</vt:lpstr>
      <vt:lpstr>Office Theme</vt:lpstr>
      <vt:lpstr>1_Default Design</vt:lpstr>
      <vt:lpstr>5_Default Design</vt:lpstr>
      <vt:lpstr>2_Default Design</vt:lpstr>
      <vt:lpstr>3_Default Design</vt:lpstr>
      <vt:lpstr>3_Office Theme</vt:lpstr>
      <vt:lpstr>18_Default Design</vt:lpstr>
      <vt:lpstr>4_Office Theme</vt:lpstr>
      <vt:lpstr>19_Default Design</vt:lpstr>
      <vt:lpstr>1_Blank Presentation</vt:lpstr>
      <vt:lpstr>Equation</vt:lpstr>
      <vt:lpstr>Highlighted Project 2 Implementations</vt:lpstr>
      <vt:lpstr>Vocabulary trees: complexity</vt:lpstr>
      <vt:lpstr>110,000,000 Images in 5.8 Seconds</vt:lpstr>
      <vt:lpstr>PowerPoint Presentation</vt:lpstr>
      <vt:lpstr>PowerPoint Presentation</vt:lpstr>
      <vt:lpstr>PowerPoint Presentation</vt:lpstr>
      <vt:lpstr>Performance</vt:lpstr>
      <vt:lpstr>PowerPoint Presentation</vt:lpstr>
      <vt:lpstr>Visual words/bags of words</vt:lpstr>
      <vt:lpstr>Instance recognition: remaining issues</vt:lpstr>
      <vt:lpstr>Can we be more accurate?</vt:lpstr>
      <vt:lpstr>Can we be more accurate?</vt:lpstr>
      <vt:lpstr>Spatial Verification</vt:lpstr>
      <vt:lpstr>PowerPoint Presentation</vt:lpstr>
      <vt:lpstr>Spatial Verification: two basic strategies</vt:lpstr>
      <vt:lpstr>RANSAC verification</vt:lpstr>
      <vt:lpstr>Recall: Fitting an affine transformation</vt:lpstr>
      <vt:lpstr>RANSAC verification</vt:lpstr>
      <vt:lpstr>Instance recognition: remaining issues</vt:lpstr>
      <vt:lpstr>Scoring retrieval quality</vt:lpstr>
      <vt:lpstr>What else can we borrow from text retrieval?</vt:lpstr>
      <vt:lpstr>tf-idf weighting</vt:lpstr>
      <vt:lpstr>Query expansion</vt:lpstr>
      <vt:lpstr>Query Expansion</vt:lpstr>
      <vt:lpstr>Recognition via alignment</vt:lpstr>
      <vt:lpstr>Summary</vt:lpstr>
      <vt:lpstr>Lessons from a Decade Later</vt:lpstr>
      <vt:lpstr>Lessons from a Decade Later</vt:lpstr>
      <vt:lpstr>Things to remember</vt:lpstr>
    </vt:vector>
  </TitlesOfParts>
  <Company>New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ICCV 2005 Beijing, Short Course, Oct 15</dc:title>
  <dc:creator>Rob Fergus</dc:creator>
  <cp:lastModifiedBy>James</cp:lastModifiedBy>
  <cp:revision>218</cp:revision>
  <dcterms:created xsi:type="dcterms:W3CDTF">2005-10-15T04:03:13Z</dcterms:created>
  <dcterms:modified xsi:type="dcterms:W3CDTF">2016-10-17T16:14:57Z</dcterms:modified>
</cp:coreProperties>
</file>