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0" r:id="rId3"/>
    <p:sldMasterId id="2147483732" r:id="rId4"/>
    <p:sldMasterId id="2147483744" r:id="rId5"/>
  </p:sldMasterIdLst>
  <p:notesMasterIdLst>
    <p:notesMasterId r:id="rId60"/>
  </p:notesMasterIdLst>
  <p:handoutMasterIdLst>
    <p:handoutMasterId r:id="rId61"/>
  </p:handoutMasterIdLst>
  <p:sldIdLst>
    <p:sldId id="830" r:id="rId6"/>
    <p:sldId id="832" r:id="rId7"/>
    <p:sldId id="833" r:id="rId8"/>
    <p:sldId id="834" r:id="rId9"/>
    <p:sldId id="835" r:id="rId10"/>
    <p:sldId id="836" r:id="rId11"/>
    <p:sldId id="841" r:id="rId12"/>
    <p:sldId id="842" r:id="rId13"/>
    <p:sldId id="844" r:id="rId14"/>
    <p:sldId id="843" r:id="rId15"/>
    <p:sldId id="868" r:id="rId16"/>
    <p:sldId id="425" r:id="rId17"/>
    <p:sldId id="800" r:id="rId18"/>
    <p:sldId id="806" r:id="rId19"/>
    <p:sldId id="807" r:id="rId20"/>
    <p:sldId id="808" r:id="rId21"/>
    <p:sldId id="858" r:id="rId22"/>
    <p:sldId id="827" r:id="rId23"/>
    <p:sldId id="802" r:id="rId24"/>
    <p:sldId id="866" r:id="rId25"/>
    <p:sldId id="867" r:id="rId26"/>
    <p:sldId id="777" r:id="rId27"/>
    <p:sldId id="779" r:id="rId28"/>
    <p:sldId id="780" r:id="rId29"/>
    <p:sldId id="781" r:id="rId30"/>
    <p:sldId id="810" r:id="rId31"/>
    <p:sldId id="782" r:id="rId32"/>
    <p:sldId id="828" r:id="rId33"/>
    <p:sldId id="786" r:id="rId34"/>
    <p:sldId id="787" r:id="rId35"/>
    <p:sldId id="869" r:id="rId36"/>
    <p:sldId id="788" r:id="rId37"/>
    <p:sldId id="789" r:id="rId38"/>
    <p:sldId id="790" r:id="rId39"/>
    <p:sldId id="791" r:id="rId40"/>
    <p:sldId id="792" r:id="rId41"/>
    <p:sldId id="805" r:id="rId42"/>
    <p:sldId id="814" r:id="rId43"/>
    <p:sldId id="818" r:id="rId44"/>
    <p:sldId id="823" r:id="rId45"/>
    <p:sldId id="817" r:id="rId46"/>
    <p:sldId id="819" r:id="rId47"/>
    <p:sldId id="863" r:id="rId48"/>
    <p:sldId id="864" r:id="rId49"/>
    <p:sldId id="865" r:id="rId50"/>
    <p:sldId id="860" r:id="rId51"/>
    <p:sldId id="861" r:id="rId52"/>
    <p:sldId id="859" r:id="rId53"/>
    <p:sldId id="820" r:id="rId54"/>
    <p:sldId id="821" r:id="rId55"/>
    <p:sldId id="798" r:id="rId56"/>
    <p:sldId id="824" r:id="rId57"/>
    <p:sldId id="825" r:id="rId58"/>
    <p:sldId id="621" r:id="rId59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2" autoAdjust="0"/>
    <p:restoredTop sz="86792" autoAdjust="0"/>
  </p:normalViewPr>
  <p:slideViewPr>
    <p:cSldViewPr>
      <p:cViewPr varScale="1">
        <p:scale>
          <a:sx n="113" d="100"/>
          <a:sy n="113" d="100"/>
        </p:scale>
        <p:origin x="82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notesViewPr>
    <p:cSldViewPr>
      <p:cViewPr varScale="1">
        <p:scale>
          <a:sx n="47" d="100"/>
          <a:sy n="47" d="100"/>
        </p:scale>
        <p:origin x="-1717" y="-98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39.wmf"/><Relationship Id="rId4" Type="http://schemas.openxmlformats.org/officeDocument/2006/relationships/image" Target="../media/image4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8A9EF-8FCD-4D1E-A248-EC9709367834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6506-27FE-4FB3-8A80-88747C39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98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EFF6AE-02E3-40BB-A094-82F236F4F909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D2BCC9-46BE-4B1E-A65D-31834D5B1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8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8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75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54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99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3252884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3540141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7B43F-908A-4F6B-AE5A-8E4111B59F93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[t]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x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is the skew symmetric matrix of 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42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38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964D-6FEB-4DF6-993B-BC23E8567675}" type="slidenum">
              <a:rPr 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93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023F-223E-4169-ABDD-17701F10DAAF}" type="slidenum">
              <a:rPr lang="en-US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79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for outliers by</a:t>
            </a:r>
            <a:r>
              <a:rPr lang="en-US" baseline="0" dirty="0" smtClean="0"/>
              <a:t> computing distance from </a:t>
            </a:r>
            <a:r>
              <a:rPr lang="en-US" baseline="0" dirty="0" err="1" smtClean="0"/>
              <a:t>epipolar</a:t>
            </a:r>
            <a:r>
              <a:rPr lang="en-US" baseline="0" dirty="0" smtClean="0"/>
              <a:t> line to corresponding point (NOT by taking square of </a:t>
            </a:r>
            <a:r>
              <a:rPr lang="en-US" baseline="0" dirty="0" err="1" smtClean="0"/>
              <a:t>x</a:t>
            </a:r>
            <a:r>
              <a:rPr lang="en-US" baseline="30000" dirty="0" err="1" smtClean="0"/>
              <a:t>T</a:t>
            </a:r>
            <a:r>
              <a:rPr lang="en-US" baseline="0" dirty="0" err="1" smtClean="0"/>
              <a:t>Fx</a:t>
            </a:r>
            <a:r>
              <a:rPr lang="en-US" baseline="0" dirty="0" smtClean="0"/>
              <a:t>’)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50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A102C-3135-4A9F-AB9D-704BC3D676FC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2834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EFF60-2F50-4C29-8D7B-56AE705CA533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0516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8440-C7E4-4A62-8509-FFFC0368085D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6878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76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latin typeface="Arial" pitchFamily="34" charset="0"/>
                <a:cs typeface="Arial" pitchFamily="34" charset="0"/>
              </a:rPr>
              <a:pPr/>
              <a:t>53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68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65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3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0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88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90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0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35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78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93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56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62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0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69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4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50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26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32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14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62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34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91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93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01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59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79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77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43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3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43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53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90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4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13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61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58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89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767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B8F4B-B2CE-4E1A-A94C-A3C341E3C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78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A68D2-2E3B-4EB5-9074-3DF0E1080B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6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4A83-8AC2-469A-B472-1F126DA45D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593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02F0-A34E-4355-8FCD-F11147502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4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C6FF6-F6F8-49D3-AABA-2BE3B8D51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17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0CF5-AA2C-42FE-9B96-32FBC6F17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64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EBE57-7781-448F-82FE-9B8602C8A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437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ACBC9-385B-42B4-AD66-C00455F8F6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79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C2B-E015-46B4-BB3D-3F635CBF4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09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3A92-4343-440D-AFE4-836D9CC63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88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FF3B-0566-4553-AE69-8481917B6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16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E01E6-B8D6-4CCA-9D7D-D8F346D523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58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0E6C4-192E-40C0-AC62-58C9B08C6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6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8D0626-9BA8-4D0B-BC21-A2B26A5733AD}" type="datetimeFigureOut">
              <a:rPr lang="en-US"/>
              <a:pPr>
                <a:defRPr/>
              </a:pPr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3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0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2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hangingPunct="0">
              <a:defRPr/>
            </a:pPr>
            <a:fld id="{FD8A55CD-9EF6-43E1-9EDE-3BE282217837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wmf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8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2.wm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230.png"/><Relationship Id="rId10" Type="http://schemas.openxmlformats.org/officeDocument/2006/relationships/image" Target="../media/image31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3.wm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31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23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5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43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4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4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5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45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w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37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8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39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58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.wmf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Recap </a:t>
            </a:r>
            <a:r>
              <a:rPr lang="en-US" dirty="0" smtClean="0"/>
              <a:t>camera calibration</a:t>
            </a:r>
          </a:p>
          <a:p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44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Recovering the camera center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9045928"/>
              </p:ext>
            </p:extLst>
          </p:nvPr>
        </p:nvGraphicFramePr>
        <p:xfrm>
          <a:off x="658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10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77249"/>
              </p:ext>
            </p:extLst>
          </p:nvPr>
        </p:nvGraphicFramePr>
        <p:xfrm>
          <a:off x="1323975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1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086858"/>
              </p:ext>
            </p:extLst>
          </p:nvPr>
        </p:nvGraphicFramePr>
        <p:xfrm>
          <a:off x="152400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12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563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563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48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286470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is not the camera center C. It is –RC</a:t>
            </a:r>
          </a:p>
          <a:p>
            <a:r>
              <a:rPr lang="en-US" sz="2000" dirty="0" smtClean="0"/>
              <a:t>(because a point will be rotated before t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, t</a:t>
            </a:r>
            <a:r>
              <a:rPr lang="en-US" sz="2000" baseline="-25000" dirty="0" smtClean="0"/>
              <a:t>y</a:t>
            </a:r>
            <a:r>
              <a:rPr lang="en-US" sz="2000" dirty="0" smtClean="0"/>
              <a:t>, and t</a:t>
            </a:r>
            <a:r>
              <a:rPr lang="en-US" sz="2000" baseline="-25000" dirty="0" smtClean="0"/>
              <a:t>z</a:t>
            </a:r>
            <a:r>
              <a:rPr lang="en-US" sz="2000" dirty="0" smtClean="0"/>
              <a:t> are added)</a:t>
            </a:r>
            <a:endParaRPr lang="en-US" sz="2000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4953000" y="2102078"/>
            <a:ext cx="990600" cy="71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ame 17"/>
          <p:cNvSpPr/>
          <p:nvPr/>
        </p:nvSpPr>
        <p:spPr>
          <a:xfrm>
            <a:off x="3657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1" idx="1"/>
          </p:cNvCxnSpPr>
          <p:nvPr/>
        </p:nvCxnSpPr>
        <p:spPr>
          <a:xfrm flipH="1">
            <a:off x="4191000" y="4607032"/>
            <a:ext cx="1371600" cy="598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62600" y="4406977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is </a:t>
            </a:r>
            <a:r>
              <a:rPr lang="en-US" sz="2000" b="1" dirty="0" smtClean="0"/>
              <a:t>t</a:t>
            </a:r>
            <a:r>
              <a:rPr lang="en-US" sz="2000" dirty="0" smtClean="0"/>
              <a:t> * K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438400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Q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1844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62600" y="480507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  K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m</a:t>
            </a:r>
            <a:r>
              <a:rPr lang="en-US" sz="2000" baseline="-25000" dirty="0" smtClean="0"/>
              <a:t>4 </a:t>
            </a:r>
            <a:r>
              <a:rPr lang="en-US" sz="2000" dirty="0" smtClean="0"/>
              <a:t>is </a:t>
            </a:r>
            <a:r>
              <a:rPr lang="en-US" sz="2000" b="1" dirty="0" smtClean="0"/>
              <a:t>t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019800" y="362141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 we need </a:t>
            </a:r>
            <a:br>
              <a:rPr lang="en-US" sz="2000" dirty="0" smtClean="0"/>
            </a:br>
            <a:r>
              <a:rPr lang="en-US" sz="2000" dirty="0" smtClean="0"/>
              <a:t>-R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K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m</a:t>
            </a:r>
            <a:r>
              <a:rPr lang="en-US" sz="2000" baseline="-25000" dirty="0" smtClean="0"/>
              <a:t>4 </a:t>
            </a:r>
            <a:r>
              <a:rPr lang="en-US" sz="2000" dirty="0" smtClean="0"/>
              <a:t>to get C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10582" y="531722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 is K * R. So we just need -Q</a:t>
            </a:r>
            <a:r>
              <a:rPr lang="en-US" sz="2000" baseline="30000" dirty="0" smtClean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</a:t>
            </a:r>
            <a:endParaRPr lang="en-US" sz="2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23293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21" grpId="0"/>
      <p:bldP spid="23" grpId="0"/>
      <p:bldP spid="24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 of camera center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6150"/>
            <a:ext cx="5726499" cy="3657600"/>
          </a:xfrm>
        </p:spPr>
      </p:pic>
      <p:sp>
        <p:nvSpPr>
          <p:cNvPr id="5" name="TextBox 4"/>
          <p:cNvSpPr txBox="1"/>
          <p:nvPr/>
        </p:nvSpPr>
        <p:spPr>
          <a:xfrm>
            <a:off x="3170505" y="3348375"/>
            <a:ext cx="2087295" cy="34778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   1.5706   </a:t>
            </a:r>
            <a:r>
              <a:rPr lang="en-US" sz="1100" dirty="0"/>
              <a:t>-0.1490    0.2598</a:t>
            </a:r>
          </a:p>
          <a:p>
            <a:r>
              <a:rPr lang="en-US" sz="1100" dirty="0"/>
              <a:t>   -1.5282    0.9695    0.3802</a:t>
            </a:r>
          </a:p>
          <a:p>
            <a:r>
              <a:rPr lang="en-US" sz="1100" dirty="0"/>
              <a:t>   -0.6821    1.2856    0.4078</a:t>
            </a:r>
          </a:p>
          <a:p>
            <a:r>
              <a:rPr lang="en-US" sz="1100" dirty="0"/>
              <a:t>    0.4124   -1.0201   -0.0915</a:t>
            </a:r>
          </a:p>
          <a:p>
            <a:r>
              <a:rPr lang="en-US" sz="1100" dirty="0"/>
              <a:t>    1.2095    0.2812   -0.1280</a:t>
            </a:r>
          </a:p>
          <a:p>
            <a:r>
              <a:rPr lang="en-US" sz="1100" dirty="0"/>
              <a:t>    0.8819   -0.8481    0.5255</a:t>
            </a:r>
          </a:p>
          <a:p>
            <a:r>
              <a:rPr lang="en-US" sz="1100" dirty="0"/>
              <a:t>   -0.9442   -1.1583   -0.3759</a:t>
            </a:r>
          </a:p>
          <a:p>
            <a:r>
              <a:rPr lang="en-US" sz="1100" dirty="0"/>
              <a:t>    0.0415    1.3445    0.3240</a:t>
            </a:r>
          </a:p>
          <a:p>
            <a:r>
              <a:rPr lang="en-US" sz="1100" dirty="0"/>
              <a:t>   -0.7975    0.3017   -0.0826</a:t>
            </a:r>
          </a:p>
          <a:p>
            <a:r>
              <a:rPr lang="en-US" sz="1100" dirty="0"/>
              <a:t>   -0.4329   -1.4151   -0.2774</a:t>
            </a:r>
          </a:p>
          <a:p>
            <a:r>
              <a:rPr lang="en-US" sz="1100" dirty="0"/>
              <a:t>   -1.1475   -0.0772   -0.2667</a:t>
            </a:r>
          </a:p>
          <a:p>
            <a:r>
              <a:rPr lang="en-US" sz="1100" dirty="0"/>
              <a:t>   -0.5149   -1.1784   -0.1401</a:t>
            </a:r>
          </a:p>
          <a:p>
            <a:r>
              <a:rPr lang="en-US" sz="1100" dirty="0"/>
              <a:t>    0.1993   -0.2854   -0.2114</a:t>
            </a:r>
          </a:p>
          <a:p>
            <a:r>
              <a:rPr lang="en-US" sz="1100" dirty="0"/>
              <a:t>   -0.4320    0.2143   -0.1053</a:t>
            </a:r>
          </a:p>
          <a:p>
            <a:r>
              <a:rPr lang="en-US" sz="1100" dirty="0"/>
              <a:t>   -0.7481   -0.3840   -0.2408</a:t>
            </a:r>
          </a:p>
          <a:p>
            <a:r>
              <a:rPr lang="en-US" sz="1100" dirty="0"/>
              <a:t>    0.8078   -0.1196   -0.2631</a:t>
            </a:r>
          </a:p>
          <a:p>
            <a:r>
              <a:rPr lang="en-US" sz="1100" dirty="0"/>
              <a:t>   -0.7605   -0.5792   -0.1936</a:t>
            </a:r>
          </a:p>
          <a:p>
            <a:r>
              <a:rPr lang="en-US" sz="1100" dirty="0"/>
              <a:t>    0.3237    0.7970    0.2170</a:t>
            </a:r>
          </a:p>
          <a:p>
            <a:r>
              <a:rPr lang="en-US" sz="1100" dirty="0"/>
              <a:t>    1.3089    0.5786   -0.1887</a:t>
            </a:r>
          </a:p>
          <a:p>
            <a:r>
              <a:rPr lang="en-US" sz="1100" dirty="0"/>
              <a:t>    1.2323    1.4421    0.4506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403" y="3361075"/>
            <a:ext cx="1504950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   1.0486   </a:t>
            </a:r>
            <a:r>
              <a:rPr lang="en-US" sz="1100" dirty="0"/>
              <a:t>-0.3645</a:t>
            </a:r>
          </a:p>
          <a:p>
            <a:r>
              <a:rPr lang="en-US" sz="1100" dirty="0"/>
              <a:t>   -1.6851   -0.4004</a:t>
            </a:r>
          </a:p>
          <a:p>
            <a:r>
              <a:rPr lang="en-US" sz="1100" dirty="0"/>
              <a:t>   -0.9437   -0.4200</a:t>
            </a:r>
          </a:p>
          <a:p>
            <a:r>
              <a:rPr lang="en-US" sz="1100" dirty="0"/>
              <a:t>    1.0682    0.0699</a:t>
            </a:r>
          </a:p>
          <a:p>
            <a:r>
              <a:rPr lang="en-US" sz="1100" dirty="0"/>
              <a:t>    0.6077   -0.0771</a:t>
            </a:r>
          </a:p>
          <a:p>
            <a:r>
              <a:rPr lang="en-US" sz="1100" dirty="0"/>
              <a:t>    1.2543   -0.6454</a:t>
            </a:r>
          </a:p>
          <a:p>
            <a:r>
              <a:rPr lang="en-US" sz="1100" dirty="0"/>
              <a:t>   -0.2709    0.8635</a:t>
            </a:r>
          </a:p>
          <a:p>
            <a:r>
              <a:rPr lang="en-US" sz="1100" dirty="0"/>
              <a:t>   -0.4571   -0.3645</a:t>
            </a:r>
          </a:p>
          <a:p>
            <a:r>
              <a:rPr lang="en-US" sz="1100" dirty="0"/>
              <a:t>   -0.7902    0.0307</a:t>
            </a:r>
          </a:p>
          <a:p>
            <a:r>
              <a:rPr lang="en-US" sz="1100" dirty="0"/>
              <a:t>    0.7318    0.6382</a:t>
            </a:r>
          </a:p>
          <a:p>
            <a:r>
              <a:rPr lang="en-US" sz="1100" dirty="0"/>
              <a:t>   -1.0580    0.3312</a:t>
            </a:r>
          </a:p>
          <a:p>
            <a:r>
              <a:rPr lang="en-US" sz="1100" dirty="0"/>
              <a:t>    0.3464    0.3377</a:t>
            </a:r>
          </a:p>
          <a:p>
            <a:r>
              <a:rPr lang="en-US" sz="1100" dirty="0"/>
              <a:t>    0.3137    0.1189</a:t>
            </a:r>
          </a:p>
          <a:p>
            <a:r>
              <a:rPr lang="en-US" sz="1100" dirty="0"/>
              <a:t>   -0.4310    0.0242</a:t>
            </a:r>
          </a:p>
          <a:p>
            <a:r>
              <a:rPr lang="en-US" sz="1100" dirty="0"/>
              <a:t>   -0.4799    0.2920</a:t>
            </a:r>
          </a:p>
          <a:p>
            <a:r>
              <a:rPr lang="en-US" sz="1100" dirty="0"/>
              <a:t>    0.6109    0.0830</a:t>
            </a:r>
          </a:p>
          <a:p>
            <a:r>
              <a:rPr lang="en-US" sz="1100" dirty="0"/>
              <a:t>   -0.4081    0.2920</a:t>
            </a:r>
          </a:p>
          <a:p>
            <a:r>
              <a:rPr lang="en-US" sz="1100" dirty="0"/>
              <a:t>   -0.1109   -0.2992</a:t>
            </a:r>
          </a:p>
          <a:p>
            <a:r>
              <a:rPr lang="en-US" sz="1100" dirty="0"/>
              <a:t>    0.5129   -0.0575</a:t>
            </a:r>
          </a:p>
          <a:p>
            <a:r>
              <a:rPr lang="en-US" sz="1100" dirty="0"/>
              <a:t>    0.1406   -0.4527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2195174"/>
            <a:ext cx="374226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8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600200" y="1600200"/>
            <a:ext cx="6400800" cy="1470025"/>
          </a:xfrm>
        </p:spPr>
        <p:txBody>
          <a:bodyPr/>
          <a:lstStyle/>
          <a:p>
            <a:pPr eaLnBrk="1" hangingPunct="1"/>
            <a:r>
              <a:rPr lang="en-US" dirty="0" err="1" smtClean="0"/>
              <a:t>Epipolar</a:t>
            </a:r>
            <a:r>
              <a:rPr lang="en-US" dirty="0" smtClean="0"/>
              <a:t> Geometry and Stereo Vision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52400" y="6581001"/>
            <a:ext cx="8762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Many slides adapted from Derek </a:t>
            </a:r>
            <a:r>
              <a:rPr lang="en-US" sz="1200" dirty="0" err="1" smtClean="0"/>
              <a:t>Hoiem</a:t>
            </a:r>
            <a:r>
              <a:rPr lang="en-US" sz="1200" dirty="0" smtClean="0"/>
              <a:t>, Lana </a:t>
            </a:r>
            <a:r>
              <a:rPr lang="en-US" sz="1200" dirty="0"/>
              <a:t>Lazebnik, Silvio </a:t>
            </a:r>
            <a:r>
              <a:rPr lang="en-US" sz="1200" dirty="0" err="1"/>
              <a:t>Saverese</a:t>
            </a:r>
            <a:r>
              <a:rPr lang="en-US" sz="1200" dirty="0"/>
              <a:t>, Steve </a:t>
            </a:r>
            <a:r>
              <a:rPr lang="en-US" sz="1200" dirty="0" smtClean="0"/>
              <a:t>Seitz, many figures from  Hartley &amp; Zisserman</a:t>
            </a:r>
            <a:endParaRPr lang="en-US" sz="12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>
              <a:defRPr/>
            </a:pPr>
            <a:r>
              <a:rPr lang="en-US" dirty="0" smtClean="0"/>
              <a:t>Relates cameras from two positions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0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Where do we need to search?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1199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1752600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81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5368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86316" y="3886199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4487253" y="3892244"/>
            <a:ext cx="4755012" cy="15063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</p:spTree>
    <p:extLst>
      <p:ext uri="{BB962C8B-B14F-4D97-AF65-F5344CB8AC3E}">
        <p14:creationId xmlns:p14="http://schemas.microsoft.com/office/powerpoint/2010/main" val="39604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2370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/>
          <a:lstStyle/>
          <a:p>
            <a:r>
              <a:rPr lang="en-US" dirty="0" smtClean="0"/>
              <a:t>Wouldn’t it be nice to know where matches can live? To constrain our 2d search to 1d.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VLFeat’s</a:t>
            </a:r>
            <a:r>
              <a:rPr lang="en-US" dirty="0" smtClean="0"/>
              <a:t> 800 most confident matches among 10,000+ local features.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6434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Converging cameras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r>
              <a:rPr lang="en-US" smtClean="0"/>
              <a:t>Example: Motion parallel to image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Example: Forward motion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What would the </a:t>
            </a:r>
            <a:r>
              <a:rPr lang="en-US" dirty="0" err="1" smtClean="0"/>
              <a:t>epipolar</a:t>
            </a:r>
            <a:r>
              <a:rPr lang="en-US" dirty="0" smtClean="0"/>
              <a:t> lines look like if the camera moves directly forward?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066800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5341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5705475" y="1524000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5424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6334125" y="1793875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6337300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5408613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5538788" y="2982913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6350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6345238" y="3290888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5540375" y="3276600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6307138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6302375" y="2178050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6310313" y="3248025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6305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6257925" y="3668713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6184900" y="1606550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4572000" y="4330700"/>
            <a:ext cx="457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Epipole has same coordinates in both images.</a:t>
            </a:r>
          </a:p>
          <a:p>
            <a:r>
              <a:rPr lang="en-US"/>
              <a:t>Points move along lines radiating from e: “Focus of expansion”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</a:t>
            </a:r>
            <a:r>
              <a:rPr lang="en-US" sz="2000" dirty="0"/>
              <a:t>Given the intrinsic parameters of the cameras</a:t>
            </a:r>
            <a:r>
              <a:rPr lang="en-US" sz="2000" dirty="0" smtClean="0"/>
              <a:t>:</a:t>
            </a:r>
            <a:endParaRPr lang="en-US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matrix; set first camera’s coordinate system to world coordinates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64976"/>
              </p:ext>
            </p:extLst>
          </p:nvPr>
        </p:nvGraphicFramePr>
        <p:xfrm>
          <a:off x="1524000" y="5410200"/>
          <a:ext cx="2041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10" name="Equation" r:id="rId5" imgW="888840" imgH="203040" progId="Equation.3">
                  <p:embed/>
                </p:oleObj>
              </mc:Choice>
              <mc:Fallback>
                <p:oleObj name="Equation" r:id="rId5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10200"/>
                        <a:ext cx="20415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577270"/>
              </p:ext>
            </p:extLst>
          </p:nvPr>
        </p:nvGraphicFramePr>
        <p:xfrm>
          <a:off x="5705475" y="5440363"/>
          <a:ext cx="23082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11" name="Equation" r:id="rId7" imgW="1028520" imgH="253800" progId="Equation.3">
                  <p:embed/>
                </p:oleObj>
              </mc:Choice>
              <mc:Fallback>
                <p:oleObj name="Equation" r:id="rId7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475" y="5440363"/>
                        <a:ext cx="23082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241" y="5908344"/>
            <a:ext cx="229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Homogeneous 2d point (3D ray towards X)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123156" y="5805501"/>
            <a:ext cx="331787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760663" y="5887535"/>
            <a:ext cx="211137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30440" y="6135469"/>
            <a:ext cx="250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2D pixel coordinate (homogeneous)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581402" y="5729301"/>
            <a:ext cx="361662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82290" y="5770265"/>
            <a:ext cx="2503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scene point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6494318" y="6232267"/>
            <a:ext cx="28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scene point in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camera’s 3D coordinates</a:t>
            </a:r>
            <a:endParaRPr lang="en-US" sz="1600" dirty="0"/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7772401" y="5865505"/>
            <a:ext cx="122958" cy="366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95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Given the intrinsic parameters of the cameras:</a:t>
            </a:r>
            <a:endParaRPr lang="en-US" sz="1200" dirty="0" smtClean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</a:t>
            </a:r>
            <a:r>
              <a:rPr lang="en-US" sz="1800" dirty="0"/>
              <a:t>matrix; set first camera’s coordinate system to world coordinates </a:t>
            </a:r>
            <a:r>
              <a:rPr lang="en-US" sz="1800" dirty="0" smtClean="0"/>
              <a:t>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Define some </a:t>
            </a:r>
            <a:r>
              <a:rPr lang="en-US" sz="1800" i="1" dirty="0" smtClean="0"/>
              <a:t>R</a:t>
            </a:r>
            <a:r>
              <a:rPr lang="en-US" sz="1800" dirty="0" smtClean="0"/>
              <a:t> and </a:t>
            </a:r>
            <a:r>
              <a:rPr lang="en-US" sz="1800" i="1" dirty="0" smtClean="0"/>
              <a:t>t</a:t>
            </a:r>
            <a:r>
              <a:rPr lang="en-US" sz="1800" dirty="0" smtClean="0"/>
              <a:t> that relate X to X’ as below</a:t>
            </a:r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357307"/>
              </p:ext>
            </p:extLst>
          </p:nvPr>
        </p:nvGraphicFramePr>
        <p:xfrm>
          <a:off x="3333750" y="6200775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15" name="Equation" r:id="rId5" imgW="672840" imgH="177480" progId="Equation.3">
                  <p:embed/>
                </p:oleObj>
              </mc:Choice>
              <mc:Fallback>
                <p:oleObj name="Equation" r:id="rId5" imgW="67284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0" y="6200775"/>
                        <a:ext cx="1509713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183073"/>
              </p:ext>
            </p:extLst>
          </p:nvPr>
        </p:nvGraphicFramePr>
        <p:xfrm>
          <a:off x="1152525" y="5819775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16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5819775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078810"/>
              </p:ext>
            </p:extLst>
          </p:nvPr>
        </p:nvGraphicFramePr>
        <p:xfrm>
          <a:off x="5330825" y="5849938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17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825" y="5849938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94189" y="54753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some scale factor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50964" y="5707334"/>
            <a:ext cx="1150397" cy="18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60663" y="5715000"/>
            <a:ext cx="533526" cy="28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4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5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463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2655888" y="483235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21678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3581400" y="4124181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444453"/>
              </p:ext>
            </p:extLst>
          </p:nvPr>
        </p:nvGraphicFramePr>
        <p:xfrm>
          <a:off x="4446588" y="3795713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42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795713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780575"/>
              </p:ext>
            </p:extLst>
          </p:nvPr>
        </p:nvGraphicFramePr>
        <p:xfrm>
          <a:off x="1318983" y="4520184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43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983" y="4520184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994597"/>
              </p:ext>
            </p:extLst>
          </p:nvPr>
        </p:nvGraphicFramePr>
        <p:xfrm>
          <a:off x="5497283" y="4550347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44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283" y="4550347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381200"/>
              </p:ext>
            </p:extLst>
          </p:nvPr>
        </p:nvGraphicFramePr>
        <p:xfrm>
          <a:off x="1870075" y="5581650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45" name="Equation" r:id="rId11" imgW="672840" imgH="177480" progId="Equation.3">
                  <p:embed/>
                </p:oleObj>
              </mc:Choice>
              <mc:Fallback>
                <p:oleObj name="Equation" r:id="rId11" imgW="67284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0075" y="5581650"/>
                        <a:ext cx="15097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07674730"/>
              </p:ext>
            </p:extLst>
          </p:nvPr>
        </p:nvGraphicFramePr>
        <p:xfrm>
          <a:off x="4641850" y="5638800"/>
          <a:ext cx="21685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46" name="Equation" r:id="rId13" imgW="1002960" imgH="203040" progId="Equation.3">
                  <p:embed/>
                </p:oleObj>
              </mc:Choice>
              <mc:Fallback>
                <p:oleObj name="Equation" r:id="rId13" imgW="1002960" imgH="203040" progId="Equation.3">
                  <p:embed/>
                  <p:pic>
                    <p:nvPicPr>
                      <p:cNvPr id="0" name="Object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5638800"/>
                        <a:ext cx="2168525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3581400" y="5642781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6600" y="6172200"/>
                <a:ext cx="393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are co-planar)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6172200"/>
                <a:ext cx="3932359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1395" t="-10000" r="-7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blipFill rotWithShape="0">
                <a:blip r:embed="rId16"/>
                <a:stretch>
                  <a:fillRect t="-4918" r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blipFill rotWithShape="0">
                <a:blip r:embed="rId17"/>
                <a:stretch>
                  <a:fillRect t="-4918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17" grpId="0" animBg="1"/>
      <p:bldP spid="2" grpId="0"/>
      <p:bldP spid="3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2655888" y="483235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21678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3581400" y="4124181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795713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6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795713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318983" y="4520184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7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983" y="4520184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97283" y="4550347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8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283" y="4550347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42516430"/>
              </p:ext>
            </p:extLst>
          </p:nvPr>
        </p:nvGraphicFramePr>
        <p:xfrm>
          <a:off x="3475831" y="5541312"/>
          <a:ext cx="21685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9" name="Equation" r:id="rId11" imgW="1002960" imgH="203040" progId="Equation.3">
                  <p:embed/>
                </p:oleObj>
              </mc:Choice>
              <mc:Fallback>
                <p:oleObj name="Equation" r:id="rId11" imgW="1002960" imgH="2030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831" y="5541312"/>
                        <a:ext cx="2168525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865438" y="6121877"/>
                <a:ext cx="393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are co-planar)</a:t>
                </a:r>
                <a:endParaRPr lang="en-US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438" y="6121877"/>
                <a:ext cx="3932359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1240" t="-8197" r="-93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blipFill rotWithShape="0">
                <a:blip r:embed="rId16"/>
                <a:stretch>
                  <a:fillRect t="-4918" r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blipFill rotWithShape="0">
                <a:blip r:embed="rId17"/>
                <a:stretch>
                  <a:fillRect t="-4918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150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2" grpId="0"/>
      <p:bldP spid="3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256213" y="5222875"/>
            <a:ext cx="34591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Essential Matrix</a:t>
            </a:r>
          </a:p>
          <a:p>
            <a:pPr algn="ctr"/>
            <a:r>
              <a:rPr lang="en-US"/>
              <a:t>(Longuet-Higgins,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matrix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238780"/>
              </p:ext>
            </p:extLst>
          </p:nvPr>
        </p:nvGraphicFramePr>
        <p:xfrm>
          <a:off x="758825" y="4156075"/>
          <a:ext cx="1920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2" name="Equation" r:id="rId4" imgW="1028520" imgH="203040" progId="Equation.3">
                  <p:embed/>
                </p:oleObj>
              </mc:Choice>
              <mc:Fallback>
                <p:oleObj name="Equation" r:id="rId4" imgW="102852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156075"/>
                        <a:ext cx="19208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162300" y="4041775"/>
            <a:ext cx="5097463" cy="542925"/>
            <a:chOff x="1992" y="2546"/>
            <a:chExt cx="3211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9980627"/>
                </p:ext>
              </p:extLst>
            </p:nvPr>
          </p:nvGraphicFramePr>
          <p:xfrm>
            <a:off x="2525" y="2546"/>
            <a:ext cx="2678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23" name="Equation" r:id="rId6" imgW="1790640" imgH="228600" progId="Equation.3">
                    <p:embed/>
                  </p:oleObj>
                </mc:Choice>
                <mc:Fallback>
                  <p:oleObj name="Equation" r:id="rId6" imgW="1790640" imgH="228600" progId="Equation.3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5" y="2546"/>
                          <a:ext cx="2678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5868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1193800" y="3721678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5029200"/>
            <a:ext cx="85344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x’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x’ </a:t>
            </a:r>
            <a:r>
              <a:rPr lang="en-US" sz="2400" dirty="0" smtClean="0"/>
              <a:t>(</a:t>
            </a:r>
            <a:r>
              <a:rPr lang="en-US" sz="2400" i="1" dirty="0" smtClean="0"/>
              <a:t>l = E x’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 </a:t>
            </a:r>
            <a:r>
              <a:rPr lang="en-US" sz="2400" dirty="0" smtClean="0"/>
              <a:t>(</a:t>
            </a:r>
            <a:r>
              <a:rPr lang="en-US" sz="2400" i="1" dirty="0" smtClean="0"/>
              <a:t>l’ =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’ </a:t>
            </a:r>
            <a:r>
              <a:rPr lang="en-US" sz="2400" dirty="0" smtClean="0"/>
              <a:t>= 0   and  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</a:t>
            </a:r>
            <a:r>
              <a:rPr lang="en-US" sz="2400" dirty="0" smtClean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 smtClean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09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40" name="Equation" r:id="rId5" imgW="1028520" imgH="203040" progId="Equation.3">
                    <p:embed/>
                  </p:oleObj>
                </mc:Choice>
                <mc:Fallback>
                  <p:oleObj name="Equation" r:id="rId5" imgW="1028520" imgH="20304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52600" y="460408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Drop ^ below to simplify notation</a:t>
            </a:r>
            <a:endParaRPr lang="en-US" sz="1400" dirty="0"/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365672"/>
              </p:ext>
            </p:extLst>
          </p:nvPr>
        </p:nvGraphicFramePr>
        <p:xfrm>
          <a:off x="4008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1" name="Equation" r:id="rId7" imgW="1790640" imgH="228600" progId="Equation.3">
                  <p:embed/>
                </p:oleObj>
              </mc:Choice>
              <mc:Fallback>
                <p:oleObj name="Equation" r:id="rId7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1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Skew-symmetric matrix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669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uiExpand="1" animBg="1"/>
      <p:bldP spid="660501" grpId="0" uiExpand="1" animBg="1"/>
      <p:bldP spid="660510" grpId="0" uiExpand="1" build="p"/>
      <p:bldP spid="660498" grpId="0" uiExpand="1" animBg="1"/>
      <p:bldP spid="660499" grpId="0" uiExpan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If we don’t know </a:t>
            </a:r>
            <a:r>
              <a:rPr lang="en-US" i="1" dirty="0" smtClean="0"/>
              <a:t>K</a:t>
            </a:r>
            <a:r>
              <a:rPr lang="en-US" dirty="0" smtClean="0"/>
              <a:t> and </a:t>
            </a:r>
            <a:r>
              <a:rPr lang="en-US" i="1" dirty="0" smtClean="0"/>
              <a:t>K’</a:t>
            </a:r>
            <a:r>
              <a:rPr lang="en-US" dirty="0" smtClean="0"/>
              <a:t>, then 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1295400" y="5943600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8" name="Equation" r:id="rId5" imgW="647640" imgH="228600" progId="Equation.3">
                  <p:embed/>
                </p:oleObj>
              </mc:Choice>
              <mc:Fallback>
                <p:oleObj name="Equation" r:id="rId5" imgW="647640" imgH="2286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943600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4648200" y="5943600"/>
          <a:ext cx="33924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9" name="Equation" r:id="rId7" imgW="1168200" imgH="203040" progId="Equation.3">
                  <p:embed/>
                </p:oleObj>
              </mc:Choice>
              <mc:Fallback>
                <p:oleObj name="Equation" r:id="rId7" imgW="1168200" imgH="20304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943600"/>
                        <a:ext cx="3392488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Fundamental Matrix</a:t>
            </a: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4953000" y="518953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Fundamental Matrix</a:t>
            </a:r>
          </a:p>
          <a:p>
            <a:r>
              <a:rPr lang="en-US" sz="1800" dirty="0"/>
              <a:t>(</a:t>
            </a:r>
            <a:r>
              <a:rPr lang="en-US" sz="1800" dirty="0" err="1"/>
              <a:t>Faugeras</a:t>
            </a:r>
            <a:r>
              <a:rPr lang="en-US" sz="1800" dirty="0"/>
              <a:t> and </a:t>
            </a:r>
            <a:r>
              <a:rPr lang="en-US" sz="1800" dirty="0" err="1"/>
              <a:t>Luong</a:t>
            </a:r>
            <a:r>
              <a:rPr lang="en-US" sz="1800" dirty="0"/>
              <a:t>, 1992)</a:t>
            </a:r>
            <a:endParaRPr lang="en-US" dirty="0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648200" y="510540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248400" y="44958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1913612"/>
              </p:ext>
            </p:extLst>
          </p:nvPr>
        </p:nvGraphicFramePr>
        <p:xfrm>
          <a:off x="457200" y="3470275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7" name="Equation" r:id="rId4" imgW="647640" imgH="228600" progId="Equation.3">
                  <p:embed/>
                </p:oleObj>
              </mc:Choice>
              <mc:Fallback>
                <p:oleObj name="Equation" r:id="rId4" imgW="647640" imgH="2286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470275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90800" y="3953206"/>
            <a:ext cx="6019800" cy="565150"/>
            <a:chOff x="1728" y="2560"/>
            <a:chExt cx="3792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256" y="2560"/>
            <a:ext cx="326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928" name="Equation" r:id="rId6" imgW="2095200" imgH="228600" progId="Equation.3">
                    <p:embed/>
                  </p:oleObj>
                </mc:Choice>
                <mc:Fallback>
                  <p:oleObj name="Equation" r:id="rId6" imgW="2095200" imgH="228600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2560"/>
                          <a:ext cx="3264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738187" y="1585912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Without knowing K and K’, we can define a similar relation using </a:t>
            </a:r>
            <a:r>
              <a:rPr lang="en-US" sz="2400" i="1" dirty="0" smtClean="0"/>
              <a:t>unknown</a:t>
            </a:r>
            <a:r>
              <a:rPr lang="en-US" sz="2400" dirty="0" smtClean="0"/>
              <a:t> normalized coordinates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979680"/>
              </p:ext>
            </p:extLst>
          </p:nvPr>
        </p:nvGraphicFramePr>
        <p:xfrm>
          <a:off x="457200" y="4208793"/>
          <a:ext cx="13700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9" name="Equation" r:id="rId8" imgW="596880" imgH="203040" progId="Equation.3">
                  <p:embed/>
                </p:oleObj>
              </mc:Choice>
              <mc:Fallback>
                <p:oleObj name="Equation" r:id="rId8" imgW="59688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08793"/>
                        <a:ext cx="13700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579977"/>
              </p:ext>
            </p:extLst>
          </p:nvPr>
        </p:nvGraphicFramePr>
        <p:xfrm>
          <a:off x="457200" y="4819650"/>
          <a:ext cx="1597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30" name="Equation" r:id="rId10" imgW="711000" imgH="253800" progId="Equation.3">
                  <p:embed/>
                </p:oleObj>
              </mc:Choice>
              <mc:Fallback>
                <p:oleObj name="Equation" r:id="rId10" imgW="711000" imgH="253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19650"/>
                        <a:ext cx="1597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700088" y="0"/>
            <a:ext cx="7772400" cy="838200"/>
          </a:xfrm>
        </p:spPr>
        <p:txBody>
          <a:bodyPr/>
          <a:lstStyle/>
          <a:p>
            <a:r>
              <a:rPr lang="en-US" dirty="0" smtClean="0"/>
              <a:t>Properties of the Fundamental 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3581400" y="4064000"/>
          <a:ext cx="5181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4" name="Equation" r:id="rId4" imgW="2095200" imgH="228600" progId="Equation.3">
                  <p:embed/>
                </p:oleObj>
              </mc:Choice>
              <mc:Fallback>
                <p:oleObj name="Equation" r:id="rId4" imgW="2095200" imgH="2286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064000"/>
                        <a:ext cx="51816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x’</a:t>
            </a:r>
            <a:r>
              <a:rPr lang="en-US" dirty="0"/>
              <a:t> </a:t>
            </a:r>
            <a:r>
              <a:rPr lang="en-US" dirty="0" smtClean="0"/>
              <a:t>= 0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x’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x</a:t>
            </a:r>
            <a:r>
              <a:rPr lang="en-US" dirty="0"/>
              <a:t> </a:t>
            </a:r>
            <a:r>
              <a:rPr lang="en-US" dirty="0" smtClean="0"/>
              <a:t>= 0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e’ </a:t>
            </a:r>
            <a:r>
              <a:rPr lang="en-US" dirty="0"/>
              <a:t>= 0   and   </a:t>
            </a: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e</a:t>
            </a:r>
            <a:r>
              <a:rPr lang="en-US" i="1" dirty="0"/>
              <a:t> = 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</a:t>
            </a:r>
            <a:r>
              <a:rPr lang="en-US" dirty="0"/>
              <a:t>is singular (rank </a:t>
            </a:r>
            <a:r>
              <a:rPr lang="en-US" dirty="0" smtClean="0"/>
              <a:t>two):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</a:t>
            </a:r>
            <a:r>
              <a:rPr lang="en-US" dirty="0"/>
              <a:t> has seven degrees of </a:t>
            </a:r>
            <a:r>
              <a:rPr lang="en-US" dirty="0" smtClean="0"/>
              <a:t>freedom: 9 entries but defined up to scale,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uiExpand="1" build="p"/>
      <p:bldP spid="671798" grpId="0" uiExpand="1" animBg="1"/>
      <p:bldP spid="671799" grpId="0" uiExpand="1" animBg="1"/>
      <p:bldP spid="671800" grpId="0" uiExpand="1" animBg="1"/>
      <p:bldP spid="671801" grpId="0" uiExpan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Estimating the Fundamental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8-point algorithm</a:t>
            </a:r>
          </a:p>
          <a:p>
            <a:pPr lvl="1"/>
            <a:r>
              <a:rPr lang="en-US" dirty="0" smtClean="0"/>
              <a:t>Least squares solution using SVD on equations from 8 pairs of correspondences</a:t>
            </a:r>
          </a:p>
          <a:p>
            <a:pPr lvl="1"/>
            <a:r>
              <a:rPr lang="en-US" dirty="0" smtClean="0"/>
              <a:t>Enforce </a:t>
            </a:r>
            <a:r>
              <a:rPr lang="en-US" dirty="0" err="1" smtClean="0"/>
              <a:t>det</a:t>
            </a:r>
            <a:r>
              <a:rPr lang="en-US" dirty="0" smtClean="0"/>
              <a:t>(F)=0 constraint using SVD on F</a:t>
            </a:r>
          </a:p>
          <a:p>
            <a:endParaRPr lang="en-US" dirty="0" smtClean="0"/>
          </a:p>
          <a:p>
            <a:r>
              <a:rPr lang="en-US" dirty="0" smtClean="0"/>
              <a:t>7-point algorithm</a:t>
            </a:r>
          </a:p>
          <a:p>
            <a:pPr lvl="1"/>
            <a:r>
              <a:rPr lang="en-US" dirty="0" smtClean="0"/>
              <a:t>Use least squares to solve for null space (two vectors) using SVD and 7 pairs of correspondences</a:t>
            </a:r>
          </a:p>
          <a:p>
            <a:pPr lvl="1"/>
            <a:r>
              <a:rPr lang="en-US" dirty="0" smtClean="0"/>
              <a:t>Solve for linear combination of null space vectors that satisfies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  <a:p>
            <a:endParaRPr lang="en-US" dirty="0" smtClean="0"/>
          </a:p>
          <a:p>
            <a:r>
              <a:rPr lang="en-US" dirty="0" smtClean="0"/>
              <a:t>Minimize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  <a:p>
            <a:pPr lvl="1"/>
            <a:r>
              <a:rPr lang="en-US" dirty="0" smtClean="0"/>
              <a:t>Non-linear least squares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0870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Note: estimation of F (or E) is degenerate for a planar scene.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  <a:endParaRPr lang="en-US" dirty="0"/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3581400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3" name="Equation" r:id="rId3" imgW="825480" imgH="228600" progId="Equation.3">
                  <p:embed/>
                </p:oleObj>
              </mc:Choice>
              <mc:Fallback>
                <p:oleObj name="Equation" r:id="rId3" imgW="825480" imgH="2286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blipFill rotWithShape="0">
                <a:blip r:embed="rId5"/>
                <a:stretch>
                  <a:fillRect r="-16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 smtClean="0"/>
                  <a:t>=</a:t>
                </a:r>
                <a:r>
                  <a:rPr lang="en-US" sz="2000" b="1" dirty="0" smtClean="0"/>
                  <a:t>0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blipFill rotWithShape="0">
                <a:blip r:embed="rId6"/>
                <a:stretch>
                  <a:fillRect l="-81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098675" y="2916238"/>
          <a:ext cx="509905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8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8675" y="2916238"/>
                        <a:ext cx="5099050" cy="293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9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32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enforce singularity constraint</a:t>
            </a:r>
            <a:endParaRPr lang="en-US" dirty="0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using SVD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8768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by SVD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Notes:</a:t>
            </a:r>
          </a:p>
          <a:p>
            <a:pPr marL="514350" indent="-514350"/>
            <a:r>
              <a:rPr lang="en-US" dirty="0" smtClean="0"/>
              <a:t>Use RANSAC to deal with outliers (sample 8 points)</a:t>
            </a:r>
          </a:p>
          <a:p>
            <a:pPr marL="914400" lvl="1" indent="-514350"/>
            <a:r>
              <a:rPr lang="en-US" dirty="0" smtClean="0"/>
              <a:t>How to test for outliers?</a:t>
            </a:r>
          </a:p>
          <a:p>
            <a:pPr marL="514350" indent="-51435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with eight-point algorithm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6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86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40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7772400" cy="1295400"/>
          </a:xfrm>
          <a:noFill/>
        </p:spPr>
        <p:txBody>
          <a:bodyPr/>
          <a:lstStyle/>
          <a:p>
            <a:r>
              <a:rPr lang="en-US" smtClean="0"/>
              <a:t>Poor numerical conditioning</a:t>
            </a:r>
          </a:p>
          <a:p>
            <a:r>
              <a:rPr lang="en-US" smtClean="0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6" cstate="print"/>
          <a:srcRect r="11034"/>
          <a:stretch>
            <a:fillRect/>
          </a:stretch>
        </p:blipFill>
        <p:spPr bwMode="auto">
          <a:xfrm>
            <a:off x="704850" y="2593975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51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 smtClean="0"/>
              <a:t>Use the eight-point algorithm to compute </a:t>
            </a:r>
            <a:r>
              <a:rPr lang="en-US" sz="2400" b="1" i="1" dirty="0" smtClean="0"/>
              <a:t>F</a:t>
            </a:r>
            <a:r>
              <a:rPr lang="en-US" sz="2400" dirty="0" smtClean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 smtClean="0"/>
              <a:t>Enforce the rank-2 constraint (for example, take SVD of </a:t>
            </a:r>
            <a:r>
              <a:rPr lang="en-US" sz="2400" b="1" i="1" dirty="0" smtClean="0"/>
              <a:t>F</a:t>
            </a:r>
            <a:r>
              <a:rPr lang="en-US" sz="2400" dirty="0" smtClean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 smtClean="0"/>
              <a:t>Transform fundamental matrix back to original units: if </a:t>
            </a:r>
            <a:r>
              <a:rPr lang="en-US" sz="2400" b="1" i="1" dirty="0" smtClean="0"/>
              <a:t>T</a:t>
            </a:r>
            <a:r>
              <a:rPr lang="en-US" sz="2400" dirty="0" smtClean="0"/>
              <a:t> and </a:t>
            </a:r>
            <a:r>
              <a:rPr lang="en-US" sz="2400" b="1" i="1" dirty="0" smtClean="0"/>
              <a:t>T</a:t>
            </a:r>
            <a:r>
              <a:rPr lang="en-US" sz="2400" i="1" dirty="0" smtClean="0"/>
              <a:t>’</a:t>
            </a:r>
            <a:r>
              <a:rPr lang="en-US" sz="2400" dirty="0" smtClean="0"/>
              <a:t> are the normalizing transformations in the two images, than the fundamental matrix in original coordinates is </a:t>
            </a:r>
            <a:r>
              <a:rPr lang="en-US" sz="2400" b="1" i="1" dirty="0" smtClean="0"/>
              <a:t>T</a:t>
            </a:r>
            <a:r>
              <a:rPr lang="en-US" sz="2400" i="1" dirty="0" smtClean="0"/>
              <a:t>’</a:t>
            </a:r>
            <a:r>
              <a:rPr lang="en-US" sz="2400" i="1" baseline="30000" dirty="0" smtClean="0"/>
              <a:t>T</a:t>
            </a:r>
            <a:r>
              <a:rPr lang="en-US" sz="2400" b="1" i="1" baseline="30000" dirty="0" smtClean="0"/>
              <a:t> </a:t>
            </a:r>
            <a:r>
              <a:rPr lang="en-US" sz="2400" b="1" i="1" dirty="0" smtClean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3336925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196453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VLFeat’s</a:t>
            </a:r>
            <a:r>
              <a:rPr lang="en-US" dirty="0" smtClean="0"/>
              <a:t> 800 most confident matches among 10,000+ local features.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20135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55518"/>
            <a:ext cx="5029551" cy="36327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/>
        </p:blipFill>
        <p:spPr>
          <a:xfrm>
            <a:off x="-228600" y="2133600"/>
            <a:ext cx="4800600" cy="3276600"/>
          </a:xfrm>
        </p:spPr>
      </p:pic>
    </p:spTree>
    <p:extLst>
      <p:ext uri="{BB962C8B-B14F-4D97-AF65-F5344CB8AC3E}">
        <p14:creationId xmlns:p14="http://schemas.microsoft.com/office/powerpoint/2010/main" val="17459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Keep only the matches at are “inliers” with respect to the “best” fundamental matrix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49508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7-point algorithm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Faster (need fewer points) and could be more robust (fewer points), but also need to check for degenerate cases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calibrate a camera?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0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308.253 306.300 28.881</a:t>
            </a:r>
          </a:p>
          <a:p>
            <a:pPr algn="ctr"/>
            <a:r>
              <a:rPr lang="en-US" sz="1400" dirty="0"/>
              <a:t>306.650 309.301 28.905</a:t>
            </a:r>
          </a:p>
          <a:p>
            <a:pPr algn="ctr"/>
            <a:r>
              <a:rPr lang="en-US" sz="1400" dirty="0"/>
              <a:t>308.069 306.831 29.189</a:t>
            </a:r>
          </a:p>
          <a:p>
            <a:pPr algn="ctr"/>
            <a:r>
              <a:rPr lang="en-US" sz="1400" dirty="0"/>
              <a:t>309.671 308.834 29.029</a:t>
            </a:r>
          </a:p>
          <a:p>
            <a:pPr algn="ctr"/>
            <a:r>
              <a:rPr lang="en-US" sz="1400" dirty="0"/>
              <a:t>308.255 309.955 29.267</a:t>
            </a:r>
          </a:p>
          <a:p>
            <a:pPr algn="ctr"/>
            <a:r>
              <a:rPr lang="en-US" sz="1400" dirty="0"/>
              <a:t>307.546 308.613 28.963</a:t>
            </a:r>
          </a:p>
          <a:p>
            <a:pPr algn="ctr"/>
            <a:r>
              <a:rPr lang="en-US" sz="1400" dirty="0"/>
              <a:t>311.036 309.206 28.913</a:t>
            </a:r>
          </a:p>
          <a:p>
            <a:pPr algn="ctr"/>
            <a:r>
              <a:rPr lang="en-US" sz="1400" dirty="0"/>
              <a:t>307.518 308.175 29.069</a:t>
            </a:r>
          </a:p>
          <a:p>
            <a:pPr algn="ctr"/>
            <a:r>
              <a:rPr lang="en-US" sz="1400" dirty="0"/>
              <a:t>309.950 311.262 29.990</a:t>
            </a:r>
          </a:p>
          <a:p>
            <a:pPr algn="ctr"/>
            <a:r>
              <a:rPr lang="en-US" sz="1400" dirty="0"/>
              <a:t>312.160 310.772 29.080</a:t>
            </a:r>
          </a:p>
          <a:p>
            <a:pPr algn="ctr"/>
            <a:r>
              <a:rPr lang="en-US" sz="1400" dirty="0"/>
              <a:t>311.988 312.709 </a:t>
            </a:r>
            <a:r>
              <a:rPr lang="en-US" sz="1400" dirty="0" smtClean="0"/>
              <a:t>30.514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1600199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algn="ctr"/>
            <a:r>
              <a:rPr lang="en-US" sz="1400" dirty="0"/>
              <a:t>317  335</a:t>
            </a:r>
          </a:p>
          <a:p>
            <a:pPr algn="ctr"/>
            <a:r>
              <a:rPr lang="en-US" sz="1400" dirty="0"/>
              <a:t>783  521</a:t>
            </a:r>
          </a:p>
          <a:p>
            <a:pPr algn="ctr"/>
            <a:r>
              <a:rPr lang="en-US" sz="1400" dirty="0"/>
              <a:t>235  427</a:t>
            </a:r>
          </a:p>
          <a:p>
            <a:pPr algn="ctr"/>
            <a:r>
              <a:rPr lang="en-US" sz="1400" dirty="0"/>
              <a:t>665  429</a:t>
            </a:r>
          </a:p>
          <a:p>
            <a:pPr algn="ctr"/>
            <a:r>
              <a:rPr lang="en-US" sz="1400" dirty="0"/>
              <a:t>655  362</a:t>
            </a:r>
          </a:p>
          <a:p>
            <a:pPr algn="ctr"/>
            <a:r>
              <a:rPr lang="en-US" sz="1400" dirty="0"/>
              <a:t>427  333</a:t>
            </a:r>
          </a:p>
          <a:p>
            <a:pPr algn="ctr"/>
            <a:r>
              <a:rPr lang="en-US" sz="1400" dirty="0"/>
              <a:t>412  415</a:t>
            </a:r>
          </a:p>
          <a:p>
            <a:pPr algn="ctr"/>
            <a:r>
              <a:rPr lang="en-US" sz="1400" dirty="0"/>
              <a:t>746  351</a:t>
            </a:r>
          </a:p>
          <a:p>
            <a:pPr algn="ctr"/>
            <a:r>
              <a:rPr lang="en-US" sz="1400" dirty="0"/>
              <a:t>434  415</a:t>
            </a:r>
          </a:p>
          <a:p>
            <a:pPr algn="ctr"/>
            <a:r>
              <a:rPr lang="en-US" sz="1400" dirty="0"/>
              <a:t>525  234</a:t>
            </a:r>
          </a:p>
          <a:p>
            <a:pPr algn="ctr"/>
            <a:r>
              <a:rPr lang="en-US" sz="1400" dirty="0"/>
              <a:t>716  308</a:t>
            </a:r>
          </a:p>
          <a:p>
            <a:pPr algn="ctr"/>
            <a:r>
              <a:rPr lang="en-US" sz="1400" dirty="0"/>
              <a:t>602  </a:t>
            </a:r>
            <a:r>
              <a:rPr lang="en-US" sz="1400" dirty="0" smtClean="0"/>
              <a:t>187</a:t>
            </a:r>
            <a:endParaRPr lang="en-US" sz="1400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2026068"/>
              </p:ext>
            </p:extLst>
          </p:nvPr>
        </p:nvGraphicFramePr>
        <p:xfrm>
          <a:off x="2169909" y="2971800"/>
          <a:ext cx="3407643" cy="196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4" name="Equation" r:id="rId5" imgW="1587240" imgH="914400" progId="Equation.3">
                  <p:embed/>
                </p:oleObj>
              </mc:Choice>
              <mc:Fallback>
                <p:oleObj name="Equation" r:id="rId5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9909" y="2971800"/>
                        <a:ext cx="3407643" cy="1960562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86000"/>
                        </a:scheme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89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“Gold standard”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8-point algorithm to get initial value of F</a:t>
            </a:r>
          </a:p>
          <a:p>
            <a:r>
              <a:rPr lang="en-US" dirty="0" smtClean="0"/>
              <a:t>Use F to solve for P and P’ (discussed later)</a:t>
            </a:r>
          </a:p>
          <a:p>
            <a:r>
              <a:rPr lang="en-US" dirty="0" smtClean="0"/>
              <a:t>Jointly solve for 3d points </a:t>
            </a:r>
            <a:r>
              <a:rPr lang="en-US" b="1" dirty="0" smtClean="0"/>
              <a:t>X</a:t>
            </a:r>
            <a:r>
              <a:rPr lang="en-US" dirty="0" smtClean="0"/>
              <a:t> and </a:t>
            </a:r>
            <a:r>
              <a:rPr lang="en-US" b="1" dirty="0" smtClean="0"/>
              <a:t>F </a:t>
            </a:r>
            <a:r>
              <a:rPr lang="en-US" dirty="0" smtClean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2438400" y="3352800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8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Algorithm 11.2 and Algorithm 11.3 in HZ (pages 284-285) for details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3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>
              <a:hlinkClick r:id="rId3"/>
            </a:endParaRPr>
          </a:p>
          <a:p>
            <a:pPr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Code</a:t>
            </a:r>
            <a:r>
              <a:rPr lang="en-US" dirty="0" smtClean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/>
              <a:t>	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914400" y="2514600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7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895600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8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791200" y="2514600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9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514600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362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K’*translation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5293066" y="2010467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223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K’*rotation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938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we know the intrinsic matrices (K and K’), we can resolve the ambiguity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From </a:t>
            </a:r>
            <a:r>
              <a:rPr lang="en-US" sz="3600" dirty="0" err="1" smtClean="0"/>
              <a:t>epipolar</a:t>
            </a:r>
            <a:r>
              <a:rPr lang="en-US" sz="3600" dirty="0" smtClean="0"/>
              <a:t>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Estimating the fundamental matrix is known as “weak calibration”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We </a:t>
            </a:r>
            <a:r>
              <a:rPr lang="en-US" sz="2400" dirty="0" err="1" smtClean="0"/>
              <a:t>cIf</a:t>
            </a:r>
            <a:r>
              <a:rPr lang="en-US" sz="2400" dirty="0" smtClean="0"/>
              <a:t> we know the calibration matrices of the two cameras, we can estimate the essential matrix: </a:t>
            </a:r>
            <a:r>
              <a:rPr lang="en-US" sz="2400" i="1" dirty="0" smtClean="0"/>
              <a:t>E = K</a:t>
            </a:r>
            <a:r>
              <a:rPr lang="en-US" sz="2400" i="1" baseline="30000" dirty="0" smtClean="0"/>
              <a:t>T</a:t>
            </a:r>
            <a:r>
              <a:rPr lang="en-US" sz="2400" i="1" dirty="0" smtClean="0"/>
              <a:t>FK’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The essential matrix gives us the relative rotation and translation between the cameras, or their extrinsic parameters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Fundamental matrix song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7250" y="3581400"/>
          <a:ext cx="5907088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74" name="Equation" r:id="rId4" imgW="4991040" imgH="2768400" progId="Equation.3">
                  <p:embed/>
                </p:oleObj>
              </mc:Choice>
              <mc:Fallback>
                <p:oleObj name="Equation" r:id="rId4" imgW="499104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0" y="3581400"/>
                        <a:ext cx="5907088" cy="3276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Method 1 – homogeneous linear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>
            <a:normAutofit/>
          </a:bodyPr>
          <a:lstStyle/>
          <a:p>
            <a:r>
              <a:rPr lang="en-US" dirty="0" smtClean="0"/>
              <a:t>Solve for m’s entries using linear least squares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667000" y="37338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Ax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 form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75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0" y="4724400"/>
            <a:ext cx="38100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V(:,end);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  <a:endParaRPr lang="en-US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6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project 3, we want the camera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 of camera center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6150"/>
            <a:ext cx="5726499" cy="3657600"/>
          </a:xfrm>
        </p:spPr>
      </p:pic>
      <p:sp>
        <p:nvSpPr>
          <p:cNvPr id="5" name="TextBox 4"/>
          <p:cNvSpPr txBox="1"/>
          <p:nvPr/>
        </p:nvSpPr>
        <p:spPr>
          <a:xfrm>
            <a:off x="3170505" y="3348375"/>
            <a:ext cx="2087295" cy="34778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   1.5706   </a:t>
            </a:r>
            <a:r>
              <a:rPr lang="en-US" sz="1100" dirty="0"/>
              <a:t>-0.1490    0.2598</a:t>
            </a:r>
          </a:p>
          <a:p>
            <a:r>
              <a:rPr lang="en-US" sz="1100" dirty="0"/>
              <a:t>   -1.5282    0.9695    0.3802</a:t>
            </a:r>
          </a:p>
          <a:p>
            <a:r>
              <a:rPr lang="en-US" sz="1100" dirty="0"/>
              <a:t>   -0.6821    1.2856    0.4078</a:t>
            </a:r>
          </a:p>
          <a:p>
            <a:r>
              <a:rPr lang="en-US" sz="1100" dirty="0"/>
              <a:t>    0.4124   -1.0201   -0.0915</a:t>
            </a:r>
          </a:p>
          <a:p>
            <a:r>
              <a:rPr lang="en-US" sz="1100" dirty="0"/>
              <a:t>    1.2095    0.2812   -0.1280</a:t>
            </a:r>
          </a:p>
          <a:p>
            <a:r>
              <a:rPr lang="en-US" sz="1100" dirty="0"/>
              <a:t>    0.8819   -0.8481    0.5255</a:t>
            </a:r>
          </a:p>
          <a:p>
            <a:r>
              <a:rPr lang="en-US" sz="1100" dirty="0"/>
              <a:t>   -0.9442   -1.1583   -0.3759</a:t>
            </a:r>
          </a:p>
          <a:p>
            <a:r>
              <a:rPr lang="en-US" sz="1100" dirty="0"/>
              <a:t>    0.0415    1.3445    0.3240</a:t>
            </a:r>
          </a:p>
          <a:p>
            <a:r>
              <a:rPr lang="en-US" sz="1100" dirty="0"/>
              <a:t>   -0.7975    0.3017   -0.0826</a:t>
            </a:r>
          </a:p>
          <a:p>
            <a:r>
              <a:rPr lang="en-US" sz="1100" dirty="0"/>
              <a:t>   -0.4329   -1.4151   -0.2774</a:t>
            </a:r>
          </a:p>
          <a:p>
            <a:r>
              <a:rPr lang="en-US" sz="1100" dirty="0"/>
              <a:t>   -1.1475   -0.0772   -0.2667</a:t>
            </a:r>
          </a:p>
          <a:p>
            <a:r>
              <a:rPr lang="en-US" sz="1100" dirty="0"/>
              <a:t>   -0.5149   -1.1784   -0.1401</a:t>
            </a:r>
          </a:p>
          <a:p>
            <a:r>
              <a:rPr lang="en-US" sz="1100" dirty="0"/>
              <a:t>    0.1993   -0.2854   -0.2114</a:t>
            </a:r>
          </a:p>
          <a:p>
            <a:r>
              <a:rPr lang="en-US" sz="1100" dirty="0"/>
              <a:t>   -0.4320    0.2143   -0.1053</a:t>
            </a:r>
          </a:p>
          <a:p>
            <a:r>
              <a:rPr lang="en-US" sz="1100" dirty="0"/>
              <a:t>   -0.7481   -0.3840   -0.2408</a:t>
            </a:r>
          </a:p>
          <a:p>
            <a:r>
              <a:rPr lang="en-US" sz="1100" dirty="0"/>
              <a:t>    0.8078   -0.1196   -0.2631</a:t>
            </a:r>
          </a:p>
          <a:p>
            <a:r>
              <a:rPr lang="en-US" sz="1100" dirty="0"/>
              <a:t>   -0.7605   -0.5792   -0.1936</a:t>
            </a:r>
          </a:p>
          <a:p>
            <a:r>
              <a:rPr lang="en-US" sz="1100" dirty="0"/>
              <a:t>    0.3237    0.7970    0.2170</a:t>
            </a:r>
          </a:p>
          <a:p>
            <a:r>
              <a:rPr lang="en-US" sz="1100" dirty="0"/>
              <a:t>    1.3089    0.5786   -0.1887</a:t>
            </a:r>
          </a:p>
          <a:p>
            <a:r>
              <a:rPr lang="en-US" sz="1100" dirty="0"/>
              <a:t>    1.2323    1.4421    0.4506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403" y="3361075"/>
            <a:ext cx="1504950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   1.0486   </a:t>
            </a:r>
            <a:r>
              <a:rPr lang="en-US" sz="1100" dirty="0"/>
              <a:t>-0.3645</a:t>
            </a:r>
          </a:p>
          <a:p>
            <a:r>
              <a:rPr lang="en-US" sz="1100" dirty="0"/>
              <a:t>   -1.6851   -0.4004</a:t>
            </a:r>
          </a:p>
          <a:p>
            <a:r>
              <a:rPr lang="en-US" sz="1100" dirty="0"/>
              <a:t>   -0.9437   -0.4200</a:t>
            </a:r>
          </a:p>
          <a:p>
            <a:r>
              <a:rPr lang="en-US" sz="1100" dirty="0"/>
              <a:t>    1.0682    0.0699</a:t>
            </a:r>
          </a:p>
          <a:p>
            <a:r>
              <a:rPr lang="en-US" sz="1100" dirty="0"/>
              <a:t>    0.6077   -0.0771</a:t>
            </a:r>
          </a:p>
          <a:p>
            <a:r>
              <a:rPr lang="en-US" sz="1100" dirty="0"/>
              <a:t>    1.2543   -0.6454</a:t>
            </a:r>
          </a:p>
          <a:p>
            <a:r>
              <a:rPr lang="en-US" sz="1100" dirty="0"/>
              <a:t>   -0.2709    0.8635</a:t>
            </a:r>
          </a:p>
          <a:p>
            <a:r>
              <a:rPr lang="en-US" sz="1100" dirty="0"/>
              <a:t>   -0.4571   -0.3645</a:t>
            </a:r>
          </a:p>
          <a:p>
            <a:r>
              <a:rPr lang="en-US" sz="1100" dirty="0"/>
              <a:t>   -0.7902    0.0307</a:t>
            </a:r>
          </a:p>
          <a:p>
            <a:r>
              <a:rPr lang="en-US" sz="1100" dirty="0"/>
              <a:t>    0.7318    0.6382</a:t>
            </a:r>
          </a:p>
          <a:p>
            <a:r>
              <a:rPr lang="en-US" sz="1100" dirty="0"/>
              <a:t>   -1.0580    0.3312</a:t>
            </a:r>
          </a:p>
          <a:p>
            <a:r>
              <a:rPr lang="en-US" sz="1100" dirty="0"/>
              <a:t>    0.3464    0.3377</a:t>
            </a:r>
          </a:p>
          <a:p>
            <a:r>
              <a:rPr lang="en-US" sz="1100" dirty="0"/>
              <a:t>    0.3137    0.1189</a:t>
            </a:r>
          </a:p>
          <a:p>
            <a:r>
              <a:rPr lang="en-US" sz="1100" dirty="0"/>
              <a:t>   -0.4310    0.0242</a:t>
            </a:r>
          </a:p>
          <a:p>
            <a:r>
              <a:rPr lang="en-US" sz="1100" dirty="0"/>
              <a:t>   -0.4799    0.2920</a:t>
            </a:r>
          </a:p>
          <a:p>
            <a:r>
              <a:rPr lang="en-US" sz="1100" dirty="0"/>
              <a:t>    0.6109    0.0830</a:t>
            </a:r>
          </a:p>
          <a:p>
            <a:r>
              <a:rPr lang="en-US" sz="1100" dirty="0"/>
              <a:t>   -0.4081    0.2920</a:t>
            </a:r>
          </a:p>
          <a:p>
            <a:r>
              <a:rPr lang="en-US" sz="1100" dirty="0"/>
              <a:t>   -0.1109   -0.2992</a:t>
            </a:r>
          </a:p>
          <a:p>
            <a:r>
              <a:rPr lang="en-US" sz="1100" dirty="0"/>
              <a:t>    0.5129   -0.0575</a:t>
            </a:r>
          </a:p>
          <a:p>
            <a:r>
              <a:rPr lang="en-US" sz="1100" dirty="0"/>
              <a:t>    0.1406   -0.4527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2195174"/>
            <a:ext cx="374226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35122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63905</TotalTime>
  <Words>2121</Words>
  <Application>Microsoft Office PowerPoint</Application>
  <PresentationFormat>On-screen Show (4:3)</PresentationFormat>
  <Paragraphs>453</Paragraphs>
  <Slides>54</Slides>
  <Notes>25</Notes>
  <HiddenSlides>11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Calibri</vt:lpstr>
      <vt:lpstr>Cambria Math</vt:lpstr>
      <vt:lpstr>Courier New</vt:lpstr>
      <vt:lpstr>Times New Roman</vt:lpstr>
      <vt:lpstr>Verdana</vt:lpstr>
      <vt:lpstr>Office Theme</vt:lpstr>
      <vt:lpstr>1_Office Theme</vt:lpstr>
      <vt:lpstr>2_Office Theme</vt:lpstr>
      <vt:lpstr>3_Office Theme</vt:lpstr>
      <vt:lpstr>Blank Presentation</vt:lpstr>
      <vt:lpstr>Equation</vt:lpstr>
      <vt:lpstr>Image</vt:lpstr>
      <vt:lpstr>Outline</vt:lpstr>
      <vt:lpstr>Oriented and Translated Camera</vt:lpstr>
      <vt:lpstr>Degrees of freedom</vt:lpstr>
      <vt:lpstr>How to calibrate the camera?</vt:lpstr>
      <vt:lpstr>How do we calibrate a camera?</vt:lpstr>
      <vt:lpstr>Method 1 – homogeneous linear system</vt:lpstr>
      <vt:lpstr>For project 3, we want the camera center</vt:lpstr>
      <vt:lpstr>Estimate of camera center</vt:lpstr>
      <vt:lpstr>Oriented and Translated Camera</vt:lpstr>
      <vt:lpstr>Recovering the camera center</vt:lpstr>
      <vt:lpstr>Estimate of camera center</vt:lpstr>
      <vt:lpstr>Epipolar Geometry and Stereo Vision</vt:lpstr>
      <vt:lpstr>PowerPoint Presentation</vt:lpstr>
      <vt:lpstr>Depth from Stereo</vt:lpstr>
      <vt:lpstr>Depth from Stereo</vt:lpstr>
      <vt:lpstr>Correspondence Problem</vt:lpstr>
      <vt:lpstr>Where do we need to search?</vt:lpstr>
      <vt:lpstr>Key idea: Epipolar constraint</vt:lpstr>
      <vt:lpstr>Key idea: Epipolar constraint</vt:lpstr>
      <vt:lpstr>Wouldn’t it be nice to know where matches can live? To constrain our 2d search to 1d.</vt:lpstr>
      <vt:lpstr>VLFeat’s 800 most confident matches among 10,000+ local features.</vt:lpstr>
      <vt:lpstr>Epipolar geometry: notation</vt:lpstr>
      <vt:lpstr>Epipolar geometry: notation</vt:lpstr>
      <vt:lpstr>Example: Converging cameras</vt:lpstr>
      <vt:lpstr>Example: Motion parallel to image plane</vt:lpstr>
      <vt:lpstr>Example: Forward motion</vt:lpstr>
      <vt:lpstr>Example: Forward motion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Essential matrix</vt:lpstr>
      <vt:lpstr>Properties of the Essential matrix</vt:lpstr>
      <vt:lpstr>Epipolar constraint: Uncalibrated case</vt:lpstr>
      <vt:lpstr>The Fundamental Matrix</vt:lpstr>
      <vt:lpstr>Properties of the Fundamental matrix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8-point algorithm</vt:lpstr>
      <vt:lpstr>Problem with eight-point algorithm</vt:lpstr>
      <vt:lpstr>Problem with eight-point algorithm</vt:lpstr>
      <vt:lpstr>The normalized eight-point algorithm</vt:lpstr>
      <vt:lpstr>VLFeat’s 800 most confident matches among 10,000+ local features.</vt:lpstr>
      <vt:lpstr>Epipolar lines</vt:lpstr>
      <vt:lpstr>Keep only the matches at are “inliers” with respect to the “best” fundamental matrix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Let’s recap…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</cp:lastModifiedBy>
  <cp:revision>217</cp:revision>
  <cp:lastPrinted>2012-03-01T18:43:45Z</cp:lastPrinted>
  <dcterms:created xsi:type="dcterms:W3CDTF">2009-12-16T02:55:56Z</dcterms:created>
  <dcterms:modified xsi:type="dcterms:W3CDTF">2016-09-23T15:49:31Z</dcterms:modified>
</cp:coreProperties>
</file>