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1"/>
    <p:sldMasterId id="2147484414" r:id="rId2"/>
    <p:sldMasterId id="2147484427" r:id="rId3"/>
    <p:sldMasterId id="2147484440" r:id="rId4"/>
    <p:sldMasterId id="2147484465" r:id="rId5"/>
    <p:sldMasterId id="2147485404" r:id="rId6"/>
    <p:sldMasterId id="2147485418" r:id="rId7"/>
    <p:sldMasterId id="2147485430" r:id="rId8"/>
  </p:sldMasterIdLst>
  <p:notesMasterIdLst>
    <p:notesMasterId r:id="rId57"/>
  </p:notesMasterIdLst>
  <p:handoutMasterIdLst>
    <p:handoutMasterId r:id="rId58"/>
  </p:handoutMasterIdLst>
  <p:sldIdLst>
    <p:sldId id="811" r:id="rId9"/>
    <p:sldId id="810" r:id="rId10"/>
    <p:sldId id="604" r:id="rId11"/>
    <p:sldId id="605" r:id="rId12"/>
    <p:sldId id="606" r:id="rId13"/>
    <p:sldId id="630" r:id="rId14"/>
    <p:sldId id="632" r:id="rId15"/>
    <p:sldId id="633" r:id="rId16"/>
    <p:sldId id="634" r:id="rId17"/>
    <p:sldId id="635" r:id="rId18"/>
    <p:sldId id="777" r:id="rId19"/>
    <p:sldId id="778" r:id="rId20"/>
    <p:sldId id="779" r:id="rId21"/>
    <p:sldId id="780" r:id="rId22"/>
    <p:sldId id="782" r:id="rId23"/>
    <p:sldId id="783" r:id="rId24"/>
    <p:sldId id="784" r:id="rId25"/>
    <p:sldId id="785" r:id="rId26"/>
    <p:sldId id="786" r:id="rId27"/>
    <p:sldId id="806" r:id="rId28"/>
    <p:sldId id="787" r:id="rId29"/>
    <p:sldId id="788" r:id="rId30"/>
    <p:sldId id="789" r:id="rId31"/>
    <p:sldId id="790" r:id="rId32"/>
    <p:sldId id="791" r:id="rId33"/>
    <p:sldId id="792" r:id="rId34"/>
    <p:sldId id="793" r:id="rId35"/>
    <p:sldId id="794" r:id="rId36"/>
    <p:sldId id="795" r:id="rId37"/>
    <p:sldId id="796" r:id="rId38"/>
    <p:sldId id="797" r:id="rId39"/>
    <p:sldId id="798" r:id="rId40"/>
    <p:sldId id="799" r:id="rId41"/>
    <p:sldId id="813" r:id="rId42"/>
    <p:sldId id="808" r:id="rId43"/>
    <p:sldId id="814" r:id="rId44"/>
    <p:sldId id="815" r:id="rId45"/>
    <p:sldId id="816" r:id="rId46"/>
    <p:sldId id="817" r:id="rId47"/>
    <p:sldId id="803" r:id="rId48"/>
    <p:sldId id="802" r:id="rId49"/>
    <p:sldId id="818" r:id="rId50"/>
    <p:sldId id="819" r:id="rId51"/>
    <p:sldId id="820" r:id="rId52"/>
    <p:sldId id="821" r:id="rId53"/>
    <p:sldId id="822" r:id="rId54"/>
    <p:sldId id="823" r:id="rId55"/>
    <p:sldId id="824" r:id="rId5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2" autoAdjust="0"/>
    <p:restoredTop sz="81858" autoAdjust="0"/>
  </p:normalViewPr>
  <p:slideViewPr>
    <p:cSldViewPr>
      <p:cViewPr varScale="1">
        <p:scale>
          <a:sx n="108" d="100"/>
          <a:sy n="108" d="100"/>
        </p:scale>
        <p:origin x="252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36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0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4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7" Type="http://schemas.openxmlformats.org/officeDocument/2006/relationships/image" Target="../media/image58.wmf"/><Relationship Id="rId2" Type="http://schemas.openxmlformats.org/officeDocument/2006/relationships/image" Target="../media/image52.wmf"/><Relationship Id="rId1" Type="http://schemas.openxmlformats.org/officeDocument/2006/relationships/image" Target="../media/image48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9.wmf"/><Relationship Id="rId1" Type="http://schemas.openxmlformats.org/officeDocument/2006/relationships/image" Target="../media/image48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2.wmf"/><Relationship Id="rId1" Type="http://schemas.openxmlformats.org/officeDocument/2006/relationships/image" Target="../media/image48.wmf"/><Relationship Id="rId4" Type="http://schemas.openxmlformats.org/officeDocument/2006/relationships/image" Target="../media/image63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6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0.wmf"/><Relationship Id="rId1" Type="http://schemas.openxmlformats.org/officeDocument/2006/relationships/image" Target="../media/image4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2205078-460C-4E37-B32C-3F72568DD647}" type="datetimeFigureOut">
              <a:rPr lang="en-US"/>
              <a:pPr>
                <a:defRPr/>
              </a:pPr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fr-FR"/>
              <a:t>CS 376 Lecture 16: Stereo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62032BA-5FBF-49F1-937F-B74ED09825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98040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6E03BC5F-D36D-4A64-83AE-1698C4520C1D}" type="datetimeFigureOut">
              <a:rPr lang="en-US"/>
              <a:pPr>
                <a:defRPr/>
              </a:pPr>
              <a:t>9/20/2016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r>
              <a:rPr lang="fr-FR"/>
              <a:t>CS 376 Lecture 16: Stereo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28EB2D7-A6A3-43D7-B294-C351DB5696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965575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D478DE-2090-4B91-8CBD-52A3C68E89EC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3781" name="Footer Placeholder 1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CS 376 Lecture 16: Stereo 1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64157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Append coordinate with value 1; proportional coordinate system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FDA7F8-FAE2-423F-9DE2-2D112D9D8BF5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898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We</a:t>
            </a:r>
            <a:r>
              <a:rPr lang="en-US" baseline="0" dirty="0" smtClean="0"/>
              <a:t> can use homogeneous coordinates to write camera matrix in linear form.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38E04A-61AE-4F70-8735-F6523DDCF32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571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Work through equations for u and v on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EB0E87-DCF3-4582-845A-38D3B57B677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551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How many known points are needed to estimate this?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6EC19-1308-44AF-BA44-14ED6A902D1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084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5FBC20-154A-4363-B071-9D870EEFB3D2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05" name="Footer Placeholder 1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CS 376 Lecture 16: Stereo 1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47546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EB3431-C7D2-41EB-B12D-34DDC8E89DB9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5829" name="Footer Placeholder 1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CS 376 Lecture 16: Stereo 1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62443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54F7F2-69AF-4501-A48B-51004C3879A6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99683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79E3AED-C51C-4A6F-9B6B-DC4CDCF0A9AF}" type="slidenum">
              <a:rPr lang="en-US" altLang="en-US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9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8358" name="Footer Placeholder 1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CS 376 Lecture 16: Stereo 1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14893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2EE6DF-1422-478E-93CE-8F48A8F58F15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7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9381" name="Footer Placeholder 1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CS 376 Lecture 16: Stereo 1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25996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AD3C82-D476-4FEE-891B-D3EB939584F6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8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204803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C4C0427-B3C8-467C-9A94-5CD1225BE5EF}" type="slidenum">
              <a:rPr lang="en-US" altLang="en-US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n-US" altLang="en-US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4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0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0406" name="Footer Placeholder 1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CS 376 Lecture 16: Stereo 1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04824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340E6B-8A16-4035-A790-935708B3B6FC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9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20685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685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6853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4051705-CDAB-4D6F-A8E4-613A6CB06325}" type="slidenum">
              <a:rPr lang="en-US" altLang="en-US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n-US" altLang="en-US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1430" name="Footer Placeholder 1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CS 376 Lecture 16: Stereo 1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64946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9863BB-FB89-4213-900D-F7E792B7AF75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10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2453" name="Footer Placeholder 1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CS 376 Lecture 16: Stereo 1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03772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1FD7F7-1920-4805-BDF5-F51AE1E0D4E9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Q: How does this transform the image?  A: It gets inverted</a:t>
            </a:r>
          </a:p>
        </p:txBody>
      </p:sp>
    </p:spTree>
    <p:extLst>
      <p:ext uri="{BB962C8B-B14F-4D97-AF65-F5344CB8AC3E}">
        <p14:creationId xmlns:p14="http://schemas.microsoft.com/office/powerpoint/2010/main" val="2453871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igBlueDots1600Logo2 o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5334000"/>
            <a:ext cx="8763000" cy="685800"/>
          </a:xfrm>
          <a:effectLst/>
          <a:extLst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zh-TW" noProof="0" smtClean="0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6096000"/>
            <a:ext cx="82296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zh-TW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59241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91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07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00912BC4-0DEF-4851-8F72-A68FB43FB3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901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378F6243-6583-494E-8E5E-F1CD986691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7048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06A5C314-3114-46A9-831F-423486051D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585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78AE9328-1ED9-40F2-BC5A-53889C87CB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0386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80C7D7B4-1845-4368-BB26-2CDB8E127B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7172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B804FC17-9A92-4A34-A106-EA18160FE3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81288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6BA14207-332D-4426-BF46-345CEAA643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4371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50832AC4-7341-4B32-A33E-7B887F61F8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0636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644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E5EFE45E-2E11-4F00-B063-63F0C4F805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5201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8226B4DB-D0C9-4E38-A5D0-0EAD420BDE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1554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20400271-E721-4AC8-BD28-6954004F68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7375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1036EE22-3CC8-4257-BE53-E7C5F2BF10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558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666E78-A974-483C-AF77-16E410DE02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00902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0C17DE-3753-430F-8591-5ABBF3287C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07931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C53BEE-ED9C-4650-BD5C-3341A1CF95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7722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492102-94D5-4B8D-AFE5-3E7DDFC378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36958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1C8192-91F5-40A4-B635-457D9DA481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06410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10F0D2-7B6D-40AF-A0CB-7770118D68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3926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08475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5D9A66-D782-46CE-9698-1DB3877269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60283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5D4483-B8BB-4EFD-82C6-16D31B48C7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75704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9C2DE5-5507-440C-B016-548204A120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02742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B7F8E2-F246-4682-8980-29FD0F07EC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01750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0AF423B-E1AC-46B6-A069-B7BF955C28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97590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364D7B-B369-4813-8B40-F44EF9AA13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46506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41A6A2-783B-4E5E-B86C-FC14C00605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82005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CFDB8B-9A48-4F87-B54E-BB4907A0D3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94127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3A26D4-326E-4066-8EAA-9CF3576145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73884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1DD614-0470-41A7-B805-E699B0ADD2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685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146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847719-52A8-497D-8226-08078E415B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55654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DC6C14-94C1-41AA-9BE8-FE3CCB9481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53044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80E05E-3F9E-4B07-8400-AEE072B821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77681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C40A08-521F-4E74-8A77-81C73F8D29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74710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D20650-26AA-4FDD-BE21-826F04706A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40544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ACB160-7112-4605-AFB5-5CDEFD29E6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46509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3A71D7-819E-4034-A93C-72A581711E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90477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4097C5-8DDF-445F-A64F-F014EF291D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44837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E73049AB-33DF-4ECF-8E5C-5644F0054D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48251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D72D39D0-B3E5-40AE-B7A3-02D0C5B86A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4716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846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37254FC8-66C1-4E90-8EDF-156EA09CE4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93211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F6EE8A76-1DD0-4155-AE68-836950AAB0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44210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DF00D8C3-DDD4-4B9B-AC99-7B60374CAD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46143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92B75E8C-4E64-41FA-B0F8-26A2DAA591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5770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7F94AC69-CC51-42B8-97F1-1E0839DCF8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2673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C7D178CC-C68D-4053-9F4A-C889338825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79960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90104D10-E4C9-4666-B1B3-B50AF0AE3D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91910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686C880A-6839-4A90-850A-1DD48607C3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99476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744212DD-4FAF-47F3-980F-623BEA7231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89069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DBB79-33BC-4141-9017-C9A4DB6FC9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826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932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8F40B-1B9B-47CF-A43E-E9389E645B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1938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80595-C6F3-41F1-AD16-F8398C42D1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4138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DBBF9-3409-477C-BD18-505DF2C2A0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4752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66C60-AF1F-44F9-AEEF-EEF3D5792B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2411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1BA55-352E-4299-BB7D-1AD097F19C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6539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22A8D-14EB-4883-A8AB-881AD7C3BE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0919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E6110-B25C-4A82-814A-4D9F741D01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9385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97492-F32C-40C5-A79D-80F015F21F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9312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F6BB5-0F3B-4D4A-91A4-059F83F11D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86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2D866-B125-458C-89F5-63870864B8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27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44174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9144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6195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69DDD-8594-464A-9BB5-4BE54D4489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2579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361BE-5972-45C6-AB18-7E7CF5B1D5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531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03F4A-22E7-4867-8356-D6C974CA50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97EE5-9B1D-48EF-B619-A2DEE0A0DD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8923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1C0C8-AF91-49D9-81BD-D7B6B91E0A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6499D-3621-477C-B4CA-E43E7D78A0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4404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257E5-AF58-486B-A1AE-56BB4ADAE9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D348A-37D4-4A78-85F8-F886D5A6E9D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8612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3DFB9-EFA8-45B6-9197-429CE1B09FD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F592E-F22D-405C-9B5E-726500C88E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9609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8C80F-442C-4ED8-A9E0-D8C369C96E4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0D8F9-E9BD-4B4E-9B5E-5D693304FB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7053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5ACA9-DFA1-4CA8-9A25-B2A89A4B0C9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25111-6A06-441B-B171-D84CCC4D9F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776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3A42B-3F48-445D-813A-C86C0B384E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11757-1FD2-48B8-B968-D0A4939D860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1203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0FB32-32D6-43D9-A2F3-25A29A2DBF2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F42B7-5FC1-43AF-B94E-1D756C5496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589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285549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B9216-4BAF-43B7-9150-A906AA7D6FC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A232C-3F89-4DA4-B405-8EC82EF0A6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3408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77360-6A3D-47CE-A548-09EBFB85498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AF3B5-752B-4349-9D9B-C9B01C7642E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11038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AD0CC-0C82-4AAA-B57A-F279565B30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D2DC1-E254-43AF-9197-E67E8638786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47576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7BFC4-E86D-4A13-83A6-51B6F828F2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09D64-D82D-4133-8121-C3CD6CE329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29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F76EE-BE7D-4C86-9A5D-73D265CFDE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303D6-51E3-4B9F-923F-68E35A122F6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405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92ECF-023B-4C7D-A50E-897D938F7A9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26DBB-A90A-41FC-9182-F2E44C9CB9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191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4DD2-6187-4EDC-B201-8DB1FFA9FF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C9CF2-0C21-47CB-B71C-9F6A2C49492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612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165C9-5363-4CD6-A4A9-66B89BCC94B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59CC1-4E22-4869-8ED3-339AEEDC50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240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AF427-BD49-4177-B7E6-981EB925B6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DB054-AEF1-411E-B2CA-1AE40C8955C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202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A01F6-8F92-45AD-8FF2-F67DB0E4F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30B83-042A-4BF5-9BA9-B078421092F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621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302194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6EA72-5F79-4EDF-BFCD-09CC7438600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5C58B-DB76-4988-8B4D-607E9257FAF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640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04A10-87E0-4768-BC3D-FC8921A7AB6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CFB55-7B0B-49B9-8D52-C30C8A3753A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02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2B618-222F-4E35-AC25-2C9EED635C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D2AD0-D07C-4773-ACA0-D64C2366A64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724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B1ADF-AD9D-4A44-B151-C3EFB72C70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B8C57-286F-4999-BEDD-16E1ABE7298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890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2F79C-4F4E-46B8-B10B-944B55A82C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168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BigBlueDots1600gradientWithBrite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400800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332" r:id="rId1"/>
    <p:sldLayoutId id="2147485310" r:id="rId2"/>
    <p:sldLayoutId id="2147485311" r:id="rId3"/>
    <p:sldLayoutId id="2147485312" r:id="rId4"/>
    <p:sldLayoutId id="2147485313" r:id="rId5"/>
    <p:sldLayoutId id="2147485314" r:id="rId6"/>
    <p:sldLayoutId id="2147485315" r:id="rId7"/>
    <p:sldLayoutId id="2147485316" r:id="rId8"/>
    <p:sldLayoutId id="2147485317" r:id="rId9"/>
    <p:sldLayoutId id="2147485318" r:id="rId10"/>
    <p:sldLayoutId id="21474853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1C7B8DA-3939-48B1-9715-A92E92B76D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33" r:id="rId1"/>
    <p:sldLayoutId id="2147485334" r:id="rId2"/>
    <p:sldLayoutId id="2147485335" r:id="rId3"/>
    <p:sldLayoutId id="2147485336" r:id="rId4"/>
    <p:sldLayoutId id="2147485337" r:id="rId5"/>
    <p:sldLayoutId id="2147485338" r:id="rId6"/>
    <p:sldLayoutId id="2147485339" r:id="rId7"/>
    <p:sldLayoutId id="2147485340" r:id="rId8"/>
    <p:sldLayoutId id="2147485341" r:id="rId9"/>
    <p:sldLayoutId id="2147485342" r:id="rId10"/>
    <p:sldLayoutId id="2147485343" r:id="rId11"/>
    <p:sldLayoutId id="214748534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AA8961D-EF12-4465-97D1-E03D9CCD01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45" r:id="rId1"/>
    <p:sldLayoutId id="2147485346" r:id="rId2"/>
    <p:sldLayoutId id="2147485347" r:id="rId3"/>
    <p:sldLayoutId id="2147485348" r:id="rId4"/>
    <p:sldLayoutId id="2147485349" r:id="rId5"/>
    <p:sldLayoutId id="2147485350" r:id="rId6"/>
    <p:sldLayoutId id="2147485351" r:id="rId7"/>
    <p:sldLayoutId id="2147485352" r:id="rId8"/>
    <p:sldLayoutId id="2147485353" r:id="rId9"/>
    <p:sldLayoutId id="2147485354" r:id="rId10"/>
    <p:sldLayoutId id="2147485355" r:id="rId11"/>
    <p:sldLayoutId id="214748535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414D3B8-B63D-47D2-A42E-B1C1837FFA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57" r:id="rId1"/>
    <p:sldLayoutId id="2147485358" r:id="rId2"/>
    <p:sldLayoutId id="2147485359" r:id="rId3"/>
    <p:sldLayoutId id="2147485360" r:id="rId4"/>
    <p:sldLayoutId id="2147485361" r:id="rId5"/>
    <p:sldLayoutId id="2147485362" r:id="rId6"/>
    <p:sldLayoutId id="2147485363" r:id="rId7"/>
    <p:sldLayoutId id="2147485364" r:id="rId8"/>
    <p:sldLayoutId id="2147485365" r:id="rId9"/>
    <p:sldLayoutId id="2147485366" r:id="rId10"/>
    <p:sldLayoutId id="2147485367" r:id="rId11"/>
    <p:sldLayoutId id="214748536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4A60EF5-35E4-48C0-82A2-E2F53E8056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80" r:id="rId1"/>
    <p:sldLayoutId id="2147485381" r:id="rId2"/>
    <p:sldLayoutId id="2147485382" r:id="rId3"/>
    <p:sldLayoutId id="2147485383" r:id="rId4"/>
    <p:sldLayoutId id="2147485384" r:id="rId5"/>
    <p:sldLayoutId id="2147485385" r:id="rId6"/>
    <p:sldLayoutId id="2147485386" r:id="rId7"/>
    <p:sldLayoutId id="2147485387" r:id="rId8"/>
    <p:sldLayoutId id="2147485388" r:id="rId9"/>
    <p:sldLayoutId id="2147485389" r:id="rId10"/>
    <p:sldLayoutId id="21474853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A7BD7A94-3F25-4303-99D2-FCDE03B8B0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42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05" r:id="rId1"/>
    <p:sldLayoutId id="2147485406" r:id="rId2"/>
    <p:sldLayoutId id="2147485407" r:id="rId3"/>
    <p:sldLayoutId id="2147485408" r:id="rId4"/>
    <p:sldLayoutId id="2147485409" r:id="rId5"/>
    <p:sldLayoutId id="2147485410" r:id="rId6"/>
    <p:sldLayoutId id="2147485411" r:id="rId7"/>
    <p:sldLayoutId id="2147485412" r:id="rId8"/>
    <p:sldLayoutId id="2147485413" r:id="rId9"/>
    <p:sldLayoutId id="2147485414" r:id="rId10"/>
    <p:sldLayoutId id="2147485415" r:id="rId11"/>
    <p:sldLayoutId id="2147485416" r:id="rId12"/>
    <p:sldLayoutId id="214748541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742EADCD-5430-47CB-B558-01CE57ACCF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478D95D2-85AF-416D-B7C8-431D4047B9A4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218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19" r:id="rId1"/>
    <p:sldLayoutId id="2147485420" r:id="rId2"/>
    <p:sldLayoutId id="2147485421" r:id="rId3"/>
    <p:sldLayoutId id="2147485422" r:id="rId4"/>
    <p:sldLayoutId id="2147485423" r:id="rId5"/>
    <p:sldLayoutId id="2147485424" r:id="rId6"/>
    <p:sldLayoutId id="2147485425" r:id="rId7"/>
    <p:sldLayoutId id="2147485426" r:id="rId8"/>
    <p:sldLayoutId id="2147485427" r:id="rId9"/>
    <p:sldLayoutId id="2147485428" r:id="rId10"/>
    <p:sldLayoutId id="214748542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E78D0626-9BA8-4D0B-BC21-A2B26A5733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9/21/2016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767AEE91-7B51-4C74-A56A-2DC8D0930329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241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31" r:id="rId1"/>
    <p:sldLayoutId id="2147485432" r:id="rId2"/>
    <p:sldLayoutId id="2147485433" r:id="rId3"/>
    <p:sldLayoutId id="2147485434" r:id="rId4"/>
    <p:sldLayoutId id="2147485435" r:id="rId5"/>
    <p:sldLayoutId id="2147485436" r:id="rId6"/>
    <p:sldLayoutId id="2147485437" r:id="rId7"/>
    <p:sldLayoutId id="2147485438" r:id="rId8"/>
    <p:sldLayoutId id="2147485439" r:id="rId9"/>
    <p:sldLayoutId id="2147485440" r:id="rId10"/>
    <p:sldLayoutId id="2147485441" r:id="rId11"/>
    <p:sldLayoutId id="2147485442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2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3.xml"/><Relationship Id="rId7" Type="http://schemas.openxmlformats.org/officeDocument/2006/relationships/image" Target="../media/image2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73.xml"/><Relationship Id="rId10" Type="http://schemas.openxmlformats.org/officeDocument/2006/relationships/image" Target="../media/image27.png"/><Relationship Id="rId4" Type="http://schemas.openxmlformats.org/officeDocument/2006/relationships/tags" Target="../tags/tag4.xml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png"/><Relationship Id="rId5" Type="http://schemas.openxmlformats.org/officeDocument/2006/relationships/image" Target="../media/image28.wmf"/><Relationship Id="rId4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0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78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1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40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7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20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3.xml"/><Relationship Id="rId7" Type="http://schemas.openxmlformats.org/officeDocument/2006/relationships/image" Target="../media/image40.wmf"/><Relationship Id="rId2" Type="http://schemas.openxmlformats.org/officeDocument/2006/relationships/tags" Target="../tags/tag5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2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46.wmf"/><Relationship Id="rId2" Type="http://schemas.openxmlformats.org/officeDocument/2006/relationships/tags" Target="../tags/tag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47.png"/><Relationship Id="rId4" Type="http://schemas.openxmlformats.org/officeDocument/2006/relationships/slideLayout" Target="../slideLayouts/slideLayout7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52.wmf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image" Target="../media/image49.wmf"/><Relationship Id="rId17" Type="http://schemas.openxmlformats.org/officeDocument/2006/relationships/oleObject" Target="../embeddings/oleObject29.bin"/><Relationship Id="rId2" Type="http://schemas.openxmlformats.org/officeDocument/2006/relationships/tags" Target="../tags/tag8.xml"/><Relationship Id="rId16" Type="http://schemas.openxmlformats.org/officeDocument/2006/relationships/image" Target="../media/image51.wmf"/><Relationship Id="rId20" Type="http://schemas.openxmlformats.org/officeDocument/2006/relationships/image" Target="../media/image53.wmf"/><Relationship Id="rId1" Type="http://schemas.openxmlformats.org/officeDocument/2006/relationships/vmlDrawing" Target="../drawings/vmlDrawing15.vml"/><Relationship Id="rId6" Type="http://schemas.openxmlformats.org/officeDocument/2006/relationships/tags" Target="../tags/tag12.xml"/><Relationship Id="rId11" Type="http://schemas.openxmlformats.org/officeDocument/2006/relationships/oleObject" Target="../embeddings/oleObject26.bin"/><Relationship Id="rId5" Type="http://schemas.openxmlformats.org/officeDocument/2006/relationships/tags" Target="../tags/tag11.xml"/><Relationship Id="rId15" Type="http://schemas.openxmlformats.org/officeDocument/2006/relationships/oleObject" Target="../embeddings/oleObject28.bin"/><Relationship Id="rId10" Type="http://schemas.openxmlformats.org/officeDocument/2006/relationships/image" Target="../media/image48.wmf"/><Relationship Id="rId19" Type="http://schemas.openxmlformats.org/officeDocument/2006/relationships/oleObject" Target="../embeddings/oleObject30.bin"/><Relationship Id="rId4" Type="http://schemas.openxmlformats.org/officeDocument/2006/relationships/tags" Target="../tags/tag10.xml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50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image" Target="../media/image52.wmf"/><Relationship Id="rId18" Type="http://schemas.openxmlformats.org/officeDocument/2006/relationships/oleObject" Target="../embeddings/oleObject35.bin"/><Relationship Id="rId3" Type="http://schemas.openxmlformats.org/officeDocument/2006/relationships/tags" Target="../tags/tag15.xml"/><Relationship Id="rId21" Type="http://schemas.openxmlformats.org/officeDocument/2006/relationships/image" Target="../media/image57.wmf"/><Relationship Id="rId7" Type="http://schemas.openxmlformats.org/officeDocument/2006/relationships/tags" Target="../tags/tag19.xml"/><Relationship Id="rId12" Type="http://schemas.openxmlformats.org/officeDocument/2006/relationships/oleObject" Target="../embeddings/oleObject32.bin"/><Relationship Id="rId17" Type="http://schemas.openxmlformats.org/officeDocument/2006/relationships/image" Target="../media/image55.wmf"/><Relationship Id="rId2" Type="http://schemas.openxmlformats.org/officeDocument/2006/relationships/tags" Target="../tags/tag14.xml"/><Relationship Id="rId16" Type="http://schemas.openxmlformats.org/officeDocument/2006/relationships/oleObject" Target="../embeddings/oleObject34.bin"/><Relationship Id="rId20" Type="http://schemas.openxmlformats.org/officeDocument/2006/relationships/oleObject" Target="../embeddings/oleObject36.bin"/><Relationship Id="rId1" Type="http://schemas.openxmlformats.org/officeDocument/2006/relationships/vmlDrawing" Target="../drawings/vmlDrawing16.vml"/><Relationship Id="rId6" Type="http://schemas.openxmlformats.org/officeDocument/2006/relationships/tags" Target="../tags/tag18.xml"/><Relationship Id="rId11" Type="http://schemas.openxmlformats.org/officeDocument/2006/relationships/image" Target="../media/image48.wmf"/><Relationship Id="rId5" Type="http://schemas.openxmlformats.org/officeDocument/2006/relationships/tags" Target="../tags/tag17.xml"/><Relationship Id="rId15" Type="http://schemas.openxmlformats.org/officeDocument/2006/relationships/image" Target="../media/image54.wmf"/><Relationship Id="rId23" Type="http://schemas.openxmlformats.org/officeDocument/2006/relationships/image" Target="../media/image58.wmf"/><Relationship Id="rId10" Type="http://schemas.openxmlformats.org/officeDocument/2006/relationships/oleObject" Target="../embeddings/oleObject31.bin"/><Relationship Id="rId19" Type="http://schemas.openxmlformats.org/officeDocument/2006/relationships/image" Target="../media/image56.wmf"/><Relationship Id="rId4" Type="http://schemas.openxmlformats.org/officeDocument/2006/relationships/tags" Target="../tags/tag16.xml"/><Relationship Id="rId9" Type="http://schemas.openxmlformats.org/officeDocument/2006/relationships/slideLayout" Target="../slideLayouts/slideLayout73.xml"/><Relationship Id="rId14" Type="http://schemas.openxmlformats.org/officeDocument/2006/relationships/oleObject" Target="../embeddings/oleObject33.bin"/><Relationship Id="rId22" Type="http://schemas.openxmlformats.org/officeDocument/2006/relationships/oleObject" Target="../embeddings/oleObject37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58.wmf"/><Relationship Id="rId3" Type="http://schemas.openxmlformats.org/officeDocument/2006/relationships/tags" Target="../tags/tag22.xml"/><Relationship Id="rId7" Type="http://schemas.openxmlformats.org/officeDocument/2006/relationships/slideLayout" Target="../slideLayouts/slideLayout73.xml"/><Relationship Id="rId12" Type="http://schemas.openxmlformats.org/officeDocument/2006/relationships/oleObject" Target="../embeddings/oleObject40.bin"/><Relationship Id="rId17" Type="http://schemas.openxmlformats.org/officeDocument/2006/relationships/image" Target="../media/image61.wmf"/><Relationship Id="rId2" Type="http://schemas.openxmlformats.org/officeDocument/2006/relationships/tags" Target="../tags/tag21.xml"/><Relationship Id="rId16" Type="http://schemas.openxmlformats.org/officeDocument/2006/relationships/oleObject" Target="../embeddings/oleObject42.bin"/><Relationship Id="rId1" Type="http://schemas.openxmlformats.org/officeDocument/2006/relationships/vmlDrawing" Target="../drawings/vmlDrawing17.vml"/><Relationship Id="rId6" Type="http://schemas.openxmlformats.org/officeDocument/2006/relationships/tags" Target="../tags/tag25.xml"/><Relationship Id="rId11" Type="http://schemas.openxmlformats.org/officeDocument/2006/relationships/image" Target="../media/image59.wmf"/><Relationship Id="rId5" Type="http://schemas.openxmlformats.org/officeDocument/2006/relationships/tags" Target="../tags/tag24.xml"/><Relationship Id="rId15" Type="http://schemas.openxmlformats.org/officeDocument/2006/relationships/image" Target="../media/image60.wmf"/><Relationship Id="rId10" Type="http://schemas.openxmlformats.org/officeDocument/2006/relationships/oleObject" Target="../embeddings/oleObject39.bin"/><Relationship Id="rId4" Type="http://schemas.openxmlformats.org/officeDocument/2006/relationships/tags" Target="../tags/tag23.xml"/><Relationship Id="rId9" Type="http://schemas.openxmlformats.org/officeDocument/2006/relationships/image" Target="../media/image48.wmf"/><Relationship Id="rId14" Type="http://schemas.openxmlformats.org/officeDocument/2006/relationships/oleObject" Target="../embeddings/oleObject41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image" Target="../media/image63.wmf"/><Relationship Id="rId3" Type="http://schemas.openxmlformats.org/officeDocument/2006/relationships/tags" Target="../tags/tag27.xml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46.bin"/><Relationship Id="rId2" Type="http://schemas.openxmlformats.org/officeDocument/2006/relationships/tags" Target="../tags/tag26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61.wmf"/><Relationship Id="rId5" Type="http://schemas.openxmlformats.org/officeDocument/2006/relationships/slideLayout" Target="../slideLayouts/slideLayout73.xml"/><Relationship Id="rId10" Type="http://schemas.openxmlformats.org/officeDocument/2006/relationships/oleObject" Target="../embeddings/oleObject45.bin"/><Relationship Id="rId4" Type="http://schemas.openxmlformats.org/officeDocument/2006/relationships/tags" Target="../tags/tag28.xml"/><Relationship Id="rId9" Type="http://schemas.openxmlformats.org/officeDocument/2006/relationships/image" Target="../media/image6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3.xml"/><Relationship Id="rId7" Type="http://schemas.openxmlformats.org/officeDocument/2006/relationships/image" Target="../media/image48.wmf"/><Relationship Id="rId2" Type="http://schemas.openxmlformats.org/officeDocument/2006/relationships/tags" Target="../tags/tag29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64.wmf"/><Relationship Id="rId4" Type="http://schemas.openxmlformats.org/officeDocument/2006/relationships/oleObject" Target="../embeddings/oleObject47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8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8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8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slideLayout" Target="../slideLayouts/slideLayout84.xml"/><Relationship Id="rId7" Type="http://schemas.openxmlformats.org/officeDocument/2006/relationships/image" Target="../media/image40.wmf"/><Relationship Id="rId2" Type="http://schemas.openxmlformats.org/officeDocument/2006/relationships/tags" Target="../tags/tag30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49.bin"/><Relationship Id="rId9" Type="http://schemas.openxmlformats.org/officeDocument/2006/relationships/image" Target="../media/image42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174" y="304800"/>
            <a:ext cx="8229600" cy="579438"/>
          </a:xfrm>
        </p:spPr>
        <p:txBody>
          <a:bodyPr/>
          <a:lstStyle/>
          <a:p>
            <a:r>
              <a:rPr lang="en-US" dirty="0" smtClean="0"/>
              <a:t>Does the peripheral </a:t>
            </a:r>
            <a:r>
              <a:rPr lang="en-US" dirty="0" smtClean="0"/>
              <a:t>drift </a:t>
            </a:r>
            <a:r>
              <a:rPr lang="en-US" dirty="0" smtClean="0"/>
              <a:t>illusion work on other organisms?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443442"/>
            <a:ext cx="8093348" cy="5413575"/>
          </a:xfrm>
        </p:spPr>
      </p:pic>
    </p:spTree>
    <p:extLst>
      <p:ext uri="{BB962C8B-B14F-4D97-AF65-F5344CB8AC3E}">
        <p14:creationId xmlns:p14="http://schemas.microsoft.com/office/powerpoint/2010/main" val="429388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Depth from disparity</a:t>
            </a:r>
          </a:p>
        </p:txBody>
      </p:sp>
      <p:sp>
        <p:nvSpPr>
          <p:cNvPr id="207875" name="Text Box 3"/>
          <p:cNvSpPr txBox="1">
            <a:spLocks noChangeArrowheads="1"/>
          </p:cNvSpPr>
          <p:nvPr/>
        </p:nvSpPr>
        <p:spPr bwMode="auto">
          <a:xfrm>
            <a:off x="809625" y="1785938"/>
            <a:ext cx="1377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800">
                <a:solidFill>
                  <a:srgbClr val="000000"/>
                </a:solidFill>
              </a:rPr>
              <a:t>image I(x,y)</a:t>
            </a:r>
            <a:endParaRPr lang="en-GB" altLang="en-US" sz="1800">
              <a:solidFill>
                <a:srgbClr val="000000"/>
              </a:solidFill>
            </a:endParaRPr>
          </a:p>
        </p:txBody>
      </p:sp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6851650" y="1749425"/>
            <a:ext cx="160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800">
                <a:solidFill>
                  <a:srgbClr val="000000"/>
                </a:solidFill>
              </a:rPr>
              <a:t>image I´(x´,y´)</a:t>
            </a:r>
            <a:endParaRPr lang="en-GB" altLang="en-US" sz="1800">
              <a:solidFill>
                <a:srgbClr val="000000"/>
              </a:solidFill>
            </a:endParaRPr>
          </a:p>
        </p:txBody>
      </p:sp>
      <p:sp>
        <p:nvSpPr>
          <p:cNvPr id="207877" name="Text Box 5"/>
          <p:cNvSpPr txBox="1">
            <a:spLocks noChangeArrowheads="1"/>
          </p:cNvSpPr>
          <p:nvPr/>
        </p:nvSpPr>
        <p:spPr bwMode="auto">
          <a:xfrm>
            <a:off x="3408363" y="1795463"/>
            <a:ext cx="2254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800">
                <a:solidFill>
                  <a:srgbClr val="000000"/>
                </a:solidFill>
              </a:rPr>
              <a:t>Disparity map D(x,y)</a:t>
            </a:r>
            <a:endParaRPr lang="en-GB" altLang="en-US" sz="1800">
              <a:solidFill>
                <a:srgbClr val="000000"/>
              </a:solidFill>
            </a:endParaRPr>
          </a:p>
        </p:txBody>
      </p:sp>
      <p:sp>
        <p:nvSpPr>
          <p:cNvPr id="207878" name="Text Box 6"/>
          <p:cNvSpPr txBox="1">
            <a:spLocks noChangeArrowheads="1"/>
          </p:cNvSpPr>
          <p:nvPr/>
        </p:nvSpPr>
        <p:spPr bwMode="auto">
          <a:xfrm>
            <a:off x="2819400" y="4679950"/>
            <a:ext cx="2851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2400">
                <a:solidFill>
                  <a:srgbClr val="000000"/>
                </a:solidFill>
              </a:rPr>
              <a:t>(x´,y´)=(x+D(x,y), y)</a:t>
            </a:r>
            <a:endParaRPr lang="en-GB" altLang="en-US" sz="2400">
              <a:solidFill>
                <a:srgbClr val="000000"/>
              </a:solidFill>
            </a:endParaRPr>
          </a:p>
        </p:txBody>
      </p:sp>
      <p:pic>
        <p:nvPicPr>
          <p:cNvPr id="207879" name="Picture 7" descr="rect_006_007_lef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2433638"/>
            <a:ext cx="2741612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80" name="Picture 8" descr="rect_006_007_righ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663" y="2422525"/>
            <a:ext cx="274955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81" name="Picture 9" descr="disparity_006_007_l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8" y="2425700"/>
            <a:ext cx="274955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882" name="Oval 10"/>
          <p:cNvSpPr>
            <a:spLocks noChangeArrowheads="1"/>
          </p:cNvSpPr>
          <p:nvPr/>
        </p:nvSpPr>
        <p:spPr bwMode="auto">
          <a:xfrm>
            <a:off x="1169988" y="3430588"/>
            <a:ext cx="36512" cy="3651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07883" name="Oval 11"/>
          <p:cNvSpPr>
            <a:spLocks noChangeArrowheads="1"/>
          </p:cNvSpPr>
          <p:nvPr/>
        </p:nvSpPr>
        <p:spPr bwMode="auto">
          <a:xfrm>
            <a:off x="4129088" y="3394075"/>
            <a:ext cx="36512" cy="365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07884" name="Oval 12"/>
          <p:cNvSpPr>
            <a:spLocks noChangeArrowheads="1"/>
          </p:cNvSpPr>
          <p:nvPr/>
        </p:nvSpPr>
        <p:spPr bwMode="auto">
          <a:xfrm>
            <a:off x="6937375" y="3413125"/>
            <a:ext cx="36513" cy="365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07885" name="Freeform 13"/>
          <p:cNvSpPr>
            <a:spLocks/>
          </p:cNvSpPr>
          <p:nvPr/>
        </p:nvSpPr>
        <p:spPr bwMode="auto">
          <a:xfrm>
            <a:off x="6945313" y="3429000"/>
            <a:ext cx="166687" cy="42863"/>
          </a:xfrm>
          <a:custGeom>
            <a:avLst/>
            <a:gdLst>
              <a:gd name="T0" fmla="*/ 0 w 131"/>
              <a:gd name="T1" fmla="*/ 0 h 1"/>
              <a:gd name="T2" fmla="*/ 2147483646 w 131"/>
              <a:gd name="T3" fmla="*/ 0 h 1"/>
              <a:gd name="T4" fmla="*/ 0 60000 65536"/>
              <a:gd name="T5" fmla="*/ 0 60000 65536"/>
              <a:gd name="T6" fmla="*/ 0 w 131"/>
              <a:gd name="T7" fmla="*/ 0 h 1"/>
              <a:gd name="T8" fmla="*/ 131 w 131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1" h="1">
                <a:moveTo>
                  <a:pt x="0" y="0"/>
                </a:moveTo>
                <a:lnTo>
                  <a:pt x="131" y="0"/>
                </a:ln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57200" y="5562600"/>
            <a:ext cx="845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So if we could find the </a:t>
            </a:r>
            <a:r>
              <a:rPr lang="en-US" altLang="en-US" sz="2400" b="1"/>
              <a:t>corresponding points </a:t>
            </a:r>
            <a:r>
              <a:rPr lang="en-US" altLang="en-US" sz="2400"/>
              <a:t>in two images, we could </a:t>
            </a:r>
            <a:r>
              <a:rPr lang="en-US" altLang="en-US" sz="2400" b="1"/>
              <a:t>estimate relative depth</a:t>
            </a:r>
            <a:r>
              <a:rPr lang="en-US" altLang="en-US" sz="240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we need to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Correspondence for every pixel. Sort of like project 2, but project 2 is “sparse” and we need “dense” correspondence.</a:t>
            </a:r>
          </a:p>
          <a:p>
            <a:r>
              <a:rPr lang="en-US" dirty="0" smtClean="0"/>
              <a:t>Calibration for the cameras.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77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4572000" cy="30366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52600"/>
            <a:ext cx="4572000" cy="303662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Where do we need to search?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 bwMode="auto">
          <a:xfrm rot="19583374">
            <a:off x="1199476" y="3927573"/>
            <a:ext cx="838200" cy="457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572000" y="1752600"/>
            <a:ext cx="4572000" cy="3036627"/>
          </a:xfrm>
          <a:prstGeom prst="rect">
            <a:avLst/>
          </a:prstGeom>
          <a:solidFill>
            <a:schemeClr val="accent1">
              <a:alpha val="4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181600" y="3581400"/>
            <a:ext cx="1676400" cy="838200"/>
          </a:xfrm>
          <a:prstGeom prst="ellipse">
            <a:avLst/>
          </a:prstGeom>
          <a:solidFill>
            <a:schemeClr val="accent1">
              <a:alpha val="5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 rot="6811734">
            <a:off x="5368003" y="2877285"/>
            <a:ext cx="838200" cy="457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586316" y="3886199"/>
            <a:ext cx="4557684" cy="87313"/>
          </a:xfrm>
          <a:prstGeom prst="rect">
            <a:avLst/>
          </a:prstGeom>
          <a:solidFill>
            <a:schemeClr val="accent1">
              <a:alpha val="4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 rot="888750">
            <a:off x="4489003" y="3882112"/>
            <a:ext cx="4675312" cy="147302"/>
          </a:xfrm>
          <a:prstGeom prst="rect">
            <a:avLst/>
          </a:prstGeom>
          <a:solidFill>
            <a:schemeClr val="accent1">
              <a:alpha val="4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23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4" grpId="1" animBg="1"/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calibrate a camera?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19200"/>
            <a:ext cx="8686800" cy="5548388"/>
          </a:xfrm>
        </p:spPr>
      </p:pic>
      <p:sp>
        <p:nvSpPr>
          <p:cNvPr id="5" name="TextBox 4"/>
          <p:cNvSpPr txBox="1"/>
          <p:nvPr/>
        </p:nvSpPr>
        <p:spPr>
          <a:xfrm>
            <a:off x="5638800" y="1600200"/>
            <a:ext cx="2286000" cy="4401205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312.747 309.140 30.086</a:t>
            </a:r>
          </a:p>
          <a:p>
            <a:pPr algn="ctr"/>
            <a:r>
              <a:rPr lang="en-US" sz="1400" dirty="0"/>
              <a:t>305.796 311.649 30.356</a:t>
            </a:r>
          </a:p>
          <a:p>
            <a:pPr algn="ctr"/>
            <a:r>
              <a:rPr lang="en-US" sz="1400" dirty="0"/>
              <a:t>307.694 312.358 30.418</a:t>
            </a:r>
          </a:p>
          <a:p>
            <a:pPr algn="ctr"/>
            <a:r>
              <a:rPr lang="en-US" sz="1400" dirty="0"/>
              <a:t>310.149 307.186 29.298</a:t>
            </a:r>
          </a:p>
          <a:p>
            <a:pPr algn="ctr"/>
            <a:r>
              <a:rPr lang="en-US" sz="1400" dirty="0"/>
              <a:t>311.937 310.105 29.216</a:t>
            </a:r>
          </a:p>
          <a:p>
            <a:pPr algn="ctr"/>
            <a:r>
              <a:rPr lang="en-US" sz="1400" dirty="0"/>
              <a:t>311.202 307.572 30.682</a:t>
            </a:r>
          </a:p>
          <a:p>
            <a:pPr algn="ctr"/>
            <a:r>
              <a:rPr lang="en-US" sz="1400" dirty="0"/>
              <a:t>307.106 306.876 28.660</a:t>
            </a:r>
          </a:p>
          <a:p>
            <a:pPr algn="ctr"/>
            <a:r>
              <a:rPr lang="en-US" sz="1400" dirty="0"/>
              <a:t>309.317 312.490 30.230</a:t>
            </a:r>
          </a:p>
          <a:p>
            <a:pPr algn="ctr"/>
            <a:r>
              <a:rPr lang="en-US" sz="1400" dirty="0"/>
              <a:t>307.435 310.151 29.318</a:t>
            </a:r>
          </a:p>
          <a:p>
            <a:pPr algn="ctr"/>
            <a:r>
              <a:rPr lang="en-US" sz="1400" dirty="0"/>
              <a:t>308.253 306.300 28.881</a:t>
            </a:r>
          </a:p>
          <a:p>
            <a:pPr algn="ctr"/>
            <a:r>
              <a:rPr lang="en-US" sz="1400" dirty="0"/>
              <a:t>306.650 309.301 28.905</a:t>
            </a:r>
          </a:p>
          <a:p>
            <a:pPr algn="ctr"/>
            <a:r>
              <a:rPr lang="en-US" sz="1400" dirty="0"/>
              <a:t>308.069 306.831 29.189</a:t>
            </a:r>
          </a:p>
          <a:p>
            <a:pPr algn="ctr"/>
            <a:r>
              <a:rPr lang="en-US" sz="1400" dirty="0"/>
              <a:t>309.671 308.834 29.029</a:t>
            </a:r>
          </a:p>
          <a:p>
            <a:pPr algn="ctr"/>
            <a:r>
              <a:rPr lang="en-US" sz="1400" dirty="0"/>
              <a:t>308.255 309.955 29.267</a:t>
            </a:r>
          </a:p>
          <a:p>
            <a:pPr algn="ctr"/>
            <a:r>
              <a:rPr lang="en-US" sz="1400" dirty="0"/>
              <a:t>307.546 308.613 28.963</a:t>
            </a:r>
          </a:p>
          <a:p>
            <a:pPr algn="ctr"/>
            <a:r>
              <a:rPr lang="en-US" sz="1400" dirty="0"/>
              <a:t>311.036 309.206 28.913</a:t>
            </a:r>
          </a:p>
          <a:p>
            <a:pPr algn="ctr"/>
            <a:r>
              <a:rPr lang="en-US" sz="1400" dirty="0"/>
              <a:t>307.518 308.175 29.069</a:t>
            </a:r>
          </a:p>
          <a:p>
            <a:pPr algn="ctr"/>
            <a:r>
              <a:rPr lang="en-US" sz="1400" dirty="0"/>
              <a:t>309.950 311.262 29.990</a:t>
            </a:r>
          </a:p>
          <a:p>
            <a:pPr algn="ctr"/>
            <a:r>
              <a:rPr lang="en-US" sz="1400" dirty="0"/>
              <a:t>312.160 310.772 29.080</a:t>
            </a:r>
          </a:p>
          <a:p>
            <a:pPr algn="ctr"/>
            <a:r>
              <a:rPr lang="en-US" sz="1400" dirty="0"/>
              <a:t>311.988 312.709 </a:t>
            </a:r>
            <a:r>
              <a:rPr lang="en-US" sz="1400" dirty="0" smtClean="0"/>
              <a:t>30.514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1600199"/>
            <a:ext cx="1082040" cy="4401205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880  214</a:t>
            </a:r>
          </a:p>
          <a:p>
            <a:pPr algn="ctr"/>
            <a:r>
              <a:rPr lang="en-US" sz="1400" dirty="0"/>
              <a:t> 43  203</a:t>
            </a:r>
          </a:p>
          <a:p>
            <a:pPr algn="ctr"/>
            <a:r>
              <a:rPr lang="en-US" sz="1400" dirty="0"/>
              <a:t>270  197</a:t>
            </a:r>
          </a:p>
          <a:p>
            <a:pPr algn="ctr"/>
            <a:r>
              <a:rPr lang="en-US" sz="1400" dirty="0"/>
              <a:t>886  347</a:t>
            </a:r>
          </a:p>
          <a:p>
            <a:pPr algn="ctr"/>
            <a:r>
              <a:rPr lang="en-US" sz="1400" dirty="0"/>
              <a:t>745  302</a:t>
            </a:r>
          </a:p>
          <a:p>
            <a:pPr algn="ctr"/>
            <a:r>
              <a:rPr lang="en-US" sz="1400" dirty="0"/>
              <a:t>943  128</a:t>
            </a:r>
          </a:p>
          <a:p>
            <a:pPr algn="ctr"/>
            <a:r>
              <a:rPr lang="en-US" sz="1400" dirty="0"/>
              <a:t>476  590</a:t>
            </a:r>
          </a:p>
          <a:p>
            <a:pPr algn="ctr"/>
            <a:r>
              <a:rPr lang="en-US" sz="1400" dirty="0"/>
              <a:t>419  214</a:t>
            </a:r>
          </a:p>
          <a:p>
            <a:pPr algn="ctr"/>
            <a:r>
              <a:rPr lang="en-US" sz="1400" dirty="0"/>
              <a:t>317  335</a:t>
            </a:r>
          </a:p>
          <a:p>
            <a:pPr algn="ctr"/>
            <a:r>
              <a:rPr lang="en-US" sz="1400" dirty="0"/>
              <a:t>783  521</a:t>
            </a:r>
          </a:p>
          <a:p>
            <a:pPr algn="ctr"/>
            <a:r>
              <a:rPr lang="en-US" sz="1400" dirty="0"/>
              <a:t>235  427</a:t>
            </a:r>
          </a:p>
          <a:p>
            <a:pPr algn="ctr"/>
            <a:r>
              <a:rPr lang="en-US" sz="1400" dirty="0"/>
              <a:t>665  429</a:t>
            </a:r>
          </a:p>
          <a:p>
            <a:pPr algn="ctr"/>
            <a:r>
              <a:rPr lang="en-US" sz="1400" dirty="0"/>
              <a:t>655  362</a:t>
            </a:r>
          </a:p>
          <a:p>
            <a:pPr algn="ctr"/>
            <a:r>
              <a:rPr lang="en-US" sz="1400" dirty="0"/>
              <a:t>427  333</a:t>
            </a:r>
          </a:p>
          <a:p>
            <a:pPr algn="ctr"/>
            <a:r>
              <a:rPr lang="en-US" sz="1400" dirty="0"/>
              <a:t>412  415</a:t>
            </a:r>
          </a:p>
          <a:p>
            <a:pPr algn="ctr"/>
            <a:r>
              <a:rPr lang="en-US" sz="1400" dirty="0"/>
              <a:t>746  351</a:t>
            </a:r>
          </a:p>
          <a:p>
            <a:pPr algn="ctr"/>
            <a:r>
              <a:rPr lang="en-US" sz="1400" dirty="0"/>
              <a:t>434  415</a:t>
            </a:r>
          </a:p>
          <a:p>
            <a:pPr algn="ctr"/>
            <a:r>
              <a:rPr lang="en-US" sz="1400" dirty="0"/>
              <a:t>525  234</a:t>
            </a:r>
          </a:p>
          <a:p>
            <a:pPr algn="ctr"/>
            <a:r>
              <a:rPr lang="en-US" sz="1400" dirty="0"/>
              <a:t>716  308</a:t>
            </a:r>
          </a:p>
          <a:p>
            <a:pPr algn="ctr"/>
            <a:r>
              <a:rPr lang="en-US" sz="1400" dirty="0"/>
              <a:t>602  </a:t>
            </a:r>
            <a:r>
              <a:rPr lang="en-US" sz="1400" dirty="0" smtClean="0"/>
              <a:t>187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6364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World</a:t>
            </a:r>
            <a:r>
              <a:rPr lang="en-US" dirty="0" smtClean="0"/>
              <a:t> vs </a:t>
            </a:r>
            <a:r>
              <a:rPr lang="en-US" dirty="0" smtClean="0">
                <a:solidFill>
                  <a:srgbClr val="00B050"/>
                </a:solidFill>
              </a:rPr>
              <a:t>Camera</a:t>
            </a:r>
            <a:r>
              <a:rPr lang="en-US" dirty="0" smtClean="0"/>
              <a:t> coordinates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62167"/>
            <a:ext cx="7772400" cy="5162265"/>
          </a:xfrm>
        </p:spPr>
      </p:pic>
      <p:cxnSp>
        <p:nvCxnSpPr>
          <p:cNvPr id="6" name="Straight Arrow Connector 5"/>
          <p:cNvCxnSpPr/>
          <p:nvPr/>
        </p:nvCxnSpPr>
        <p:spPr bwMode="auto">
          <a:xfrm flipH="1">
            <a:off x="914400" y="3505200"/>
            <a:ext cx="4572000" cy="68580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" name="Straight Arrow Connector 6"/>
          <p:cNvCxnSpPr/>
          <p:nvPr/>
        </p:nvCxnSpPr>
        <p:spPr bwMode="auto">
          <a:xfrm>
            <a:off x="5486400" y="3505200"/>
            <a:ext cx="2895600" cy="53340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5508978" y="1958622"/>
            <a:ext cx="11289" cy="1522696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4800600" y="3352800"/>
            <a:ext cx="3276600" cy="56328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8" name="Straight Arrow Connector 17"/>
          <p:cNvCxnSpPr/>
          <p:nvPr/>
        </p:nvCxnSpPr>
        <p:spPr bwMode="auto">
          <a:xfrm flipH="1" flipV="1">
            <a:off x="4800600" y="1419368"/>
            <a:ext cx="12032" cy="1959501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98795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Image formation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105400"/>
            <a:ext cx="7772400" cy="12954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 smtClean="0"/>
              <a:t>Let’s design a camera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Idea 1:  put a piece of film in front of an object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Do we get a reasonable image?</a:t>
            </a:r>
          </a:p>
        </p:txBody>
      </p:sp>
      <p:pic>
        <p:nvPicPr>
          <p:cNvPr id="23556" name="Picture 4" descr="image-noth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447800"/>
            <a:ext cx="5484813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438400" y="1981200"/>
            <a:ext cx="4724400" cy="1524000"/>
            <a:chOff x="1536" y="1248"/>
            <a:chExt cx="2976" cy="960"/>
          </a:xfrm>
        </p:grpSpPr>
        <p:sp>
          <p:nvSpPr>
            <p:cNvPr id="23568" name="Line 7"/>
            <p:cNvSpPr>
              <a:spLocks noChangeShapeType="1"/>
            </p:cNvSpPr>
            <p:nvPr/>
          </p:nvSpPr>
          <p:spPr bwMode="auto">
            <a:xfrm>
              <a:off x="1536" y="1248"/>
              <a:ext cx="2976" cy="96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hangingPunct="1"/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3569" name="Line 8"/>
            <p:cNvSpPr>
              <a:spLocks noChangeShapeType="1"/>
            </p:cNvSpPr>
            <p:nvPr/>
          </p:nvSpPr>
          <p:spPr bwMode="auto">
            <a:xfrm>
              <a:off x="1536" y="1248"/>
              <a:ext cx="2976" cy="67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hangingPunct="1"/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3570" name="Line 9"/>
            <p:cNvSpPr>
              <a:spLocks noChangeShapeType="1"/>
            </p:cNvSpPr>
            <p:nvPr/>
          </p:nvSpPr>
          <p:spPr bwMode="auto">
            <a:xfrm>
              <a:off x="1536" y="1248"/>
              <a:ext cx="2976" cy="38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hangingPunct="1"/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542730" name="Line 10"/>
          <p:cNvSpPr>
            <a:spLocks noChangeShapeType="1"/>
          </p:cNvSpPr>
          <p:nvPr/>
        </p:nvSpPr>
        <p:spPr bwMode="auto">
          <a:xfrm>
            <a:off x="2438400" y="1981200"/>
            <a:ext cx="4724400" cy="228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/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743200" y="2209800"/>
            <a:ext cx="4419600" cy="1295400"/>
            <a:chOff x="1728" y="1392"/>
            <a:chExt cx="2784" cy="816"/>
          </a:xfrm>
        </p:grpSpPr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1728" y="1392"/>
              <a:ext cx="2784" cy="528"/>
              <a:chOff x="1728" y="1392"/>
              <a:chExt cx="2784" cy="528"/>
            </a:xfrm>
          </p:grpSpPr>
          <p:sp>
            <p:nvSpPr>
              <p:cNvPr id="23565" name="Line 11"/>
              <p:cNvSpPr>
                <a:spLocks noChangeShapeType="1"/>
              </p:cNvSpPr>
              <p:nvPr/>
            </p:nvSpPr>
            <p:spPr bwMode="auto">
              <a:xfrm flipV="1">
                <a:off x="1728" y="1392"/>
                <a:ext cx="2784" cy="24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eaLnBrk="1" hangingPunct="1"/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23566" name="Line 12"/>
              <p:cNvSpPr>
                <a:spLocks noChangeShapeType="1"/>
              </p:cNvSpPr>
              <p:nvPr/>
            </p:nvSpPr>
            <p:spPr bwMode="auto">
              <a:xfrm>
                <a:off x="1728" y="1632"/>
                <a:ext cx="2784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eaLnBrk="1" hangingPunct="1"/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23567" name="Line 13"/>
              <p:cNvSpPr>
                <a:spLocks noChangeShapeType="1"/>
              </p:cNvSpPr>
              <p:nvPr/>
            </p:nvSpPr>
            <p:spPr bwMode="auto">
              <a:xfrm>
                <a:off x="1728" y="1632"/>
                <a:ext cx="2784" cy="288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eaLnBrk="1" hangingPunct="1"/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sp>
          <p:nvSpPr>
            <p:cNvPr id="23564" name="Line 14"/>
            <p:cNvSpPr>
              <a:spLocks noChangeShapeType="1"/>
            </p:cNvSpPr>
            <p:nvPr/>
          </p:nvSpPr>
          <p:spPr bwMode="auto">
            <a:xfrm>
              <a:off x="1728" y="1632"/>
              <a:ext cx="2784" cy="576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hangingPunct="1"/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3560" name="Oval 18"/>
          <p:cNvSpPr>
            <a:spLocks noChangeArrowheads="1"/>
          </p:cNvSpPr>
          <p:nvPr/>
        </p:nvSpPr>
        <p:spPr bwMode="auto">
          <a:xfrm>
            <a:off x="2393950" y="19494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3561" name="Oval 19"/>
          <p:cNvSpPr>
            <a:spLocks noChangeArrowheads="1"/>
          </p:cNvSpPr>
          <p:nvPr/>
        </p:nvSpPr>
        <p:spPr bwMode="auto">
          <a:xfrm>
            <a:off x="2711450" y="2557463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3562" name="TextBox 17"/>
          <p:cNvSpPr txBox="1">
            <a:spLocks noChangeArrowheads="1"/>
          </p:cNvSpPr>
          <p:nvPr/>
        </p:nvSpPr>
        <p:spPr bwMode="auto">
          <a:xfrm>
            <a:off x="0" y="6550025"/>
            <a:ext cx="1492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solidFill>
                  <a:prstClr val="black"/>
                </a:solidFill>
                <a:latin typeface="Calibri" pitchFamily="34" charset="0"/>
              </a:rPr>
              <a:t>Slide source: Seitz</a:t>
            </a:r>
          </a:p>
        </p:txBody>
      </p:sp>
    </p:spTree>
    <p:extLst>
      <p:ext uri="{BB962C8B-B14F-4D97-AF65-F5344CB8AC3E}">
        <p14:creationId xmlns:p14="http://schemas.microsoft.com/office/powerpoint/2010/main" val="35291267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Pinhole camera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9600"/>
            <a:ext cx="7772400" cy="1905000"/>
          </a:xfrm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  <a:defRPr/>
            </a:pPr>
            <a:r>
              <a:rPr lang="en-US" dirty="0" smtClean="0"/>
              <a:t>Idea 2: add a barrier to block off most of the rays</a:t>
            </a:r>
          </a:p>
          <a:p>
            <a:pPr lvl="1" eaLnBrk="1" hangingPunct="1">
              <a:defRPr/>
            </a:pPr>
            <a:r>
              <a:rPr lang="en-US" dirty="0" smtClean="0"/>
              <a:t>This reduces blurring</a:t>
            </a:r>
          </a:p>
          <a:p>
            <a:pPr lvl="1" eaLnBrk="1" hangingPunct="1">
              <a:defRPr/>
            </a:pPr>
            <a:r>
              <a:rPr lang="en-US" dirty="0" smtClean="0"/>
              <a:t>The opening known as the </a:t>
            </a:r>
            <a:r>
              <a:rPr lang="en-US" b="1" dirty="0" smtClean="0"/>
              <a:t>aperture</a:t>
            </a:r>
          </a:p>
        </p:txBody>
      </p:sp>
      <p:pic>
        <p:nvPicPr>
          <p:cNvPr id="24580" name="Picture 18" descr="image-pinho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524000"/>
            <a:ext cx="5484813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2286000" y="2057400"/>
            <a:ext cx="4724400" cy="1524000"/>
            <a:chOff x="1440" y="1296"/>
            <a:chExt cx="2976" cy="960"/>
          </a:xfrm>
        </p:grpSpPr>
        <p:sp>
          <p:nvSpPr>
            <p:cNvPr id="24591" name="Line 21"/>
            <p:cNvSpPr>
              <a:spLocks noChangeShapeType="1"/>
            </p:cNvSpPr>
            <p:nvPr/>
          </p:nvSpPr>
          <p:spPr bwMode="auto">
            <a:xfrm>
              <a:off x="1440" y="1296"/>
              <a:ext cx="2976" cy="96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hangingPunct="1"/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4592" name="Line 22"/>
            <p:cNvSpPr>
              <a:spLocks noChangeShapeType="1"/>
            </p:cNvSpPr>
            <p:nvPr/>
          </p:nvSpPr>
          <p:spPr bwMode="auto">
            <a:xfrm>
              <a:off x="1440" y="1296"/>
              <a:ext cx="1494" cy="33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hangingPunct="1"/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4593" name="Line 23"/>
            <p:cNvSpPr>
              <a:spLocks noChangeShapeType="1"/>
            </p:cNvSpPr>
            <p:nvPr/>
          </p:nvSpPr>
          <p:spPr bwMode="auto">
            <a:xfrm>
              <a:off x="1440" y="1296"/>
              <a:ext cx="1500" cy="19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hangingPunct="1"/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4594" name="Line 24"/>
            <p:cNvSpPr>
              <a:spLocks noChangeShapeType="1"/>
            </p:cNvSpPr>
            <p:nvPr/>
          </p:nvSpPr>
          <p:spPr bwMode="auto">
            <a:xfrm>
              <a:off x="1440" y="1296"/>
              <a:ext cx="1482" cy="7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hangingPunct="1"/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2590800" y="2495550"/>
            <a:ext cx="4457700" cy="571500"/>
            <a:chOff x="1632" y="1572"/>
            <a:chExt cx="2808" cy="360"/>
          </a:xfrm>
        </p:grpSpPr>
        <p:sp>
          <p:nvSpPr>
            <p:cNvPr id="24587" name="Line 27"/>
            <p:cNvSpPr>
              <a:spLocks noChangeShapeType="1"/>
            </p:cNvSpPr>
            <p:nvPr/>
          </p:nvSpPr>
          <p:spPr bwMode="auto">
            <a:xfrm flipV="1">
              <a:off x="1632" y="1572"/>
              <a:ext cx="1302" cy="108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hangingPunct="1"/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4588" name="Line 28"/>
            <p:cNvSpPr>
              <a:spLocks noChangeShapeType="1"/>
            </p:cNvSpPr>
            <p:nvPr/>
          </p:nvSpPr>
          <p:spPr bwMode="auto">
            <a:xfrm>
              <a:off x="1632" y="1680"/>
              <a:ext cx="1302" cy="6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hangingPunct="1"/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4589" name="Line 29"/>
            <p:cNvSpPr>
              <a:spLocks noChangeShapeType="1"/>
            </p:cNvSpPr>
            <p:nvPr/>
          </p:nvSpPr>
          <p:spPr bwMode="auto">
            <a:xfrm>
              <a:off x="1632" y="1680"/>
              <a:ext cx="2808" cy="192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hangingPunct="1"/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4590" name="Line 30"/>
            <p:cNvSpPr>
              <a:spLocks noChangeShapeType="1"/>
            </p:cNvSpPr>
            <p:nvPr/>
          </p:nvSpPr>
          <p:spPr bwMode="auto">
            <a:xfrm>
              <a:off x="1632" y="1680"/>
              <a:ext cx="1302" cy="252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hangingPunct="1"/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4583" name="Oval 31"/>
          <p:cNvSpPr>
            <a:spLocks noChangeArrowheads="1"/>
          </p:cNvSpPr>
          <p:nvPr/>
        </p:nvSpPr>
        <p:spPr bwMode="auto">
          <a:xfrm>
            <a:off x="2241550" y="20256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4584" name="Oval 32"/>
          <p:cNvSpPr>
            <a:spLocks noChangeArrowheads="1"/>
          </p:cNvSpPr>
          <p:nvPr/>
        </p:nvSpPr>
        <p:spPr bwMode="auto">
          <a:xfrm>
            <a:off x="2559050" y="2633663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43779" name="Rectangle 35"/>
          <p:cNvSpPr>
            <a:spLocks noChangeArrowheads="1"/>
          </p:cNvSpPr>
          <p:nvPr/>
        </p:nvSpPr>
        <p:spPr bwMode="auto">
          <a:xfrm>
            <a:off x="685800" y="5943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 eaLnBrk="1" hangingPunct="1">
              <a:spcBef>
                <a:spcPct val="20000"/>
              </a:spcBef>
              <a:buFontTx/>
              <a:buChar char="–"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586" name="TextBox 17"/>
          <p:cNvSpPr txBox="1">
            <a:spLocks noChangeArrowheads="1"/>
          </p:cNvSpPr>
          <p:nvPr/>
        </p:nvSpPr>
        <p:spPr bwMode="auto">
          <a:xfrm>
            <a:off x="0" y="6550025"/>
            <a:ext cx="1492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solidFill>
                  <a:prstClr val="black"/>
                </a:solidFill>
                <a:latin typeface="Calibri" pitchFamily="34" charset="0"/>
              </a:rPr>
              <a:t>Slide source: Seitz</a:t>
            </a:r>
          </a:p>
        </p:txBody>
      </p:sp>
    </p:spTree>
    <p:extLst>
      <p:ext uri="{BB962C8B-B14F-4D97-AF65-F5344CB8AC3E}">
        <p14:creationId xmlns:p14="http://schemas.microsoft.com/office/powerpoint/2010/main" val="12520787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77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Pinhole camera</a:t>
            </a:r>
          </a:p>
        </p:txBody>
      </p:sp>
      <p:sp>
        <p:nvSpPr>
          <p:cNvPr id="25603" name="TextBox 30"/>
          <p:cNvSpPr txBox="1">
            <a:spLocks noChangeArrowheads="1"/>
          </p:cNvSpPr>
          <p:nvPr/>
        </p:nvSpPr>
        <p:spPr bwMode="auto">
          <a:xfrm>
            <a:off x="0" y="6550025"/>
            <a:ext cx="16081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solidFill>
                  <a:prstClr val="black"/>
                </a:solidFill>
                <a:latin typeface="Calibri" pitchFamily="34" charset="0"/>
              </a:rPr>
              <a:t>Figure from Forsyth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133600"/>
            <a:ext cx="8077200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1066800" y="1676400"/>
            <a:ext cx="2362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1" hangingPunct="1"/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1066800" y="17526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3429000" y="17526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1524000" y="1143000"/>
            <a:ext cx="277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prstClr val="black"/>
                </a:solidFill>
                <a:latin typeface="Arial" charset="0"/>
              </a:rPr>
              <a:t>f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1219200" y="5105400"/>
            <a:ext cx="36560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prstClr val="black"/>
                </a:solidFill>
                <a:latin typeface="Arial" charset="0"/>
              </a:rPr>
              <a:t>f = focal length</a:t>
            </a:r>
          </a:p>
          <a:p>
            <a:pPr eaLnBrk="1" hangingPunct="1"/>
            <a:r>
              <a:rPr lang="en-US" sz="2400">
                <a:solidFill>
                  <a:prstClr val="black"/>
                </a:solidFill>
                <a:latin typeface="Arial" charset="0"/>
              </a:rPr>
              <a:t>c = center of the camera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3657600" y="2971800"/>
            <a:ext cx="322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prstClr val="black"/>
                </a:solidFill>
                <a:latin typeface="Arial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77973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smtClean="0"/>
              <a:t>Projection: world coordinates</a:t>
            </a:r>
            <a:r>
              <a:rPr lang="en-US" sz="3200" smtClean="0">
                <a:sym typeface="Wingdings" pitchFamily="2" charset="2"/>
              </a:rPr>
              <a:t>image coordinates</a:t>
            </a:r>
            <a:endParaRPr lang="en-US" sz="3200" smtClean="0"/>
          </a:p>
        </p:txBody>
      </p:sp>
      <p:grpSp>
        <p:nvGrpSpPr>
          <p:cNvPr id="2" name="Group 3"/>
          <p:cNvGrpSpPr/>
          <p:nvPr/>
        </p:nvGrpSpPr>
        <p:grpSpPr>
          <a:xfrm>
            <a:off x="762000" y="1905000"/>
            <a:ext cx="7186550" cy="3926775"/>
            <a:chOff x="0" y="1038100"/>
            <a:chExt cx="7186550" cy="3926775"/>
          </a:xfrm>
        </p:grpSpPr>
        <p:sp>
          <p:nvSpPr>
            <p:cNvPr id="6" name="Rectangle 5"/>
            <p:cNvSpPr/>
            <p:nvPr/>
          </p:nvSpPr>
          <p:spPr>
            <a:xfrm>
              <a:off x="0" y="1564575"/>
              <a:ext cx="3581400" cy="2514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scene3d>
              <a:camera prst="perspectiveContrastingRightFacing">
                <a:rot lat="0" lon="180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dirty="0">
                <a:solidFill>
                  <a:prstClr val="white">
                    <a:lumMod val="95000"/>
                  </a:prstClr>
                </a:solidFill>
              </a:endParaRPr>
            </a:p>
          </p:txBody>
        </p:sp>
        <p:grpSp>
          <p:nvGrpSpPr>
            <p:cNvPr id="3" name="Group 23"/>
            <p:cNvGrpSpPr>
              <a:grpSpLocks noChangeAspect="1"/>
            </p:cNvGrpSpPr>
            <p:nvPr/>
          </p:nvGrpSpPr>
          <p:grpSpPr>
            <a:xfrm rot="10800000">
              <a:off x="1447800" y="2362200"/>
              <a:ext cx="318038" cy="1567316"/>
              <a:chOff x="5029200" y="2090284"/>
              <a:chExt cx="457200" cy="2253116"/>
            </a:xfrm>
            <a:scene3d>
              <a:camera prst="isometricOffAxis2Right"/>
              <a:lightRig rig="threePt" dir="t"/>
            </a:scene3d>
          </p:grpSpPr>
          <p:sp>
            <p:nvSpPr>
              <p:cNvPr id="40" name="Rectangle 39"/>
              <p:cNvSpPr/>
              <p:nvPr/>
            </p:nvSpPr>
            <p:spPr>
              <a:xfrm>
                <a:off x="5029200" y="2819400"/>
                <a:ext cx="457200" cy="15240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Freeform 40"/>
              <p:cNvSpPr/>
              <p:nvPr/>
            </p:nvSpPr>
            <p:spPr>
              <a:xfrm rot="21339833">
                <a:off x="5130616" y="2090284"/>
                <a:ext cx="267284" cy="677167"/>
              </a:xfrm>
              <a:custGeom>
                <a:avLst/>
                <a:gdLst>
                  <a:gd name="connsiteX0" fmla="*/ 186047 w 364177"/>
                  <a:gd name="connsiteY0" fmla="*/ 3958 h 744186"/>
                  <a:gd name="connsiteX1" fmla="*/ 7917 w 364177"/>
                  <a:gd name="connsiteY1" fmla="*/ 324592 h 744186"/>
                  <a:gd name="connsiteX2" fmla="*/ 138546 w 364177"/>
                  <a:gd name="connsiteY2" fmla="*/ 740228 h 744186"/>
                  <a:gd name="connsiteX3" fmla="*/ 352302 w 364177"/>
                  <a:gd name="connsiteY3" fmla="*/ 348343 h 744186"/>
                  <a:gd name="connsiteX4" fmla="*/ 186047 w 364177"/>
                  <a:gd name="connsiteY4" fmla="*/ 3958 h 744186"/>
                  <a:gd name="connsiteX0" fmla="*/ 267082 w 445212"/>
                  <a:gd name="connsiteY0" fmla="*/ 1697 h 739664"/>
                  <a:gd name="connsiteX1" fmla="*/ 7916 w 445212"/>
                  <a:gd name="connsiteY1" fmla="*/ 356267 h 739664"/>
                  <a:gd name="connsiteX2" fmla="*/ 219581 w 445212"/>
                  <a:gd name="connsiteY2" fmla="*/ 737967 h 739664"/>
                  <a:gd name="connsiteX3" fmla="*/ 433337 w 445212"/>
                  <a:gd name="connsiteY3" fmla="*/ 346082 h 739664"/>
                  <a:gd name="connsiteX4" fmla="*/ 267082 w 445212"/>
                  <a:gd name="connsiteY4" fmla="*/ 1697 h 739664"/>
                  <a:gd name="connsiteX0" fmla="*/ 267084 w 514677"/>
                  <a:gd name="connsiteY0" fmla="*/ 16504 h 769278"/>
                  <a:gd name="connsiteX1" fmla="*/ 7918 w 514677"/>
                  <a:gd name="connsiteY1" fmla="*/ 371074 h 769278"/>
                  <a:gd name="connsiteX2" fmla="*/ 219583 w 514677"/>
                  <a:gd name="connsiteY2" fmla="*/ 752774 h 769278"/>
                  <a:gd name="connsiteX3" fmla="*/ 502803 w 514677"/>
                  <a:gd name="connsiteY3" fmla="*/ 470100 h 769278"/>
                  <a:gd name="connsiteX4" fmla="*/ 267084 w 514677"/>
                  <a:gd name="connsiteY4" fmla="*/ 16504 h 769278"/>
                  <a:gd name="connsiteX0" fmla="*/ 286213 w 533808"/>
                  <a:gd name="connsiteY0" fmla="*/ 8823 h 753916"/>
                  <a:gd name="connsiteX1" fmla="*/ 7917 w 533808"/>
                  <a:gd name="connsiteY1" fmla="*/ 515356 h 753916"/>
                  <a:gd name="connsiteX2" fmla="*/ 238712 w 533808"/>
                  <a:gd name="connsiteY2" fmla="*/ 745093 h 753916"/>
                  <a:gd name="connsiteX3" fmla="*/ 521932 w 533808"/>
                  <a:gd name="connsiteY3" fmla="*/ 462419 h 753916"/>
                  <a:gd name="connsiteX4" fmla="*/ 286213 w 533808"/>
                  <a:gd name="connsiteY4" fmla="*/ 8823 h 75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808" h="753916">
                    <a:moveTo>
                      <a:pt x="286213" y="8823"/>
                    </a:moveTo>
                    <a:cubicBezTo>
                      <a:pt x="200544" y="17646"/>
                      <a:pt x="15834" y="392644"/>
                      <a:pt x="7917" y="515356"/>
                    </a:cubicBezTo>
                    <a:cubicBezTo>
                      <a:pt x="0" y="638068"/>
                      <a:pt x="153043" y="753916"/>
                      <a:pt x="238712" y="745093"/>
                    </a:cubicBezTo>
                    <a:cubicBezTo>
                      <a:pt x="324381" y="736270"/>
                      <a:pt x="510057" y="585131"/>
                      <a:pt x="521932" y="462419"/>
                    </a:cubicBezTo>
                    <a:cubicBezTo>
                      <a:pt x="533807" y="339707"/>
                      <a:pt x="371882" y="0"/>
                      <a:pt x="286213" y="88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2" name="Straight Connector 41"/>
              <p:cNvCxnSpPr>
                <a:stCxn id="40" idx="0"/>
                <a:endCxn id="41" idx="2"/>
              </p:cNvCxnSpPr>
              <p:nvPr/>
            </p:nvCxnSpPr>
            <p:spPr>
              <a:xfrm rot="5400000" flipH="1" flipV="1">
                <a:off x="5236615" y="2780833"/>
                <a:ext cx="59753" cy="173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Connector 7"/>
            <p:cNvCxnSpPr/>
            <p:nvPr/>
          </p:nvCxnSpPr>
          <p:spPr>
            <a:xfrm rot="10800000" flipV="1">
              <a:off x="1600200" y="2819400"/>
              <a:ext cx="2057400" cy="10586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24"/>
            <p:cNvGrpSpPr/>
            <p:nvPr/>
          </p:nvGrpSpPr>
          <p:grpSpPr>
            <a:xfrm>
              <a:off x="5562600" y="1752600"/>
              <a:ext cx="464125" cy="2336241"/>
              <a:chOff x="7162800" y="1914134"/>
              <a:chExt cx="464125" cy="2336241"/>
            </a:xfrm>
          </p:grpSpPr>
          <p:grpSp>
            <p:nvGrpSpPr>
              <p:cNvPr id="5" name="Group 18"/>
              <p:cNvGrpSpPr/>
              <p:nvPr/>
            </p:nvGrpSpPr>
            <p:grpSpPr>
              <a:xfrm>
                <a:off x="7162800" y="2474025"/>
                <a:ext cx="464125" cy="1776350"/>
                <a:chOff x="6324600" y="2971800"/>
                <a:chExt cx="464125" cy="1776350"/>
              </a:xfrm>
            </p:grpSpPr>
            <p:sp>
              <p:nvSpPr>
                <p:cNvPr id="35" name="Oval 34"/>
                <p:cNvSpPr/>
                <p:nvPr/>
              </p:nvSpPr>
              <p:spPr>
                <a:xfrm>
                  <a:off x="6324600" y="4519550"/>
                  <a:ext cx="457200" cy="228600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hangingPunct="1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6324600" y="3124200"/>
                  <a:ext cx="457200" cy="1524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hangingPunct="1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6324600" y="2971800"/>
                  <a:ext cx="457200" cy="228600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hangingPunct="1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>
                <a:xfrm rot="10800000" flipV="1">
                  <a:off x="6324600" y="3086100"/>
                  <a:ext cx="0" cy="15621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0800000" flipV="1">
                  <a:off x="6788725" y="3112325"/>
                  <a:ext cx="0" cy="15621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4" name="Freeform 33"/>
              <p:cNvSpPr/>
              <p:nvPr/>
            </p:nvSpPr>
            <p:spPr>
              <a:xfrm rot="21339833">
                <a:off x="7250048" y="1914134"/>
                <a:ext cx="267284" cy="677167"/>
              </a:xfrm>
              <a:custGeom>
                <a:avLst/>
                <a:gdLst>
                  <a:gd name="connsiteX0" fmla="*/ 186047 w 364177"/>
                  <a:gd name="connsiteY0" fmla="*/ 3958 h 744186"/>
                  <a:gd name="connsiteX1" fmla="*/ 7917 w 364177"/>
                  <a:gd name="connsiteY1" fmla="*/ 324592 h 744186"/>
                  <a:gd name="connsiteX2" fmla="*/ 138546 w 364177"/>
                  <a:gd name="connsiteY2" fmla="*/ 740228 h 744186"/>
                  <a:gd name="connsiteX3" fmla="*/ 352302 w 364177"/>
                  <a:gd name="connsiteY3" fmla="*/ 348343 h 744186"/>
                  <a:gd name="connsiteX4" fmla="*/ 186047 w 364177"/>
                  <a:gd name="connsiteY4" fmla="*/ 3958 h 744186"/>
                  <a:gd name="connsiteX0" fmla="*/ 267082 w 445212"/>
                  <a:gd name="connsiteY0" fmla="*/ 1697 h 739664"/>
                  <a:gd name="connsiteX1" fmla="*/ 7916 w 445212"/>
                  <a:gd name="connsiteY1" fmla="*/ 356267 h 739664"/>
                  <a:gd name="connsiteX2" fmla="*/ 219581 w 445212"/>
                  <a:gd name="connsiteY2" fmla="*/ 737967 h 739664"/>
                  <a:gd name="connsiteX3" fmla="*/ 433337 w 445212"/>
                  <a:gd name="connsiteY3" fmla="*/ 346082 h 739664"/>
                  <a:gd name="connsiteX4" fmla="*/ 267082 w 445212"/>
                  <a:gd name="connsiteY4" fmla="*/ 1697 h 739664"/>
                  <a:gd name="connsiteX0" fmla="*/ 267084 w 514677"/>
                  <a:gd name="connsiteY0" fmla="*/ 16504 h 769278"/>
                  <a:gd name="connsiteX1" fmla="*/ 7918 w 514677"/>
                  <a:gd name="connsiteY1" fmla="*/ 371074 h 769278"/>
                  <a:gd name="connsiteX2" fmla="*/ 219583 w 514677"/>
                  <a:gd name="connsiteY2" fmla="*/ 752774 h 769278"/>
                  <a:gd name="connsiteX3" fmla="*/ 502803 w 514677"/>
                  <a:gd name="connsiteY3" fmla="*/ 470100 h 769278"/>
                  <a:gd name="connsiteX4" fmla="*/ 267084 w 514677"/>
                  <a:gd name="connsiteY4" fmla="*/ 16504 h 769278"/>
                  <a:gd name="connsiteX0" fmla="*/ 286213 w 533808"/>
                  <a:gd name="connsiteY0" fmla="*/ 8823 h 753916"/>
                  <a:gd name="connsiteX1" fmla="*/ 7917 w 533808"/>
                  <a:gd name="connsiteY1" fmla="*/ 515356 h 753916"/>
                  <a:gd name="connsiteX2" fmla="*/ 238712 w 533808"/>
                  <a:gd name="connsiteY2" fmla="*/ 745093 h 753916"/>
                  <a:gd name="connsiteX3" fmla="*/ 521932 w 533808"/>
                  <a:gd name="connsiteY3" fmla="*/ 462419 h 753916"/>
                  <a:gd name="connsiteX4" fmla="*/ 286213 w 533808"/>
                  <a:gd name="connsiteY4" fmla="*/ 8823 h 75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808" h="753916">
                    <a:moveTo>
                      <a:pt x="286213" y="8823"/>
                    </a:moveTo>
                    <a:cubicBezTo>
                      <a:pt x="200544" y="17646"/>
                      <a:pt x="15834" y="392644"/>
                      <a:pt x="7917" y="515356"/>
                    </a:cubicBezTo>
                    <a:cubicBezTo>
                      <a:pt x="0" y="638068"/>
                      <a:pt x="153043" y="753916"/>
                      <a:pt x="238712" y="745093"/>
                    </a:cubicBezTo>
                    <a:cubicBezTo>
                      <a:pt x="324381" y="736270"/>
                      <a:pt x="510057" y="585131"/>
                      <a:pt x="521932" y="462419"/>
                    </a:cubicBezTo>
                    <a:cubicBezTo>
                      <a:pt x="533807" y="339707"/>
                      <a:pt x="371882" y="0"/>
                      <a:pt x="286213" y="88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3205350" y="3276600"/>
              <a:ext cx="11380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/>
              <a:r>
                <a:rPr lang="en-US" dirty="0">
                  <a:solidFill>
                    <a:prstClr val="black"/>
                  </a:solidFill>
                  <a:latin typeface="Arial" charset="0"/>
                </a:rPr>
                <a:t>Camera Center (</a:t>
              </a:r>
              <a:r>
                <a:rPr lang="en-US" dirty="0" err="1">
                  <a:solidFill>
                    <a:prstClr val="black"/>
                  </a:solidFill>
                  <a:latin typeface="Arial" charset="0"/>
                </a:rPr>
                <a:t>t</a:t>
              </a:r>
              <a:r>
                <a:rPr lang="en-US" baseline="-25000" dirty="0" err="1">
                  <a:solidFill>
                    <a:prstClr val="black"/>
                  </a:solidFill>
                  <a:latin typeface="Arial" charset="0"/>
                </a:rPr>
                <a:t>x</a:t>
              </a:r>
              <a:r>
                <a:rPr lang="en-US" dirty="0">
                  <a:solidFill>
                    <a:prstClr val="black"/>
                  </a:solidFill>
                  <a:latin typeface="Arial" charset="0"/>
                </a:rPr>
                <a:t>, </a:t>
              </a:r>
              <a:r>
                <a:rPr lang="en-US" dirty="0" err="1">
                  <a:solidFill>
                    <a:prstClr val="black"/>
                  </a:solidFill>
                  <a:latin typeface="Arial" charset="0"/>
                </a:rPr>
                <a:t>t</a:t>
              </a:r>
              <a:r>
                <a:rPr lang="en-US" baseline="-25000" dirty="0" err="1">
                  <a:solidFill>
                    <a:prstClr val="black"/>
                  </a:solidFill>
                  <a:latin typeface="Arial" charset="0"/>
                </a:rPr>
                <a:t>y</a:t>
              </a:r>
              <a:r>
                <a:rPr lang="en-US" dirty="0">
                  <a:solidFill>
                    <a:prstClr val="black"/>
                  </a:solidFill>
                  <a:latin typeface="Arial" charset="0"/>
                </a:rPr>
                <a:t>, </a:t>
              </a:r>
              <a:r>
                <a:rPr lang="en-US" dirty="0" err="1">
                  <a:solidFill>
                    <a:prstClr val="black"/>
                  </a:solidFill>
                  <a:latin typeface="Arial" charset="0"/>
                </a:rPr>
                <a:t>t</a:t>
              </a:r>
              <a:r>
                <a:rPr lang="en-US" baseline="-25000" dirty="0" err="1">
                  <a:solidFill>
                    <a:prstClr val="black"/>
                  </a:solidFill>
                  <a:latin typeface="Arial" charset="0"/>
                </a:rPr>
                <a:t>z</a:t>
              </a:r>
              <a:r>
                <a:rPr lang="en-US" dirty="0">
                  <a:solidFill>
                    <a:prstClr val="black"/>
                  </a:solidFill>
                  <a:latin typeface="Arial" charset="0"/>
                </a:rPr>
                <a:t>)</a:t>
              </a:r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/>
          </p:nvGraphicFramePr>
          <p:xfrm>
            <a:off x="6119750" y="1099950"/>
            <a:ext cx="1066800" cy="1333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1800" name="Equation" r:id="rId3" imgW="558720" imgH="698400" progId="Equation.3">
                    <p:embed/>
                  </p:oleObj>
                </mc:Choice>
                <mc:Fallback>
                  <p:oleObj name="Equation" r:id="rId3" imgW="558720" imgH="698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19750" y="1099950"/>
                          <a:ext cx="1066800" cy="1333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5586350" y="1038100"/>
              <a:ext cx="37863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6000" dirty="0">
                  <a:solidFill>
                    <a:srgbClr val="FFC000"/>
                  </a:solidFill>
                  <a:latin typeface="Arial" charset="0"/>
                </a:rPr>
                <a:t>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30975" y="3164775"/>
              <a:ext cx="37863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6000" dirty="0">
                  <a:solidFill>
                    <a:srgbClr val="1F497D"/>
                  </a:solidFill>
                  <a:latin typeface="Arial" charset="0"/>
                </a:rPr>
                <a:t>.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905000" y="2819400"/>
              <a:ext cx="1752600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728850" y="2097975"/>
              <a:ext cx="37863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6000" dirty="0">
                  <a:solidFill>
                    <a:prstClr val="black"/>
                  </a:solidFill>
                  <a:latin typeface="Arial" charset="0"/>
                </a:rPr>
                <a:t>.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3476895" y="2314700"/>
              <a:ext cx="304800" cy="9906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43200" y="2474025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i="1" dirty="0">
                  <a:solidFill>
                    <a:prstClr val="black"/>
                  </a:solidFill>
                  <a:latin typeface="Arial" charset="0"/>
                </a:rPr>
                <a:t>f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5779325" y="1816925"/>
              <a:ext cx="11875" cy="771303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733800" y="2819400"/>
              <a:ext cx="1890831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648200" y="2474025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i="1" dirty="0">
                  <a:solidFill>
                    <a:prstClr val="black"/>
                  </a:solidFill>
                  <a:latin typeface="Arial" charset="0"/>
                </a:rPr>
                <a:t>Z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378470" y="2057459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i="1" dirty="0">
                  <a:solidFill>
                    <a:prstClr val="black"/>
                  </a:solidFill>
                  <a:latin typeface="Arial" charset="0"/>
                </a:rPr>
                <a:t>Y</a:t>
              </a:r>
            </a:p>
          </p:txBody>
        </p:sp>
        <p:graphicFrame>
          <p:nvGraphicFramePr>
            <p:cNvPr id="23" name="Object 3"/>
            <p:cNvGraphicFramePr>
              <a:graphicFrameLocks noChangeAspect="1"/>
            </p:cNvGraphicFramePr>
            <p:nvPr/>
          </p:nvGraphicFramePr>
          <p:xfrm>
            <a:off x="1495300" y="4067938"/>
            <a:ext cx="946150" cy="896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1801" name="Equation" r:id="rId5" imgW="495000" imgH="469800" progId="Equation.3">
                    <p:embed/>
                  </p:oleObj>
                </mc:Choice>
                <mc:Fallback>
                  <p:oleObj name="Equation" r:id="rId5" imgW="495000" imgH="469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95300" y="4067938"/>
                          <a:ext cx="946150" cy="8969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TextBox 5"/>
            <p:cNvSpPr txBox="1"/>
            <p:nvPr/>
          </p:nvSpPr>
          <p:spPr>
            <a:xfrm>
              <a:off x="3471945" y="2108537"/>
              <a:ext cx="37863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6000" dirty="0">
                  <a:solidFill>
                    <a:prstClr val="black"/>
                  </a:solidFill>
                  <a:latin typeface="Arial" charset="0"/>
                </a:rPr>
                <a:t>.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00200" y="1600200"/>
              <a:ext cx="1066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/>
              <a:r>
                <a:rPr lang="en-US" dirty="0">
                  <a:solidFill>
                    <a:prstClr val="black"/>
                  </a:solidFill>
                  <a:latin typeface="Arial" charset="0"/>
                </a:rPr>
                <a:t>Optical Center (</a:t>
              </a:r>
              <a:r>
                <a:rPr lang="en-US" i="1" dirty="0">
                  <a:solidFill>
                    <a:prstClr val="black"/>
                  </a:solidFill>
                  <a:latin typeface="Arial" charset="0"/>
                </a:rPr>
                <a:t>u</a:t>
              </a:r>
              <a:r>
                <a:rPr lang="en-US" i="1" baseline="-25000" dirty="0">
                  <a:solidFill>
                    <a:prstClr val="black"/>
                  </a:solidFill>
                  <a:latin typeface="Arial" charset="0"/>
                </a:rPr>
                <a:t>0</a:t>
              </a:r>
              <a:r>
                <a:rPr lang="en-US" dirty="0">
                  <a:solidFill>
                    <a:prstClr val="black"/>
                  </a:solidFill>
                  <a:latin typeface="Arial" charset="0"/>
                </a:rPr>
                <a:t>, </a:t>
              </a:r>
              <a:r>
                <a:rPr lang="en-US" i="1" dirty="0">
                  <a:solidFill>
                    <a:prstClr val="black"/>
                  </a:solidFill>
                  <a:latin typeface="Arial" charset="0"/>
                </a:rPr>
                <a:t>v</a:t>
              </a:r>
              <a:r>
                <a:rPr lang="en-US" i="1" baseline="-25000" dirty="0">
                  <a:solidFill>
                    <a:prstClr val="black"/>
                  </a:solidFill>
                  <a:latin typeface="Arial" charset="0"/>
                </a:rPr>
                <a:t>0</a:t>
              </a:r>
              <a:r>
                <a:rPr lang="en-US" dirty="0">
                  <a:solidFill>
                    <a:prstClr val="black"/>
                  </a:solidFill>
                  <a:latin typeface="Arial" charset="0"/>
                </a:rPr>
                <a:t>)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rot="5400000">
              <a:off x="1790700" y="2628900"/>
              <a:ext cx="228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10800000">
              <a:off x="5814950" y="1747650"/>
              <a:ext cx="3048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5400000" flipH="1" flipV="1">
              <a:off x="1372394" y="4190206"/>
              <a:ext cx="457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0800000">
              <a:off x="1676400" y="3886200"/>
              <a:ext cx="228600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1371600" y="3352800"/>
              <a:ext cx="1066800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1828800" y="3124200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i="1" dirty="0">
                  <a:solidFill>
                    <a:prstClr val="black"/>
                  </a:solidFill>
                  <a:latin typeface="Arial" charset="0"/>
                </a:rPr>
                <a:t>v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612075" y="3762293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i="1" dirty="0">
                  <a:solidFill>
                    <a:prstClr val="black"/>
                  </a:solidFill>
                  <a:latin typeface="Arial" charset="0"/>
                </a:rPr>
                <a:t>u</a:t>
              </a:r>
            </a:p>
          </p:txBody>
        </p:sp>
        <p:cxnSp>
          <p:nvCxnSpPr>
            <p:cNvPr id="17" name="Straight Connector 16"/>
            <p:cNvCxnSpPr>
              <a:stCxn id="34" idx="0"/>
            </p:cNvCxnSpPr>
            <p:nvPr/>
          </p:nvCxnSpPr>
          <p:spPr>
            <a:xfrm flipH="1">
              <a:off x="3657600" y="1760740"/>
              <a:ext cx="2110530" cy="11061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Straight Connector 42"/>
          <p:cNvCxnSpPr/>
          <p:nvPr/>
        </p:nvCxnSpPr>
        <p:spPr>
          <a:xfrm flipV="1">
            <a:off x="6407906" y="3530992"/>
            <a:ext cx="145294" cy="14397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425811" y="35335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i="1" dirty="0">
                <a:solidFill>
                  <a:prstClr val="black"/>
                </a:solidFill>
                <a:latin typeface="Arial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2783776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Homogeneous coordinates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3600" smtClean="0"/>
              <a:t>	Conversion</a:t>
            </a:r>
          </a:p>
          <a:p>
            <a:pPr eaLnBrk="1" hangingPunct="1">
              <a:buFont typeface="Arial" charset="0"/>
              <a:buNone/>
            </a:pPr>
            <a:endParaRPr lang="en-US" sz="3600" smtClean="0"/>
          </a:p>
        </p:txBody>
      </p:sp>
      <p:sp>
        <p:nvSpPr>
          <p:cNvPr id="46084" name="Rectangle 22"/>
          <p:cNvSpPr>
            <a:spLocks noChangeArrowheads="1"/>
          </p:cNvSpPr>
          <p:nvPr/>
        </p:nvSpPr>
        <p:spPr bwMode="auto">
          <a:xfrm>
            <a:off x="1447800" y="1905000"/>
            <a:ext cx="708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2400">
                <a:solidFill>
                  <a:prstClr val="black"/>
                </a:solidFill>
                <a:latin typeface="Arial" charset="0"/>
              </a:rPr>
              <a:t>Converting to </a:t>
            </a:r>
            <a:r>
              <a:rPr lang="en-US" sz="2400" i="1">
                <a:solidFill>
                  <a:prstClr val="black"/>
                </a:solidFill>
                <a:latin typeface="Arial" charset="0"/>
              </a:rPr>
              <a:t>homogeneous</a:t>
            </a:r>
            <a:r>
              <a:rPr lang="en-US" sz="2400">
                <a:solidFill>
                  <a:prstClr val="black"/>
                </a:solidFill>
                <a:latin typeface="Arial" charset="0"/>
              </a:rPr>
              <a:t> coordinates</a:t>
            </a:r>
          </a:p>
        </p:txBody>
      </p:sp>
      <p:sp>
        <p:nvSpPr>
          <p:cNvPr id="46085" name="Text Box 32"/>
          <p:cNvSpPr txBox="1">
            <a:spLocks noChangeArrowheads="1"/>
          </p:cNvSpPr>
          <p:nvPr/>
        </p:nvSpPr>
        <p:spPr bwMode="auto">
          <a:xfrm>
            <a:off x="1524000" y="3717925"/>
            <a:ext cx="2625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>
                <a:solidFill>
                  <a:prstClr val="black"/>
                </a:solidFill>
                <a:latin typeface="Arial" charset="0"/>
              </a:rPr>
              <a:t>homogeneous image </a:t>
            </a:r>
          </a:p>
          <a:p>
            <a:pPr algn="ctr" eaLnBrk="1" hangingPunct="1"/>
            <a:r>
              <a:rPr lang="en-US" sz="2000">
                <a:solidFill>
                  <a:prstClr val="black"/>
                </a:solidFill>
                <a:latin typeface="Arial" charset="0"/>
              </a:rPr>
              <a:t>coordinates</a:t>
            </a:r>
          </a:p>
        </p:txBody>
      </p:sp>
      <p:sp>
        <p:nvSpPr>
          <p:cNvPr id="46086" name="Text Box 33"/>
          <p:cNvSpPr txBox="1">
            <a:spLocks noChangeArrowheads="1"/>
          </p:cNvSpPr>
          <p:nvPr/>
        </p:nvSpPr>
        <p:spPr bwMode="auto">
          <a:xfrm>
            <a:off x="5105400" y="3706813"/>
            <a:ext cx="2611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>
                <a:solidFill>
                  <a:prstClr val="black"/>
                </a:solidFill>
                <a:latin typeface="Arial" charset="0"/>
              </a:rPr>
              <a:t>homogeneous scene </a:t>
            </a:r>
          </a:p>
          <a:p>
            <a:pPr algn="ctr" eaLnBrk="1" hangingPunct="1"/>
            <a:r>
              <a:rPr lang="en-US" sz="2000">
                <a:solidFill>
                  <a:prstClr val="black"/>
                </a:solidFill>
                <a:latin typeface="Arial" charset="0"/>
              </a:rPr>
              <a:t>coordinates</a:t>
            </a:r>
          </a:p>
        </p:txBody>
      </p:sp>
      <p:sp>
        <p:nvSpPr>
          <p:cNvPr id="46087" name="Rectangle 34"/>
          <p:cNvSpPr>
            <a:spLocks noChangeArrowheads="1"/>
          </p:cNvSpPr>
          <p:nvPr/>
        </p:nvSpPr>
        <p:spPr bwMode="auto">
          <a:xfrm>
            <a:off x="1371600" y="47244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2400">
                <a:solidFill>
                  <a:prstClr val="black"/>
                </a:solidFill>
                <a:latin typeface="Arial" charset="0"/>
              </a:rPr>
              <a:t>Converting </a:t>
            </a:r>
            <a:r>
              <a:rPr lang="en-US" sz="2400" i="1">
                <a:solidFill>
                  <a:prstClr val="black"/>
                </a:solidFill>
                <a:latin typeface="Arial" charset="0"/>
              </a:rPr>
              <a:t>from</a:t>
            </a:r>
            <a:r>
              <a:rPr lang="en-US" sz="2400">
                <a:solidFill>
                  <a:prstClr val="black"/>
                </a:solidFill>
                <a:latin typeface="Arial" charset="0"/>
              </a:rPr>
              <a:t> homogeneous coordinates</a:t>
            </a:r>
          </a:p>
        </p:txBody>
      </p:sp>
      <p:pic>
        <p:nvPicPr>
          <p:cNvPr id="46088" name="Picture 35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6400" y="2566988"/>
            <a:ext cx="1843088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39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54138" y="5380038"/>
            <a:ext cx="262255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0" name="Picture 41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95850" y="5235575"/>
            <a:ext cx="327660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1" name="Picture 43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10175" y="2414588"/>
            <a:ext cx="2112963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266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Yes!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00200"/>
            <a:ext cx="5892800" cy="4419600"/>
          </a:xfrm>
        </p:spPr>
      </p:pic>
    </p:spTree>
    <p:extLst>
      <p:ext uri="{BB962C8B-B14F-4D97-AF65-F5344CB8AC3E}">
        <p14:creationId xmlns:p14="http://schemas.microsoft.com/office/powerpoint/2010/main" val="27455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World</a:t>
            </a:r>
            <a:r>
              <a:rPr lang="en-US" dirty="0" smtClean="0"/>
              <a:t> vs </a:t>
            </a:r>
            <a:r>
              <a:rPr lang="en-US" dirty="0" smtClean="0">
                <a:solidFill>
                  <a:srgbClr val="00B050"/>
                </a:solidFill>
              </a:rPr>
              <a:t>Camera</a:t>
            </a:r>
            <a:r>
              <a:rPr lang="en-US" dirty="0" smtClean="0"/>
              <a:t> coordinates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62167"/>
            <a:ext cx="7772400" cy="5162265"/>
          </a:xfrm>
        </p:spPr>
      </p:pic>
      <p:cxnSp>
        <p:nvCxnSpPr>
          <p:cNvPr id="6" name="Straight Arrow Connector 5"/>
          <p:cNvCxnSpPr/>
          <p:nvPr/>
        </p:nvCxnSpPr>
        <p:spPr bwMode="auto">
          <a:xfrm flipH="1">
            <a:off x="914400" y="3505200"/>
            <a:ext cx="4572000" cy="68580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" name="Straight Arrow Connector 6"/>
          <p:cNvCxnSpPr/>
          <p:nvPr/>
        </p:nvCxnSpPr>
        <p:spPr bwMode="auto">
          <a:xfrm>
            <a:off x="5486400" y="3505200"/>
            <a:ext cx="2895600" cy="53340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5508978" y="1958622"/>
            <a:ext cx="11289" cy="1522696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4800600" y="3352800"/>
            <a:ext cx="3276600" cy="56328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8" name="Straight Arrow Connector 17"/>
          <p:cNvCxnSpPr/>
          <p:nvPr/>
        </p:nvCxnSpPr>
        <p:spPr bwMode="auto">
          <a:xfrm flipH="1" flipV="1">
            <a:off x="4800600" y="1419368"/>
            <a:ext cx="12032" cy="1959501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65156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615238" y="0"/>
            <a:ext cx="1528762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050" dirty="0">
                <a:solidFill>
                  <a:prstClr val="black"/>
                </a:solidFill>
                <a:latin typeface="Arial" charset="0"/>
              </a:rPr>
              <a:t>Slide Credit: </a:t>
            </a:r>
            <a:r>
              <a:rPr lang="en-US" sz="1050" dirty="0" err="1">
                <a:solidFill>
                  <a:prstClr val="black"/>
                </a:solidFill>
                <a:latin typeface="Arial" charset="0"/>
              </a:rPr>
              <a:t>Saverese</a:t>
            </a:r>
            <a:endParaRPr lang="en-US" sz="105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prstClr val="black"/>
                </a:solidFill>
                <a:latin typeface="Calibri"/>
              </a:rPr>
              <a:t>Projection matrix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1122363" y="4267200"/>
          <a:ext cx="2976562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13" name="Equation" r:id="rId4" imgW="952200" imgH="215640" progId="Equation.3">
                  <p:embed/>
                </p:oleObj>
              </mc:Choice>
              <mc:Fallback>
                <p:oleObj name="Equation" r:id="rId4" imgW="9522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2363" y="4267200"/>
                        <a:ext cx="2976562" cy="67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Box 11"/>
          <p:cNvSpPr txBox="1">
            <a:spLocks noChangeArrowheads="1"/>
          </p:cNvSpPr>
          <p:nvPr/>
        </p:nvSpPr>
        <p:spPr bwMode="auto">
          <a:xfrm>
            <a:off x="4419600" y="4191000"/>
            <a:ext cx="339522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prstClr val="black"/>
                </a:solidFill>
                <a:latin typeface="Arial" charset="0"/>
              </a:rPr>
              <a:t>x</a:t>
            </a:r>
            <a:r>
              <a:rPr lang="en-US" dirty="0">
                <a:solidFill>
                  <a:prstClr val="black"/>
                </a:solidFill>
                <a:latin typeface="Arial" charset="0"/>
              </a:rPr>
              <a:t>: Image Coordinates: (u,v,1)</a:t>
            </a:r>
          </a:p>
          <a:p>
            <a:pPr eaLnBrk="1" hangingPunct="1"/>
            <a:r>
              <a:rPr lang="en-US" b="1" dirty="0">
                <a:solidFill>
                  <a:prstClr val="black"/>
                </a:solidFill>
                <a:latin typeface="Arial" charset="0"/>
              </a:rPr>
              <a:t>K</a:t>
            </a:r>
            <a:r>
              <a:rPr lang="en-US" dirty="0">
                <a:solidFill>
                  <a:prstClr val="black"/>
                </a:solidFill>
                <a:latin typeface="Arial" charset="0"/>
              </a:rPr>
              <a:t>: Intrinsic Matrix (3x3)</a:t>
            </a:r>
          </a:p>
          <a:p>
            <a:pPr eaLnBrk="1" hangingPunct="1"/>
            <a:r>
              <a:rPr lang="en-US" b="1" dirty="0">
                <a:solidFill>
                  <a:prstClr val="black"/>
                </a:solidFill>
                <a:latin typeface="Arial" charset="0"/>
              </a:rPr>
              <a:t>R</a:t>
            </a:r>
            <a:r>
              <a:rPr lang="en-US" dirty="0">
                <a:solidFill>
                  <a:prstClr val="black"/>
                </a:solidFill>
                <a:latin typeface="Arial" charset="0"/>
              </a:rPr>
              <a:t>: Rotation (3x3) </a:t>
            </a:r>
          </a:p>
          <a:p>
            <a:pPr eaLnBrk="1" hangingPunct="1"/>
            <a:r>
              <a:rPr lang="en-US" b="1" dirty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en-US" dirty="0">
                <a:solidFill>
                  <a:prstClr val="black"/>
                </a:solidFill>
                <a:latin typeface="Arial" charset="0"/>
              </a:rPr>
              <a:t>: Translation (3x1)</a:t>
            </a:r>
          </a:p>
          <a:p>
            <a:pPr eaLnBrk="1" hangingPunct="1"/>
            <a:r>
              <a:rPr lang="en-US" b="1" dirty="0">
                <a:solidFill>
                  <a:prstClr val="black"/>
                </a:solidFill>
                <a:latin typeface="Arial" charset="0"/>
              </a:rPr>
              <a:t>X</a:t>
            </a:r>
            <a:r>
              <a:rPr lang="en-US" dirty="0">
                <a:solidFill>
                  <a:prstClr val="black"/>
                </a:solidFill>
                <a:latin typeface="Arial" charset="0"/>
              </a:rPr>
              <a:t>:</a:t>
            </a:r>
            <a:r>
              <a:rPr lang="en-US" b="1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 charset="0"/>
              </a:rPr>
              <a:t>World Coordinates: (X,Y,Z,1)</a:t>
            </a:r>
          </a:p>
        </p:txBody>
      </p:sp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1295400"/>
            <a:ext cx="66294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Line 12"/>
          <p:cNvSpPr>
            <a:spLocks noChangeShapeType="1"/>
          </p:cNvSpPr>
          <p:nvPr/>
        </p:nvSpPr>
        <p:spPr bwMode="auto">
          <a:xfrm flipV="1">
            <a:off x="7696200" y="1219200"/>
            <a:ext cx="0" cy="1216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/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04" name="Line 13"/>
          <p:cNvSpPr>
            <a:spLocks noChangeShapeType="1"/>
          </p:cNvSpPr>
          <p:nvPr/>
        </p:nvSpPr>
        <p:spPr bwMode="auto">
          <a:xfrm flipH="1">
            <a:off x="7162800" y="2438400"/>
            <a:ext cx="5334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/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05" name="Line 14"/>
          <p:cNvSpPr>
            <a:spLocks noChangeShapeType="1"/>
          </p:cNvSpPr>
          <p:nvPr/>
        </p:nvSpPr>
        <p:spPr bwMode="auto">
          <a:xfrm>
            <a:off x="7696200" y="2438400"/>
            <a:ext cx="6858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/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06" name="Text Box 15"/>
          <p:cNvSpPr txBox="1">
            <a:spLocks noChangeArrowheads="1"/>
          </p:cNvSpPr>
          <p:nvPr/>
        </p:nvSpPr>
        <p:spPr bwMode="auto">
          <a:xfrm>
            <a:off x="7696200" y="2667000"/>
            <a:ext cx="1841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07" name="Text Box 16"/>
          <p:cNvSpPr txBox="1">
            <a:spLocks noChangeArrowheads="1"/>
          </p:cNvSpPr>
          <p:nvPr/>
        </p:nvSpPr>
        <p:spPr bwMode="auto">
          <a:xfrm>
            <a:off x="7620000" y="2498725"/>
            <a:ext cx="52863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prstClr val="black"/>
                </a:solidFill>
                <a:latin typeface="Arial" charset="0"/>
              </a:rPr>
              <a:t>O</a:t>
            </a:r>
            <a:r>
              <a:rPr lang="en-US" sz="2000" baseline="-25000">
                <a:solidFill>
                  <a:prstClr val="black"/>
                </a:solidFill>
                <a:latin typeface="Arial" charset="0"/>
              </a:rPr>
              <a:t>w</a:t>
            </a:r>
          </a:p>
        </p:txBody>
      </p:sp>
      <p:sp>
        <p:nvSpPr>
          <p:cNvPr id="4108" name="Text Box 17"/>
          <p:cNvSpPr txBox="1">
            <a:spLocks noChangeArrowheads="1"/>
          </p:cNvSpPr>
          <p:nvPr/>
        </p:nvSpPr>
        <p:spPr bwMode="auto">
          <a:xfrm>
            <a:off x="6934200" y="2971800"/>
            <a:ext cx="3746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prstClr val="black"/>
                </a:solidFill>
                <a:latin typeface="Arial" charset="0"/>
              </a:rPr>
              <a:t>i</a:t>
            </a:r>
            <a:r>
              <a:rPr lang="en-US" sz="2000" baseline="-25000">
                <a:solidFill>
                  <a:prstClr val="black"/>
                </a:solidFill>
                <a:latin typeface="Arial" charset="0"/>
              </a:rPr>
              <a:t>w</a:t>
            </a:r>
          </a:p>
        </p:txBody>
      </p:sp>
      <p:sp>
        <p:nvSpPr>
          <p:cNvPr id="4109" name="Text Box 18"/>
          <p:cNvSpPr txBox="1">
            <a:spLocks noChangeArrowheads="1"/>
          </p:cNvSpPr>
          <p:nvPr/>
        </p:nvSpPr>
        <p:spPr bwMode="auto">
          <a:xfrm>
            <a:off x="8001000" y="2057400"/>
            <a:ext cx="43973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prstClr val="black"/>
                </a:solidFill>
                <a:latin typeface="Arial" charset="0"/>
              </a:rPr>
              <a:t>k</a:t>
            </a:r>
            <a:r>
              <a:rPr lang="en-US" sz="2000" baseline="-25000">
                <a:solidFill>
                  <a:prstClr val="black"/>
                </a:solidFill>
                <a:latin typeface="Arial" charset="0"/>
              </a:rPr>
              <a:t>w</a:t>
            </a:r>
          </a:p>
        </p:txBody>
      </p:sp>
      <p:sp>
        <p:nvSpPr>
          <p:cNvPr id="4110" name="Text Box 19"/>
          <p:cNvSpPr txBox="1">
            <a:spLocks noChangeArrowheads="1"/>
          </p:cNvSpPr>
          <p:nvPr/>
        </p:nvSpPr>
        <p:spPr bwMode="auto">
          <a:xfrm>
            <a:off x="7772400" y="1143000"/>
            <a:ext cx="3746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prstClr val="black"/>
                </a:solidFill>
                <a:latin typeface="Arial" charset="0"/>
              </a:rPr>
              <a:t>j</a:t>
            </a:r>
            <a:r>
              <a:rPr lang="en-US" sz="2000" baseline="-25000">
                <a:solidFill>
                  <a:prstClr val="black"/>
                </a:solidFill>
                <a:latin typeface="Arial" charset="0"/>
              </a:rPr>
              <a:t>w</a:t>
            </a:r>
          </a:p>
        </p:txBody>
      </p:sp>
      <p:sp>
        <p:nvSpPr>
          <p:cNvPr id="4111" name="Freeform 22"/>
          <p:cNvSpPr>
            <a:spLocks/>
          </p:cNvSpPr>
          <p:nvPr/>
        </p:nvSpPr>
        <p:spPr bwMode="auto">
          <a:xfrm>
            <a:off x="4267200" y="1358900"/>
            <a:ext cx="3200400" cy="469900"/>
          </a:xfrm>
          <a:custGeom>
            <a:avLst/>
            <a:gdLst>
              <a:gd name="T0" fmla="*/ 0 w 2016"/>
              <a:gd name="T1" fmla="*/ 2147483647 h 296"/>
              <a:gd name="T2" fmla="*/ 2147483647 w 2016"/>
              <a:gd name="T3" fmla="*/ 2147483647 h 296"/>
              <a:gd name="T4" fmla="*/ 2147483647 w 2016"/>
              <a:gd name="T5" fmla="*/ 2147483647 h 296"/>
              <a:gd name="T6" fmla="*/ 2147483647 w 2016"/>
              <a:gd name="T7" fmla="*/ 2147483647 h 296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296"/>
              <a:gd name="T14" fmla="*/ 2016 w 2016"/>
              <a:gd name="T15" fmla="*/ 296 h 2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296">
                <a:moveTo>
                  <a:pt x="0" y="296"/>
                </a:moveTo>
                <a:cubicBezTo>
                  <a:pt x="188" y="224"/>
                  <a:pt x="376" y="152"/>
                  <a:pt x="624" y="104"/>
                </a:cubicBezTo>
                <a:cubicBezTo>
                  <a:pt x="872" y="56"/>
                  <a:pt x="1256" y="16"/>
                  <a:pt x="1488" y="8"/>
                </a:cubicBezTo>
                <a:cubicBezTo>
                  <a:pt x="1720" y="0"/>
                  <a:pt x="1868" y="28"/>
                  <a:pt x="2016" y="56"/>
                </a:cubicBezTo>
              </a:path>
            </a:pathLst>
          </a:cu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1" hangingPunct="1"/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12" name="Text Box 23"/>
          <p:cNvSpPr txBox="1">
            <a:spLocks noChangeArrowheads="1"/>
          </p:cNvSpPr>
          <p:nvPr/>
        </p:nvSpPr>
        <p:spPr bwMode="auto">
          <a:xfrm>
            <a:off x="5181600" y="990600"/>
            <a:ext cx="49688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prstClr val="black"/>
                </a:solidFill>
                <a:latin typeface="Arial" charset="0"/>
              </a:rPr>
              <a:t>R,T</a:t>
            </a:r>
          </a:p>
        </p:txBody>
      </p:sp>
    </p:spTree>
    <p:extLst>
      <p:ext uri="{BB962C8B-B14F-4D97-AF65-F5344CB8AC3E}">
        <p14:creationId xmlns:p14="http://schemas.microsoft.com/office/powerpoint/2010/main" val="2249840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Pinhole Camera Model</a:t>
            </a:r>
            <a:endParaRPr lang="en-US" dirty="0"/>
          </a:p>
        </p:txBody>
      </p:sp>
      <p:graphicFrame>
        <p:nvGraphicFramePr>
          <p:cNvPr id="42" name="Object 3"/>
          <p:cNvGraphicFramePr>
            <a:graphicFrameLocks noChangeAspect="1"/>
          </p:cNvGraphicFramePr>
          <p:nvPr/>
        </p:nvGraphicFramePr>
        <p:xfrm>
          <a:off x="1219200" y="5456237"/>
          <a:ext cx="2936875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37" name="Equation" r:id="rId3" imgW="939600" imgH="215640" progId="Equation.3">
                  <p:embed/>
                </p:oleObj>
              </mc:Choice>
              <mc:Fallback>
                <p:oleObj name="Equation" r:id="rId3" imgW="9396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456237"/>
                        <a:ext cx="2936875" cy="67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11"/>
          <p:cNvSpPr txBox="1">
            <a:spLocks noChangeArrowheads="1"/>
          </p:cNvSpPr>
          <p:nvPr/>
        </p:nvSpPr>
        <p:spPr bwMode="auto">
          <a:xfrm>
            <a:off x="4495800" y="5380037"/>
            <a:ext cx="3395663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prstClr val="black"/>
                </a:solidFill>
                <a:latin typeface="Arial" charset="0"/>
              </a:rPr>
              <a:t>x</a:t>
            </a:r>
            <a:r>
              <a:rPr lang="en-US" dirty="0">
                <a:solidFill>
                  <a:prstClr val="black"/>
                </a:solidFill>
                <a:latin typeface="Arial" charset="0"/>
              </a:rPr>
              <a:t>: Image Coordinates: (u,v,1)</a:t>
            </a:r>
          </a:p>
          <a:p>
            <a:pPr eaLnBrk="1" hangingPunct="1"/>
            <a:r>
              <a:rPr lang="en-US" b="1" dirty="0">
                <a:solidFill>
                  <a:prstClr val="black"/>
                </a:solidFill>
                <a:latin typeface="Arial" charset="0"/>
              </a:rPr>
              <a:t>K</a:t>
            </a:r>
            <a:r>
              <a:rPr lang="en-US" dirty="0">
                <a:solidFill>
                  <a:prstClr val="black"/>
                </a:solidFill>
                <a:latin typeface="Arial" charset="0"/>
              </a:rPr>
              <a:t>: Intrinsic Matrix (3x3)</a:t>
            </a:r>
          </a:p>
          <a:p>
            <a:pPr eaLnBrk="1" hangingPunct="1"/>
            <a:r>
              <a:rPr lang="en-US" b="1" dirty="0">
                <a:solidFill>
                  <a:prstClr val="black"/>
                </a:solidFill>
                <a:latin typeface="Arial" charset="0"/>
              </a:rPr>
              <a:t>R</a:t>
            </a:r>
            <a:r>
              <a:rPr lang="en-US" dirty="0">
                <a:solidFill>
                  <a:prstClr val="black"/>
                </a:solidFill>
                <a:latin typeface="Arial" charset="0"/>
              </a:rPr>
              <a:t>: Rotation (3x3) </a:t>
            </a:r>
          </a:p>
          <a:p>
            <a:pPr eaLnBrk="1" hangingPunct="1"/>
            <a:r>
              <a:rPr lang="en-US" b="1" dirty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en-US" dirty="0">
                <a:solidFill>
                  <a:prstClr val="black"/>
                </a:solidFill>
                <a:latin typeface="Arial" charset="0"/>
              </a:rPr>
              <a:t>: Translation (3x1)</a:t>
            </a:r>
          </a:p>
          <a:p>
            <a:pPr eaLnBrk="1" hangingPunct="1"/>
            <a:r>
              <a:rPr lang="en-US" b="1" dirty="0">
                <a:solidFill>
                  <a:prstClr val="black"/>
                </a:solidFill>
                <a:latin typeface="Arial" charset="0"/>
              </a:rPr>
              <a:t>X</a:t>
            </a:r>
            <a:r>
              <a:rPr lang="en-US" dirty="0">
                <a:solidFill>
                  <a:prstClr val="black"/>
                </a:solidFill>
                <a:latin typeface="Arial" charset="0"/>
              </a:rPr>
              <a:t>:</a:t>
            </a:r>
            <a:r>
              <a:rPr lang="en-US" b="1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 charset="0"/>
              </a:rPr>
              <a:t>World Coordinates: (X,Y,Z,1)</a:t>
            </a:r>
          </a:p>
        </p:txBody>
      </p:sp>
    </p:spTree>
    <p:extLst>
      <p:ext uri="{BB962C8B-B14F-4D97-AF65-F5344CB8AC3E}">
        <p14:creationId xmlns:p14="http://schemas.microsoft.com/office/powerpoint/2010/main" val="3395907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1066800" y="5410200"/>
          <a:ext cx="2817813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72" name="Equation" r:id="rId4" imgW="901440" imgH="215640" progId="Equation.3">
                  <p:embed/>
                </p:oleObj>
              </mc:Choice>
              <mc:Fallback>
                <p:oleObj name="Equation" r:id="rId4" imgW="901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410200"/>
                        <a:ext cx="2817813" cy="67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7"/>
          <p:cNvGraphicFramePr>
            <a:graphicFrameLocks noChangeAspect="1"/>
          </p:cNvGraphicFramePr>
          <p:nvPr/>
        </p:nvGraphicFramePr>
        <p:xfrm>
          <a:off x="4500563" y="4711700"/>
          <a:ext cx="3516312" cy="197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73" name="Equation" r:id="rId6" imgW="1650960" imgH="927000" progId="Equation.3">
                  <p:embed/>
                </p:oleObj>
              </mc:Choice>
              <mc:Fallback>
                <p:oleObj name="Equation" r:id="rId6" imgW="1650960" imgH="9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4711700"/>
                        <a:ext cx="3516312" cy="1976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5612475" y="5045825"/>
            <a:ext cx="1371600" cy="129540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125" name="Line 9"/>
          <p:cNvSpPr>
            <a:spLocks noChangeShapeType="1"/>
          </p:cNvSpPr>
          <p:nvPr/>
        </p:nvSpPr>
        <p:spPr bwMode="auto">
          <a:xfrm flipV="1">
            <a:off x="6629400" y="4648200"/>
            <a:ext cx="381000" cy="3810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126" name="Text Box 10"/>
          <p:cNvSpPr txBox="1">
            <a:spLocks noChangeArrowheads="1"/>
          </p:cNvSpPr>
          <p:nvPr/>
        </p:nvSpPr>
        <p:spPr bwMode="auto">
          <a:xfrm>
            <a:off x="7010400" y="4267200"/>
            <a:ext cx="350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prstClr val="black"/>
                </a:solidFill>
                <a:latin typeface="Arial" charset="0"/>
              </a:rPr>
              <a:t>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6604000"/>
            <a:ext cx="1528763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050" dirty="0">
                <a:solidFill>
                  <a:prstClr val="black"/>
                </a:solidFill>
                <a:latin typeface="Arial" charset="0"/>
              </a:rPr>
              <a:t>Slide Credit: </a:t>
            </a:r>
            <a:r>
              <a:rPr lang="en-US" sz="1050" dirty="0" err="1">
                <a:solidFill>
                  <a:prstClr val="black"/>
                </a:solidFill>
                <a:latin typeface="Arial" charset="0"/>
              </a:rPr>
              <a:t>Saverese</a:t>
            </a:r>
            <a:endParaRPr lang="en-US" sz="105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prstClr val="black"/>
                </a:solidFill>
                <a:latin typeface="Calibri"/>
              </a:rPr>
              <a:t>Projection matrix</a:t>
            </a:r>
          </a:p>
        </p:txBody>
      </p:sp>
      <p:sp>
        <p:nvSpPr>
          <p:cNvPr id="5129" name="TextBox 17"/>
          <p:cNvSpPr txBox="1">
            <a:spLocks noChangeArrowheads="1"/>
          </p:cNvSpPr>
          <p:nvPr/>
        </p:nvSpPr>
        <p:spPr bwMode="auto">
          <a:xfrm>
            <a:off x="1519238" y="3276600"/>
            <a:ext cx="307657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prstClr val="black"/>
                </a:solidFill>
                <a:latin typeface="Arial" charset="0"/>
              </a:rPr>
              <a:t>Intrinsic Assumptions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sz="2000">
                <a:solidFill>
                  <a:prstClr val="black"/>
                </a:solidFill>
                <a:latin typeface="Arial" charset="0"/>
              </a:rPr>
              <a:t>Unit aspect ratio</a:t>
            </a:r>
          </a:p>
          <a:p>
            <a:pPr eaLnBrk="1" hangingPunct="1">
              <a:buFont typeface="Arial" charset="0"/>
              <a:buChar char="•"/>
            </a:pPr>
            <a:r>
              <a:rPr lang="en-US" sz="2000">
                <a:solidFill>
                  <a:prstClr val="black"/>
                </a:solidFill>
                <a:latin typeface="Arial" charset="0"/>
              </a:rPr>
              <a:t> Optical center at (0,0)</a:t>
            </a:r>
          </a:p>
          <a:p>
            <a:pPr eaLnBrk="1" hangingPunct="1">
              <a:buFont typeface="Arial" charset="0"/>
              <a:buChar char="•"/>
            </a:pPr>
            <a:r>
              <a:rPr lang="en-US" sz="2000">
                <a:solidFill>
                  <a:prstClr val="black"/>
                </a:solidFill>
                <a:latin typeface="Arial" charset="0"/>
              </a:rPr>
              <a:t> No skew</a:t>
            </a:r>
          </a:p>
        </p:txBody>
      </p:sp>
      <p:sp>
        <p:nvSpPr>
          <p:cNvPr id="5130" name="TextBox 20"/>
          <p:cNvSpPr txBox="1">
            <a:spLocks noChangeArrowheads="1"/>
          </p:cNvSpPr>
          <p:nvPr/>
        </p:nvSpPr>
        <p:spPr bwMode="auto">
          <a:xfrm>
            <a:off x="4572000" y="3276600"/>
            <a:ext cx="31797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prstClr val="black"/>
                </a:solidFill>
                <a:latin typeface="Arial" charset="0"/>
              </a:rPr>
              <a:t>Extrinsic Assumptions</a:t>
            </a:r>
          </a:p>
          <a:p>
            <a:pPr eaLnBrk="1" hangingPunct="1">
              <a:buFont typeface="Arial" charset="0"/>
              <a:buChar char="•"/>
            </a:pPr>
            <a:r>
              <a:rPr lang="en-US" sz="2000">
                <a:solidFill>
                  <a:prstClr val="black"/>
                </a:solidFill>
                <a:latin typeface="Arial" charset="0"/>
              </a:rPr>
              <a:t> No rotation</a:t>
            </a:r>
          </a:p>
          <a:p>
            <a:pPr eaLnBrk="1" hangingPunct="1">
              <a:buFont typeface="Arial" charset="0"/>
              <a:buChar char="•"/>
            </a:pPr>
            <a:r>
              <a:rPr lang="en-US" sz="2000">
                <a:solidFill>
                  <a:prstClr val="black"/>
                </a:solidFill>
                <a:latin typeface="Arial" charset="0"/>
              </a:rPr>
              <a:t> Camera at (0,0,0)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4038600" y="55626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13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11288" y="762000"/>
            <a:ext cx="605631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597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Remove assumption: known optical center</a:t>
            </a:r>
            <a:endParaRPr lang="en-US" dirty="0"/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1057275" y="3810000"/>
          <a:ext cx="2817813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896" name="Equation" r:id="rId3" imgW="901440" imgH="215640" progId="Equation.3">
                  <p:embed/>
                </p:oleObj>
              </mc:Choice>
              <mc:Fallback>
                <p:oleObj name="Equation" r:id="rId3" imgW="901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275" y="3810000"/>
                        <a:ext cx="2817813" cy="67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7"/>
          <p:cNvGraphicFramePr>
            <a:graphicFrameLocks noChangeAspect="1"/>
          </p:cNvGraphicFramePr>
          <p:nvPr/>
        </p:nvGraphicFramePr>
        <p:xfrm>
          <a:off x="4645025" y="3111500"/>
          <a:ext cx="3654425" cy="197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897" name="Equation" r:id="rId5" imgW="1714320" imgH="927000" progId="Equation.3">
                  <p:embed/>
                </p:oleObj>
              </mc:Choice>
              <mc:Fallback>
                <p:oleObj name="Equation" r:id="rId5" imgW="1714320" imgH="9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025" y="3111500"/>
                        <a:ext cx="3654425" cy="1976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5807825" y="3352800"/>
            <a:ext cx="1371600" cy="137160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50" name="TextBox 9"/>
          <p:cNvSpPr txBox="1">
            <a:spLocks noChangeArrowheads="1"/>
          </p:cNvSpPr>
          <p:nvPr/>
        </p:nvSpPr>
        <p:spPr bwMode="auto">
          <a:xfrm>
            <a:off x="1509713" y="1676400"/>
            <a:ext cx="3076575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prstClr val="black"/>
                </a:solidFill>
                <a:latin typeface="Arial" charset="0"/>
              </a:rPr>
              <a:t>Intrinsic Assumptions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sz="2000">
                <a:solidFill>
                  <a:prstClr val="black"/>
                </a:solidFill>
                <a:latin typeface="Arial" charset="0"/>
              </a:rPr>
              <a:t>Unit aspect ratio</a:t>
            </a:r>
          </a:p>
          <a:p>
            <a:pPr eaLnBrk="1" hangingPunct="1">
              <a:buFont typeface="Arial" charset="0"/>
              <a:buChar char="•"/>
            </a:pPr>
            <a:r>
              <a:rPr lang="en-US" sz="2000">
                <a:solidFill>
                  <a:prstClr val="black"/>
                </a:solidFill>
                <a:latin typeface="Arial" charset="0"/>
              </a:rPr>
              <a:t> No skew</a:t>
            </a:r>
          </a:p>
        </p:txBody>
      </p:sp>
      <p:sp>
        <p:nvSpPr>
          <p:cNvPr id="6151" name="TextBox 10"/>
          <p:cNvSpPr txBox="1">
            <a:spLocks noChangeArrowheads="1"/>
          </p:cNvSpPr>
          <p:nvPr/>
        </p:nvSpPr>
        <p:spPr bwMode="auto">
          <a:xfrm>
            <a:off x="4562475" y="1676400"/>
            <a:ext cx="31797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prstClr val="black"/>
                </a:solidFill>
                <a:latin typeface="Arial" charset="0"/>
              </a:rPr>
              <a:t>Extrinsic Assumptions</a:t>
            </a:r>
          </a:p>
          <a:p>
            <a:pPr eaLnBrk="1" hangingPunct="1">
              <a:buFont typeface="Arial" charset="0"/>
              <a:buChar char="•"/>
            </a:pPr>
            <a:r>
              <a:rPr lang="en-US" sz="2000">
                <a:solidFill>
                  <a:prstClr val="black"/>
                </a:solidFill>
                <a:latin typeface="Arial" charset="0"/>
              </a:rPr>
              <a:t> No rotation</a:t>
            </a:r>
          </a:p>
          <a:p>
            <a:pPr eaLnBrk="1" hangingPunct="1">
              <a:buFont typeface="Arial" charset="0"/>
              <a:buChar char="•"/>
            </a:pPr>
            <a:r>
              <a:rPr lang="en-US" sz="2000">
                <a:solidFill>
                  <a:prstClr val="black"/>
                </a:solidFill>
                <a:latin typeface="Arial" charset="0"/>
              </a:rPr>
              <a:t> Camera at (0,0,0)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4114800" y="39624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79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Remove assumption: square pixels</a:t>
            </a: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1057275" y="3810000"/>
          <a:ext cx="2817813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20" name="Equation" r:id="rId3" imgW="901440" imgH="215640" progId="Equation.3">
                  <p:embed/>
                </p:oleObj>
              </mc:Choice>
              <mc:Fallback>
                <p:oleObj name="Equation" r:id="rId3" imgW="901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275" y="3810000"/>
                        <a:ext cx="2817813" cy="67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7"/>
          <p:cNvGraphicFramePr>
            <a:graphicFrameLocks noChangeAspect="1"/>
          </p:cNvGraphicFramePr>
          <p:nvPr/>
        </p:nvGraphicFramePr>
        <p:xfrm>
          <a:off x="4618038" y="3073400"/>
          <a:ext cx="3652837" cy="197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21" name="Equation" r:id="rId5" imgW="1714320" imgH="927000" progId="Equation.3">
                  <p:embed/>
                </p:oleObj>
              </mc:Choice>
              <mc:Fallback>
                <p:oleObj name="Equation" r:id="rId5" imgW="1714320" imgH="9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8038" y="3073400"/>
                        <a:ext cx="3652837" cy="1976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Rectangle 8"/>
          <p:cNvSpPr>
            <a:spLocks noChangeArrowheads="1"/>
          </p:cNvSpPr>
          <p:nvPr/>
        </p:nvSpPr>
        <p:spPr bwMode="auto">
          <a:xfrm>
            <a:off x="5748250" y="3352800"/>
            <a:ext cx="1447800" cy="137160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174" name="TextBox 9"/>
          <p:cNvSpPr txBox="1">
            <a:spLocks noChangeArrowheads="1"/>
          </p:cNvSpPr>
          <p:nvPr/>
        </p:nvSpPr>
        <p:spPr bwMode="auto">
          <a:xfrm>
            <a:off x="1509713" y="1676400"/>
            <a:ext cx="30765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prstClr val="black"/>
                </a:solidFill>
                <a:latin typeface="Arial" charset="0"/>
              </a:rPr>
              <a:t>Intrinsic Assumptions</a:t>
            </a:r>
          </a:p>
          <a:p>
            <a:pPr eaLnBrk="1" hangingPunct="1">
              <a:buFont typeface="Arial" charset="0"/>
              <a:buChar char="•"/>
            </a:pPr>
            <a:r>
              <a:rPr lang="en-US" sz="2000">
                <a:solidFill>
                  <a:prstClr val="black"/>
                </a:solidFill>
                <a:latin typeface="Arial" charset="0"/>
              </a:rPr>
              <a:t> No skew</a:t>
            </a:r>
          </a:p>
        </p:txBody>
      </p:sp>
      <p:sp>
        <p:nvSpPr>
          <p:cNvPr id="7175" name="TextBox 10"/>
          <p:cNvSpPr txBox="1">
            <a:spLocks noChangeArrowheads="1"/>
          </p:cNvSpPr>
          <p:nvPr/>
        </p:nvSpPr>
        <p:spPr bwMode="auto">
          <a:xfrm>
            <a:off x="4562475" y="1676400"/>
            <a:ext cx="31797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prstClr val="black"/>
                </a:solidFill>
                <a:latin typeface="Arial" charset="0"/>
              </a:rPr>
              <a:t>Extrinsic Assumptions</a:t>
            </a:r>
          </a:p>
          <a:p>
            <a:pPr eaLnBrk="1" hangingPunct="1">
              <a:buFont typeface="Arial" charset="0"/>
              <a:buChar char="•"/>
            </a:pPr>
            <a:r>
              <a:rPr lang="en-US" sz="2000">
                <a:solidFill>
                  <a:prstClr val="black"/>
                </a:solidFill>
                <a:latin typeface="Arial" charset="0"/>
              </a:rPr>
              <a:t> No rotation</a:t>
            </a:r>
          </a:p>
          <a:p>
            <a:pPr eaLnBrk="1" hangingPunct="1">
              <a:buFont typeface="Arial" charset="0"/>
              <a:buChar char="•"/>
            </a:pPr>
            <a:r>
              <a:rPr lang="en-US" sz="2000">
                <a:solidFill>
                  <a:prstClr val="black"/>
                </a:solidFill>
                <a:latin typeface="Arial" charset="0"/>
              </a:rPr>
              <a:t> Camera at (0,0,0)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4038600" y="39624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63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Remove assumption: non-skewed pixels</a:t>
            </a:r>
            <a:endParaRPr lang="en-US" dirty="0"/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1057275" y="3810000"/>
          <a:ext cx="2817813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44" name="Equation" r:id="rId3" imgW="901440" imgH="215640" progId="Equation.3">
                  <p:embed/>
                </p:oleObj>
              </mc:Choice>
              <mc:Fallback>
                <p:oleObj name="Equation" r:id="rId3" imgW="901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275" y="3810000"/>
                        <a:ext cx="2817813" cy="67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7"/>
          <p:cNvGraphicFramePr>
            <a:graphicFrameLocks noChangeAspect="1"/>
          </p:cNvGraphicFramePr>
          <p:nvPr/>
        </p:nvGraphicFramePr>
        <p:xfrm>
          <a:off x="4643438" y="3111500"/>
          <a:ext cx="3654425" cy="197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45" name="Equation" r:id="rId5" imgW="1714320" imgH="927000" progId="Equation.3">
                  <p:embed/>
                </p:oleObj>
              </mc:Choice>
              <mc:Fallback>
                <p:oleObj name="Equation" r:id="rId5" imgW="1714320" imgH="9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3111500"/>
                        <a:ext cx="3654425" cy="1976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5748250" y="3386050"/>
            <a:ext cx="1447800" cy="137160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198" name="TextBox 9"/>
          <p:cNvSpPr txBox="1">
            <a:spLocks noChangeArrowheads="1"/>
          </p:cNvSpPr>
          <p:nvPr/>
        </p:nvSpPr>
        <p:spPr bwMode="auto">
          <a:xfrm>
            <a:off x="1509713" y="1676400"/>
            <a:ext cx="3076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prstClr val="black"/>
                </a:solidFill>
                <a:latin typeface="Arial" charset="0"/>
              </a:rPr>
              <a:t>Intrinsic Assumptions</a:t>
            </a:r>
          </a:p>
        </p:txBody>
      </p:sp>
      <p:sp>
        <p:nvSpPr>
          <p:cNvPr id="8199" name="TextBox 10"/>
          <p:cNvSpPr txBox="1">
            <a:spLocks noChangeArrowheads="1"/>
          </p:cNvSpPr>
          <p:nvPr/>
        </p:nvSpPr>
        <p:spPr bwMode="auto">
          <a:xfrm>
            <a:off x="4562475" y="1676400"/>
            <a:ext cx="31797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prstClr val="black"/>
                </a:solidFill>
                <a:latin typeface="Arial" charset="0"/>
              </a:rPr>
              <a:t>Extrinsic Assumptions</a:t>
            </a:r>
          </a:p>
          <a:p>
            <a:pPr eaLnBrk="1" hangingPunct="1">
              <a:buFont typeface="Arial" charset="0"/>
              <a:buChar char="•"/>
            </a:pPr>
            <a:r>
              <a:rPr lang="en-US" sz="2000">
                <a:solidFill>
                  <a:prstClr val="black"/>
                </a:solidFill>
                <a:latin typeface="Arial" charset="0"/>
              </a:rPr>
              <a:t> No rotation</a:t>
            </a:r>
          </a:p>
          <a:p>
            <a:pPr eaLnBrk="1" hangingPunct="1">
              <a:buFont typeface="Arial" charset="0"/>
              <a:buChar char="•"/>
            </a:pPr>
            <a:r>
              <a:rPr lang="en-US" sz="2000">
                <a:solidFill>
                  <a:prstClr val="black"/>
                </a:solidFill>
                <a:latin typeface="Arial" charset="0"/>
              </a:rPr>
              <a:t> Camera at (0,0,0)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3962400" y="39624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201" name="TextBox 8"/>
          <p:cNvSpPr txBox="1">
            <a:spLocks noChangeArrowheads="1"/>
          </p:cNvSpPr>
          <p:nvPr/>
        </p:nvSpPr>
        <p:spPr bwMode="auto">
          <a:xfrm>
            <a:off x="1295400" y="6488113"/>
            <a:ext cx="6088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prstClr val="black"/>
                </a:solidFill>
                <a:latin typeface="Arial" charset="0"/>
              </a:rPr>
              <a:t>Note: different books use different notation for parameters</a:t>
            </a:r>
          </a:p>
        </p:txBody>
      </p:sp>
    </p:spTree>
    <p:extLst>
      <p:ext uri="{BB962C8B-B14F-4D97-AF65-F5344CB8AC3E}">
        <p14:creationId xmlns:p14="http://schemas.microsoft.com/office/powerpoint/2010/main" val="38979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Oriented and Translated Camera</a:t>
            </a:r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0"/>
            <a:ext cx="66294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Line 12"/>
          <p:cNvSpPr>
            <a:spLocks noChangeShapeType="1"/>
          </p:cNvSpPr>
          <p:nvPr/>
        </p:nvSpPr>
        <p:spPr bwMode="auto">
          <a:xfrm flipV="1">
            <a:off x="7315200" y="2209800"/>
            <a:ext cx="152400" cy="1216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/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4277" name="Line 13"/>
          <p:cNvSpPr>
            <a:spLocks noChangeShapeType="1"/>
          </p:cNvSpPr>
          <p:nvPr/>
        </p:nvSpPr>
        <p:spPr bwMode="auto">
          <a:xfrm flipH="1">
            <a:off x="6705600" y="3429000"/>
            <a:ext cx="6096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/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4278" name="Line 14"/>
          <p:cNvSpPr>
            <a:spLocks noChangeShapeType="1"/>
          </p:cNvSpPr>
          <p:nvPr/>
        </p:nvSpPr>
        <p:spPr bwMode="auto">
          <a:xfrm>
            <a:off x="7315200" y="3429000"/>
            <a:ext cx="7620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/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4279" name="Text Box 15"/>
          <p:cNvSpPr txBox="1">
            <a:spLocks noChangeArrowheads="1"/>
          </p:cNvSpPr>
          <p:nvPr/>
        </p:nvSpPr>
        <p:spPr bwMode="auto">
          <a:xfrm>
            <a:off x="7315200" y="3657600"/>
            <a:ext cx="1841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4280" name="Text Box 16"/>
          <p:cNvSpPr txBox="1">
            <a:spLocks noChangeArrowheads="1"/>
          </p:cNvSpPr>
          <p:nvPr/>
        </p:nvSpPr>
        <p:spPr bwMode="auto">
          <a:xfrm>
            <a:off x="7239000" y="3489325"/>
            <a:ext cx="52863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prstClr val="black"/>
                </a:solidFill>
                <a:latin typeface="Arial" charset="0"/>
              </a:rPr>
              <a:t>O</a:t>
            </a:r>
            <a:r>
              <a:rPr lang="en-US" sz="2000" baseline="-25000">
                <a:solidFill>
                  <a:prstClr val="black"/>
                </a:solidFill>
                <a:latin typeface="Arial" charset="0"/>
              </a:rPr>
              <a:t>w</a:t>
            </a:r>
          </a:p>
        </p:txBody>
      </p:sp>
      <p:sp>
        <p:nvSpPr>
          <p:cNvPr id="54281" name="Text Box 17"/>
          <p:cNvSpPr txBox="1">
            <a:spLocks noChangeArrowheads="1"/>
          </p:cNvSpPr>
          <p:nvPr/>
        </p:nvSpPr>
        <p:spPr bwMode="auto">
          <a:xfrm>
            <a:off x="6553200" y="3962400"/>
            <a:ext cx="3746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prstClr val="black"/>
                </a:solidFill>
                <a:latin typeface="Arial" charset="0"/>
              </a:rPr>
              <a:t>i</a:t>
            </a:r>
            <a:r>
              <a:rPr lang="en-US" sz="2000" baseline="-25000">
                <a:solidFill>
                  <a:prstClr val="black"/>
                </a:solidFill>
                <a:latin typeface="Arial" charset="0"/>
              </a:rPr>
              <a:t>w</a:t>
            </a:r>
          </a:p>
        </p:txBody>
      </p:sp>
      <p:sp>
        <p:nvSpPr>
          <p:cNvPr id="54282" name="Text Box 18"/>
          <p:cNvSpPr txBox="1">
            <a:spLocks noChangeArrowheads="1"/>
          </p:cNvSpPr>
          <p:nvPr/>
        </p:nvSpPr>
        <p:spPr bwMode="auto">
          <a:xfrm>
            <a:off x="7620000" y="3048000"/>
            <a:ext cx="43973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prstClr val="black"/>
                </a:solidFill>
                <a:latin typeface="Arial" charset="0"/>
              </a:rPr>
              <a:t>k</a:t>
            </a:r>
            <a:r>
              <a:rPr lang="en-US" sz="2000" baseline="-25000">
                <a:solidFill>
                  <a:prstClr val="black"/>
                </a:solidFill>
                <a:latin typeface="Arial" charset="0"/>
              </a:rPr>
              <a:t>w</a:t>
            </a:r>
          </a:p>
        </p:txBody>
      </p:sp>
      <p:sp>
        <p:nvSpPr>
          <p:cNvPr id="54283" name="Text Box 19"/>
          <p:cNvSpPr txBox="1">
            <a:spLocks noChangeArrowheads="1"/>
          </p:cNvSpPr>
          <p:nvPr/>
        </p:nvSpPr>
        <p:spPr bwMode="auto">
          <a:xfrm>
            <a:off x="7391400" y="2133600"/>
            <a:ext cx="3746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prstClr val="black"/>
                </a:solidFill>
                <a:latin typeface="Arial" charset="0"/>
              </a:rPr>
              <a:t>j</a:t>
            </a:r>
            <a:r>
              <a:rPr lang="en-US" sz="2000" baseline="-25000">
                <a:solidFill>
                  <a:prstClr val="black"/>
                </a:solidFill>
                <a:latin typeface="Arial" charset="0"/>
              </a:rPr>
              <a:t>w</a:t>
            </a:r>
          </a:p>
        </p:txBody>
      </p:sp>
      <p:cxnSp>
        <p:nvCxnSpPr>
          <p:cNvPr id="17" name="Straight Arrow Connector 16"/>
          <p:cNvCxnSpPr>
            <a:endCxn id="54276" idx="0"/>
          </p:cNvCxnSpPr>
          <p:nvPr/>
        </p:nvCxnSpPr>
        <p:spPr>
          <a:xfrm flipV="1">
            <a:off x="3581400" y="3425825"/>
            <a:ext cx="3733800" cy="2317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85" name="TextBox 17"/>
          <p:cNvSpPr txBox="1">
            <a:spLocks noChangeArrowheads="1"/>
          </p:cNvSpPr>
          <p:nvPr/>
        </p:nvSpPr>
        <p:spPr bwMode="auto">
          <a:xfrm>
            <a:off x="5943600" y="2971800"/>
            <a:ext cx="320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 b="1">
                <a:solidFill>
                  <a:srgbClr val="1F497D"/>
                </a:solidFill>
                <a:latin typeface="Arial" charset="0"/>
              </a:rPr>
              <a:t>t</a:t>
            </a:r>
          </a:p>
        </p:txBody>
      </p:sp>
      <p:sp>
        <p:nvSpPr>
          <p:cNvPr id="22" name="Curved Left Arrow 21"/>
          <p:cNvSpPr/>
          <p:nvPr/>
        </p:nvSpPr>
        <p:spPr>
          <a:xfrm rot="19926854">
            <a:off x="8043863" y="1749425"/>
            <a:ext cx="739775" cy="17240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4287" name="TextBox 22"/>
          <p:cNvSpPr txBox="1">
            <a:spLocks noChangeArrowheads="1"/>
          </p:cNvSpPr>
          <p:nvPr/>
        </p:nvSpPr>
        <p:spPr bwMode="auto">
          <a:xfrm>
            <a:off x="7772400" y="1219200"/>
            <a:ext cx="4810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 b="1">
                <a:solidFill>
                  <a:srgbClr val="1F497D"/>
                </a:solidFill>
                <a:latin typeface="Arial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17836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Allow camera translation</a:t>
            </a:r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304800" y="3810000"/>
          <a:ext cx="2778125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68" name="Equation" r:id="rId3" imgW="888840" imgH="215640" progId="Equation.3">
                  <p:embed/>
                </p:oleObj>
              </mc:Choice>
              <mc:Fallback>
                <p:oleObj name="Equation" r:id="rId3" imgW="8888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810000"/>
                        <a:ext cx="2778125" cy="67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7658058"/>
              </p:ext>
            </p:extLst>
          </p:nvPr>
        </p:nvGraphicFramePr>
        <p:xfrm>
          <a:off x="3930650" y="3124200"/>
          <a:ext cx="5084763" cy="194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69" name="Equation" r:id="rId5" imgW="2387520" imgH="914400" progId="Equation.3">
                  <p:embed/>
                </p:oleObj>
              </mc:Choice>
              <mc:Fallback>
                <p:oleObj name="Equation" r:id="rId5" imgW="238752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0650" y="3124200"/>
                        <a:ext cx="5084763" cy="1949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1509713" y="1676400"/>
            <a:ext cx="3076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prstClr val="black"/>
                </a:solidFill>
                <a:latin typeface="Arial" charset="0"/>
              </a:rPr>
              <a:t>Intrinsic Assumptions</a:t>
            </a:r>
          </a:p>
        </p:txBody>
      </p:sp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4562475" y="1676400"/>
            <a:ext cx="31797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prstClr val="black"/>
                </a:solidFill>
                <a:latin typeface="Arial" charset="0"/>
              </a:rPr>
              <a:t>Extrinsic Assumptions</a:t>
            </a:r>
          </a:p>
          <a:p>
            <a:pPr eaLnBrk="1" hangingPunct="1">
              <a:buFont typeface="Arial" charset="0"/>
              <a:buChar char="•"/>
            </a:pPr>
            <a:r>
              <a:rPr lang="en-US" sz="2000">
                <a:solidFill>
                  <a:prstClr val="black"/>
                </a:solidFill>
                <a:latin typeface="Arial" charset="0"/>
              </a:rPr>
              <a:t> No rotation</a:t>
            </a:r>
          </a:p>
          <a:p>
            <a:pPr eaLnBrk="1" hangingPunct="1"/>
            <a:endParaRPr lang="en-US" sz="20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276600" y="39624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67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3D Rotation of Points</a:t>
            </a:r>
          </a:p>
        </p:txBody>
      </p:sp>
      <p:sp>
        <p:nvSpPr>
          <p:cNvPr id="393219" name="Text Box 3"/>
          <p:cNvSpPr txBox="1">
            <a:spLocks noChangeArrowheads="1"/>
          </p:cNvSpPr>
          <p:nvPr/>
        </p:nvSpPr>
        <p:spPr bwMode="auto">
          <a:xfrm>
            <a:off x="533400" y="1443038"/>
            <a:ext cx="801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prstClr val="black"/>
                </a:solidFill>
                <a:latin typeface="Arial" charset="0"/>
              </a:rPr>
              <a:t>Rotation around the coordinate axes</a:t>
            </a:r>
            <a:r>
              <a:rPr lang="en-US" sz="240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lang="en-US" sz="2400">
                <a:solidFill>
                  <a:srgbClr val="CC3300"/>
                </a:solidFill>
                <a:latin typeface="Arial" charset="0"/>
              </a:rPr>
              <a:t>counter-clockwise</a:t>
            </a:r>
            <a:r>
              <a:rPr lang="en-US" sz="240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</a:t>
            </a:r>
          </a:p>
        </p:txBody>
      </p:sp>
      <p:graphicFrame>
        <p:nvGraphicFramePr>
          <p:cNvPr id="393220" name="Object 4"/>
          <p:cNvGraphicFramePr>
            <a:graphicFrameLocks noChangeAspect="1"/>
          </p:cNvGraphicFramePr>
          <p:nvPr/>
        </p:nvGraphicFramePr>
        <p:xfrm>
          <a:off x="4038600" y="2276475"/>
          <a:ext cx="3470275" cy="404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81" name="Equation" r:id="rId3" imgW="1828800" imgH="2133360" progId="Equation.3">
                  <p:embed/>
                </p:oleObj>
              </mc:Choice>
              <mc:Fallback>
                <p:oleObj name="Equation" r:id="rId3" imgW="1828800" imgH="2133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276475"/>
                        <a:ext cx="3470275" cy="404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98525" y="2743200"/>
            <a:ext cx="2241550" cy="2286000"/>
            <a:chOff x="566" y="1680"/>
            <a:chExt cx="1412" cy="1440"/>
          </a:xfrm>
        </p:grpSpPr>
        <p:sp>
          <p:nvSpPr>
            <p:cNvPr id="10250" name="Line 6"/>
            <p:cNvSpPr>
              <a:spLocks noChangeShapeType="1"/>
            </p:cNvSpPr>
            <p:nvPr/>
          </p:nvSpPr>
          <p:spPr bwMode="auto">
            <a:xfrm flipV="1">
              <a:off x="730" y="1680"/>
              <a:ext cx="0" cy="144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hangingPunct="1"/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251" name="Line 7"/>
            <p:cNvSpPr>
              <a:spLocks noChangeShapeType="1"/>
            </p:cNvSpPr>
            <p:nvPr/>
          </p:nvSpPr>
          <p:spPr bwMode="auto">
            <a:xfrm>
              <a:off x="586" y="2976"/>
              <a:ext cx="1392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hangingPunct="1"/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252" name="Line 8"/>
            <p:cNvSpPr>
              <a:spLocks noChangeShapeType="1"/>
            </p:cNvSpPr>
            <p:nvPr/>
          </p:nvSpPr>
          <p:spPr bwMode="auto">
            <a:xfrm flipV="1">
              <a:off x="730" y="2304"/>
              <a:ext cx="71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hangingPunct="1"/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93227" name="Text Box 11"/>
            <p:cNvSpPr txBox="1">
              <a:spLocks noChangeArrowheads="1"/>
            </p:cNvSpPr>
            <p:nvPr/>
          </p:nvSpPr>
          <p:spPr bwMode="auto">
            <a:xfrm>
              <a:off x="1680" y="2637"/>
              <a:ext cx="19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p</a:t>
              </a:r>
            </a:p>
          </p:txBody>
        </p:sp>
        <p:sp>
          <p:nvSpPr>
            <p:cNvPr id="393231" name="Text Box 15"/>
            <p:cNvSpPr txBox="1">
              <a:spLocks noChangeArrowheads="1"/>
            </p:cNvSpPr>
            <p:nvPr/>
          </p:nvSpPr>
          <p:spPr bwMode="auto">
            <a:xfrm>
              <a:off x="1056" y="2016"/>
              <a:ext cx="25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p</a:t>
              </a:r>
              <a:r>
                <a:rPr lang="en-US" sz="200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’</a:t>
              </a:r>
            </a:p>
          </p:txBody>
        </p:sp>
        <p:sp>
          <p:nvSpPr>
            <p:cNvPr id="10255" name="Line 16"/>
            <p:cNvSpPr>
              <a:spLocks noChangeShapeType="1"/>
            </p:cNvSpPr>
            <p:nvPr/>
          </p:nvSpPr>
          <p:spPr bwMode="auto">
            <a:xfrm flipV="1">
              <a:off x="720" y="2832"/>
              <a:ext cx="91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hangingPunct="1"/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256" name="Line 17"/>
            <p:cNvSpPr>
              <a:spLocks noChangeShapeType="1"/>
            </p:cNvSpPr>
            <p:nvPr/>
          </p:nvSpPr>
          <p:spPr bwMode="auto">
            <a:xfrm>
              <a:off x="1632" y="283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93234" name="Text Box 18"/>
            <p:cNvSpPr txBox="1">
              <a:spLocks noChangeArrowheads="1"/>
            </p:cNvSpPr>
            <p:nvPr/>
          </p:nvSpPr>
          <p:spPr bwMode="auto">
            <a:xfrm>
              <a:off x="1574" y="2333"/>
              <a:ext cx="1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g</a:t>
              </a:r>
              <a:endParaRPr lang="en-US" sz="240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endParaRPr>
            </a:p>
          </p:txBody>
        </p:sp>
        <p:sp>
          <p:nvSpPr>
            <p:cNvPr id="393236" name="Text Box 20"/>
            <p:cNvSpPr txBox="1">
              <a:spLocks noChangeArrowheads="1"/>
            </p:cNvSpPr>
            <p:nvPr/>
          </p:nvSpPr>
          <p:spPr bwMode="auto">
            <a:xfrm>
              <a:off x="566" y="2669"/>
              <a:ext cx="2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y</a:t>
              </a:r>
            </a:p>
          </p:txBody>
        </p:sp>
        <p:sp>
          <p:nvSpPr>
            <p:cNvPr id="10259" name="Arc 22"/>
            <p:cNvSpPr>
              <a:spLocks/>
            </p:cNvSpPr>
            <p:nvPr/>
          </p:nvSpPr>
          <p:spPr bwMode="auto">
            <a:xfrm>
              <a:off x="1440" y="2304"/>
              <a:ext cx="192" cy="52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10246" name="AutoShape 24"/>
          <p:cNvSpPr>
            <a:spLocks noChangeArrowheads="1"/>
          </p:cNvSpPr>
          <p:nvPr/>
        </p:nvSpPr>
        <p:spPr bwMode="auto">
          <a:xfrm rot="3319573" flipH="1">
            <a:off x="2590800" y="3276600"/>
            <a:ext cx="838200" cy="533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47" name="Line 25"/>
          <p:cNvSpPr>
            <a:spLocks noChangeShapeType="1"/>
          </p:cNvSpPr>
          <p:nvPr/>
        </p:nvSpPr>
        <p:spPr bwMode="auto">
          <a:xfrm flipH="1">
            <a:off x="330200" y="4800600"/>
            <a:ext cx="838200" cy="1219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/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93242" name="Text Box 26"/>
          <p:cNvSpPr txBox="1">
            <a:spLocks noChangeArrowheads="1"/>
          </p:cNvSpPr>
          <p:nvPr/>
        </p:nvSpPr>
        <p:spPr bwMode="auto">
          <a:xfrm>
            <a:off x="441325" y="5608638"/>
            <a:ext cx="347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z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615238" y="0"/>
            <a:ext cx="1528762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050" dirty="0">
                <a:solidFill>
                  <a:prstClr val="black"/>
                </a:solidFill>
                <a:latin typeface="Arial" charset="0"/>
              </a:rPr>
              <a:t>Slide Credit: </a:t>
            </a:r>
            <a:r>
              <a:rPr lang="en-US" sz="1050" dirty="0" err="1">
                <a:solidFill>
                  <a:prstClr val="black"/>
                </a:solidFill>
                <a:latin typeface="Arial" charset="0"/>
              </a:rPr>
              <a:t>Saverese</a:t>
            </a:r>
            <a:endParaRPr lang="en-US" sz="105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58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-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Multiple views</a:t>
            </a:r>
          </a:p>
        </p:txBody>
      </p:sp>
      <p:pic>
        <p:nvPicPr>
          <p:cNvPr id="1361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2" t="24101" r="21704" b="13644"/>
          <a:stretch>
            <a:fillRect/>
          </a:stretch>
        </p:blipFill>
        <p:spPr bwMode="auto">
          <a:xfrm>
            <a:off x="153988" y="1255713"/>
            <a:ext cx="4089400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6" name="Text Box 5"/>
          <p:cNvSpPr txBox="1">
            <a:spLocks noChangeArrowheads="1"/>
          </p:cNvSpPr>
          <p:nvPr/>
        </p:nvSpPr>
        <p:spPr bwMode="auto">
          <a:xfrm>
            <a:off x="153988" y="4213225"/>
            <a:ext cx="18716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Hartley and Zisserman</a:t>
            </a:r>
          </a:p>
        </p:txBody>
      </p:sp>
      <p:sp>
        <p:nvSpPr>
          <p:cNvPr id="136197" name="Text Box 8"/>
          <p:cNvSpPr txBox="1">
            <a:spLocks noChangeArrowheads="1"/>
          </p:cNvSpPr>
          <p:nvPr/>
        </p:nvSpPr>
        <p:spPr bwMode="auto">
          <a:xfrm>
            <a:off x="7356475" y="3646488"/>
            <a:ext cx="18716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rgbClr val="FFFFFF"/>
                </a:solidFill>
              </a:rPr>
              <a:t>Lowe</a:t>
            </a:r>
          </a:p>
        </p:txBody>
      </p:sp>
      <p:sp>
        <p:nvSpPr>
          <p:cNvPr id="136198" name="Text Box 16"/>
          <p:cNvSpPr txBox="1">
            <a:spLocks noChangeArrowheads="1"/>
          </p:cNvSpPr>
          <p:nvPr/>
        </p:nvSpPr>
        <p:spPr bwMode="auto">
          <a:xfrm>
            <a:off x="4745038" y="3251200"/>
            <a:ext cx="41624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stereo vision</a:t>
            </a:r>
            <a:br>
              <a:rPr lang="en-US" altLang="en-US" sz="2800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structure from motion</a:t>
            </a:r>
            <a:br>
              <a:rPr lang="en-US" altLang="en-US" sz="2800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optical flow</a:t>
            </a:r>
          </a:p>
        </p:txBody>
      </p:sp>
      <p:pic>
        <p:nvPicPr>
          <p:cNvPr id="136199" name="Picture 14" descr="bf_middlebur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28" b="49648"/>
          <a:stretch>
            <a:fillRect/>
          </a:stretch>
        </p:blipFill>
        <p:spPr bwMode="auto">
          <a:xfrm>
            <a:off x="665163" y="4852988"/>
            <a:ext cx="3249612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Allow camera rotation</a:t>
            </a:r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3124200" y="2133600"/>
          <a:ext cx="2936875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16" name="Equation" r:id="rId3" imgW="939600" imgH="215640" progId="Equation.3">
                  <p:embed/>
                </p:oleObj>
              </mc:Choice>
              <mc:Fallback>
                <p:oleObj name="Equation" r:id="rId3" imgW="9396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133600"/>
                        <a:ext cx="2936875" cy="67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7"/>
          <p:cNvGraphicFramePr>
            <a:graphicFrameLocks noChangeAspect="1"/>
          </p:cNvGraphicFramePr>
          <p:nvPr/>
        </p:nvGraphicFramePr>
        <p:xfrm>
          <a:off x="1747838" y="3568700"/>
          <a:ext cx="5518150" cy="197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17" name="Equation" r:id="rId5" imgW="2590560" imgH="927000" progId="Equation.3">
                  <p:embed/>
                </p:oleObj>
              </mc:Choice>
              <mc:Fallback>
                <p:oleObj name="Equation" r:id="rId5" imgW="2590560" imgH="9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7838" y="3568700"/>
                        <a:ext cx="5518150" cy="1976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rot="5400000">
            <a:off x="4343400" y="29718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79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Degrees of freedom</a:t>
            </a: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3124200" y="2133600"/>
          <a:ext cx="2936875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40" name="Equation" r:id="rId4" imgW="939600" imgH="215640" progId="Equation.3">
                  <p:embed/>
                </p:oleObj>
              </mc:Choice>
              <mc:Fallback>
                <p:oleObj name="Equation" r:id="rId4" imgW="9396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133600"/>
                        <a:ext cx="2936875" cy="67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7"/>
          <p:cNvGraphicFramePr>
            <a:graphicFrameLocks noChangeAspect="1"/>
          </p:cNvGraphicFramePr>
          <p:nvPr/>
        </p:nvGraphicFramePr>
        <p:xfrm>
          <a:off x="1749425" y="3568700"/>
          <a:ext cx="5516563" cy="197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41" name="Equation" r:id="rId6" imgW="2590560" imgH="927000" progId="Equation.3">
                  <p:embed/>
                </p:oleObj>
              </mc:Choice>
              <mc:Fallback>
                <p:oleObj name="Equation" r:id="rId6" imgW="2590560" imgH="9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425" y="3568700"/>
                        <a:ext cx="5516563" cy="1976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rot="5400000">
            <a:off x="4343400" y="29718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3276600" y="34290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prstClr val="black"/>
                </a:solidFill>
                <a:latin typeface="Arial" charset="0"/>
              </a:rPr>
              <a:t>5</a:t>
            </a:r>
          </a:p>
        </p:txBody>
      </p:sp>
      <p:sp>
        <p:nvSpPr>
          <p:cNvPr id="12295" name="TextBox 6"/>
          <p:cNvSpPr txBox="1">
            <a:spLocks noChangeArrowheads="1"/>
          </p:cNvSpPr>
          <p:nvPr/>
        </p:nvSpPr>
        <p:spPr bwMode="auto">
          <a:xfrm>
            <a:off x="5257800" y="34290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prstClr val="black"/>
                </a:solidFill>
                <a:latin typeface="Arial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5651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Beyond Pinholes: Radial Distortion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5143500" cy="284734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Common in wide-angle lenses or for special applications (e.g., security)</a:t>
            </a:r>
          </a:p>
          <a:p>
            <a:r>
              <a:rPr lang="en-US" dirty="0" smtClean="0"/>
              <a:t>Creates non-linear terms in projection</a:t>
            </a:r>
          </a:p>
          <a:p>
            <a:r>
              <a:rPr lang="en-US" dirty="0" smtClean="0"/>
              <a:t>Usually handled by through solving for non-linear terms and then correcting image</a:t>
            </a:r>
            <a:endParaRPr lang="en-US" dirty="0"/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547" y="3837946"/>
            <a:ext cx="52959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209800"/>
            <a:ext cx="305435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-17463" y="6596063"/>
            <a:ext cx="1998663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050" dirty="0">
                <a:solidFill>
                  <a:prstClr val="black"/>
                </a:solidFill>
                <a:latin typeface="Arial" charset="0"/>
              </a:rPr>
              <a:t>Image from Martin </a:t>
            </a:r>
            <a:r>
              <a:rPr lang="en-US" sz="1050" dirty="0" err="1">
                <a:solidFill>
                  <a:prstClr val="black"/>
                </a:solidFill>
                <a:latin typeface="Arial" charset="0"/>
              </a:rPr>
              <a:t>Habbecke</a:t>
            </a:r>
            <a:endParaRPr lang="en-US" sz="105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6326" name="TextBox 7"/>
          <p:cNvSpPr txBox="1">
            <a:spLocks noChangeArrowheads="1"/>
          </p:cNvSpPr>
          <p:nvPr/>
        </p:nvSpPr>
        <p:spPr bwMode="auto">
          <a:xfrm>
            <a:off x="6019800" y="5943600"/>
            <a:ext cx="26130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prstClr val="black"/>
                </a:solidFill>
                <a:latin typeface="Arial" charset="0"/>
              </a:rPr>
              <a:t>Corrected Barrel Distortion</a:t>
            </a:r>
          </a:p>
        </p:txBody>
      </p:sp>
    </p:spTree>
    <p:extLst>
      <p:ext uri="{BB962C8B-B14F-4D97-AF65-F5344CB8AC3E}">
        <p14:creationId xmlns:p14="http://schemas.microsoft.com/office/powerpoint/2010/main" val="12971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calibrate the camera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(also called “camera </a:t>
            </a:r>
            <a:r>
              <a:rPr lang="en-US" dirty="0" err="1" smtClean="0"/>
              <a:t>resectioning</a:t>
            </a:r>
            <a:r>
              <a:rPr lang="en-US" dirty="0" smtClean="0"/>
              <a:t>”)</a:t>
            </a:r>
            <a:endParaRPr lang="en-US" dirty="0"/>
          </a:p>
        </p:txBody>
      </p:sp>
      <p:graphicFrame>
        <p:nvGraphicFramePr>
          <p:cNvPr id="678914" name="Object 2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84591184"/>
              </p:ext>
            </p:extLst>
          </p:nvPr>
        </p:nvGraphicFramePr>
        <p:xfrm>
          <a:off x="2098675" y="2916238"/>
          <a:ext cx="5099050" cy="293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68" name="Equation" r:id="rId4" imgW="1587240" imgH="914400" progId="Equation.3">
                  <p:embed/>
                </p:oleObj>
              </mc:Choice>
              <mc:Fallback>
                <p:oleObj name="Equation" r:id="rId4" imgW="158724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8675" y="2916238"/>
                        <a:ext cx="5099050" cy="293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8915" name="Object 4"/>
          <p:cNvGraphicFramePr>
            <a:graphicFrameLocks noChangeAspect="1"/>
          </p:cNvGraphicFramePr>
          <p:nvPr/>
        </p:nvGraphicFramePr>
        <p:xfrm>
          <a:off x="2133600" y="1676400"/>
          <a:ext cx="49752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69" name="Equation" r:id="rId6" imgW="939600" imgH="215640" progId="Equation.3">
                  <p:embed/>
                </p:oleObj>
              </mc:Choice>
              <mc:Fallback>
                <p:oleObj name="Equation" r:id="rId6" imgW="9396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676400"/>
                        <a:ext cx="4975225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093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Calibrating the Camera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Use an scene with known geometry</a:t>
            </a:r>
          </a:p>
          <a:p>
            <a:pPr lvl="1"/>
            <a:r>
              <a:rPr lang="en-US" dirty="0" smtClean="0"/>
              <a:t>Correspond image points to 3d points</a:t>
            </a:r>
          </a:p>
          <a:p>
            <a:pPr lvl="1"/>
            <a:r>
              <a:rPr lang="en-US" dirty="0" smtClean="0"/>
              <a:t>Get least squares solution (or non-linear solution)</a:t>
            </a:r>
            <a:endParaRPr lang="en-US" dirty="0"/>
          </a:p>
        </p:txBody>
      </p:sp>
      <p:pic>
        <p:nvPicPr>
          <p:cNvPr id="6" name="Picture 4" descr="CalCub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429000"/>
            <a:ext cx="3810000" cy="3140075"/>
          </a:xfrm>
          <a:prstGeom prst="rect">
            <a:avLst/>
          </a:prstGeom>
          <a:noFill/>
        </p:spPr>
      </p:pic>
      <p:graphicFrame>
        <p:nvGraphicFramePr>
          <p:cNvPr id="677892" name="Object 4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4610100" y="4051300"/>
          <a:ext cx="4270375" cy="180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45" name="Equation" r:id="rId6" imgW="2158920" imgH="914400" progId="Equation.3">
                  <p:embed/>
                </p:oleObj>
              </mc:Choice>
              <mc:Fallback>
                <p:oleObj name="Equation" r:id="rId6" imgW="215892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0100" y="4051300"/>
                        <a:ext cx="4270375" cy="180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own Arrow 3"/>
          <p:cNvSpPr/>
          <p:nvPr/>
        </p:nvSpPr>
        <p:spPr>
          <a:xfrm>
            <a:off x="8382000" y="3505200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724400" y="3677986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391400" y="2672318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Known 3d locations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5800" y="2777391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Known 2d image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coords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 rot="10800000">
            <a:off x="6629400" y="5782544"/>
            <a:ext cx="381000" cy="533400"/>
          </a:xfrm>
          <a:prstGeom prst="downArrow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686299" y="6300787"/>
            <a:ext cx="4457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Unknown Camera Parameters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73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7" grpId="0"/>
      <p:bldP spid="10" grpId="0"/>
      <p:bldP spid="11" grpId="0" animBg="1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calibrate a camera?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19200"/>
            <a:ext cx="8686800" cy="5548388"/>
          </a:xfrm>
        </p:spPr>
      </p:pic>
      <p:sp>
        <p:nvSpPr>
          <p:cNvPr id="5" name="TextBox 4"/>
          <p:cNvSpPr txBox="1"/>
          <p:nvPr/>
        </p:nvSpPr>
        <p:spPr>
          <a:xfrm>
            <a:off x="5638800" y="1600200"/>
            <a:ext cx="2286000" cy="4401205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312.747 309.140 30.086</a:t>
            </a:r>
          </a:p>
          <a:p>
            <a:pPr algn="ctr"/>
            <a:r>
              <a:rPr lang="en-US" sz="1400" dirty="0"/>
              <a:t>305.796 311.649 30.356</a:t>
            </a:r>
          </a:p>
          <a:p>
            <a:pPr algn="ctr"/>
            <a:r>
              <a:rPr lang="en-US" sz="1400" dirty="0"/>
              <a:t>307.694 312.358 30.418</a:t>
            </a:r>
          </a:p>
          <a:p>
            <a:pPr algn="ctr"/>
            <a:r>
              <a:rPr lang="en-US" sz="1400" dirty="0"/>
              <a:t>310.149 307.186 29.298</a:t>
            </a:r>
          </a:p>
          <a:p>
            <a:pPr algn="ctr"/>
            <a:r>
              <a:rPr lang="en-US" sz="1400" dirty="0"/>
              <a:t>311.937 310.105 29.216</a:t>
            </a:r>
          </a:p>
          <a:p>
            <a:pPr algn="ctr"/>
            <a:r>
              <a:rPr lang="en-US" sz="1400" dirty="0"/>
              <a:t>311.202 307.572 30.682</a:t>
            </a:r>
          </a:p>
          <a:p>
            <a:pPr algn="ctr"/>
            <a:r>
              <a:rPr lang="en-US" sz="1400" dirty="0"/>
              <a:t>307.106 306.876 28.660</a:t>
            </a:r>
          </a:p>
          <a:p>
            <a:pPr algn="ctr"/>
            <a:r>
              <a:rPr lang="en-US" sz="1400" dirty="0"/>
              <a:t>309.317 312.490 30.230</a:t>
            </a:r>
          </a:p>
          <a:p>
            <a:pPr algn="ctr"/>
            <a:r>
              <a:rPr lang="en-US" sz="1400" dirty="0"/>
              <a:t>307.435 310.151 29.318</a:t>
            </a:r>
          </a:p>
          <a:p>
            <a:pPr algn="ctr"/>
            <a:r>
              <a:rPr lang="en-US" sz="1400" dirty="0"/>
              <a:t>308.253 306.300 28.881</a:t>
            </a:r>
          </a:p>
          <a:p>
            <a:pPr algn="ctr"/>
            <a:r>
              <a:rPr lang="en-US" sz="1400" dirty="0"/>
              <a:t>306.650 309.301 28.905</a:t>
            </a:r>
          </a:p>
          <a:p>
            <a:pPr algn="ctr"/>
            <a:r>
              <a:rPr lang="en-US" sz="1400" dirty="0"/>
              <a:t>308.069 306.831 29.189</a:t>
            </a:r>
          </a:p>
          <a:p>
            <a:pPr algn="ctr"/>
            <a:r>
              <a:rPr lang="en-US" sz="1400" dirty="0"/>
              <a:t>309.671 308.834 29.029</a:t>
            </a:r>
          </a:p>
          <a:p>
            <a:pPr algn="ctr"/>
            <a:r>
              <a:rPr lang="en-US" sz="1400" dirty="0"/>
              <a:t>308.255 309.955 29.267</a:t>
            </a:r>
          </a:p>
          <a:p>
            <a:pPr algn="ctr"/>
            <a:r>
              <a:rPr lang="en-US" sz="1400" dirty="0"/>
              <a:t>307.546 308.613 28.963</a:t>
            </a:r>
          </a:p>
          <a:p>
            <a:pPr algn="ctr"/>
            <a:r>
              <a:rPr lang="en-US" sz="1400" dirty="0"/>
              <a:t>311.036 309.206 28.913</a:t>
            </a:r>
          </a:p>
          <a:p>
            <a:pPr algn="ctr"/>
            <a:r>
              <a:rPr lang="en-US" sz="1400" dirty="0"/>
              <a:t>307.518 308.175 29.069</a:t>
            </a:r>
          </a:p>
          <a:p>
            <a:pPr algn="ctr"/>
            <a:r>
              <a:rPr lang="en-US" sz="1400" dirty="0"/>
              <a:t>309.950 311.262 29.990</a:t>
            </a:r>
          </a:p>
          <a:p>
            <a:pPr algn="ctr"/>
            <a:r>
              <a:rPr lang="en-US" sz="1400" dirty="0"/>
              <a:t>312.160 310.772 29.080</a:t>
            </a:r>
          </a:p>
          <a:p>
            <a:pPr algn="ctr"/>
            <a:r>
              <a:rPr lang="en-US" sz="1400" dirty="0"/>
              <a:t>311.988 312.709 </a:t>
            </a:r>
            <a:r>
              <a:rPr lang="en-US" sz="1400" dirty="0" smtClean="0"/>
              <a:t>30.514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1600199"/>
            <a:ext cx="1082040" cy="4401205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880  214</a:t>
            </a:r>
          </a:p>
          <a:p>
            <a:pPr algn="ctr"/>
            <a:r>
              <a:rPr lang="en-US" sz="1400" dirty="0"/>
              <a:t> 43  203</a:t>
            </a:r>
          </a:p>
          <a:p>
            <a:pPr algn="ctr"/>
            <a:r>
              <a:rPr lang="en-US" sz="1400" dirty="0"/>
              <a:t>270  197</a:t>
            </a:r>
          </a:p>
          <a:p>
            <a:pPr algn="ctr"/>
            <a:r>
              <a:rPr lang="en-US" sz="1400" dirty="0"/>
              <a:t>886  347</a:t>
            </a:r>
          </a:p>
          <a:p>
            <a:pPr algn="ctr"/>
            <a:r>
              <a:rPr lang="en-US" sz="1400" dirty="0"/>
              <a:t>745  302</a:t>
            </a:r>
          </a:p>
          <a:p>
            <a:pPr algn="ctr"/>
            <a:r>
              <a:rPr lang="en-US" sz="1400" dirty="0"/>
              <a:t>943  128</a:t>
            </a:r>
          </a:p>
          <a:p>
            <a:pPr algn="ctr"/>
            <a:r>
              <a:rPr lang="en-US" sz="1400" dirty="0"/>
              <a:t>476  590</a:t>
            </a:r>
          </a:p>
          <a:p>
            <a:pPr algn="ctr"/>
            <a:r>
              <a:rPr lang="en-US" sz="1400" dirty="0"/>
              <a:t>419  214</a:t>
            </a:r>
          </a:p>
          <a:p>
            <a:pPr algn="ctr"/>
            <a:r>
              <a:rPr lang="en-US" sz="1400" dirty="0"/>
              <a:t>317  335</a:t>
            </a:r>
          </a:p>
          <a:p>
            <a:pPr algn="ctr"/>
            <a:r>
              <a:rPr lang="en-US" sz="1400" dirty="0"/>
              <a:t>783  521</a:t>
            </a:r>
          </a:p>
          <a:p>
            <a:pPr algn="ctr"/>
            <a:r>
              <a:rPr lang="en-US" sz="1400" dirty="0"/>
              <a:t>235  427</a:t>
            </a:r>
          </a:p>
          <a:p>
            <a:pPr algn="ctr"/>
            <a:r>
              <a:rPr lang="en-US" sz="1400" dirty="0"/>
              <a:t>665  429</a:t>
            </a:r>
          </a:p>
          <a:p>
            <a:pPr algn="ctr"/>
            <a:r>
              <a:rPr lang="en-US" sz="1400" dirty="0"/>
              <a:t>655  362</a:t>
            </a:r>
          </a:p>
          <a:p>
            <a:pPr algn="ctr"/>
            <a:r>
              <a:rPr lang="en-US" sz="1400" dirty="0"/>
              <a:t>427  333</a:t>
            </a:r>
          </a:p>
          <a:p>
            <a:pPr algn="ctr"/>
            <a:r>
              <a:rPr lang="en-US" sz="1400" dirty="0"/>
              <a:t>412  415</a:t>
            </a:r>
          </a:p>
          <a:p>
            <a:pPr algn="ctr"/>
            <a:r>
              <a:rPr lang="en-US" sz="1400" dirty="0"/>
              <a:t>746  351</a:t>
            </a:r>
          </a:p>
          <a:p>
            <a:pPr algn="ctr"/>
            <a:r>
              <a:rPr lang="en-US" sz="1400" dirty="0"/>
              <a:t>434  415</a:t>
            </a:r>
          </a:p>
          <a:p>
            <a:pPr algn="ctr"/>
            <a:r>
              <a:rPr lang="en-US" sz="1400" dirty="0"/>
              <a:t>525  234</a:t>
            </a:r>
          </a:p>
          <a:p>
            <a:pPr algn="ctr"/>
            <a:r>
              <a:rPr lang="en-US" sz="1400" dirty="0"/>
              <a:t>716  308</a:t>
            </a:r>
          </a:p>
          <a:p>
            <a:pPr algn="ctr"/>
            <a:r>
              <a:rPr lang="en-US" sz="1400" dirty="0"/>
              <a:t>602  </a:t>
            </a:r>
            <a:r>
              <a:rPr lang="en-US" sz="1400" dirty="0" smtClean="0"/>
              <a:t>187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791200" y="6858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Known 3d locations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" y="657693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Known 2d image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coords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75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0776283"/>
              </p:ext>
            </p:extLst>
          </p:nvPr>
        </p:nvGraphicFramePr>
        <p:xfrm>
          <a:off x="2362200" y="1074737"/>
          <a:ext cx="4270375" cy="180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06" name="Equation" r:id="rId9" imgW="2158920" imgH="914400" progId="Equation.3">
                  <p:embed/>
                </p:oleObj>
              </mc:Choice>
              <mc:Fallback>
                <p:oleObj name="Equation" r:id="rId9" imgW="215892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074737"/>
                        <a:ext cx="4270375" cy="180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07307560"/>
              </p:ext>
            </p:extLst>
          </p:nvPr>
        </p:nvGraphicFramePr>
        <p:xfrm>
          <a:off x="2640012" y="3124200"/>
          <a:ext cx="364172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07" name="Equation" r:id="rId11" imgW="1841400" imgH="228600" progId="Equation.3">
                  <p:embed/>
                </p:oleObj>
              </mc:Choice>
              <mc:Fallback>
                <p:oleObj name="Equation" r:id="rId11" imgW="1841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2" y="3124200"/>
                        <a:ext cx="3641725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715960594"/>
              </p:ext>
            </p:extLst>
          </p:nvPr>
        </p:nvGraphicFramePr>
        <p:xfrm>
          <a:off x="2637992" y="3657600"/>
          <a:ext cx="3690937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08" name="Equation" r:id="rId13" imgW="1866600" imgH="228600" progId="Equation.3">
                  <p:embed/>
                </p:oleObj>
              </mc:Choice>
              <mc:Fallback>
                <p:oleObj name="Equation" r:id="rId13" imgW="1866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7992" y="3657600"/>
                        <a:ext cx="3690937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560334605"/>
              </p:ext>
            </p:extLst>
          </p:nvPr>
        </p:nvGraphicFramePr>
        <p:xfrm>
          <a:off x="2741612" y="4191000"/>
          <a:ext cx="354012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09" name="Equation" r:id="rId15" imgW="1790640" imgH="228600" progId="Equation.3">
                  <p:embed/>
                </p:oleObj>
              </mc:Choice>
              <mc:Fallback>
                <p:oleObj name="Equation" r:id="rId15" imgW="1790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1612" y="4191000"/>
                        <a:ext cx="3540125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400800" y="1500288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Known 3d locations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1500288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Known 2d image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coords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4343400" y="727075"/>
            <a:ext cx="381000" cy="533400"/>
          </a:xfrm>
          <a:prstGeom prst="downArrow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05049" y="83753"/>
            <a:ext cx="4457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Unknown Camera Parameters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017496431"/>
              </p:ext>
            </p:extLst>
          </p:nvPr>
        </p:nvGraphicFramePr>
        <p:xfrm>
          <a:off x="2690811" y="4953000"/>
          <a:ext cx="364172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10" name="Equation" r:id="rId17" imgW="1841400" imgH="431640" progId="Equation.3">
                  <p:embed/>
                </p:oleObj>
              </mc:Choice>
              <mc:Fallback>
                <p:oleObj name="Equation" r:id="rId17" imgW="1841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0811" y="4953000"/>
                        <a:ext cx="3641725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478991890"/>
              </p:ext>
            </p:extLst>
          </p:nvPr>
        </p:nvGraphicFramePr>
        <p:xfrm>
          <a:off x="2713036" y="5907088"/>
          <a:ext cx="364172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11" name="Equation" r:id="rId19" imgW="1841400" imgH="431640" progId="Equation.3">
                  <p:embed/>
                </p:oleObj>
              </mc:Choice>
              <mc:Fallback>
                <p:oleObj name="Equation" r:id="rId19" imgW="1841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3036" y="5907088"/>
                        <a:ext cx="3641725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296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362200" y="1074737"/>
          <a:ext cx="4270375" cy="180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28" name="Equation" r:id="rId10" imgW="2158920" imgH="914400" progId="Equation.3">
                  <p:embed/>
                </p:oleObj>
              </mc:Choice>
              <mc:Fallback>
                <p:oleObj name="Equation" r:id="rId10" imgW="215892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074737"/>
                        <a:ext cx="4270375" cy="180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400800" y="1500288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Known 3d locations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1500288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Known 2d image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coords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4343400" y="727075"/>
            <a:ext cx="381000" cy="533400"/>
          </a:xfrm>
          <a:prstGeom prst="downArrow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05049" y="83753"/>
            <a:ext cx="4457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Unknown Camera Parameters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300682559"/>
              </p:ext>
            </p:extLst>
          </p:nvPr>
        </p:nvGraphicFramePr>
        <p:xfrm>
          <a:off x="2690811" y="2971800"/>
          <a:ext cx="364172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29" name="Equation" r:id="rId12" imgW="1841400" imgH="431640" progId="Equation.3">
                  <p:embed/>
                </p:oleObj>
              </mc:Choice>
              <mc:Fallback>
                <p:oleObj name="Equation" r:id="rId12" imgW="1841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0811" y="2971800"/>
                        <a:ext cx="3641725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260019464"/>
              </p:ext>
            </p:extLst>
          </p:nvPr>
        </p:nvGraphicFramePr>
        <p:xfrm>
          <a:off x="2713036" y="3925888"/>
          <a:ext cx="364172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30" name="Equation" r:id="rId14" imgW="1841400" imgH="431640" progId="Equation.3">
                  <p:embed/>
                </p:oleObj>
              </mc:Choice>
              <mc:Fallback>
                <p:oleObj name="Equation" r:id="rId14" imgW="1841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3036" y="3925888"/>
                        <a:ext cx="3641725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659987992"/>
              </p:ext>
            </p:extLst>
          </p:nvPr>
        </p:nvGraphicFramePr>
        <p:xfrm>
          <a:off x="1219200" y="4876800"/>
          <a:ext cx="6781800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31" name="Equation" r:id="rId16" imgW="3429000" imgH="228600" progId="Equation.3">
                  <p:embed/>
                </p:oleObj>
              </mc:Choice>
              <mc:Fallback>
                <p:oleObj name="Equation" r:id="rId16" imgW="3429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876800"/>
                        <a:ext cx="6781800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254547820"/>
              </p:ext>
            </p:extLst>
          </p:nvPr>
        </p:nvGraphicFramePr>
        <p:xfrm>
          <a:off x="1226265" y="5329237"/>
          <a:ext cx="68326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32" name="Equation" r:id="rId18" imgW="3454200" imgH="228600" progId="Equation.3">
                  <p:embed/>
                </p:oleObj>
              </mc:Choice>
              <mc:Fallback>
                <p:oleObj name="Equation" r:id="rId18" imgW="3454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6265" y="5329237"/>
                        <a:ext cx="68326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033269166"/>
              </p:ext>
            </p:extLst>
          </p:nvPr>
        </p:nvGraphicFramePr>
        <p:xfrm>
          <a:off x="1119188" y="5927725"/>
          <a:ext cx="698182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33" name="Equation" r:id="rId20" imgW="3530520" imgH="228600" progId="Equation.3">
                  <p:embed/>
                </p:oleObj>
              </mc:Choice>
              <mc:Fallback>
                <p:oleObj name="Equation" r:id="rId20" imgW="3530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188" y="5927725"/>
                        <a:ext cx="6981825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274017311"/>
              </p:ext>
            </p:extLst>
          </p:nvPr>
        </p:nvGraphicFramePr>
        <p:xfrm>
          <a:off x="1138238" y="6380163"/>
          <a:ext cx="700881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34" name="Equation" r:id="rId22" imgW="3543120" imgH="228600" progId="Equation.3">
                  <p:embed/>
                </p:oleObj>
              </mc:Choice>
              <mc:Fallback>
                <p:oleObj name="Equation" r:id="rId22" imgW="3543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8" y="6380163"/>
                        <a:ext cx="7008812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23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362200" y="1074737"/>
          <a:ext cx="4270375" cy="180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35" name="Equation" r:id="rId8" imgW="2158920" imgH="914400" progId="Equation.3">
                  <p:embed/>
                </p:oleObj>
              </mc:Choice>
              <mc:Fallback>
                <p:oleObj name="Equation" r:id="rId8" imgW="215892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074737"/>
                        <a:ext cx="4270375" cy="180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400800" y="1500288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Known 3d locations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1500288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Known 2d image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coords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4343400" y="727075"/>
            <a:ext cx="381000" cy="533400"/>
          </a:xfrm>
          <a:prstGeom prst="downArrow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05049" y="83753"/>
            <a:ext cx="4457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Unknown Camera Parameters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751722137"/>
              </p:ext>
            </p:extLst>
          </p:nvPr>
        </p:nvGraphicFramePr>
        <p:xfrm>
          <a:off x="1119188" y="3002755"/>
          <a:ext cx="698182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36" name="Equation" r:id="rId10" imgW="3530520" imgH="228600" progId="Equation.3">
                  <p:embed/>
                </p:oleObj>
              </mc:Choice>
              <mc:Fallback>
                <p:oleObj name="Equation" r:id="rId10" imgW="3530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188" y="3002755"/>
                        <a:ext cx="6981825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564190278"/>
              </p:ext>
            </p:extLst>
          </p:nvPr>
        </p:nvGraphicFramePr>
        <p:xfrm>
          <a:off x="1138238" y="3455193"/>
          <a:ext cx="700881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37" name="Equation" r:id="rId12" imgW="3543120" imgH="228600" progId="Equation.3">
                  <p:embed/>
                </p:oleObj>
              </mc:Choice>
              <mc:Fallback>
                <p:oleObj name="Equation" r:id="rId12" imgW="3543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8" y="3455193"/>
                        <a:ext cx="7008812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540477063"/>
              </p:ext>
            </p:extLst>
          </p:nvPr>
        </p:nvGraphicFramePr>
        <p:xfrm>
          <a:off x="869950" y="4203700"/>
          <a:ext cx="7408863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38" name="Equation" r:id="rId14" imgW="3746160" imgH="228600" progId="Equation.3">
                  <p:embed/>
                </p:oleObj>
              </mc:Choice>
              <mc:Fallback>
                <p:oleObj name="Equation" r:id="rId14" imgW="3746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0" y="4203700"/>
                        <a:ext cx="7408863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47874560"/>
              </p:ext>
            </p:extLst>
          </p:nvPr>
        </p:nvGraphicFramePr>
        <p:xfrm>
          <a:off x="869950" y="4654550"/>
          <a:ext cx="74358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39" name="Equation" r:id="rId16" imgW="3759120" imgH="228600" progId="Equation.3">
                  <p:embed/>
                </p:oleObj>
              </mc:Choice>
              <mc:Fallback>
                <p:oleObj name="Equation" r:id="rId16" imgW="3759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0" y="4654550"/>
                        <a:ext cx="743585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911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59188370"/>
              </p:ext>
            </p:extLst>
          </p:nvPr>
        </p:nvGraphicFramePr>
        <p:xfrm>
          <a:off x="2439193" y="704962"/>
          <a:ext cx="4270375" cy="180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54" name="Equation" r:id="rId6" imgW="2158920" imgH="914400" progId="Equation.3">
                  <p:embed/>
                </p:oleObj>
              </mc:Choice>
              <mc:Fallback>
                <p:oleObj name="Equation" r:id="rId6" imgW="215892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9193" y="704962"/>
                        <a:ext cx="4270375" cy="180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553200" y="119275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Known 3d locations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793" y="1156301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Known 2d image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coords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4343399" y="541337"/>
            <a:ext cx="381000" cy="533400"/>
          </a:xfrm>
          <a:prstGeom prst="downArrow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05049" y="83753"/>
            <a:ext cx="4457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Unknown Camera Parameters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857815796"/>
              </p:ext>
            </p:extLst>
          </p:nvPr>
        </p:nvGraphicFramePr>
        <p:xfrm>
          <a:off x="869948" y="2438400"/>
          <a:ext cx="7408863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55" name="Equation" r:id="rId8" imgW="3746160" imgH="228600" progId="Equation.3">
                  <p:embed/>
                </p:oleObj>
              </mc:Choice>
              <mc:Fallback>
                <p:oleObj name="Equation" r:id="rId8" imgW="3746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48" y="2438400"/>
                        <a:ext cx="7408863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436932674"/>
              </p:ext>
            </p:extLst>
          </p:nvPr>
        </p:nvGraphicFramePr>
        <p:xfrm>
          <a:off x="869948" y="2889250"/>
          <a:ext cx="74358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56" name="Equation" r:id="rId10" imgW="3759120" imgH="228600" progId="Equation.3">
                  <p:embed/>
                </p:oleObj>
              </mc:Choice>
              <mc:Fallback>
                <p:oleObj name="Equation" r:id="rId10" imgW="3759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48" y="2889250"/>
                        <a:ext cx="743585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40711" y="3514896"/>
            <a:ext cx="4864689" cy="1140635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Method 1 – homogeneous linear </a:t>
            </a:r>
            <a:r>
              <a:rPr lang="en-US" sz="2400" dirty="0" smtClean="0"/>
              <a:t>system. Solve </a:t>
            </a:r>
            <a:r>
              <a:rPr lang="en-US" sz="2400" dirty="0" smtClean="0"/>
              <a:t>for m’s entries using linear least </a:t>
            </a:r>
            <a:r>
              <a:rPr lang="en-US" sz="2400" dirty="0" smtClean="0"/>
              <a:t>squares</a:t>
            </a:r>
            <a:endParaRPr lang="en-US" sz="2400" dirty="0" smtClean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836120"/>
              </p:ext>
            </p:extLst>
          </p:nvPr>
        </p:nvGraphicFramePr>
        <p:xfrm>
          <a:off x="27250" y="3581400"/>
          <a:ext cx="5907088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57" name="Equation" r:id="rId12" imgW="4991040" imgH="2768400" progId="Equation.3">
                  <p:embed/>
                </p:oleObj>
              </mc:Choice>
              <mc:Fallback>
                <p:oleObj name="Equation" r:id="rId12" imgW="4991040" imgH="2768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0" y="3581400"/>
                        <a:ext cx="5907088" cy="3276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6096000" y="4724400"/>
            <a:ext cx="3810000" cy="129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8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[U, S, V] = </a:t>
            </a:r>
            <a:r>
              <a:rPr lang="en-US" sz="18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svd</a:t>
            </a:r>
            <a:r>
              <a:rPr lang="en-US" sz="18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(A);</a:t>
            </a:r>
          </a:p>
          <a:p>
            <a:pPr marL="0" indent="0">
              <a:buFont typeface="Arial" charset="0"/>
              <a:buNone/>
            </a:pPr>
            <a:r>
              <a:rPr lang="en-US" sz="18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M = V(:,end);</a:t>
            </a:r>
          </a:p>
          <a:p>
            <a:pPr marL="0" indent="0">
              <a:buFont typeface="Arial" charset="0"/>
              <a:buNone/>
            </a:pPr>
            <a:r>
              <a:rPr lang="en-US" sz="18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M = reshape(M,[],3)';</a:t>
            </a:r>
            <a:endParaRPr lang="en-US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81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9688"/>
            <a:ext cx="8229600" cy="1143001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Why multiple views?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92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Structure and depth are inherently ambiguous from single views.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2297113"/>
            <a:ext cx="3692525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00" y="2589213"/>
            <a:ext cx="4710113" cy="288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6" name="TextBox 7"/>
          <p:cNvSpPr txBox="1">
            <a:spLocks noChangeArrowheads="1"/>
          </p:cNvSpPr>
          <p:nvPr/>
        </p:nvSpPr>
        <p:spPr bwMode="auto">
          <a:xfrm>
            <a:off x="7018338" y="6569075"/>
            <a:ext cx="34321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Images from Lana Lazebnik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660" y="2598181"/>
            <a:ext cx="4800600" cy="3154362"/>
          </a:xfrm>
        </p:spPr>
        <p:txBody>
          <a:bodyPr>
            <a:normAutofit/>
          </a:bodyPr>
          <a:lstStyle/>
          <a:p>
            <a:r>
              <a:rPr lang="en-US" sz="2400" dirty="0"/>
              <a:t>Method 2 – nonhomogeneous linear </a:t>
            </a:r>
            <a:r>
              <a:rPr lang="en-US" sz="2400" dirty="0" smtClean="0"/>
              <a:t>system. Solve </a:t>
            </a:r>
            <a:r>
              <a:rPr lang="en-US" sz="2400" dirty="0"/>
              <a:t>for m’s entries using linear least squares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336912"/>
              </p:ext>
            </p:extLst>
          </p:nvPr>
        </p:nvGraphicFramePr>
        <p:xfrm>
          <a:off x="31758" y="3657600"/>
          <a:ext cx="5516562" cy="300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42" name="Equation" r:id="rId4" imgW="4660560" imgH="2539800" progId="Equation.3">
                  <p:embed/>
                </p:oleObj>
              </mc:Choice>
              <mc:Fallback>
                <p:oleObj name="Equation" r:id="rId4" imgW="4660560" imgH="253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8" y="3657600"/>
                        <a:ext cx="5516562" cy="300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57400" y="3810000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Ax</a:t>
            </a:r>
            <a:r>
              <a:rPr lang="en-US" dirty="0" smtClean="0"/>
              <a:t>=</a:t>
            </a:r>
            <a:r>
              <a:rPr lang="en-US" b="1" dirty="0" smtClean="0"/>
              <a:t>b</a:t>
            </a:r>
            <a:r>
              <a:rPr lang="en-US" dirty="0" smtClean="0"/>
              <a:t> form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791200" y="4648200"/>
            <a:ext cx="426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M = A\Y;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M = [M;1];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M = reshape(M,[],3)';</a:t>
            </a:r>
            <a:endParaRPr lang="en-US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4348757"/>
              </p:ext>
            </p:extLst>
          </p:nvPr>
        </p:nvGraphicFramePr>
        <p:xfrm>
          <a:off x="2439193" y="704962"/>
          <a:ext cx="4270375" cy="180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43" name="Equation" r:id="rId6" imgW="2158920" imgH="914400" progId="Equation.3">
                  <p:embed/>
                </p:oleObj>
              </mc:Choice>
              <mc:Fallback>
                <p:oleObj name="Equation" r:id="rId6" imgW="215892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9193" y="704962"/>
                        <a:ext cx="4270375" cy="180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553200" y="119275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Known 3d locations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793" y="1156301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Known 2d image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coords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4343399" y="541337"/>
            <a:ext cx="381000" cy="533400"/>
          </a:xfrm>
          <a:prstGeom prst="downArrow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05049" y="83753"/>
            <a:ext cx="4457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Unknown Camera Parameters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80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with linear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Advantages</a:t>
            </a:r>
          </a:p>
          <a:p>
            <a:pPr lvl="1"/>
            <a:r>
              <a:rPr lang="en-US" sz="1800" dirty="0" smtClean="0"/>
              <a:t>Easy to formulate and solve</a:t>
            </a:r>
          </a:p>
          <a:p>
            <a:pPr lvl="1"/>
            <a:r>
              <a:rPr lang="en-US" sz="1800" dirty="0" smtClean="0"/>
              <a:t>Provides initialization for non-linear methods</a:t>
            </a:r>
          </a:p>
          <a:p>
            <a:endParaRPr lang="en-US" sz="2000" dirty="0" smtClean="0"/>
          </a:p>
          <a:p>
            <a:r>
              <a:rPr lang="en-US" sz="2000" dirty="0" smtClean="0"/>
              <a:t>Disadvantages</a:t>
            </a:r>
          </a:p>
          <a:p>
            <a:pPr lvl="1"/>
            <a:r>
              <a:rPr lang="en-US" sz="1800" dirty="0" smtClean="0"/>
              <a:t>Doesn’t directly give you camera parameters</a:t>
            </a:r>
          </a:p>
          <a:p>
            <a:pPr lvl="1"/>
            <a:r>
              <a:rPr lang="en-US" sz="1800" dirty="0" smtClean="0"/>
              <a:t>Doesn’t model radial distortion</a:t>
            </a:r>
          </a:p>
          <a:p>
            <a:pPr lvl="1"/>
            <a:r>
              <a:rPr lang="en-US" sz="1800" dirty="0" smtClean="0"/>
              <a:t>Can’t impose constraints, such as known focal length</a:t>
            </a:r>
          </a:p>
          <a:p>
            <a:endParaRPr lang="en-US" sz="2000" dirty="0" smtClean="0"/>
          </a:p>
          <a:p>
            <a:r>
              <a:rPr lang="en-US" sz="2000" dirty="0" smtClean="0"/>
              <a:t>Non-linear methods are preferred</a:t>
            </a:r>
          </a:p>
          <a:p>
            <a:pPr lvl="1"/>
            <a:r>
              <a:rPr lang="en-US" sz="1800" dirty="0" smtClean="0"/>
              <a:t>Define error as difference between projected points and measured points</a:t>
            </a:r>
          </a:p>
          <a:p>
            <a:pPr lvl="1"/>
            <a:r>
              <a:rPr lang="en-US" sz="1800" dirty="0" smtClean="0"/>
              <a:t>Minimize error using Newton’s method or other non-linear optimization</a:t>
            </a:r>
          </a:p>
        </p:txBody>
      </p:sp>
    </p:spTree>
    <p:extLst>
      <p:ext uri="{BB962C8B-B14F-4D97-AF65-F5344CB8AC3E}">
        <p14:creationId xmlns:p14="http://schemas.microsoft.com/office/powerpoint/2010/main" val="314734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factorize M back to K [R | T]?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Yes!</a:t>
            </a:r>
          </a:p>
          <a:p>
            <a:r>
              <a:rPr lang="en-US" dirty="0" smtClean="0"/>
              <a:t>You can use </a:t>
            </a:r>
            <a:r>
              <a:rPr lang="en-US" i="1" dirty="0" smtClean="0"/>
              <a:t>RQ</a:t>
            </a:r>
            <a:r>
              <a:rPr lang="en-US" dirty="0" smtClean="0"/>
              <a:t> factorization (note – not the more familiar </a:t>
            </a:r>
            <a:r>
              <a:rPr lang="en-US" i="1" dirty="0" smtClean="0"/>
              <a:t>QR</a:t>
            </a:r>
            <a:r>
              <a:rPr lang="en-US" dirty="0" smtClean="0"/>
              <a:t> factorization). </a:t>
            </a:r>
            <a:r>
              <a:rPr lang="en-US" i="1" dirty="0" smtClean="0"/>
              <a:t>R</a:t>
            </a:r>
            <a:r>
              <a:rPr lang="en-US" dirty="0" smtClean="0"/>
              <a:t> (right diagonal) is K, and </a:t>
            </a:r>
            <a:r>
              <a:rPr lang="en-US" i="1" dirty="0" smtClean="0"/>
              <a:t>Q</a:t>
            </a:r>
            <a:r>
              <a:rPr lang="en-US" dirty="0" smtClean="0"/>
              <a:t> (orthogonal basis) is R. T, the last column of [R | T], is </a:t>
            </a:r>
            <a:r>
              <a:rPr lang="en-US" dirty="0" err="1" smtClean="0"/>
              <a:t>inv</a:t>
            </a:r>
            <a:r>
              <a:rPr lang="en-US" dirty="0" smtClean="0"/>
              <a:t>(K) * last column of M.</a:t>
            </a:r>
          </a:p>
          <a:p>
            <a:pPr lvl="1"/>
            <a:r>
              <a:rPr lang="en-US" dirty="0" smtClean="0"/>
              <a:t>But you need to do a bit of post-processing to make sure that the matrices are valid. </a:t>
            </a:r>
            <a:r>
              <a:rPr lang="en-US" dirty="0"/>
              <a:t>See http://ksimek.github.io/2012/08/14/decompose/</a:t>
            </a:r>
          </a:p>
        </p:txBody>
      </p:sp>
    </p:spTree>
    <p:extLst>
      <p:ext uri="{BB962C8B-B14F-4D97-AF65-F5344CB8AC3E}">
        <p14:creationId xmlns:p14="http://schemas.microsoft.com/office/powerpoint/2010/main" val="153386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factorize M back to K [R | T]?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Yes!</a:t>
            </a:r>
          </a:p>
          <a:p>
            <a:r>
              <a:rPr lang="en-US" dirty="0" smtClean="0"/>
              <a:t>Alternatively, you can more directly solve for the individual entries of K [R | T].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70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556" t="8667" r="13888" b="6444"/>
          <a:stretch/>
        </p:blipFill>
        <p:spPr>
          <a:xfrm>
            <a:off x="381000" y="4864"/>
            <a:ext cx="8728635" cy="656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6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857" t="9111" r="14142" b="5556"/>
          <a:stretch/>
        </p:blipFill>
        <p:spPr>
          <a:xfrm>
            <a:off x="457200" y="81064"/>
            <a:ext cx="8659906" cy="659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5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5603" t="9139" r="13563" b="6416"/>
          <a:stretch/>
        </p:blipFill>
        <p:spPr>
          <a:xfrm>
            <a:off x="381000" y="81064"/>
            <a:ext cx="8763000" cy="652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12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project 3, we want the camera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Recovering the camera center</a:t>
            </a:r>
            <a:endParaRPr 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658813" y="4081251"/>
          <a:ext cx="4396182" cy="2529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70" name="Equation" r:id="rId4" imgW="1587240" imgH="914400" progId="Equation.3">
                  <p:embed/>
                </p:oleObj>
              </mc:Choice>
              <mc:Fallback>
                <p:oleObj name="Equation" r:id="rId4" imgW="158724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3" y="4081251"/>
                        <a:ext cx="4396182" cy="252931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/>
          </p:nvPr>
        </p:nvGraphicFramePr>
        <p:xfrm>
          <a:off x="1323975" y="889000"/>
          <a:ext cx="2936875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71" name="Equation" r:id="rId6" imgW="939600" imgH="215640" progId="Equation.3">
                  <p:embed/>
                </p:oleObj>
              </mc:Choice>
              <mc:Fallback>
                <p:oleObj name="Equation" r:id="rId6" imgW="9396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3975" y="889000"/>
                        <a:ext cx="2936875" cy="67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>
            <p:extLst/>
          </p:nvPr>
        </p:nvGraphicFramePr>
        <p:xfrm>
          <a:off x="152400" y="1905794"/>
          <a:ext cx="5516563" cy="197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72" name="Equation" r:id="rId8" imgW="2590560" imgH="927000" progId="Equation.3">
                  <p:embed/>
                </p:oleObj>
              </mc:Choice>
              <mc:Fallback>
                <p:oleObj name="Equation" r:id="rId8" imgW="2590560" imgH="9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905794"/>
                        <a:ext cx="5516563" cy="1976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5400000">
            <a:off x="2563812" y="1671638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5400000">
            <a:off x="2563812" y="3928851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4648200" y="2209800"/>
            <a:ext cx="457200" cy="1447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3600" y="1286470"/>
            <a:ext cx="2743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This is not the camera center C. It is –RC</a:t>
            </a:r>
          </a:p>
          <a:p>
            <a:r>
              <a:rPr lang="en-US" sz="2000" dirty="0" smtClean="0"/>
              <a:t>(because a point will be rotated before t</a:t>
            </a:r>
            <a:r>
              <a:rPr lang="en-US" sz="2000" baseline="-25000" dirty="0" smtClean="0"/>
              <a:t>x</a:t>
            </a:r>
            <a:r>
              <a:rPr lang="en-US" sz="2000" dirty="0" smtClean="0"/>
              <a:t>, t</a:t>
            </a:r>
            <a:r>
              <a:rPr lang="en-US" sz="2000" baseline="-25000" dirty="0" smtClean="0"/>
              <a:t>y</a:t>
            </a:r>
            <a:r>
              <a:rPr lang="en-US" sz="2000" dirty="0" smtClean="0"/>
              <a:t>, and t</a:t>
            </a:r>
            <a:r>
              <a:rPr lang="en-US" sz="2000" baseline="-25000" dirty="0" smtClean="0"/>
              <a:t>z</a:t>
            </a:r>
            <a:r>
              <a:rPr lang="en-US" sz="2000" dirty="0" smtClean="0"/>
              <a:t> are added)</a:t>
            </a:r>
            <a:endParaRPr lang="en-US" sz="2000" dirty="0"/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flipH="1">
            <a:off x="4953000" y="2102078"/>
            <a:ext cx="990600" cy="717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ame 17"/>
          <p:cNvSpPr/>
          <p:nvPr/>
        </p:nvSpPr>
        <p:spPr>
          <a:xfrm>
            <a:off x="3657600" y="4419600"/>
            <a:ext cx="463550" cy="175895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>
            <a:stCxn id="21" idx="1"/>
          </p:cNvCxnSpPr>
          <p:nvPr/>
        </p:nvCxnSpPr>
        <p:spPr>
          <a:xfrm flipH="1">
            <a:off x="4152900" y="4258073"/>
            <a:ext cx="1157682" cy="974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310582" y="4058018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This is </a:t>
            </a:r>
            <a:r>
              <a:rPr lang="en-US" sz="2000" b="1" dirty="0" smtClean="0"/>
              <a:t>t</a:t>
            </a:r>
            <a:r>
              <a:rPr lang="en-US" sz="2000" dirty="0" smtClean="0"/>
              <a:t> * K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2438400" y="6324600"/>
            <a:ext cx="703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Q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4" name="Frame 23"/>
          <p:cNvSpPr/>
          <p:nvPr/>
        </p:nvSpPr>
        <p:spPr>
          <a:xfrm>
            <a:off x="1844873" y="4364725"/>
            <a:ext cx="1828800" cy="1905000"/>
          </a:xfrm>
          <a:prstGeom prst="frame">
            <a:avLst>
              <a:gd name="adj1" fmla="val 486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10582" y="4456114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  K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 m</a:t>
            </a:r>
            <a:r>
              <a:rPr lang="en-US" sz="2000" baseline="-25000" dirty="0" smtClean="0"/>
              <a:t>4 </a:t>
            </a:r>
            <a:r>
              <a:rPr lang="en-US" sz="2000" dirty="0" smtClean="0"/>
              <a:t>is </a:t>
            </a:r>
            <a:r>
              <a:rPr lang="en-US" sz="2000" b="1" dirty="0" smtClean="0"/>
              <a:t>t</a:t>
            </a:r>
            <a:endParaRPr lang="en-US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943600" y="3048992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 we need </a:t>
            </a:r>
            <a:br>
              <a:rPr lang="en-US" sz="2000" dirty="0" smtClean="0"/>
            </a:br>
            <a:r>
              <a:rPr lang="en-US" sz="2000" dirty="0" smtClean="0"/>
              <a:t>-R</a:t>
            </a:r>
            <a:r>
              <a:rPr lang="en-US" sz="2000" baseline="30000" dirty="0" smtClean="0"/>
              <a:t>-1 </a:t>
            </a:r>
            <a:r>
              <a:rPr lang="en-US" sz="2000" dirty="0" smtClean="0"/>
              <a:t>K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 m</a:t>
            </a:r>
            <a:r>
              <a:rPr lang="en-US" sz="2000" baseline="-25000" dirty="0" smtClean="0"/>
              <a:t>4 </a:t>
            </a:r>
            <a:r>
              <a:rPr lang="en-US" sz="2000" dirty="0" smtClean="0"/>
              <a:t>to get C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310582" y="5317225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Q is K * R. So we just need -Q</a:t>
            </a:r>
            <a:r>
              <a:rPr lang="en-US" sz="2000" baseline="30000" dirty="0" smtClean="0"/>
              <a:t>-1</a:t>
            </a:r>
            <a:r>
              <a:rPr lang="en-US" sz="2000" dirty="0"/>
              <a:t> m</a:t>
            </a:r>
            <a:r>
              <a:rPr lang="en-US" sz="2000" baseline="-25000" dirty="0"/>
              <a:t>4</a:t>
            </a:r>
            <a:endParaRPr lang="en-US" sz="2000" b="1" baseline="30000" dirty="0"/>
          </a:p>
        </p:txBody>
      </p:sp>
    </p:spTree>
    <p:extLst>
      <p:ext uri="{BB962C8B-B14F-4D97-AF65-F5344CB8AC3E}">
        <p14:creationId xmlns:p14="http://schemas.microsoft.com/office/powerpoint/2010/main" val="75089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8" grpId="0" animBg="1"/>
      <p:bldP spid="21" grpId="0"/>
      <p:bldP spid="23" grpId="0"/>
      <p:bldP spid="24" grpId="0" animBg="1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9688"/>
            <a:ext cx="8229600" cy="1143001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Why multiple views?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92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Structure and depth are inherently ambiguous from single views.</a:t>
            </a:r>
          </a:p>
        </p:txBody>
      </p:sp>
      <p:sp>
        <p:nvSpPr>
          <p:cNvPr id="140292" name="AutoShape 5"/>
          <p:cNvSpPr>
            <a:spLocks noChangeArrowheads="1"/>
          </p:cNvSpPr>
          <p:nvPr/>
        </p:nvSpPr>
        <p:spPr bwMode="auto">
          <a:xfrm rot="-1040900">
            <a:off x="2438400" y="3267075"/>
            <a:ext cx="3048000" cy="1905000"/>
          </a:xfrm>
          <a:prstGeom prst="parallelogram">
            <a:avLst>
              <a:gd name="adj" fmla="val 4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40293" name="Oval 6"/>
          <p:cNvSpPr>
            <a:spLocks noChangeArrowheads="1"/>
          </p:cNvSpPr>
          <p:nvPr/>
        </p:nvSpPr>
        <p:spPr bwMode="auto">
          <a:xfrm>
            <a:off x="1676400" y="265747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40294" name="Oval 7"/>
          <p:cNvSpPr>
            <a:spLocks noChangeArrowheads="1"/>
          </p:cNvSpPr>
          <p:nvPr/>
        </p:nvSpPr>
        <p:spPr bwMode="auto">
          <a:xfrm>
            <a:off x="2362200" y="303847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40295" name="Oval 8"/>
          <p:cNvSpPr>
            <a:spLocks noChangeArrowheads="1"/>
          </p:cNvSpPr>
          <p:nvPr/>
        </p:nvSpPr>
        <p:spPr bwMode="auto">
          <a:xfrm>
            <a:off x="5486400" y="501967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40296" name="Text Box 9"/>
          <p:cNvSpPr txBox="1">
            <a:spLocks noChangeArrowheads="1"/>
          </p:cNvSpPr>
          <p:nvPr/>
        </p:nvSpPr>
        <p:spPr bwMode="auto">
          <a:xfrm>
            <a:off x="5791200" y="5156200"/>
            <a:ext cx="297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Optical center</a:t>
            </a:r>
          </a:p>
        </p:txBody>
      </p:sp>
      <p:sp>
        <p:nvSpPr>
          <p:cNvPr id="140297" name="Text Box 10"/>
          <p:cNvSpPr txBox="1">
            <a:spLocks noChangeArrowheads="1"/>
          </p:cNvSpPr>
          <p:nvPr/>
        </p:nvSpPr>
        <p:spPr bwMode="auto">
          <a:xfrm>
            <a:off x="1905000" y="2443163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P1</a:t>
            </a:r>
          </a:p>
        </p:txBody>
      </p:sp>
      <p:sp>
        <p:nvSpPr>
          <p:cNvPr id="140298" name="Text Box 11"/>
          <p:cNvSpPr txBox="1">
            <a:spLocks noChangeArrowheads="1"/>
          </p:cNvSpPr>
          <p:nvPr/>
        </p:nvSpPr>
        <p:spPr bwMode="auto">
          <a:xfrm>
            <a:off x="2590800" y="2733675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P2</a:t>
            </a:r>
          </a:p>
        </p:txBody>
      </p:sp>
      <p:sp>
        <p:nvSpPr>
          <p:cNvPr id="140299" name="Oval 12"/>
          <p:cNvSpPr>
            <a:spLocks noChangeArrowheads="1"/>
          </p:cNvSpPr>
          <p:nvPr/>
        </p:nvSpPr>
        <p:spPr bwMode="auto">
          <a:xfrm>
            <a:off x="3733800" y="395287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40300" name="Line 13"/>
          <p:cNvSpPr>
            <a:spLocks noChangeShapeType="1"/>
          </p:cNvSpPr>
          <p:nvPr/>
        </p:nvSpPr>
        <p:spPr bwMode="auto">
          <a:xfrm>
            <a:off x="1752600" y="2733675"/>
            <a:ext cx="38100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01" name="Text Box 14"/>
          <p:cNvSpPr txBox="1">
            <a:spLocks noChangeArrowheads="1"/>
          </p:cNvSpPr>
          <p:nvPr/>
        </p:nvSpPr>
        <p:spPr bwMode="auto">
          <a:xfrm>
            <a:off x="3962400" y="3814763"/>
            <a:ext cx="129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P1’=P2’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33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Camera parameters</a:t>
            </a:r>
          </a:p>
        </p:txBody>
      </p:sp>
      <p:grpSp>
        <p:nvGrpSpPr>
          <p:cNvPr id="198659" name="Group 11"/>
          <p:cNvGrpSpPr>
            <a:grpSpLocks/>
          </p:cNvGrpSpPr>
          <p:nvPr/>
        </p:nvGrpSpPr>
        <p:grpSpPr bwMode="auto">
          <a:xfrm>
            <a:off x="576263" y="1566863"/>
            <a:ext cx="4283075" cy="1965325"/>
            <a:chOff x="363" y="1570"/>
            <a:chExt cx="2698" cy="1238"/>
          </a:xfrm>
        </p:grpSpPr>
        <p:pic>
          <p:nvPicPr>
            <p:cNvPr id="19869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65" t="47516" r="16969" b="6912"/>
            <a:stretch>
              <a:fillRect/>
            </a:stretch>
          </p:blipFill>
          <p:spPr bwMode="auto">
            <a:xfrm>
              <a:off x="363" y="1570"/>
              <a:ext cx="2698" cy="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8694" name="Text Box 5"/>
            <p:cNvSpPr txBox="1">
              <a:spLocks noChangeArrowheads="1"/>
            </p:cNvSpPr>
            <p:nvPr/>
          </p:nvSpPr>
          <p:spPr bwMode="auto">
            <a:xfrm>
              <a:off x="1451" y="2478"/>
              <a:ext cx="72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</a:rPr>
                <a:t>Camera frame 1</a:t>
              </a:r>
            </a:p>
          </p:txBody>
        </p:sp>
        <p:sp>
          <p:nvSpPr>
            <p:cNvPr id="198695" name="Oval 9"/>
            <p:cNvSpPr>
              <a:spLocks noChangeArrowheads="1"/>
            </p:cNvSpPr>
            <p:nvPr/>
          </p:nvSpPr>
          <p:spPr bwMode="auto">
            <a:xfrm>
              <a:off x="1156" y="1774"/>
              <a:ext cx="545" cy="74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134154" name="Text Box 10"/>
          <p:cNvSpPr txBox="1">
            <a:spLocks noChangeArrowheads="1"/>
          </p:cNvSpPr>
          <p:nvPr/>
        </p:nvSpPr>
        <p:spPr bwMode="auto">
          <a:xfrm>
            <a:off x="5046663" y="2570163"/>
            <a:ext cx="3671887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Intrinsic</a:t>
            </a:r>
            <a:r>
              <a:rPr lang="en-US" altLang="en-US" sz="1800">
                <a:solidFill>
                  <a:srgbClr val="000000"/>
                </a:solidFill>
              </a:rPr>
              <a:t> parameters: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Image coordinates relative to camera </a:t>
            </a:r>
            <a:r>
              <a:rPr lang="en-US" altLang="en-US" sz="1800">
                <a:solidFill>
                  <a:srgbClr val="000000"/>
                </a:solidFill>
                <a:sym typeface="Wingdings" panose="05000000000000000000" pitchFamily="2" charset="2"/>
              </a:rPr>
              <a:t> Pixel coordinates</a:t>
            </a:r>
            <a:endParaRPr lang="en-US" altLang="en-US" sz="1800">
              <a:solidFill>
                <a:srgbClr val="000000"/>
              </a:solidFill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843213" y="1489075"/>
            <a:ext cx="973137" cy="612775"/>
            <a:chOff x="1791" y="1706"/>
            <a:chExt cx="613" cy="386"/>
          </a:xfrm>
        </p:grpSpPr>
        <p:sp>
          <p:nvSpPr>
            <p:cNvPr id="198690" name="Line 12"/>
            <p:cNvSpPr>
              <a:spLocks noChangeShapeType="1"/>
            </p:cNvSpPr>
            <p:nvPr/>
          </p:nvSpPr>
          <p:spPr bwMode="auto">
            <a:xfrm flipV="1">
              <a:off x="1973" y="1842"/>
              <a:ext cx="431" cy="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91" name="Line 13"/>
            <p:cNvSpPr>
              <a:spLocks noChangeShapeType="1"/>
            </p:cNvSpPr>
            <p:nvPr/>
          </p:nvSpPr>
          <p:spPr bwMode="auto">
            <a:xfrm flipH="1" flipV="1">
              <a:off x="1791" y="1706"/>
              <a:ext cx="182" cy="3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92" name="Line 14"/>
            <p:cNvSpPr>
              <a:spLocks noChangeShapeType="1"/>
            </p:cNvSpPr>
            <p:nvPr/>
          </p:nvSpPr>
          <p:spPr bwMode="auto">
            <a:xfrm flipV="1">
              <a:off x="1973" y="1707"/>
              <a:ext cx="227" cy="3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4161" name="Text Box 17"/>
          <p:cNvSpPr txBox="1">
            <a:spLocks noChangeArrowheads="1"/>
          </p:cNvSpPr>
          <p:nvPr/>
        </p:nvSpPr>
        <p:spPr bwMode="auto">
          <a:xfrm>
            <a:off x="5010150" y="1670050"/>
            <a:ext cx="4067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Extrinsic</a:t>
            </a:r>
            <a:r>
              <a:rPr lang="en-US" altLang="en-US" sz="1800">
                <a:solidFill>
                  <a:srgbClr val="000000"/>
                </a:solidFill>
              </a:rPr>
              <a:t> parameters: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Camera frame 1 </a:t>
            </a:r>
            <a:r>
              <a:rPr lang="en-US" altLang="en-US" sz="1800">
                <a:solidFill>
                  <a:srgbClr val="000000"/>
                </a:solidFill>
                <a:sym typeface="Wingdings" panose="05000000000000000000" pitchFamily="2" charset="2"/>
              </a:rPr>
              <a:t> Camera</a:t>
            </a:r>
            <a:r>
              <a:rPr lang="en-US" altLang="en-US" sz="1800">
                <a:solidFill>
                  <a:srgbClr val="000000"/>
                </a:solidFill>
              </a:rPr>
              <a:t> frame 2</a:t>
            </a:r>
          </a:p>
        </p:txBody>
      </p:sp>
      <p:sp>
        <p:nvSpPr>
          <p:cNvPr id="134162" name="Freeform 18"/>
          <p:cNvSpPr>
            <a:spLocks/>
          </p:cNvSpPr>
          <p:nvPr/>
        </p:nvSpPr>
        <p:spPr bwMode="auto">
          <a:xfrm>
            <a:off x="2232025" y="1597025"/>
            <a:ext cx="781050" cy="325438"/>
          </a:xfrm>
          <a:custGeom>
            <a:avLst/>
            <a:gdLst>
              <a:gd name="T0" fmla="*/ 2147483646 w 445"/>
              <a:gd name="T1" fmla="*/ 2147483646 h 379"/>
              <a:gd name="T2" fmla="*/ 0 w 445"/>
              <a:gd name="T3" fmla="*/ 2147483646 h 379"/>
              <a:gd name="T4" fmla="*/ 2147483646 w 445"/>
              <a:gd name="T5" fmla="*/ 2147483646 h 379"/>
              <a:gd name="T6" fmla="*/ 2147483646 w 445"/>
              <a:gd name="T7" fmla="*/ 0 h 379"/>
              <a:gd name="T8" fmla="*/ 2147483646 w 445"/>
              <a:gd name="T9" fmla="*/ 2147483646 h 379"/>
              <a:gd name="T10" fmla="*/ 2147483646 w 445"/>
              <a:gd name="T11" fmla="*/ 2147483646 h 3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5"/>
              <a:gd name="T19" fmla="*/ 0 h 379"/>
              <a:gd name="T20" fmla="*/ 445 w 445"/>
              <a:gd name="T21" fmla="*/ 379 h 3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5" h="379">
                <a:moveTo>
                  <a:pt x="59" y="379"/>
                </a:moveTo>
                <a:cubicBezTo>
                  <a:pt x="7" y="318"/>
                  <a:pt x="9" y="300"/>
                  <a:pt x="0" y="222"/>
                </a:cubicBezTo>
                <a:cubicBezTo>
                  <a:pt x="6" y="176"/>
                  <a:pt x="7" y="42"/>
                  <a:pt x="66" y="13"/>
                </a:cubicBezTo>
                <a:cubicBezTo>
                  <a:pt x="81" y="5"/>
                  <a:pt x="127" y="1"/>
                  <a:pt x="138" y="0"/>
                </a:cubicBezTo>
                <a:cubicBezTo>
                  <a:pt x="219" y="11"/>
                  <a:pt x="300" y="16"/>
                  <a:pt x="380" y="32"/>
                </a:cubicBezTo>
                <a:cubicBezTo>
                  <a:pt x="385" y="33"/>
                  <a:pt x="427" y="96"/>
                  <a:pt x="445" y="104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67" name="Text Box 23"/>
          <p:cNvSpPr txBox="1">
            <a:spLocks noChangeArrowheads="1"/>
          </p:cNvSpPr>
          <p:nvPr/>
        </p:nvSpPr>
        <p:spPr bwMode="auto">
          <a:xfrm>
            <a:off x="3779838" y="1346200"/>
            <a:ext cx="792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Camera frame 2</a:t>
            </a:r>
          </a:p>
        </p:txBody>
      </p: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179388" y="1238250"/>
            <a:ext cx="792162" cy="873125"/>
            <a:chOff x="612" y="3770"/>
            <a:chExt cx="499" cy="550"/>
          </a:xfrm>
        </p:grpSpPr>
        <p:grpSp>
          <p:nvGrpSpPr>
            <p:cNvPr id="198669" name="Group 44"/>
            <p:cNvGrpSpPr>
              <a:grpSpLocks/>
            </p:cNvGrpSpPr>
            <p:nvPr/>
          </p:nvGrpSpPr>
          <p:grpSpPr bwMode="auto">
            <a:xfrm>
              <a:off x="657" y="3843"/>
              <a:ext cx="409" cy="477"/>
              <a:chOff x="90" y="3543"/>
              <a:chExt cx="409" cy="477"/>
            </a:xfrm>
          </p:grpSpPr>
          <p:sp>
            <p:nvSpPr>
              <p:cNvPr id="198671" name="Line 24"/>
              <p:cNvSpPr>
                <a:spLocks noChangeShapeType="1"/>
              </p:cNvSpPr>
              <p:nvPr/>
            </p:nvSpPr>
            <p:spPr bwMode="auto">
              <a:xfrm>
                <a:off x="90" y="3543"/>
                <a:ext cx="0" cy="4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72" name="Line 25"/>
              <p:cNvSpPr>
                <a:spLocks noChangeShapeType="1"/>
              </p:cNvSpPr>
              <p:nvPr/>
            </p:nvSpPr>
            <p:spPr bwMode="auto">
              <a:xfrm>
                <a:off x="136" y="3543"/>
                <a:ext cx="0" cy="4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73" name="Line 26"/>
              <p:cNvSpPr>
                <a:spLocks noChangeShapeType="1"/>
              </p:cNvSpPr>
              <p:nvPr/>
            </p:nvSpPr>
            <p:spPr bwMode="auto">
              <a:xfrm>
                <a:off x="181" y="3543"/>
                <a:ext cx="0" cy="4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74" name="Line 27"/>
              <p:cNvSpPr>
                <a:spLocks noChangeShapeType="1"/>
              </p:cNvSpPr>
              <p:nvPr/>
            </p:nvSpPr>
            <p:spPr bwMode="auto">
              <a:xfrm>
                <a:off x="226" y="3543"/>
                <a:ext cx="0" cy="4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75" name="Line 28"/>
              <p:cNvSpPr>
                <a:spLocks noChangeShapeType="1"/>
              </p:cNvSpPr>
              <p:nvPr/>
            </p:nvSpPr>
            <p:spPr bwMode="auto">
              <a:xfrm>
                <a:off x="272" y="3543"/>
                <a:ext cx="0" cy="4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76" name="Line 29"/>
              <p:cNvSpPr>
                <a:spLocks noChangeShapeType="1"/>
              </p:cNvSpPr>
              <p:nvPr/>
            </p:nvSpPr>
            <p:spPr bwMode="auto">
              <a:xfrm>
                <a:off x="317" y="3543"/>
                <a:ext cx="0" cy="4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77" name="Line 30"/>
              <p:cNvSpPr>
                <a:spLocks noChangeShapeType="1"/>
              </p:cNvSpPr>
              <p:nvPr/>
            </p:nvSpPr>
            <p:spPr bwMode="auto">
              <a:xfrm>
                <a:off x="363" y="3543"/>
                <a:ext cx="0" cy="4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78" name="Line 31"/>
              <p:cNvSpPr>
                <a:spLocks noChangeShapeType="1"/>
              </p:cNvSpPr>
              <p:nvPr/>
            </p:nvSpPr>
            <p:spPr bwMode="auto">
              <a:xfrm>
                <a:off x="408" y="3543"/>
                <a:ext cx="0" cy="4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79" name="Line 32"/>
              <p:cNvSpPr>
                <a:spLocks noChangeShapeType="1"/>
              </p:cNvSpPr>
              <p:nvPr/>
            </p:nvSpPr>
            <p:spPr bwMode="auto">
              <a:xfrm>
                <a:off x="454" y="3543"/>
                <a:ext cx="0" cy="4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80" name="Line 33"/>
              <p:cNvSpPr>
                <a:spLocks noChangeShapeType="1"/>
              </p:cNvSpPr>
              <p:nvPr/>
            </p:nvSpPr>
            <p:spPr bwMode="auto">
              <a:xfrm>
                <a:off x="499" y="3543"/>
                <a:ext cx="0" cy="4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81" name="Line 34"/>
              <p:cNvSpPr>
                <a:spLocks noChangeShapeType="1"/>
              </p:cNvSpPr>
              <p:nvPr/>
            </p:nvSpPr>
            <p:spPr bwMode="auto">
              <a:xfrm>
                <a:off x="90" y="4020"/>
                <a:ext cx="40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82" name="Line 35"/>
              <p:cNvSpPr>
                <a:spLocks noChangeShapeType="1"/>
              </p:cNvSpPr>
              <p:nvPr/>
            </p:nvSpPr>
            <p:spPr bwMode="auto">
              <a:xfrm>
                <a:off x="90" y="3974"/>
                <a:ext cx="40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83" name="Line 36"/>
              <p:cNvSpPr>
                <a:spLocks noChangeShapeType="1"/>
              </p:cNvSpPr>
              <p:nvPr/>
            </p:nvSpPr>
            <p:spPr bwMode="auto">
              <a:xfrm>
                <a:off x="90" y="3929"/>
                <a:ext cx="40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84" name="Line 37"/>
              <p:cNvSpPr>
                <a:spLocks noChangeShapeType="1"/>
              </p:cNvSpPr>
              <p:nvPr/>
            </p:nvSpPr>
            <p:spPr bwMode="auto">
              <a:xfrm>
                <a:off x="90" y="3884"/>
                <a:ext cx="40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85" name="Line 38"/>
              <p:cNvSpPr>
                <a:spLocks noChangeShapeType="1"/>
              </p:cNvSpPr>
              <p:nvPr/>
            </p:nvSpPr>
            <p:spPr bwMode="auto">
              <a:xfrm>
                <a:off x="90" y="3838"/>
                <a:ext cx="40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86" name="Line 39"/>
              <p:cNvSpPr>
                <a:spLocks noChangeShapeType="1"/>
              </p:cNvSpPr>
              <p:nvPr/>
            </p:nvSpPr>
            <p:spPr bwMode="auto">
              <a:xfrm>
                <a:off x="90" y="3793"/>
                <a:ext cx="40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87" name="Line 40"/>
              <p:cNvSpPr>
                <a:spLocks noChangeShapeType="1"/>
              </p:cNvSpPr>
              <p:nvPr/>
            </p:nvSpPr>
            <p:spPr bwMode="auto">
              <a:xfrm>
                <a:off x="90" y="3748"/>
                <a:ext cx="40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88" name="Line 41"/>
              <p:cNvSpPr>
                <a:spLocks noChangeShapeType="1"/>
              </p:cNvSpPr>
              <p:nvPr/>
            </p:nvSpPr>
            <p:spPr bwMode="auto">
              <a:xfrm>
                <a:off x="90" y="3702"/>
                <a:ext cx="40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89" name="Line 42"/>
              <p:cNvSpPr>
                <a:spLocks noChangeShapeType="1"/>
              </p:cNvSpPr>
              <p:nvPr/>
            </p:nvSpPr>
            <p:spPr bwMode="auto">
              <a:xfrm>
                <a:off x="90" y="3657"/>
                <a:ext cx="40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8670" name="Rectangle 45"/>
            <p:cNvSpPr>
              <a:spLocks noChangeArrowheads="1"/>
            </p:cNvSpPr>
            <p:nvPr/>
          </p:nvSpPr>
          <p:spPr bwMode="auto">
            <a:xfrm>
              <a:off x="612" y="3770"/>
              <a:ext cx="499" cy="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134191" name="Freeform 47"/>
          <p:cNvSpPr>
            <a:spLocks/>
          </p:cNvSpPr>
          <p:nvPr/>
        </p:nvSpPr>
        <p:spPr bwMode="auto">
          <a:xfrm>
            <a:off x="369888" y="2189163"/>
            <a:ext cx="544512" cy="692150"/>
          </a:xfrm>
          <a:custGeom>
            <a:avLst/>
            <a:gdLst>
              <a:gd name="T0" fmla="*/ 2147483646 w 343"/>
              <a:gd name="T1" fmla="*/ 2147483646 h 436"/>
              <a:gd name="T2" fmla="*/ 2147483646 w 343"/>
              <a:gd name="T3" fmla="*/ 2147483646 h 436"/>
              <a:gd name="T4" fmla="*/ 2147483646 w 343"/>
              <a:gd name="T5" fmla="*/ 2147483646 h 436"/>
              <a:gd name="T6" fmla="*/ 2147483646 w 343"/>
              <a:gd name="T7" fmla="*/ 0 h 436"/>
              <a:gd name="T8" fmla="*/ 0 60000 65536"/>
              <a:gd name="T9" fmla="*/ 0 60000 65536"/>
              <a:gd name="T10" fmla="*/ 0 60000 65536"/>
              <a:gd name="T11" fmla="*/ 0 60000 65536"/>
              <a:gd name="T12" fmla="*/ 0 w 343"/>
              <a:gd name="T13" fmla="*/ 0 h 436"/>
              <a:gd name="T14" fmla="*/ 343 w 343"/>
              <a:gd name="T15" fmla="*/ 436 h 4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3" h="436">
                <a:moveTo>
                  <a:pt x="343" y="412"/>
                </a:moveTo>
                <a:cubicBezTo>
                  <a:pt x="268" y="428"/>
                  <a:pt x="250" y="436"/>
                  <a:pt x="140" y="399"/>
                </a:cubicBezTo>
                <a:cubicBezTo>
                  <a:pt x="108" y="388"/>
                  <a:pt x="29" y="245"/>
                  <a:pt x="16" y="216"/>
                </a:cubicBezTo>
                <a:cubicBezTo>
                  <a:pt x="0" y="114"/>
                  <a:pt x="9" y="186"/>
                  <a:pt x="9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67" name="Rectangle 5"/>
          <p:cNvSpPr>
            <a:spLocks noChangeArrowheads="1"/>
          </p:cNvSpPr>
          <p:nvPr/>
        </p:nvSpPr>
        <p:spPr bwMode="auto">
          <a:xfrm>
            <a:off x="539750" y="4079875"/>
            <a:ext cx="8229600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 i="1">
                <a:solidFill>
                  <a:srgbClr val="000000"/>
                </a:solidFill>
              </a:rPr>
              <a:t>Extrinsic</a:t>
            </a:r>
            <a:r>
              <a:rPr lang="en-US" altLang="en-US" sz="2200">
                <a:solidFill>
                  <a:srgbClr val="000000"/>
                </a:solidFill>
              </a:rPr>
              <a:t> params: rotation matrix and translation vector</a:t>
            </a:r>
          </a:p>
          <a:p>
            <a:r>
              <a:rPr lang="en-US" altLang="en-US" sz="2200" i="1">
                <a:solidFill>
                  <a:srgbClr val="000000"/>
                </a:solidFill>
              </a:rPr>
              <a:t>Intrinsic</a:t>
            </a:r>
            <a:r>
              <a:rPr lang="en-US" altLang="en-US" sz="2200">
                <a:solidFill>
                  <a:srgbClr val="000000"/>
                </a:solidFill>
              </a:rPr>
              <a:t> params: focal length, pixel sizes (mm), image center point, radial distortion parameters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847725" y="5519738"/>
            <a:ext cx="73390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</a:rPr>
              <a:t>We’ll assume for now that these parameters are given and fixed.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4" grpId="0"/>
      <p:bldP spid="134161" grpId="0"/>
      <p:bldP spid="134162" grpId="0" animBg="1"/>
      <p:bldP spid="134167" grpId="0"/>
      <p:bldP spid="134191" grpId="0" animBg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Title 1"/>
          <p:cNvSpPr>
            <a:spLocks noGrp="1"/>
          </p:cNvSpPr>
          <p:nvPr>
            <p:ph type="title" idx="4294967295"/>
          </p:nvPr>
        </p:nvSpPr>
        <p:spPr>
          <a:xfrm>
            <a:off x="304800" y="33338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Geometry for a simple stereo system</a:t>
            </a:r>
          </a:p>
        </p:txBody>
      </p:sp>
      <p:sp>
        <p:nvSpPr>
          <p:cNvPr id="20173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4778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First, assuming parallel optical axes, known camera parameters (i.e., calibrated cameras):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37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9" t="14497" r="15958" b="4240"/>
          <a:stretch>
            <a:fillRect/>
          </a:stretch>
        </p:blipFill>
        <p:spPr bwMode="auto">
          <a:xfrm>
            <a:off x="76200" y="0"/>
            <a:ext cx="89154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965450" y="6057900"/>
            <a:ext cx="204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baseline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758825" y="5259388"/>
            <a:ext cx="1708150" cy="1200150"/>
            <a:chOff x="761881" y="5181450"/>
            <a:chExt cx="1708236" cy="1200329"/>
          </a:xfrm>
        </p:grpSpPr>
        <p:sp>
          <p:nvSpPr>
            <p:cNvPr id="203800" name="TextBox 8"/>
            <p:cNvSpPr txBox="1">
              <a:spLocks noChangeArrowheads="1"/>
            </p:cNvSpPr>
            <p:nvPr/>
          </p:nvSpPr>
          <p:spPr bwMode="auto">
            <a:xfrm>
              <a:off x="761881" y="5181450"/>
              <a:ext cx="1708236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FFFF"/>
                  </a:solidFill>
                </a:rPr>
                <a:t>optical center (left)</a:t>
              </a:r>
            </a:p>
          </p:txBody>
        </p:sp>
        <p:cxnSp>
          <p:nvCxnSpPr>
            <p:cNvPr id="203801" name="Straight Arrow Connector 10"/>
            <p:cNvCxnSpPr>
              <a:cxnSpLocks noChangeShapeType="1"/>
            </p:cNvCxnSpPr>
            <p:nvPr/>
          </p:nvCxnSpPr>
          <p:spPr bwMode="auto">
            <a:xfrm flipV="1">
              <a:off x="1684299" y="5328036"/>
              <a:ext cx="620721" cy="511182"/>
            </a:xfrm>
            <a:prstGeom prst="straightConnector1">
              <a:avLst/>
            </a:prstGeom>
            <a:noFill/>
            <a:ln w="19050" algn="ctr">
              <a:solidFill>
                <a:schemeClr val="bg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7310438" y="4926013"/>
            <a:ext cx="1971675" cy="1200150"/>
            <a:chOff x="7310475" y="4926033"/>
            <a:chExt cx="1971702" cy="1200329"/>
          </a:xfrm>
        </p:grpSpPr>
        <p:sp>
          <p:nvSpPr>
            <p:cNvPr id="203798" name="TextBox 7"/>
            <p:cNvSpPr txBox="1">
              <a:spLocks noChangeArrowheads="1"/>
            </p:cNvSpPr>
            <p:nvPr/>
          </p:nvSpPr>
          <p:spPr bwMode="auto">
            <a:xfrm>
              <a:off x="7573941" y="4926033"/>
              <a:ext cx="1708236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FFFF"/>
                  </a:solidFill>
                </a:rPr>
                <a:t>optical center (right)</a:t>
              </a:r>
            </a:p>
          </p:txBody>
        </p:sp>
        <p:cxnSp>
          <p:nvCxnSpPr>
            <p:cNvPr id="203799" name="Straight Arrow Connector 11"/>
            <p:cNvCxnSpPr>
              <a:cxnSpLocks noChangeShapeType="1"/>
            </p:cNvCxnSpPr>
            <p:nvPr/>
          </p:nvCxnSpPr>
          <p:spPr bwMode="auto">
            <a:xfrm rot="10800000">
              <a:off x="7310475" y="5437215"/>
              <a:ext cx="365130" cy="255590"/>
            </a:xfrm>
            <a:prstGeom prst="straightConnector1">
              <a:avLst/>
            </a:prstGeom>
            <a:noFill/>
            <a:ln w="19050" algn="ctr">
              <a:solidFill>
                <a:schemeClr val="bg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63525" y="4232275"/>
            <a:ext cx="10588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Focal length</a:t>
            </a:r>
          </a:p>
        </p:txBody>
      </p:sp>
      <p:sp>
        <p:nvSpPr>
          <p:cNvPr id="203785" name="Rectangle 17"/>
          <p:cNvSpPr>
            <a:spLocks noChangeArrowheads="1"/>
          </p:cNvSpPr>
          <p:nvPr/>
        </p:nvSpPr>
        <p:spPr bwMode="auto">
          <a:xfrm>
            <a:off x="336550" y="434975"/>
            <a:ext cx="3359150" cy="1022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922963" y="398463"/>
            <a:ext cx="10588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World point</a:t>
            </a: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446088" y="2808288"/>
            <a:ext cx="2263775" cy="1497012"/>
            <a:chOff x="446032" y="2808279"/>
            <a:chExt cx="2263805" cy="1497033"/>
          </a:xfrm>
        </p:grpSpPr>
        <p:sp>
          <p:nvSpPr>
            <p:cNvPr id="203796" name="TextBox 20"/>
            <p:cNvSpPr txBox="1">
              <a:spLocks noChangeArrowheads="1"/>
            </p:cNvSpPr>
            <p:nvPr/>
          </p:nvSpPr>
          <p:spPr bwMode="auto">
            <a:xfrm>
              <a:off x="446032" y="2808279"/>
              <a:ext cx="189867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FFFF"/>
                  </a:solidFill>
                </a:rPr>
                <a:t>image point (left)</a:t>
              </a:r>
            </a:p>
          </p:txBody>
        </p:sp>
        <p:cxnSp>
          <p:nvCxnSpPr>
            <p:cNvPr id="203797" name="Straight Arrow Connector 23"/>
            <p:cNvCxnSpPr>
              <a:cxnSpLocks noChangeShapeType="1"/>
            </p:cNvCxnSpPr>
            <p:nvPr/>
          </p:nvCxnSpPr>
          <p:spPr bwMode="auto">
            <a:xfrm>
              <a:off x="1468395" y="3429000"/>
              <a:ext cx="1241442" cy="876312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7127875" y="2808288"/>
            <a:ext cx="2198688" cy="1387475"/>
            <a:chOff x="7127910" y="2808279"/>
            <a:chExt cx="2198655" cy="1387494"/>
          </a:xfrm>
        </p:grpSpPr>
        <p:sp>
          <p:nvSpPr>
            <p:cNvPr id="203794" name="TextBox 21"/>
            <p:cNvSpPr txBox="1">
              <a:spLocks noChangeArrowheads="1"/>
            </p:cNvSpPr>
            <p:nvPr/>
          </p:nvSpPr>
          <p:spPr bwMode="auto">
            <a:xfrm>
              <a:off x="7200936" y="2808279"/>
              <a:ext cx="212562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FFFF"/>
                  </a:solidFill>
                </a:rPr>
                <a:t>image point (right)</a:t>
              </a:r>
            </a:p>
          </p:txBody>
        </p:sp>
        <p:cxnSp>
          <p:nvCxnSpPr>
            <p:cNvPr id="203795" name="Straight Arrow Connector 25"/>
            <p:cNvCxnSpPr>
              <a:cxnSpLocks noChangeShapeType="1"/>
            </p:cNvCxnSpPr>
            <p:nvPr/>
          </p:nvCxnSpPr>
          <p:spPr bwMode="auto">
            <a:xfrm rot="10800000" flipV="1">
              <a:off x="7127910" y="3684591"/>
              <a:ext cx="584208" cy="511182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3789" name="Oval 22"/>
          <p:cNvSpPr>
            <a:spLocks noChangeArrowheads="1"/>
          </p:cNvSpPr>
          <p:nvPr/>
        </p:nvSpPr>
        <p:spPr bwMode="auto">
          <a:xfrm rot="1682543">
            <a:off x="3681413" y="425450"/>
            <a:ext cx="533400" cy="41275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3790" name="Oval 24"/>
          <p:cNvSpPr>
            <a:spLocks noChangeArrowheads="1"/>
          </p:cNvSpPr>
          <p:nvPr/>
        </p:nvSpPr>
        <p:spPr bwMode="auto">
          <a:xfrm rot="-1247438">
            <a:off x="5575300" y="381000"/>
            <a:ext cx="355600" cy="400367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265738" y="2479675"/>
            <a:ext cx="1935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Depth of </a:t>
            </a:r>
            <a:r>
              <a:rPr lang="en-US" altLang="en-US" sz="2400" b="1">
                <a:solidFill>
                  <a:srgbClr val="FFFFFF"/>
                </a:solidFill>
              </a:rPr>
              <a:t>p</a:t>
            </a:r>
          </a:p>
        </p:txBody>
      </p:sp>
      <p:sp>
        <p:nvSpPr>
          <p:cNvPr id="203792" name="Rectangle 29"/>
          <p:cNvSpPr>
            <a:spLocks noChangeArrowheads="1"/>
          </p:cNvSpPr>
          <p:nvPr/>
        </p:nvSpPr>
        <p:spPr bwMode="auto">
          <a:xfrm rot="-1731106">
            <a:off x="6638925" y="4486275"/>
            <a:ext cx="133350" cy="7080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3793" name="Rectangle 30"/>
          <p:cNvSpPr>
            <a:spLocks noChangeArrowheads="1"/>
          </p:cNvSpPr>
          <p:nvPr/>
        </p:nvSpPr>
        <p:spPr bwMode="auto">
          <a:xfrm rot="1582267">
            <a:off x="2533650" y="4429125"/>
            <a:ext cx="114300" cy="7953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017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Assume parallel optical axes, known camera parameters (i.e., calibrated cameras).  </a:t>
            </a:r>
            <a:r>
              <a:rPr lang="en-US" altLang="en-US" sz="2400" b="1" smtClean="0"/>
              <a:t>What is expression for Z?</a:t>
            </a:r>
          </a:p>
        </p:txBody>
      </p:sp>
      <p:grpSp>
        <p:nvGrpSpPr>
          <p:cNvPr id="205827" name="Group 5"/>
          <p:cNvGrpSpPr>
            <a:grpSpLocks/>
          </p:cNvGrpSpPr>
          <p:nvPr/>
        </p:nvGrpSpPr>
        <p:grpSpPr bwMode="auto">
          <a:xfrm>
            <a:off x="0" y="2078038"/>
            <a:ext cx="4751388" cy="3652837"/>
            <a:chOff x="0" y="2895600"/>
            <a:chExt cx="4751989" cy="3652838"/>
          </a:xfrm>
        </p:grpSpPr>
        <p:pic>
          <p:nvPicPr>
            <p:cNvPr id="20583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59" t="14497" r="15958" b="4240"/>
            <a:stretch>
              <a:fillRect/>
            </a:stretch>
          </p:blipFill>
          <p:spPr bwMode="auto">
            <a:xfrm>
              <a:off x="0" y="2895600"/>
              <a:ext cx="4751989" cy="3652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838" name="Rectangle 4"/>
            <p:cNvSpPr>
              <a:spLocks noChangeArrowheads="1"/>
            </p:cNvSpPr>
            <p:nvPr/>
          </p:nvSpPr>
          <p:spPr bwMode="auto">
            <a:xfrm>
              <a:off x="228600" y="3048000"/>
              <a:ext cx="1600200" cy="53340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800600" y="2203450"/>
            <a:ext cx="43434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Similar triangles </a:t>
            </a:r>
            <a:r>
              <a:rPr lang="en-US" altLang="en-US" sz="2400">
                <a:solidFill>
                  <a:srgbClr val="FF0000"/>
                </a:solidFill>
              </a:rPr>
              <a:t>(p</a:t>
            </a:r>
            <a:r>
              <a:rPr lang="en-US" altLang="en-US" sz="2400" baseline="-25000">
                <a:solidFill>
                  <a:srgbClr val="FF0000"/>
                </a:solidFill>
              </a:rPr>
              <a:t>l</a:t>
            </a:r>
            <a:r>
              <a:rPr lang="en-US" altLang="en-US" sz="2400">
                <a:solidFill>
                  <a:srgbClr val="FF0000"/>
                </a:solidFill>
              </a:rPr>
              <a:t>, P, p</a:t>
            </a:r>
            <a:r>
              <a:rPr lang="en-US" altLang="en-US" sz="2400" baseline="-25000">
                <a:solidFill>
                  <a:srgbClr val="FF0000"/>
                </a:solidFill>
              </a:rPr>
              <a:t>r</a:t>
            </a:r>
            <a:r>
              <a:rPr lang="en-US" altLang="en-US" sz="2400">
                <a:solidFill>
                  <a:srgbClr val="FF0000"/>
                </a:solidFill>
              </a:rPr>
              <a:t>) </a:t>
            </a:r>
            <a:r>
              <a:rPr lang="en-US" altLang="en-US" sz="2400">
                <a:solidFill>
                  <a:srgbClr val="000000"/>
                </a:solidFill>
              </a:rPr>
              <a:t>and </a:t>
            </a:r>
            <a:r>
              <a:rPr lang="en-US" altLang="en-US" sz="2400">
                <a:solidFill>
                  <a:srgbClr val="0070C0"/>
                </a:solidFill>
              </a:rPr>
              <a:t>(O</a:t>
            </a:r>
            <a:r>
              <a:rPr lang="en-US" altLang="en-US" sz="2400" baseline="-25000">
                <a:solidFill>
                  <a:srgbClr val="0070C0"/>
                </a:solidFill>
              </a:rPr>
              <a:t>l</a:t>
            </a:r>
            <a:r>
              <a:rPr lang="en-US" altLang="en-US" sz="2400">
                <a:solidFill>
                  <a:srgbClr val="0070C0"/>
                </a:solidFill>
              </a:rPr>
              <a:t>, P, O</a:t>
            </a:r>
            <a:r>
              <a:rPr lang="en-US" altLang="en-US" sz="2400" baseline="-25000">
                <a:solidFill>
                  <a:srgbClr val="0070C0"/>
                </a:solidFill>
              </a:rPr>
              <a:t>r</a:t>
            </a:r>
            <a:r>
              <a:rPr lang="en-US" altLang="en-US" sz="2400">
                <a:solidFill>
                  <a:srgbClr val="0070C0"/>
                </a:solidFill>
              </a:rPr>
              <a:t>):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   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04800" y="33338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kern="0" dirty="0">
                <a:solidFill>
                  <a:srgbClr val="000000"/>
                </a:solidFill>
                <a:latin typeface="+mn-lt"/>
              </a:rPr>
              <a:t>Geometry for a simple stereo system</a:t>
            </a:r>
          </a:p>
        </p:txBody>
      </p:sp>
      <p:graphicFrame>
        <p:nvGraphicFramePr>
          <p:cNvPr id="12" name="Object 24"/>
          <p:cNvGraphicFramePr>
            <a:graphicFrameLocks noChangeAspect="1"/>
          </p:cNvGraphicFramePr>
          <p:nvPr/>
        </p:nvGraphicFramePr>
        <p:xfrm>
          <a:off x="5484813" y="3173413"/>
          <a:ext cx="2884487" cy="123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65" name="Equation" r:id="rId5" imgW="977900" imgH="419100" progId="Equation.3">
                  <p:embed/>
                </p:oleObj>
              </mc:Choice>
              <mc:Fallback>
                <p:oleObj name="Equation" r:id="rId5" imgW="977900" imgH="4191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4813" y="3173413"/>
                        <a:ext cx="2884487" cy="1236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Isosceles Triangle 12"/>
          <p:cNvSpPr>
            <a:spLocks noChangeArrowheads="1"/>
          </p:cNvSpPr>
          <p:nvPr/>
        </p:nvSpPr>
        <p:spPr bwMode="auto">
          <a:xfrm>
            <a:off x="1531938" y="2516188"/>
            <a:ext cx="1890712" cy="1862137"/>
          </a:xfrm>
          <a:prstGeom prst="triangle">
            <a:avLst>
              <a:gd name="adj" fmla="val 5884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4" name="Isosceles Triangle 13"/>
          <p:cNvSpPr>
            <a:spLocks noChangeArrowheads="1"/>
          </p:cNvSpPr>
          <p:nvPr/>
        </p:nvSpPr>
        <p:spPr bwMode="auto">
          <a:xfrm>
            <a:off x="1239838" y="2516188"/>
            <a:ext cx="2373312" cy="2336800"/>
          </a:xfrm>
          <a:prstGeom prst="triangle">
            <a:avLst>
              <a:gd name="adj" fmla="val 58819"/>
            </a:avLst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graphicFrame>
        <p:nvGraphicFramePr>
          <p:cNvPr id="15" name="Object 25"/>
          <p:cNvGraphicFramePr>
            <a:graphicFrameLocks noChangeAspect="1"/>
          </p:cNvGraphicFramePr>
          <p:nvPr/>
        </p:nvGraphicFramePr>
        <p:xfrm>
          <a:off x="6361113" y="4889500"/>
          <a:ext cx="2338387" cy="120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66" name="Equation" r:id="rId7" imgW="837836" imgH="431613" progId="Equation.3">
                  <p:embed/>
                </p:oleObj>
              </mc:Choice>
              <mc:Fallback>
                <p:oleObj name="Equation" r:id="rId7" imgW="837836" imgH="431613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1113" y="4889500"/>
                        <a:ext cx="2338387" cy="120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7310438" y="5510213"/>
            <a:ext cx="1533525" cy="657225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973638" y="5875338"/>
            <a:ext cx="2263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disparity</a:t>
            </a:r>
          </a:p>
        </p:txBody>
      </p:sp>
      <p:cxnSp>
        <p:nvCxnSpPr>
          <p:cNvPr id="19" name="Straight Arrow Connector 18"/>
          <p:cNvCxnSpPr>
            <a:cxnSpLocks noChangeShapeType="1"/>
            <a:endCxn id="16" idx="2"/>
          </p:cNvCxnSpPr>
          <p:nvPr/>
        </p:nvCxnSpPr>
        <p:spPr bwMode="auto">
          <a:xfrm flipV="1">
            <a:off x="6142038" y="5838825"/>
            <a:ext cx="1168400" cy="2190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6" grpId="0" animBg="1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(x,y) \Rightarrow&#10;\left[&#10;\begin{array}{c}&#10;x \\ y \\ 1&#10;\end{array}&#10;\right]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86.87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}&#10;x \\ y \\ w&#10;\end{array}&#10;\right]&#10;\Rightarrow&#10;(x/w,y/w) 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69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}&#10;x \\ y \\ z \\ w&#10;\end{array}&#10;\right]&#10;\Rightarrow&#10;(x/w,y/w, z/w) 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865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(x,y,z) \Rightarrow&#10;\left[&#10;\begin{array}{c}&#10;x \\ y \\ z \\ 1&#10;\end{array}&#10;\right]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5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Custom Design">
  <a:themeElements>
    <a:clrScheme name="Custom Design 2">
      <a:dk1>
        <a:srgbClr val="737373"/>
      </a:dk1>
      <a:lt1>
        <a:srgbClr val="FFFFFF"/>
      </a:lt1>
      <a:dk2>
        <a:srgbClr val="4D59AB"/>
      </a:dk2>
      <a:lt2>
        <a:srgbClr val="FFFFFF"/>
      </a:lt2>
      <a:accent1>
        <a:srgbClr val="8A8F05"/>
      </a:accent1>
      <a:accent2>
        <a:srgbClr val="E0AD12"/>
      </a:accent2>
      <a:accent3>
        <a:srgbClr val="B2B5D2"/>
      </a:accent3>
      <a:accent4>
        <a:srgbClr val="DADADA"/>
      </a:accent4>
      <a:accent5>
        <a:srgbClr val="C4C6AA"/>
      </a:accent5>
      <a:accent6>
        <a:srgbClr val="CB9C0F"/>
      </a:accent6>
      <a:hlink>
        <a:srgbClr val="C27D05"/>
      </a:hlink>
      <a:folHlink>
        <a:srgbClr val="73246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4D59AB"/>
        </a:lt1>
        <a:dk2>
          <a:srgbClr val="000000"/>
        </a:dk2>
        <a:lt2>
          <a:srgbClr val="737373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000000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737373"/>
        </a:dk1>
        <a:lt1>
          <a:srgbClr val="FFFFFF"/>
        </a:lt1>
        <a:dk2>
          <a:srgbClr val="4D59AB"/>
        </a:dk2>
        <a:lt2>
          <a:srgbClr val="FFFFFF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DADADA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9920</TotalTime>
  <Words>1484</Words>
  <Application>Microsoft Office PowerPoint</Application>
  <PresentationFormat>On-screen Show (4:3)</PresentationFormat>
  <Paragraphs>346</Paragraphs>
  <Slides>48</Slides>
  <Notes>13</Notes>
  <HiddenSlides>3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65" baseType="lpstr">
      <vt:lpstr>Arial</vt:lpstr>
      <vt:lpstr>Calibri</vt:lpstr>
      <vt:lpstr>Comic Sans MS</vt:lpstr>
      <vt:lpstr>Courier New</vt:lpstr>
      <vt:lpstr>Symbol</vt:lpstr>
      <vt:lpstr>Times New Roman</vt:lpstr>
      <vt:lpstr>Wingdings</vt:lpstr>
      <vt:lpstr>Custom Design</vt:lpstr>
      <vt:lpstr>Default Design</vt:lpstr>
      <vt:lpstr>1_Default Design</vt:lpstr>
      <vt:lpstr>2_Default Design</vt:lpstr>
      <vt:lpstr>5_Default Design</vt:lpstr>
      <vt:lpstr>Blank Presentation</vt:lpstr>
      <vt:lpstr>Office Theme</vt:lpstr>
      <vt:lpstr>1_Office Theme</vt:lpstr>
      <vt:lpstr>Equation</vt:lpstr>
      <vt:lpstr>Microsoft Equation 3.0</vt:lpstr>
      <vt:lpstr>Does the peripheral drift illusion work on other organisms?</vt:lpstr>
      <vt:lpstr>Yes!</vt:lpstr>
      <vt:lpstr>Multiple views</vt:lpstr>
      <vt:lpstr>Why multiple views?</vt:lpstr>
      <vt:lpstr>Why multiple views?</vt:lpstr>
      <vt:lpstr>Camera parameters</vt:lpstr>
      <vt:lpstr>Geometry for a simple stereo system</vt:lpstr>
      <vt:lpstr>PowerPoint Presentation</vt:lpstr>
      <vt:lpstr>PowerPoint Presentation</vt:lpstr>
      <vt:lpstr>Depth from disparity</vt:lpstr>
      <vt:lpstr>What did we need to know?</vt:lpstr>
      <vt:lpstr>Where do we need to search?</vt:lpstr>
      <vt:lpstr>How do we calibrate a camera?</vt:lpstr>
      <vt:lpstr>World vs Camera coordinates</vt:lpstr>
      <vt:lpstr>Image formation</vt:lpstr>
      <vt:lpstr>Pinhole camera</vt:lpstr>
      <vt:lpstr>Pinhole camera</vt:lpstr>
      <vt:lpstr>Projection: world coordinatesimage coordinates</vt:lpstr>
      <vt:lpstr>Homogeneous coordinates</vt:lpstr>
      <vt:lpstr>World vs Camera coordinates</vt:lpstr>
      <vt:lpstr>PowerPoint Presentation</vt:lpstr>
      <vt:lpstr>Pinhole Camera Model</vt:lpstr>
      <vt:lpstr>PowerPoint Presentation</vt:lpstr>
      <vt:lpstr>Remove assumption: known optical center</vt:lpstr>
      <vt:lpstr>Remove assumption: square pixels</vt:lpstr>
      <vt:lpstr>Remove assumption: non-skewed pixels</vt:lpstr>
      <vt:lpstr>Oriented and Translated Camera</vt:lpstr>
      <vt:lpstr>Allow camera translation</vt:lpstr>
      <vt:lpstr>3D Rotation of Points</vt:lpstr>
      <vt:lpstr>Allow camera rotation</vt:lpstr>
      <vt:lpstr>Degrees of freedom</vt:lpstr>
      <vt:lpstr>Beyond Pinholes: Radial Distortion</vt:lpstr>
      <vt:lpstr>How to calibrate the camera? (also called “camera resectioning”)</vt:lpstr>
      <vt:lpstr>Calibrating the Camera</vt:lpstr>
      <vt:lpstr>How do we calibrate a camera?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Calibration with linear method</vt:lpstr>
      <vt:lpstr>Can we factorize M back to K [R | T]?</vt:lpstr>
      <vt:lpstr>Can we factorize M back to K [R | T]?</vt:lpstr>
      <vt:lpstr>PowerPoint Presentation</vt:lpstr>
      <vt:lpstr>PowerPoint Presentation</vt:lpstr>
      <vt:lpstr>PowerPoint Presentation</vt:lpstr>
      <vt:lpstr>For project 3, we want the camera center</vt:lpstr>
      <vt:lpstr>Recovering the camera center</vt:lpstr>
    </vt:vector>
  </TitlesOfParts>
  <Company>UT-Austin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Grauman</dc:creator>
  <cp:lastModifiedBy>James</cp:lastModifiedBy>
  <cp:revision>142</cp:revision>
  <cp:lastPrinted>2011-03-24T02:38:38Z</cp:lastPrinted>
  <dcterms:created xsi:type="dcterms:W3CDTF">2011-02-22T03:49:47Z</dcterms:created>
  <dcterms:modified xsi:type="dcterms:W3CDTF">2016-09-21T18:48:37Z</dcterms:modified>
</cp:coreProperties>
</file>