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  <p:sldMasterId id="2147483725" r:id="rId3"/>
    <p:sldMasterId id="2147483738" r:id="rId4"/>
    <p:sldMasterId id="2147483751" r:id="rId5"/>
  </p:sldMasterIdLst>
  <p:notesMasterIdLst>
    <p:notesMasterId r:id="rId63"/>
  </p:notesMasterIdLst>
  <p:handoutMasterIdLst>
    <p:handoutMasterId r:id="rId64"/>
  </p:handoutMasterIdLst>
  <p:sldIdLst>
    <p:sldId id="449" r:id="rId6"/>
    <p:sldId id="450" r:id="rId7"/>
    <p:sldId id="451" r:id="rId8"/>
    <p:sldId id="256" r:id="rId9"/>
    <p:sldId id="351" r:id="rId10"/>
    <p:sldId id="356" r:id="rId11"/>
    <p:sldId id="358" r:id="rId12"/>
    <p:sldId id="359" r:id="rId13"/>
    <p:sldId id="373" r:id="rId14"/>
    <p:sldId id="374" r:id="rId15"/>
    <p:sldId id="375" r:id="rId16"/>
    <p:sldId id="406" r:id="rId17"/>
    <p:sldId id="446" r:id="rId18"/>
    <p:sldId id="447" r:id="rId19"/>
    <p:sldId id="386" r:id="rId20"/>
    <p:sldId id="387" r:id="rId21"/>
    <p:sldId id="388" r:id="rId22"/>
    <p:sldId id="389" r:id="rId23"/>
    <p:sldId id="390" r:id="rId24"/>
    <p:sldId id="391" r:id="rId25"/>
    <p:sldId id="392" r:id="rId26"/>
    <p:sldId id="393" r:id="rId27"/>
    <p:sldId id="394" r:id="rId28"/>
    <p:sldId id="444" r:id="rId29"/>
    <p:sldId id="408" r:id="rId30"/>
    <p:sldId id="409" r:id="rId31"/>
    <p:sldId id="410" r:id="rId32"/>
    <p:sldId id="411" r:id="rId33"/>
    <p:sldId id="412" r:id="rId34"/>
    <p:sldId id="413" r:id="rId35"/>
    <p:sldId id="414" r:id="rId36"/>
    <p:sldId id="415" r:id="rId37"/>
    <p:sldId id="416" r:id="rId38"/>
    <p:sldId id="417" r:id="rId39"/>
    <p:sldId id="418" r:id="rId40"/>
    <p:sldId id="419" r:id="rId41"/>
    <p:sldId id="420" r:id="rId42"/>
    <p:sldId id="421" r:id="rId43"/>
    <p:sldId id="422" r:id="rId44"/>
    <p:sldId id="423" r:id="rId45"/>
    <p:sldId id="424" r:id="rId46"/>
    <p:sldId id="425" r:id="rId47"/>
    <p:sldId id="426" r:id="rId48"/>
    <p:sldId id="427" r:id="rId49"/>
    <p:sldId id="429" r:id="rId50"/>
    <p:sldId id="428" r:id="rId51"/>
    <p:sldId id="452" r:id="rId52"/>
    <p:sldId id="430" r:id="rId53"/>
    <p:sldId id="432" r:id="rId54"/>
    <p:sldId id="433" r:id="rId55"/>
    <p:sldId id="434" r:id="rId56"/>
    <p:sldId id="435" r:id="rId57"/>
    <p:sldId id="436" r:id="rId58"/>
    <p:sldId id="437" r:id="rId59"/>
    <p:sldId id="438" r:id="rId60"/>
    <p:sldId id="439" r:id="rId61"/>
    <p:sldId id="440" r:id="rId62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676"/>
    <a:srgbClr val="32000C"/>
    <a:srgbClr val="CB6B30"/>
    <a:srgbClr val="E36243"/>
    <a:srgbClr val="FF4A7E"/>
    <a:srgbClr val="0B0B0B"/>
    <a:srgbClr val="00FF00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23" autoAdjust="0"/>
    <p:restoredTop sz="80109" autoAdjust="0"/>
  </p:normalViewPr>
  <p:slideViewPr>
    <p:cSldViewPr>
      <p:cViewPr varScale="1">
        <p:scale>
          <a:sx n="105" d="100"/>
          <a:sy n="105" d="100"/>
        </p:scale>
        <p:origin x="1332" y="76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450A14-1984-4078-9E10-83FDC85EC0C0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50F79F-EF92-4013-8754-5DC0A7245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46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B36E14-FA26-4874-9D32-5FFCA3E43F60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79503E-BF1B-43C0-B836-0C9F9F6E2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43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78068-ED93-4428-9CEE-9C213D6868CA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􀁑 Basic ideas</a:t>
            </a:r>
          </a:p>
          <a:p>
            <a:r>
              <a:rPr lang="en-US" dirty="0"/>
              <a:t>• A line is represented as . Every line in the image corresponds</a:t>
            </a:r>
          </a:p>
          <a:p>
            <a:r>
              <a:rPr lang="en-US" dirty="0"/>
              <a:t>to a point in the parameter space</a:t>
            </a:r>
          </a:p>
          <a:p>
            <a:r>
              <a:rPr lang="en-US" dirty="0"/>
              <a:t>• Every point in the image domain corresponds to a line in the parameter</a:t>
            </a:r>
          </a:p>
          <a:p>
            <a:r>
              <a:rPr lang="en-US" dirty="0"/>
              <a:t>space (why ? Fix (</a:t>
            </a:r>
            <a:r>
              <a:rPr lang="en-US" dirty="0" err="1"/>
              <a:t>x,y</a:t>
            </a:r>
            <a:r>
              <a:rPr lang="en-US" dirty="0"/>
              <a:t>), (</a:t>
            </a:r>
            <a:r>
              <a:rPr lang="en-US" dirty="0" err="1"/>
              <a:t>m,n</a:t>
            </a:r>
            <a:r>
              <a:rPr lang="en-US" dirty="0"/>
              <a:t>) can change on the line . In other</a:t>
            </a:r>
          </a:p>
          <a:p>
            <a:r>
              <a:rPr lang="en-US" dirty="0"/>
              <a:t>words, for all the lines passing through (</a:t>
            </a:r>
            <a:r>
              <a:rPr lang="en-US" dirty="0" err="1"/>
              <a:t>x,y</a:t>
            </a:r>
            <a:r>
              <a:rPr lang="en-US" dirty="0"/>
              <a:t>) in the image space, their</a:t>
            </a:r>
          </a:p>
          <a:p>
            <a:r>
              <a:rPr lang="en-US" dirty="0"/>
              <a:t>parameters form a line in the parameter space)</a:t>
            </a:r>
          </a:p>
          <a:p>
            <a:r>
              <a:rPr lang="en-US" dirty="0"/>
              <a:t>• Points along a line in the space correspond to lines passing through the</a:t>
            </a:r>
          </a:p>
          <a:p>
            <a:r>
              <a:rPr lang="en-US" dirty="0"/>
              <a:t>same point in the parameter space (why 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195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0EBD-25A8-4D2D-84D6-A0B57D3202AA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an intuition of what is going on. Suppose we have the standard line fitting problem in presence of outliers.</a:t>
            </a:r>
          </a:p>
          <a:p>
            <a:r>
              <a:rPr lang="en-US" dirty="0"/>
              <a:t>We can formulate this problem as follows: want to find the best partition of points in </a:t>
            </a:r>
            <a:r>
              <a:rPr lang="en-US" dirty="0" err="1"/>
              <a:t>inlier</a:t>
            </a:r>
            <a:r>
              <a:rPr lang="en-US" dirty="0"/>
              <a:t> set and outlier set such that…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objective consists of adjusting the parameters of a model function so as to best fit a data set. </a:t>
            </a:r>
          </a:p>
          <a:p>
            <a:r>
              <a:rPr lang="en-US" dirty="0"/>
              <a:t>"best" is defined by a function f that needs to be minimized.</a:t>
            </a:r>
          </a:p>
          <a:p>
            <a:endParaRPr lang="en-US" dirty="0"/>
          </a:p>
          <a:p>
            <a:r>
              <a:rPr lang="en-US" dirty="0"/>
              <a:t>Such that the best parameter of fitting the line give rise to a residual error lower that delta</a:t>
            </a:r>
          </a:p>
          <a:p>
            <a:endParaRPr lang="en-US" dirty="0"/>
          </a:p>
          <a:p>
            <a:r>
              <a:rPr lang="en-US" dirty="0"/>
              <a:t>as when the sum, </a:t>
            </a:r>
            <a:r>
              <a:rPr lang="en-US" i="1" dirty="0"/>
              <a:t>S</a:t>
            </a:r>
            <a:r>
              <a:rPr lang="en-US" dirty="0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661530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56533-F005-4B55-94F1-56B3E59B39F3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4350"/>
            <a:ext cx="3429000" cy="25717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17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BC1BC-018B-4752-8C88-D43E30D97030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65438" y="519113"/>
            <a:ext cx="3416300" cy="25622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656" y="3258268"/>
            <a:ext cx="6706691" cy="308487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48233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23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Ratios of distances along straight lines are </a:t>
            </a:r>
            <a:r>
              <a:rPr lang="en-US" dirty="0" smtClean="0"/>
              <a:t>preserved, e.g. the relative length of two collinear line segments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95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54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580607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593003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833BA-FE9C-4849-B1DD-792FC6F09BFA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􀁑 Basic ideas</a:t>
            </a:r>
          </a:p>
          <a:p>
            <a:r>
              <a:rPr lang="en-US"/>
              <a:t>• A line is represented as . Every line in the image corresponds</a:t>
            </a:r>
          </a:p>
          <a:p>
            <a:r>
              <a:rPr lang="en-US"/>
              <a:t>to a point in the parameter space</a:t>
            </a:r>
          </a:p>
          <a:p>
            <a:r>
              <a:rPr lang="en-US"/>
              <a:t>• Every point in the image domain corresponds to a line in the parameter</a:t>
            </a:r>
          </a:p>
          <a:p>
            <a:r>
              <a:rPr lang="en-US"/>
              <a:t>space (why ? Fix (x,y), (m,n) can change on the line . In other</a:t>
            </a:r>
          </a:p>
          <a:p>
            <a:r>
              <a:rPr lang="en-US"/>
              <a:t>words, for all the lines passing through (x,y) in the image space, their</a:t>
            </a:r>
          </a:p>
          <a:p>
            <a:r>
              <a:rPr lang="en-US"/>
              <a:t>parameters form a line in the parameter space)</a:t>
            </a:r>
          </a:p>
          <a:p>
            <a:r>
              <a:rPr lang="en-US"/>
              <a:t>• Points along a line in the space correspond to lines passing through the</a:t>
            </a:r>
          </a:p>
          <a:p>
            <a:r>
              <a:rPr lang="en-US"/>
              <a:t>same point in the parameter space (why ?)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6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EB05E-A0CC-4E66-8606-6F8667A0A54E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17230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0B258-9A09-4AA1-A355-95F22493D87A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3182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425C5C-9858-4C76-AFDA-365E022EBB61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182480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C71030-AC51-4A09-A25E-5FA357B75AFA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884792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1A7C6-64BD-4260-B379-19E577421018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563185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68155-4F81-4408-A7FC-EA1CD92B6B85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038414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CE023-128E-4856-BCB6-506FF27BFF96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416842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8B6F-2CB1-419C-8C75-776D0348483D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CF29-2143-4745-843A-3D13FFDFD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E866-C95C-48F6-BB52-09171EE7AB14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E0C-2A37-4EE3-A849-55957763A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599F-D638-4F6C-B529-9E3D38E1AF6F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F66AE-E9B7-485E-8B01-F7AB7386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B09C-5FE3-4E5C-947F-62A8A654A6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8880D-8C14-414F-9A2C-CAC4CEB712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2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98400-A51E-47C6-AB6E-9D2F0FEB44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87C5-D1BA-4E64-9B6E-A01CF3A7D9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3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AFC77-476A-4B65-AEF2-B88090E860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9DFD-7A6B-421E-91AE-F1416F30A7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01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747BA-49B7-4E32-A9B2-44A226F322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2093-982A-4E29-84CD-21505EE181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35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BE94-D788-474D-8EEB-6F58D14720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F99F-4257-47F7-B137-92F5C330B8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46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95DB7-2A11-4E6C-9567-D57EA333CE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2DBDE-828A-4ED8-BAC3-0183760B6D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5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82A0-E074-4D1F-9892-A88D1283A7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4E828-8872-429C-B31F-81F3904DB6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22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5463-834F-40F6-B8E3-F026FE7326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4F8D-F56C-469B-8A33-F67E89A087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5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8905-532C-42AF-AF52-583E712B8722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7F23-469E-4275-BA72-9C5EDBFB9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97F0-D666-463A-99C4-716878AAB3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1FFF3-B466-42C5-A286-E06D02714B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59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5714B-483C-45C3-99E0-9DDFC1306F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34E0C-7D9E-4F01-AF55-2FE14BA758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69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89D8F-1676-4F18-A19A-1DC9780C6F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9CCE-778B-4371-A03A-FDCD62BA79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38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02281-60AA-4CF2-AA75-49D60852FF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0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E6BCB-2EF7-479A-9162-D2528BAE13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34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9E97A-744F-4044-973F-1B212DBED4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74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5B8F5-A411-4768-860B-8D8B631808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68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3CDC2-9C99-4179-8227-6CFCBA8A98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58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5B504-35FB-4966-A949-862367A2FD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69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119D-79C3-40E4-AE72-1E2398486F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1C9A-8D76-4AD7-97C9-0396069C5BA1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2B07-F070-4EDB-B20E-1EF088E23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45CA3-E2A7-4841-8461-ACC6688C0D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77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350F7-3815-4440-A6A9-3C2B961E81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65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B64A5-FA29-4A63-985A-F9E122871A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141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49608-6C8C-4189-85FB-CE13A0D0AF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35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8C073F4-E016-47F5-A5CA-E7A1D0BA00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83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6929-A8E5-4FE3-A7E1-06C601397B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15F1-F9C9-47CF-AFCD-1D87CDD11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08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BC47-4CFC-4BE7-81A5-1CB9CACB1D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7007C-3604-4463-B95E-C4F96D0FD7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6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E584-2AEF-445B-B369-8E6C8AA7F1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6214-1FA2-4B93-93A1-C28758D518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67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1AE7-4880-4893-AA78-40715E9EF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EC7A-1EF4-4174-B894-819821C050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24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5FB7-AF87-44B3-BBF6-42F3F5409D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2420-4F2C-4CD2-B071-4446D1AD4D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8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D0C3-F8B4-429A-9062-CA5523AE0A26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BDA5-0928-4BA4-930C-DB84DFFCC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8A3A-94B3-4CD1-B4DF-7600841B1E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76C8-80ED-43A8-BE95-04AE234C24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25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8101-580D-4730-BF3B-C6535F3FC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C7FF-D131-4E28-9649-5675A454CD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106F-4F9D-4F32-9116-961E050478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CEDA-E89E-478F-BF72-57BAFF7C8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31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0911-8829-4C50-A777-56DEEF869C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460B-0486-4310-AA7D-21EFB0A5BD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68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654B3-A5BA-4B1F-B6E5-EBF8A547F4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F700-39A4-4298-B454-90ED1CF139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83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6776-2EFD-4B83-B421-80E96FD9A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E43B-CF1C-4612-86D6-2895A6D4F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49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77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6929-A8E5-4FE3-A7E1-06C601397B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15F1-F9C9-47CF-AFCD-1D87CDD11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150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BC47-4CFC-4BE7-81A5-1CB9CACB1D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7007C-3604-4463-B95E-C4F96D0FD7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299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E584-2AEF-445B-B369-8E6C8AA7F1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6214-1FA2-4B93-93A1-C28758D518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9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62AF5-A0D0-4C2B-BF44-3021CE43B17E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C1D9-9A68-4F21-8029-F3C8C354F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1AE7-4880-4893-AA78-40715E9EF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EC7A-1EF4-4174-B894-819821C050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42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5FB7-AF87-44B3-BBF6-42F3F5409D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2420-4F2C-4CD2-B071-4446D1AD4D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521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8A3A-94B3-4CD1-B4DF-7600841B1E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76C8-80ED-43A8-BE95-04AE234C24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57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8101-580D-4730-BF3B-C6535F3FC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C7FF-D131-4E28-9649-5675A454CD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114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106F-4F9D-4F32-9116-961E050478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CEDA-E89E-478F-BF72-57BAFF7C8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29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0911-8829-4C50-A777-56DEEF869C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460B-0486-4310-AA7D-21EFB0A5BD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438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654B3-A5BA-4B1F-B6E5-EBF8A547F4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F700-39A4-4298-B454-90ED1CF139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52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6776-2EFD-4B83-B421-80E96FD9A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E43B-CF1C-4612-86D6-2895A6D4F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85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41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5B9B8-60F1-4A13-8852-42BF3851DF0B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922A8-AD3D-4BCD-8DD0-1C9CE9AB7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80B19-307F-401E-89FD-62B5F1C47FD0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40BB-538F-41CA-8B87-7DD12B8C2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4277-B787-4433-9EF7-87C48AB100AC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C631F-FB01-4381-827A-51534D82D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896B9-109A-49FE-AC5D-8D738401EA78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490E-0B19-41AA-88BD-F43A60A51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8B18C6-8508-4116-A4CD-698FFF3368C0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C3187B-518C-4297-A486-8FFA291F9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F0A01C-ECC0-4966-AD27-2E8B22F3BD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F44228-A715-4D35-A686-68263BBDC7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7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EDF5AE6-8A69-4042-BE13-937D50248441}" type="slidenum">
              <a:rPr lang="en-US" smtClean="0">
                <a:solidFill>
                  <a:srgbClr val="000000"/>
                </a:solidFill>
                <a:latin typeface="Futura Bk BT" pitchFamily="34" charset="0"/>
              </a:rPr>
              <a:pPr/>
              <a:t>‹#›</a:t>
            </a:fld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1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D6BAC7-AA29-41A0-8E29-17F61E8DD5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1B6F58-EB3D-4782-8D7B-F04544656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8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D6BAC7-AA29-41A0-8E29-17F61E8DD5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1B6F58-EB3D-4782-8D7B-F04544656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1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4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3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4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6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2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wmf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0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7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8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30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3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3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33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50.png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49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39.jpeg"/><Relationship Id="rId4" Type="http://schemas.openxmlformats.org/officeDocument/2006/relationships/image" Target="../media/image51.jpeg"/><Relationship Id="rId9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37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Multi-stable Perception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38910" y="43434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Necker Cube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2" y="762000"/>
            <a:ext cx="4191000" cy="377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9" y="4504126"/>
            <a:ext cx="2734998" cy="2281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06650"/>
            <a:ext cx="2734998" cy="228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2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1698625" y="35052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1546225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546225" y="53340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756025" y="54102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066800" y="32766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4975225" y="32766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4670425" y="35052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4670425" y="38100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469265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4692650" y="53340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7126288" y="53340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4152900" y="32766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3516643" y="6248400"/>
            <a:ext cx="1704313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y = m x + b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304800" y="228600"/>
            <a:ext cx="7848600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 smtClean="0">
                <a:solidFill>
                  <a:srgbClr val="000000"/>
                </a:solidFill>
                <a:latin typeface="Futura Bk BT" pitchFamily="34" charset="0"/>
              </a:rPr>
              <a:t>Review: Hough transform</a:t>
            </a:r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>
            <a:off x="5791200" y="4114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>
            <a:off x="2514600" y="43434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1981200" y="38100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2263775" y="41148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381000" y="1828800"/>
            <a:ext cx="7696200" cy="83099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Given a set of points, find the curve or line that explains the data points best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81000" y="1128713"/>
            <a:ext cx="7127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P.V.C. Hough, </a:t>
            </a:r>
            <a:r>
              <a:rPr lang="en-US" sz="1400" i="1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Machine Analysis of Bubble Chamber Pictures,</a:t>
            </a:r>
            <a:r>
              <a:rPr lang="en-US" sz="1400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Proc. Int. Conf. High Energy Accelerators and Instrumentation, 1959 </a:t>
            </a: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5241925" y="5676900"/>
            <a:ext cx="1555750" cy="3667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Futura Bk BT" pitchFamily="34" charset="0"/>
              </a:rPr>
              <a:t>Hough space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Slide from S. Savarese</a:t>
            </a:r>
            <a:endParaRPr lang="en-US" sz="1400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7" grpId="0" animBg="1"/>
      <p:bldP spid="20488" grpId="0" animBg="1"/>
      <p:bldP spid="20489" grpId="0" animBg="1"/>
      <p:bldP spid="20496" grpId="0" animBg="1"/>
      <p:bldP spid="20497" grpId="0" animBg="1"/>
      <p:bldP spid="20498" grpId="0" animBg="1"/>
      <p:bldP spid="204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1546225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1546225" y="33528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756025" y="34290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66800" y="12954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3146425" y="2971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994025" y="2819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765425" y="2590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2536825" y="23622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2384425" y="2209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2003425" y="1828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1851025" y="1676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1698625" y="15240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4975225" y="12954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 flipV="1">
            <a:off x="5203825" y="1295400"/>
            <a:ext cx="16002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4746625" y="1219200"/>
            <a:ext cx="2438400" cy="1828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4975225" y="1295400"/>
            <a:ext cx="21336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4670425" y="1905000"/>
            <a:ext cx="28956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V="1">
            <a:off x="4670425" y="15240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4670425" y="18288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V="1">
            <a:off x="4692650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4692650" y="33528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7126288" y="33528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4152900" y="12954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>
            <a:off x="4670425" y="16002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4670425" y="2057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4670425" y="2438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>
            <a:off x="4670425" y="28956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>
            <a:off x="51276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5584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>
            <a:off x="61182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65754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7108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75660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066800" y="3886200"/>
            <a:ext cx="6940550" cy="2819400"/>
            <a:chOff x="672" y="2448"/>
            <a:chExt cx="4372" cy="1776"/>
          </a:xfrm>
        </p:grpSpPr>
        <p:sp>
          <p:nvSpPr>
            <p:cNvPr id="22564" name="Oval 36"/>
            <p:cNvSpPr>
              <a:spLocks noChangeArrowheads="1"/>
            </p:cNvSpPr>
            <p:nvPr/>
          </p:nvSpPr>
          <p:spPr bwMode="auto">
            <a:xfrm>
              <a:off x="2078" y="350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auto">
            <a:xfrm>
              <a:off x="1934" y="340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auto">
            <a:xfrm>
              <a:off x="1790" y="326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auto">
            <a:xfrm>
              <a:off x="1646" y="3072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auto">
            <a:xfrm>
              <a:off x="1502" y="292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auto">
            <a:xfrm>
              <a:off x="1358" y="278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auto">
            <a:xfrm>
              <a:off x="1214" y="268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1" name="Line 43"/>
            <p:cNvSpPr>
              <a:spLocks noChangeShapeType="1"/>
            </p:cNvSpPr>
            <p:nvPr/>
          </p:nvSpPr>
          <p:spPr bwMode="auto">
            <a:xfrm flipV="1">
              <a:off x="974" y="2448"/>
              <a:ext cx="0" cy="13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2" name="Line 44"/>
            <p:cNvSpPr>
              <a:spLocks noChangeShapeType="1"/>
            </p:cNvSpPr>
            <p:nvPr/>
          </p:nvSpPr>
          <p:spPr bwMode="auto">
            <a:xfrm>
              <a:off x="974" y="3840"/>
              <a:ext cx="172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3" name="Text Box 45"/>
            <p:cNvSpPr txBox="1">
              <a:spLocks noChangeArrowheads="1"/>
            </p:cNvSpPr>
            <p:nvPr/>
          </p:nvSpPr>
          <p:spPr bwMode="auto">
            <a:xfrm>
              <a:off x="2366" y="3888"/>
              <a:ext cx="203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Futura Bk BT" pitchFamily="34" charset="0"/>
                </a:rPr>
                <a:t>x</a:t>
              </a:r>
            </a:p>
          </p:txBody>
        </p:sp>
        <p:sp>
          <p:nvSpPr>
            <p:cNvPr id="22574" name="Text Box 46"/>
            <p:cNvSpPr txBox="1">
              <a:spLocks noChangeArrowheads="1"/>
            </p:cNvSpPr>
            <p:nvPr/>
          </p:nvSpPr>
          <p:spPr bwMode="auto">
            <a:xfrm>
              <a:off x="672" y="2544"/>
              <a:ext cx="206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Futura Bk BT" pitchFamily="34" charset="0"/>
                </a:rPr>
                <a:t>y</a:t>
              </a:r>
            </a:p>
          </p:txBody>
        </p:sp>
        <p:sp>
          <p:nvSpPr>
            <p:cNvPr id="22575" name="Line 47"/>
            <p:cNvSpPr>
              <a:spLocks noChangeShapeType="1"/>
            </p:cNvSpPr>
            <p:nvPr/>
          </p:nvSpPr>
          <p:spPr bwMode="auto">
            <a:xfrm>
              <a:off x="1118" y="2640"/>
              <a:ext cx="1248" cy="100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6" name="Line 48"/>
            <p:cNvSpPr>
              <a:spLocks noChangeShapeType="1"/>
            </p:cNvSpPr>
            <p:nvPr/>
          </p:nvSpPr>
          <p:spPr bwMode="auto">
            <a:xfrm flipV="1">
              <a:off x="2990" y="2448"/>
              <a:ext cx="4" cy="14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7" name="Line 49"/>
            <p:cNvSpPr>
              <a:spLocks noChangeShapeType="1"/>
            </p:cNvSpPr>
            <p:nvPr/>
          </p:nvSpPr>
          <p:spPr bwMode="auto">
            <a:xfrm>
              <a:off x="2990" y="3936"/>
              <a:ext cx="20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2654" y="2544"/>
              <a:ext cx="284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Futura Bk BT" pitchFamily="34" charset="0"/>
                </a:rPr>
                <a:t>m</a:t>
              </a:r>
            </a:p>
          </p:txBody>
        </p:sp>
        <p:sp>
          <p:nvSpPr>
            <p:cNvPr id="22579" name="Line 51"/>
            <p:cNvSpPr>
              <a:spLocks noChangeShapeType="1"/>
            </p:cNvSpPr>
            <p:nvPr/>
          </p:nvSpPr>
          <p:spPr bwMode="auto">
            <a:xfrm>
              <a:off x="2980" y="2736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0" name="Line 52"/>
            <p:cNvSpPr>
              <a:spLocks noChangeShapeType="1"/>
            </p:cNvSpPr>
            <p:nvPr/>
          </p:nvSpPr>
          <p:spPr bwMode="auto">
            <a:xfrm>
              <a:off x="2980" y="3600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1" name="Line 53"/>
            <p:cNvSpPr>
              <a:spLocks noChangeShapeType="1"/>
            </p:cNvSpPr>
            <p:nvPr/>
          </p:nvSpPr>
          <p:spPr bwMode="auto">
            <a:xfrm>
              <a:off x="3268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2" name="Line 54"/>
            <p:cNvSpPr>
              <a:spLocks noChangeShapeType="1"/>
            </p:cNvSpPr>
            <p:nvPr/>
          </p:nvSpPr>
          <p:spPr bwMode="auto">
            <a:xfrm>
              <a:off x="3892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3" name="Line 55"/>
            <p:cNvSpPr>
              <a:spLocks noChangeShapeType="1"/>
            </p:cNvSpPr>
            <p:nvPr/>
          </p:nvSpPr>
          <p:spPr bwMode="auto">
            <a:xfrm>
              <a:off x="4180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4" name="Line 56"/>
            <p:cNvSpPr>
              <a:spLocks noChangeShapeType="1"/>
            </p:cNvSpPr>
            <p:nvPr/>
          </p:nvSpPr>
          <p:spPr bwMode="auto">
            <a:xfrm>
              <a:off x="451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5" name="Line 57"/>
            <p:cNvSpPr>
              <a:spLocks noChangeShapeType="1"/>
            </p:cNvSpPr>
            <p:nvPr/>
          </p:nvSpPr>
          <p:spPr bwMode="auto">
            <a:xfrm>
              <a:off x="4804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6" name="Line 58"/>
            <p:cNvSpPr>
              <a:spLocks noChangeShapeType="1"/>
            </p:cNvSpPr>
            <p:nvPr/>
          </p:nvSpPr>
          <p:spPr bwMode="auto">
            <a:xfrm>
              <a:off x="2990" y="3024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7" name="Line 59"/>
            <p:cNvSpPr>
              <a:spLocks noChangeShapeType="1"/>
            </p:cNvSpPr>
            <p:nvPr/>
          </p:nvSpPr>
          <p:spPr bwMode="auto">
            <a:xfrm>
              <a:off x="2990" y="3312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8" name="Line 60"/>
            <p:cNvSpPr>
              <a:spLocks noChangeShapeType="1"/>
            </p:cNvSpPr>
            <p:nvPr/>
          </p:nvSpPr>
          <p:spPr bwMode="auto">
            <a:xfrm>
              <a:off x="356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9" name="Text Box 61"/>
            <p:cNvSpPr txBox="1">
              <a:spLocks noChangeArrowheads="1"/>
            </p:cNvSpPr>
            <p:nvPr/>
          </p:nvSpPr>
          <p:spPr bwMode="auto">
            <a:xfrm>
              <a:off x="303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0" name="Text Box 62"/>
            <p:cNvSpPr txBox="1">
              <a:spLocks noChangeArrowheads="1"/>
            </p:cNvSpPr>
            <p:nvPr/>
          </p:nvSpPr>
          <p:spPr bwMode="auto">
            <a:xfrm>
              <a:off x="33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591" name="Text Box 63"/>
            <p:cNvSpPr txBox="1">
              <a:spLocks noChangeArrowheads="1"/>
            </p:cNvSpPr>
            <p:nvPr/>
          </p:nvSpPr>
          <p:spPr bwMode="auto">
            <a:xfrm>
              <a:off x="3594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2" name="Text Box 64"/>
            <p:cNvSpPr txBox="1">
              <a:spLocks noChangeArrowheads="1"/>
            </p:cNvSpPr>
            <p:nvPr/>
          </p:nvSpPr>
          <p:spPr bwMode="auto">
            <a:xfrm>
              <a:off x="3930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3" name="Text Box 65"/>
            <p:cNvSpPr txBox="1">
              <a:spLocks noChangeArrowheads="1"/>
            </p:cNvSpPr>
            <p:nvPr/>
          </p:nvSpPr>
          <p:spPr bwMode="auto">
            <a:xfrm>
              <a:off x="421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4" name="Text Box 66"/>
            <p:cNvSpPr txBox="1">
              <a:spLocks noChangeArrowheads="1"/>
            </p:cNvSpPr>
            <p:nvPr/>
          </p:nvSpPr>
          <p:spPr bwMode="auto">
            <a:xfrm>
              <a:off x="45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5" name="Text Box 67"/>
            <p:cNvSpPr txBox="1">
              <a:spLocks noChangeArrowheads="1"/>
            </p:cNvSpPr>
            <p:nvPr/>
          </p:nvSpPr>
          <p:spPr bwMode="auto">
            <a:xfrm>
              <a:off x="30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6" name="Text Box 68"/>
            <p:cNvSpPr txBox="1">
              <a:spLocks noChangeArrowheads="1"/>
            </p:cNvSpPr>
            <p:nvPr/>
          </p:nvSpPr>
          <p:spPr bwMode="auto">
            <a:xfrm>
              <a:off x="327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7</a:t>
              </a:r>
            </a:p>
          </p:txBody>
        </p:sp>
        <p:sp>
          <p:nvSpPr>
            <p:cNvPr id="22597" name="Text Box 69"/>
            <p:cNvSpPr txBox="1">
              <a:spLocks noChangeArrowheads="1"/>
            </p:cNvSpPr>
            <p:nvPr/>
          </p:nvSpPr>
          <p:spPr bwMode="auto">
            <a:xfrm>
              <a:off x="3566" y="3055"/>
              <a:ext cx="310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11</a:t>
              </a:r>
            </a:p>
          </p:txBody>
        </p:sp>
        <p:sp>
          <p:nvSpPr>
            <p:cNvPr id="22598" name="Text Box 70"/>
            <p:cNvSpPr txBox="1">
              <a:spLocks noChangeArrowheads="1"/>
            </p:cNvSpPr>
            <p:nvPr/>
          </p:nvSpPr>
          <p:spPr bwMode="auto">
            <a:xfrm>
              <a:off x="3872" y="3055"/>
              <a:ext cx="310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10</a:t>
              </a:r>
            </a:p>
          </p:txBody>
        </p:sp>
        <p:sp>
          <p:nvSpPr>
            <p:cNvPr id="22599" name="Text Box 71"/>
            <p:cNvSpPr txBox="1">
              <a:spLocks noChangeArrowheads="1"/>
            </p:cNvSpPr>
            <p:nvPr/>
          </p:nvSpPr>
          <p:spPr bwMode="auto">
            <a:xfrm>
              <a:off x="42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0" name="Text Box 72"/>
            <p:cNvSpPr txBox="1">
              <a:spLocks noChangeArrowheads="1"/>
            </p:cNvSpPr>
            <p:nvPr/>
          </p:nvSpPr>
          <p:spPr bwMode="auto">
            <a:xfrm>
              <a:off x="4506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1" name="Text Box 73"/>
            <p:cNvSpPr txBox="1">
              <a:spLocks noChangeArrowheads="1"/>
            </p:cNvSpPr>
            <p:nvPr/>
          </p:nvSpPr>
          <p:spPr bwMode="auto">
            <a:xfrm>
              <a:off x="303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2" name="Text Box 74"/>
            <p:cNvSpPr txBox="1">
              <a:spLocks noChangeArrowheads="1"/>
            </p:cNvSpPr>
            <p:nvPr/>
          </p:nvSpPr>
          <p:spPr bwMode="auto">
            <a:xfrm>
              <a:off x="327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3" name="Text Box 75"/>
            <p:cNvSpPr txBox="1">
              <a:spLocks noChangeArrowheads="1"/>
            </p:cNvSpPr>
            <p:nvPr/>
          </p:nvSpPr>
          <p:spPr bwMode="auto">
            <a:xfrm>
              <a:off x="356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4" name="Text Box 76"/>
            <p:cNvSpPr txBox="1">
              <a:spLocks noChangeArrowheads="1"/>
            </p:cNvSpPr>
            <p:nvPr/>
          </p:nvSpPr>
          <p:spPr bwMode="auto">
            <a:xfrm>
              <a:off x="3882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5" name="Text Box 77"/>
            <p:cNvSpPr txBox="1">
              <a:spLocks noChangeArrowheads="1"/>
            </p:cNvSpPr>
            <p:nvPr/>
          </p:nvSpPr>
          <p:spPr bwMode="auto">
            <a:xfrm>
              <a:off x="421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606" name="Text Box 78"/>
            <p:cNvSpPr txBox="1">
              <a:spLocks noChangeArrowheads="1"/>
            </p:cNvSpPr>
            <p:nvPr/>
          </p:nvSpPr>
          <p:spPr bwMode="auto">
            <a:xfrm>
              <a:off x="452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7" name="Text Box 79"/>
            <p:cNvSpPr txBox="1">
              <a:spLocks noChangeArrowheads="1"/>
            </p:cNvSpPr>
            <p:nvPr/>
          </p:nvSpPr>
          <p:spPr bwMode="auto">
            <a:xfrm>
              <a:off x="30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8" name="Text Box 80"/>
            <p:cNvSpPr txBox="1">
              <a:spLocks noChangeArrowheads="1"/>
            </p:cNvSpPr>
            <p:nvPr/>
          </p:nvSpPr>
          <p:spPr bwMode="auto">
            <a:xfrm>
              <a:off x="329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9" name="Text Box 81"/>
            <p:cNvSpPr txBox="1">
              <a:spLocks noChangeArrowheads="1"/>
            </p:cNvSpPr>
            <p:nvPr/>
          </p:nvSpPr>
          <p:spPr bwMode="auto">
            <a:xfrm>
              <a:off x="356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0</a:t>
              </a:r>
            </a:p>
          </p:txBody>
        </p:sp>
        <p:sp>
          <p:nvSpPr>
            <p:cNvPr id="22610" name="Text Box 82"/>
            <p:cNvSpPr txBox="1">
              <a:spLocks noChangeArrowheads="1"/>
            </p:cNvSpPr>
            <p:nvPr/>
          </p:nvSpPr>
          <p:spPr bwMode="auto">
            <a:xfrm>
              <a:off x="3902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11" name="Text Box 83"/>
            <p:cNvSpPr txBox="1">
              <a:spLocks noChangeArrowheads="1"/>
            </p:cNvSpPr>
            <p:nvPr/>
          </p:nvSpPr>
          <p:spPr bwMode="auto">
            <a:xfrm>
              <a:off x="42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2" name="Text Box 84"/>
            <p:cNvSpPr txBox="1">
              <a:spLocks noChangeArrowheads="1"/>
            </p:cNvSpPr>
            <p:nvPr/>
          </p:nvSpPr>
          <p:spPr bwMode="auto">
            <a:xfrm>
              <a:off x="452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4489" y="3936"/>
              <a:ext cx="229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Futura Bk BT" pitchFamily="34" charset="0"/>
                </a:rPr>
                <a:t>b</a:t>
              </a:r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auto">
            <a:xfrm>
              <a:off x="3600" y="2976"/>
              <a:ext cx="576" cy="384"/>
            </a:xfrm>
            <a:prstGeom prst="ellipse">
              <a:avLst/>
            </a:prstGeom>
            <a:noFill/>
            <a:ln w="508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</p:grpSp>
      <p:sp>
        <p:nvSpPr>
          <p:cNvPr id="22615" name="Oval 87"/>
          <p:cNvSpPr>
            <a:spLocks noChangeArrowheads="1"/>
          </p:cNvSpPr>
          <p:nvPr/>
        </p:nvSpPr>
        <p:spPr bwMode="auto">
          <a:xfrm>
            <a:off x="5867400" y="21336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0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Slide from S. Savarese</a:t>
            </a:r>
            <a:endParaRPr lang="en-US" sz="1400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0" name="Rectangle 15"/>
          <p:cNvSpPr>
            <a:spLocks noChangeArrowheads="1"/>
          </p:cNvSpPr>
          <p:nvPr/>
        </p:nvSpPr>
        <p:spPr bwMode="auto">
          <a:xfrm>
            <a:off x="304800" y="228600"/>
            <a:ext cx="7848600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 smtClean="0">
                <a:solidFill>
                  <a:srgbClr val="000000"/>
                </a:solidFill>
                <a:latin typeface="Futura Bk BT" pitchFamily="34" charset="0"/>
              </a:rPr>
              <a:t>Review: Hough transform</a:t>
            </a:r>
          </a:p>
        </p:txBody>
      </p:sp>
    </p:spTree>
    <p:extLst>
      <p:ext uri="{BB962C8B-B14F-4D97-AF65-F5344CB8AC3E}">
        <p14:creationId xmlns:p14="http://schemas.microsoft.com/office/powerpoint/2010/main" val="406415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Hough Transform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would we find circles?</a:t>
            </a:r>
          </a:p>
          <a:p>
            <a:pPr lvl="1"/>
            <a:r>
              <a:rPr lang="en-US" dirty="0" smtClean="0"/>
              <a:t>Of fixed radius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Of unknown radius</a:t>
            </a:r>
          </a:p>
          <a:p>
            <a:pPr lvl="1"/>
            <a:r>
              <a:rPr lang="en-US" dirty="0" smtClean="0"/>
              <a:t>Of unknown radius but with known edge orientation</a:t>
            </a:r>
          </a:p>
        </p:txBody>
      </p:sp>
    </p:spTree>
    <p:extLst>
      <p:ext uri="{BB962C8B-B14F-4D97-AF65-F5344CB8AC3E}">
        <p14:creationId xmlns:p14="http://schemas.microsoft.com/office/powerpoint/2010/main" val="2220171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 for circles </a:t>
            </a:r>
          </a:p>
        </p:txBody>
      </p:sp>
      <p:graphicFrame>
        <p:nvGraphicFramePr>
          <p:cNvPr id="8194" name="Object 2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53173625"/>
              </p:ext>
            </p:extLst>
          </p:nvPr>
        </p:nvGraphicFramePr>
        <p:xfrm>
          <a:off x="1635125" y="3495852"/>
          <a:ext cx="1677988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4" name="Equation" r:id="rId4" imgW="1079280" imgH="203040" progId="Equation.3">
                  <p:embed/>
                </p:oleObj>
              </mc:Choice>
              <mc:Fallback>
                <p:oleObj name="Equation" r:id="rId4" imgW="1079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25" y="3495852"/>
                        <a:ext cx="1677988" cy="315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Line 7"/>
          <p:cNvSpPr>
            <a:spLocks noChangeShapeType="1"/>
          </p:cNvSpPr>
          <p:nvPr/>
        </p:nvSpPr>
        <p:spPr bwMode="auto">
          <a:xfrm flipV="1">
            <a:off x="533400" y="2514600"/>
            <a:ext cx="0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533400" y="57912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9" name="Oval 9"/>
          <p:cNvSpPr>
            <a:spLocks noChangeArrowheads="1"/>
          </p:cNvSpPr>
          <p:nvPr/>
        </p:nvSpPr>
        <p:spPr bwMode="auto">
          <a:xfrm>
            <a:off x="1570216" y="3087865"/>
            <a:ext cx="1517649" cy="1447800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3565525" y="5703888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x</a:t>
            </a: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609600" y="2300288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y</a:t>
            </a:r>
          </a:p>
        </p:txBody>
      </p:sp>
      <p:sp>
        <p:nvSpPr>
          <p:cNvPr id="8202" name="Freeform 13"/>
          <p:cNvSpPr>
            <a:spLocks/>
          </p:cNvSpPr>
          <p:nvPr/>
        </p:nvSpPr>
        <p:spPr bwMode="auto">
          <a:xfrm>
            <a:off x="1708150" y="3917950"/>
            <a:ext cx="609600" cy="1079500"/>
          </a:xfrm>
          <a:custGeom>
            <a:avLst/>
            <a:gdLst>
              <a:gd name="T0" fmla="*/ 0 w 384"/>
              <a:gd name="T1" fmla="*/ 2147483647 h 680"/>
              <a:gd name="T2" fmla="*/ 2147483647 w 384"/>
              <a:gd name="T3" fmla="*/ 0 h 680"/>
              <a:gd name="T4" fmla="*/ 0 60000 65536"/>
              <a:gd name="T5" fmla="*/ 0 60000 65536"/>
              <a:gd name="T6" fmla="*/ 0 w 384"/>
              <a:gd name="T7" fmla="*/ 0 h 680"/>
              <a:gd name="T8" fmla="*/ 384 w 384"/>
              <a:gd name="T9" fmla="*/ 680 h 6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680">
                <a:moveTo>
                  <a:pt x="0" y="680"/>
                </a:moveTo>
                <a:lnTo>
                  <a:pt x="38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3" name="Line 14"/>
          <p:cNvSpPr>
            <a:spLocks noChangeShapeType="1"/>
          </p:cNvSpPr>
          <p:nvPr/>
        </p:nvSpPr>
        <p:spPr bwMode="auto">
          <a:xfrm flipV="1">
            <a:off x="6324600" y="22860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4" name="Line 15"/>
          <p:cNvSpPr>
            <a:spLocks noChangeShapeType="1"/>
          </p:cNvSpPr>
          <p:nvPr/>
        </p:nvSpPr>
        <p:spPr bwMode="auto">
          <a:xfrm>
            <a:off x="6324600" y="4724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5" name="Freeform 16"/>
          <p:cNvSpPr>
            <a:spLocks/>
          </p:cNvSpPr>
          <p:nvPr/>
        </p:nvSpPr>
        <p:spPr bwMode="auto">
          <a:xfrm>
            <a:off x="5357813" y="4716463"/>
            <a:ext cx="962025" cy="1524000"/>
          </a:xfrm>
          <a:custGeom>
            <a:avLst/>
            <a:gdLst>
              <a:gd name="T0" fmla="*/ 2147483647 w 606"/>
              <a:gd name="T1" fmla="*/ 0 h 960"/>
              <a:gd name="T2" fmla="*/ 0 w 606"/>
              <a:gd name="T3" fmla="*/ 2147483647 h 960"/>
              <a:gd name="T4" fmla="*/ 0 60000 65536"/>
              <a:gd name="T5" fmla="*/ 0 60000 65536"/>
              <a:gd name="T6" fmla="*/ 0 w 606"/>
              <a:gd name="T7" fmla="*/ 0 h 960"/>
              <a:gd name="T8" fmla="*/ 606 w 606"/>
              <a:gd name="T9" fmla="*/ 960 h 9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6" h="960">
                <a:moveTo>
                  <a:pt x="606" y="0"/>
                </a:moveTo>
                <a:lnTo>
                  <a:pt x="0" y="96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6" name="Text Box 17"/>
          <p:cNvSpPr txBox="1">
            <a:spLocks noChangeArrowheads="1"/>
          </p:cNvSpPr>
          <p:nvPr/>
        </p:nvSpPr>
        <p:spPr bwMode="auto">
          <a:xfrm>
            <a:off x="1905000" y="44958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(x,y)</a:t>
            </a:r>
          </a:p>
        </p:txBody>
      </p: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8609013" y="4662488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x</a:t>
            </a:r>
          </a:p>
        </p:txBody>
      </p:sp>
      <p:sp>
        <p:nvSpPr>
          <p:cNvPr id="8208" name="Text Box 20"/>
          <p:cNvSpPr txBox="1">
            <a:spLocks noChangeArrowheads="1"/>
          </p:cNvSpPr>
          <p:nvPr/>
        </p:nvSpPr>
        <p:spPr bwMode="auto">
          <a:xfrm>
            <a:off x="5180013" y="6186488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y</a:t>
            </a:r>
          </a:p>
        </p:txBody>
      </p:sp>
      <p:sp>
        <p:nvSpPr>
          <p:cNvPr id="8209" name="Text Box 21"/>
          <p:cNvSpPr txBox="1">
            <a:spLocks noChangeArrowheads="1"/>
          </p:cNvSpPr>
          <p:nvPr/>
        </p:nvSpPr>
        <p:spPr bwMode="auto">
          <a:xfrm>
            <a:off x="6400800" y="2133600"/>
            <a:ext cx="3032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r</a:t>
            </a:r>
          </a:p>
        </p:txBody>
      </p:sp>
      <p:sp>
        <p:nvSpPr>
          <p:cNvPr id="8210" name="Line 23"/>
          <p:cNvSpPr>
            <a:spLocks noChangeShapeType="1"/>
          </p:cNvSpPr>
          <p:nvPr/>
        </p:nvSpPr>
        <p:spPr bwMode="auto">
          <a:xfrm flipV="1">
            <a:off x="6934200" y="2362200"/>
            <a:ext cx="1143000" cy="3124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1" name="Line 24"/>
          <p:cNvSpPr>
            <a:spLocks noChangeShapeType="1"/>
          </p:cNvSpPr>
          <p:nvPr/>
        </p:nvSpPr>
        <p:spPr bwMode="auto">
          <a:xfrm flipH="1" flipV="1">
            <a:off x="5715000" y="2362200"/>
            <a:ext cx="1219200" cy="3124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8195" name="Object 2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02265036"/>
              </p:ext>
            </p:extLst>
          </p:nvPr>
        </p:nvGraphicFramePr>
        <p:xfrm>
          <a:off x="828675" y="5124451"/>
          <a:ext cx="16764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5" name="Equation" r:id="rId6" imgW="1079280" imgH="203040" progId="Equation.3">
                  <p:embed/>
                </p:oleObj>
              </mc:Choice>
              <mc:Fallback>
                <p:oleObj name="Equation" r:id="rId6" imgW="1079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5124451"/>
                        <a:ext cx="1676400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2" name="AutoShape 29"/>
          <p:cNvSpPr>
            <a:spLocks noChangeArrowheads="1"/>
          </p:cNvSpPr>
          <p:nvPr/>
        </p:nvSpPr>
        <p:spPr bwMode="auto">
          <a:xfrm>
            <a:off x="4267200" y="3429000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Oval 12"/>
          <p:cNvSpPr>
            <a:spLocks noChangeArrowheads="1"/>
          </p:cNvSpPr>
          <p:nvPr/>
        </p:nvSpPr>
        <p:spPr bwMode="auto">
          <a:xfrm>
            <a:off x="1981200" y="44196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Oval 30"/>
          <p:cNvSpPr>
            <a:spLocks noChangeArrowheads="1"/>
          </p:cNvSpPr>
          <p:nvPr/>
        </p:nvSpPr>
        <p:spPr bwMode="auto">
          <a:xfrm>
            <a:off x="2303463" y="38385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5" name="Oval 31"/>
          <p:cNvSpPr>
            <a:spLocks noChangeArrowheads="1"/>
          </p:cNvSpPr>
          <p:nvPr/>
        </p:nvSpPr>
        <p:spPr bwMode="auto">
          <a:xfrm>
            <a:off x="1654175" y="49990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6" name="Oval 32"/>
          <p:cNvSpPr>
            <a:spLocks noChangeArrowheads="1"/>
          </p:cNvSpPr>
          <p:nvPr/>
        </p:nvSpPr>
        <p:spPr bwMode="auto">
          <a:xfrm>
            <a:off x="6891338" y="5410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Oval 33"/>
          <p:cNvSpPr>
            <a:spLocks noChangeArrowheads="1"/>
          </p:cNvSpPr>
          <p:nvPr/>
        </p:nvSpPr>
        <p:spPr bwMode="auto">
          <a:xfrm>
            <a:off x="7315200" y="4343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Oval 34"/>
          <p:cNvSpPr>
            <a:spLocks noChangeArrowheads="1"/>
          </p:cNvSpPr>
          <p:nvPr/>
        </p:nvSpPr>
        <p:spPr bwMode="auto">
          <a:xfrm>
            <a:off x="6477000" y="4343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9" name="Text Box 35"/>
          <p:cNvSpPr txBox="1">
            <a:spLocks noChangeArrowheads="1"/>
          </p:cNvSpPr>
          <p:nvPr/>
        </p:nvSpPr>
        <p:spPr bwMode="auto">
          <a:xfrm>
            <a:off x="1071563" y="1589088"/>
            <a:ext cx="22050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image space</a:t>
            </a:r>
          </a:p>
        </p:txBody>
      </p:sp>
      <p:sp>
        <p:nvSpPr>
          <p:cNvPr id="8220" name="Text Box 37"/>
          <p:cNvSpPr txBox="1">
            <a:spLocks noChangeArrowheads="1"/>
          </p:cNvSpPr>
          <p:nvPr/>
        </p:nvSpPr>
        <p:spPr bwMode="auto">
          <a:xfrm>
            <a:off x="4953000" y="1600200"/>
            <a:ext cx="4008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Hough 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376023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 for circles</a:t>
            </a:r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Conceptually equivalent procedure: for each (</a:t>
            </a:r>
            <a:r>
              <a:rPr lang="en-US" dirty="0" err="1" smtClean="0"/>
              <a:t>x,y,r</a:t>
            </a:r>
            <a:r>
              <a:rPr lang="en-US" dirty="0" smtClean="0"/>
              <a:t>), draw the corresponding circle in the image and compute its “support”</a:t>
            </a:r>
          </a:p>
        </p:txBody>
      </p:sp>
      <p:grpSp>
        <p:nvGrpSpPr>
          <p:cNvPr id="9221" name="Group 24"/>
          <p:cNvGrpSpPr>
            <a:grpSpLocks/>
          </p:cNvGrpSpPr>
          <p:nvPr/>
        </p:nvGrpSpPr>
        <p:grpSpPr bwMode="auto">
          <a:xfrm>
            <a:off x="1066800" y="3200400"/>
            <a:ext cx="3117850" cy="3108325"/>
            <a:chOff x="384" y="1344"/>
            <a:chExt cx="2606" cy="2765"/>
          </a:xfrm>
        </p:grpSpPr>
        <p:sp>
          <p:nvSpPr>
            <p:cNvPr id="9227" name="Line 8"/>
            <p:cNvSpPr>
              <a:spLocks noChangeShapeType="1"/>
            </p:cNvSpPr>
            <p:nvPr/>
          </p:nvSpPr>
          <p:spPr bwMode="auto">
            <a:xfrm>
              <a:off x="1249" y="2976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28" name="Group 23"/>
            <p:cNvGrpSpPr>
              <a:grpSpLocks/>
            </p:cNvGrpSpPr>
            <p:nvPr/>
          </p:nvGrpSpPr>
          <p:grpSpPr bwMode="auto">
            <a:xfrm>
              <a:off x="384" y="1344"/>
              <a:ext cx="2606" cy="2765"/>
              <a:chOff x="384" y="1344"/>
              <a:chExt cx="2606" cy="2765"/>
            </a:xfrm>
          </p:grpSpPr>
          <p:sp>
            <p:nvSpPr>
              <p:cNvPr id="9229" name="Line 7"/>
              <p:cNvSpPr>
                <a:spLocks noChangeShapeType="1"/>
              </p:cNvSpPr>
              <p:nvPr/>
            </p:nvSpPr>
            <p:spPr bwMode="auto">
              <a:xfrm flipV="1">
                <a:off x="1249" y="1440"/>
                <a:ext cx="0" cy="15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0" name="Freeform 9"/>
              <p:cNvSpPr>
                <a:spLocks/>
              </p:cNvSpPr>
              <p:nvPr/>
            </p:nvSpPr>
            <p:spPr bwMode="auto">
              <a:xfrm>
                <a:off x="384" y="2971"/>
                <a:ext cx="862" cy="821"/>
              </a:xfrm>
              <a:custGeom>
                <a:avLst/>
                <a:gdLst>
                  <a:gd name="T0" fmla="*/ 3529 w 606"/>
                  <a:gd name="T1" fmla="*/ 0 h 960"/>
                  <a:gd name="T2" fmla="*/ 0 w 606"/>
                  <a:gd name="T3" fmla="*/ 439 h 960"/>
                  <a:gd name="T4" fmla="*/ 0 60000 65536"/>
                  <a:gd name="T5" fmla="*/ 0 60000 65536"/>
                  <a:gd name="T6" fmla="*/ 0 w 606"/>
                  <a:gd name="T7" fmla="*/ 0 h 960"/>
                  <a:gd name="T8" fmla="*/ 606 w 606"/>
                  <a:gd name="T9" fmla="*/ 960 h 96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06" h="960">
                    <a:moveTo>
                      <a:pt x="606" y="0"/>
                    </a:moveTo>
                    <a:lnTo>
                      <a:pt x="0" y="96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1" name="Text Box 10"/>
              <p:cNvSpPr txBox="1">
                <a:spLocks noChangeArrowheads="1"/>
              </p:cNvSpPr>
              <p:nvPr/>
            </p:nvSpPr>
            <p:spPr bwMode="auto">
              <a:xfrm>
                <a:off x="2688" y="2937"/>
                <a:ext cx="302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/>
                  <a:t>x</a:t>
                </a:r>
              </a:p>
            </p:txBody>
          </p:sp>
          <p:sp>
            <p:nvSpPr>
              <p:cNvPr id="9232" name="Text Box 11"/>
              <p:cNvSpPr txBox="1">
                <a:spLocks noChangeArrowheads="1"/>
              </p:cNvSpPr>
              <p:nvPr/>
            </p:nvSpPr>
            <p:spPr bwMode="auto">
              <a:xfrm>
                <a:off x="529" y="3647"/>
                <a:ext cx="302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/>
                  <a:t>y</a:t>
                </a:r>
              </a:p>
            </p:txBody>
          </p:sp>
          <p:sp>
            <p:nvSpPr>
              <p:cNvPr id="9233" name="Text Box 12"/>
              <p:cNvSpPr txBox="1">
                <a:spLocks noChangeArrowheads="1"/>
              </p:cNvSpPr>
              <p:nvPr/>
            </p:nvSpPr>
            <p:spPr bwMode="auto">
              <a:xfrm>
                <a:off x="1297" y="1344"/>
                <a:ext cx="253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/>
                  <a:t>r</a:t>
                </a:r>
              </a:p>
            </p:txBody>
          </p:sp>
        </p:grpSp>
      </p:grpSp>
      <p:sp>
        <p:nvSpPr>
          <p:cNvPr id="9222" name="Oval 17"/>
          <p:cNvSpPr>
            <a:spLocks noChangeArrowheads="1"/>
          </p:cNvSpPr>
          <p:nvPr/>
        </p:nvSpPr>
        <p:spPr bwMode="auto">
          <a:xfrm>
            <a:off x="3128047" y="4057381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AutoShape 18"/>
          <p:cNvSpPr>
            <a:spLocks noChangeArrowheads="1"/>
          </p:cNvSpPr>
          <p:nvPr/>
        </p:nvSpPr>
        <p:spPr bwMode="auto">
          <a:xfrm>
            <a:off x="2898628" y="3710964"/>
            <a:ext cx="685800" cy="685800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AutoShape 19"/>
          <p:cNvSpPr>
            <a:spLocks noChangeArrowheads="1"/>
          </p:cNvSpPr>
          <p:nvPr/>
        </p:nvSpPr>
        <p:spPr bwMode="auto">
          <a:xfrm>
            <a:off x="4428684" y="4053864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218" name="Object 21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04618893"/>
              </p:ext>
            </p:extLst>
          </p:nvPr>
        </p:nvGraphicFramePr>
        <p:xfrm>
          <a:off x="6025856" y="3186366"/>
          <a:ext cx="2312988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9" name="Image" r:id="rId4" imgW="4495238" imgH="4609524" progId="Photoshop.Image.10">
                  <p:embed/>
                </p:oleObj>
              </mc:Choice>
              <mc:Fallback>
                <p:oleObj name="Image" r:id="rId4" imgW="4495238" imgH="460952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5856" y="3186366"/>
                        <a:ext cx="2312988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5" name="Oval 25"/>
          <p:cNvSpPr>
            <a:spLocks noChangeArrowheads="1"/>
          </p:cNvSpPr>
          <p:nvPr/>
        </p:nvSpPr>
        <p:spPr bwMode="auto">
          <a:xfrm>
            <a:off x="6705600" y="3710964"/>
            <a:ext cx="1295400" cy="12954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98490" name="Text Box 26"/>
          <p:cNvSpPr txBox="1">
            <a:spLocks noChangeArrowheads="1"/>
          </p:cNvSpPr>
          <p:nvPr/>
        </p:nvSpPr>
        <p:spPr bwMode="auto">
          <a:xfrm>
            <a:off x="1601596" y="6233049"/>
            <a:ext cx="56691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 dirty="0"/>
              <a:t>Is this more or less efficient than voting with features?</a:t>
            </a:r>
          </a:p>
        </p:txBody>
      </p:sp>
    </p:spTree>
    <p:extLst>
      <p:ext uri="{BB962C8B-B14F-4D97-AF65-F5344CB8AC3E}">
        <p14:creationId xmlns:p14="http://schemas.microsoft.com/office/powerpoint/2010/main" val="351281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84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Hough transform 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3400" dirty="0" smtClean="0"/>
              <a:t>Good</a:t>
            </a:r>
          </a:p>
          <a:p>
            <a:r>
              <a:rPr lang="en-US" sz="2800" dirty="0" smtClean="0"/>
              <a:t>Robust to outliers: each point votes separately</a:t>
            </a:r>
          </a:p>
          <a:p>
            <a:r>
              <a:rPr lang="en-US" sz="2800" dirty="0" smtClean="0"/>
              <a:t>Fairly efficient (much faster than trying all sets of parameters)</a:t>
            </a:r>
          </a:p>
          <a:p>
            <a:r>
              <a:rPr lang="en-US" sz="2800" dirty="0" smtClean="0"/>
              <a:t>Provides multiple good fits</a:t>
            </a:r>
          </a:p>
          <a:p>
            <a:endParaRPr lang="en-US" dirty="0" smtClean="0"/>
          </a:p>
          <a:p>
            <a:pPr>
              <a:buNone/>
            </a:pPr>
            <a:r>
              <a:rPr lang="en-US" sz="3400" dirty="0" smtClean="0"/>
              <a:t>Bad</a:t>
            </a:r>
          </a:p>
          <a:p>
            <a:r>
              <a:rPr lang="en-US" dirty="0" smtClean="0"/>
              <a:t>Some sensitivity to noise</a:t>
            </a:r>
          </a:p>
          <a:p>
            <a:r>
              <a:rPr lang="en-US" dirty="0" smtClean="0"/>
              <a:t>Bin size trades off between noise tolerance, precision, and speed/memory</a:t>
            </a:r>
          </a:p>
          <a:p>
            <a:pPr lvl="1"/>
            <a:r>
              <a:rPr lang="en-US" dirty="0" smtClean="0"/>
              <a:t>Can be hard to find sweet spot</a:t>
            </a:r>
          </a:p>
          <a:p>
            <a:r>
              <a:rPr lang="en-US" dirty="0" smtClean="0"/>
              <a:t>Not suitable for more than a few parameters</a:t>
            </a:r>
          </a:p>
          <a:p>
            <a:pPr lvl="1"/>
            <a:r>
              <a:rPr lang="en-US" dirty="0" smtClean="0"/>
              <a:t>grid size grows exponentially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400" dirty="0" smtClean="0"/>
              <a:t>Common applications</a:t>
            </a:r>
          </a:p>
          <a:p>
            <a:r>
              <a:rPr lang="en-US" dirty="0" smtClean="0"/>
              <a:t>Line fitting (also circles, ellipses, etc.)</a:t>
            </a:r>
          </a:p>
          <a:p>
            <a:r>
              <a:rPr lang="en-US" dirty="0" smtClean="0"/>
              <a:t>Object instance recognition (parameters are affine transform)</a:t>
            </a:r>
          </a:p>
          <a:p>
            <a:r>
              <a:rPr lang="en-US" dirty="0" smtClean="0"/>
              <a:t>Object category recognition  (parameters are position/scale)</a:t>
            </a:r>
          </a:p>
        </p:txBody>
      </p:sp>
    </p:spTree>
    <p:extLst>
      <p:ext uri="{BB962C8B-B14F-4D97-AF65-F5344CB8AC3E}">
        <p14:creationId xmlns:p14="http://schemas.microsoft.com/office/powerpoint/2010/main" val="104043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43" name="Oval 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44" name="Oval 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45" name="Oval 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46" name="Oval 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47" name="Oval 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48" name="Oval 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49" name="Oval 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50" name="Oval 1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51" name="Oval 1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52" name="Oval 1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53" name="Oval 1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54" name="Oval 1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55" name="Oval 15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56" name="Oval 16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57" name="Oval 17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58" name="Oval 18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59" name="Oval 19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60" name="Oval 20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61" name="Oval 21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62" name="Oval 2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63" name="Oval 2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64" name="Oval 2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65" name="Oval 2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66" name="Oval 2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67" name="Oval 2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68" name="Oval 2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69" name="Oval 2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70" name="Oval 3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71" name="Oval 3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72" name="Oval 3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73" name="Oval 3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74" name="Oval 3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75" name="Oval 3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38276" name="Object 36"/>
          <p:cNvGraphicFramePr>
            <a:graphicFrameLocks noChangeAspect="1"/>
          </p:cNvGraphicFramePr>
          <p:nvPr/>
        </p:nvGraphicFramePr>
        <p:xfrm>
          <a:off x="533400" y="5881688"/>
          <a:ext cx="19145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6" name="Equation" r:id="rId4" imgW="787320" imgH="203040" progId="Equation.3">
                  <p:embed/>
                </p:oleObj>
              </mc:Choice>
              <mc:Fallback>
                <p:oleObj name="Equation" r:id="rId4" imgW="787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881688"/>
                        <a:ext cx="1914525" cy="492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77" name="Object 37"/>
          <p:cNvGraphicFramePr>
            <a:graphicFrameLocks noChangeAspect="1"/>
          </p:cNvGraphicFramePr>
          <p:nvPr/>
        </p:nvGraphicFramePr>
        <p:xfrm>
          <a:off x="3429000" y="4662488"/>
          <a:ext cx="1081088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7" name="Equation" r:id="rId6" imgW="444240" imgH="291960" progId="Equation.3">
                  <p:embed/>
                </p:oleObj>
              </mc:Choice>
              <mc:Fallback>
                <p:oleObj name="Equation" r:id="rId6" imgW="44424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662488"/>
                        <a:ext cx="1081088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78" name="Object 38"/>
          <p:cNvGraphicFramePr>
            <a:graphicFrameLocks noChangeAspect="1"/>
          </p:cNvGraphicFramePr>
          <p:nvPr/>
        </p:nvGraphicFramePr>
        <p:xfrm>
          <a:off x="533400" y="4738688"/>
          <a:ext cx="22256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8" name="Equation" r:id="rId8" imgW="914400" imgH="215640" progId="Equation.3">
                  <p:embed/>
                </p:oleObj>
              </mc:Choice>
              <mc:Fallback>
                <p:oleObj name="Equation" r:id="rId8" imgW="914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738688"/>
                        <a:ext cx="2225675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79" name="Text Box 39"/>
          <p:cNvSpPr txBox="1">
            <a:spLocks noChangeArrowheads="1"/>
          </p:cNvSpPr>
          <p:nvPr/>
        </p:nvSpPr>
        <p:spPr bwMode="auto">
          <a:xfrm>
            <a:off x="569913" y="5424488"/>
            <a:ext cx="1204912" cy="36671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such that:</a:t>
            </a:r>
          </a:p>
        </p:txBody>
      </p:sp>
      <p:graphicFrame>
        <p:nvGraphicFramePr>
          <p:cNvPr id="138280" name="Object 40"/>
          <p:cNvGraphicFramePr>
            <a:graphicFrameLocks noChangeAspect="1"/>
          </p:cNvGraphicFramePr>
          <p:nvPr/>
        </p:nvGraphicFramePr>
        <p:xfrm>
          <a:off x="3352800" y="5729288"/>
          <a:ext cx="3581400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9" name="Equation" r:id="rId10" imgW="1701720" imgH="355320" progId="Equation.3">
                  <p:embed/>
                </p:oleObj>
              </mc:Choice>
              <mc:Fallback>
                <p:oleObj name="Equation" r:id="rId10" imgW="170172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729288"/>
                        <a:ext cx="3581400" cy="747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81" name="Line 41"/>
          <p:cNvSpPr>
            <a:spLocks noChangeShapeType="1"/>
          </p:cNvSpPr>
          <p:nvPr/>
        </p:nvSpPr>
        <p:spPr bwMode="auto">
          <a:xfrm>
            <a:off x="2971800" y="29718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38282" name="Object 42"/>
          <p:cNvGraphicFramePr>
            <a:graphicFrameLocks noChangeAspect="1"/>
          </p:cNvGraphicFramePr>
          <p:nvPr/>
        </p:nvGraphicFramePr>
        <p:xfrm>
          <a:off x="2819400" y="3316288"/>
          <a:ext cx="3286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0" name="Equation" r:id="rId12" imgW="139680" imgH="177480" progId="Equation.3">
                  <p:embed/>
                </p:oleObj>
              </mc:Choice>
              <mc:Fallback>
                <p:oleObj name="Equation" r:id="rId12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316288"/>
                        <a:ext cx="328613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83" name="Line 43"/>
          <p:cNvSpPr>
            <a:spLocks noChangeShapeType="1"/>
          </p:cNvSpPr>
          <p:nvPr/>
        </p:nvSpPr>
        <p:spPr bwMode="auto">
          <a:xfrm>
            <a:off x="3505200" y="35814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84" name="Line 44"/>
          <p:cNvSpPr>
            <a:spLocks noChangeShapeType="1"/>
          </p:cNvSpPr>
          <p:nvPr/>
        </p:nvSpPr>
        <p:spPr bwMode="auto">
          <a:xfrm flipH="1">
            <a:off x="4267200" y="5500688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85" name="Line 45"/>
          <p:cNvSpPr>
            <a:spLocks noChangeShapeType="1"/>
          </p:cNvSpPr>
          <p:nvPr/>
        </p:nvSpPr>
        <p:spPr bwMode="auto">
          <a:xfrm flipH="1">
            <a:off x="4572000" y="5348288"/>
            <a:ext cx="914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86" name="Rectangle 46"/>
          <p:cNvSpPr>
            <a:spLocks noChangeArrowheads="1"/>
          </p:cNvSpPr>
          <p:nvPr/>
        </p:nvSpPr>
        <p:spPr bwMode="auto">
          <a:xfrm>
            <a:off x="5495925" y="5043488"/>
            <a:ext cx="273367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prstClr val="black"/>
                </a:solidFill>
              </a:rPr>
              <a:t>Model parameters</a:t>
            </a:r>
          </a:p>
        </p:txBody>
      </p:sp>
      <p:sp>
        <p:nvSpPr>
          <p:cNvPr id="138287" name="Line 47"/>
          <p:cNvSpPr>
            <a:spLocks noChangeShapeType="1"/>
          </p:cNvSpPr>
          <p:nvPr/>
        </p:nvSpPr>
        <p:spPr bwMode="auto">
          <a:xfrm flipV="1">
            <a:off x="3200400" y="304800"/>
            <a:ext cx="3810000" cy="3581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288" name="Rectangle 48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38289" name="Rectangle 49"/>
          <p:cNvSpPr>
            <a:spLocks noChangeArrowheads="1"/>
          </p:cNvSpPr>
          <p:nvPr/>
        </p:nvSpPr>
        <p:spPr bwMode="auto">
          <a:xfrm>
            <a:off x="206375" y="1752600"/>
            <a:ext cx="207962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400">
                <a:solidFill>
                  <a:srgbClr val="C0504D"/>
                </a:solidFill>
              </a:rPr>
              <a:t>Fischler &amp; Bolles in ‘81.</a:t>
            </a:r>
          </a:p>
        </p:txBody>
      </p:sp>
      <p:sp>
        <p:nvSpPr>
          <p:cNvPr id="138290" name="Rectangle 50"/>
          <p:cNvSpPr>
            <a:spLocks noChangeArrowheads="1"/>
          </p:cNvSpPr>
          <p:nvPr/>
        </p:nvSpPr>
        <p:spPr bwMode="auto">
          <a:xfrm>
            <a:off x="201613" y="762000"/>
            <a:ext cx="3095625" cy="974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prstClr val="black"/>
                </a:solidFill>
              </a:rPr>
              <a:t>(</a:t>
            </a:r>
            <a:r>
              <a:rPr lang="en-US" sz="1600">
                <a:solidFill>
                  <a:srgbClr val="FF0000"/>
                </a:solidFill>
              </a:rPr>
              <a:t>RAN</a:t>
            </a:r>
            <a:r>
              <a:rPr lang="en-US" sz="1600">
                <a:solidFill>
                  <a:prstClr val="black"/>
                </a:solidFill>
              </a:rPr>
              <a:t>dom </a:t>
            </a:r>
            <a:r>
              <a:rPr lang="en-US" sz="1600">
                <a:solidFill>
                  <a:srgbClr val="FF0000"/>
                </a:solidFill>
              </a:rPr>
              <a:t>SA</a:t>
            </a:r>
            <a:r>
              <a:rPr lang="en-US" sz="1600">
                <a:solidFill>
                  <a:prstClr val="black"/>
                </a:solidFill>
              </a:rPr>
              <a:t>mple </a:t>
            </a:r>
            <a:r>
              <a:rPr lang="en-US" sz="1600">
                <a:solidFill>
                  <a:srgbClr val="FF0000"/>
                </a:solidFill>
              </a:rPr>
              <a:t>C</a:t>
            </a:r>
            <a:r>
              <a:rPr lang="en-US" sz="1600">
                <a:solidFill>
                  <a:prstClr val="black"/>
                </a:solidFill>
              </a:rPr>
              <a:t>onsensus) :</a:t>
            </a:r>
          </a:p>
          <a:p>
            <a:r>
              <a:rPr lang="en-US" sz="1400">
                <a:solidFill>
                  <a:prstClr val="black"/>
                </a:solidFill>
              </a:rPr>
              <a:t>Learning technique to estimate </a:t>
            </a:r>
          </a:p>
          <a:p>
            <a:r>
              <a:rPr lang="en-US" sz="1400">
                <a:solidFill>
                  <a:prstClr val="black"/>
                </a:solidFill>
              </a:rPr>
              <a:t>parameters  of </a:t>
            </a:r>
            <a:r>
              <a:rPr lang="en-US" sz="1400">
                <a:solidFill>
                  <a:prstClr val="black"/>
                </a:solidFill>
                <a:sym typeface="Symbol" pitchFamily="18" charset="2"/>
              </a:rPr>
              <a:t>a model</a:t>
            </a:r>
            <a:r>
              <a:rPr lang="en-US" sz="1400">
                <a:solidFill>
                  <a:prstClr val="black"/>
                </a:solidFill>
              </a:rPr>
              <a:t> by random </a:t>
            </a:r>
          </a:p>
          <a:p>
            <a:r>
              <a:rPr lang="en-US" sz="1400">
                <a:solidFill>
                  <a:prstClr val="black"/>
                </a:solidFill>
              </a:rPr>
              <a:t>sampling of observed data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35867" y="6550223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Source: Savarese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91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62" grpId="0" animBg="1"/>
      <p:bldP spid="138263" grpId="0" animBg="1"/>
      <p:bldP spid="138264" grpId="0" animBg="1"/>
      <p:bldP spid="138265" grpId="0" animBg="1"/>
      <p:bldP spid="138266" grpId="0" animBg="1"/>
      <p:bldP spid="138267" grpId="0" animBg="1"/>
      <p:bldP spid="138268" grpId="0" animBg="1"/>
      <p:bldP spid="138269" grpId="0" animBg="1"/>
      <p:bldP spid="138270" grpId="0" animBg="1"/>
      <p:bldP spid="138271" grpId="0" animBg="1"/>
      <p:bldP spid="138272" grpId="0" animBg="1"/>
      <p:bldP spid="138273" grpId="0" animBg="1"/>
      <p:bldP spid="138274" grpId="0" animBg="1"/>
      <p:bldP spid="138275" grpId="0" animBg="1"/>
      <p:bldP spid="138281" grpId="0" animBg="1"/>
      <p:bldP spid="1382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5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6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7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8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9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0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1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2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3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4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5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6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7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8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9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0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1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3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4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6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7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65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6467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(randomly) the number of points required to fit the model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for model parameters using samples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6470" name="Text Box 38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152400" y="1219200"/>
            <a:ext cx="207962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400">
                <a:solidFill>
                  <a:srgbClr val="C0504D"/>
                </a:solidFill>
              </a:rPr>
              <a:t>Fischler &amp; Bolles in ‘81.</a:t>
            </a:r>
          </a:p>
        </p:txBody>
      </p:sp>
      <p:sp>
        <p:nvSpPr>
          <p:cNvPr id="32" name="Rectangle 42"/>
          <p:cNvSpPr>
            <a:spLocks noChangeArrowheads="1"/>
          </p:cNvSpPr>
          <p:nvPr/>
        </p:nvSpPr>
        <p:spPr bwMode="auto">
          <a:xfrm>
            <a:off x="152400" y="685800"/>
            <a:ext cx="3095625" cy="336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aseline="-25000">
                <a:solidFill>
                  <a:prstClr val="black"/>
                </a:solidFill>
              </a:rPr>
              <a:t>(</a:t>
            </a:r>
            <a:r>
              <a:rPr lang="en-US" sz="2400" baseline="-25000">
                <a:solidFill>
                  <a:srgbClr val="FF0000"/>
                </a:solidFill>
              </a:rPr>
              <a:t>RAN</a:t>
            </a:r>
            <a:r>
              <a:rPr lang="en-US" sz="2400" baseline="-25000">
                <a:solidFill>
                  <a:prstClr val="black"/>
                </a:solidFill>
              </a:rPr>
              <a:t>dom </a:t>
            </a:r>
            <a:r>
              <a:rPr lang="en-US" sz="2400" baseline="-25000">
                <a:solidFill>
                  <a:srgbClr val="FF0000"/>
                </a:solidFill>
              </a:rPr>
              <a:t>SA</a:t>
            </a:r>
            <a:r>
              <a:rPr lang="en-US" sz="2400" baseline="-25000">
                <a:solidFill>
                  <a:prstClr val="black"/>
                </a:solidFill>
              </a:rPr>
              <a:t>mple </a:t>
            </a:r>
            <a:r>
              <a:rPr lang="en-US" sz="2400" baseline="-25000">
                <a:solidFill>
                  <a:srgbClr val="FF0000"/>
                </a:solidFill>
              </a:rPr>
              <a:t>C</a:t>
            </a:r>
            <a:r>
              <a:rPr lang="en-US" sz="2400" baseline="-25000">
                <a:solidFill>
                  <a:prstClr val="black"/>
                </a:solidFill>
              </a:rPr>
              <a:t>onsensus) :</a:t>
            </a:r>
          </a:p>
        </p:txBody>
      </p:sp>
    </p:spTree>
    <p:extLst>
      <p:ext uri="{BB962C8B-B14F-4D97-AF65-F5344CB8AC3E}">
        <p14:creationId xmlns:p14="http://schemas.microsoft.com/office/powerpoint/2010/main" val="9007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1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3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4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5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2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3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4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7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21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0328" name="Text Box 40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40333" name="Rectangle 45"/>
          <p:cNvSpPr>
            <a:spLocks noChangeArrowheads="1"/>
          </p:cNvSpPr>
          <p:nvPr/>
        </p:nvSpPr>
        <p:spPr bwMode="auto">
          <a:xfrm>
            <a:off x="152400" y="4537494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for model parameters using samples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98247" y="6550223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Illustration by Savarese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4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Line fitting example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3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9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0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1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2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3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4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5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6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8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9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1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2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4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5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6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9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13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8514" name="Line 34"/>
          <p:cNvSpPr>
            <a:spLocks noChangeShapeType="1"/>
          </p:cNvSpPr>
          <p:nvPr/>
        </p:nvSpPr>
        <p:spPr bwMode="auto">
          <a:xfrm>
            <a:off x="3657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152400" y="4849482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for model parameters using samples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Line fitting example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393" y="228600"/>
            <a:ext cx="4189214" cy="5585619"/>
          </a:xfrm>
        </p:spPr>
      </p:pic>
      <p:sp>
        <p:nvSpPr>
          <p:cNvPr id="5" name="TextBox 4"/>
          <p:cNvSpPr txBox="1"/>
          <p:nvPr/>
        </p:nvSpPr>
        <p:spPr>
          <a:xfrm>
            <a:off x="2362200" y="6351213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Spinning </a:t>
            </a:r>
            <a:r>
              <a:rPr lang="en-US" dirty="0"/>
              <a:t>dancer illusion, Nobuyuki </a:t>
            </a:r>
            <a:r>
              <a:rPr lang="en-US" dirty="0" err="1" smtClean="0"/>
              <a:t>Kayahara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0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1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2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3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4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5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6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7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8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9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0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1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2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3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4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5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7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8" name="Oval 20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9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0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1" name="Oval 23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4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5" name="Oval 27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6" name="Oval 28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7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8" name="Line 30"/>
          <p:cNvSpPr>
            <a:spLocks noChangeShapeType="1"/>
          </p:cNvSpPr>
          <p:nvPr/>
        </p:nvSpPr>
        <p:spPr bwMode="auto">
          <a:xfrm flipH="1">
            <a:off x="7315200" y="31242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50559" name="Object 31"/>
          <p:cNvGraphicFramePr>
            <a:graphicFrameLocks noChangeAspect="1"/>
          </p:cNvGraphicFramePr>
          <p:nvPr/>
        </p:nvGraphicFramePr>
        <p:xfrm>
          <a:off x="7848600" y="2819400"/>
          <a:ext cx="32861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70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2819400"/>
                        <a:ext cx="328613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60" name="Line 32"/>
          <p:cNvSpPr>
            <a:spLocks noChangeShapeType="1"/>
          </p:cNvSpPr>
          <p:nvPr/>
        </p:nvSpPr>
        <p:spPr bwMode="auto">
          <a:xfrm flipH="1">
            <a:off x="7620000" y="26670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1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50562" name="Line 34"/>
          <p:cNvSpPr>
            <a:spLocks noChangeShapeType="1"/>
          </p:cNvSpPr>
          <p:nvPr/>
        </p:nvSpPr>
        <p:spPr bwMode="auto">
          <a:xfrm>
            <a:off x="3657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4" name="Line 36"/>
          <p:cNvSpPr>
            <a:spLocks noChangeShapeType="1"/>
          </p:cNvSpPr>
          <p:nvPr/>
        </p:nvSpPr>
        <p:spPr bwMode="auto">
          <a:xfrm>
            <a:off x="3962400" y="5334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5" name="Line 37"/>
          <p:cNvSpPr>
            <a:spLocks noChangeShapeType="1"/>
          </p:cNvSpPr>
          <p:nvPr/>
        </p:nvSpPr>
        <p:spPr bwMode="auto">
          <a:xfrm>
            <a:off x="3429000" y="14478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6" name="Text Box 38"/>
          <p:cNvSpPr txBox="1">
            <a:spLocks noChangeArrowheads="1"/>
          </p:cNvSpPr>
          <p:nvPr/>
        </p:nvSpPr>
        <p:spPr bwMode="auto">
          <a:xfrm>
            <a:off x="457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150567" name="Object 39"/>
          <p:cNvGraphicFramePr>
            <a:graphicFrameLocks noChangeAspect="1"/>
          </p:cNvGraphicFramePr>
          <p:nvPr/>
        </p:nvGraphicFramePr>
        <p:xfrm>
          <a:off x="1066800" y="3200400"/>
          <a:ext cx="11112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71" name="Equation" r:id="rId6" imgW="457200" imgH="215640" progId="Equation.3">
                  <p:embed/>
                </p:oleObj>
              </mc:Choice>
              <mc:Fallback>
                <p:oleObj name="Equation" r:id="rId6" imgW="457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200400"/>
                        <a:ext cx="111125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40"/>
          <p:cNvSpPr txBox="1">
            <a:spLocks noChangeArrowheads="1"/>
          </p:cNvSpPr>
          <p:nvPr/>
        </p:nvSpPr>
        <p:spPr bwMode="auto">
          <a:xfrm>
            <a:off x="457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52400" y="5188788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for model parameters using samples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4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Line fitting example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4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Oval 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5" name="Oval 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7" name="Oval 1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8" name="Oval 1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9" name="Oval 1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4" name="Oval 18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5" name="Oval 19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6" name="Oval 20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7" name="Oval 21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8" name="Oval 2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9" name="Oval 2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0" name="Oval 2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1" name="Oval 2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2" name="Oval 2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3" name="Oval 2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4" name="Oval 2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5" name="Oval 2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6" name="Oval 3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7" name="Oval 3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8" name="Oval 3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9" name="Oval 3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0" name="Oval 3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1" name="Oval 3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2971800" y="29718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42373" name="Object 37"/>
          <p:cNvGraphicFramePr>
            <a:graphicFrameLocks noChangeAspect="1"/>
          </p:cNvGraphicFramePr>
          <p:nvPr/>
        </p:nvGraphicFramePr>
        <p:xfrm>
          <a:off x="2819400" y="3316288"/>
          <a:ext cx="3286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4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316288"/>
                        <a:ext cx="328613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74" name="Line 38"/>
          <p:cNvSpPr>
            <a:spLocks noChangeShapeType="1"/>
          </p:cNvSpPr>
          <p:nvPr/>
        </p:nvSpPr>
        <p:spPr bwMode="auto">
          <a:xfrm>
            <a:off x="3505200" y="35814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5" name="Rectangle 39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 flipV="1">
            <a:off x="3200400" y="304800"/>
            <a:ext cx="3810000" cy="3581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80" name="Text Box 44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48" name="Object 39"/>
          <p:cNvGraphicFramePr>
            <a:graphicFrameLocks noChangeAspect="1"/>
          </p:cNvGraphicFramePr>
          <p:nvPr/>
        </p:nvGraphicFramePr>
        <p:xfrm>
          <a:off x="7161213" y="3657600"/>
          <a:ext cx="12668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5" name="Equation" r:id="rId6" imgW="520560" imgH="215640" progId="Equation.3">
                  <p:embed/>
                </p:oleObj>
              </mc:Choice>
              <mc:Fallback>
                <p:oleObj name="Equation" r:id="rId6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1213" y="3657600"/>
                        <a:ext cx="126682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52400" y="5749506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for model parameters using samples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8" grpId="0" animBg="1"/>
      <p:bldP spid="142359" grpId="0" animBg="1"/>
      <p:bldP spid="142360" grpId="0" animBg="1"/>
      <p:bldP spid="142361" grpId="0" animBg="1"/>
      <p:bldP spid="142362" grpId="0" animBg="1"/>
      <p:bldP spid="142363" grpId="0" animBg="1"/>
      <p:bldP spid="142364" grpId="0" animBg="1"/>
      <p:bldP spid="142365" grpId="0" animBg="1"/>
      <p:bldP spid="142366" grpId="0" animBg="1"/>
      <p:bldP spid="142367" grpId="0" animBg="1"/>
      <p:bldP spid="142368" grpId="0" animBg="1"/>
      <p:bldP spid="142369" grpId="0" animBg="1"/>
      <p:bldP spid="142370" grpId="0" animBg="1"/>
      <p:bldP spid="142371" grpId="0" animBg="1"/>
      <p:bldP spid="142372" grpId="0" animBg="1"/>
      <p:bldP spid="142374" grpId="0" animBg="1"/>
      <p:bldP spid="14237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choose parameters?</a:t>
            </a:r>
            <a:endParaRPr lang="en-US" sz="4000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28209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Number of samples </a:t>
            </a:r>
            <a:r>
              <a:rPr lang="en-US" sz="2400" i="1" dirty="0"/>
              <a:t>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Choose </a:t>
            </a:r>
            <a:r>
              <a:rPr lang="en-US" sz="1900" i="1" dirty="0"/>
              <a:t>N</a:t>
            </a:r>
            <a:r>
              <a:rPr lang="en-US" sz="1900" dirty="0"/>
              <a:t> so that, with probability </a:t>
            </a:r>
            <a:r>
              <a:rPr lang="en-US" sz="1900" i="1" dirty="0"/>
              <a:t>p</a:t>
            </a:r>
            <a:r>
              <a:rPr lang="en-US" sz="1900" dirty="0"/>
              <a:t>, at least one random sample is free from outliers (e.g. </a:t>
            </a:r>
            <a:r>
              <a:rPr lang="en-US" sz="1900" i="1" dirty="0"/>
              <a:t>p</a:t>
            </a:r>
            <a:r>
              <a:rPr lang="en-US" sz="1900" dirty="0"/>
              <a:t>=0.99) (outlier ratio: </a:t>
            </a:r>
            <a:r>
              <a:rPr lang="en-US" sz="1900" i="1" dirty="0"/>
              <a:t>e </a:t>
            </a:r>
            <a:r>
              <a:rPr lang="en-US" sz="1900" dirty="0"/>
              <a:t>)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Number </a:t>
            </a:r>
            <a:r>
              <a:rPr lang="en-US" sz="2400" dirty="0"/>
              <a:t>of </a:t>
            </a:r>
            <a:r>
              <a:rPr lang="en-US" sz="2400" dirty="0" smtClean="0"/>
              <a:t>sampled points </a:t>
            </a:r>
            <a:r>
              <a:rPr lang="en-US" sz="2400" i="1" dirty="0"/>
              <a:t>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Minimum </a:t>
            </a:r>
            <a:r>
              <a:rPr lang="en-US" sz="2000" dirty="0"/>
              <a:t>number needed to fit the model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Distance threshold </a:t>
            </a:r>
            <a:r>
              <a:rPr lang="en-US" sz="2400" i="1" dirty="0">
                <a:sym typeface="Symbol" pitchFamily="18" charset="2"/>
              </a:rPr>
              <a:t>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Choose </a:t>
            </a:r>
            <a:r>
              <a:rPr lang="en-US" sz="1600" i="1" dirty="0">
                <a:sym typeface="Symbol" pitchFamily="18" charset="2"/>
              </a:rPr>
              <a:t></a:t>
            </a:r>
            <a:r>
              <a:rPr lang="en-US" sz="1500" dirty="0"/>
              <a:t> </a:t>
            </a:r>
            <a:r>
              <a:rPr lang="en-US" sz="1500" dirty="0" smtClean="0"/>
              <a:t> so that a good point with noise is likely (e.g., </a:t>
            </a:r>
            <a:r>
              <a:rPr lang="en-US" sz="1500" dirty="0" err="1" smtClean="0"/>
              <a:t>prob</a:t>
            </a:r>
            <a:r>
              <a:rPr lang="en-US" sz="1500" dirty="0" smtClean="0"/>
              <a:t>=0.95) within threshold</a:t>
            </a:r>
            <a:endParaRPr lang="en-US" sz="1500" dirty="0"/>
          </a:p>
          <a:p>
            <a:pPr lvl="1">
              <a:lnSpc>
                <a:spcPct val="90000"/>
              </a:lnSpc>
            </a:pPr>
            <a:r>
              <a:rPr lang="en-US" sz="1500" dirty="0"/>
              <a:t>Zero-mean Gaussian noise with std. dev. </a:t>
            </a:r>
            <a:r>
              <a:rPr lang="el-GR" sz="1500" dirty="0"/>
              <a:t>σ</a:t>
            </a:r>
            <a:r>
              <a:rPr lang="en-US" sz="1500" dirty="0"/>
              <a:t>: t</a:t>
            </a:r>
            <a:r>
              <a:rPr lang="en-US" sz="1300" baseline="30000" dirty="0"/>
              <a:t>2</a:t>
            </a:r>
            <a:r>
              <a:rPr lang="en-US" sz="1300" dirty="0"/>
              <a:t>=3.84</a:t>
            </a:r>
            <a:r>
              <a:rPr lang="el-GR" sz="1300" dirty="0"/>
              <a:t>σ</a:t>
            </a:r>
            <a:r>
              <a:rPr lang="en-US" sz="1300" baseline="30000" dirty="0"/>
              <a:t>2</a:t>
            </a:r>
          </a:p>
          <a:p>
            <a:pPr>
              <a:lnSpc>
                <a:spcPct val="90000"/>
              </a:lnSpc>
            </a:pPr>
            <a:endParaRPr lang="en-US" sz="1900" dirty="0"/>
          </a:p>
        </p:txBody>
      </p:sp>
      <p:graphicFrame>
        <p:nvGraphicFramePr>
          <p:cNvPr id="273412" name="Object 4"/>
          <p:cNvGraphicFramePr>
            <a:graphicFrameLocks noChangeAspect="1"/>
          </p:cNvGraphicFramePr>
          <p:nvPr/>
        </p:nvGraphicFramePr>
        <p:xfrm>
          <a:off x="457200" y="4267200"/>
          <a:ext cx="31559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9" name="Equation" r:id="rId4" imgW="1803240" imgH="241200" progId="Equation.3">
                  <p:embed/>
                </p:oleObj>
              </mc:Choice>
              <mc:Fallback>
                <p:oleObj name="Equation" r:id="rId4" imgW="1803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267200"/>
                        <a:ext cx="3155950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3506" name="Group 98"/>
          <p:cNvGraphicFramePr>
            <a:graphicFrameLocks noGrp="1"/>
          </p:cNvGraphicFramePr>
          <p:nvPr/>
        </p:nvGraphicFramePr>
        <p:xfrm>
          <a:off x="4114800" y="4200525"/>
          <a:ext cx="4800600" cy="2194560"/>
        </p:xfrm>
        <a:graphic>
          <a:graphicData uri="http://schemas.openxmlformats.org/drawingml/2006/table">
            <a:tbl>
              <a:tblPr/>
              <a:tblGrid>
                <a:gridCol w="600075"/>
                <a:gridCol w="600075"/>
                <a:gridCol w="600075"/>
                <a:gridCol w="625475"/>
                <a:gridCol w="574675"/>
                <a:gridCol w="600075"/>
                <a:gridCol w="600075"/>
                <a:gridCol w="600075"/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proportion of outliers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s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146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293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588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1177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3503" name="Text Box 95"/>
          <p:cNvSpPr txBox="1">
            <a:spLocks noChangeArrowheads="1"/>
          </p:cNvSpPr>
          <p:nvPr/>
        </p:nvSpPr>
        <p:spPr bwMode="auto">
          <a:xfrm>
            <a:off x="6800089" y="6550223"/>
            <a:ext cx="23439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rPr>
              <a:t>modified from  </a:t>
            </a: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rPr>
              <a:t>M. Pollefeys</a:t>
            </a:r>
          </a:p>
        </p:txBody>
      </p:sp>
      <p:sp>
        <p:nvSpPr>
          <p:cNvPr id="273507" name="Rectangle 99"/>
          <p:cNvSpPr>
            <a:spLocks noChangeArrowheads="1"/>
          </p:cNvSpPr>
          <p:nvPr/>
        </p:nvSpPr>
        <p:spPr bwMode="auto">
          <a:xfrm>
            <a:off x="279400" y="4029075"/>
            <a:ext cx="3500438" cy="914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9100" y="641469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p = 0.99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2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RANSAC 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400" dirty="0" smtClean="0"/>
              <a:t>Good</a:t>
            </a:r>
          </a:p>
          <a:p>
            <a:r>
              <a:rPr lang="en-US" sz="2800" dirty="0" smtClean="0"/>
              <a:t>Robust to outliers</a:t>
            </a:r>
          </a:p>
          <a:p>
            <a:r>
              <a:rPr lang="en-US" sz="2800" dirty="0" smtClean="0"/>
              <a:t>Applicable for larger number of objective function parameters than Hough transform</a:t>
            </a:r>
          </a:p>
          <a:p>
            <a:r>
              <a:rPr lang="en-US" sz="2800" dirty="0" smtClean="0"/>
              <a:t>Optimization parameters are easier to choose than Hough transform</a:t>
            </a:r>
          </a:p>
          <a:p>
            <a:endParaRPr lang="en-US" dirty="0" smtClean="0"/>
          </a:p>
          <a:p>
            <a:pPr>
              <a:buNone/>
            </a:pPr>
            <a:r>
              <a:rPr lang="en-US" sz="3400" dirty="0" smtClean="0"/>
              <a:t>Bad</a:t>
            </a:r>
          </a:p>
          <a:p>
            <a:r>
              <a:rPr lang="en-US" sz="2800" dirty="0" smtClean="0"/>
              <a:t>Computational time grows quickly with fraction of outliers and number of parameters </a:t>
            </a:r>
          </a:p>
          <a:p>
            <a:r>
              <a:rPr lang="en-US" sz="2800" dirty="0" smtClean="0"/>
              <a:t>Not good for getting multiple fits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400" dirty="0" smtClean="0"/>
              <a:t>Common applications</a:t>
            </a:r>
            <a:endParaRPr lang="en-US" dirty="0" smtClean="0"/>
          </a:p>
          <a:p>
            <a:r>
              <a:rPr lang="en-US" sz="2800" dirty="0" smtClean="0"/>
              <a:t>Computing a </a:t>
            </a:r>
            <a:r>
              <a:rPr lang="en-US" sz="2800" dirty="0" err="1" smtClean="0"/>
              <a:t>homography</a:t>
            </a:r>
            <a:r>
              <a:rPr lang="en-US" sz="2800" dirty="0" smtClean="0"/>
              <a:t> (e.g., image stitching)</a:t>
            </a:r>
          </a:p>
          <a:p>
            <a:r>
              <a:rPr lang="en-US" sz="2800" dirty="0" smtClean="0"/>
              <a:t>Estimating fundamental matrix (relating two views)</a:t>
            </a:r>
          </a:p>
        </p:txBody>
      </p:sp>
    </p:spTree>
    <p:extLst>
      <p:ext uri="{BB962C8B-B14F-4D97-AF65-F5344CB8AC3E}">
        <p14:creationId xmlns:p14="http://schemas.microsoft.com/office/powerpoint/2010/main" val="389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we fit the best alignment?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 descr="C:\Users\James\Dropbox\cs143 fall 2013\cs 143 fall 2013 projects\Local features\www\match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990600"/>
            <a:ext cx="89058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Alignment: find parameters of model that maps one set of points to another</a:t>
            </a:r>
          </a:p>
          <a:p>
            <a:endParaRPr lang="en-US" dirty="0" smtClean="0"/>
          </a:p>
          <a:p>
            <a:r>
              <a:rPr lang="en-US" dirty="0"/>
              <a:t>Typically want to solve for a global transformation that accounts for *most* true correspondences</a:t>
            </a:r>
          </a:p>
          <a:p>
            <a:endParaRPr lang="en-US" dirty="0" smtClean="0"/>
          </a:p>
          <a:p>
            <a:r>
              <a:rPr lang="en-US" dirty="0" smtClean="0"/>
              <a:t>Difficulties</a:t>
            </a:r>
          </a:p>
          <a:p>
            <a:pPr lvl="1"/>
            <a:r>
              <a:rPr lang="en-US" dirty="0" smtClean="0"/>
              <a:t>Noise (typically 1-3 pixels)</a:t>
            </a:r>
          </a:p>
          <a:p>
            <a:pPr lvl="1"/>
            <a:r>
              <a:rPr lang="en-US" dirty="0" smtClean="0"/>
              <a:t>Outliers</a:t>
            </a:r>
            <a:r>
              <a:rPr lang="en-US" dirty="0"/>
              <a:t> </a:t>
            </a:r>
            <a:r>
              <a:rPr lang="en-US" dirty="0" smtClean="0"/>
              <a:t>(often 50%) </a:t>
            </a:r>
          </a:p>
          <a:p>
            <a:pPr lvl="1"/>
            <a:r>
              <a:rPr lang="en-US" dirty="0" smtClean="0"/>
              <a:t>Many-to-one matches or multiple objects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493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	Transformation T is a coordinate-changing machine:</a:t>
            </a:r>
          </a:p>
          <a:p>
            <a:pPr>
              <a:buNone/>
            </a:pPr>
            <a:r>
              <a:rPr lang="en-US" dirty="0" smtClean="0"/>
              <a:t>					</a:t>
            </a:r>
            <a:r>
              <a:rPr lang="en-US" dirty="0" err="1" smtClean="0"/>
              <a:t>p’</a:t>
            </a:r>
            <a:r>
              <a:rPr lang="en-US" dirty="0" smtClean="0"/>
              <a:t> = </a:t>
            </a:r>
            <a:r>
              <a:rPr lang="en-US" i="1" dirty="0" smtClean="0"/>
              <a:t>T</a:t>
            </a:r>
            <a:r>
              <a:rPr lang="en-US" dirty="0" smtClean="0"/>
              <a:t>(p)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What does it mean that </a:t>
            </a:r>
            <a:r>
              <a:rPr lang="en-US" i="1" dirty="0" smtClean="0"/>
              <a:t>T</a:t>
            </a:r>
            <a:r>
              <a:rPr lang="en-US" dirty="0" smtClean="0"/>
              <a:t> is global?</a:t>
            </a:r>
          </a:p>
          <a:p>
            <a:pPr lvl="1"/>
            <a:r>
              <a:rPr lang="en-US" dirty="0" smtClean="0"/>
              <a:t>Is the same for any point p</a:t>
            </a:r>
          </a:p>
          <a:p>
            <a:pPr lvl="1"/>
            <a:r>
              <a:rPr lang="en-US" dirty="0" smtClean="0"/>
              <a:t>can be described by just a few numbers (parameters)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For linear transformations, we can represent T as a matrix</a:t>
            </a:r>
          </a:p>
          <a:p>
            <a:pPr>
              <a:buNone/>
            </a:pPr>
            <a:r>
              <a:rPr lang="en-US" dirty="0" smtClean="0"/>
              <a:t>					  </a:t>
            </a:r>
            <a:r>
              <a:rPr lang="en-US" dirty="0" err="1" smtClean="0"/>
              <a:t>p’</a:t>
            </a:r>
            <a:r>
              <a:rPr lang="en-US" dirty="0" smtClean="0"/>
              <a:t> = </a:t>
            </a:r>
            <a:r>
              <a:rPr lang="en-US" b="1" dirty="0" err="1" smtClean="0"/>
              <a:t>T</a:t>
            </a:r>
            <a:r>
              <a:rPr lang="en-US" dirty="0" err="1" smtClean="0"/>
              <a:t>p</a:t>
            </a:r>
            <a:endParaRPr lang="en-US" dirty="0" smtClean="0"/>
          </a:p>
          <a:p>
            <a:endParaRPr lang="en-US" dirty="0" smtClean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352800" y="1352550"/>
            <a:ext cx="1600200" cy="476250"/>
            <a:chOff x="2256" y="2064"/>
            <a:chExt cx="1008" cy="300"/>
          </a:xfrm>
        </p:grpSpPr>
        <p:sp>
          <p:nvSpPr>
            <p:cNvPr id="1036" name="Text Box 7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prstClr val="black"/>
                  </a:solidFill>
                </a:rPr>
                <a:t>T</a:t>
              </a:r>
            </a:p>
          </p:txBody>
        </p:sp>
        <p:sp>
          <p:nvSpPr>
            <p:cNvPr id="1037" name="Line 8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8" name="Line 9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030" name="Picture 10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038225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1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371600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1524000" y="2133600"/>
            <a:ext cx="1262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p</a:t>
            </a:r>
            <a:r>
              <a:rPr lang="en-US">
                <a:solidFill>
                  <a:prstClr val="black"/>
                </a:solidFill>
              </a:rPr>
              <a:t> = (x,y)</a:t>
            </a:r>
          </a:p>
        </p:txBody>
      </p:sp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5748338" y="2133600"/>
            <a:ext cx="1566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p’</a:t>
            </a:r>
            <a:r>
              <a:rPr lang="en-US">
                <a:solidFill>
                  <a:prstClr val="black"/>
                </a:solidFill>
              </a:rPr>
              <a:t> = (x’,y’)</a:t>
            </a:r>
          </a:p>
        </p:txBody>
      </p:sp>
      <p:sp>
        <p:nvSpPr>
          <p:cNvPr id="1034" name="Oval 17"/>
          <p:cNvSpPr>
            <a:spLocks noChangeAspect="1" noChangeArrowheads="1"/>
          </p:cNvSpPr>
          <p:nvPr/>
        </p:nvSpPr>
        <p:spPr bwMode="auto">
          <a:xfrm>
            <a:off x="6129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5" name="Oval 18"/>
          <p:cNvSpPr>
            <a:spLocks noChangeAspect="1" noChangeArrowheads="1"/>
          </p:cNvSpPr>
          <p:nvPr/>
        </p:nvSpPr>
        <p:spPr bwMode="auto">
          <a:xfrm>
            <a:off x="2014538" y="12192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4242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005687"/>
              </p:ext>
            </p:extLst>
          </p:nvPr>
        </p:nvGraphicFramePr>
        <p:xfrm>
          <a:off x="3632200" y="5638800"/>
          <a:ext cx="1541463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5" name="Equation" r:id="rId4" imgW="761760" imgH="469800" progId="Equation.3">
                  <p:embed/>
                </p:oleObj>
              </mc:Choice>
              <mc:Fallback>
                <p:oleObj name="Equation" r:id="rId4" imgW="7617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2200" y="5638800"/>
                        <a:ext cx="1541463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51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transformations</a:t>
            </a:r>
            <a:endParaRPr lang="en-US" dirty="0"/>
          </a:p>
        </p:txBody>
      </p:sp>
      <p:pic>
        <p:nvPicPr>
          <p:cNvPr id="4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8600" y="3240833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31887" y="433620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translation</a:t>
            </a:r>
          </a:p>
        </p:txBody>
      </p:sp>
      <p:pic>
        <p:nvPicPr>
          <p:cNvPr id="6" name="Picture 6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7" y="3255120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r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4087" y="3026520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725862" y="432192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rotation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161087" y="424572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aspect</a:t>
            </a:r>
          </a:p>
        </p:txBody>
      </p:sp>
      <p:pic>
        <p:nvPicPr>
          <p:cNvPr id="10" name="Picture 10" descr="aff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2932" y="4967287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415332" y="626706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affine</a:t>
            </a:r>
          </a:p>
        </p:txBody>
      </p:sp>
      <p:pic>
        <p:nvPicPr>
          <p:cNvPr id="12" name="Picture 12" descr="perspect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7532" y="5119687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893420" y="6211887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perspective</a:t>
            </a:r>
          </a:p>
        </p:txBody>
      </p:sp>
      <p:pic>
        <p:nvPicPr>
          <p:cNvPr id="16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0930" y="1024812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862500" y="212018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original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67313" y="2628606"/>
            <a:ext cx="158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Transformed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6372164"/>
            <a:ext cx="2609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Slide credit (next few slides): A. Efros and/or S. Seitz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2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Scaling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3987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 smtClean="0">
                <a:solidFill>
                  <a:srgbClr val="CC3300"/>
                </a:solidFill>
              </a:rPr>
              <a:t>Scaling</a:t>
            </a:r>
            <a:r>
              <a:rPr lang="en-US" sz="2000" smtClean="0"/>
              <a:t> a coordinate means multiplying each of its components by a scalar</a:t>
            </a:r>
          </a:p>
          <a:p>
            <a:pPr>
              <a:lnSpc>
                <a:spcPct val="90000"/>
              </a:lnSpc>
            </a:pPr>
            <a:r>
              <a:rPr lang="en-US" sz="2000" i="1" smtClean="0">
                <a:solidFill>
                  <a:srgbClr val="CC3300"/>
                </a:solidFill>
              </a:rPr>
              <a:t>Uniform scaling</a:t>
            </a:r>
            <a:r>
              <a:rPr lang="en-US" sz="2000" smtClean="0"/>
              <a:t> means this scalar is the same for all components: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22562" name="Line 5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3" name="Line 6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4" name="Line 7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5" name="Line 8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6" name="Line 9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7" name="Line 10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8" name="Line 11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9" name="Line 12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0" name="Line 13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1" name="Line 14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2" name="Line 15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3" name="Line 16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4" name="Line 17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5" name="Line 18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6" name="Line 19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7" name="Line 20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8" name="Line 21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9" name="Line 22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600200" y="4572000"/>
            <a:ext cx="914400" cy="1066800"/>
            <a:chOff x="1440" y="2928"/>
            <a:chExt cx="576" cy="672"/>
          </a:xfrm>
        </p:grpSpPr>
        <p:sp>
          <p:nvSpPr>
            <p:cNvPr id="22559" name="Freeform 24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0" name="Rectangle 25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1" name="Freeform 26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22541" name="Line 28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2" name="Line 29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3" name="Line 30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4" name="Line 31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5" name="Line 32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6" name="Line 33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7" name="Line 34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6" name="Line 43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7" name="Line 44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8" name="Line 45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46"/>
          <p:cNvGrpSpPr>
            <a:grpSpLocks noChangeAspect="1"/>
          </p:cNvGrpSpPr>
          <p:nvPr/>
        </p:nvGrpSpPr>
        <p:grpSpPr bwMode="auto">
          <a:xfrm>
            <a:off x="6781800" y="3200400"/>
            <a:ext cx="1828800" cy="2133600"/>
            <a:chOff x="1440" y="2928"/>
            <a:chExt cx="576" cy="672"/>
          </a:xfrm>
        </p:grpSpPr>
        <p:sp>
          <p:nvSpPr>
            <p:cNvPr id="22538" name="Freeform 47" descr="Horizontal brick"/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11965"/>
              </a:fgClr>
              <a:bgClr>
                <a:srgbClr val="FFFFFF"/>
              </a:bgClr>
            </a:patt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39" name="Rectangle 48"/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0" name="Freeform 49"/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536" name="AutoShape 50"/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537" name="Text Box 51"/>
          <p:cNvSpPr txBox="1">
            <a:spLocks noChangeArrowheads="1"/>
          </p:cNvSpPr>
          <p:nvPr/>
        </p:nvSpPr>
        <p:spPr bwMode="auto">
          <a:xfrm>
            <a:off x="4065588" y="5105400"/>
            <a:ext cx="57943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solidFill>
                  <a:prstClr val="black"/>
                </a:solidFill>
                <a:sym typeface="Symbol" pitchFamily="18" charset="2"/>
              </a:rPr>
              <a:t></a:t>
            </a:r>
            <a:r>
              <a:rPr lang="en-US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>
                <a:solidFill>
                  <a:prstClr val="black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849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 smtClean="0">
                <a:solidFill>
                  <a:srgbClr val="CC3300"/>
                </a:solidFill>
              </a:rPr>
              <a:t>Non-uniform scaling</a:t>
            </a:r>
            <a:r>
              <a:rPr lang="en-US" sz="2000" smtClean="0"/>
              <a:t>: different scalars per component:</a:t>
            </a:r>
          </a:p>
          <a:p>
            <a:pPr>
              <a:lnSpc>
                <a:spcPct val="90000"/>
              </a:lnSpc>
            </a:pPr>
            <a:endParaRPr lang="en-US" sz="200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Scaling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2514600"/>
            <a:ext cx="8001000" cy="2743200"/>
            <a:chOff x="384" y="1584"/>
            <a:chExt cx="5040" cy="172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84" y="1584"/>
              <a:ext cx="1920" cy="1728"/>
              <a:chOff x="816" y="2208"/>
              <a:chExt cx="1920" cy="1728"/>
            </a:xfrm>
          </p:grpSpPr>
          <p:sp>
            <p:nvSpPr>
              <p:cNvPr id="23587" name="Line 6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8" name="Line 7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9" name="Line 8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0" name="Line 9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1" name="Line 10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2" name="Line 11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3" name="Line 12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4" name="Line 13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5" name="Line 14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6" name="Line 15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7" name="Line 16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8" name="Line 17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9" name="Line 18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0" name="Line 19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1" name="Line 20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2" name="Line 21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3" name="Line 22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4" name="Line 23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008" y="2256"/>
              <a:ext cx="576" cy="672"/>
              <a:chOff x="1440" y="2928"/>
              <a:chExt cx="576" cy="672"/>
            </a:xfrm>
          </p:grpSpPr>
          <p:sp>
            <p:nvSpPr>
              <p:cNvPr id="23584" name="Freeform 25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5" name="Rectangle 26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6" name="Freeform 27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4" y="1584"/>
              <a:ext cx="1920" cy="1728"/>
              <a:chOff x="816" y="2208"/>
              <a:chExt cx="1920" cy="1728"/>
            </a:xfrm>
          </p:grpSpPr>
          <p:sp>
            <p:nvSpPr>
              <p:cNvPr id="23566" name="Line 29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7" name="Line 30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8" name="Line 31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9" name="Line 32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0" name="Line 33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1" name="Line 34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2" name="Line 35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3" name="Line 36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4" name="Line 37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5" name="Line 38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6" name="Line 39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7" name="Line 40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8" name="Line 41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9" name="Line 42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0" name="Line 43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1" name="Line 44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2" name="Line 4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3" name="Line 46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272" y="2690"/>
              <a:ext cx="1152" cy="334"/>
              <a:chOff x="1440" y="2928"/>
              <a:chExt cx="576" cy="672"/>
            </a:xfrm>
          </p:grpSpPr>
          <p:sp>
            <p:nvSpPr>
              <p:cNvPr id="23563" name="Freeform 48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4" name="Rectangle 49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5" name="Freeform 50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561" name="AutoShape 51"/>
            <p:cNvSpPr>
              <a:spLocks noChangeArrowheads="1"/>
            </p:cNvSpPr>
            <p:nvPr/>
          </p:nvSpPr>
          <p:spPr bwMode="auto">
            <a:xfrm>
              <a:off x="2496" y="23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8575">
              <a:solidFill>
                <a:schemeClr val="accent1"/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ru-RU" i="1">
                <a:solidFill>
                  <a:srgbClr val="FFFF00"/>
                </a:solidFill>
              </a:endParaRPr>
            </a:p>
          </p:txBody>
        </p:sp>
        <p:sp>
          <p:nvSpPr>
            <p:cNvPr id="23562" name="Text Box 52"/>
            <p:cNvSpPr txBox="1">
              <a:spLocks noChangeArrowheads="1"/>
            </p:cNvSpPr>
            <p:nvPr/>
          </p:nvSpPr>
          <p:spPr bwMode="auto">
            <a:xfrm>
              <a:off x="2436" y="2592"/>
              <a:ext cx="618" cy="51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sym typeface="Symbol" pitchFamily="18" charset="2"/>
                </a:rPr>
                <a:t>X  </a:t>
              </a:r>
              <a:r>
                <a:rPr lang="en-US">
                  <a:solidFill>
                    <a:prstClr val="black"/>
                  </a:solidFill>
                </a:rPr>
                <a:t>2,</a:t>
              </a:r>
              <a:br>
                <a:rPr lang="en-US">
                  <a:solidFill>
                    <a:prstClr val="black"/>
                  </a:solidFill>
                </a:rPr>
              </a:br>
              <a:r>
                <a:rPr lang="en-US">
                  <a:solidFill>
                    <a:prstClr val="black"/>
                  </a:solidFill>
                </a:rPr>
                <a:t>Y </a:t>
              </a:r>
              <a:r>
                <a:rPr lang="en-US">
                  <a:solidFill>
                    <a:prstClr val="black"/>
                  </a:solidFill>
                  <a:sym typeface="Symbol" pitchFamily="18" charset="2"/>
                </a:rPr>
                <a:t></a:t>
              </a:r>
              <a:r>
                <a:rPr lang="en-US">
                  <a:solidFill>
                    <a:prstClr val="black"/>
                  </a:solidFill>
                </a:rPr>
                <a:t> 0.5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629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501106"/>
            <a:ext cx="4762500" cy="2114550"/>
          </a:xfrm>
        </p:spPr>
      </p:pic>
    </p:spTree>
    <p:extLst>
      <p:ext uri="{BB962C8B-B14F-4D97-AF65-F5344CB8AC3E}">
        <p14:creationId xmlns:p14="http://schemas.microsoft.com/office/powerpoint/2010/main" val="404760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Scaling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7772400" cy="4114800"/>
          </a:xfrm>
        </p:spPr>
        <p:txBody>
          <a:bodyPr/>
          <a:lstStyle/>
          <a:p>
            <a:r>
              <a:rPr lang="en-US" smtClean="0"/>
              <a:t>Scaling operation:</a:t>
            </a:r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Or, in matrix form: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4837113" y="2038350"/>
          <a:ext cx="13287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2" name="Equation" r:id="rId3" imgW="444240" imgH="431640" progId="Equation.3">
                  <p:embed/>
                </p:oleObj>
              </mc:Choice>
              <mc:Fallback>
                <p:oleObj name="Equation" r:id="rId3" imgW="4442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113" y="2038350"/>
                        <a:ext cx="13287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9" name="Object 5"/>
          <p:cNvGraphicFramePr>
            <a:graphicFrameLocks noChangeAspect="1"/>
          </p:cNvGraphicFramePr>
          <p:nvPr/>
        </p:nvGraphicFramePr>
        <p:xfrm>
          <a:off x="4030663" y="4095750"/>
          <a:ext cx="3271837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3" name="Equation" r:id="rId5" imgW="1091880" imgH="469800" progId="Equation.3">
                  <p:embed/>
                </p:oleObj>
              </mc:Choice>
              <mc:Fallback>
                <p:oleObj name="Equation" r:id="rId5" imgW="10918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663" y="4095750"/>
                        <a:ext cx="3271837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30" name="AutoShape 6"/>
          <p:cNvSpPr>
            <a:spLocks/>
          </p:cNvSpPr>
          <p:nvPr/>
        </p:nvSpPr>
        <p:spPr bwMode="auto">
          <a:xfrm rot="-5400000">
            <a:off x="5811838" y="5067300"/>
            <a:ext cx="228600" cy="1219200"/>
          </a:xfrm>
          <a:prstGeom prst="leftBrace">
            <a:avLst>
              <a:gd name="adj1" fmla="val 4444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4767263" y="5791200"/>
            <a:ext cx="2336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i="1">
                <a:solidFill>
                  <a:prstClr val="black"/>
                </a:solidFill>
              </a:rPr>
              <a:t>scaling matrix S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2-D Rotation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3615" y="1600200"/>
            <a:ext cx="5936185" cy="4419600"/>
            <a:chOff x="59" y="1008"/>
            <a:chExt cx="4207" cy="2784"/>
          </a:xfrm>
        </p:grpSpPr>
        <p:sp>
          <p:nvSpPr>
            <p:cNvPr id="24581" name="Oval 4"/>
            <p:cNvSpPr>
              <a:spLocks noChangeArrowheads="1"/>
            </p:cNvSpPr>
            <p:nvPr/>
          </p:nvSpPr>
          <p:spPr bwMode="auto">
            <a:xfrm>
              <a:off x="1404" y="1353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2" name="Line 5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3" name="Line 6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4" name="Oval 7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5" name="Line 8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6" name="Line 9"/>
            <p:cNvSpPr>
              <a:spLocks noChangeShapeType="1"/>
            </p:cNvSpPr>
            <p:nvPr/>
          </p:nvSpPr>
          <p:spPr bwMode="auto">
            <a:xfrm rot="19268048" flipV="1">
              <a:off x="59" y="1924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7" name="Text Box 10"/>
            <p:cNvSpPr txBox="1">
              <a:spLocks noChangeArrowheads="1"/>
            </p:cNvSpPr>
            <p:nvPr/>
          </p:nvSpPr>
          <p:spPr bwMode="auto">
            <a:xfrm>
              <a:off x="992" y="3006"/>
              <a:ext cx="316" cy="51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>
                  <a:solidFill>
                    <a:prstClr val="black"/>
                  </a:solidFill>
                  <a:sym typeface="Symbol" pitchFamily="18" charset="2"/>
                </a:rPr>
                <a:t></a:t>
              </a:r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24588" name="Text Box 11"/>
            <p:cNvSpPr txBox="1">
              <a:spLocks noChangeArrowheads="1"/>
            </p:cNvSpPr>
            <p:nvPr/>
          </p:nvSpPr>
          <p:spPr bwMode="auto">
            <a:xfrm>
              <a:off x="2916" y="1872"/>
              <a:ext cx="810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(x, y)</a:t>
              </a:r>
            </a:p>
          </p:txBody>
        </p:sp>
        <p:sp>
          <p:nvSpPr>
            <p:cNvPr id="24589" name="Text Box 12"/>
            <p:cNvSpPr txBox="1">
              <a:spLocks noChangeArrowheads="1"/>
            </p:cNvSpPr>
            <p:nvPr/>
          </p:nvSpPr>
          <p:spPr bwMode="auto">
            <a:xfrm>
              <a:off x="1523" y="1010"/>
              <a:ext cx="1024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</a:rPr>
                <a:t>(x’, y’)</a:t>
              </a:r>
            </a:p>
          </p:txBody>
        </p:sp>
      </p:grpSp>
      <p:sp>
        <p:nvSpPr>
          <p:cNvPr id="718861" name="Text Box 13"/>
          <p:cNvSpPr txBox="1">
            <a:spLocks noChangeArrowheads="1"/>
          </p:cNvSpPr>
          <p:nvPr/>
        </p:nvSpPr>
        <p:spPr bwMode="auto">
          <a:xfrm>
            <a:off x="3767138" y="4324350"/>
            <a:ext cx="5072062" cy="1228725"/>
          </a:xfrm>
          <a:prstGeom prst="rect">
            <a:avLst/>
          </a:prstGeom>
          <a:solidFill>
            <a:srgbClr val="9999FF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x’ = x </a:t>
            </a:r>
            <a:r>
              <a:rPr lang="en-US" sz="3600" b="1">
                <a:solidFill>
                  <a:prstClr val="black"/>
                </a:solidFill>
              </a:rPr>
              <a:t>cos</a:t>
            </a:r>
            <a:r>
              <a:rPr lang="en-US" sz="3600">
                <a:solidFill>
                  <a:prstClr val="black"/>
                </a:solidFill>
              </a:rPr>
              <a:t>(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) - y </a:t>
            </a:r>
            <a:r>
              <a:rPr lang="en-US" sz="3600" b="1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()</a:t>
            </a:r>
          </a:p>
          <a:p>
            <a:pPr algn="ctr"/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y’ = x </a:t>
            </a:r>
            <a:r>
              <a:rPr lang="en-US" sz="3600" b="1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() + y </a:t>
            </a:r>
            <a:r>
              <a:rPr lang="en-US" sz="3600" b="1">
                <a:solidFill>
                  <a:prstClr val="black"/>
                </a:solidFill>
                <a:sym typeface="Symbol" pitchFamily="18" charset="2"/>
              </a:rPr>
              <a:t>cos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()</a:t>
            </a:r>
          </a:p>
        </p:txBody>
      </p:sp>
    </p:spTree>
    <p:extLst>
      <p:ext uri="{BB962C8B-B14F-4D97-AF65-F5344CB8AC3E}">
        <p14:creationId xmlns:p14="http://schemas.microsoft.com/office/powerpoint/2010/main" val="357419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2-D Rotation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503738" y="1914128"/>
            <a:ext cx="3683444" cy="36933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</a:rPr>
              <a:t>Polar coordinates…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x </a:t>
            </a:r>
            <a:r>
              <a:rPr lang="en-US" dirty="0">
                <a:solidFill>
                  <a:prstClr val="black"/>
                </a:solidFill>
              </a:rPr>
              <a:t>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 = r sin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x’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 + 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y’ = r sin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 + 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srgbClr val="CC3300"/>
                </a:solidFill>
              </a:rPr>
              <a:t>Trig Identity…</a:t>
            </a:r>
          </a:p>
          <a:p>
            <a:r>
              <a:rPr lang="en-US" dirty="0">
                <a:solidFill>
                  <a:prstClr val="black"/>
                </a:solidFill>
              </a:rPr>
              <a:t>x’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 – r sin(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sin(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y’ = r sin(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 +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sin(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srgbClr val="CC3300"/>
                </a:solidFill>
              </a:rPr>
              <a:t>Substitute…</a:t>
            </a:r>
          </a:p>
          <a:p>
            <a:r>
              <a:rPr lang="en-US" dirty="0">
                <a:solidFill>
                  <a:prstClr val="black"/>
                </a:solidFill>
              </a:rPr>
              <a:t>x’ = x </a:t>
            </a:r>
            <a:r>
              <a:rPr lang="en-US" b="1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) - y </a:t>
            </a:r>
            <a:r>
              <a:rPr lang="en-US" b="1" dirty="0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</a:t>
            </a:r>
          </a:p>
          <a:p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y’ = x </a:t>
            </a:r>
            <a:r>
              <a:rPr lang="en-US" b="1" dirty="0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 + y </a:t>
            </a:r>
            <a:r>
              <a:rPr lang="en-US" b="1" dirty="0" err="1">
                <a:solidFill>
                  <a:prstClr val="black"/>
                </a:solidFill>
                <a:sym typeface="Symbol" pitchFamily="18" charset="2"/>
              </a:rPr>
              <a:t>cos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743200"/>
            <a:ext cx="3714750" cy="2949575"/>
            <a:chOff x="128" y="829"/>
            <a:chExt cx="4138" cy="2963"/>
          </a:xfrm>
        </p:grpSpPr>
        <p:sp>
          <p:nvSpPr>
            <p:cNvPr id="25608" name="Oval 5"/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09" name="Line 6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0" name="Line 7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1" name="Oval 8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2" name="Line 9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3" name="Line 10"/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4" name="Text Box 11"/>
            <p:cNvSpPr txBox="1">
              <a:spLocks noChangeArrowheads="1"/>
            </p:cNvSpPr>
            <p:nvPr/>
          </p:nvSpPr>
          <p:spPr bwMode="auto">
            <a:xfrm>
              <a:off x="903" y="2853"/>
              <a:ext cx="497" cy="8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sym typeface="Symbol" pitchFamily="18" charset="2"/>
                </a:rPr>
                <a:t></a:t>
              </a:r>
              <a:endParaRPr lang="en-US" sz="4800" dirty="0">
                <a:solidFill>
                  <a:prstClr val="black"/>
                </a:solidFill>
              </a:endParaRPr>
            </a:p>
          </p:txBody>
        </p:sp>
        <p:sp>
          <p:nvSpPr>
            <p:cNvPr id="25615" name="Text Box 12"/>
            <p:cNvSpPr txBox="1">
              <a:spLocks noChangeArrowheads="1"/>
            </p:cNvSpPr>
            <p:nvPr/>
          </p:nvSpPr>
          <p:spPr bwMode="auto">
            <a:xfrm>
              <a:off x="2915" y="1741"/>
              <a:ext cx="1274" cy="70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(x, y)</a:t>
              </a:r>
            </a:p>
          </p:txBody>
        </p:sp>
        <p:sp>
          <p:nvSpPr>
            <p:cNvPr id="25616" name="Text Box 13"/>
            <p:cNvSpPr txBox="1">
              <a:spLocks noChangeArrowheads="1"/>
            </p:cNvSpPr>
            <p:nvPr/>
          </p:nvSpPr>
          <p:spPr bwMode="auto">
            <a:xfrm>
              <a:off x="1656" y="829"/>
              <a:ext cx="1610" cy="70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(x’, y’)</a:t>
              </a:r>
            </a:p>
          </p:txBody>
        </p:sp>
      </p:grpSp>
      <p:sp>
        <p:nvSpPr>
          <p:cNvPr id="25605" name="Rectangle 14"/>
          <p:cNvSpPr>
            <a:spLocks noChangeArrowheads="1"/>
          </p:cNvSpPr>
          <p:nvPr/>
        </p:nvSpPr>
        <p:spPr bwMode="auto">
          <a:xfrm>
            <a:off x="1117600" y="5029200"/>
            <a:ext cx="604838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2422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2-D Rotation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This is easy to capture in matrix form:</a:t>
            </a:r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Even though sin(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) and </a:t>
            </a:r>
            <a:r>
              <a:rPr lang="en-US" sz="2000" dirty="0" err="1" smtClean="0"/>
              <a:t>cos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) are nonlinear functions of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,</a:t>
            </a:r>
          </a:p>
          <a:p>
            <a:pPr lvl="1"/>
            <a:r>
              <a:rPr lang="en-US" sz="1800" b="1" i="1" dirty="0" smtClean="0"/>
              <a:t>x’ is a linear combination of x and y</a:t>
            </a:r>
          </a:p>
          <a:p>
            <a:pPr lvl="1"/>
            <a:r>
              <a:rPr lang="en-US" sz="1800" b="1" i="1" dirty="0" smtClean="0"/>
              <a:t>y’ is a linear combination of x and y</a:t>
            </a:r>
          </a:p>
          <a:p>
            <a:pPr lvl="1"/>
            <a:endParaRPr lang="en-US" sz="1800" b="1" i="1" dirty="0" smtClean="0"/>
          </a:p>
          <a:p>
            <a:pPr marL="0" indent="0">
              <a:buNone/>
            </a:pPr>
            <a:r>
              <a:rPr lang="en-US" sz="2000" dirty="0" smtClean="0"/>
              <a:t>What is the inverse transformation?</a:t>
            </a:r>
          </a:p>
          <a:p>
            <a:pPr lvl="1"/>
            <a:r>
              <a:rPr lang="en-US" sz="1800" dirty="0" smtClean="0"/>
              <a:t>Rotation by –</a:t>
            </a:r>
            <a:r>
              <a:rPr lang="en-US" sz="1800" dirty="0" smtClean="0">
                <a:latin typeface="Symbol" pitchFamily="18" charset="2"/>
              </a:rPr>
              <a:t>q</a:t>
            </a:r>
            <a:endParaRPr lang="en-US" sz="1800" dirty="0" smtClean="0"/>
          </a:p>
          <a:p>
            <a:pPr lvl="1"/>
            <a:r>
              <a:rPr lang="en-US" sz="1800" dirty="0" smtClean="0"/>
              <a:t>For rotation matrices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752600" y="1338263"/>
          <a:ext cx="44545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6" name="Equation" r:id="rId3" imgW="1777680" imgH="469800" progId="Equation.3">
                  <p:embed/>
                </p:oleObj>
              </mc:Choice>
              <mc:Fallback>
                <p:oleObj name="Equation" r:id="rId3" imgW="1777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338263"/>
                        <a:ext cx="4454525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0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3746500" y="5453063"/>
          <a:ext cx="12541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7" name="Equation" r:id="rId5" imgW="596880" imgH="190440" progId="Equation.3">
                  <p:embed/>
                </p:oleObj>
              </mc:Choice>
              <mc:Fallback>
                <p:oleObj name="Equation" r:id="rId5" imgW="596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0" y="5453063"/>
                        <a:ext cx="125412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AutoShape 7"/>
          <p:cNvSpPr>
            <a:spLocks/>
          </p:cNvSpPr>
          <p:nvPr/>
        </p:nvSpPr>
        <p:spPr bwMode="auto">
          <a:xfrm rot="-5400000">
            <a:off x="4038600" y="1447800"/>
            <a:ext cx="228600" cy="2514600"/>
          </a:xfrm>
          <a:prstGeom prst="leftBrace">
            <a:avLst>
              <a:gd name="adj1" fmla="val 91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3946525" y="2860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6276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2D transformations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30910" y="4387072"/>
            <a:ext cx="1293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Translate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01543" y="4387072"/>
            <a:ext cx="96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Rotate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234110" y="2499965"/>
            <a:ext cx="88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Shear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794423" y="2494771"/>
            <a:ext cx="84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Scale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826308"/>
              </p:ext>
            </p:extLst>
          </p:nvPr>
        </p:nvGraphicFramePr>
        <p:xfrm>
          <a:off x="5440360" y="1563340"/>
          <a:ext cx="247173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59" name="Equation" r:id="rId4" imgW="1282680" imgH="482400" progId="Equation.3">
                  <p:embed/>
                </p:oleObj>
              </mc:Choice>
              <mc:Fallback>
                <p:oleObj name="Equation" r:id="rId4" imgW="1282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0360" y="1563340"/>
                        <a:ext cx="247173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777238"/>
              </p:ext>
            </p:extLst>
          </p:nvPr>
        </p:nvGraphicFramePr>
        <p:xfrm>
          <a:off x="616973" y="3482942"/>
          <a:ext cx="3110551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0" name="Equation" r:id="rId6" imgW="1688760" imgH="469800" progId="Equation.3">
                  <p:embed/>
                </p:oleObj>
              </mc:Choice>
              <mc:Fallback>
                <p:oleObj name="Equation" r:id="rId6" imgW="16887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73" y="3482942"/>
                        <a:ext cx="3110551" cy="86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971860"/>
              </p:ext>
            </p:extLst>
          </p:nvPr>
        </p:nvGraphicFramePr>
        <p:xfrm>
          <a:off x="770486" y="1433555"/>
          <a:ext cx="2624137" cy="1038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1" name="Equation" r:id="rId8" imgW="1218960" imgH="482400" progId="Equation.3">
                  <p:embed/>
                </p:oleObj>
              </mc:Choice>
              <mc:Fallback>
                <p:oleObj name="Equation" r:id="rId8" imgW="1218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486" y="1433555"/>
                        <a:ext cx="2624137" cy="1038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521559"/>
              </p:ext>
            </p:extLst>
          </p:nvPr>
        </p:nvGraphicFramePr>
        <p:xfrm>
          <a:off x="5343767" y="3244072"/>
          <a:ext cx="266809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2" name="Equation" r:id="rId10" imgW="1358640" imgH="698400" progId="Equation.3">
                  <p:embed/>
                </p:oleObj>
              </mc:Choice>
              <mc:Fallback>
                <p:oleObj name="Equation" r:id="rId10" imgW="135864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3767" y="3244072"/>
                        <a:ext cx="266809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316484"/>
              </p:ext>
            </p:extLst>
          </p:nvPr>
        </p:nvGraphicFramePr>
        <p:xfrm>
          <a:off x="1601543" y="5184450"/>
          <a:ext cx="2667000" cy="1357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3" name="Equation" r:id="rId12" imgW="1371600" imgH="698400" progId="Equation.3">
                  <p:embed/>
                </p:oleObj>
              </mc:Choice>
              <mc:Fallback>
                <p:oleObj name="Equation" r:id="rId12" imgW="13716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543" y="5184450"/>
                        <a:ext cx="2667000" cy="1357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720171" y="6327450"/>
            <a:ext cx="77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Affine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927" y="5496453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Affine is any combination of translation, scale, rotation, shear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5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 smtClean="0"/>
              <a:t>Affine Transformations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800" y="1612900"/>
            <a:ext cx="856615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Affine transformations are combinations of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Linear transformations, and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Translations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Properties of affine transformations: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Lines map to lines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Parallel lines remain parallel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Ratios are preserved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Closed under composition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endParaRPr lang="en-US" kern="0" dirty="0" smtClean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484960"/>
              </p:ext>
            </p:extLst>
          </p:nvPr>
        </p:nvGraphicFramePr>
        <p:xfrm>
          <a:off x="5791200" y="1143000"/>
          <a:ext cx="26670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4" name="Equation" r:id="rId4" imgW="1371600" imgH="698400" progId="Equation.3">
                  <p:embed/>
                </p:oleObj>
              </mc:Choice>
              <mc:Fallback>
                <p:oleObj name="Equation" r:id="rId4" imgW="13716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143000"/>
                        <a:ext cx="266700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959615"/>
              </p:ext>
            </p:extLst>
          </p:nvPr>
        </p:nvGraphicFramePr>
        <p:xfrm>
          <a:off x="5740400" y="3200400"/>
          <a:ext cx="27559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5" name="Equation" r:id="rId6" imgW="1358640" imgH="698400" progId="Equation.3">
                  <p:embed/>
                </p:oleObj>
              </mc:Choice>
              <mc:Fallback>
                <p:oleObj name="Equation" r:id="rId6" imgW="135864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3200400"/>
                        <a:ext cx="2755900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34200" y="254609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 smtClean="0"/>
              <a:t>Projective Transformations</a:t>
            </a:r>
          </a:p>
        </p:txBody>
      </p: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5494338" y="1447800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5" name="Equation" r:id="rId3" imgW="1384200" imgH="583920" progId="">
                  <p:embed/>
                </p:oleObj>
              </mc:Choice>
              <mc:Fallback>
                <p:oleObj name="Equation" r:id="rId3" imgW="1384200" imgH="583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1447800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1612900"/>
            <a:ext cx="856615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Projective transformations are combos of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Affine transformations, and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Projective warps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Properties of projective transformations: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Lines map to lines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FF"/>
                </a:solidFill>
                <a:latin typeface="Arial"/>
              </a:rPr>
              <a:t>Parallel lines do not necessarily remain parallel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FF"/>
                </a:solidFill>
                <a:latin typeface="Arial"/>
              </a:rPr>
              <a:t>Ratios are not preserved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Closed under composition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Models change of basis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FF"/>
                </a:solidFill>
                <a:latin typeface="Arial"/>
              </a:rPr>
              <a:t>Projective matrix is defined up to a scale (8 DOF)</a:t>
            </a:r>
          </a:p>
        </p:txBody>
      </p:sp>
    </p:spTree>
    <p:extLst>
      <p:ext uri="{BB962C8B-B14F-4D97-AF65-F5344CB8AC3E}">
        <p14:creationId xmlns:p14="http://schemas.microsoft.com/office/powerpoint/2010/main" val="202610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image transformations (reference table)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23714" t="51855" r="14572" b="21048"/>
          <a:stretch>
            <a:fillRect/>
          </a:stretch>
        </p:blipFill>
        <p:spPr bwMode="auto">
          <a:xfrm>
            <a:off x="1143000" y="1371600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30191" r="4286" b="14952"/>
          <a:stretch>
            <a:fillRect/>
          </a:stretch>
        </p:blipFill>
        <p:spPr bwMode="auto">
          <a:xfrm>
            <a:off x="1409700" y="3657600"/>
            <a:ext cx="594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162800" y="63963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</a:rPr>
              <a:t>Szeliski</a:t>
            </a:r>
            <a:r>
              <a:rPr lang="en-US" sz="2400" dirty="0" smtClean="0">
                <a:solidFill>
                  <a:srgbClr val="C00000"/>
                </a:solidFill>
              </a:rPr>
              <a:t> 2.1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20161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6193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8114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57200" y="5105400"/>
            <a:ext cx="851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Given matched points in {A} and {B}, estimate the translation of the object</a:t>
            </a:r>
            <a:endParaRPr lang="en-US" sz="2000" dirty="0">
              <a:solidFill>
                <a:prstClr val="black"/>
              </a:solidFill>
            </a:endParaRP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3352800" y="5562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9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562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8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3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5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173747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Least squares solution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00800" y="43434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6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3434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62000" y="4559212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Write down objective function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Derived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>
                <a:solidFill>
                  <a:prstClr val="black"/>
                </a:solidFill>
              </a:rPr>
              <a:t>Compute derivative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>
                <a:solidFill>
                  <a:prstClr val="black"/>
                </a:solidFill>
              </a:rPr>
              <a:t>Compute solution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Computational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>
                <a:solidFill>
                  <a:prstClr val="black"/>
                </a:solidFill>
              </a:rPr>
              <a:t>Write in form Ax=b</a:t>
            </a:r>
          </a:p>
          <a:p>
            <a:pPr marL="800100" lvl="1" indent="-342900">
              <a:buFontTx/>
              <a:buAutoNum type="alphaLcParenR"/>
            </a:pPr>
            <a:r>
              <a:rPr lang="en-US" dirty="0" smtClean="0">
                <a:solidFill>
                  <a:prstClr val="black"/>
                </a:solidFill>
              </a:rPr>
              <a:t>Solve using pseudo-inverse or </a:t>
            </a:r>
            <a:r>
              <a:rPr lang="en-US" dirty="0" err="1" smtClean="0">
                <a:solidFill>
                  <a:prstClr val="black"/>
                </a:solidFill>
              </a:rPr>
              <a:t>eigenvalue</a:t>
            </a:r>
            <a:r>
              <a:rPr lang="en-US" dirty="0" smtClean="0">
                <a:solidFill>
                  <a:prstClr val="black"/>
                </a:solidFill>
              </a:rPr>
              <a:t> decomposition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6553200" y="5372947"/>
          <a:ext cx="1905000" cy="148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7" name="Equation" r:id="rId6" imgW="1498320" imgH="1168200" progId="Equation.3">
                  <p:embed/>
                </p:oleObj>
              </mc:Choice>
              <mc:Fallback>
                <p:oleObj name="Equation" r:id="rId6" imgW="149832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372947"/>
                        <a:ext cx="1905000" cy="14850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1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Fitting and Alignment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2916013" y="6248400"/>
            <a:ext cx="6227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Acknowledgment: Many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slides from Derek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Hoiem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Lana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Lazebnik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b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Grauman&amp;Leibe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2008 AAAI Tutorial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858000" y="2819400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 err="1" smtClean="0">
                <a:solidFill>
                  <a:srgbClr val="C00000"/>
                </a:solidFill>
              </a:rPr>
              <a:t>Szeliski</a:t>
            </a:r>
            <a:r>
              <a:rPr lang="en-US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en-US" sz="2400" dirty="0">
                <a:solidFill>
                  <a:srgbClr val="C00000"/>
                </a:solidFill>
              </a:rPr>
              <a:t>6</a:t>
            </a:r>
            <a:r>
              <a:rPr lang="en-US" altLang="en-US" sz="2400" dirty="0" smtClean="0">
                <a:solidFill>
                  <a:srgbClr val="C00000"/>
                </a:solidFill>
              </a:rPr>
              <a:t>.1</a:t>
            </a:r>
            <a:endParaRPr lang="en-US" alt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RANSAC solution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7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Sample a set of matching points (1 pair)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Solve for transformation parameters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Score parameters with number of inliers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Repeat steps 1-3 N times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581400" y="426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outliers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1295400" y="28956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 smtClean="0">
                <a:solidFill>
                  <a:srgbClr val="FFFF00"/>
                </a:solidFill>
              </a:rPr>
              <a:t>A</a:t>
            </a:r>
            <a:r>
              <a:rPr lang="en-US" b="1" baseline="-25000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6" name="Rectangle 93"/>
          <p:cNvSpPr>
            <a:spLocks noChangeArrowheads="1"/>
          </p:cNvSpPr>
          <p:nvPr/>
        </p:nvSpPr>
        <p:spPr bwMode="auto">
          <a:xfrm>
            <a:off x="2133600" y="16764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 smtClean="0">
                <a:solidFill>
                  <a:srgbClr val="FFFF00"/>
                </a:solidFill>
              </a:rPr>
              <a:t>A</a:t>
            </a:r>
            <a:r>
              <a:rPr lang="en-US" b="1" baseline="-25000" dirty="0" smtClean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7" name="Rectangle 92"/>
          <p:cNvSpPr>
            <a:spLocks noChangeArrowheads="1"/>
          </p:cNvSpPr>
          <p:nvPr/>
        </p:nvSpPr>
        <p:spPr bwMode="auto">
          <a:xfrm>
            <a:off x="6781800" y="3352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00"/>
                </a:solidFill>
              </a:rPr>
              <a:t>B</a:t>
            </a:r>
            <a:r>
              <a:rPr lang="en-US" b="1" baseline="-25000" dirty="0" smtClean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8" name="Rectangle 91"/>
          <p:cNvSpPr>
            <a:spLocks noChangeArrowheads="1"/>
          </p:cNvSpPr>
          <p:nvPr/>
        </p:nvSpPr>
        <p:spPr bwMode="auto">
          <a:xfrm>
            <a:off x="6629400" y="1828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00"/>
                </a:solidFill>
              </a:rPr>
              <a:t>B</a:t>
            </a:r>
            <a:r>
              <a:rPr lang="en-US" b="1" baseline="-25000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Hough transform solution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1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Initialize a grid of parameter values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Each matched pair casts a vote for consistent values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Find the parameters with the most votes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Solve using least squares with inliers</a:t>
            </a: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2895600" y="2971800"/>
            <a:ext cx="1246886" cy="1014413"/>
            <a:chOff x="1905000" y="1905000"/>
            <a:chExt cx="2493772" cy="2028825"/>
          </a:xfrm>
        </p:grpSpPr>
        <p:pic>
          <p:nvPicPr>
            <p:cNvPr id="58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19050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Group 100"/>
            <p:cNvGrpSpPr>
              <a:grpSpLocks/>
            </p:cNvGrpSpPr>
            <p:nvPr/>
          </p:nvGrpSpPr>
          <p:grpSpPr bwMode="auto">
            <a:xfrm>
              <a:off x="2336800" y="2097087"/>
              <a:ext cx="2061972" cy="1638778"/>
              <a:chOff x="2051050" y="2600325"/>
              <a:chExt cx="2061527" cy="1638778"/>
            </a:xfrm>
          </p:grpSpPr>
          <p:grpSp>
            <p:nvGrpSpPr>
              <p:cNvPr id="60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9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1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7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2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5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3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3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4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5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9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6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7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5334000" y="990600"/>
            <a:ext cx="1246886" cy="1014413"/>
            <a:chOff x="6400800" y="304800"/>
            <a:chExt cx="2493772" cy="2028825"/>
          </a:xfrm>
        </p:grpSpPr>
        <p:pic>
          <p:nvPicPr>
            <p:cNvPr id="102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3048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" name="Group 100"/>
            <p:cNvGrpSpPr>
              <a:grpSpLocks/>
            </p:cNvGrpSpPr>
            <p:nvPr/>
          </p:nvGrpSpPr>
          <p:grpSpPr bwMode="auto">
            <a:xfrm>
              <a:off x="6832600" y="496887"/>
              <a:ext cx="2061972" cy="1638778"/>
              <a:chOff x="2051050" y="2600325"/>
              <a:chExt cx="2061527" cy="1638778"/>
            </a:xfrm>
          </p:grpSpPr>
          <p:grpSp>
            <p:nvGrpSpPr>
              <p:cNvPr id="10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23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21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9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7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15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13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10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1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2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990600" y="4191000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outliers, multiple objects, and/or many-to-one matches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52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79550"/>
            <a:ext cx="1260747" cy="1333500"/>
            <a:chOff x="2051050" y="2673350"/>
            <a:chExt cx="1260475" cy="1333500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05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no initial guesses for correspondence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5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" name="Group 100"/>
          <p:cNvGrpSpPr>
            <a:grpSpLocks/>
          </p:cNvGrpSpPr>
          <p:nvPr/>
        </p:nvGrpSpPr>
        <p:grpSpPr bwMode="auto">
          <a:xfrm>
            <a:off x="1400175" y="1790700"/>
            <a:ext cx="1260747" cy="1333500"/>
            <a:chOff x="2051050" y="2673350"/>
            <a:chExt cx="1260475" cy="1333500"/>
          </a:xfrm>
        </p:grpSpPr>
        <p:grpSp>
          <p:nvGrpSpPr>
            <p:cNvPr id="6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98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96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94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92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90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88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0" name="Group 100"/>
          <p:cNvGrpSpPr>
            <a:grpSpLocks/>
          </p:cNvGrpSpPr>
          <p:nvPr/>
        </p:nvGrpSpPr>
        <p:grpSpPr bwMode="auto">
          <a:xfrm>
            <a:off x="1447800" y="1524000"/>
            <a:ext cx="1260747" cy="1333500"/>
            <a:chOff x="2051050" y="2673350"/>
            <a:chExt cx="1260475" cy="1333500"/>
          </a:xfrm>
        </p:grpSpPr>
        <p:grpSp>
          <p:nvGrpSpPr>
            <p:cNvPr id="10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1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1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1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1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6477000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6477000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06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What if you want to align but have no prior matched pairs?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Hough transform and RANSAC not applicable</a:t>
            </a:r>
          </a:p>
          <a:p>
            <a:endParaRPr lang="en-US" dirty="0" smtClean="0"/>
          </a:p>
          <a:p>
            <a:r>
              <a:rPr lang="en-US" dirty="0" smtClean="0"/>
              <a:t>Important applications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155650" name="Picture 2" descr="http://www.judiciaryreport.com/images/brain-scans-84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81400"/>
            <a:ext cx="3352800" cy="2011680"/>
          </a:xfrm>
          <a:prstGeom prst="rect">
            <a:avLst/>
          </a:prstGeom>
          <a:noFill/>
        </p:spPr>
      </p:pic>
      <p:pic>
        <p:nvPicPr>
          <p:cNvPr id="155652" name="Picture 4" descr="http://cgg-journal.com/2004-2/02/image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581400"/>
            <a:ext cx="2088292" cy="2057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5715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Medical imaging: match brain scans or contours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5715000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Robotics: match point clouds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Iterative Closest Points (ICP)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	Goal: estimate transform between two dense sets of points</a:t>
            </a:r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Initialize</a:t>
            </a:r>
            <a:r>
              <a:rPr lang="en-US" sz="2600" dirty="0" smtClean="0"/>
              <a:t> transformation (e.g., compute difference in means and scale)</a:t>
            </a:r>
            <a:endParaRPr lang="en-US" sz="2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Assign</a:t>
            </a:r>
            <a:r>
              <a:rPr lang="en-US" sz="2600" dirty="0" smtClean="0"/>
              <a:t> each point in {Set 1} to its nearest neighbor in {Set 2}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Estimate</a:t>
            </a:r>
            <a:r>
              <a:rPr lang="en-US" sz="2600" dirty="0" smtClean="0"/>
              <a:t> transformation parameters </a:t>
            </a:r>
          </a:p>
          <a:p>
            <a:pPr marL="914400" lvl="1" indent="-514350"/>
            <a:r>
              <a:rPr lang="en-US" sz="2200" dirty="0" smtClean="0"/>
              <a:t>e.g., least squares or robust least squares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Transform</a:t>
            </a:r>
            <a:r>
              <a:rPr lang="en-US" sz="2600" dirty="0" smtClean="0"/>
              <a:t> the points in {Set 1} using estimated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Repeat</a:t>
            </a:r>
            <a:r>
              <a:rPr lang="en-US" sz="2600" dirty="0" smtClean="0"/>
              <a:t> steps 2-4 until change is very small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08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aligning boundaries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7848600" cy="513556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Extract edge pixels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𝑝</m:t>
                    </m:r>
                    <m:r>
                      <a:rPr lang="en-US" sz="2000" b="0" i="1" baseline="-25000" smtClean="0">
                        <a:latin typeface="Cambria Math"/>
                      </a:rPr>
                      <m:t>1</m:t>
                    </m:r>
                    <m:r>
                      <a:rPr lang="en-US" sz="2000" b="0" i="1" smtClean="0">
                        <a:latin typeface="Cambria Math"/>
                      </a:rPr>
                      <m:t>..</m:t>
                    </m:r>
                    <m:r>
                      <a:rPr lang="en-US" sz="2000" i="1">
                        <a:latin typeface="Cambria Math"/>
                      </a:rPr>
                      <m:t>𝑝</m:t>
                    </m:r>
                    <m:r>
                      <a:rPr lang="en-US" sz="2000" b="0" i="1" baseline="-2500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𝑞</m:t>
                    </m:r>
                    <m:r>
                      <a:rPr lang="en-US" sz="2000" i="1" baseline="-25000">
                        <a:latin typeface="Cambria Math"/>
                      </a:rPr>
                      <m:t>1</m:t>
                    </m:r>
                    <m:r>
                      <a:rPr lang="en-US" sz="2000" i="1">
                        <a:latin typeface="Cambria Math"/>
                      </a:rPr>
                      <m:t>..</m:t>
                    </m:r>
                    <m:r>
                      <a:rPr lang="en-US" sz="2000" b="0" i="1" smtClean="0">
                        <a:latin typeface="Cambria Math"/>
                      </a:rPr>
                      <m:t>𝑞</m:t>
                    </m:r>
                    <m:r>
                      <a:rPr lang="en-US" sz="2000" b="0" i="1" baseline="-25000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sz="2000" dirty="0"/>
                  <a:t> </a:t>
                </a:r>
                <a:endParaRPr lang="en-US" sz="20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Compute initial transformation (e.g., compute translation and scaling by center of mass, variance within each image)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Get nearest neighbors: for each point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𝑝</m:t>
                    </m:r>
                    <m:r>
                      <a:rPr lang="en-US" sz="2000" i="1" baseline="-25000">
                        <a:latin typeface="Cambria Math"/>
                      </a:rPr>
                      <m:t>𝑖</m:t>
                    </m:r>
                    <m:r>
                      <a:rPr lang="en-US" sz="2000" i="1" baseline="-2500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 smtClean="0"/>
                  <a:t> find corresponding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</a:rPr>
                      <m:t>match</m:t>
                    </m:r>
                    <m:r>
                      <a:rPr lang="en-US" sz="2000" b="0" i="0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</a:rPr>
                      <m:t>i</m:t>
                    </m:r>
                    <m:r>
                      <a:rPr lang="en-US" sz="2000" b="0" i="0" smtClean="0">
                        <a:latin typeface="Cambria Math"/>
                      </a:rPr>
                      <m:t>)</m:t>
                    </m:r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argmin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/>
                              </a:rPr>
                              <m:t>𝑗</m:t>
                            </m:r>
                          </m:lim>
                        </m:limLow>
                      </m:fName>
                      <m:e>
                        <m:r>
                          <a:rPr lang="en-US" sz="2000" b="0" i="1" smtClean="0">
                            <a:latin typeface="Cambria Math"/>
                          </a:rPr>
                          <m:t>𝑑𝑖𝑠𝑡</m:t>
                        </m:r>
                        <m:r>
                          <a:rPr lang="en-US" sz="2000" b="0" i="1" smtClean="0">
                            <a:latin typeface="Cambria Math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𝑝𝑖</m:t>
                        </m:r>
                        <m:r>
                          <a:rPr lang="en-US" sz="2000" b="0" i="1" smtClean="0">
                            <a:latin typeface="Cambria Math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𝑞𝑗</m:t>
                        </m:r>
                        <m:r>
                          <a:rPr lang="en-US" sz="2000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 smtClean="0"/>
                  <a:t> </a:t>
                </a:r>
                <a:endParaRPr lang="en-US" sz="2000" i="1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Compute transformation </a:t>
                </a:r>
                <a:r>
                  <a:rPr lang="en-US" sz="2000" b="1" i="1" dirty="0" smtClean="0"/>
                  <a:t>T</a:t>
                </a:r>
                <a:r>
                  <a:rPr lang="en-US" sz="2000" dirty="0" smtClean="0"/>
                  <a:t> based on matches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Warp points </a:t>
                </a:r>
                <a:r>
                  <a:rPr lang="en-US" sz="2000" b="1" i="1" dirty="0" smtClean="0"/>
                  <a:t>p</a:t>
                </a:r>
                <a:r>
                  <a:rPr lang="en-US" sz="2000" dirty="0" smtClean="0"/>
                  <a:t> according to </a:t>
                </a:r>
                <a:r>
                  <a:rPr lang="en-US" sz="2000" b="1" i="1" dirty="0" smtClean="0"/>
                  <a:t>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Repeat 3-5 until convergence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7848600" cy="5135563"/>
              </a:xfrm>
              <a:blipFill rotWithShape="1">
                <a:blip r:embed="rId3"/>
                <a:stretch>
                  <a:fillRect l="-776" t="-713" r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 descr="C:\Users\Hoiem\Documents\Classes\Spring 2012 - Computer Vision\hws\hw2\object alignment\object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22" y="3807886"/>
            <a:ext cx="4361292" cy="30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oiem\Documents\Classes\Spring 2012 - Computer Vision\hws\hw2\object alignment\object2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91" y="3812551"/>
            <a:ext cx="4424265" cy="304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4419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p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1600" y="4290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q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2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05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no initial guesses for correspondence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9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685800" y="4724400"/>
            <a:ext cx="197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ICP solution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Find nearest neighbors for each point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Compute transform using matches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Move points using transform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Repeat steps 1-3 until convergence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247775" y="1479550"/>
            <a:ext cx="1460772" cy="1644650"/>
            <a:chOff x="1247775" y="1479550"/>
            <a:chExt cx="1460772" cy="1644650"/>
          </a:xfrm>
        </p:grpSpPr>
        <p:grpSp>
          <p:nvGrpSpPr>
            <p:cNvPr id="3" name="Group 100"/>
            <p:cNvGrpSpPr>
              <a:grpSpLocks/>
            </p:cNvGrpSpPr>
            <p:nvPr/>
          </p:nvGrpSpPr>
          <p:grpSpPr bwMode="auto">
            <a:xfrm>
              <a:off x="1247775" y="1479550"/>
              <a:ext cx="1260747" cy="1333500"/>
              <a:chOff x="2051050" y="2673350"/>
              <a:chExt cx="1260475" cy="13335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51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49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47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45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43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41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1" name="Group 100"/>
            <p:cNvGrpSpPr>
              <a:grpSpLocks/>
            </p:cNvGrpSpPr>
            <p:nvPr/>
          </p:nvGrpSpPr>
          <p:grpSpPr bwMode="auto">
            <a:xfrm>
              <a:off x="1400175" y="1790700"/>
              <a:ext cx="1260747" cy="1333500"/>
              <a:chOff x="2051050" y="2673350"/>
              <a:chExt cx="1260475" cy="1333500"/>
            </a:xfrm>
          </p:grpSpPr>
          <p:grpSp>
            <p:nvGrpSpPr>
              <p:cNvPr id="62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8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3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6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4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4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5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2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6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0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7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8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00" name="Group 100"/>
            <p:cNvGrpSpPr>
              <a:grpSpLocks/>
            </p:cNvGrpSpPr>
            <p:nvPr/>
          </p:nvGrpSpPr>
          <p:grpSpPr bwMode="auto">
            <a:xfrm>
              <a:off x="1447800" y="1524000"/>
              <a:ext cx="1260747" cy="1333500"/>
              <a:chOff x="2051050" y="2673350"/>
              <a:chExt cx="1260475" cy="1333500"/>
            </a:xfrm>
          </p:grpSpPr>
          <p:grpSp>
            <p:nvGrpSpPr>
              <p:cNvPr id="101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17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15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3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4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1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09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07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6477000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6477000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66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parse Iterative Closest Poi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43013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92796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Summaries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Least Squares Fit </a:t>
            </a:r>
          </a:p>
          <a:p>
            <a:pPr lvl="1"/>
            <a:r>
              <a:rPr lang="en-US" dirty="0" smtClean="0"/>
              <a:t>closed form solution</a:t>
            </a:r>
          </a:p>
          <a:p>
            <a:pPr lvl="1"/>
            <a:r>
              <a:rPr lang="en-US" dirty="0" smtClean="0"/>
              <a:t>robust to noise</a:t>
            </a:r>
          </a:p>
          <a:p>
            <a:pPr lvl="1"/>
            <a:r>
              <a:rPr lang="en-US" dirty="0" smtClean="0"/>
              <a:t>not robust to outliers</a:t>
            </a:r>
          </a:p>
          <a:p>
            <a:r>
              <a:rPr lang="en-US" dirty="0" smtClean="0"/>
              <a:t>Robust Least Squares</a:t>
            </a:r>
          </a:p>
          <a:p>
            <a:pPr lvl="1"/>
            <a:r>
              <a:rPr lang="en-US" dirty="0" smtClean="0"/>
              <a:t>improves robustness to </a:t>
            </a:r>
            <a:r>
              <a:rPr lang="en-US" dirty="0" smtClean="0"/>
              <a:t>outliers</a:t>
            </a:r>
            <a:endParaRPr lang="en-US" dirty="0" smtClean="0"/>
          </a:p>
          <a:p>
            <a:pPr lvl="1"/>
            <a:r>
              <a:rPr lang="en-US" dirty="0" smtClean="0"/>
              <a:t>requires iterative optimization</a:t>
            </a:r>
          </a:p>
          <a:p>
            <a:r>
              <a:rPr lang="en-US" dirty="0" smtClean="0"/>
              <a:t>Hough transform</a:t>
            </a:r>
          </a:p>
          <a:p>
            <a:pPr lvl="1"/>
            <a:r>
              <a:rPr lang="en-US" dirty="0" smtClean="0"/>
              <a:t>robust to noise and outliers</a:t>
            </a:r>
          </a:p>
          <a:p>
            <a:pPr lvl="1"/>
            <a:r>
              <a:rPr lang="en-US" dirty="0" smtClean="0"/>
              <a:t>can fit multiple models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nly works for a few parameters (1-4 typically)</a:t>
            </a:r>
          </a:p>
          <a:p>
            <a:r>
              <a:rPr lang="en-US" dirty="0" smtClean="0"/>
              <a:t>RANSAC</a:t>
            </a:r>
          </a:p>
          <a:p>
            <a:pPr lvl="1"/>
            <a:r>
              <a:rPr lang="en-US" dirty="0" smtClean="0"/>
              <a:t>robust to noise and outliers</a:t>
            </a:r>
          </a:p>
          <a:p>
            <a:pPr lvl="1"/>
            <a:r>
              <a:rPr lang="en-US" dirty="0" smtClean="0"/>
              <a:t>works with a moderate number of parameters (</a:t>
            </a:r>
            <a:r>
              <a:rPr lang="en-US" dirty="0" err="1" smtClean="0"/>
              <a:t>e.g</a:t>
            </a:r>
            <a:r>
              <a:rPr lang="en-US" dirty="0" smtClean="0"/>
              <a:t>, 1-8)</a:t>
            </a:r>
          </a:p>
          <a:p>
            <a:r>
              <a:rPr lang="en-US" dirty="0" smtClean="0"/>
              <a:t>Iterative Closest Point (ICP)</a:t>
            </a:r>
          </a:p>
          <a:p>
            <a:pPr lvl="1"/>
            <a:r>
              <a:rPr lang="en-US" dirty="0" smtClean="0"/>
              <a:t>For local alignment only: does not require initial correspondences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09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Object Instance Recognition</a:t>
            </a:r>
            <a:endParaRPr lang="de-CH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4706938" cy="51355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r>
              <a:rPr lang="en-US" dirty="0" smtClean="0"/>
              <a:t> to object model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for affine transformation parameters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Score by inliers and choose solutions with score above threshold</a:t>
            </a:r>
            <a:endParaRPr lang="en-US" dirty="0"/>
          </a:p>
        </p:txBody>
      </p:sp>
      <p:pic>
        <p:nvPicPr>
          <p:cNvPr id="9227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7186543" y="920486"/>
            <a:ext cx="1266825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Rectangle 42"/>
          <p:cNvSpPr>
            <a:spLocks noChangeArrowheads="1"/>
          </p:cNvSpPr>
          <p:nvPr/>
        </p:nvSpPr>
        <p:spPr bwMode="auto">
          <a:xfrm rot="-6419039">
            <a:off x="7842974" y="1784880"/>
            <a:ext cx="277813" cy="2635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29" name="Group 107"/>
          <p:cNvGrpSpPr>
            <a:grpSpLocks/>
          </p:cNvGrpSpPr>
          <p:nvPr/>
        </p:nvGrpSpPr>
        <p:grpSpPr bwMode="auto">
          <a:xfrm rot="-1019039">
            <a:off x="7269093" y="950649"/>
            <a:ext cx="898525" cy="1201737"/>
            <a:chOff x="4980243" y="2404871"/>
            <a:chExt cx="1441195" cy="1919860"/>
          </a:xfrm>
        </p:grpSpPr>
        <p:grpSp>
          <p:nvGrpSpPr>
            <p:cNvPr id="9263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9283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84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64" name="Group 101"/>
            <p:cNvGrpSpPr>
              <a:grpSpLocks/>
            </p:cNvGrpSpPr>
            <p:nvPr/>
          </p:nvGrpSpPr>
          <p:grpSpPr bwMode="auto">
            <a:xfrm>
              <a:off x="4980243" y="2404871"/>
              <a:ext cx="1393435" cy="1919860"/>
              <a:chOff x="4980243" y="2404871"/>
              <a:chExt cx="1393435" cy="1919860"/>
            </a:xfrm>
          </p:grpSpPr>
          <p:grpSp>
            <p:nvGrpSpPr>
              <p:cNvPr id="9265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9281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6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9279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0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7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9277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8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9275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6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9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9273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4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270" name="Rectangle 88"/>
              <p:cNvSpPr>
                <a:spLocks noChangeArrowheads="1"/>
              </p:cNvSpPr>
              <p:nvPr/>
            </p:nvSpPr>
            <p:spPr bwMode="auto">
              <a:xfrm>
                <a:off x="4980243" y="3973090"/>
                <a:ext cx="361682" cy="31508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1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2" name="Rectangle 90"/>
              <p:cNvSpPr>
                <a:spLocks noChangeArrowheads="1"/>
              </p:cNvSpPr>
              <p:nvPr/>
            </p:nvSpPr>
            <p:spPr bwMode="auto">
              <a:xfrm>
                <a:off x="5893049" y="2404871"/>
                <a:ext cx="361682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9230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5668" y="922074"/>
            <a:ext cx="11430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Rectangle 6"/>
          <p:cNvSpPr>
            <a:spLocks noChangeArrowheads="1"/>
          </p:cNvSpPr>
          <p:nvPr/>
        </p:nvSpPr>
        <p:spPr bwMode="auto">
          <a:xfrm>
            <a:off x="5400606" y="1401499"/>
            <a:ext cx="236537" cy="22383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32" name="Group 7"/>
          <p:cNvGrpSpPr>
            <a:grpSpLocks/>
          </p:cNvGrpSpPr>
          <p:nvPr/>
        </p:nvGrpSpPr>
        <p:grpSpPr bwMode="auto">
          <a:xfrm>
            <a:off x="5495856" y="1504686"/>
            <a:ext cx="39687" cy="38100"/>
            <a:chOff x="1292" y="2205"/>
            <a:chExt cx="46" cy="46"/>
          </a:xfrm>
        </p:grpSpPr>
        <p:sp>
          <p:nvSpPr>
            <p:cNvPr id="9261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2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3" name="Group 10"/>
          <p:cNvGrpSpPr>
            <a:grpSpLocks/>
          </p:cNvGrpSpPr>
          <p:nvPr/>
        </p:nvGrpSpPr>
        <p:grpSpPr bwMode="auto">
          <a:xfrm>
            <a:off x="5514906" y="1082411"/>
            <a:ext cx="39687" cy="38100"/>
            <a:chOff x="1292" y="2205"/>
            <a:chExt cx="46" cy="46"/>
          </a:xfrm>
        </p:grpSpPr>
        <p:sp>
          <p:nvSpPr>
            <p:cNvPr id="9259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0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4" name="Group 13"/>
          <p:cNvGrpSpPr>
            <a:grpSpLocks/>
          </p:cNvGrpSpPr>
          <p:nvPr/>
        </p:nvGrpSpPr>
        <p:grpSpPr bwMode="auto">
          <a:xfrm>
            <a:off x="5668893" y="1234811"/>
            <a:ext cx="38100" cy="39688"/>
            <a:chOff x="1292" y="2205"/>
            <a:chExt cx="46" cy="46"/>
          </a:xfrm>
        </p:grpSpPr>
        <p:sp>
          <p:nvSpPr>
            <p:cNvPr id="9257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8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5" name="Group 16"/>
          <p:cNvGrpSpPr>
            <a:grpSpLocks/>
          </p:cNvGrpSpPr>
          <p:nvPr/>
        </p:nvGrpSpPr>
        <p:grpSpPr bwMode="auto">
          <a:xfrm>
            <a:off x="6129268" y="1542786"/>
            <a:ext cx="39688" cy="38100"/>
            <a:chOff x="1292" y="2205"/>
            <a:chExt cx="46" cy="46"/>
          </a:xfrm>
        </p:grpSpPr>
        <p:sp>
          <p:nvSpPr>
            <p:cNvPr id="9255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6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6" name="Group 19"/>
          <p:cNvGrpSpPr>
            <a:grpSpLocks/>
          </p:cNvGrpSpPr>
          <p:nvPr/>
        </p:nvGrpSpPr>
        <p:grpSpPr bwMode="auto">
          <a:xfrm>
            <a:off x="5994331" y="1734874"/>
            <a:ext cx="39687" cy="39687"/>
            <a:chOff x="1292" y="2205"/>
            <a:chExt cx="46" cy="46"/>
          </a:xfrm>
        </p:grpSpPr>
        <p:sp>
          <p:nvSpPr>
            <p:cNvPr id="9253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4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7" name="Group 22"/>
          <p:cNvGrpSpPr>
            <a:grpSpLocks/>
          </p:cNvGrpSpPr>
          <p:nvPr/>
        </p:nvGrpSpPr>
        <p:grpSpPr bwMode="auto">
          <a:xfrm>
            <a:off x="6072118" y="1063361"/>
            <a:ext cx="38100" cy="38100"/>
            <a:chOff x="1292" y="2205"/>
            <a:chExt cx="46" cy="46"/>
          </a:xfrm>
        </p:grpSpPr>
        <p:sp>
          <p:nvSpPr>
            <p:cNvPr id="9251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2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238" name="Rectangle 91"/>
          <p:cNvSpPr>
            <a:spLocks noChangeArrowheads="1"/>
          </p:cNvSpPr>
          <p:nvPr/>
        </p:nvSpPr>
        <p:spPr bwMode="auto">
          <a:xfrm>
            <a:off x="5265668" y="993511"/>
            <a:ext cx="225425" cy="196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39" name="Rectangle 92"/>
          <p:cNvSpPr>
            <a:spLocks noChangeArrowheads="1"/>
          </p:cNvSpPr>
          <p:nvPr/>
        </p:nvSpPr>
        <p:spPr bwMode="auto">
          <a:xfrm>
            <a:off x="5495856" y="1466586"/>
            <a:ext cx="225425" cy="196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0" name="Rectangle 93"/>
          <p:cNvSpPr>
            <a:spLocks noChangeArrowheads="1"/>
          </p:cNvSpPr>
          <p:nvPr/>
        </p:nvSpPr>
        <p:spPr bwMode="auto">
          <a:xfrm>
            <a:off x="6130856" y="1222111"/>
            <a:ext cx="225425" cy="196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1" name="Line 46"/>
          <p:cNvSpPr>
            <a:spLocks noChangeShapeType="1"/>
          </p:cNvSpPr>
          <p:nvPr/>
        </p:nvSpPr>
        <p:spPr bwMode="auto">
          <a:xfrm>
            <a:off x="5646668" y="1450711"/>
            <a:ext cx="2133600" cy="4572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5715000" y="3429000"/>
            <a:ext cx="2133600" cy="8382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Affine Parameters</a:t>
            </a:r>
          </a:p>
        </p:txBody>
      </p:sp>
      <p:sp>
        <p:nvSpPr>
          <p:cNvPr id="9243" name="TextBox 131"/>
          <p:cNvSpPr txBox="1">
            <a:spLocks noChangeArrowheads="1"/>
          </p:cNvSpPr>
          <p:nvPr/>
        </p:nvSpPr>
        <p:spPr bwMode="auto">
          <a:xfrm>
            <a:off x="5257800" y="5638800"/>
            <a:ext cx="32766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Choose hypothesis with max score above threshold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6096000" y="4724400"/>
            <a:ext cx="13716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# Inliers</a:t>
            </a:r>
          </a:p>
        </p:txBody>
      </p:sp>
      <p:sp>
        <p:nvSpPr>
          <p:cNvPr id="134" name="Right Arrow 133"/>
          <p:cNvSpPr/>
          <p:nvPr/>
        </p:nvSpPr>
        <p:spPr>
          <a:xfrm rot="5400000">
            <a:off x="6488097" y="2750558"/>
            <a:ext cx="603867" cy="448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" name="Right Arrow 134"/>
          <p:cNvSpPr/>
          <p:nvPr/>
        </p:nvSpPr>
        <p:spPr>
          <a:xfrm rot="5400000">
            <a:off x="6577012" y="5233988"/>
            <a:ext cx="373063" cy="268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Right Arrow 135"/>
          <p:cNvSpPr/>
          <p:nvPr/>
        </p:nvSpPr>
        <p:spPr>
          <a:xfrm rot="5400000">
            <a:off x="6591300" y="43815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48" name="TextBox 136"/>
          <p:cNvSpPr txBox="1">
            <a:spLocks noChangeArrowheads="1"/>
          </p:cNvSpPr>
          <p:nvPr/>
        </p:nvSpPr>
        <p:spPr bwMode="auto">
          <a:xfrm>
            <a:off x="5189468" y="1947599"/>
            <a:ext cx="1752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Matched </a:t>
            </a:r>
            <a:r>
              <a:rPr lang="en-US" dirty="0" err="1" smtClean="0">
                <a:solidFill>
                  <a:prstClr val="black"/>
                </a:solidFill>
              </a:rPr>
              <a:t>keypoints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690039" y="2761456"/>
            <a:ext cx="4648200" cy="3581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50" name="TextBox 68"/>
          <p:cNvSpPr txBox="1">
            <a:spLocks noChangeArrowheads="1"/>
          </p:cNvSpPr>
          <p:nvPr/>
        </p:nvSpPr>
        <p:spPr bwMode="auto">
          <a:xfrm>
            <a:off x="7620000" y="4267200"/>
            <a:ext cx="1905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This Class</a:t>
            </a:r>
          </a:p>
        </p:txBody>
      </p:sp>
    </p:spTree>
    <p:extLst>
      <p:ext uri="{BB962C8B-B14F-4D97-AF65-F5344CB8AC3E}">
        <p14:creationId xmlns:p14="http://schemas.microsoft.com/office/powerpoint/2010/main" val="87611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11000" r="23958" b="29981"/>
          <a:stretch/>
        </p:blipFill>
        <p:spPr bwMode="auto">
          <a:xfrm>
            <a:off x="838200" y="1496292"/>
            <a:ext cx="7772400" cy="53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</a:t>
            </a:r>
            <a:r>
              <a:rPr lang="en-US" dirty="0" smtClean="0"/>
              <a:t>2 – due date moved to Friday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81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Overview of </a:t>
            </a:r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5"/>
          <p:cNvGrpSpPr>
            <a:grpSpLocks/>
          </p:cNvGrpSpPr>
          <p:nvPr/>
        </p:nvGrpSpPr>
        <p:grpSpPr bwMode="auto">
          <a:xfrm>
            <a:off x="409575" y="4527550"/>
            <a:ext cx="1954213" cy="1328738"/>
            <a:chOff x="884187" y="5111107"/>
            <a:chExt cx="1954259" cy="1329381"/>
          </a:xfrm>
        </p:grpSpPr>
        <p:pic>
          <p:nvPicPr>
            <p:cNvPr id="112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30321" y="5157788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26" name="Group 114"/>
            <p:cNvGrpSpPr>
              <a:grpSpLocks/>
            </p:cNvGrpSpPr>
            <p:nvPr/>
          </p:nvGrpSpPr>
          <p:grpSpPr bwMode="auto">
            <a:xfrm>
              <a:off x="884187" y="5111107"/>
              <a:ext cx="276999" cy="873768"/>
              <a:chOff x="884187" y="5111107"/>
              <a:chExt cx="276999" cy="873768"/>
            </a:xfrm>
          </p:grpSpPr>
          <p:sp>
            <p:nvSpPr>
              <p:cNvPr id="1130" name="Line 48"/>
              <p:cNvSpPr>
                <a:spLocks noChangeShapeType="1"/>
              </p:cNvSpPr>
              <p:nvPr/>
            </p:nvSpPr>
            <p:spPr bwMode="auto">
              <a:xfrm>
                <a:off x="1130968" y="5157788"/>
                <a:ext cx="0" cy="82708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1" name="Text Box 50"/>
              <p:cNvSpPr txBox="1">
                <a:spLocks noChangeArrowheads="1"/>
              </p:cNvSpPr>
              <p:nvPr/>
            </p:nvSpPr>
            <p:spPr bwMode="auto">
              <a:xfrm rot="-5400000">
                <a:off x="608363" y="5386931"/>
                <a:ext cx="828647" cy="27699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prstClr val="black"/>
                    </a:solidFill>
                  </a:rPr>
                  <a:t>N</a:t>
                </a:r>
                <a:r>
                  <a:rPr lang="pl-PL" sz="1200">
                    <a:solidFill>
                      <a:prstClr val="black"/>
                    </a:solidFill>
                  </a:rPr>
                  <a:t> pixels</a:t>
                </a: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27" name="Group 103"/>
            <p:cNvGrpSpPr>
              <a:grpSpLocks/>
            </p:cNvGrpSpPr>
            <p:nvPr/>
          </p:nvGrpSpPr>
          <p:grpSpPr bwMode="auto">
            <a:xfrm>
              <a:off x="1327146" y="6165850"/>
              <a:ext cx="1511300" cy="274638"/>
              <a:chOff x="1655763" y="6165850"/>
              <a:chExt cx="1511300" cy="274638"/>
            </a:xfrm>
          </p:grpSpPr>
          <p:sp>
            <p:nvSpPr>
              <p:cNvPr id="1128" name="Line 49"/>
              <p:cNvSpPr>
                <a:spLocks noChangeShapeType="1"/>
              </p:cNvSpPr>
              <p:nvPr/>
            </p:nvSpPr>
            <p:spPr bwMode="auto">
              <a:xfrm>
                <a:off x="1655763" y="6200775"/>
                <a:ext cx="93662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9" name="Text Box 51"/>
              <p:cNvSpPr txBox="1">
                <a:spLocks noChangeArrowheads="1"/>
              </p:cNvSpPr>
              <p:nvPr/>
            </p:nvSpPr>
            <p:spPr bwMode="auto">
              <a:xfrm>
                <a:off x="1727200" y="6165850"/>
                <a:ext cx="1439863" cy="27463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prstClr val="black"/>
                    </a:solidFill>
                  </a:rPr>
                  <a:t>N</a:t>
                </a:r>
                <a:r>
                  <a:rPr lang="pl-PL" sz="1200">
                    <a:solidFill>
                      <a:prstClr val="black"/>
                    </a:solidFill>
                  </a:rPr>
                  <a:t> pixels</a:t>
                </a: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5" name="Group 105"/>
          <p:cNvGrpSpPr>
            <a:grpSpLocks/>
          </p:cNvGrpSpPr>
          <p:nvPr/>
        </p:nvGrpSpPr>
        <p:grpSpPr bwMode="auto">
          <a:xfrm>
            <a:off x="1968500" y="4213225"/>
            <a:ext cx="1116013" cy="1225550"/>
            <a:chOff x="2771775" y="4797425"/>
            <a:chExt cx="1116013" cy="1225709"/>
          </a:xfrm>
        </p:grpSpPr>
        <p:grpSp>
          <p:nvGrpSpPr>
            <p:cNvPr id="1109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11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2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3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4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5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6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7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8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9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0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1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2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3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4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46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0" name="Text Box 86"/>
            <p:cNvSpPr txBox="1">
              <a:spLocks noChangeArrowheads="1"/>
            </p:cNvSpPr>
            <p:nvPr/>
          </p:nvSpPr>
          <p:spPr bwMode="auto">
            <a:xfrm>
              <a:off x="3001941" y="5776913"/>
              <a:ext cx="885847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>
                  <a:solidFill>
                    <a:prstClr val="black"/>
                  </a:solidFill>
                </a:rPr>
                <a:t>e.g.</a:t>
              </a:r>
              <a:r>
                <a:rPr lang="en-US" sz="1000">
                  <a:solidFill>
                    <a:prstClr val="black"/>
                  </a:solidFill>
                </a:rPr>
                <a:t> </a:t>
              </a:r>
              <a:r>
                <a:rPr lang="pl-PL" sz="1000">
                  <a:solidFill>
                    <a:prstClr val="black"/>
                  </a:solidFill>
                </a:rPr>
                <a:t>color</a:t>
              </a:r>
              <a:endParaRPr lang="en-US" sz="10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06"/>
          <p:cNvGrpSpPr>
            <a:grpSpLocks/>
          </p:cNvGrpSpPr>
          <p:nvPr/>
        </p:nvGrpSpPr>
        <p:grpSpPr bwMode="auto">
          <a:xfrm>
            <a:off x="4157663" y="4249738"/>
            <a:ext cx="971550" cy="1181100"/>
            <a:chOff x="4967288" y="4833938"/>
            <a:chExt cx="971549" cy="1181258"/>
          </a:xfrm>
        </p:grpSpPr>
        <p:grpSp>
          <p:nvGrpSpPr>
            <p:cNvPr id="1093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5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6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7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098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099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0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1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2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3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4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5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6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7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8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47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94" name="Text Box 87"/>
            <p:cNvSpPr txBox="1">
              <a:spLocks noChangeArrowheads="1"/>
            </p:cNvSpPr>
            <p:nvPr/>
          </p:nvSpPr>
          <p:spPr bwMode="auto">
            <a:xfrm>
              <a:off x="5083182" y="5768975"/>
              <a:ext cx="855655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>
                  <a:solidFill>
                    <a:prstClr val="black"/>
                  </a:solidFill>
                </a:rPr>
                <a:t>e.g.</a:t>
              </a:r>
              <a:r>
                <a:rPr lang="en-US" sz="1000">
                  <a:solidFill>
                    <a:prstClr val="black"/>
                  </a:solidFill>
                </a:rPr>
                <a:t> </a:t>
              </a:r>
              <a:r>
                <a:rPr lang="pl-PL" sz="1000">
                  <a:solidFill>
                    <a:prstClr val="black"/>
                  </a:solidFill>
                </a:rPr>
                <a:t>color</a:t>
              </a:r>
              <a:endParaRPr lang="en-US" sz="1000">
                <a:solidFill>
                  <a:prstClr val="black"/>
                </a:solidFill>
              </a:endParaRPr>
            </a:p>
          </p:txBody>
        </p:sp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1071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72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073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4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5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6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7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8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05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8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1. Find a set of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distinctive key-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points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3. Extract and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 the 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region content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2. Define a region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around each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keypoint 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4. Compute a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 from the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normalized region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5. Match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descriptors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Keypoint</a:t>
            </a:r>
            <a:r>
              <a:rPr lang="en-US" dirty="0" smtClean="0"/>
              <a:t>-based instance recognition</a:t>
            </a:r>
          </a:p>
        </p:txBody>
      </p:sp>
      <p:pic>
        <p:nvPicPr>
          <p:cNvPr id="10243" name="Picture 4" descr="sift-fea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6175" y="2951163"/>
            <a:ext cx="6851650" cy="3060700"/>
          </a:xfrm>
        </p:spPr>
      </p:pic>
      <p:sp>
        <p:nvSpPr>
          <p:cNvPr id="1024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3100" y="1143000"/>
            <a:ext cx="7861300" cy="1600200"/>
          </a:xfrm>
        </p:spPr>
        <p:txBody>
          <a:bodyPr/>
          <a:lstStyle/>
          <a:p>
            <a:r>
              <a:rPr lang="en-US" smtClean="0"/>
              <a:t>Given two images and their keypoints (position, scale, orientation, descriptor)</a:t>
            </a:r>
          </a:p>
          <a:p>
            <a:r>
              <a:rPr lang="en-US" smtClean="0"/>
              <a:t>Goal: Verify if they belong to a consistent configuration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822700" y="6135688"/>
            <a:ext cx="1941513" cy="646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prstClr val="black"/>
                </a:solidFill>
              </a:rPr>
              <a:t>Local Features, </a:t>
            </a:r>
            <a:br>
              <a:rPr lang="en-US" b="1">
                <a:solidFill>
                  <a:prstClr val="black"/>
                </a:solidFill>
              </a:rPr>
            </a:br>
            <a:r>
              <a:rPr lang="en-US" b="1">
                <a:solidFill>
                  <a:prstClr val="black"/>
                </a:solidFill>
              </a:rPr>
              <a:t>e.g. SIFT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7024688" y="6553200"/>
            <a:ext cx="2103437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400">
                <a:solidFill>
                  <a:prstClr val="black"/>
                </a:solidFill>
              </a:rPr>
              <a:t>Slide credit: David Lowe</a:t>
            </a:r>
          </a:p>
        </p:txBody>
      </p:sp>
    </p:spTree>
    <p:extLst>
      <p:ext uri="{BB962C8B-B14F-4D97-AF65-F5344CB8AC3E}">
        <p14:creationId xmlns:p14="http://schemas.microsoft.com/office/powerpoint/2010/main" val="2687444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14400"/>
          </a:xfrm>
        </p:spPr>
        <p:txBody>
          <a:bodyPr/>
          <a:lstStyle/>
          <a:p>
            <a:r>
              <a:rPr lang="en-US" dirty="0" smtClean="0"/>
              <a:t>Finding the objects (overview)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686800" cy="3733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Match interest points from input image to database image</a:t>
            </a:r>
            <a:endParaRPr lang="en-US" sz="1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Matched points vote for rough position/orientation/scale of object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Find position/orientation/scales that have at least three votes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Compute affine registration and matches using iterative least squares with outlier check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Report object if there are at least T matched points</a:t>
            </a:r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447800" y="990600"/>
            <a:ext cx="6096000" cy="1764150"/>
            <a:chOff x="609600" y="1086092"/>
            <a:chExt cx="7696200" cy="2227239"/>
          </a:xfrm>
        </p:grpSpPr>
        <p:grpSp>
          <p:nvGrpSpPr>
            <p:cNvPr id="4" name="Group 3"/>
            <p:cNvGrpSpPr/>
            <p:nvPr/>
          </p:nvGrpSpPr>
          <p:grpSpPr>
            <a:xfrm>
              <a:off x="4945062" y="1219200"/>
              <a:ext cx="2141538" cy="2081984"/>
              <a:chOff x="1828987" y="2437924"/>
              <a:chExt cx="2141538" cy="2081984"/>
            </a:xfrm>
          </p:grpSpPr>
          <p:pic>
            <p:nvPicPr>
              <p:cNvPr id="5" name="Picture 4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6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0" name="Straight Arrow Connector 19"/>
                <p:cNvCxnSpPr>
                  <a:endCxn id="19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8" name="Straight Arrow Connector 17"/>
                <p:cNvCxnSpPr>
                  <a:endCxn id="17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" name="Straight Arrow Connector 15"/>
                <p:cNvCxnSpPr>
                  <a:endCxn id="15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4" name="Straight Arrow Connector 13"/>
                <p:cNvCxnSpPr>
                  <a:endCxn id="13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" name="Straight Arrow Connector 11"/>
                <p:cNvCxnSpPr>
                  <a:endCxn id="11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 rot="3358200">
              <a:off x="1535257" y="1115951"/>
              <a:ext cx="2147438" cy="2087720"/>
              <a:chOff x="1828987" y="2437924"/>
              <a:chExt cx="2141538" cy="2081984"/>
            </a:xfrm>
          </p:grpSpPr>
          <p:pic>
            <p:nvPicPr>
              <p:cNvPr id="22" name="Picture 5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23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7" name="Straight Arrow Connector 36"/>
                <p:cNvCxnSpPr>
                  <a:endCxn id="36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5" name="Straight Arrow Connector 34"/>
                <p:cNvCxnSpPr>
                  <a:endCxn id="34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3" name="Straight Arrow Connector 32"/>
                <p:cNvCxnSpPr>
                  <a:endCxn id="32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" name="Straight Arrow Connector 30"/>
                <p:cNvCxnSpPr>
                  <a:endCxn id="30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9" name="Straight Arrow Connector 28"/>
                <p:cNvCxnSpPr>
                  <a:endCxn id="28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609600" y="2362200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Input Image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162800" y="2667000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Stored Image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65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Keypoints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594360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Want to match </a:t>
            </a:r>
            <a:r>
              <a:rPr lang="en-US" dirty="0" err="1" smtClean="0"/>
              <a:t>keypoints</a:t>
            </a:r>
            <a:r>
              <a:rPr lang="en-US" dirty="0" smtClean="0"/>
              <a:t> between: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 smtClean="0"/>
              <a:t>Query image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 smtClean="0"/>
              <a:t>Stored image containing the object</a:t>
            </a:r>
          </a:p>
          <a:p>
            <a:pPr marL="971550" lvl="1" indent="-514350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Given descriptor x</a:t>
            </a:r>
            <a:r>
              <a:rPr lang="en-US" baseline="-25000" dirty="0" smtClean="0"/>
              <a:t>0</a:t>
            </a:r>
            <a:r>
              <a:rPr lang="en-US" dirty="0" smtClean="0"/>
              <a:t>, find two nearest neighbors x</a:t>
            </a:r>
            <a:r>
              <a:rPr lang="en-US" baseline="-25000" dirty="0" smtClean="0"/>
              <a:t>1</a:t>
            </a:r>
            <a:r>
              <a:rPr lang="en-US" dirty="0" smtClean="0"/>
              <a:t>, x</a:t>
            </a:r>
            <a:r>
              <a:rPr lang="en-US" baseline="-25000" dirty="0" smtClean="0"/>
              <a:t>2</a:t>
            </a:r>
            <a:r>
              <a:rPr lang="en-US" dirty="0" smtClean="0"/>
              <a:t> with distances d</a:t>
            </a:r>
            <a:r>
              <a:rPr lang="en-US" baseline="-25000" dirty="0" smtClean="0"/>
              <a:t>1</a:t>
            </a:r>
            <a:r>
              <a:rPr lang="en-US" dirty="0" smtClean="0"/>
              <a:t>, d</a:t>
            </a:r>
            <a:r>
              <a:rPr lang="en-US" baseline="-25000" dirty="0" smtClean="0"/>
              <a:t>2 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 matches x</a:t>
            </a:r>
            <a:r>
              <a:rPr lang="en-US" baseline="-25000" dirty="0" smtClean="0"/>
              <a:t>0</a:t>
            </a:r>
            <a:r>
              <a:rPr lang="en-US" dirty="0" smtClean="0"/>
              <a:t> if d</a:t>
            </a:r>
            <a:r>
              <a:rPr lang="en-US" baseline="-25000" dirty="0" smtClean="0"/>
              <a:t>1</a:t>
            </a:r>
            <a:r>
              <a:rPr lang="en-US" dirty="0" smtClean="0"/>
              <a:t>/d</a:t>
            </a:r>
            <a:r>
              <a:rPr lang="en-US" baseline="-25000" dirty="0" smtClean="0"/>
              <a:t>2</a:t>
            </a:r>
            <a:r>
              <a:rPr lang="en-US" dirty="0" smtClean="0"/>
              <a:t> &lt; 0.8</a:t>
            </a:r>
          </a:p>
          <a:p>
            <a:pPr lvl="1">
              <a:defRPr/>
            </a:pPr>
            <a:r>
              <a:rPr lang="en-US" dirty="0" smtClean="0"/>
              <a:t>This gets rid of 90% false matches, 5% of true matches in Lowe’s study</a:t>
            </a:r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71157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Object Model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Accounts for 3D rotation of a surface under orthographic projection</a:t>
            </a:r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>
            <a:off x="914400" y="2438400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4724400"/>
            <a:ext cx="1905000" cy="1676400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7994006">
            <a:off x="5735638" y="2309813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3810000" y="2819400"/>
            <a:ext cx="914400" cy="80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4648200"/>
            <a:ext cx="1905000" cy="1676400"/>
          </a:xfrm>
          <a:prstGeom prst="rect">
            <a:avLst/>
          </a:prstGeom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Object Model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Accounts for 3D rotation of a surface under orthographic projection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14400" y="6096000"/>
            <a:ext cx="72875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What is the minimum number of matched points that we need?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800600"/>
            <a:ext cx="1857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388249"/>
              </p:ext>
            </p:extLst>
          </p:nvPr>
        </p:nvGraphicFramePr>
        <p:xfrm>
          <a:off x="3048000" y="2362200"/>
          <a:ext cx="26670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8" name="Equation" r:id="rId4" imgW="1371600" imgH="698400" progId="Equation.3">
                  <p:embed/>
                </p:oleObj>
              </mc:Choice>
              <mc:Fallback>
                <p:oleObj name="Equation" r:id="rId4" imgW="13716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362200"/>
                        <a:ext cx="266700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15317"/>
              </p:ext>
            </p:extLst>
          </p:nvPr>
        </p:nvGraphicFramePr>
        <p:xfrm>
          <a:off x="1676400" y="3836463"/>
          <a:ext cx="3657600" cy="2226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9" name="Equation" r:id="rId6" imgW="2273040" imgH="1384200" progId="Equation.3">
                  <p:embed/>
                </p:oleObj>
              </mc:Choice>
              <mc:Fallback>
                <p:oleObj name="Equation" r:id="rId6" imgW="2273040" imgH="13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836463"/>
                        <a:ext cx="3657600" cy="2226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13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14400"/>
          </a:xfrm>
        </p:spPr>
        <p:txBody>
          <a:bodyPr/>
          <a:lstStyle/>
          <a:p>
            <a:r>
              <a:rPr lang="en-US" dirty="0" smtClean="0"/>
              <a:t>Finding the objects (SIFT, Lowe 2004)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686800" cy="6096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Match interest points from input image to database image</a:t>
            </a:r>
            <a:endParaRPr lang="en-US" sz="1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Get location/scale/orientation using Hough voting</a:t>
            </a:r>
          </a:p>
          <a:p>
            <a:pPr marL="914400" lvl="1" indent="-514350">
              <a:defRPr/>
            </a:pPr>
            <a:r>
              <a:rPr lang="en-US" sz="2400" dirty="0" smtClean="0"/>
              <a:t>In training, each point has known position/scale/orientation </a:t>
            </a:r>
            <a:r>
              <a:rPr lang="en-US" sz="2400" dirty="0" err="1" smtClean="0"/>
              <a:t>wrt</a:t>
            </a:r>
            <a:r>
              <a:rPr lang="en-US" sz="2400" dirty="0" smtClean="0"/>
              <a:t> whole object</a:t>
            </a:r>
          </a:p>
          <a:p>
            <a:pPr marL="914400" lvl="1" indent="-514350">
              <a:defRPr/>
            </a:pPr>
            <a:r>
              <a:rPr lang="en-US" sz="2400" dirty="0" smtClean="0"/>
              <a:t>Matched points vote for the position, scale, and orientation of the entire object</a:t>
            </a:r>
          </a:p>
          <a:p>
            <a:pPr marL="914400" lvl="1" indent="-514350">
              <a:defRPr/>
            </a:pPr>
            <a:r>
              <a:rPr lang="en-US" sz="2400" dirty="0" smtClean="0"/>
              <a:t>Bins for x, y, scale, orientation</a:t>
            </a:r>
          </a:p>
          <a:p>
            <a:pPr marL="1314450" lvl="2" indent="-514350">
              <a:defRPr/>
            </a:pPr>
            <a:r>
              <a:rPr lang="en-US" sz="1800" dirty="0" smtClean="0"/>
              <a:t>Wide bins (0.25 object length in position, 2x scale, 30 degrees orientation)</a:t>
            </a:r>
          </a:p>
          <a:p>
            <a:pPr marL="1314450" lvl="2" indent="-514350">
              <a:defRPr/>
            </a:pPr>
            <a:r>
              <a:rPr lang="en-US" sz="1800" dirty="0" smtClean="0"/>
              <a:t>Vote for two closest bin centers in each direction (16 votes total)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Geometric verification</a:t>
            </a:r>
          </a:p>
          <a:p>
            <a:pPr marL="914400" lvl="1" indent="-514350">
              <a:defRPr/>
            </a:pPr>
            <a:r>
              <a:rPr lang="en-US" sz="2400" dirty="0" smtClean="0"/>
              <a:t>For each bin with at least 3 </a:t>
            </a:r>
            <a:r>
              <a:rPr lang="en-US" sz="2400" dirty="0" err="1" smtClean="0"/>
              <a:t>keypoints</a:t>
            </a:r>
            <a:endParaRPr lang="en-US" sz="2400" dirty="0" smtClean="0"/>
          </a:p>
          <a:p>
            <a:pPr marL="914400" lvl="1" indent="-514350">
              <a:defRPr/>
            </a:pPr>
            <a:r>
              <a:rPr lang="en-US" sz="2400" dirty="0" smtClean="0"/>
              <a:t>Iterate between least squares fit and checking for inliers and outliers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Report object if &gt; T inliers (T is typically 3, can be computed to match some probabilistic threshold)</a:t>
            </a:r>
          </a:p>
        </p:txBody>
      </p:sp>
    </p:spTree>
    <p:extLst>
      <p:ext uri="{BB962C8B-B14F-4D97-AF65-F5344CB8AC3E}">
        <p14:creationId xmlns:p14="http://schemas.microsoft.com/office/powerpoint/2010/main" val="25378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 of recognized objects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0480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 cstate="print"/>
          <a:srcRect t="39513" r="67516" b="35533"/>
          <a:stretch>
            <a:fillRect/>
          </a:stretch>
        </p:blipFill>
        <p:spPr bwMode="auto">
          <a:xfrm>
            <a:off x="2590800" y="1447800"/>
            <a:ext cx="1497013" cy="8763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t="3119" r="67516" b="61528"/>
          <a:stretch>
            <a:fillRect/>
          </a:stretch>
        </p:blipFill>
        <p:spPr bwMode="auto">
          <a:xfrm>
            <a:off x="4800600" y="1219200"/>
            <a:ext cx="1497013" cy="12414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6304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Fitting: find the parameters of a model that best fit the data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Alignment: find the parameters of the transformation that best align matched points</a:t>
            </a:r>
          </a:p>
          <a:p>
            <a:pPr lvl="1">
              <a:buNone/>
            </a:pPr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5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Fitting and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challenges</a:t>
            </a:r>
          </a:p>
          <a:p>
            <a:pPr lvl="1"/>
            <a:r>
              <a:rPr lang="en-US" dirty="0" smtClean="0"/>
              <a:t>Design a suitable </a:t>
            </a:r>
            <a:r>
              <a:rPr lang="en-US" b="1" dirty="0" smtClean="0"/>
              <a:t>goodness of fit</a:t>
            </a:r>
            <a:r>
              <a:rPr lang="en-US" dirty="0" smtClean="0"/>
              <a:t> measure</a:t>
            </a:r>
          </a:p>
          <a:p>
            <a:pPr lvl="2"/>
            <a:r>
              <a:rPr lang="en-US" dirty="0" smtClean="0"/>
              <a:t>Similarity should reflect application goals</a:t>
            </a:r>
          </a:p>
          <a:p>
            <a:pPr lvl="2"/>
            <a:r>
              <a:rPr lang="en-US" dirty="0" smtClean="0"/>
              <a:t>Encode robustness to outliers and noise</a:t>
            </a:r>
          </a:p>
          <a:p>
            <a:pPr lvl="1"/>
            <a:r>
              <a:rPr lang="en-US" dirty="0" smtClean="0"/>
              <a:t>Design an </a:t>
            </a:r>
            <a:r>
              <a:rPr lang="en-US" b="1" dirty="0" smtClean="0"/>
              <a:t>optimization</a:t>
            </a:r>
            <a:r>
              <a:rPr lang="en-US" dirty="0" smtClean="0"/>
              <a:t> method</a:t>
            </a:r>
          </a:p>
          <a:p>
            <a:pPr lvl="2"/>
            <a:r>
              <a:rPr lang="en-US" dirty="0" smtClean="0"/>
              <a:t>Avoid local optima</a:t>
            </a:r>
          </a:p>
          <a:p>
            <a:pPr lvl="2"/>
            <a:r>
              <a:rPr lang="en-US" dirty="0" smtClean="0"/>
              <a:t>Find best parameters quickly</a:t>
            </a:r>
          </a:p>
          <a:p>
            <a:pPr lvl="1">
              <a:buNone/>
            </a:pPr>
            <a:endParaRPr lang="en-US" dirty="0" smtClean="0"/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9155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and Alignment: Methods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Global optimization / Search for parameters</a:t>
            </a:r>
          </a:p>
          <a:p>
            <a:pPr lvl="1"/>
            <a:r>
              <a:rPr lang="en-US" dirty="0" smtClean="0">
                <a:solidFill>
                  <a:srgbClr val="0AA676"/>
                </a:solidFill>
              </a:rPr>
              <a:t>Least squares fit</a:t>
            </a:r>
          </a:p>
          <a:p>
            <a:pPr lvl="1"/>
            <a:r>
              <a:rPr lang="en-US" dirty="0" smtClean="0">
                <a:solidFill>
                  <a:srgbClr val="0AA676"/>
                </a:solidFill>
              </a:rPr>
              <a:t>Robust least squares</a:t>
            </a:r>
          </a:p>
          <a:p>
            <a:pPr lvl="1"/>
            <a:r>
              <a:rPr lang="en-US" dirty="0" smtClean="0"/>
              <a:t>Iterative closest point (ICP)</a:t>
            </a:r>
          </a:p>
          <a:p>
            <a:endParaRPr lang="en-US" dirty="0" smtClean="0"/>
          </a:p>
          <a:p>
            <a:r>
              <a:rPr lang="en-US" dirty="0" smtClean="0"/>
              <a:t>Hypothesize and test</a:t>
            </a:r>
          </a:p>
          <a:p>
            <a:pPr lvl="1"/>
            <a:r>
              <a:rPr lang="en-US" dirty="0" smtClean="0">
                <a:solidFill>
                  <a:srgbClr val="0AA676"/>
                </a:solidFill>
              </a:rPr>
              <a:t>Hough transform</a:t>
            </a:r>
          </a:p>
          <a:p>
            <a:pPr lvl="1"/>
            <a:r>
              <a:rPr lang="en-US" dirty="0" smtClean="0"/>
              <a:t>RANSAC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78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Review: Hough Transform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Create a grid of parameter values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Each point votes for a set of parameters, incrementing those values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Find maximum or local maxima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381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utura Bk BT"/>
        <a:ea typeface=""/>
        <a:cs typeface=""/>
      </a:majorFont>
      <a:minorFont>
        <a:latin typeface="Futura Bk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Bk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Bk B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36807</TotalTime>
  <Words>3206</Words>
  <Application>Microsoft Office PowerPoint</Application>
  <PresentationFormat>On-screen Show (4:3)</PresentationFormat>
  <Paragraphs>672</Paragraphs>
  <Slides>57</Slides>
  <Notes>17</Notes>
  <HiddenSlides>11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Arial</vt:lpstr>
      <vt:lpstr>Calibri</vt:lpstr>
      <vt:lpstr>Cambria Math</vt:lpstr>
      <vt:lpstr>Futura Bk BT</vt:lpstr>
      <vt:lpstr>Symbol</vt:lpstr>
      <vt:lpstr>Times New Roman</vt:lpstr>
      <vt:lpstr>Office Theme</vt:lpstr>
      <vt:lpstr>1_Office Theme</vt:lpstr>
      <vt:lpstr>Default Design</vt:lpstr>
      <vt:lpstr>2_Office Theme</vt:lpstr>
      <vt:lpstr>3_Office Theme</vt:lpstr>
      <vt:lpstr>Equation</vt:lpstr>
      <vt:lpstr>Image</vt:lpstr>
      <vt:lpstr>Multi-stable Perception</vt:lpstr>
      <vt:lpstr>PowerPoint Presentation</vt:lpstr>
      <vt:lpstr>PowerPoint Presentation</vt:lpstr>
      <vt:lpstr>Fitting and Alignment</vt:lpstr>
      <vt:lpstr>Project 2 – due date moved to Friday</vt:lpstr>
      <vt:lpstr>Review</vt:lpstr>
      <vt:lpstr>Review: Fitting and Alignment</vt:lpstr>
      <vt:lpstr>Fitting and Alignment: Methods</vt:lpstr>
      <vt:lpstr>Review: Hough Transform</vt:lpstr>
      <vt:lpstr>PowerPoint Presentation</vt:lpstr>
      <vt:lpstr>PowerPoint Presentation</vt:lpstr>
      <vt:lpstr>Hough Transform</vt:lpstr>
      <vt:lpstr>Hough transform for circles </vt:lpstr>
      <vt:lpstr>Hough transform for circles</vt:lpstr>
      <vt:lpstr>Hough transform 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choose parameters?</vt:lpstr>
      <vt:lpstr>RANSAC conclusions</vt:lpstr>
      <vt:lpstr>How do we fit the best alignment?</vt:lpstr>
      <vt:lpstr>Alignment</vt:lpstr>
      <vt:lpstr>Parametric (global) warping</vt:lpstr>
      <vt:lpstr>Common transformations</vt:lpstr>
      <vt:lpstr>Scaling</vt:lpstr>
      <vt:lpstr>Scaling</vt:lpstr>
      <vt:lpstr>Scaling</vt:lpstr>
      <vt:lpstr>2-D Rotation</vt:lpstr>
      <vt:lpstr>2-D Rotation</vt:lpstr>
      <vt:lpstr>2-D Rotation</vt:lpstr>
      <vt:lpstr>Basic 2D transformations</vt:lpstr>
      <vt:lpstr>Affine Transformations</vt:lpstr>
      <vt:lpstr>Projective Transformations</vt:lpstr>
      <vt:lpstr>2D image transformations (reference table)</vt:lpstr>
      <vt:lpstr>Example: solving for translation</vt:lpstr>
      <vt:lpstr>Example: solving for translation</vt:lpstr>
      <vt:lpstr>Example: solving for translation</vt:lpstr>
      <vt:lpstr>Example: solving for translation</vt:lpstr>
      <vt:lpstr>Example: solving for translation</vt:lpstr>
      <vt:lpstr>What if you want to align but have no prior matched pairs?</vt:lpstr>
      <vt:lpstr>Iterative Closest Points (ICP) Algorithm</vt:lpstr>
      <vt:lpstr>Example: aligning boundaries</vt:lpstr>
      <vt:lpstr>Example: solving for translation</vt:lpstr>
      <vt:lpstr>PowerPoint Presentation</vt:lpstr>
      <vt:lpstr>Algorithm Summaries</vt:lpstr>
      <vt:lpstr>Object Instance Recognition</vt:lpstr>
      <vt:lpstr>Overview of Keypoint Matching</vt:lpstr>
      <vt:lpstr>Keypoint-based instance recognition</vt:lpstr>
      <vt:lpstr>Finding the objects (overview)</vt:lpstr>
      <vt:lpstr>Matching Keypoints</vt:lpstr>
      <vt:lpstr>Affine Object Model</vt:lpstr>
      <vt:lpstr>Affine Object Model</vt:lpstr>
      <vt:lpstr>Finding the objects (SIFT, Lowe 2004)</vt:lpstr>
      <vt:lpstr>Examples of recognized objects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</cp:lastModifiedBy>
  <cp:revision>163</cp:revision>
  <dcterms:created xsi:type="dcterms:W3CDTF">2009-12-16T02:55:56Z</dcterms:created>
  <dcterms:modified xsi:type="dcterms:W3CDTF">2016-09-16T14:50:17Z</dcterms:modified>
</cp:coreProperties>
</file>