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5" r:id="rId3"/>
  </p:sldMasterIdLst>
  <p:notesMasterIdLst>
    <p:notesMasterId r:id="rId63"/>
  </p:notesMasterIdLst>
  <p:handoutMasterIdLst>
    <p:handoutMasterId r:id="rId64"/>
  </p:handoutMasterIdLst>
  <p:sldIdLst>
    <p:sldId id="419" r:id="rId4"/>
    <p:sldId id="420" r:id="rId5"/>
    <p:sldId id="421" r:id="rId6"/>
    <p:sldId id="256" r:id="rId7"/>
    <p:sldId id="351" r:id="rId8"/>
    <p:sldId id="349" r:id="rId9"/>
    <p:sldId id="265" r:id="rId10"/>
    <p:sldId id="422" r:id="rId11"/>
    <p:sldId id="423" r:id="rId12"/>
    <p:sldId id="424" r:id="rId13"/>
    <p:sldId id="425" r:id="rId14"/>
    <p:sldId id="426" r:id="rId15"/>
    <p:sldId id="354" r:id="rId16"/>
    <p:sldId id="331" r:id="rId17"/>
    <p:sldId id="353" r:id="rId18"/>
    <p:sldId id="299" r:id="rId19"/>
    <p:sldId id="355" r:id="rId20"/>
    <p:sldId id="352" r:id="rId21"/>
    <p:sldId id="427" r:id="rId22"/>
    <p:sldId id="428" r:id="rId23"/>
    <p:sldId id="341" r:id="rId24"/>
    <p:sldId id="326" r:id="rId25"/>
    <p:sldId id="328" r:id="rId26"/>
    <p:sldId id="405" r:id="rId27"/>
    <p:sldId id="356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411" r:id="rId39"/>
    <p:sldId id="412" r:id="rId40"/>
    <p:sldId id="368" r:id="rId41"/>
    <p:sldId id="413" r:id="rId42"/>
    <p:sldId id="414" r:id="rId43"/>
    <p:sldId id="415" r:id="rId44"/>
    <p:sldId id="416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417" r:id="rId59"/>
    <p:sldId id="384" r:id="rId60"/>
    <p:sldId id="429" r:id="rId61"/>
    <p:sldId id="406" r:id="rId6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 varScale="1">
        <p:scale>
          <a:sx n="105" d="100"/>
          <a:sy n="105" d="100"/>
        </p:scale>
        <p:origin x="1332" y="5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7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61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8493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39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446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D09-EA91-41FC-8DB9-953599CBB16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986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8506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997788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115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503345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607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621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0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178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69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43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04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4E35-A5E6-40AF-94F9-68E386E0D3A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38984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7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4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4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8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5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5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4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2.wmf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47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51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3.xml"/><Relationship Id="rId7" Type="http://schemas.openxmlformats.org/officeDocument/2006/relationships/image" Target="../media/image8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w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5.wmf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hays\Desktop\143 Computer Vision\slides\09\article-1089160-0295861B000005DC-993_634x346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76325"/>
            <a:ext cx="86074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13213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Corners – Why so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7484"/>
            <a:ext cx="8229600" cy="2005432"/>
          </a:xfrm>
        </p:spPr>
        <p:txBody>
          <a:bodyPr/>
          <a:lstStyle/>
          <a:p>
            <a:r>
              <a:rPr lang="en-US" dirty="0" smtClean="0"/>
              <a:t>What does the structure matrix look here?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09206"/>
              </p:ext>
            </p:extLst>
          </p:nvPr>
        </p:nvGraphicFramePr>
        <p:xfrm>
          <a:off x="3109913" y="5135563"/>
          <a:ext cx="210661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Equation" r:id="rId3" imgW="761760" imgH="457200" progId="Equation.3">
                  <p:embed/>
                </p:oleObj>
              </mc:Choice>
              <mc:Fallback>
                <p:oleObj name="Equation" r:id="rId3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135563"/>
                        <a:ext cx="210661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 rot="18900000">
            <a:off x="3408122" y="1100950"/>
            <a:ext cx="1573460" cy="317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7486" y="1183059"/>
            <a:ext cx="1905000" cy="198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2486" y="11592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Corners – Why so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7484"/>
            <a:ext cx="8229600" cy="2005432"/>
          </a:xfrm>
        </p:spPr>
        <p:txBody>
          <a:bodyPr/>
          <a:lstStyle/>
          <a:p>
            <a:r>
              <a:rPr lang="en-US" dirty="0" smtClean="0"/>
              <a:t>What does the structure matrix look here?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73505"/>
              </p:ext>
            </p:extLst>
          </p:nvPr>
        </p:nvGraphicFramePr>
        <p:xfrm>
          <a:off x="3479800" y="5135563"/>
          <a:ext cx="13684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135563"/>
                        <a:ext cx="136842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377686" y="927100"/>
            <a:ext cx="1573460" cy="317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7486" y="1183059"/>
            <a:ext cx="1905000" cy="198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2486" y="11592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646019" y="894866"/>
            <a:ext cx="287934" cy="248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Corners – Why so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7484"/>
            <a:ext cx="8229600" cy="2005432"/>
          </a:xfrm>
        </p:spPr>
        <p:txBody>
          <a:bodyPr/>
          <a:lstStyle/>
          <a:p>
            <a:r>
              <a:rPr lang="en-US" dirty="0" smtClean="0"/>
              <a:t>What does the structure matrix look here?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75057"/>
              </p:ext>
            </p:extLst>
          </p:nvPr>
        </p:nvGraphicFramePr>
        <p:xfrm>
          <a:off x="3427413" y="5135563"/>
          <a:ext cx="14732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Equation" r:id="rId3" imgW="533160" imgH="457200" progId="Equation.3">
                  <p:embed/>
                </p:oleObj>
              </mc:Choice>
              <mc:Fallback>
                <p:oleObj name="Equation" r:id="rId3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5135563"/>
                        <a:ext cx="1473200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652369" y="952500"/>
            <a:ext cx="287934" cy="248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7486" y="1183059"/>
            <a:ext cx="1905000" cy="198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2486" y="11592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Interest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763587"/>
            <a:ext cx="5410200" cy="3382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Keypoint</a:t>
            </a:r>
            <a:r>
              <a:rPr lang="en-US" sz="2800" dirty="0" smtClean="0"/>
              <a:t> detection: repeatable and distinctive</a:t>
            </a:r>
          </a:p>
          <a:p>
            <a:pPr lvl="1"/>
            <a:r>
              <a:rPr lang="en-US" sz="2400" dirty="0" smtClean="0"/>
              <a:t>Corners, blobs, stable regions</a:t>
            </a:r>
          </a:p>
          <a:p>
            <a:pPr lvl="1"/>
            <a:r>
              <a:rPr lang="en-US" sz="2400" dirty="0" smtClean="0"/>
              <a:t>Harris, </a:t>
            </a:r>
            <a:r>
              <a:rPr lang="en-US" sz="2400" dirty="0" err="1" smtClean="0"/>
              <a:t>DoG</a:t>
            </a:r>
            <a:r>
              <a:rPr lang="en-US" sz="2400" dirty="0" smtClean="0"/>
              <a:t>, MSER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144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78" t="15778" r="41945" b="34445"/>
          <a:stretch/>
        </p:blipFill>
        <p:spPr>
          <a:xfrm>
            <a:off x="1773880" y="3329516"/>
            <a:ext cx="5596240" cy="3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Keypoint Detectors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6069013" y="6488113"/>
            <a:ext cx="307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Tuytelaars Mikolajczyk 2008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463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Choosing an interest point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do you want it for?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Precise localization in x-y: Harris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Good localization in scale: Difference of Gaussian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Flexible region shape: MSER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Best choice often application dependent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Harris-/Hessian-Laplace/</a:t>
            </a:r>
            <a:r>
              <a:rPr lang="en-US" dirty="0" err="1" smtClean="0"/>
              <a:t>DoG</a:t>
            </a:r>
            <a:r>
              <a:rPr lang="en-US" dirty="0" smtClean="0"/>
              <a:t> work well for many natural categories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MSER works well for buildings and printed things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Why choose?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Get more points with more detectors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mtClean="0"/>
              <a:t>There have been extensive evaluations/comparisons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[Mikolajczyk et al., IJCV’05, PAMI’05]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All detectors/descriptors shown here work well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Review: Local Descriptors</a:t>
            </a:r>
            <a:endParaRPr lang="de-CH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Most features can be thought of as templates, histograms (counts), or </a:t>
            </a:r>
            <a:r>
              <a:rPr lang="en-US" altLang="en-US" dirty="0" smtClean="0"/>
              <a:t>combinations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Robust and 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Compact and Efficient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Color rarely used</a:t>
            </a:r>
            <a:endParaRPr lang="de-CH" dirty="0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Szeliski</a:t>
            </a:r>
            <a:r>
              <a:rPr lang="en-US" dirty="0" smtClean="0"/>
              <a:t> 4.1.3</a:t>
            </a:r>
          </a:p>
          <a:p>
            <a:pPr lvl="1"/>
            <a:r>
              <a:rPr lang="en-US" dirty="0" smtClean="0">
                <a:solidFill>
                  <a:srgbClr val="0AA676"/>
                </a:solidFill>
              </a:rPr>
              <a:t>Simple feature-space methods</a:t>
            </a:r>
          </a:p>
          <a:p>
            <a:pPr lvl="1"/>
            <a:r>
              <a:rPr lang="en-US" dirty="0" smtClean="0"/>
              <a:t>Evaluation methods</a:t>
            </a:r>
          </a:p>
          <a:p>
            <a:pPr lvl="1"/>
            <a:r>
              <a:rPr lang="en-US" dirty="0" smtClean="0"/>
              <a:t>Acceleration methods</a:t>
            </a:r>
          </a:p>
          <a:p>
            <a:pPr lvl="1"/>
            <a:r>
              <a:rPr lang="en-US" dirty="0" smtClean="0">
                <a:solidFill>
                  <a:srgbClr val="0AA676"/>
                </a:solidFill>
              </a:rPr>
              <a:t>Geometric verification (Chapter 6)</a:t>
            </a:r>
            <a:endParaRPr lang="en-US" dirty="0">
              <a:solidFill>
                <a:srgbClr val="0AA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criteria: One feature matches to another if those features are nearest neighbors and their distance is below some threshold.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Threshold is difficult to set</a:t>
            </a:r>
          </a:p>
          <a:p>
            <a:pPr lvl="1"/>
            <a:r>
              <a:rPr lang="en-US" dirty="0" smtClean="0"/>
              <a:t>Non-distinctive features could have lots of close matches, only one of which is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72" y="0"/>
            <a:ext cx="4506428" cy="600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1"/>
            <a:ext cx="4495800" cy="599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37592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4149788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4142218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4136163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21488" y="3045648"/>
            <a:ext cx="304800" cy="304800"/>
          </a:xfrm>
          <a:prstGeom prst="rect">
            <a:avLst/>
          </a:prstGeom>
          <a:noFill/>
          <a:ln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3302000"/>
            <a:ext cx="304800" cy="304800"/>
          </a:xfrm>
          <a:prstGeom prst="rect">
            <a:avLst/>
          </a:prstGeom>
          <a:noFill/>
          <a:ln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6055141"/>
            <a:ext cx="490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Distance: 0.34, 0.30, 0.40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FF00"/>
                </a:solidFill>
              </a:rPr>
              <a:t>Distance: 0.61, 1.22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4792" y="3048000"/>
            <a:ext cx="304800" cy="304800"/>
          </a:xfrm>
          <a:prstGeom prst="rect">
            <a:avLst/>
          </a:prstGeom>
          <a:noFill/>
          <a:ln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decide which features match?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68840" y="3875771"/>
            <a:ext cx="3899588" cy="4127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37172" y="3829201"/>
            <a:ext cx="5497028" cy="3205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68840" y="3779761"/>
            <a:ext cx="6445952" cy="32569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68060" y="3233579"/>
            <a:ext cx="4113942" cy="220821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060" y="3116955"/>
            <a:ext cx="5128140" cy="81093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hays\Desktop\143 Computer Vision\slides\09\article-1089160-0295861F000005DC-193_634x357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04888"/>
            <a:ext cx="8607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7709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Distance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where NN1 is the distance to the first nearest neighbor and NN2 is the distance to the second nearest neighbor.</a:t>
                </a:r>
              </a:p>
              <a:p>
                <a:r>
                  <a:rPr lang="en-US" dirty="0" smtClean="0"/>
                  <a:t>Sorting by this ratio puts matches in order of confidence.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8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Local Features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Threshold based on the ratio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nearest neighbor to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nearest neighbor distance.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121490"/>
            <a:ext cx="6581775" cy="47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62050"/>
            <a:ext cx="6781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7345363" cy="4881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decide which features 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15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99925847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Matlab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hays\Desktop\143 Computer Vision\slides\09\article-1089160-0295863F000005DC-964_634x345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84263"/>
            <a:ext cx="86074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6934200" y="6519863"/>
            <a:ext cx="220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65000"/>
                  </a:prstClr>
                </a:solidFill>
              </a:rPr>
              <a:t>Photo by Carl Warner</a:t>
            </a:r>
          </a:p>
        </p:txBody>
      </p:sp>
    </p:spTree>
    <p:extLst>
      <p:ext uri="{BB962C8B-B14F-4D97-AF65-F5344CB8AC3E}">
        <p14:creationId xmlns:p14="http://schemas.microsoft.com/office/powerpoint/2010/main" val="573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proof: </a:t>
            </a:r>
            <a:r>
              <a:rPr lang="en-US" sz="1400" dirty="0" smtClean="0">
                <a:solidFill>
                  <a:prstClr val="black"/>
                </a:solidFill>
                <a:hlinkClick r:id="rId7"/>
              </a:rPr>
              <a:t>http://mathworld.wolfram.com/Point-LineDistance2-Dimensional.html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32004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8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=0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9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8160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0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399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1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2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Solution is eigenvector corresponding to smallest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eigenvalue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of A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See details on Raleigh Quotient: </a:t>
            </a:r>
            <a:r>
              <a:rPr lang="en-US" dirty="0" smtClean="0">
                <a:solidFill>
                  <a:prstClr val="black"/>
                </a:solidFill>
                <a:hlinkClick r:id="rId15"/>
              </a:rPr>
              <a:t>http://en.wikipedia.org/wiki/Rayleigh_quotient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7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15796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9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smtClean="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0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1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2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3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</a:rPr>
                <a:t>matlab</a:t>
              </a:r>
              <a:r>
                <a:rPr lang="en-US" dirty="0" smtClean="0">
                  <a:solidFill>
                    <a:prstClr val="black"/>
                  </a:solidFill>
                </a:rPr>
                <a:t>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 (global)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easy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May not be what you want to optimize </a:t>
            </a:r>
          </a:p>
          <a:p>
            <a:r>
              <a:rPr lang="en-US" sz="2800" dirty="0" smtClean="0"/>
              <a:t>Sensitive 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2355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85342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Savarese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728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Matching and Robust Fitting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8369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Acknowledgment: Many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slides from Derek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Grauman&amp;Leibe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2008 AAAI Tutorial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24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Read </a:t>
            </a:r>
            <a:r>
              <a:rPr lang="en-US" altLang="en-US" sz="2400" dirty="0" err="1">
                <a:solidFill>
                  <a:srgbClr val="C00000"/>
                </a:solidFill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</a:rPr>
              <a:t>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551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966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estimation: Details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Robust fitting is a nonlinear optimization problem that must be solved iteratively</a:t>
            </a:r>
          </a:p>
          <a:p>
            <a:pPr>
              <a:buFontTx/>
              <a:buChar char="•"/>
            </a:pPr>
            <a:r>
              <a:rPr lang="en-US" dirty="0" smtClean="0"/>
              <a:t>Least squares solution can be used for initialization</a:t>
            </a:r>
          </a:p>
          <a:p>
            <a:pPr>
              <a:buFontTx/>
              <a:buChar char="•"/>
            </a:pPr>
            <a:r>
              <a:rPr lang="en-US" dirty="0" smtClean="0"/>
              <a:t>Scale of robust function should be chosen adaptively based on median residual </a:t>
            </a:r>
          </a:p>
        </p:txBody>
      </p:sp>
    </p:spTree>
    <p:extLst>
      <p:ext uri="{BB962C8B-B14F-4D97-AF65-F5344CB8AC3E}">
        <p14:creationId xmlns:p14="http://schemas.microsoft.com/office/powerpoint/2010/main" val="381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ways to search for parameters (for when no closed form solution exists)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(1) until no parameter changes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 smtClean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986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2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3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5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6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1000" r="23958" b="7333"/>
          <a:stretch/>
        </p:blipFill>
        <p:spPr bwMode="auto">
          <a:xfrm>
            <a:off x="838200" y="1371600"/>
            <a:ext cx="798285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Need to adjust grid size or smooth</a:t>
            </a:r>
            <a:endParaRPr lang="en-US" sz="2800" dirty="0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smtClean="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3291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838200"/>
          </a:xfrm>
        </p:spPr>
        <p:txBody>
          <a:bodyPr/>
          <a:lstStyle/>
          <a:p>
            <a:r>
              <a:rPr lang="en-US" smtClean="0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Recall: when we detect an </a:t>
            </a:r>
            <a:br>
              <a:rPr lang="en-US" sz="2400" dirty="0" smtClean="0"/>
            </a:br>
            <a:r>
              <a:rPr lang="en-US" sz="2400" dirty="0" smtClean="0"/>
              <a:t>edge point, we also know its </a:t>
            </a:r>
            <a:br>
              <a:rPr lang="en-US" sz="2400" dirty="0" smtClean="0"/>
            </a:br>
            <a:r>
              <a:rPr lang="en-US" sz="2400" dirty="0" smtClean="0"/>
              <a:t>gradient direction</a:t>
            </a:r>
          </a:p>
          <a:p>
            <a:pPr>
              <a:buFontTx/>
              <a:buChar char="•"/>
            </a:pPr>
            <a:r>
              <a:rPr lang="en-US" sz="2400" dirty="0" smtClean="0"/>
              <a:t>But this means that the line </a:t>
            </a:r>
            <a:br>
              <a:rPr lang="en-US" sz="2400" dirty="0" smtClean="0"/>
            </a:br>
            <a:r>
              <a:rPr lang="en-US" sz="2400" dirty="0" smtClean="0"/>
              <a:t>is uniquely determined!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Modified Hough transform: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    For each edge point (</a:t>
            </a:r>
            <a:r>
              <a:rPr lang="en-US" sz="2400" dirty="0" err="1" smtClean="0"/>
              <a:t>x,y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 smtClean="0">
                <a:solidFill>
                  <a:schemeClr val="accent2"/>
                </a:solidFill>
              </a:rPr>
              <a:t>x,y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 = x </a:t>
            </a:r>
            <a:r>
              <a:rPr lang="en-US" sz="2400" dirty="0" err="1" smtClean="0">
                <a:solidFill>
                  <a:schemeClr val="accent2"/>
                </a:solidFill>
              </a:rPr>
              <a:t>cos</a:t>
            </a:r>
            <a:r>
              <a:rPr lang="en-US" sz="2400" dirty="0" smtClean="0">
                <a:solidFill>
                  <a:schemeClr val="accent2"/>
                </a:solidFill>
              </a:rPr>
              <a:t> θ + y sin θ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	H(θ, 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) = H(θ, </a:t>
            </a:r>
            <a:r>
              <a:rPr lang="el-GR" sz="2400" dirty="0" smtClean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 smtClean="0">
                <a:solidFill>
                  <a:schemeClr val="accent2"/>
                </a:solidFill>
              </a:rPr>
              <a:t>) + 1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end</a:t>
            </a:r>
          </a:p>
          <a:p>
            <a:pPr>
              <a:buFontTx/>
              <a:buChar char="•"/>
            </a:pPr>
            <a:endParaRPr lang="en-US" sz="2400" dirty="0" smtClean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606675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5629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63246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7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m,b parameterization</a:t>
            </a:r>
          </a:p>
          <a:p>
            <a:r>
              <a:rPr lang="en-US" smtClean="0"/>
              <a:t>Using r, theta parameterization</a:t>
            </a:r>
          </a:p>
          <a:p>
            <a:pPr lvl="1"/>
            <a:r>
              <a:rPr lang="en-US" smtClean="0"/>
              <a:t>Using oriented gradients</a:t>
            </a:r>
          </a:p>
          <a:p>
            <a:r>
              <a:rPr lang="en-US" smtClean="0"/>
              <a:t>Practical considerations</a:t>
            </a:r>
          </a:p>
          <a:p>
            <a:pPr lvl="1"/>
            <a:r>
              <a:rPr lang="en-US" smtClean="0"/>
              <a:t>Bin size</a:t>
            </a:r>
          </a:p>
          <a:p>
            <a:pPr lvl="1"/>
            <a:r>
              <a:rPr lang="en-US" smtClean="0"/>
              <a:t>Smoothing</a:t>
            </a:r>
          </a:p>
          <a:p>
            <a:pPr lvl="1"/>
            <a:r>
              <a:rPr lang="en-US" smtClean="0"/>
              <a:t>Finding multiple lines</a:t>
            </a:r>
          </a:p>
          <a:p>
            <a:pPr lvl="1"/>
            <a:r>
              <a:rPr lang="en-US" smtClean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17639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find circles?</a:t>
            </a:r>
          </a:p>
          <a:p>
            <a:pPr lvl="1"/>
            <a:r>
              <a:rPr lang="en-US" dirty="0" smtClean="0"/>
              <a:t>Of fixed radius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 unknown radius</a:t>
            </a:r>
          </a:p>
          <a:p>
            <a:pPr lvl="1"/>
            <a:r>
              <a:rPr lang="en-US" dirty="0" smtClean="0"/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66989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</a:p>
          <a:p>
            <a:r>
              <a:rPr lang="en-US" dirty="0" smtClean="0"/>
              <a:t>Connecting model fitting with feature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193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3555492" y="3845530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4356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33956" y="3475516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1388" y="3803903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2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756" y="3919284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Keypoint Matching</a:t>
            </a:r>
            <a:endParaRPr lang="de-CH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6467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6469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2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3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4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5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6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7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8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9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0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1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2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6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6453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6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7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8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9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0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1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2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3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4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5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6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52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3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6429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6449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0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6431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6447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2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6445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3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6443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4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6441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5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6439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36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7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8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6396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640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642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642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642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642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641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641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Corners – Why so complicated?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Can’t we just check for regions with lots of gradients in the x and y directions?</a:t>
            </a:r>
          </a:p>
          <a:p>
            <a:pPr lvl="1"/>
            <a:r>
              <a:rPr lang="en-US" dirty="0" smtClean="0"/>
              <a:t>No! A diagonal line would satisfy that criteria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900000">
            <a:off x="3179522" y="3138747"/>
            <a:ext cx="1573460" cy="317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9321" y="3278559"/>
            <a:ext cx="1905000" cy="1980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4321" y="325474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Harris Detector </a:t>
            </a:r>
            <a:r>
              <a:rPr lang="pl-PL" altLang="en-US" sz="2000" smtClean="0">
                <a:latin typeface="Arial" panose="020B0604020202020204" pitchFamily="34" charset="0"/>
              </a:rPr>
              <a:t>[</a:t>
            </a:r>
            <a:r>
              <a:rPr lang="pl-PL" altLang="en-US" sz="2000" smtClean="0"/>
              <a:t>Harris88</a:t>
            </a:r>
            <a:r>
              <a:rPr lang="pl-PL" altLang="en-US" sz="2000" smtClean="0">
                <a:latin typeface="Arial" panose="020B0604020202020204" pitchFamily="34" charset="0"/>
              </a:rPr>
              <a:t>]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 smtClean="0"/>
              <a:t>Second moment matrix</a:t>
            </a:r>
            <a:endParaRPr lang="en-US" altLang="en-US" smtClean="0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46488-F8DF-40B7-B822-540B7D815446}" type="slidenum">
              <a:rPr lang="de-DE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200" smtClean="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1. Image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2. Square of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3. Gaussian </a:t>
            </a:r>
            <a:b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filter 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g(</a:t>
            </a:r>
            <a:r>
              <a:rPr lang="pl-PL" altLang="en-US" sz="16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x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y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endParaRPr lang="en-US" altLang="en-US" sz="1800" i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4. Cornerness function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both eigenvalues are strong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har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5. Non-maxima suppression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2098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36816</TotalTime>
  <Words>1865</Words>
  <Application>Microsoft Office PowerPoint</Application>
  <PresentationFormat>On-screen Show (4:3)</PresentationFormat>
  <Paragraphs>406</Paragraphs>
  <Slides>59</Slides>
  <Notes>23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Futura Bk BT</vt:lpstr>
      <vt:lpstr>Symbol</vt:lpstr>
      <vt:lpstr>Times New Roman</vt:lpstr>
      <vt:lpstr>Wingdings</vt:lpstr>
      <vt:lpstr>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Feature Matching and Robust Fitting</vt:lpstr>
      <vt:lpstr>Project 2</vt:lpstr>
      <vt:lpstr>This section: correspondence and alignment</vt:lpstr>
      <vt:lpstr>Overview of Keypoint Matching</vt:lpstr>
      <vt:lpstr>Harris Corners – Why so complicated?</vt:lpstr>
      <vt:lpstr>Harris Detector [Harris88]</vt:lpstr>
      <vt:lpstr>Harris Corners – Why so complicated?</vt:lpstr>
      <vt:lpstr>Harris Corners – Why so complicated?</vt:lpstr>
      <vt:lpstr>Harris Corners – Why so complicated?</vt:lpstr>
      <vt:lpstr>Review: Interest points</vt:lpstr>
      <vt:lpstr>Comparison of Keypoint Detectors</vt:lpstr>
      <vt:lpstr>Review: Choosing an interest point detector</vt:lpstr>
      <vt:lpstr>Review: Local Descriptors</vt:lpstr>
      <vt:lpstr>Feature Matching</vt:lpstr>
      <vt:lpstr>Feature Matching</vt:lpstr>
      <vt:lpstr>How do we decide which features match?</vt:lpstr>
      <vt:lpstr>Nearest Neighbor Distance Ratio</vt:lpstr>
      <vt:lpstr>Matching Local Features</vt:lpstr>
      <vt:lpstr>SIFT Repeatability</vt:lpstr>
      <vt:lpstr>SIFT Repeatability</vt:lpstr>
      <vt:lpstr>How do we decide which features match?</vt:lpstr>
      <vt:lpstr>PowerPoint Presentation</vt:lpstr>
      <vt:lpstr>Fitting and Alignment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Robust least squares (to deal with outliers)</vt:lpstr>
      <vt:lpstr>Choosing the scale: Just right</vt:lpstr>
      <vt:lpstr>Choosing the scale: Too small</vt:lpstr>
      <vt:lpstr>Choosing the scale: Too large</vt:lpstr>
      <vt:lpstr>Robust estimation: Details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Incorporating image gradients</vt:lpstr>
      <vt:lpstr>Finding lines using Hough transform</vt:lpstr>
      <vt:lpstr>Hough Transform</vt:lpstr>
      <vt:lpstr>Next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</cp:lastModifiedBy>
  <cp:revision>155</cp:revision>
  <dcterms:created xsi:type="dcterms:W3CDTF">2009-12-16T02:55:56Z</dcterms:created>
  <dcterms:modified xsi:type="dcterms:W3CDTF">2016-09-14T18:30:35Z</dcterms:modified>
</cp:coreProperties>
</file>